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261" r:id="rId2"/>
    <p:sldId id="290" r:id="rId3"/>
    <p:sldId id="277" r:id="rId4"/>
    <p:sldId id="291" r:id="rId5"/>
    <p:sldId id="318" r:id="rId6"/>
    <p:sldId id="323" r:id="rId7"/>
    <p:sldId id="279" r:id="rId8"/>
    <p:sldId id="324" r:id="rId9"/>
    <p:sldId id="337" r:id="rId10"/>
    <p:sldId id="336" r:id="rId11"/>
    <p:sldId id="319" r:id="rId12"/>
    <p:sldId id="281" r:id="rId13"/>
    <p:sldId id="325" r:id="rId14"/>
    <p:sldId id="326" r:id="rId15"/>
    <p:sldId id="327" r:id="rId16"/>
    <p:sldId id="282" r:id="rId17"/>
    <p:sldId id="292" r:id="rId18"/>
    <p:sldId id="328" r:id="rId19"/>
    <p:sldId id="329" r:id="rId20"/>
    <p:sldId id="330" r:id="rId21"/>
    <p:sldId id="332" r:id="rId22"/>
    <p:sldId id="333" r:id="rId23"/>
    <p:sldId id="300" r:id="rId24"/>
    <p:sldId id="301" r:id="rId25"/>
    <p:sldId id="334" r:id="rId26"/>
    <p:sldId id="302" r:id="rId27"/>
    <p:sldId id="283" r:id="rId28"/>
    <p:sldId id="320" r:id="rId29"/>
    <p:sldId id="284" r:id="rId30"/>
    <p:sldId id="285" r:id="rId31"/>
    <p:sldId id="335" r:id="rId32"/>
    <p:sldId id="28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590" autoAdjust="0"/>
  </p:normalViewPr>
  <p:slideViewPr>
    <p:cSldViewPr>
      <p:cViewPr varScale="1">
        <p:scale>
          <a:sx n="80" d="100"/>
          <a:sy n="80" d="100"/>
        </p:scale>
        <p:origin x="1301"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4/10/2022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4/10/2022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9</a:t>
            </a:fld>
            <a:endParaRPr lang="en-US"/>
          </a:p>
        </p:txBody>
      </p:sp>
    </p:spTree>
    <p:extLst>
      <p:ext uri="{BB962C8B-B14F-4D97-AF65-F5344CB8AC3E}">
        <p14:creationId xmlns:p14="http://schemas.microsoft.com/office/powerpoint/2010/main" val="649220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10</a:t>
            </a:fld>
            <a:endParaRPr lang="en-US"/>
          </a:p>
        </p:txBody>
      </p:sp>
    </p:spTree>
    <p:extLst>
      <p:ext uri="{BB962C8B-B14F-4D97-AF65-F5344CB8AC3E}">
        <p14:creationId xmlns:p14="http://schemas.microsoft.com/office/powerpoint/2010/main" val="3257473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12</a:t>
            </a:fld>
            <a:endParaRPr lang="en-US"/>
          </a:p>
        </p:txBody>
      </p:sp>
    </p:spTree>
    <p:extLst>
      <p:ext uri="{BB962C8B-B14F-4D97-AF65-F5344CB8AC3E}">
        <p14:creationId xmlns:p14="http://schemas.microsoft.com/office/powerpoint/2010/main" val="2157429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13</a:t>
            </a:fld>
            <a:endParaRPr lang="en-US"/>
          </a:p>
        </p:txBody>
      </p:sp>
    </p:spTree>
    <p:extLst>
      <p:ext uri="{BB962C8B-B14F-4D97-AF65-F5344CB8AC3E}">
        <p14:creationId xmlns:p14="http://schemas.microsoft.com/office/powerpoint/2010/main" val="1893706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14</a:t>
            </a:fld>
            <a:endParaRPr lang="en-US"/>
          </a:p>
        </p:txBody>
      </p:sp>
    </p:spTree>
    <p:extLst>
      <p:ext uri="{BB962C8B-B14F-4D97-AF65-F5344CB8AC3E}">
        <p14:creationId xmlns:p14="http://schemas.microsoft.com/office/powerpoint/2010/main" val="1470533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15</a:t>
            </a:fld>
            <a:endParaRPr lang="en-US"/>
          </a:p>
        </p:txBody>
      </p:sp>
    </p:spTree>
    <p:extLst>
      <p:ext uri="{BB962C8B-B14F-4D97-AF65-F5344CB8AC3E}">
        <p14:creationId xmlns:p14="http://schemas.microsoft.com/office/powerpoint/2010/main" val="163935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10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10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10 April 2022</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10 April 2022</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10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10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10 April 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docs.opencv.org/4.x/d6/d00/tutorial_py_root.html" TargetMode="External"/><Relationship Id="rId3" Type="http://schemas.openxmlformats.org/officeDocument/2006/relationships/hyperlink" Target="https://www.w3schools.com/css/" TargetMode="External"/><Relationship Id="rId7" Type="http://schemas.openxmlformats.org/officeDocument/2006/relationships/hyperlink" Target="https://flask.palletsprojects.com/en/2.1.x/" TargetMode="External"/><Relationship Id="rId2" Type="http://schemas.openxmlformats.org/officeDocument/2006/relationships/hyperlink" Target="https://www.w3schools.com/html/" TargetMode="External"/><Relationship Id="rId1" Type="http://schemas.openxmlformats.org/officeDocument/2006/relationships/slideLayout" Target="../slideLayouts/slideLayout2.xml"/><Relationship Id="rId6" Type="http://schemas.openxmlformats.org/officeDocument/2006/relationships/hyperlink" Target="https://www.w3schools.com/python/pandas/default.asp" TargetMode="External"/><Relationship Id="rId5" Type="http://schemas.openxmlformats.org/officeDocument/2006/relationships/hyperlink" Target="https://www.w3schools.com/python/python_mysql_getstarted.asp" TargetMode="External"/><Relationship Id="rId10" Type="http://schemas.openxmlformats.org/officeDocument/2006/relationships/hyperlink" Target="https://www.geeksforgeeks.org/facial-expression-detection-using-deepface-module-in-python/" TargetMode="External"/><Relationship Id="rId4" Type="http://schemas.openxmlformats.org/officeDocument/2006/relationships/hyperlink" Target="https://flask-mysqldb.readthedocs.io/en/latest/" TargetMode="External"/><Relationship Id="rId9" Type="http://schemas.openxmlformats.org/officeDocument/2006/relationships/hyperlink" Target="https://facerecognition.readthedocs.io/en/latest/readme.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609600" y="1600200"/>
            <a:ext cx="8229600" cy="4525963"/>
          </a:xfrm>
        </p:spPr>
        <p:txBody>
          <a:bodyPr/>
          <a:lstStyle/>
          <a:p>
            <a:pPr>
              <a:buNone/>
            </a:pPr>
            <a:r>
              <a:rPr lang="en-US" dirty="0"/>
              <a:t> </a:t>
            </a:r>
          </a:p>
        </p:txBody>
      </p:sp>
      <p:sp>
        <p:nvSpPr>
          <p:cNvPr id="4" name="Date Placeholder 3"/>
          <p:cNvSpPr>
            <a:spLocks noGrp="1"/>
          </p:cNvSpPr>
          <p:nvPr>
            <p:ph type="dt" sz="half" idx="10"/>
          </p:nvPr>
        </p:nvSpPr>
        <p:spPr/>
        <p:txBody>
          <a:bodyPr/>
          <a:lstStyle/>
          <a:p>
            <a:fld id="{00770AC0-521A-4761-B605-21BC84785148}" type="datetime3">
              <a:rPr lang="en-US" sz="1600" b="1" smtClean="0"/>
              <a:pPr/>
              <a:t>10 April 2022</a:t>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smtClean="0"/>
              <a:pPr/>
              <a:t>1</a:t>
            </a:fld>
            <a:endParaRPr lang="en-US" sz="1600" dirty="0"/>
          </a:p>
        </p:txBody>
      </p:sp>
      <p:sp>
        <p:nvSpPr>
          <p:cNvPr id="7" name="Rectangle 6"/>
          <p:cNvSpPr/>
          <p:nvPr/>
        </p:nvSpPr>
        <p:spPr>
          <a:xfrm>
            <a:off x="533400" y="1905000"/>
            <a:ext cx="8153400" cy="954107"/>
          </a:xfrm>
          <a:prstGeom prst="rect">
            <a:avLst/>
          </a:prstGeom>
        </p:spPr>
        <p:txBody>
          <a:bodyPr wrap="square">
            <a:spAutoFit/>
          </a:bodyPr>
          <a:lstStyle/>
          <a:p>
            <a:pPr algn="ctr"/>
            <a:r>
              <a:rPr lang="en-IN" sz="2800" b="1" dirty="0">
                <a:effectLst/>
                <a:ea typeface="Calibri" panose="020F0502020204030204" pitchFamily="34" charset="0"/>
                <a:cs typeface="Times New Roman" panose="02020603050405020304" pitchFamily="18" charset="0"/>
              </a:rPr>
              <a:t>USER AUTHENTICATION USING IMAGE</a:t>
            </a:r>
          </a:p>
          <a:p>
            <a:pPr algn="ctr"/>
            <a:endParaRPr lang="en-US" sz="2800" b="1" dirty="0"/>
          </a:p>
        </p:txBody>
      </p:sp>
      <p:sp>
        <p:nvSpPr>
          <p:cNvPr id="8" name="Rectangle 7"/>
          <p:cNvSpPr/>
          <p:nvPr/>
        </p:nvSpPr>
        <p:spPr>
          <a:xfrm>
            <a:off x="762000" y="3048000"/>
            <a:ext cx="6400800" cy="1426031"/>
          </a:xfrm>
          <a:prstGeom prst="rect">
            <a:avLst/>
          </a:prstGeom>
        </p:spPr>
        <p:txBody>
          <a:bodyPr wrap="square">
            <a:spAutoFit/>
          </a:bodyPr>
          <a:lstStyle/>
          <a:p>
            <a:r>
              <a:rPr lang="en-US" dirty="0">
                <a:latin typeface="Arial" pitchFamily="34" charset="0"/>
                <a:cs typeface="Arial" pitchFamily="34" charset="0"/>
              </a:rPr>
              <a:t>Project Supervisor: </a:t>
            </a:r>
            <a:r>
              <a:rPr lang="en-US" b="1" dirty="0">
                <a:latin typeface="Arial" pitchFamily="34" charset="0"/>
                <a:cs typeface="Arial" pitchFamily="34" charset="0"/>
              </a:rPr>
              <a:t>Dr. </a:t>
            </a:r>
            <a:r>
              <a:rPr lang="en-US" b="1" dirty="0" err="1">
                <a:latin typeface="Arial" pitchFamily="34" charset="0"/>
                <a:cs typeface="Arial" pitchFamily="34" charset="0"/>
              </a:rPr>
              <a:t>Judgi</a:t>
            </a:r>
            <a:endParaRPr lang="en-US" b="1" dirty="0">
              <a:latin typeface="Arial" pitchFamily="34" charset="0"/>
              <a:cs typeface="Arial" pitchFamily="34" charset="0"/>
            </a:endParaRPr>
          </a:p>
          <a:p>
            <a:endParaRPr lang="en-US" dirty="0">
              <a:latin typeface="Arial" pitchFamily="34" charset="0"/>
              <a:cs typeface="Arial" pitchFamily="34" charset="0"/>
            </a:endParaRPr>
          </a:p>
          <a:p>
            <a:pPr>
              <a:lnSpc>
                <a:spcPct val="150000"/>
              </a:lnSpc>
            </a:pPr>
            <a:r>
              <a:rPr lang="en-US" dirty="0">
                <a:latin typeface="Arial" pitchFamily="34" charset="0"/>
                <a:cs typeface="Arial" pitchFamily="34" charset="0"/>
              </a:rPr>
              <a:t>Name of the Student: </a:t>
            </a:r>
            <a:r>
              <a:rPr lang="en-US" b="1" dirty="0">
                <a:latin typeface="Arial" pitchFamily="34" charset="0"/>
                <a:cs typeface="Arial" pitchFamily="34" charset="0"/>
              </a:rPr>
              <a:t>Mr. Kolla Om Vivek</a:t>
            </a:r>
          </a:p>
          <a:p>
            <a:pPr>
              <a:lnSpc>
                <a:spcPct val="150000"/>
              </a:lnSpc>
            </a:pPr>
            <a:r>
              <a:rPr lang="en-US" dirty="0">
                <a:latin typeface="Arial" pitchFamily="34" charset="0"/>
                <a:cs typeface="Arial" pitchFamily="34" charset="0"/>
              </a:rPr>
              <a:t>Register Number: </a:t>
            </a:r>
            <a:r>
              <a:rPr lang="en-US" b="1" dirty="0">
                <a:latin typeface="Arial" pitchFamily="34" charset="0"/>
                <a:cs typeface="Arial" pitchFamily="34" charset="0"/>
              </a:rPr>
              <a:t>39110511</a:t>
            </a:r>
          </a:p>
        </p:txBody>
      </p:sp>
      <p:pic>
        <p:nvPicPr>
          <p:cNvPr id="9" name="Picture 8" descr="new letter head July30_2020.png"/>
          <p:cNvPicPr/>
          <p:nvPr/>
        </p:nvPicPr>
        <p:blipFill>
          <a:blip r:embed="rId2" cstate="print"/>
          <a:stretch>
            <a:fillRect/>
          </a:stretch>
        </p:blipFill>
        <p:spPr>
          <a:xfrm>
            <a:off x="228600" y="-38099"/>
            <a:ext cx="8686800" cy="1752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30106A-D64C-4B85-9F30-8CF68746E9AD}"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10</a:t>
            </a:fld>
            <a:endParaRPr lang="en-US"/>
          </a:p>
        </p:txBody>
      </p:sp>
      <p:sp>
        <p:nvSpPr>
          <p:cNvPr id="8" name="Title 1"/>
          <p:cNvSpPr>
            <a:spLocks noGrp="1"/>
          </p:cNvSpPr>
          <p:nvPr>
            <p:ph type="title"/>
          </p:nvPr>
        </p:nvSpPr>
        <p:spPr>
          <a:xfrm>
            <a:off x="381000" y="381000"/>
            <a:ext cx="8229600" cy="609600"/>
          </a:xfrm>
        </p:spPr>
        <p:txBody>
          <a:bodyPr>
            <a:normAutofit fontScale="90000"/>
          </a:bodyPr>
          <a:lstStyle/>
          <a:p>
            <a:pPr algn="l"/>
            <a:r>
              <a:rPr lang="en-US" dirty="0">
                <a:solidFill>
                  <a:srgbClr val="C00000"/>
                </a:solidFill>
                <a:latin typeface="Arial" pitchFamily="34" charset="0"/>
                <a:cs typeface="Arial" pitchFamily="34" charset="0"/>
              </a:rPr>
              <a:t>System Architecture </a:t>
            </a:r>
            <a:endParaRPr lang="en-US" dirty="0">
              <a:solidFill>
                <a:srgbClr val="C00000"/>
              </a:solidFill>
            </a:endParaRPr>
          </a:p>
        </p:txBody>
      </p:sp>
      <p:sp>
        <p:nvSpPr>
          <p:cNvPr id="9" name="Content Placeholder 2"/>
          <p:cNvSpPr>
            <a:spLocks noGrp="1"/>
          </p:cNvSpPr>
          <p:nvPr>
            <p:ph idx="1"/>
          </p:nvPr>
        </p:nvSpPr>
        <p:spPr>
          <a:xfrm>
            <a:off x="1295400" y="2971800"/>
            <a:ext cx="5410200" cy="761999"/>
          </a:xfrm>
        </p:spPr>
        <p:txBody>
          <a:bodyPr>
            <a:noAutofit/>
          </a:bodyPr>
          <a:lstStyle/>
          <a:p>
            <a:pPr marL="0" indent="0" algn="just">
              <a:buNone/>
            </a:pPr>
            <a:endParaRPr lang="en-US" b="1" dirty="0">
              <a:latin typeface="Arial" pitchFamily="34" charset="0"/>
              <a:cs typeface="Arial" pitchFamily="34" charset="0"/>
            </a:endParaRPr>
          </a:p>
          <a:p>
            <a:pPr algn="just"/>
            <a:endParaRPr lang="en-US" b="1" dirty="0"/>
          </a:p>
        </p:txBody>
      </p:sp>
      <p:pic>
        <p:nvPicPr>
          <p:cNvPr id="3" name="Picture 2">
            <a:extLst>
              <a:ext uri="{FF2B5EF4-FFF2-40B4-BE49-F238E27FC236}">
                <a16:creationId xmlns:a16="http://schemas.microsoft.com/office/drawing/2014/main" id="{084EC458-3BAC-4A35-BAE5-0E04C1DD3960}"/>
              </a:ext>
            </a:extLst>
          </p:cNvPr>
          <p:cNvPicPr>
            <a:picLocks noChangeAspect="1"/>
          </p:cNvPicPr>
          <p:nvPr/>
        </p:nvPicPr>
        <p:blipFill rotWithShape="1">
          <a:blip r:embed="rId3">
            <a:extLst>
              <a:ext uri="{28A0092B-C50C-407E-A947-70E740481C1C}">
                <a14:useLocalDpi xmlns:a14="http://schemas.microsoft.com/office/drawing/2010/main" val="0"/>
              </a:ext>
            </a:extLst>
          </a:blip>
          <a:srcRect t="4089"/>
          <a:stretch/>
        </p:blipFill>
        <p:spPr>
          <a:xfrm>
            <a:off x="3429000" y="1600200"/>
            <a:ext cx="2651760" cy="4495799"/>
          </a:xfrm>
          <a:prstGeom prst="rect">
            <a:avLst/>
          </a:prstGeom>
        </p:spPr>
      </p:pic>
      <p:pic>
        <p:nvPicPr>
          <p:cNvPr id="10" name="Picture 9">
            <a:extLst>
              <a:ext uri="{FF2B5EF4-FFF2-40B4-BE49-F238E27FC236}">
                <a16:creationId xmlns:a16="http://schemas.microsoft.com/office/drawing/2014/main" id="{43662CFE-E295-4D63-910B-8741E3271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1408544"/>
            <a:ext cx="2651760" cy="4687455"/>
          </a:xfrm>
          <a:prstGeom prst="rect">
            <a:avLst/>
          </a:prstGeom>
        </p:spPr>
      </p:pic>
    </p:spTree>
    <p:extLst>
      <p:ext uri="{BB962C8B-B14F-4D97-AF65-F5344CB8AC3E}">
        <p14:creationId xmlns:p14="http://schemas.microsoft.com/office/powerpoint/2010/main" val="1654773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CDCED-4291-4369-BDC9-52776F4079B4}"/>
              </a:ext>
            </a:extLst>
          </p:cNvPr>
          <p:cNvSpPr>
            <a:spLocks noGrp="1"/>
          </p:cNvSpPr>
          <p:nvPr>
            <p:ph type="title"/>
          </p:nvPr>
        </p:nvSpPr>
        <p:spPr/>
        <p:txBody>
          <a:bodyPr/>
          <a:lstStyle/>
          <a:p>
            <a:pPr algn="l"/>
            <a:r>
              <a:rPr lang="en-US" sz="4400" dirty="0">
                <a:solidFill>
                  <a:srgbClr val="C00000"/>
                </a:solidFill>
                <a:latin typeface="Arial" pitchFamily="34" charset="0"/>
                <a:cs typeface="Arial" pitchFamily="34" charset="0"/>
              </a:rPr>
              <a:t>Module Implementation</a:t>
            </a:r>
            <a:endParaRPr lang="en-IN" dirty="0"/>
          </a:p>
        </p:txBody>
      </p:sp>
      <p:sp>
        <p:nvSpPr>
          <p:cNvPr id="3" name="Content Placeholder 2">
            <a:extLst>
              <a:ext uri="{FF2B5EF4-FFF2-40B4-BE49-F238E27FC236}">
                <a16:creationId xmlns:a16="http://schemas.microsoft.com/office/drawing/2014/main" id="{12B66712-1CD4-48F0-8924-84E25AE72E22}"/>
              </a:ext>
            </a:extLst>
          </p:cNvPr>
          <p:cNvSpPr>
            <a:spLocks noGrp="1"/>
          </p:cNvSpPr>
          <p:nvPr>
            <p:ph idx="1"/>
          </p:nvPr>
        </p:nvSpPr>
        <p:spPr/>
        <p:txBody>
          <a:bodyPr>
            <a:normAutofit/>
          </a:bodyPr>
          <a:lstStyle/>
          <a:p>
            <a:pPr marL="0" indent="0">
              <a:lnSpc>
                <a:spcPct val="107000"/>
              </a:lnSpc>
              <a:spcAft>
                <a:spcPts val="800"/>
              </a:spcAft>
              <a:buNone/>
            </a:pPr>
            <a:r>
              <a:rPr lang="en-IN" sz="1800" dirty="0">
                <a:effectLst/>
                <a:latin typeface="Arial Black" panose="020B0A04020102020204" pitchFamily="34" charset="0"/>
                <a:ea typeface="Calibri" panose="020F0502020204030204" pitchFamily="34" charset="0"/>
                <a:cs typeface="Times New Roman" panose="02020603050405020304" pitchFamily="18" charset="0"/>
              </a:rPr>
              <a:t>THIS WEBSITE CONSIST OF 4 MAJOR PAGES / FEATURES: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200" dirty="0">
                <a:effectLst/>
                <a:latin typeface="Arial" panose="020B0604020202020204" pitchFamily="34" charset="0"/>
                <a:ea typeface="Calibri" panose="020F0502020204030204" pitchFamily="34" charset="0"/>
                <a:cs typeface="Arial" panose="020B0604020202020204" pitchFamily="34" charset="0"/>
              </a:rPr>
              <a:t>HOME PAGE</a:t>
            </a:r>
          </a:p>
          <a:p>
            <a:pPr marL="342900" lvl="0" indent="-342900">
              <a:lnSpc>
                <a:spcPct val="107000"/>
              </a:lnSpc>
              <a:buFont typeface="+mj-lt"/>
              <a:buAutoNum type="arabicPeriod"/>
            </a:pPr>
            <a:r>
              <a:rPr lang="en-IN" sz="2200" dirty="0">
                <a:effectLst/>
                <a:latin typeface="Arial" panose="020B0604020202020204" pitchFamily="34" charset="0"/>
                <a:ea typeface="Calibri" panose="020F0502020204030204" pitchFamily="34" charset="0"/>
                <a:cs typeface="Arial" panose="020B0604020202020204" pitchFamily="34" charset="0"/>
              </a:rPr>
              <a:t>LOGIN PAGE</a:t>
            </a:r>
          </a:p>
          <a:p>
            <a:pPr marL="342900" lvl="0" indent="-342900">
              <a:lnSpc>
                <a:spcPct val="107000"/>
              </a:lnSpc>
              <a:buFont typeface="+mj-lt"/>
              <a:buAutoNum type="arabicPeriod"/>
            </a:pPr>
            <a:r>
              <a:rPr lang="en-IN" sz="2200" dirty="0">
                <a:effectLst/>
                <a:latin typeface="Arial" panose="020B0604020202020204" pitchFamily="34" charset="0"/>
                <a:ea typeface="Calibri" panose="020F0502020204030204" pitchFamily="34" charset="0"/>
                <a:cs typeface="Arial" panose="020B0604020202020204" pitchFamily="34" charset="0"/>
              </a:rPr>
              <a:t>SIGN UP PAGE</a:t>
            </a:r>
          </a:p>
          <a:p>
            <a:pPr marL="342900" lvl="0" indent="-342900">
              <a:lnSpc>
                <a:spcPct val="107000"/>
              </a:lnSpc>
              <a:spcAft>
                <a:spcPts val="800"/>
              </a:spcAft>
              <a:buFont typeface="+mj-lt"/>
              <a:buAutoNum type="arabicPeriod"/>
            </a:pPr>
            <a:r>
              <a:rPr lang="en-IN" sz="2200" dirty="0">
                <a:effectLst/>
                <a:latin typeface="Arial" panose="020B0604020202020204" pitchFamily="34" charset="0"/>
                <a:ea typeface="Calibri" panose="020F0502020204030204" pitchFamily="34" charset="0"/>
                <a:cs typeface="Arial" panose="020B0604020202020204" pitchFamily="34" charset="0"/>
              </a:rPr>
              <a:t>VIEW FOR LOGINED USER</a:t>
            </a:r>
          </a:p>
          <a:p>
            <a:pPr marL="0" indent="0">
              <a:buNone/>
            </a:pPr>
            <a:endParaRPr lang="en-IN" sz="2200" dirty="0"/>
          </a:p>
        </p:txBody>
      </p:sp>
      <p:sp>
        <p:nvSpPr>
          <p:cNvPr id="4" name="Date Placeholder 3">
            <a:extLst>
              <a:ext uri="{FF2B5EF4-FFF2-40B4-BE49-F238E27FC236}">
                <a16:creationId xmlns:a16="http://schemas.microsoft.com/office/drawing/2014/main" id="{CCB5AC57-628F-4229-AFF8-101850BA5E86}"/>
              </a:ext>
            </a:extLst>
          </p:cNvPr>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a:extLst>
              <a:ext uri="{FF2B5EF4-FFF2-40B4-BE49-F238E27FC236}">
                <a16:creationId xmlns:a16="http://schemas.microsoft.com/office/drawing/2014/main" id="{2AEB1AAB-3F21-403B-A771-5F9B44A8D664}"/>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518EB9BA-24A4-4CC0-9540-2EC8F6A59D1D}"/>
              </a:ext>
            </a:extLst>
          </p:cNvPr>
          <p:cNvSpPr>
            <a:spLocks noGrp="1"/>
          </p:cNvSpPr>
          <p:nvPr>
            <p:ph type="sldNum" sz="quarter" idx="12"/>
          </p:nvPr>
        </p:nvSpPr>
        <p:spPr/>
        <p:txBody>
          <a:bodyPr/>
          <a:lstStyle/>
          <a:p>
            <a:fld id="{7B28076C-CE04-4A00-BFAA-A90EA8355859}" type="slidenum">
              <a:rPr lang="en-US" smtClean="0"/>
              <a:pPr/>
              <a:t>11</a:t>
            </a:fld>
            <a:endParaRPr lang="en-US"/>
          </a:p>
        </p:txBody>
      </p:sp>
    </p:spTree>
    <p:extLst>
      <p:ext uri="{BB962C8B-B14F-4D97-AF65-F5344CB8AC3E}">
        <p14:creationId xmlns:p14="http://schemas.microsoft.com/office/powerpoint/2010/main" val="1344341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30106A-D64C-4B85-9F30-8CF68746E9AD}"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12</a:t>
            </a:fld>
            <a:endParaRPr lang="en-US"/>
          </a:p>
        </p:txBody>
      </p:sp>
      <p:sp>
        <p:nvSpPr>
          <p:cNvPr id="8" name="Title 1"/>
          <p:cNvSpPr>
            <a:spLocks noGrp="1"/>
          </p:cNvSpPr>
          <p:nvPr>
            <p:ph type="title"/>
          </p:nvPr>
        </p:nvSpPr>
        <p:spPr>
          <a:xfrm>
            <a:off x="381000" y="381000"/>
            <a:ext cx="8229600" cy="609600"/>
          </a:xfrm>
        </p:spPr>
        <p:txBody>
          <a:bodyPr>
            <a:normAutofit fontScale="90000"/>
          </a:bodyPr>
          <a:lstStyle/>
          <a:p>
            <a:pPr algn="l"/>
            <a:r>
              <a:rPr lang="en-US" sz="4400" dirty="0">
                <a:solidFill>
                  <a:srgbClr val="C00000"/>
                </a:solidFill>
                <a:latin typeface="Arial" pitchFamily="34" charset="0"/>
                <a:cs typeface="Arial" pitchFamily="34" charset="0"/>
              </a:rPr>
              <a:t>Module Implementation</a:t>
            </a:r>
            <a:endParaRPr lang="en-US" dirty="0">
              <a:solidFill>
                <a:srgbClr val="C00000"/>
              </a:solidFill>
            </a:endParaRPr>
          </a:p>
        </p:txBody>
      </p:sp>
      <p:sp>
        <p:nvSpPr>
          <p:cNvPr id="9" name="Content Placeholder 2"/>
          <p:cNvSpPr>
            <a:spLocks noGrp="1"/>
          </p:cNvSpPr>
          <p:nvPr>
            <p:ph idx="1"/>
          </p:nvPr>
        </p:nvSpPr>
        <p:spPr>
          <a:xfrm>
            <a:off x="1295400" y="2971800"/>
            <a:ext cx="5410200" cy="761999"/>
          </a:xfrm>
        </p:spPr>
        <p:txBody>
          <a:bodyPr>
            <a:noAutofit/>
          </a:bodyPr>
          <a:lstStyle/>
          <a:p>
            <a:pPr marL="0" indent="0" algn="just">
              <a:buNone/>
            </a:pPr>
            <a:endParaRPr lang="en-US" b="1" dirty="0">
              <a:latin typeface="Arial" pitchFamily="34" charset="0"/>
              <a:cs typeface="Arial" pitchFamily="34" charset="0"/>
            </a:endParaRPr>
          </a:p>
          <a:p>
            <a:pPr algn="just"/>
            <a:endParaRPr lang="en-US" b="1" dirty="0"/>
          </a:p>
        </p:txBody>
      </p:sp>
      <p:pic>
        <p:nvPicPr>
          <p:cNvPr id="7" name="Picture 6">
            <a:extLst>
              <a:ext uri="{FF2B5EF4-FFF2-40B4-BE49-F238E27FC236}">
                <a16:creationId xmlns:a16="http://schemas.microsoft.com/office/drawing/2014/main" id="{905C6164-0958-4C92-ADBC-F9E33E3654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1368770"/>
            <a:ext cx="4903470" cy="4734850"/>
          </a:xfrm>
          <a:prstGeom prst="rect">
            <a:avLst/>
          </a:prstGeom>
        </p:spPr>
      </p:pic>
    </p:spTree>
    <p:extLst>
      <p:ext uri="{BB962C8B-B14F-4D97-AF65-F5344CB8AC3E}">
        <p14:creationId xmlns:p14="http://schemas.microsoft.com/office/powerpoint/2010/main" val="3978552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30106A-D64C-4B85-9F30-8CF68746E9AD}"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13</a:t>
            </a:fld>
            <a:endParaRPr lang="en-US"/>
          </a:p>
        </p:txBody>
      </p:sp>
      <p:sp>
        <p:nvSpPr>
          <p:cNvPr id="8" name="Title 1"/>
          <p:cNvSpPr>
            <a:spLocks noGrp="1"/>
          </p:cNvSpPr>
          <p:nvPr>
            <p:ph type="title"/>
          </p:nvPr>
        </p:nvSpPr>
        <p:spPr>
          <a:xfrm>
            <a:off x="381000" y="381000"/>
            <a:ext cx="8229600" cy="609600"/>
          </a:xfrm>
        </p:spPr>
        <p:txBody>
          <a:bodyPr>
            <a:normAutofit fontScale="90000"/>
          </a:bodyPr>
          <a:lstStyle/>
          <a:p>
            <a:pPr algn="l"/>
            <a:r>
              <a:rPr lang="en-US" sz="4400" dirty="0">
                <a:solidFill>
                  <a:srgbClr val="C00000"/>
                </a:solidFill>
                <a:latin typeface="Arial" pitchFamily="34" charset="0"/>
                <a:cs typeface="Arial" pitchFamily="34" charset="0"/>
              </a:rPr>
              <a:t>Module Implementation</a:t>
            </a:r>
            <a:endParaRPr lang="en-US" dirty="0">
              <a:solidFill>
                <a:srgbClr val="C00000"/>
              </a:solidFill>
            </a:endParaRPr>
          </a:p>
        </p:txBody>
      </p:sp>
      <p:sp>
        <p:nvSpPr>
          <p:cNvPr id="9" name="Content Placeholder 2"/>
          <p:cNvSpPr>
            <a:spLocks noGrp="1"/>
          </p:cNvSpPr>
          <p:nvPr>
            <p:ph idx="1"/>
          </p:nvPr>
        </p:nvSpPr>
        <p:spPr>
          <a:xfrm>
            <a:off x="1295400" y="2971800"/>
            <a:ext cx="5410200" cy="761999"/>
          </a:xfrm>
        </p:spPr>
        <p:txBody>
          <a:bodyPr>
            <a:noAutofit/>
          </a:bodyPr>
          <a:lstStyle/>
          <a:p>
            <a:pPr marL="0" indent="0" algn="just">
              <a:buNone/>
            </a:pPr>
            <a:endParaRPr lang="en-US" b="1" dirty="0">
              <a:latin typeface="Arial" pitchFamily="34" charset="0"/>
              <a:cs typeface="Arial" pitchFamily="34" charset="0"/>
            </a:endParaRPr>
          </a:p>
          <a:p>
            <a:pPr algn="just"/>
            <a:endParaRPr lang="en-US" b="1" dirty="0"/>
          </a:p>
        </p:txBody>
      </p:sp>
      <p:pic>
        <p:nvPicPr>
          <p:cNvPr id="3" name="Picture 2">
            <a:extLst>
              <a:ext uri="{FF2B5EF4-FFF2-40B4-BE49-F238E27FC236}">
                <a16:creationId xmlns:a16="http://schemas.microsoft.com/office/drawing/2014/main" id="{D9442337-939F-40C1-96A9-BE8550205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6330" y="1981200"/>
            <a:ext cx="6911340" cy="2895600"/>
          </a:xfrm>
          <a:prstGeom prst="rect">
            <a:avLst/>
          </a:prstGeom>
        </p:spPr>
      </p:pic>
    </p:spTree>
    <p:extLst>
      <p:ext uri="{BB962C8B-B14F-4D97-AF65-F5344CB8AC3E}">
        <p14:creationId xmlns:p14="http://schemas.microsoft.com/office/powerpoint/2010/main" val="1398063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30106A-D64C-4B85-9F30-8CF68746E9AD}"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14</a:t>
            </a:fld>
            <a:endParaRPr lang="en-US"/>
          </a:p>
        </p:txBody>
      </p:sp>
      <p:sp>
        <p:nvSpPr>
          <p:cNvPr id="8" name="Title 1"/>
          <p:cNvSpPr>
            <a:spLocks noGrp="1"/>
          </p:cNvSpPr>
          <p:nvPr>
            <p:ph type="title"/>
          </p:nvPr>
        </p:nvSpPr>
        <p:spPr>
          <a:xfrm>
            <a:off x="381000" y="381000"/>
            <a:ext cx="8229600" cy="609600"/>
          </a:xfrm>
        </p:spPr>
        <p:txBody>
          <a:bodyPr>
            <a:normAutofit fontScale="90000"/>
          </a:bodyPr>
          <a:lstStyle/>
          <a:p>
            <a:pPr algn="l"/>
            <a:r>
              <a:rPr lang="en-US" sz="4400" dirty="0">
                <a:solidFill>
                  <a:srgbClr val="C00000"/>
                </a:solidFill>
                <a:latin typeface="Arial" pitchFamily="34" charset="0"/>
                <a:cs typeface="Arial" pitchFamily="34" charset="0"/>
              </a:rPr>
              <a:t>Module Implementation</a:t>
            </a:r>
            <a:endParaRPr lang="en-US" dirty="0">
              <a:solidFill>
                <a:srgbClr val="C00000"/>
              </a:solidFill>
            </a:endParaRPr>
          </a:p>
        </p:txBody>
      </p:sp>
      <p:sp>
        <p:nvSpPr>
          <p:cNvPr id="9" name="Content Placeholder 2"/>
          <p:cNvSpPr>
            <a:spLocks noGrp="1"/>
          </p:cNvSpPr>
          <p:nvPr>
            <p:ph idx="1"/>
          </p:nvPr>
        </p:nvSpPr>
        <p:spPr>
          <a:xfrm>
            <a:off x="1295400" y="2971800"/>
            <a:ext cx="5410200" cy="761999"/>
          </a:xfrm>
        </p:spPr>
        <p:txBody>
          <a:bodyPr>
            <a:noAutofit/>
          </a:bodyPr>
          <a:lstStyle/>
          <a:p>
            <a:pPr marL="0" indent="0" algn="just">
              <a:buNone/>
            </a:pPr>
            <a:endParaRPr lang="en-US" b="1" dirty="0">
              <a:latin typeface="Arial" pitchFamily="34" charset="0"/>
              <a:cs typeface="Arial" pitchFamily="34" charset="0"/>
            </a:endParaRPr>
          </a:p>
          <a:p>
            <a:pPr algn="just"/>
            <a:endParaRPr lang="en-US" b="1" dirty="0"/>
          </a:p>
        </p:txBody>
      </p:sp>
      <p:pic>
        <p:nvPicPr>
          <p:cNvPr id="7" name="Picture 6">
            <a:extLst>
              <a:ext uri="{FF2B5EF4-FFF2-40B4-BE49-F238E27FC236}">
                <a16:creationId xmlns:a16="http://schemas.microsoft.com/office/drawing/2014/main" id="{474D84D7-6894-4633-867A-4079FCD361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40" y="1363980"/>
            <a:ext cx="7665720" cy="4130040"/>
          </a:xfrm>
          <a:prstGeom prst="rect">
            <a:avLst/>
          </a:prstGeom>
        </p:spPr>
      </p:pic>
    </p:spTree>
    <p:extLst>
      <p:ext uri="{BB962C8B-B14F-4D97-AF65-F5344CB8AC3E}">
        <p14:creationId xmlns:p14="http://schemas.microsoft.com/office/powerpoint/2010/main" val="455393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30106A-D64C-4B85-9F30-8CF68746E9AD}"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15</a:t>
            </a:fld>
            <a:endParaRPr lang="en-US"/>
          </a:p>
        </p:txBody>
      </p:sp>
      <p:sp>
        <p:nvSpPr>
          <p:cNvPr id="8" name="Title 1"/>
          <p:cNvSpPr>
            <a:spLocks noGrp="1"/>
          </p:cNvSpPr>
          <p:nvPr>
            <p:ph type="title"/>
          </p:nvPr>
        </p:nvSpPr>
        <p:spPr>
          <a:xfrm>
            <a:off x="381000" y="381000"/>
            <a:ext cx="8229600" cy="609600"/>
          </a:xfrm>
        </p:spPr>
        <p:txBody>
          <a:bodyPr>
            <a:normAutofit fontScale="90000"/>
          </a:bodyPr>
          <a:lstStyle/>
          <a:p>
            <a:pPr algn="l"/>
            <a:r>
              <a:rPr lang="en-US" sz="4400" dirty="0">
                <a:solidFill>
                  <a:srgbClr val="C00000"/>
                </a:solidFill>
                <a:latin typeface="Arial" pitchFamily="34" charset="0"/>
                <a:cs typeface="Arial" pitchFamily="34" charset="0"/>
              </a:rPr>
              <a:t>Module Implementation</a:t>
            </a:r>
            <a:endParaRPr lang="en-US" dirty="0">
              <a:solidFill>
                <a:srgbClr val="C00000"/>
              </a:solidFill>
            </a:endParaRPr>
          </a:p>
        </p:txBody>
      </p:sp>
      <p:sp>
        <p:nvSpPr>
          <p:cNvPr id="9" name="Content Placeholder 2"/>
          <p:cNvSpPr>
            <a:spLocks noGrp="1"/>
          </p:cNvSpPr>
          <p:nvPr>
            <p:ph idx="1"/>
          </p:nvPr>
        </p:nvSpPr>
        <p:spPr>
          <a:xfrm>
            <a:off x="1295400" y="2971800"/>
            <a:ext cx="5410200" cy="761999"/>
          </a:xfrm>
        </p:spPr>
        <p:txBody>
          <a:bodyPr>
            <a:noAutofit/>
          </a:bodyPr>
          <a:lstStyle/>
          <a:p>
            <a:pPr marL="0" indent="0" algn="just">
              <a:buNone/>
            </a:pPr>
            <a:endParaRPr lang="en-US" b="1" dirty="0">
              <a:latin typeface="Arial" pitchFamily="34" charset="0"/>
              <a:cs typeface="Arial" pitchFamily="34" charset="0"/>
            </a:endParaRPr>
          </a:p>
          <a:p>
            <a:pPr algn="just"/>
            <a:endParaRPr lang="en-US" b="1" dirty="0"/>
          </a:p>
        </p:txBody>
      </p:sp>
      <p:pic>
        <p:nvPicPr>
          <p:cNvPr id="3" name="Picture 2">
            <a:extLst>
              <a:ext uri="{FF2B5EF4-FFF2-40B4-BE49-F238E27FC236}">
                <a16:creationId xmlns:a16="http://schemas.microsoft.com/office/drawing/2014/main" id="{855FF4C3-82BC-4646-B0C9-86017A53C0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050" y="1405890"/>
            <a:ext cx="7581900" cy="4046220"/>
          </a:xfrm>
          <a:prstGeom prst="rect">
            <a:avLst/>
          </a:prstGeom>
        </p:spPr>
      </p:pic>
    </p:spTree>
    <p:extLst>
      <p:ext uri="{BB962C8B-B14F-4D97-AF65-F5344CB8AC3E}">
        <p14:creationId xmlns:p14="http://schemas.microsoft.com/office/powerpoint/2010/main" val="2312671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16</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a:t>
            </a:r>
            <a:endParaRPr lang="en-US" dirty="0">
              <a:solidFill>
                <a:srgbClr val="C00000"/>
              </a:solidFill>
            </a:endParaRPr>
          </a:p>
        </p:txBody>
      </p:sp>
      <p:sp>
        <p:nvSpPr>
          <p:cNvPr id="8" name="Content Placeholder 2"/>
          <p:cNvSpPr>
            <a:spLocks noGrp="1"/>
          </p:cNvSpPr>
          <p:nvPr>
            <p:ph idx="1"/>
          </p:nvPr>
        </p:nvSpPr>
        <p:spPr>
          <a:xfrm>
            <a:off x="457200" y="1600200"/>
            <a:ext cx="8305800" cy="4800600"/>
          </a:xfrm>
        </p:spPr>
        <p:txBody>
          <a:bodyPr>
            <a:normAutofit/>
          </a:bodyPr>
          <a:lstStyle/>
          <a:p>
            <a:pPr>
              <a:lnSpc>
                <a:spcPct val="150000"/>
              </a:lnSpc>
            </a:pPr>
            <a:r>
              <a:rPr lang="en-US" sz="2800" dirty="0">
                <a:latin typeface="Arial" pitchFamily="34" charset="0"/>
                <a:cs typeface="Arial" pitchFamily="34" charset="0"/>
              </a:rPr>
              <a:t>Modules.</a:t>
            </a:r>
          </a:p>
          <a:p>
            <a:pPr>
              <a:lnSpc>
                <a:spcPct val="150000"/>
              </a:lnSpc>
            </a:pPr>
            <a:r>
              <a:rPr lang="en-US" sz="2800" dirty="0">
                <a:latin typeface="Arial" pitchFamily="34" charset="0"/>
                <a:cs typeface="Arial" pitchFamily="34" charset="0"/>
              </a:rPr>
              <a:t>Hardware and Software Requirements.</a:t>
            </a:r>
          </a:p>
          <a:p>
            <a:pPr>
              <a:lnSpc>
                <a:spcPct val="150000"/>
              </a:lnSpc>
            </a:pPr>
            <a:r>
              <a:rPr lang="en-US" sz="2800" dirty="0">
                <a:latin typeface="Arial" pitchFamily="34" charset="0"/>
                <a:cs typeface="Arial" pitchFamily="34" charset="0"/>
              </a:rPr>
              <a:t>Construction.</a:t>
            </a:r>
          </a:p>
          <a:p>
            <a:pPr>
              <a:lnSpc>
                <a:spcPct val="150000"/>
              </a:lnSpc>
            </a:pPr>
            <a:r>
              <a:rPr lang="en-US" sz="2800" dirty="0">
                <a:latin typeface="Arial" pitchFamily="34" charset="0"/>
                <a:cs typeface="Arial" pitchFamily="34" charset="0"/>
              </a:rPr>
              <a:t>Measurement and Analysis.</a:t>
            </a:r>
          </a:p>
          <a:p>
            <a:pPr>
              <a:lnSpc>
                <a:spcPct val="150000"/>
              </a:lnSpc>
            </a:pPr>
            <a:r>
              <a:rPr lang="en-US" sz="2800" dirty="0">
                <a:latin typeface="Arial" pitchFamily="34" charset="0"/>
                <a:cs typeface="Arial" pitchFamily="34" charset="0"/>
              </a:rPr>
              <a:t>Methodology.</a:t>
            </a:r>
          </a:p>
          <a:p>
            <a:pPr>
              <a:buNone/>
            </a:pPr>
            <a:endParaRPr lang="en-US" dirty="0"/>
          </a:p>
        </p:txBody>
      </p:sp>
    </p:spTree>
    <p:extLst>
      <p:ext uri="{BB962C8B-B14F-4D97-AF65-F5344CB8AC3E}">
        <p14:creationId xmlns:p14="http://schemas.microsoft.com/office/powerpoint/2010/main" val="252648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5D1A7-701C-4A5D-823F-CF7745E2F8CF}"/>
              </a:ext>
            </a:extLst>
          </p:cNvPr>
          <p:cNvSpPr>
            <a:spLocks noGrp="1"/>
          </p:cNvSpPr>
          <p:nvPr>
            <p:ph type="title"/>
          </p:nvPr>
        </p:nvSpPr>
        <p:spPr/>
        <p:txBody>
          <a:bodyPr/>
          <a:lstStyle/>
          <a:p>
            <a:pPr algn="l"/>
            <a:r>
              <a:rPr lang="en-US" sz="4400" dirty="0">
                <a:solidFill>
                  <a:srgbClr val="C00000"/>
                </a:solidFill>
                <a:latin typeface="Arial" pitchFamily="34" charset="0"/>
                <a:cs typeface="Arial" pitchFamily="34" charset="0"/>
              </a:rPr>
              <a:t>Modules</a:t>
            </a:r>
            <a:endParaRPr lang="en-IN" dirty="0">
              <a:solidFill>
                <a:srgbClr val="C00000"/>
              </a:solidFill>
            </a:endParaRPr>
          </a:p>
        </p:txBody>
      </p:sp>
      <p:sp>
        <p:nvSpPr>
          <p:cNvPr id="3" name="Content Placeholder 2">
            <a:extLst>
              <a:ext uri="{FF2B5EF4-FFF2-40B4-BE49-F238E27FC236}">
                <a16:creationId xmlns:a16="http://schemas.microsoft.com/office/drawing/2014/main" id="{6D845E8D-ED9F-49B6-B239-BB36CFBABDFC}"/>
              </a:ext>
            </a:extLst>
          </p:cNvPr>
          <p:cNvSpPr>
            <a:spLocks noGrp="1"/>
          </p:cNvSpPr>
          <p:nvPr>
            <p:ph idx="1"/>
          </p:nvPr>
        </p:nvSpPr>
        <p:spPr/>
        <p:txBody>
          <a:bodyPr>
            <a:normAutofit/>
          </a:bodyPr>
          <a:lstStyle/>
          <a:p>
            <a:pPr marL="457200" lvl="1" indent="0">
              <a:buNone/>
            </a:pPr>
            <a:r>
              <a:rPr lang="en-IN" b="1" u="sng" dirty="0">
                <a:effectLst/>
                <a:latin typeface="Arial" panose="020B0604020202020204" pitchFamily="34" charset="0"/>
                <a:cs typeface="Arial" panose="020B0604020202020204" pitchFamily="34" charset="0"/>
              </a:rPr>
              <a:t>Flask:</a:t>
            </a:r>
          </a:p>
          <a:p>
            <a:pPr lvl="1">
              <a:buFont typeface="Arial" panose="020B0604020202020204" pitchFamily="34" charset="0"/>
              <a:buChar char="•"/>
            </a:pPr>
            <a:r>
              <a:rPr lang="en-US" sz="2200" b="0" i="0" dirty="0">
                <a:effectLst/>
                <a:latin typeface="Arial" panose="020B0604020202020204" pitchFamily="34" charset="0"/>
                <a:cs typeface="Arial" panose="020B0604020202020204" pitchFamily="34" charset="0"/>
              </a:rPr>
              <a:t>Flask is a micro web framework written in Python. </a:t>
            </a:r>
          </a:p>
          <a:p>
            <a:pPr lvl="1">
              <a:buFont typeface="Arial" panose="020B0604020202020204" pitchFamily="34" charset="0"/>
              <a:buChar char="•"/>
            </a:pPr>
            <a:r>
              <a:rPr lang="en-US" sz="2200" b="0" i="0" dirty="0">
                <a:effectLst/>
                <a:latin typeface="Arial" panose="020B0604020202020204" pitchFamily="34" charset="0"/>
                <a:cs typeface="Arial" panose="020B0604020202020204" pitchFamily="34" charset="0"/>
              </a:rPr>
              <a:t>It is classified as a microframework because it does not require particular tools or libraries. </a:t>
            </a:r>
          </a:p>
          <a:p>
            <a:pPr lvl="1">
              <a:buFont typeface="Arial" panose="020B0604020202020204" pitchFamily="34" charset="0"/>
              <a:buChar char="•"/>
            </a:pPr>
            <a:r>
              <a:rPr lang="en-US" sz="2200" b="0" i="0" dirty="0">
                <a:effectLst/>
                <a:latin typeface="Arial" panose="020B0604020202020204" pitchFamily="34" charset="0"/>
                <a:cs typeface="Arial" panose="020B0604020202020204" pitchFamily="34" charset="0"/>
              </a:rPr>
              <a:t>It has no database abstraction layer, form validation, or any other components where pre-existing third-party libraries provide common functions.</a:t>
            </a:r>
            <a:endParaRPr lang="en-IN" sz="2200" b="1" dirty="0">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US" sz="2200" b="0" i="0" dirty="0">
                <a:effectLst/>
                <a:latin typeface="Arial" panose="020B0604020202020204" pitchFamily="34" charset="0"/>
                <a:cs typeface="Arial" panose="020B0604020202020204" pitchFamily="34" charset="0"/>
              </a:rPr>
              <a:t>Flask is a web framework that provides libraries to build lightweight web applications in python</a:t>
            </a:r>
            <a:endParaRPr lang="en-IN" sz="2200" b="1" dirty="0">
              <a:effectLst/>
              <a:latin typeface="Arial" panose="020B0604020202020204" pitchFamily="34" charset="0"/>
              <a:cs typeface="Arial" panose="020B0604020202020204" pitchFamily="34" charset="0"/>
            </a:endParaRPr>
          </a:p>
          <a:p>
            <a:pPr lvl="1">
              <a:buFont typeface="Arial" panose="020B0604020202020204" pitchFamily="34" charset="0"/>
              <a:buChar char="•"/>
            </a:pPr>
            <a:endParaRPr lang="en-US" b="1" i="0" dirty="0">
              <a:effectLst/>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D86D63D7-17B2-401E-922D-3B87708EE2FE}"/>
              </a:ext>
            </a:extLst>
          </p:cNvPr>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a:extLst>
              <a:ext uri="{FF2B5EF4-FFF2-40B4-BE49-F238E27FC236}">
                <a16:creationId xmlns:a16="http://schemas.microsoft.com/office/drawing/2014/main" id="{6A58B722-3AA8-43BB-AFD0-FDCE0B2402B9}"/>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34678179-91B0-4535-84C4-12912B0FB0D6}"/>
              </a:ext>
            </a:extLst>
          </p:cNvPr>
          <p:cNvSpPr>
            <a:spLocks noGrp="1"/>
          </p:cNvSpPr>
          <p:nvPr>
            <p:ph type="sldNum" sz="quarter" idx="12"/>
          </p:nvPr>
        </p:nvSpPr>
        <p:spPr/>
        <p:txBody>
          <a:bodyPr/>
          <a:lstStyle/>
          <a:p>
            <a:fld id="{7B28076C-CE04-4A00-BFAA-A90EA8355859}" type="slidenum">
              <a:rPr lang="en-US" smtClean="0"/>
              <a:pPr/>
              <a:t>17</a:t>
            </a:fld>
            <a:endParaRPr lang="en-US"/>
          </a:p>
        </p:txBody>
      </p:sp>
    </p:spTree>
    <p:extLst>
      <p:ext uri="{BB962C8B-B14F-4D97-AF65-F5344CB8AC3E}">
        <p14:creationId xmlns:p14="http://schemas.microsoft.com/office/powerpoint/2010/main" val="3643764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5D1A7-701C-4A5D-823F-CF7745E2F8CF}"/>
              </a:ext>
            </a:extLst>
          </p:cNvPr>
          <p:cNvSpPr>
            <a:spLocks noGrp="1"/>
          </p:cNvSpPr>
          <p:nvPr>
            <p:ph type="title"/>
          </p:nvPr>
        </p:nvSpPr>
        <p:spPr/>
        <p:txBody>
          <a:bodyPr/>
          <a:lstStyle/>
          <a:p>
            <a:pPr algn="l"/>
            <a:r>
              <a:rPr lang="en-US" sz="4400" dirty="0">
                <a:solidFill>
                  <a:srgbClr val="C00000"/>
                </a:solidFill>
                <a:latin typeface="Arial" pitchFamily="34" charset="0"/>
                <a:cs typeface="Arial" pitchFamily="34" charset="0"/>
              </a:rPr>
              <a:t>Modules</a:t>
            </a:r>
            <a:endParaRPr lang="en-IN" dirty="0">
              <a:solidFill>
                <a:srgbClr val="C00000"/>
              </a:solidFill>
            </a:endParaRPr>
          </a:p>
        </p:txBody>
      </p:sp>
      <p:sp>
        <p:nvSpPr>
          <p:cNvPr id="3" name="Content Placeholder 2">
            <a:extLst>
              <a:ext uri="{FF2B5EF4-FFF2-40B4-BE49-F238E27FC236}">
                <a16:creationId xmlns:a16="http://schemas.microsoft.com/office/drawing/2014/main" id="{6D845E8D-ED9F-49B6-B239-BB36CFBABDFC}"/>
              </a:ext>
            </a:extLst>
          </p:cNvPr>
          <p:cNvSpPr>
            <a:spLocks noGrp="1"/>
          </p:cNvSpPr>
          <p:nvPr>
            <p:ph idx="1"/>
          </p:nvPr>
        </p:nvSpPr>
        <p:spPr/>
        <p:txBody>
          <a:bodyPr>
            <a:normAutofit/>
          </a:bodyPr>
          <a:lstStyle/>
          <a:p>
            <a:pPr marL="457200" lvl="1" indent="0">
              <a:buNone/>
            </a:pPr>
            <a:r>
              <a:rPr lang="en-IN" b="1" u="sng" dirty="0">
                <a:effectLst/>
                <a:latin typeface="Arial" panose="020B0604020202020204" pitchFamily="34" charset="0"/>
                <a:cs typeface="Arial" panose="020B0604020202020204" pitchFamily="34" charset="0"/>
              </a:rPr>
              <a:t>Cv2:</a:t>
            </a:r>
          </a:p>
          <a:p>
            <a:pPr lvl="1">
              <a:buFont typeface="Arial" panose="020B0604020202020204" pitchFamily="34" charset="0"/>
              <a:buChar char="•"/>
            </a:pPr>
            <a:r>
              <a:rPr lang="en-US" sz="2200" b="0" i="0" dirty="0">
                <a:effectLst/>
                <a:latin typeface="Arial" panose="020B0604020202020204" pitchFamily="34" charset="0"/>
                <a:cs typeface="Arial" panose="020B0604020202020204" pitchFamily="34" charset="0"/>
              </a:rPr>
              <a:t>OpenCV is an open-source library for the computer vision. It provides the facility to the machine to recognize the faces or objects.</a:t>
            </a:r>
            <a:endParaRPr lang="en-IN" sz="2200" b="0" dirty="0">
              <a:effectLst/>
              <a:latin typeface="Arial" panose="020B0604020202020204" pitchFamily="34" charset="0"/>
              <a:cs typeface="Arial" panose="020B0604020202020204" pitchFamily="34" charset="0"/>
            </a:endParaRPr>
          </a:p>
          <a:p>
            <a:pPr marL="457200" lvl="1" indent="0">
              <a:buNone/>
            </a:pPr>
            <a:endParaRPr lang="en-US" b="0" i="0" dirty="0">
              <a:effectLst/>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D86D63D7-17B2-401E-922D-3B87708EE2FE}"/>
              </a:ext>
            </a:extLst>
          </p:cNvPr>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a:extLst>
              <a:ext uri="{FF2B5EF4-FFF2-40B4-BE49-F238E27FC236}">
                <a16:creationId xmlns:a16="http://schemas.microsoft.com/office/drawing/2014/main" id="{6A58B722-3AA8-43BB-AFD0-FDCE0B2402B9}"/>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34678179-91B0-4535-84C4-12912B0FB0D6}"/>
              </a:ext>
            </a:extLst>
          </p:cNvPr>
          <p:cNvSpPr>
            <a:spLocks noGrp="1"/>
          </p:cNvSpPr>
          <p:nvPr>
            <p:ph type="sldNum" sz="quarter" idx="12"/>
          </p:nvPr>
        </p:nvSpPr>
        <p:spPr/>
        <p:txBody>
          <a:bodyPr/>
          <a:lstStyle/>
          <a:p>
            <a:fld id="{7B28076C-CE04-4A00-BFAA-A90EA8355859}" type="slidenum">
              <a:rPr lang="en-US" smtClean="0"/>
              <a:pPr/>
              <a:t>18</a:t>
            </a:fld>
            <a:endParaRPr lang="en-US"/>
          </a:p>
        </p:txBody>
      </p:sp>
    </p:spTree>
    <p:extLst>
      <p:ext uri="{BB962C8B-B14F-4D97-AF65-F5344CB8AC3E}">
        <p14:creationId xmlns:p14="http://schemas.microsoft.com/office/powerpoint/2010/main" val="1910780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5D1A7-701C-4A5D-823F-CF7745E2F8CF}"/>
              </a:ext>
            </a:extLst>
          </p:cNvPr>
          <p:cNvSpPr>
            <a:spLocks noGrp="1"/>
          </p:cNvSpPr>
          <p:nvPr>
            <p:ph type="title"/>
          </p:nvPr>
        </p:nvSpPr>
        <p:spPr/>
        <p:txBody>
          <a:bodyPr/>
          <a:lstStyle/>
          <a:p>
            <a:pPr algn="l"/>
            <a:r>
              <a:rPr lang="en-US" sz="4400" dirty="0">
                <a:solidFill>
                  <a:srgbClr val="C00000"/>
                </a:solidFill>
                <a:latin typeface="Arial" pitchFamily="34" charset="0"/>
                <a:cs typeface="Arial" pitchFamily="34" charset="0"/>
              </a:rPr>
              <a:t>Modules</a:t>
            </a:r>
            <a:endParaRPr lang="en-IN" dirty="0">
              <a:solidFill>
                <a:srgbClr val="C00000"/>
              </a:solidFill>
            </a:endParaRPr>
          </a:p>
        </p:txBody>
      </p:sp>
      <p:sp>
        <p:nvSpPr>
          <p:cNvPr id="3" name="Content Placeholder 2">
            <a:extLst>
              <a:ext uri="{FF2B5EF4-FFF2-40B4-BE49-F238E27FC236}">
                <a16:creationId xmlns:a16="http://schemas.microsoft.com/office/drawing/2014/main" id="{6D845E8D-ED9F-49B6-B239-BB36CFBABDFC}"/>
              </a:ext>
            </a:extLst>
          </p:cNvPr>
          <p:cNvSpPr>
            <a:spLocks noGrp="1"/>
          </p:cNvSpPr>
          <p:nvPr>
            <p:ph idx="1"/>
          </p:nvPr>
        </p:nvSpPr>
        <p:spPr/>
        <p:txBody>
          <a:bodyPr>
            <a:normAutofit/>
          </a:bodyPr>
          <a:lstStyle/>
          <a:p>
            <a:pPr marL="457200" lvl="1" indent="0">
              <a:buNone/>
            </a:pPr>
            <a:r>
              <a:rPr lang="en-IN" b="1" u="sng" dirty="0" err="1">
                <a:latin typeface="Arial" panose="020B0604020202020204" pitchFamily="34" charset="0"/>
                <a:cs typeface="Arial" panose="020B0604020202020204" pitchFamily="34" charset="0"/>
              </a:rPr>
              <a:t>F</a:t>
            </a:r>
            <a:r>
              <a:rPr lang="en-IN" b="1" u="sng" dirty="0" err="1">
                <a:effectLst/>
                <a:latin typeface="Arial" panose="020B0604020202020204" pitchFamily="34" charset="0"/>
                <a:cs typeface="Arial" panose="020B0604020202020204" pitchFamily="34" charset="0"/>
              </a:rPr>
              <a:t>ace_recognition</a:t>
            </a:r>
            <a:r>
              <a:rPr lang="en-IN" b="1" u="sng" dirty="0">
                <a:effectLst/>
                <a:latin typeface="Arial" panose="020B0604020202020204" pitchFamily="34" charset="0"/>
                <a:cs typeface="Arial" panose="020B0604020202020204" pitchFamily="34" charset="0"/>
              </a:rPr>
              <a:t>:</a:t>
            </a:r>
            <a:endParaRPr lang="en-IN" sz="2200" b="1" u="sng" dirty="0">
              <a:effectLst/>
              <a:latin typeface="Arial" panose="020B0604020202020204" pitchFamily="34" charset="0"/>
              <a:cs typeface="Arial" panose="020B0604020202020204" pitchFamily="34" charset="0"/>
            </a:endParaRPr>
          </a:p>
          <a:p>
            <a:pPr algn="l"/>
            <a:r>
              <a:rPr lang="en-US" sz="2200" b="0" i="0" dirty="0">
                <a:effectLst/>
                <a:latin typeface="Arial" panose="020B0604020202020204" pitchFamily="34" charset="0"/>
                <a:cs typeface="Arial" panose="020B0604020202020204" pitchFamily="34" charset="0"/>
              </a:rPr>
              <a:t>Recognize and manipulate faces from Python or from the command line with the world’s simplest face recognition library.</a:t>
            </a:r>
          </a:p>
          <a:p>
            <a:pPr algn="l"/>
            <a:r>
              <a:rPr lang="en-US" sz="2200" b="0" i="0" dirty="0">
                <a:effectLst/>
                <a:latin typeface="Arial" panose="020B0604020202020204" pitchFamily="34" charset="0"/>
                <a:cs typeface="Arial" panose="020B0604020202020204" pitchFamily="34" charset="0"/>
              </a:rPr>
              <a:t>Built using </a:t>
            </a:r>
            <a:r>
              <a:rPr lang="en-US" sz="2200" b="0" i="0" dirty="0" err="1">
                <a:effectLst/>
                <a:latin typeface="Arial" panose="020B0604020202020204" pitchFamily="34" charset="0"/>
                <a:cs typeface="Arial" panose="020B0604020202020204" pitchFamily="34" charset="0"/>
              </a:rPr>
              <a:t>dlib’s</a:t>
            </a:r>
            <a:r>
              <a:rPr lang="en-US" sz="2200" b="0" i="0" dirty="0">
                <a:effectLst/>
                <a:latin typeface="Arial" panose="020B0604020202020204" pitchFamily="34" charset="0"/>
                <a:cs typeface="Arial" panose="020B0604020202020204" pitchFamily="34" charset="0"/>
              </a:rPr>
              <a:t> state-of-the-art face recognition built with deep learning. The model has an accuracy of 99.38%</a:t>
            </a:r>
          </a:p>
          <a:p>
            <a:r>
              <a:rPr lang="en-IN" sz="2200" b="0" dirty="0" err="1">
                <a:effectLst/>
                <a:latin typeface="Arial" panose="020B0604020202020204" pitchFamily="34" charset="0"/>
                <a:cs typeface="Arial" panose="020B0604020202020204" pitchFamily="34" charset="0"/>
              </a:rPr>
              <a:t>Face_recognition</a:t>
            </a:r>
            <a:r>
              <a:rPr lang="en-IN" sz="2200" b="0" dirty="0">
                <a:effectLst/>
                <a:latin typeface="Arial" panose="020B0604020202020204" pitchFamily="34" charset="0"/>
                <a:cs typeface="Arial" panose="020B0604020202020204" pitchFamily="34" charset="0"/>
              </a:rPr>
              <a:t> command line tool lets to do face recognition.</a:t>
            </a:r>
            <a:r>
              <a:rPr lang="en-IN" b="0" dirty="0">
                <a:solidFill>
                  <a:srgbClr val="404040"/>
                </a:solidFill>
                <a:effectLst/>
                <a:latin typeface="Arial" panose="020B0604020202020204" pitchFamily="34" charset="0"/>
                <a:cs typeface="Arial" panose="020B0604020202020204" pitchFamily="34" charset="0"/>
              </a:rPr>
              <a:t> </a:t>
            </a:r>
            <a:endParaRPr lang="en-US" b="0" i="0" dirty="0">
              <a:solidFill>
                <a:srgbClr val="404040"/>
              </a:solidFill>
              <a:effectLst/>
              <a:latin typeface="Lato" panose="020F0502020204030203" pitchFamily="34" charset="0"/>
            </a:endParaRPr>
          </a:p>
          <a:p>
            <a:pPr algn="l"/>
            <a:endParaRPr lang="en-US" b="0" i="0" dirty="0">
              <a:solidFill>
                <a:srgbClr val="404040"/>
              </a:solidFill>
              <a:effectLst/>
              <a:latin typeface="Lato" panose="020F0502020204030203" pitchFamily="34" charset="0"/>
            </a:endParaRPr>
          </a:p>
          <a:p>
            <a:pPr marL="457200" lvl="1" indent="0">
              <a:buNone/>
            </a:pPr>
            <a:endParaRPr lang="en-US" b="0" i="0" dirty="0">
              <a:effectLst/>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D86D63D7-17B2-401E-922D-3B87708EE2FE}"/>
              </a:ext>
            </a:extLst>
          </p:cNvPr>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a:extLst>
              <a:ext uri="{FF2B5EF4-FFF2-40B4-BE49-F238E27FC236}">
                <a16:creationId xmlns:a16="http://schemas.microsoft.com/office/drawing/2014/main" id="{6A58B722-3AA8-43BB-AFD0-FDCE0B2402B9}"/>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34678179-91B0-4535-84C4-12912B0FB0D6}"/>
              </a:ext>
            </a:extLst>
          </p:cNvPr>
          <p:cNvSpPr>
            <a:spLocks noGrp="1"/>
          </p:cNvSpPr>
          <p:nvPr>
            <p:ph type="sldNum" sz="quarter" idx="12"/>
          </p:nvPr>
        </p:nvSpPr>
        <p:spPr/>
        <p:txBody>
          <a:bodyPr/>
          <a:lstStyle/>
          <a:p>
            <a:fld id="{7B28076C-CE04-4A00-BFAA-A90EA8355859}" type="slidenum">
              <a:rPr lang="en-US" smtClean="0"/>
              <a:pPr/>
              <a:t>19</a:t>
            </a:fld>
            <a:endParaRPr lang="en-US"/>
          </a:p>
        </p:txBody>
      </p:sp>
    </p:spTree>
    <p:extLst>
      <p:ext uri="{BB962C8B-B14F-4D97-AF65-F5344CB8AC3E}">
        <p14:creationId xmlns:p14="http://schemas.microsoft.com/office/powerpoint/2010/main" val="2849698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solidFill>
                  <a:srgbClr val="C00000"/>
                </a:solidFill>
                <a:latin typeface="Arial" pitchFamily="34" charset="0"/>
                <a:cs typeface="Arial" pitchFamily="34" charset="0"/>
              </a:rPr>
              <a:t>Presentation Outline </a:t>
            </a:r>
          </a:p>
        </p:txBody>
      </p:sp>
      <p:sp>
        <p:nvSpPr>
          <p:cNvPr id="3" name="Content Placeholder 2"/>
          <p:cNvSpPr>
            <a:spLocks noGrp="1"/>
          </p:cNvSpPr>
          <p:nvPr>
            <p:ph idx="1"/>
          </p:nvPr>
        </p:nvSpPr>
        <p:spPr>
          <a:xfrm>
            <a:off x="609600" y="1600200"/>
            <a:ext cx="8229600" cy="4525963"/>
          </a:xfrm>
        </p:spPr>
        <p:txBody>
          <a:bodyPr>
            <a:normAutofit/>
          </a:bodyPr>
          <a:lstStyle/>
          <a:p>
            <a:r>
              <a:rPr lang="en-US" sz="2600" dirty="0">
                <a:latin typeface="Arial" pitchFamily="34" charset="0"/>
                <a:cs typeface="Arial" pitchFamily="34" charset="0"/>
              </a:rPr>
              <a:t>Course Certificate</a:t>
            </a:r>
          </a:p>
          <a:p>
            <a:r>
              <a:rPr lang="en-US" sz="2600" dirty="0">
                <a:latin typeface="Arial" pitchFamily="34" charset="0"/>
                <a:cs typeface="Arial" pitchFamily="34" charset="0"/>
              </a:rPr>
              <a:t>Introduction</a:t>
            </a:r>
          </a:p>
          <a:p>
            <a:r>
              <a:rPr lang="en-US" sz="2600" dirty="0">
                <a:latin typeface="Arial" pitchFamily="34" charset="0"/>
                <a:cs typeface="Arial" pitchFamily="34" charset="0"/>
              </a:rPr>
              <a:t>Objectives</a:t>
            </a:r>
          </a:p>
          <a:p>
            <a:r>
              <a:rPr lang="en-US" sz="2600" dirty="0">
                <a:latin typeface="Arial" pitchFamily="34" charset="0"/>
                <a:cs typeface="Arial" pitchFamily="34" charset="0"/>
              </a:rPr>
              <a:t>System Architecture</a:t>
            </a:r>
          </a:p>
          <a:p>
            <a:r>
              <a:rPr lang="en-US" sz="2600" dirty="0">
                <a:latin typeface="Arial" pitchFamily="34" charset="0"/>
                <a:cs typeface="Arial" pitchFamily="34" charset="0"/>
              </a:rPr>
              <a:t>Module Implementation</a:t>
            </a:r>
          </a:p>
          <a:p>
            <a:r>
              <a:rPr lang="en-US" sz="2600" dirty="0">
                <a:latin typeface="Arial" pitchFamily="34" charset="0"/>
                <a:cs typeface="Arial" pitchFamily="34" charset="0"/>
              </a:rPr>
              <a:t>Project Implementation </a:t>
            </a:r>
          </a:p>
          <a:p>
            <a:r>
              <a:rPr lang="en-US" sz="2600" dirty="0">
                <a:latin typeface="Arial" pitchFamily="34" charset="0"/>
                <a:cs typeface="Arial" pitchFamily="34" charset="0"/>
              </a:rPr>
              <a:t>Results and Discussions</a:t>
            </a:r>
          </a:p>
          <a:p>
            <a:r>
              <a:rPr lang="en-US" sz="2600" dirty="0">
                <a:latin typeface="Arial" pitchFamily="34" charset="0"/>
                <a:cs typeface="Arial" pitchFamily="34" charset="0"/>
              </a:rPr>
              <a:t>Conclusion</a:t>
            </a:r>
          </a:p>
          <a:p>
            <a:r>
              <a:rPr lang="en-US" sz="2600" dirty="0">
                <a:latin typeface="Arial" pitchFamily="34" charset="0"/>
                <a:cs typeface="Arial" pitchFamily="34" charset="0"/>
              </a:rPr>
              <a:t>References</a:t>
            </a:r>
          </a:p>
          <a:p>
            <a:endParaRPr lang="en-US" sz="2600" dirty="0"/>
          </a:p>
        </p:txBody>
      </p:sp>
      <p:sp>
        <p:nvSpPr>
          <p:cNvPr id="4" name="Date Placeholder 3"/>
          <p:cNvSpPr>
            <a:spLocks noGrp="1"/>
          </p:cNvSpPr>
          <p:nvPr>
            <p:ph type="dt" sz="half" idx="10"/>
          </p:nvPr>
        </p:nvSpPr>
        <p:spPr/>
        <p:txBody>
          <a:bodyPr/>
          <a:lstStyle/>
          <a:p>
            <a:fld id="{DBA50EAB-41BE-44C5-8B3C-E8577D7CCC37}" type="datetime3">
              <a:rPr lang="en-US" smtClean="0"/>
              <a:pPr/>
              <a:t>10 April 2022</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5D1A7-701C-4A5D-823F-CF7745E2F8CF}"/>
              </a:ext>
            </a:extLst>
          </p:cNvPr>
          <p:cNvSpPr>
            <a:spLocks noGrp="1"/>
          </p:cNvSpPr>
          <p:nvPr>
            <p:ph type="title"/>
          </p:nvPr>
        </p:nvSpPr>
        <p:spPr/>
        <p:txBody>
          <a:bodyPr/>
          <a:lstStyle/>
          <a:p>
            <a:pPr algn="l"/>
            <a:r>
              <a:rPr lang="en-US" sz="4400" dirty="0">
                <a:solidFill>
                  <a:srgbClr val="C00000"/>
                </a:solidFill>
                <a:latin typeface="Arial" pitchFamily="34" charset="0"/>
                <a:cs typeface="Arial" pitchFamily="34" charset="0"/>
              </a:rPr>
              <a:t>Modules</a:t>
            </a:r>
            <a:endParaRPr lang="en-IN" dirty="0">
              <a:solidFill>
                <a:srgbClr val="C00000"/>
              </a:solidFill>
            </a:endParaRPr>
          </a:p>
        </p:txBody>
      </p:sp>
      <p:sp>
        <p:nvSpPr>
          <p:cNvPr id="3" name="Content Placeholder 2">
            <a:extLst>
              <a:ext uri="{FF2B5EF4-FFF2-40B4-BE49-F238E27FC236}">
                <a16:creationId xmlns:a16="http://schemas.microsoft.com/office/drawing/2014/main" id="{6D845E8D-ED9F-49B6-B239-BB36CFBABDFC}"/>
              </a:ext>
            </a:extLst>
          </p:cNvPr>
          <p:cNvSpPr>
            <a:spLocks noGrp="1"/>
          </p:cNvSpPr>
          <p:nvPr>
            <p:ph idx="1"/>
          </p:nvPr>
        </p:nvSpPr>
        <p:spPr/>
        <p:txBody>
          <a:bodyPr>
            <a:normAutofit/>
          </a:bodyPr>
          <a:lstStyle/>
          <a:p>
            <a:pPr marL="457200" lvl="1" indent="0">
              <a:buNone/>
            </a:pPr>
            <a:r>
              <a:rPr lang="en-IN" b="1" u="sng" dirty="0" err="1">
                <a:latin typeface="Arial" panose="020B0604020202020204" pitchFamily="34" charset="0"/>
                <a:cs typeface="Arial" panose="020B0604020202020204" pitchFamily="34" charset="0"/>
              </a:rPr>
              <a:t>F</a:t>
            </a:r>
            <a:r>
              <a:rPr lang="en-IN" b="1" u="sng" dirty="0" err="1">
                <a:effectLst/>
                <a:latin typeface="Arial" panose="020B0604020202020204" pitchFamily="34" charset="0"/>
                <a:cs typeface="Arial" panose="020B0604020202020204" pitchFamily="34" charset="0"/>
              </a:rPr>
              <a:t>lask_mysqldb</a:t>
            </a:r>
            <a:r>
              <a:rPr lang="en-IN" b="1" u="sng" dirty="0">
                <a:effectLst/>
                <a:latin typeface="Arial" panose="020B0604020202020204" pitchFamily="34" charset="0"/>
                <a:cs typeface="Arial" panose="020B0604020202020204" pitchFamily="34" charset="0"/>
              </a:rPr>
              <a:t>:</a:t>
            </a:r>
          </a:p>
          <a:p>
            <a:pPr lvl="1">
              <a:buFont typeface="Arial" panose="020B0604020202020204" pitchFamily="34" charset="0"/>
              <a:buChar char="•"/>
            </a:pPr>
            <a:r>
              <a:rPr lang="en-US" sz="2200" b="0" i="0" dirty="0">
                <a:effectLst/>
                <a:latin typeface="Arial" panose="020B0604020202020204" pitchFamily="34" charset="0"/>
                <a:cs typeface="Arial" panose="020B0604020202020204" pitchFamily="34" charset="0"/>
              </a:rPr>
              <a:t>Flask-</a:t>
            </a:r>
            <a:r>
              <a:rPr lang="en-US" sz="2200" b="0" i="0" dirty="0" err="1">
                <a:effectLst/>
                <a:latin typeface="Arial" panose="020B0604020202020204" pitchFamily="34" charset="0"/>
                <a:cs typeface="Arial" panose="020B0604020202020204" pitchFamily="34" charset="0"/>
              </a:rPr>
              <a:t>MySQLdb</a:t>
            </a:r>
            <a:r>
              <a:rPr lang="en-US" sz="2200" b="0" i="0" dirty="0">
                <a:effectLst/>
                <a:latin typeface="Arial" panose="020B0604020202020204" pitchFamily="34" charset="0"/>
                <a:cs typeface="Arial" panose="020B0604020202020204" pitchFamily="34" charset="0"/>
              </a:rPr>
              <a:t> provides MySQL connection for Flask.</a:t>
            </a:r>
          </a:p>
          <a:p>
            <a:pPr lvl="1">
              <a:buFont typeface="Arial" panose="020B0604020202020204" pitchFamily="34" charset="0"/>
              <a:buChar char="•"/>
            </a:pPr>
            <a:r>
              <a:rPr lang="en-US" sz="2200" b="0" i="0" dirty="0">
                <a:effectLst/>
                <a:latin typeface="Arial" panose="020B0604020202020204" pitchFamily="34" charset="0"/>
                <a:cs typeface="Arial" panose="020B0604020202020204" pitchFamily="34" charset="0"/>
              </a:rPr>
              <a:t>MySQL is a very popular open-source relational database management system </a:t>
            </a:r>
            <a:endParaRPr lang="en-US" sz="2200" dirty="0">
              <a:latin typeface="Arial" panose="020B0604020202020204" pitchFamily="34" charset="0"/>
              <a:cs typeface="Arial" panose="020B0604020202020204" pitchFamily="34" charset="0"/>
            </a:endParaRPr>
          </a:p>
          <a:p>
            <a:pPr marL="457200" lvl="1" indent="0">
              <a:buNone/>
            </a:pPr>
            <a:endParaRPr lang="en-IN" sz="2200" b="0" dirty="0">
              <a:effectLst/>
              <a:latin typeface="Arial" panose="020B0604020202020204" pitchFamily="34" charset="0"/>
              <a:cs typeface="Arial" panose="020B0604020202020204" pitchFamily="34" charset="0"/>
            </a:endParaRPr>
          </a:p>
          <a:p>
            <a:pPr marL="457200" lvl="1" indent="0">
              <a:buNone/>
            </a:pPr>
            <a:endParaRPr lang="en-US" b="0" i="0" dirty="0">
              <a:effectLst/>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D86D63D7-17B2-401E-922D-3B87708EE2FE}"/>
              </a:ext>
            </a:extLst>
          </p:cNvPr>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a:extLst>
              <a:ext uri="{FF2B5EF4-FFF2-40B4-BE49-F238E27FC236}">
                <a16:creationId xmlns:a16="http://schemas.microsoft.com/office/drawing/2014/main" id="{6A58B722-3AA8-43BB-AFD0-FDCE0B2402B9}"/>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34678179-91B0-4535-84C4-12912B0FB0D6}"/>
              </a:ext>
            </a:extLst>
          </p:cNvPr>
          <p:cNvSpPr>
            <a:spLocks noGrp="1"/>
          </p:cNvSpPr>
          <p:nvPr>
            <p:ph type="sldNum" sz="quarter" idx="12"/>
          </p:nvPr>
        </p:nvSpPr>
        <p:spPr/>
        <p:txBody>
          <a:bodyPr/>
          <a:lstStyle/>
          <a:p>
            <a:fld id="{7B28076C-CE04-4A00-BFAA-A90EA8355859}" type="slidenum">
              <a:rPr lang="en-US" smtClean="0"/>
              <a:pPr/>
              <a:t>20</a:t>
            </a:fld>
            <a:endParaRPr lang="en-US"/>
          </a:p>
        </p:txBody>
      </p:sp>
    </p:spTree>
    <p:extLst>
      <p:ext uri="{BB962C8B-B14F-4D97-AF65-F5344CB8AC3E}">
        <p14:creationId xmlns:p14="http://schemas.microsoft.com/office/powerpoint/2010/main" val="321791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5D1A7-701C-4A5D-823F-CF7745E2F8CF}"/>
              </a:ext>
            </a:extLst>
          </p:cNvPr>
          <p:cNvSpPr>
            <a:spLocks noGrp="1"/>
          </p:cNvSpPr>
          <p:nvPr>
            <p:ph type="title"/>
          </p:nvPr>
        </p:nvSpPr>
        <p:spPr/>
        <p:txBody>
          <a:bodyPr/>
          <a:lstStyle/>
          <a:p>
            <a:pPr algn="l"/>
            <a:r>
              <a:rPr lang="en-US" sz="4400" dirty="0">
                <a:solidFill>
                  <a:srgbClr val="C00000"/>
                </a:solidFill>
                <a:latin typeface="Arial" pitchFamily="34" charset="0"/>
                <a:cs typeface="Arial" pitchFamily="34" charset="0"/>
              </a:rPr>
              <a:t>Modules</a:t>
            </a:r>
            <a:endParaRPr lang="en-IN" dirty="0">
              <a:solidFill>
                <a:srgbClr val="C00000"/>
              </a:solidFill>
            </a:endParaRPr>
          </a:p>
        </p:txBody>
      </p:sp>
      <p:sp>
        <p:nvSpPr>
          <p:cNvPr id="3" name="Content Placeholder 2">
            <a:extLst>
              <a:ext uri="{FF2B5EF4-FFF2-40B4-BE49-F238E27FC236}">
                <a16:creationId xmlns:a16="http://schemas.microsoft.com/office/drawing/2014/main" id="{6D845E8D-ED9F-49B6-B239-BB36CFBABDFC}"/>
              </a:ext>
            </a:extLst>
          </p:cNvPr>
          <p:cNvSpPr>
            <a:spLocks noGrp="1"/>
          </p:cNvSpPr>
          <p:nvPr>
            <p:ph idx="1"/>
          </p:nvPr>
        </p:nvSpPr>
        <p:spPr/>
        <p:txBody>
          <a:bodyPr>
            <a:normAutofit/>
          </a:bodyPr>
          <a:lstStyle/>
          <a:p>
            <a:pPr marL="457200" lvl="1" indent="0">
              <a:buNone/>
            </a:pPr>
            <a:r>
              <a:rPr lang="en-IN" b="1" u="sng" dirty="0">
                <a:effectLst/>
                <a:latin typeface="Arial" panose="020B0604020202020204" pitchFamily="34" charset="0"/>
                <a:cs typeface="Arial" panose="020B0604020202020204" pitchFamily="34" charset="0"/>
              </a:rPr>
              <a:t>Pandas:</a:t>
            </a:r>
          </a:p>
          <a:p>
            <a:pPr lvl="1">
              <a:buFont typeface="Arial" panose="020B0604020202020204" pitchFamily="34" charset="0"/>
              <a:buChar char="•"/>
            </a:pPr>
            <a:r>
              <a:rPr lang="en-IN" sz="2200" dirty="0">
                <a:latin typeface="Arial" panose="020B0604020202020204" pitchFamily="34" charset="0"/>
                <a:cs typeface="Arial" panose="020B0604020202020204" pitchFamily="34" charset="0"/>
              </a:rPr>
              <a:t>pandas </a:t>
            </a:r>
            <a:r>
              <a:rPr lang="en-US" sz="2200" i="0" dirty="0">
                <a:effectLst/>
                <a:latin typeface="Arial" panose="020B0604020202020204" pitchFamily="34" charset="0"/>
                <a:cs typeface="Arial" panose="020B0604020202020204" pitchFamily="34" charset="0"/>
              </a:rPr>
              <a:t>is a Python library for data analysis . </a:t>
            </a:r>
          </a:p>
          <a:p>
            <a:pPr lvl="1">
              <a:buFont typeface="Arial" panose="020B0604020202020204" pitchFamily="34" charset="0"/>
              <a:buChar char="•"/>
            </a:pPr>
            <a:r>
              <a:rPr lang="en-US" sz="2200" i="0" dirty="0">
                <a:effectLst/>
                <a:latin typeface="Arial" panose="020B0604020202020204" pitchFamily="34" charset="0"/>
                <a:cs typeface="Arial" panose="020B0604020202020204" pitchFamily="34" charset="0"/>
              </a:rPr>
              <a:t>Pandas is built on top of two core Python libraries</a:t>
            </a:r>
          </a:p>
          <a:p>
            <a:pPr lvl="2"/>
            <a:r>
              <a:rPr lang="en-US" sz="2200" dirty="0">
                <a:latin typeface="Arial" panose="020B0604020202020204" pitchFamily="34" charset="0"/>
                <a:cs typeface="Arial" panose="020B0604020202020204" pitchFamily="34" charset="0"/>
              </a:rPr>
              <a:t>matplotlib </a:t>
            </a:r>
            <a:r>
              <a:rPr lang="en-IN" sz="2200" i="0" dirty="0">
                <a:effectLst/>
                <a:latin typeface="Arial" panose="020B0604020202020204" pitchFamily="34" charset="0"/>
                <a:cs typeface="Arial" panose="020B0604020202020204" pitchFamily="34" charset="0"/>
              </a:rPr>
              <a:t>for data visualization </a:t>
            </a:r>
          </a:p>
          <a:p>
            <a:pPr lvl="2"/>
            <a:r>
              <a:rPr lang="en-IN" sz="2200" dirty="0">
                <a:latin typeface="Arial" panose="020B0604020202020204" pitchFamily="34" charset="0"/>
                <a:cs typeface="Arial" panose="020B0604020202020204" pitchFamily="34" charset="0"/>
              </a:rPr>
              <a:t>N</a:t>
            </a:r>
            <a:r>
              <a:rPr lang="en-IN" sz="2200" i="0" dirty="0">
                <a:effectLst/>
                <a:latin typeface="Arial" panose="020B0604020202020204" pitchFamily="34" charset="0"/>
                <a:cs typeface="Arial" panose="020B0604020202020204" pitchFamily="34" charset="0"/>
              </a:rPr>
              <a:t>umPy</a:t>
            </a:r>
            <a:r>
              <a:rPr lang="en-US" sz="2200" i="0" dirty="0">
                <a:effectLst/>
                <a:latin typeface="Arial" panose="020B0604020202020204" pitchFamily="34" charset="0"/>
                <a:cs typeface="Arial" panose="020B0604020202020204" pitchFamily="34" charset="0"/>
              </a:rPr>
              <a:t> for mathematical operations.</a:t>
            </a:r>
          </a:p>
          <a:p>
            <a:pPr lvl="2"/>
            <a:r>
              <a:rPr lang="en-US" sz="2200" i="0" dirty="0">
                <a:effectLst/>
                <a:latin typeface="Arial" panose="020B0604020202020204" pitchFamily="34" charset="0"/>
                <a:cs typeface="Arial" panose="020B0604020202020204" pitchFamily="34" charset="0"/>
              </a:rPr>
              <a:t>Pandas acts as a wrapper over these libraries, allowing you to access many of matplotlib's and NumPy's methods with less code.</a:t>
            </a:r>
            <a:r>
              <a:rPr lang="en-IN" sz="2200" i="0" dirty="0">
                <a:effectLst/>
                <a:latin typeface="Arial" panose="020B0604020202020204" pitchFamily="34" charset="0"/>
                <a:cs typeface="Arial" panose="020B0604020202020204" pitchFamily="34" charset="0"/>
              </a:rPr>
              <a:t> </a:t>
            </a:r>
            <a:endParaRPr lang="en-IN" sz="22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D86D63D7-17B2-401E-922D-3B87708EE2FE}"/>
              </a:ext>
            </a:extLst>
          </p:cNvPr>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a:extLst>
              <a:ext uri="{FF2B5EF4-FFF2-40B4-BE49-F238E27FC236}">
                <a16:creationId xmlns:a16="http://schemas.microsoft.com/office/drawing/2014/main" id="{6A58B722-3AA8-43BB-AFD0-FDCE0B2402B9}"/>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34678179-91B0-4535-84C4-12912B0FB0D6}"/>
              </a:ext>
            </a:extLst>
          </p:cNvPr>
          <p:cNvSpPr>
            <a:spLocks noGrp="1"/>
          </p:cNvSpPr>
          <p:nvPr>
            <p:ph type="sldNum" sz="quarter" idx="12"/>
          </p:nvPr>
        </p:nvSpPr>
        <p:spPr/>
        <p:txBody>
          <a:bodyPr/>
          <a:lstStyle/>
          <a:p>
            <a:fld id="{7B28076C-CE04-4A00-BFAA-A90EA8355859}" type="slidenum">
              <a:rPr lang="en-US" smtClean="0"/>
              <a:pPr/>
              <a:t>21</a:t>
            </a:fld>
            <a:endParaRPr lang="en-US"/>
          </a:p>
        </p:txBody>
      </p:sp>
    </p:spTree>
    <p:extLst>
      <p:ext uri="{BB962C8B-B14F-4D97-AF65-F5344CB8AC3E}">
        <p14:creationId xmlns:p14="http://schemas.microsoft.com/office/powerpoint/2010/main" val="2901709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5D1A7-701C-4A5D-823F-CF7745E2F8CF}"/>
              </a:ext>
            </a:extLst>
          </p:cNvPr>
          <p:cNvSpPr>
            <a:spLocks noGrp="1"/>
          </p:cNvSpPr>
          <p:nvPr>
            <p:ph type="title"/>
          </p:nvPr>
        </p:nvSpPr>
        <p:spPr/>
        <p:txBody>
          <a:bodyPr/>
          <a:lstStyle/>
          <a:p>
            <a:pPr algn="l"/>
            <a:r>
              <a:rPr lang="en-US" sz="4400" dirty="0">
                <a:solidFill>
                  <a:srgbClr val="C00000"/>
                </a:solidFill>
                <a:latin typeface="Arial" pitchFamily="34" charset="0"/>
                <a:cs typeface="Arial" pitchFamily="34" charset="0"/>
              </a:rPr>
              <a:t>Modules</a:t>
            </a:r>
            <a:endParaRPr lang="en-IN" dirty="0">
              <a:solidFill>
                <a:srgbClr val="C00000"/>
              </a:solidFill>
            </a:endParaRPr>
          </a:p>
        </p:txBody>
      </p:sp>
      <p:sp>
        <p:nvSpPr>
          <p:cNvPr id="3" name="Content Placeholder 2">
            <a:extLst>
              <a:ext uri="{FF2B5EF4-FFF2-40B4-BE49-F238E27FC236}">
                <a16:creationId xmlns:a16="http://schemas.microsoft.com/office/drawing/2014/main" id="{6D845E8D-ED9F-49B6-B239-BB36CFBABDFC}"/>
              </a:ext>
            </a:extLst>
          </p:cNvPr>
          <p:cNvSpPr>
            <a:spLocks noGrp="1"/>
          </p:cNvSpPr>
          <p:nvPr>
            <p:ph idx="1"/>
          </p:nvPr>
        </p:nvSpPr>
        <p:spPr/>
        <p:txBody>
          <a:bodyPr>
            <a:normAutofit/>
          </a:bodyPr>
          <a:lstStyle/>
          <a:p>
            <a:pPr marL="457200" lvl="1" indent="0">
              <a:buNone/>
            </a:pPr>
            <a:r>
              <a:rPr lang="en-IN" sz="2200" b="1" u="sng" dirty="0" err="1">
                <a:latin typeface="Arial" panose="020B0604020202020204" pitchFamily="34" charset="0"/>
                <a:cs typeface="Arial" panose="020B0604020202020204" pitchFamily="34" charset="0"/>
              </a:rPr>
              <a:t>D</a:t>
            </a:r>
            <a:r>
              <a:rPr lang="en-IN" sz="2200" b="1" u="sng" dirty="0" err="1">
                <a:effectLst/>
                <a:latin typeface="Arial" panose="020B0604020202020204" pitchFamily="34" charset="0"/>
                <a:cs typeface="Arial" panose="020B0604020202020204" pitchFamily="34" charset="0"/>
              </a:rPr>
              <a:t>eepface</a:t>
            </a:r>
            <a:r>
              <a:rPr lang="en-IN" sz="2200" b="1" u="sng" dirty="0">
                <a:effectLst/>
                <a:latin typeface="Arial" panose="020B0604020202020204" pitchFamily="34" charset="0"/>
                <a:cs typeface="Arial" panose="020B0604020202020204" pitchFamily="34" charset="0"/>
              </a:rPr>
              <a:t>:</a:t>
            </a:r>
          </a:p>
          <a:p>
            <a:pPr marL="457200" lvl="1" indent="0">
              <a:buNone/>
            </a:pPr>
            <a:r>
              <a:rPr lang="en-US" sz="2200" b="0" i="0" dirty="0" err="1">
                <a:solidFill>
                  <a:srgbClr val="0C0C0C"/>
                </a:solidFill>
                <a:effectLst/>
                <a:latin typeface="Arial" panose="020B0604020202020204" pitchFamily="34" charset="0"/>
                <a:cs typeface="Arial" panose="020B0604020202020204" pitchFamily="34" charset="0"/>
              </a:rPr>
              <a:t>Deepface</a:t>
            </a:r>
            <a:r>
              <a:rPr lang="en-US" sz="2200" b="0" i="0" dirty="0">
                <a:solidFill>
                  <a:srgbClr val="0C0C0C"/>
                </a:solidFill>
                <a:effectLst/>
                <a:latin typeface="Arial" panose="020B0604020202020204" pitchFamily="34" charset="0"/>
                <a:cs typeface="Arial" panose="020B0604020202020204" pitchFamily="34" charset="0"/>
              </a:rPr>
              <a:t> is a facial recognition and attributes analysis framework for python created by the artificial intelligence research group at Facebook in 2015. Keras and </a:t>
            </a:r>
            <a:r>
              <a:rPr lang="en-US" sz="2200" b="0" i="0" dirty="0" err="1">
                <a:solidFill>
                  <a:srgbClr val="0C0C0C"/>
                </a:solidFill>
                <a:effectLst/>
                <a:latin typeface="Arial" panose="020B0604020202020204" pitchFamily="34" charset="0"/>
                <a:cs typeface="Arial" panose="020B0604020202020204" pitchFamily="34" charset="0"/>
              </a:rPr>
              <a:t>Tensorflow</a:t>
            </a:r>
            <a:r>
              <a:rPr lang="en-US" sz="2200" b="0" i="0" dirty="0">
                <a:solidFill>
                  <a:srgbClr val="0C0C0C"/>
                </a:solidFill>
                <a:effectLst/>
                <a:latin typeface="Arial" panose="020B0604020202020204" pitchFamily="34" charset="0"/>
                <a:cs typeface="Arial" panose="020B0604020202020204" pitchFamily="34" charset="0"/>
              </a:rPr>
              <a:t> inspire this library’s core components. </a:t>
            </a:r>
          </a:p>
          <a:p>
            <a:pPr marL="457200" lvl="1" indent="0">
              <a:buNone/>
            </a:pPr>
            <a:r>
              <a:rPr lang="en-US" sz="2200" b="0" i="0" dirty="0" err="1">
                <a:solidFill>
                  <a:srgbClr val="0C0C0C"/>
                </a:solidFill>
                <a:effectLst/>
                <a:latin typeface="Arial" panose="020B0604020202020204" pitchFamily="34" charset="0"/>
                <a:cs typeface="Arial" panose="020B0604020202020204" pitchFamily="34" charset="0"/>
              </a:rPr>
              <a:t>Deepface’s</a:t>
            </a:r>
            <a:r>
              <a:rPr lang="en-US" sz="2200" b="0" i="0" dirty="0">
                <a:solidFill>
                  <a:srgbClr val="0C0C0C"/>
                </a:solidFill>
                <a:effectLst/>
                <a:latin typeface="Arial" panose="020B0604020202020204" pitchFamily="34" charset="0"/>
                <a:cs typeface="Arial" panose="020B0604020202020204" pitchFamily="34" charset="0"/>
              </a:rPr>
              <a:t> face identifying accuracy goes up to 97% and has proved to be more successful in detecting faces than the average face recognition frameworks.</a:t>
            </a:r>
            <a:endParaRPr lang="en-US" sz="2200" b="0" i="0" dirty="0">
              <a:effectLst/>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D86D63D7-17B2-401E-922D-3B87708EE2FE}"/>
              </a:ext>
            </a:extLst>
          </p:cNvPr>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a:extLst>
              <a:ext uri="{FF2B5EF4-FFF2-40B4-BE49-F238E27FC236}">
                <a16:creationId xmlns:a16="http://schemas.microsoft.com/office/drawing/2014/main" id="{6A58B722-3AA8-43BB-AFD0-FDCE0B2402B9}"/>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34678179-91B0-4535-84C4-12912B0FB0D6}"/>
              </a:ext>
            </a:extLst>
          </p:cNvPr>
          <p:cNvSpPr>
            <a:spLocks noGrp="1"/>
          </p:cNvSpPr>
          <p:nvPr>
            <p:ph type="sldNum" sz="quarter" idx="12"/>
          </p:nvPr>
        </p:nvSpPr>
        <p:spPr/>
        <p:txBody>
          <a:bodyPr/>
          <a:lstStyle/>
          <a:p>
            <a:fld id="{7B28076C-CE04-4A00-BFAA-A90EA8355859}" type="slidenum">
              <a:rPr lang="en-US" smtClean="0"/>
              <a:pPr/>
              <a:t>22</a:t>
            </a:fld>
            <a:endParaRPr lang="en-US"/>
          </a:p>
        </p:txBody>
      </p:sp>
    </p:spTree>
    <p:extLst>
      <p:ext uri="{BB962C8B-B14F-4D97-AF65-F5344CB8AC3E}">
        <p14:creationId xmlns:p14="http://schemas.microsoft.com/office/powerpoint/2010/main" val="804758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BACC-8DC9-4235-B486-4AD18F2DD233}"/>
              </a:ext>
            </a:extLst>
          </p:cNvPr>
          <p:cNvSpPr>
            <a:spLocks noGrp="1"/>
          </p:cNvSpPr>
          <p:nvPr>
            <p:ph type="title"/>
          </p:nvPr>
        </p:nvSpPr>
        <p:spPr/>
        <p:txBody>
          <a:bodyPr>
            <a:normAutofit/>
          </a:bodyPr>
          <a:lstStyle/>
          <a:p>
            <a:pPr algn="l"/>
            <a:r>
              <a:rPr lang="en-US" sz="3000" dirty="0">
                <a:solidFill>
                  <a:srgbClr val="C00000"/>
                </a:solidFill>
                <a:latin typeface="Arial" pitchFamily="34" charset="0"/>
                <a:cs typeface="Arial" pitchFamily="34" charset="0"/>
              </a:rPr>
              <a:t>Hardware and Software Requirements</a:t>
            </a:r>
            <a:endParaRPr lang="en-IN" sz="3000" dirty="0">
              <a:solidFill>
                <a:srgbClr val="C00000"/>
              </a:solidFill>
            </a:endParaRPr>
          </a:p>
        </p:txBody>
      </p:sp>
      <p:sp>
        <p:nvSpPr>
          <p:cNvPr id="3" name="Content Placeholder 2">
            <a:extLst>
              <a:ext uri="{FF2B5EF4-FFF2-40B4-BE49-F238E27FC236}">
                <a16:creationId xmlns:a16="http://schemas.microsoft.com/office/drawing/2014/main" id="{7823D2DA-CDD6-428F-B3A7-2A2542BB993E}"/>
              </a:ext>
            </a:extLst>
          </p:cNvPr>
          <p:cNvSpPr>
            <a:spLocks noGrp="1"/>
          </p:cNvSpPr>
          <p:nvPr>
            <p:ph idx="1"/>
          </p:nvPr>
        </p:nvSpPr>
        <p:spPr/>
        <p:txBody>
          <a:bodyPr>
            <a:normAutofit lnSpcReduction="10000"/>
          </a:bodyPr>
          <a:lstStyle/>
          <a:p>
            <a:pPr marL="0" indent="0" algn="l">
              <a:buNone/>
            </a:pPr>
            <a:r>
              <a:rPr lang="en-US" b="1" i="0" u="sng" dirty="0">
                <a:solidFill>
                  <a:srgbClr val="202124"/>
                </a:solidFill>
                <a:effectLst/>
                <a:latin typeface="Arial" panose="020B0604020202020204" pitchFamily="34" charset="0"/>
                <a:cs typeface="Arial" panose="020B0604020202020204" pitchFamily="34" charset="0"/>
              </a:rPr>
              <a:t>Hardware:</a:t>
            </a:r>
            <a:endParaRPr lang="en-IN" b="1" i="0" u="sng" dirty="0">
              <a:solidFill>
                <a:srgbClr val="202124"/>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IN" sz="2400" i="0" dirty="0">
                <a:effectLst/>
                <a:latin typeface="Arial" panose="020B0604020202020204" pitchFamily="34" charset="0"/>
                <a:cs typeface="Arial" panose="020B0604020202020204" pitchFamily="34" charset="0"/>
              </a:rPr>
              <a:t>Desktop , Keyboard , Mouse , Screen , Hard Drive , GPU , CPU and RAM</a:t>
            </a:r>
            <a:r>
              <a:rPr lang="en-IN" sz="2000" i="0" dirty="0">
                <a:effectLst/>
                <a:latin typeface="Arial" panose="020B0604020202020204" pitchFamily="34" charset="0"/>
                <a:cs typeface="Arial" panose="020B0604020202020204" pitchFamily="34" charset="0"/>
              </a:rPr>
              <a:t> </a:t>
            </a:r>
          </a:p>
          <a:p>
            <a:pPr marL="0" indent="0" algn="l">
              <a:buNone/>
            </a:pPr>
            <a:r>
              <a:rPr lang="en-US" b="1" i="0" u="sng" dirty="0">
                <a:solidFill>
                  <a:srgbClr val="202124"/>
                </a:solidFill>
                <a:effectLst/>
                <a:latin typeface="arial" panose="020B0604020202020204" pitchFamily="34" charset="0"/>
              </a:rPr>
              <a:t>Software:</a:t>
            </a:r>
          </a:p>
          <a:p>
            <a:pPr lvl="1"/>
            <a:r>
              <a:rPr lang="en-US" sz="2400" b="0" i="0" dirty="0">
                <a:effectLst/>
                <a:latin typeface="Arial" panose="020B0604020202020204" pitchFamily="34" charset="0"/>
                <a:cs typeface="Arial" panose="020B0604020202020204" pitchFamily="34" charset="0"/>
              </a:rPr>
              <a:t>System requirements for Python Installation:</a:t>
            </a:r>
          </a:p>
          <a:p>
            <a:pPr marL="1371600" lvl="2" indent="-514350">
              <a:buFont typeface="+mj-lt"/>
              <a:buAutoNum type="arabicPeriod"/>
            </a:pPr>
            <a:r>
              <a:rPr lang="en-US" b="0" i="0" dirty="0">
                <a:effectLst/>
                <a:latin typeface="Arial" panose="020B0604020202020204" pitchFamily="34" charset="0"/>
                <a:cs typeface="Arial" panose="020B0604020202020204" pitchFamily="34" charset="0"/>
              </a:rPr>
              <a:t>Operating system: </a:t>
            </a:r>
            <a:r>
              <a:rPr lang="en-US" b="1" i="0" dirty="0">
                <a:effectLst/>
                <a:latin typeface="Arial" panose="020B0604020202020204" pitchFamily="34" charset="0"/>
                <a:cs typeface="Arial" panose="020B0604020202020204" pitchFamily="34" charset="0"/>
              </a:rPr>
              <a:t>Linux- Ubuntu 16.04 to 17.10</a:t>
            </a:r>
            <a:r>
              <a:rPr lang="en-US" b="0" i="0" dirty="0">
                <a:effectLst/>
                <a:latin typeface="Arial" panose="020B0604020202020204" pitchFamily="34" charset="0"/>
                <a:cs typeface="Arial" panose="020B0604020202020204" pitchFamily="34" charset="0"/>
              </a:rPr>
              <a:t>, or Windows 7 to 10, with 2GB RAM (4GB preferable)</a:t>
            </a:r>
          </a:p>
          <a:p>
            <a:pPr marL="1371600" lvl="2" indent="-514350">
              <a:buFont typeface="+mj-lt"/>
              <a:buAutoNum type="arabicPeriod"/>
            </a:pPr>
            <a:r>
              <a:rPr lang="en-US" b="0" i="0" dirty="0">
                <a:effectLst/>
                <a:latin typeface="Arial" panose="020B0604020202020204" pitchFamily="34" charset="0"/>
                <a:cs typeface="Arial" panose="020B0604020202020204" pitchFamily="34" charset="0"/>
              </a:rPr>
              <a:t>You have to install Python 3.6 and related packages</a:t>
            </a:r>
          </a:p>
          <a:p>
            <a:pPr marL="1371600" lvl="2" indent="-514350">
              <a:buFont typeface="+mj-lt"/>
              <a:buAutoNum type="arabicPeriod"/>
            </a:pPr>
            <a:r>
              <a:rPr lang="en-US" dirty="0" err="1">
                <a:latin typeface="Arial" panose="020B0604020202020204" pitchFamily="34" charset="0"/>
                <a:cs typeface="Arial" pitchFamily="34" charset="0"/>
              </a:rPr>
              <a:t>Jupyter</a:t>
            </a:r>
            <a:r>
              <a:rPr lang="en-US" dirty="0">
                <a:latin typeface="Arial" panose="020B0604020202020204" pitchFamily="34" charset="0"/>
                <a:cs typeface="Arial" pitchFamily="34" charset="0"/>
              </a:rPr>
              <a:t> Notebook</a:t>
            </a:r>
            <a:r>
              <a:rPr lang="en-IN" dirty="0">
                <a:latin typeface="Arial" panose="020B0604020202020204" pitchFamily="34" charset="0"/>
                <a:cs typeface="Arial" pitchFamily="34" charset="0"/>
              </a:rPr>
              <a:t> , Atom , </a:t>
            </a:r>
            <a:r>
              <a:rPr lang="en-US" dirty="0">
                <a:latin typeface="Arial" panose="020B0604020202020204" pitchFamily="34" charset="0"/>
                <a:cs typeface="Arial" pitchFamily="34" charset="0"/>
              </a:rPr>
              <a:t>visual studio code</a:t>
            </a:r>
          </a:p>
        </p:txBody>
      </p:sp>
      <p:sp>
        <p:nvSpPr>
          <p:cNvPr id="4" name="Date Placeholder 3">
            <a:extLst>
              <a:ext uri="{FF2B5EF4-FFF2-40B4-BE49-F238E27FC236}">
                <a16:creationId xmlns:a16="http://schemas.microsoft.com/office/drawing/2014/main" id="{6FBC813A-E8E2-4EB9-BB42-D258FEEFA04B}"/>
              </a:ext>
            </a:extLst>
          </p:cNvPr>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a:extLst>
              <a:ext uri="{FF2B5EF4-FFF2-40B4-BE49-F238E27FC236}">
                <a16:creationId xmlns:a16="http://schemas.microsoft.com/office/drawing/2014/main" id="{9A7F970F-85AE-4F30-9B52-A2A41EDBD165}"/>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2D1AECFF-65D6-4C8F-A8AB-74E360F9DF1A}"/>
              </a:ext>
            </a:extLst>
          </p:cNvPr>
          <p:cNvSpPr>
            <a:spLocks noGrp="1"/>
          </p:cNvSpPr>
          <p:nvPr>
            <p:ph type="sldNum" sz="quarter" idx="12"/>
          </p:nvPr>
        </p:nvSpPr>
        <p:spPr/>
        <p:txBody>
          <a:bodyPr/>
          <a:lstStyle/>
          <a:p>
            <a:fld id="{7B28076C-CE04-4A00-BFAA-A90EA8355859}" type="slidenum">
              <a:rPr lang="en-US" smtClean="0"/>
              <a:pPr/>
              <a:t>23</a:t>
            </a:fld>
            <a:endParaRPr lang="en-US"/>
          </a:p>
        </p:txBody>
      </p:sp>
    </p:spTree>
    <p:extLst>
      <p:ext uri="{BB962C8B-B14F-4D97-AF65-F5344CB8AC3E}">
        <p14:creationId xmlns:p14="http://schemas.microsoft.com/office/powerpoint/2010/main" val="397682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AB1A6-DFFB-4CFE-B059-F1BAD250E85A}"/>
              </a:ext>
            </a:extLst>
          </p:cNvPr>
          <p:cNvSpPr>
            <a:spLocks noGrp="1"/>
          </p:cNvSpPr>
          <p:nvPr>
            <p:ph type="title"/>
          </p:nvPr>
        </p:nvSpPr>
        <p:spPr/>
        <p:txBody>
          <a:bodyPr/>
          <a:lstStyle/>
          <a:p>
            <a:pPr algn="l"/>
            <a:r>
              <a:rPr lang="en-US" sz="4400" dirty="0">
                <a:solidFill>
                  <a:srgbClr val="C00000"/>
                </a:solidFill>
                <a:latin typeface="Arial" pitchFamily="34" charset="0"/>
                <a:cs typeface="Arial" pitchFamily="34" charset="0"/>
              </a:rPr>
              <a:t>Construction</a:t>
            </a:r>
            <a:endParaRPr lang="en-IN" dirty="0">
              <a:solidFill>
                <a:srgbClr val="C00000"/>
              </a:solidFill>
            </a:endParaRPr>
          </a:p>
        </p:txBody>
      </p:sp>
      <p:sp>
        <p:nvSpPr>
          <p:cNvPr id="3" name="Content Placeholder 2">
            <a:extLst>
              <a:ext uri="{FF2B5EF4-FFF2-40B4-BE49-F238E27FC236}">
                <a16:creationId xmlns:a16="http://schemas.microsoft.com/office/drawing/2014/main" id="{81CB4A1B-8F33-4D86-94B5-510E78388DCC}"/>
              </a:ext>
            </a:extLst>
          </p:cNvPr>
          <p:cNvSpPr>
            <a:spLocks noGrp="1"/>
          </p:cNvSpPr>
          <p:nvPr>
            <p:ph idx="1"/>
          </p:nvPr>
        </p:nvSpPr>
        <p:spPr/>
        <p:txBody>
          <a:bodyPr>
            <a:noAutofit/>
          </a:bodyPr>
          <a:lstStyle/>
          <a:p>
            <a:r>
              <a:rPr lang="en-US" sz="2200" dirty="0">
                <a:latin typeface="Arial" panose="020B0604020202020204" pitchFamily="34" charset="0"/>
                <a:cs typeface="Arial" panose="020B0604020202020204" pitchFamily="34" charset="0"/>
              </a:rPr>
              <a:t>Creating the front – end using html and </a:t>
            </a:r>
            <a:r>
              <a:rPr lang="en-US" sz="2200" dirty="0" err="1">
                <a:latin typeface="Arial" panose="020B0604020202020204" pitchFamily="34" charset="0"/>
                <a:cs typeface="Arial" panose="020B0604020202020204" pitchFamily="34" charset="0"/>
              </a:rPr>
              <a:t>css</a:t>
            </a: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Showing the front – end to the user by using the flask</a:t>
            </a:r>
          </a:p>
          <a:p>
            <a:r>
              <a:rPr lang="en-US" sz="2200" dirty="0">
                <a:latin typeface="Arial" panose="020B0604020202020204" pitchFamily="34" charset="0"/>
                <a:cs typeface="Arial" panose="020B0604020202020204" pitchFamily="34" charset="0"/>
              </a:rPr>
              <a:t>Getting the data like name , user id , password , confirm password form the user</a:t>
            </a:r>
          </a:p>
          <a:p>
            <a:r>
              <a:rPr lang="en-US" sz="2200" dirty="0">
                <a:latin typeface="Arial" panose="020B0604020202020204" pitchFamily="34" charset="0"/>
                <a:cs typeface="Arial" panose="020B0604020202020204" pitchFamily="34" charset="0"/>
              </a:rPr>
              <a:t>validating the user’s data</a:t>
            </a:r>
          </a:p>
          <a:p>
            <a:r>
              <a:rPr lang="en-US" sz="2200" dirty="0">
                <a:latin typeface="Arial" panose="020B0604020202020204" pitchFamily="34" charset="0"/>
                <a:cs typeface="Arial" panose="020B0604020202020204" pitchFamily="34" charset="0"/>
              </a:rPr>
              <a:t>Storing the data in to the database with the help of MySQL </a:t>
            </a:r>
          </a:p>
          <a:p>
            <a:r>
              <a:rPr lang="en-US" sz="2200" dirty="0">
                <a:latin typeface="Arial" panose="020B0604020202020204" pitchFamily="34" charset="0"/>
                <a:cs typeface="Arial" panose="020B0604020202020204" pitchFamily="34" charset="0"/>
              </a:rPr>
              <a:t>Capturing the user’s image by using the cv2</a:t>
            </a:r>
          </a:p>
          <a:p>
            <a:r>
              <a:rPr lang="en-US" sz="2200" dirty="0">
                <a:latin typeface="Arial" panose="020B0604020202020204" pitchFamily="34" charset="0"/>
                <a:cs typeface="Arial" panose="020B0604020202020204" pitchFamily="34" charset="0"/>
              </a:rPr>
              <a:t>Using the </a:t>
            </a:r>
            <a:r>
              <a:rPr lang="en-IN" sz="2200" b="0" dirty="0" err="1">
                <a:effectLst/>
                <a:latin typeface="Arial" panose="020B0604020202020204" pitchFamily="34" charset="0"/>
                <a:cs typeface="Arial" panose="020B0604020202020204" pitchFamily="34" charset="0"/>
              </a:rPr>
              <a:t>haarcascade_frontalface_default</a:t>
            </a:r>
            <a:r>
              <a:rPr lang="en-IN" sz="2200" b="0" dirty="0">
                <a:effectLst/>
                <a:latin typeface="Arial" panose="020B0604020202020204" pitchFamily="34" charset="0"/>
                <a:cs typeface="Arial" panose="020B0604020202020204" pitchFamily="34" charset="0"/>
              </a:rPr>
              <a:t> we can detect the face</a:t>
            </a:r>
          </a:p>
          <a:p>
            <a:r>
              <a:rPr lang="en-US" sz="2200" dirty="0">
                <a:latin typeface="Arial" panose="020B0604020202020204" pitchFamily="34" charset="0"/>
                <a:cs typeface="Arial" panose="020B0604020202020204" pitchFamily="34" charset="0"/>
              </a:rPr>
              <a:t>Capturing the user’s image until </a:t>
            </a:r>
            <a:r>
              <a:rPr lang="en-IN" sz="2200" b="0" dirty="0" err="1">
                <a:effectLst/>
                <a:latin typeface="Arial" panose="020B0604020202020204" pitchFamily="34" charset="0"/>
                <a:cs typeface="Arial" panose="020B0604020202020204" pitchFamily="34" charset="0"/>
              </a:rPr>
              <a:t>haarcascade_frontalface_default</a:t>
            </a:r>
            <a:r>
              <a:rPr lang="en-IN" sz="2200" b="0" dirty="0">
                <a:effectLst/>
                <a:latin typeface="Arial" panose="020B0604020202020204" pitchFamily="34" charset="0"/>
                <a:cs typeface="Arial" panose="020B0604020202020204" pitchFamily="34" charset="0"/>
              </a:rPr>
              <a:t> can detect the face </a:t>
            </a:r>
            <a:r>
              <a:rPr lang="en-US" sz="2200" b="0" dirty="0">
                <a:effectLst/>
                <a:latin typeface="Arial" panose="020B0604020202020204" pitchFamily="34" charset="0"/>
                <a:cs typeface="Arial" panose="020B0604020202020204" pitchFamily="34" charset="0"/>
              </a:rPr>
              <a:t>successfully </a:t>
            </a:r>
            <a:endParaRPr lang="en-US" sz="22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095083F1-F62A-4DC2-A9A4-C3FD1DE9B661}"/>
              </a:ext>
            </a:extLst>
          </p:cNvPr>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a:extLst>
              <a:ext uri="{FF2B5EF4-FFF2-40B4-BE49-F238E27FC236}">
                <a16:creationId xmlns:a16="http://schemas.microsoft.com/office/drawing/2014/main" id="{CF7E0C24-11F1-4FB8-ADAC-F52005E998B0}"/>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A9C67A69-13A5-4809-98B9-33CF7FF24256}"/>
              </a:ext>
            </a:extLst>
          </p:cNvPr>
          <p:cNvSpPr>
            <a:spLocks noGrp="1"/>
          </p:cNvSpPr>
          <p:nvPr>
            <p:ph type="sldNum" sz="quarter" idx="12"/>
          </p:nvPr>
        </p:nvSpPr>
        <p:spPr/>
        <p:txBody>
          <a:bodyPr/>
          <a:lstStyle/>
          <a:p>
            <a:fld id="{7B28076C-CE04-4A00-BFAA-A90EA8355859}" type="slidenum">
              <a:rPr lang="en-US" smtClean="0"/>
              <a:pPr/>
              <a:t>24</a:t>
            </a:fld>
            <a:endParaRPr lang="en-US"/>
          </a:p>
        </p:txBody>
      </p:sp>
    </p:spTree>
    <p:extLst>
      <p:ext uri="{BB962C8B-B14F-4D97-AF65-F5344CB8AC3E}">
        <p14:creationId xmlns:p14="http://schemas.microsoft.com/office/powerpoint/2010/main" val="4153593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AB1A6-DFFB-4CFE-B059-F1BAD250E85A}"/>
              </a:ext>
            </a:extLst>
          </p:cNvPr>
          <p:cNvSpPr>
            <a:spLocks noGrp="1"/>
          </p:cNvSpPr>
          <p:nvPr>
            <p:ph type="title"/>
          </p:nvPr>
        </p:nvSpPr>
        <p:spPr/>
        <p:txBody>
          <a:bodyPr/>
          <a:lstStyle/>
          <a:p>
            <a:pPr algn="l"/>
            <a:r>
              <a:rPr lang="en-US" sz="4400" dirty="0">
                <a:solidFill>
                  <a:srgbClr val="C00000"/>
                </a:solidFill>
                <a:latin typeface="Arial" pitchFamily="34" charset="0"/>
                <a:cs typeface="Arial" pitchFamily="34" charset="0"/>
              </a:rPr>
              <a:t>Construction</a:t>
            </a:r>
            <a:endParaRPr lang="en-IN" dirty="0">
              <a:solidFill>
                <a:srgbClr val="C00000"/>
              </a:solidFill>
            </a:endParaRPr>
          </a:p>
        </p:txBody>
      </p:sp>
      <p:sp>
        <p:nvSpPr>
          <p:cNvPr id="3" name="Content Placeholder 2">
            <a:extLst>
              <a:ext uri="{FF2B5EF4-FFF2-40B4-BE49-F238E27FC236}">
                <a16:creationId xmlns:a16="http://schemas.microsoft.com/office/drawing/2014/main" id="{81CB4A1B-8F33-4D86-94B5-510E78388DCC}"/>
              </a:ext>
            </a:extLst>
          </p:cNvPr>
          <p:cNvSpPr>
            <a:spLocks noGrp="1"/>
          </p:cNvSpPr>
          <p:nvPr>
            <p:ph idx="1"/>
          </p:nvPr>
        </p:nvSpPr>
        <p:spPr/>
        <p:txBody>
          <a:bodyPr>
            <a:normAutofit lnSpcReduction="10000"/>
          </a:bodyPr>
          <a:lstStyle/>
          <a:p>
            <a:r>
              <a:rPr lang="en-US" sz="2200" dirty="0">
                <a:latin typeface="Arial" panose="020B0604020202020204" pitchFamily="34" charset="0"/>
                <a:cs typeface="Arial" panose="020B0604020202020204" pitchFamily="34" charset="0"/>
              </a:rPr>
              <a:t>Storing the image in the database with the help of MySQL </a:t>
            </a:r>
          </a:p>
          <a:p>
            <a:r>
              <a:rPr lang="en-US" sz="2200" dirty="0">
                <a:latin typeface="Arial" panose="020B0604020202020204" pitchFamily="34" charset="0"/>
                <a:cs typeface="Arial" panose="020B0604020202020204" pitchFamily="34" charset="0"/>
              </a:rPr>
              <a:t>Getting the user id from the user</a:t>
            </a:r>
          </a:p>
          <a:p>
            <a:r>
              <a:rPr lang="en-US" sz="2200" dirty="0">
                <a:latin typeface="Arial" panose="020B0604020202020204" pitchFamily="34" charset="0"/>
                <a:cs typeface="Arial" panose="020B0604020202020204" pitchFamily="34" charset="0"/>
              </a:rPr>
              <a:t>Validating the user id which is provided by the user , from the database </a:t>
            </a:r>
          </a:p>
          <a:p>
            <a:r>
              <a:rPr lang="en-US" sz="2200" dirty="0">
                <a:latin typeface="Arial" panose="020B0604020202020204" pitchFamily="34" charset="0"/>
                <a:cs typeface="Arial" panose="020B0604020202020204" pitchFamily="34" charset="0"/>
              </a:rPr>
              <a:t>Capturing the user’s image by using the cv2 </a:t>
            </a:r>
          </a:p>
          <a:p>
            <a:r>
              <a:rPr lang="en-US" sz="2200" dirty="0" err="1">
                <a:latin typeface="Arial" panose="020B0604020202020204" pitchFamily="34" charset="0"/>
                <a:cs typeface="Arial" panose="020B0604020202020204" pitchFamily="34" charset="0"/>
              </a:rPr>
              <a:t>face_recognition</a:t>
            </a:r>
            <a:r>
              <a:rPr lang="en-US" sz="2200" dirty="0">
                <a:latin typeface="Arial" panose="020B0604020202020204" pitchFamily="34" charset="0"/>
                <a:cs typeface="Arial" panose="020B0604020202020204" pitchFamily="34" charset="0"/>
              </a:rPr>
              <a:t> is going to validate the images . It’s going to return either true are false</a:t>
            </a:r>
          </a:p>
          <a:p>
            <a:r>
              <a:rPr lang="en-US" sz="2200" dirty="0">
                <a:latin typeface="Arial" panose="020B0604020202020204" pitchFamily="34" charset="0"/>
                <a:cs typeface="Arial" panose="020B0604020202020204" pitchFamily="34" charset="0"/>
              </a:rPr>
              <a:t>If it is true , current page is going to redirect to the emotion recognition page</a:t>
            </a:r>
          </a:p>
          <a:p>
            <a:r>
              <a:rPr lang="en-US" sz="2200" dirty="0">
                <a:latin typeface="Arial" panose="020B0604020202020204" pitchFamily="34" charset="0"/>
                <a:cs typeface="Arial" panose="020B0604020202020204" pitchFamily="34" charset="0"/>
              </a:rPr>
              <a:t>Going to recognize the emotion by using the </a:t>
            </a:r>
            <a:r>
              <a:rPr lang="en-US" sz="2200" dirty="0" err="1">
                <a:latin typeface="Arial" panose="020B0604020202020204" pitchFamily="34" charset="0"/>
                <a:cs typeface="Arial" panose="020B0604020202020204" pitchFamily="34" charset="0"/>
              </a:rPr>
              <a:t>deepface</a:t>
            </a: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If it is false , current page is going to redirect to the thank you page</a:t>
            </a:r>
          </a:p>
          <a:p>
            <a:pPr marL="0" indent="0">
              <a:buNone/>
            </a:pPr>
            <a:endParaRPr lang="en-US" sz="22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095083F1-F62A-4DC2-A9A4-C3FD1DE9B661}"/>
              </a:ext>
            </a:extLst>
          </p:cNvPr>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a:extLst>
              <a:ext uri="{FF2B5EF4-FFF2-40B4-BE49-F238E27FC236}">
                <a16:creationId xmlns:a16="http://schemas.microsoft.com/office/drawing/2014/main" id="{CF7E0C24-11F1-4FB8-ADAC-F52005E998B0}"/>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A9C67A69-13A5-4809-98B9-33CF7FF24256}"/>
              </a:ext>
            </a:extLst>
          </p:cNvPr>
          <p:cNvSpPr>
            <a:spLocks noGrp="1"/>
          </p:cNvSpPr>
          <p:nvPr>
            <p:ph type="sldNum" sz="quarter" idx="12"/>
          </p:nvPr>
        </p:nvSpPr>
        <p:spPr/>
        <p:txBody>
          <a:bodyPr/>
          <a:lstStyle/>
          <a:p>
            <a:fld id="{7B28076C-CE04-4A00-BFAA-A90EA8355859}" type="slidenum">
              <a:rPr lang="en-US" smtClean="0"/>
              <a:pPr/>
              <a:t>25</a:t>
            </a:fld>
            <a:endParaRPr lang="en-US"/>
          </a:p>
        </p:txBody>
      </p:sp>
    </p:spTree>
    <p:extLst>
      <p:ext uri="{BB962C8B-B14F-4D97-AF65-F5344CB8AC3E}">
        <p14:creationId xmlns:p14="http://schemas.microsoft.com/office/powerpoint/2010/main" val="1035980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72530-4D61-4BA1-943F-58F5B7A69994}"/>
              </a:ext>
            </a:extLst>
          </p:cNvPr>
          <p:cNvSpPr>
            <a:spLocks noGrp="1"/>
          </p:cNvSpPr>
          <p:nvPr>
            <p:ph type="title"/>
          </p:nvPr>
        </p:nvSpPr>
        <p:spPr/>
        <p:txBody>
          <a:bodyPr/>
          <a:lstStyle/>
          <a:p>
            <a:pPr algn="l"/>
            <a:r>
              <a:rPr lang="en-US" sz="4400" dirty="0">
                <a:solidFill>
                  <a:srgbClr val="C00000"/>
                </a:solidFill>
                <a:latin typeface="Arial" pitchFamily="34" charset="0"/>
                <a:cs typeface="Arial" pitchFamily="34" charset="0"/>
              </a:rPr>
              <a:t>Measurement and Analysis</a:t>
            </a:r>
            <a:endParaRPr lang="en-IN" dirty="0">
              <a:solidFill>
                <a:srgbClr val="C00000"/>
              </a:solidFill>
            </a:endParaRPr>
          </a:p>
        </p:txBody>
      </p:sp>
      <p:sp>
        <p:nvSpPr>
          <p:cNvPr id="3" name="Content Placeholder 2">
            <a:extLst>
              <a:ext uri="{FF2B5EF4-FFF2-40B4-BE49-F238E27FC236}">
                <a16:creationId xmlns:a16="http://schemas.microsoft.com/office/drawing/2014/main" id="{19536B4B-4518-40C1-AC5B-37310DE863B4}"/>
              </a:ext>
            </a:extLst>
          </p:cNvPr>
          <p:cNvSpPr>
            <a:spLocks noGrp="1"/>
          </p:cNvSpPr>
          <p:nvPr>
            <p:ph idx="1"/>
          </p:nvPr>
        </p:nvSpPr>
        <p:spPr/>
        <p:txBody>
          <a:bodyPr>
            <a:normAutofit/>
          </a:bodyPr>
          <a:lstStyle/>
          <a:p>
            <a:r>
              <a:rPr lang="en-US" sz="2500" b="0" i="0" dirty="0">
                <a:effectLst/>
                <a:latin typeface="Arial" panose="020B0604020202020204" pitchFamily="34" charset="0"/>
                <a:cs typeface="Arial" panose="020B0604020202020204" pitchFamily="34" charset="0"/>
              </a:rPr>
              <a:t>Understanding user authentication is crucial because it’s a key step in the process that keeps unauthorized users from gaining access to sensitive information. A strengthened authentication process ensures that User A only has access to the information they need and can’t see the sensitive information of User B.</a:t>
            </a:r>
          </a:p>
          <a:p>
            <a:r>
              <a:rPr lang="en-US" sz="2500" dirty="0">
                <a:latin typeface="Arial" panose="020B0604020202020204" pitchFamily="34" charset="0"/>
                <a:cs typeface="Arial" panose="020B0604020202020204" pitchFamily="34" charset="0"/>
              </a:rPr>
              <a:t>The Picture Password authentication mechanism is going to strengthen the authentication than the normal password system </a:t>
            </a:r>
            <a:endParaRPr lang="en-IN" sz="25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8BAE816A-8ABC-428B-9072-BB378B0EFC84}"/>
              </a:ext>
            </a:extLst>
          </p:cNvPr>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a:extLst>
              <a:ext uri="{FF2B5EF4-FFF2-40B4-BE49-F238E27FC236}">
                <a16:creationId xmlns:a16="http://schemas.microsoft.com/office/drawing/2014/main" id="{4A21E646-4F6A-4275-B977-C9796CED1812}"/>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F75DDAD7-0047-4104-9112-0E900173F3E1}"/>
              </a:ext>
            </a:extLst>
          </p:cNvPr>
          <p:cNvSpPr>
            <a:spLocks noGrp="1"/>
          </p:cNvSpPr>
          <p:nvPr>
            <p:ph type="sldNum" sz="quarter" idx="12"/>
          </p:nvPr>
        </p:nvSpPr>
        <p:spPr/>
        <p:txBody>
          <a:bodyPr/>
          <a:lstStyle/>
          <a:p>
            <a:fld id="{7B28076C-CE04-4A00-BFAA-A90EA8355859}" type="slidenum">
              <a:rPr lang="en-US" smtClean="0"/>
              <a:pPr/>
              <a:t>26</a:t>
            </a:fld>
            <a:endParaRPr lang="en-US"/>
          </a:p>
        </p:txBody>
      </p:sp>
    </p:spTree>
    <p:extLst>
      <p:ext uri="{BB962C8B-B14F-4D97-AF65-F5344CB8AC3E}">
        <p14:creationId xmlns:p14="http://schemas.microsoft.com/office/powerpoint/2010/main" val="210418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27</a:t>
            </a:fld>
            <a:endParaRPr lang="en-US"/>
          </a:p>
        </p:txBody>
      </p:sp>
      <p:sp>
        <p:nvSpPr>
          <p:cNvPr id="7" name="Title 1"/>
          <p:cNvSpPr>
            <a:spLocks noGrp="1"/>
          </p:cNvSpPr>
          <p:nvPr>
            <p:ph type="title"/>
          </p:nvPr>
        </p:nvSpPr>
        <p:spPr>
          <a:xfrm>
            <a:off x="381000" y="533400"/>
            <a:ext cx="8229600" cy="503238"/>
          </a:xfrm>
        </p:spPr>
        <p:txBody>
          <a:bodyPr>
            <a:normAutofit fontScale="90000"/>
          </a:bodyPr>
          <a:lstStyle/>
          <a:p>
            <a:pPr algn="l"/>
            <a:r>
              <a:rPr lang="en-US" dirty="0">
                <a:solidFill>
                  <a:srgbClr val="C00000"/>
                </a:solidFill>
                <a:latin typeface="Arial" pitchFamily="34" charset="0"/>
                <a:cs typeface="Arial" pitchFamily="34" charset="0"/>
              </a:rPr>
              <a:t>Methodology</a:t>
            </a:r>
          </a:p>
        </p:txBody>
      </p:sp>
      <p:sp>
        <p:nvSpPr>
          <p:cNvPr id="8" name="Content Placeholder 2"/>
          <p:cNvSpPr>
            <a:spLocks noGrp="1"/>
          </p:cNvSpPr>
          <p:nvPr>
            <p:ph idx="1"/>
          </p:nvPr>
        </p:nvSpPr>
        <p:spPr>
          <a:xfrm>
            <a:off x="457200" y="1371600"/>
            <a:ext cx="8305800" cy="5029200"/>
          </a:xfrm>
        </p:spPr>
        <p:txBody>
          <a:bodyPr>
            <a:normAutofit/>
          </a:bodyPr>
          <a:lstStyle/>
          <a:p>
            <a:r>
              <a:rPr lang="en-US" sz="3200" b="1" dirty="0"/>
              <a:t>Methodology </a:t>
            </a:r>
            <a:r>
              <a:rPr lang="en-US" b="1" dirty="0"/>
              <a:t>for user authentication using image</a:t>
            </a:r>
            <a:r>
              <a:rPr lang="en-US" sz="3200" b="1" dirty="0"/>
              <a:t> :</a:t>
            </a:r>
          </a:p>
          <a:p>
            <a:pPr lvl="1"/>
            <a:r>
              <a:rPr lang="en-US" sz="2800" b="1" dirty="0"/>
              <a:t>Step 1: </a:t>
            </a:r>
            <a:r>
              <a:rPr lang="en-US" sz="2800" dirty="0"/>
              <a:t>Import the needed modules.</a:t>
            </a:r>
          </a:p>
          <a:p>
            <a:pPr lvl="1"/>
            <a:r>
              <a:rPr lang="en-US" sz="2800" b="1" dirty="0"/>
              <a:t>Step 2: </a:t>
            </a:r>
            <a:r>
              <a:rPr lang="en-US" sz="2800" dirty="0"/>
              <a:t>Get </a:t>
            </a:r>
            <a:r>
              <a:rPr lang="en-US" dirty="0"/>
              <a:t>the data from the user</a:t>
            </a:r>
            <a:endParaRPr lang="en-US" sz="2800" dirty="0"/>
          </a:p>
          <a:p>
            <a:pPr lvl="1"/>
            <a:r>
              <a:rPr lang="en-US" sz="2800" b="1" dirty="0"/>
              <a:t>Step 3: </a:t>
            </a:r>
            <a:r>
              <a:rPr lang="en-US" sz="2800" dirty="0"/>
              <a:t>validate the data</a:t>
            </a:r>
          </a:p>
          <a:p>
            <a:pPr lvl="1"/>
            <a:r>
              <a:rPr lang="en-US" sz="2800" b="1" dirty="0"/>
              <a:t>Step 4:</a:t>
            </a:r>
            <a:r>
              <a:rPr lang="en-US" b="1" dirty="0"/>
              <a:t> </a:t>
            </a:r>
            <a:r>
              <a:rPr lang="en-US" sz="2800" dirty="0"/>
              <a:t>capture user image</a:t>
            </a:r>
          </a:p>
          <a:p>
            <a:pPr lvl="1"/>
            <a:r>
              <a:rPr lang="en-US" sz="2800" b="1" dirty="0"/>
              <a:t>Step </a:t>
            </a:r>
            <a:r>
              <a:rPr lang="en-US" b="1" dirty="0"/>
              <a:t>5</a:t>
            </a:r>
            <a:r>
              <a:rPr lang="en-US" sz="2800" b="1" dirty="0"/>
              <a:t>: </a:t>
            </a:r>
            <a:r>
              <a:rPr lang="en-US" sz="2800" dirty="0"/>
              <a:t>detect the face from the image</a:t>
            </a:r>
          </a:p>
          <a:p>
            <a:pPr lvl="1"/>
            <a:endParaRPr lang="en-US" sz="2800" dirty="0"/>
          </a:p>
          <a:p>
            <a:pPr lvl="1"/>
            <a:endParaRPr lang="en-US" dirty="0"/>
          </a:p>
        </p:txBody>
      </p:sp>
    </p:spTree>
    <p:extLst>
      <p:ext uri="{BB962C8B-B14F-4D97-AF65-F5344CB8AC3E}">
        <p14:creationId xmlns:p14="http://schemas.microsoft.com/office/powerpoint/2010/main" val="1250361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3AF3F-6E8E-472E-8A6B-0A7278BCE2D7}"/>
              </a:ext>
            </a:extLst>
          </p:cNvPr>
          <p:cNvSpPr>
            <a:spLocks noGrp="1"/>
          </p:cNvSpPr>
          <p:nvPr>
            <p:ph type="title"/>
          </p:nvPr>
        </p:nvSpPr>
        <p:spPr/>
        <p:txBody>
          <a:bodyPr/>
          <a:lstStyle/>
          <a:p>
            <a:pPr algn="l"/>
            <a:r>
              <a:rPr lang="en-US" dirty="0">
                <a:solidFill>
                  <a:srgbClr val="C00000"/>
                </a:solidFill>
                <a:latin typeface="Arial" pitchFamily="34" charset="0"/>
                <a:cs typeface="Arial" pitchFamily="34" charset="0"/>
              </a:rPr>
              <a:t>Methodology</a:t>
            </a:r>
            <a:endParaRPr lang="en-IN" dirty="0"/>
          </a:p>
        </p:txBody>
      </p:sp>
      <p:sp>
        <p:nvSpPr>
          <p:cNvPr id="3" name="Content Placeholder 2">
            <a:extLst>
              <a:ext uri="{FF2B5EF4-FFF2-40B4-BE49-F238E27FC236}">
                <a16:creationId xmlns:a16="http://schemas.microsoft.com/office/drawing/2014/main" id="{0EE430CD-9ED3-42A5-8F39-C98DE008E7D8}"/>
              </a:ext>
            </a:extLst>
          </p:cNvPr>
          <p:cNvSpPr>
            <a:spLocks noGrp="1"/>
          </p:cNvSpPr>
          <p:nvPr>
            <p:ph idx="1"/>
          </p:nvPr>
        </p:nvSpPr>
        <p:spPr/>
        <p:txBody>
          <a:bodyPr/>
          <a:lstStyle/>
          <a:p>
            <a:pPr lvl="1"/>
            <a:r>
              <a:rPr lang="en-US" b="1" dirty="0"/>
              <a:t>Step 6: </a:t>
            </a:r>
            <a:r>
              <a:rPr lang="en-US" dirty="0"/>
              <a:t>get user id from the image</a:t>
            </a:r>
          </a:p>
          <a:p>
            <a:pPr lvl="1"/>
            <a:r>
              <a:rPr lang="en-US" sz="2800" b="1" dirty="0"/>
              <a:t>Step 7:</a:t>
            </a:r>
            <a:r>
              <a:rPr lang="en-US" b="1" dirty="0"/>
              <a:t> </a:t>
            </a:r>
            <a:r>
              <a:rPr lang="en-US" sz="2800" dirty="0"/>
              <a:t>validate the two images</a:t>
            </a:r>
            <a:endParaRPr lang="en-US" dirty="0"/>
          </a:p>
          <a:p>
            <a:pPr lvl="1"/>
            <a:r>
              <a:rPr lang="en-US" sz="2800" b="1" dirty="0"/>
              <a:t>Step 8: </a:t>
            </a:r>
            <a:r>
              <a:rPr lang="en-US" sz="2800" dirty="0"/>
              <a:t>if true , emotion recognition page</a:t>
            </a:r>
          </a:p>
          <a:p>
            <a:pPr lvl="1"/>
            <a:r>
              <a:rPr lang="en-US" b="1" dirty="0"/>
              <a:t>Step 9:</a:t>
            </a:r>
            <a:r>
              <a:rPr lang="en-US" dirty="0"/>
              <a:t> if false, thank you page</a:t>
            </a:r>
            <a:endParaRPr lang="en-US" sz="2800" dirty="0"/>
          </a:p>
        </p:txBody>
      </p:sp>
      <p:sp>
        <p:nvSpPr>
          <p:cNvPr id="4" name="Date Placeholder 3">
            <a:extLst>
              <a:ext uri="{FF2B5EF4-FFF2-40B4-BE49-F238E27FC236}">
                <a16:creationId xmlns:a16="http://schemas.microsoft.com/office/drawing/2014/main" id="{F84B6EB5-BD2D-466E-8C96-94BAD419F2B0}"/>
              </a:ext>
            </a:extLst>
          </p:cNvPr>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a:extLst>
              <a:ext uri="{FF2B5EF4-FFF2-40B4-BE49-F238E27FC236}">
                <a16:creationId xmlns:a16="http://schemas.microsoft.com/office/drawing/2014/main" id="{F1C7A4E0-ECB3-4C2B-B793-05E672DA6BA1}"/>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F2E25074-B0C4-4ABE-8F29-EA295F5A654F}"/>
              </a:ext>
            </a:extLst>
          </p:cNvPr>
          <p:cNvSpPr>
            <a:spLocks noGrp="1"/>
          </p:cNvSpPr>
          <p:nvPr>
            <p:ph type="sldNum" sz="quarter" idx="12"/>
          </p:nvPr>
        </p:nvSpPr>
        <p:spPr/>
        <p:txBody>
          <a:bodyPr/>
          <a:lstStyle/>
          <a:p>
            <a:fld id="{7B28076C-CE04-4A00-BFAA-A90EA8355859}" type="slidenum">
              <a:rPr lang="en-US" smtClean="0"/>
              <a:pPr/>
              <a:t>28</a:t>
            </a:fld>
            <a:endParaRPr lang="en-US"/>
          </a:p>
        </p:txBody>
      </p:sp>
    </p:spTree>
    <p:extLst>
      <p:ext uri="{BB962C8B-B14F-4D97-AF65-F5344CB8AC3E}">
        <p14:creationId xmlns:p14="http://schemas.microsoft.com/office/powerpoint/2010/main" val="4051932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29</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sp>
        <p:nvSpPr>
          <p:cNvPr id="3" name="Content Placeholder 2">
            <a:extLst>
              <a:ext uri="{FF2B5EF4-FFF2-40B4-BE49-F238E27FC236}">
                <a16:creationId xmlns:a16="http://schemas.microsoft.com/office/drawing/2014/main" id="{9DB7455A-C876-428D-B3BA-BB60EBAF0BC2}"/>
              </a:ext>
            </a:extLst>
          </p:cNvPr>
          <p:cNvSpPr>
            <a:spLocks noGrp="1"/>
          </p:cNvSpPr>
          <p:nvPr>
            <p:ph idx="1"/>
          </p:nvPr>
        </p:nvSpPr>
        <p:spPr/>
        <p:txBody>
          <a:bodyPr>
            <a:normAutofit/>
          </a:bodyPr>
          <a:lstStyle/>
          <a:p>
            <a:r>
              <a:rPr lang="en-US" sz="2500" i="0" dirty="0">
                <a:effectLst/>
                <a:latin typeface="Arial" panose="020B0604020202020204" pitchFamily="34" charset="0"/>
                <a:cs typeface="Arial" panose="020B0604020202020204" pitchFamily="34" charset="0"/>
              </a:rPr>
              <a:t>This means that User A can log in to their own account, while User B would be denied access. Conversely, User B could access their own account, while User A would be unable to.</a:t>
            </a:r>
            <a:endParaRPr lang="en-IN" sz="2500" dirty="0">
              <a:latin typeface="Arial" panose="020B0604020202020204" pitchFamily="34" charset="0"/>
              <a:cs typeface="Arial" panose="020B0604020202020204" pitchFamily="34" charset="0"/>
            </a:endParaRPr>
          </a:p>
          <a:p>
            <a:pPr marL="0" indent="0">
              <a:buNone/>
            </a:pPr>
            <a:endParaRPr lang="en-IN" sz="2500" dirty="0"/>
          </a:p>
        </p:txBody>
      </p:sp>
    </p:spTree>
    <p:extLst>
      <p:ext uri="{BB962C8B-B14F-4D97-AF65-F5344CB8AC3E}">
        <p14:creationId xmlns:p14="http://schemas.microsoft.com/office/powerpoint/2010/main" val="225862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Course Certificate</a:t>
            </a:r>
          </a:p>
        </p:txBody>
      </p:sp>
      <p:sp>
        <p:nvSpPr>
          <p:cNvPr id="6" name="Content Placeholder 2"/>
          <p:cNvSpPr txBox="1">
            <a:spLocks/>
          </p:cNvSpPr>
          <p:nvPr/>
        </p:nvSpPr>
        <p:spPr>
          <a:xfrm>
            <a:off x="609600" y="1788459"/>
            <a:ext cx="8001000" cy="34591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80000"/>
              </a:lnSpc>
              <a:buNone/>
            </a:pPr>
            <a:endParaRPr lang="en-US" sz="2800" dirty="0"/>
          </a:p>
        </p:txBody>
      </p:sp>
      <p:sp>
        <p:nvSpPr>
          <p:cNvPr id="7" name="Date Placeholder 6"/>
          <p:cNvSpPr>
            <a:spLocks noGrp="1"/>
          </p:cNvSpPr>
          <p:nvPr>
            <p:ph type="dt" sz="half" idx="10"/>
          </p:nvPr>
        </p:nvSpPr>
        <p:spPr/>
        <p:txBody>
          <a:bodyPr/>
          <a:lstStyle/>
          <a:p>
            <a:fld id="{34BF8381-4334-4BCF-A228-57F83149AF87}" type="datetime3">
              <a:rPr lang="en-US" smtClean="0"/>
              <a:pPr/>
              <a:t>10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3</a:t>
            </a:fld>
            <a:endParaRPr lang="en-US"/>
          </a:p>
        </p:txBody>
      </p:sp>
    </p:spTree>
    <p:extLst>
      <p:ext uri="{BB962C8B-B14F-4D97-AF65-F5344CB8AC3E}">
        <p14:creationId xmlns:p14="http://schemas.microsoft.com/office/powerpoint/2010/main" val="39052525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A2093-AB03-4944-BBF7-9D1F3BE620B7}"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30</a:t>
            </a:fld>
            <a:endParaRPr lang="en-US"/>
          </a:p>
        </p:txBody>
      </p:sp>
      <p:sp>
        <p:nvSpPr>
          <p:cNvPr id="7" name="Title 1"/>
          <p:cNvSpPr>
            <a:spLocks noGrp="1"/>
          </p:cNvSpPr>
          <p:nvPr>
            <p:ph type="title"/>
          </p:nvPr>
        </p:nvSpPr>
        <p:spPr>
          <a:xfrm>
            <a:off x="533400" y="381000"/>
            <a:ext cx="8229600" cy="685800"/>
          </a:xfrm>
        </p:spPr>
        <p:txBody>
          <a:bodyPr>
            <a:normAutofit fontScale="90000"/>
          </a:bodyPr>
          <a:lstStyle/>
          <a:p>
            <a:pPr algn="l"/>
            <a:br>
              <a:rPr lang="en-US" dirty="0">
                <a:latin typeface="Arial" pitchFamily="34" charset="0"/>
                <a:cs typeface="Arial" pitchFamily="34" charset="0"/>
              </a:rPr>
            </a:br>
            <a:r>
              <a:rPr lang="en-US" dirty="0">
                <a:solidFill>
                  <a:srgbClr val="C00000"/>
                </a:solidFill>
                <a:latin typeface="Arial" pitchFamily="34" charset="0"/>
                <a:cs typeface="Arial" pitchFamily="34" charset="0"/>
              </a:rPr>
              <a:t>Conclusion</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8" name="Content Placeholder 2"/>
          <p:cNvSpPr>
            <a:spLocks noGrp="1"/>
          </p:cNvSpPr>
          <p:nvPr>
            <p:ph idx="1"/>
          </p:nvPr>
        </p:nvSpPr>
        <p:spPr>
          <a:xfrm>
            <a:off x="533400" y="1676400"/>
            <a:ext cx="8229600" cy="4525963"/>
          </a:xfrm>
        </p:spPr>
        <p:txBody>
          <a:bodyPr>
            <a:noAutofit/>
          </a:bodyPr>
          <a:lstStyle/>
          <a:p>
            <a:pPr>
              <a:lnSpc>
                <a:spcPct val="150000"/>
              </a:lnSpc>
            </a:pPr>
            <a:r>
              <a:rPr lang="en-US" sz="2000" b="0" i="0" dirty="0">
                <a:effectLst/>
                <a:latin typeface="Arial" panose="020B0604020202020204" pitchFamily="34" charset="0"/>
                <a:cs typeface="Arial" panose="020B0604020202020204" pitchFamily="34" charset="0"/>
              </a:rPr>
              <a:t>Finally, it might be time to implement a </a:t>
            </a:r>
            <a:r>
              <a:rPr lang="en-US" sz="2000" b="0" i="0" dirty="0" err="1">
                <a:effectLst/>
                <a:latin typeface="Arial" panose="020B0604020202020204" pitchFamily="34" charset="0"/>
                <a:cs typeface="Arial" panose="020B0604020202020204" pitchFamily="34" charset="0"/>
              </a:rPr>
              <a:t>passwordless</a:t>
            </a:r>
            <a:r>
              <a:rPr lang="en-US" sz="2000" b="0" i="0" dirty="0">
                <a:effectLst/>
                <a:latin typeface="Arial" panose="020B0604020202020204" pitchFamily="34" charset="0"/>
                <a:cs typeface="Arial" panose="020B0604020202020204" pitchFamily="34" charset="0"/>
              </a:rPr>
              <a:t> login option for websites</a:t>
            </a:r>
          </a:p>
          <a:p>
            <a:pPr>
              <a:lnSpc>
                <a:spcPct val="150000"/>
              </a:lnSpc>
            </a:pPr>
            <a:r>
              <a:rPr lang="en-US" sz="2000" dirty="0">
                <a:latin typeface="Arial" panose="020B0604020202020204" pitchFamily="34" charset="0"/>
                <a:cs typeface="Arial" panose="020B0604020202020204" pitchFamily="34" charset="0"/>
              </a:rPr>
              <a:t>According to the security experts , </a:t>
            </a:r>
            <a:r>
              <a:rPr lang="en-US" sz="2000" b="0" i="0" dirty="0">
                <a:effectLst/>
                <a:latin typeface="Arial" panose="020B0604020202020204" pitchFamily="34" charset="0"/>
                <a:cs typeface="Arial" panose="020B0604020202020204" pitchFamily="34" charset="0"/>
              </a:rPr>
              <a:t>passwords have become an unreliable form of user authentication.</a:t>
            </a:r>
          </a:p>
          <a:p>
            <a:pPr>
              <a:lnSpc>
                <a:spcPct val="150000"/>
              </a:lnSpc>
            </a:pPr>
            <a:r>
              <a:rPr lang="en-US" sz="2000" b="0" i="0" dirty="0" err="1">
                <a:effectLst/>
                <a:latin typeface="Arial" panose="020B0604020202020204" pitchFamily="34" charset="0"/>
                <a:cs typeface="Arial" panose="020B0604020202020204" pitchFamily="34" charset="0"/>
              </a:rPr>
              <a:t>Passwordless</a:t>
            </a:r>
            <a:r>
              <a:rPr lang="en-US" sz="2000" b="0" i="0" dirty="0">
                <a:effectLst/>
                <a:latin typeface="Arial" panose="020B0604020202020204" pitchFamily="34" charset="0"/>
                <a:cs typeface="Arial" panose="020B0604020202020204" pitchFamily="34" charset="0"/>
              </a:rPr>
              <a:t> logins don’t require the user to remember </a:t>
            </a:r>
            <a:r>
              <a:rPr lang="en-US" sz="2000" b="0" i="1" dirty="0">
                <a:effectLst/>
                <a:latin typeface="Arial" panose="020B0604020202020204" pitchFamily="34" charset="0"/>
                <a:cs typeface="Arial" panose="020B0604020202020204" pitchFamily="34" charset="0"/>
              </a:rPr>
              <a:t>anything , </a:t>
            </a:r>
            <a:r>
              <a:rPr lang="en-US" sz="2000" b="0" i="0" dirty="0">
                <a:effectLst/>
                <a:latin typeface="Arial" panose="020B0604020202020204" pitchFamily="34" charset="0"/>
                <a:cs typeface="Arial" panose="020B0604020202020204" pitchFamily="34" charset="0"/>
              </a:rPr>
              <a:t>the login process is completed using biological characteristics (such as face recognition ,  fingerprint scanner </a:t>
            </a:r>
            <a:r>
              <a:rPr lang="en-US" sz="2000" dirty="0">
                <a:latin typeface="Arial" panose="020B0604020202020204" pitchFamily="34" charset="0"/>
                <a:cs typeface="Arial" panose="020B0604020202020204" pitchFamily="34" charset="0"/>
              </a:rPr>
              <a:t>, iris scanner</a:t>
            </a:r>
            <a:r>
              <a:rPr lang="en-US" sz="2000" b="0" i="0" dirty="0">
                <a:effectLst/>
                <a:latin typeface="Arial" panose="020B0604020202020204" pitchFamily="34" charset="0"/>
                <a:cs typeface="Arial" panose="020B0604020202020204" pitchFamily="34" charset="0"/>
              </a:rPr>
              <a:t> etc., )</a:t>
            </a:r>
          </a:p>
        </p:txBody>
      </p:sp>
    </p:spTree>
    <p:extLst>
      <p:ext uri="{BB962C8B-B14F-4D97-AF65-F5344CB8AC3E}">
        <p14:creationId xmlns:p14="http://schemas.microsoft.com/office/powerpoint/2010/main" val="542845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A2093-AB03-4944-BBF7-9D1F3BE620B7}"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31</a:t>
            </a:fld>
            <a:endParaRPr lang="en-US"/>
          </a:p>
        </p:txBody>
      </p:sp>
      <p:sp>
        <p:nvSpPr>
          <p:cNvPr id="7" name="Title 1"/>
          <p:cNvSpPr>
            <a:spLocks noGrp="1"/>
          </p:cNvSpPr>
          <p:nvPr>
            <p:ph type="title"/>
          </p:nvPr>
        </p:nvSpPr>
        <p:spPr>
          <a:xfrm>
            <a:off x="533400" y="381000"/>
            <a:ext cx="8229600" cy="685800"/>
          </a:xfrm>
        </p:spPr>
        <p:txBody>
          <a:bodyPr>
            <a:normAutofit fontScale="90000"/>
          </a:bodyPr>
          <a:lstStyle/>
          <a:p>
            <a:pPr algn="l"/>
            <a:br>
              <a:rPr lang="en-US" dirty="0">
                <a:latin typeface="Arial" pitchFamily="34" charset="0"/>
                <a:cs typeface="Arial" pitchFamily="34" charset="0"/>
              </a:rPr>
            </a:br>
            <a:r>
              <a:rPr lang="en-US" dirty="0">
                <a:solidFill>
                  <a:srgbClr val="C00000"/>
                </a:solidFill>
                <a:latin typeface="Arial" pitchFamily="34" charset="0"/>
                <a:cs typeface="Arial" pitchFamily="34" charset="0"/>
              </a:rPr>
              <a:t>Conclusion</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8" name="Content Placeholder 2"/>
          <p:cNvSpPr>
            <a:spLocks noGrp="1"/>
          </p:cNvSpPr>
          <p:nvPr>
            <p:ph idx="1"/>
          </p:nvPr>
        </p:nvSpPr>
        <p:spPr>
          <a:xfrm>
            <a:off x="533400" y="1676400"/>
            <a:ext cx="8229600" cy="4525963"/>
          </a:xfrm>
        </p:spPr>
        <p:txBody>
          <a:bodyPr>
            <a:noAutofit/>
          </a:bodyPr>
          <a:lstStyle/>
          <a:p>
            <a:pPr>
              <a:lnSpc>
                <a:spcPct val="150000"/>
              </a:lnSpc>
            </a:pPr>
            <a:r>
              <a:rPr lang="en-US" sz="2200" b="0" i="0" dirty="0">
                <a:effectLst/>
                <a:latin typeface="Arial" panose="020B0604020202020204" pitchFamily="34" charset="0"/>
                <a:cs typeface="Arial" panose="020B0604020202020204" pitchFamily="34" charset="0"/>
              </a:rPr>
              <a:t>Implementing </a:t>
            </a:r>
            <a:r>
              <a:rPr lang="en-US" sz="2200" b="0" i="0" dirty="0" err="1">
                <a:effectLst/>
                <a:latin typeface="Arial" panose="020B0604020202020204" pitchFamily="34" charset="0"/>
                <a:cs typeface="Arial" panose="020B0604020202020204" pitchFamily="34" charset="0"/>
              </a:rPr>
              <a:t>passwordless</a:t>
            </a:r>
            <a:r>
              <a:rPr lang="en-US" sz="2200" b="0" i="0" dirty="0">
                <a:effectLst/>
                <a:latin typeface="Arial" panose="020B0604020202020204" pitchFamily="34" charset="0"/>
                <a:cs typeface="Arial" panose="020B0604020202020204" pitchFamily="34" charset="0"/>
              </a:rPr>
              <a:t> login, </a:t>
            </a:r>
            <a:r>
              <a:rPr lang="en-US" sz="2200" dirty="0">
                <a:latin typeface="Arial" panose="020B0604020202020204" pitchFamily="34" charset="0"/>
                <a:cs typeface="Arial" panose="020B0604020202020204" pitchFamily="34" charset="0"/>
              </a:rPr>
              <a:t>is going to </a:t>
            </a:r>
            <a:r>
              <a:rPr lang="en-US" sz="2200" b="0" i="0" dirty="0">
                <a:effectLst/>
                <a:latin typeface="Arial" panose="020B0604020202020204" pitchFamily="34" charset="0"/>
                <a:cs typeface="Arial" panose="020B0604020202020204" pitchFamily="34" charset="0"/>
              </a:rPr>
              <a:t>substantially improve the security and user experience of login process. </a:t>
            </a:r>
          </a:p>
        </p:txBody>
      </p:sp>
    </p:spTree>
    <p:extLst>
      <p:ext uri="{BB962C8B-B14F-4D97-AF65-F5344CB8AC3E}">
        <p14:creationId xmlns:p14="http://schemas.microsoft.com/office/powerpoint/2010/main" val="7248201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AE96E4-D5C8-425D-96E7-CA40EBBFE28F}"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32</a:t>
            </a:fld>
            <a:endParaRPr lang="en-US"/>
          </a:p>
        </p:txBody>
      </p:sp>
      <p:sp>
        <p:nvSpPr>
          <p:cNvPr id="7" name="Title 1"/>
          <p:cNvSpPr txBox="1">
            <a:spLocks/>
          </p:cNvSpPr>
          <p:nvPr/>
        </p:nvSpPr>
        <p:spPr>
          <a:xfrm>
            <a:off x="457200" y="304800"/>
            <a:ext cx="82296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4000" dirty="0">
              <a:solidFill>
                <a:srgbClr val="C00000"/>
              </a:solidFill>
              <a:latin typeface="Arial" pitchFamily="34" charset="0"/>
              <a:cs typeface="Arial" pitchFamily="34" charset="0"/>
            </a:endParaRPr>
          </a:p>
          <a:p>
            <a:pPr algn="l"/>
            <a:r>
              <a:rPr lang="en-US" sz="4000" dirty="0">
                <a:solidFill>
                  <a:srgbClr val="C00000"/>
                </a:solidFill>
                <a:latin typeface="Arial" pitchFamily="34" charset="0"/>
                <a:cs typeface="Arial" pitchFamily="34" charset="0"/>
              </a:rPr>
              <a:t>References</a:t>
            </a:r>
            <a:br>
              <a:rPr lang="en-US" sz="4000" dirty="0">
                <a:latin typeface="Arial" pitchFamily="34" charset="0"/>
                <a:cs typeface="Arial" pitchFamily="34" charset="0"/>
              </a:rPr>
            </a:br>
            <a:endParaRPr lang="en-US" sz="4000" dirty="0">
              <a:latin typeface="Arial" pitchFamily="34" charset="0"/>
              <a:cs typeface="Arial" pitchFamily="34" charset="0"/>
            </a:endParaRPr>
          </a:p>
        </p:txBody>
      </p:sp>
      <p:graphicFrame>
        <p:nvGraphicFramePr>
          <p:cNvPr id="8" name="Content Placeholder 6"/>
          <p:cNvGraphicFramePr>
            <a:graphicFrameLocks noGrp="1"/>
          </p:cNvGraphicFramePr>
          <p:nvPr>
            <p:ph idx="1"/>
            <p:extLst>
              <p:ext uri="{D42A27DB-BD31-4B8C-83A1-F6EECF244321}">
                <p14:modId xmlns:p14="http://schemas.microsoft.com/office/powerpoint/2010/main" val="1566170804"/>
              </p:ext>
            </p:extLst>
          </p:nvPr>
        </p:nvGraphicFramePr>
        <p:xfrm>
          <a:off x="507023" y="1295400"/>
          <a:ext cx="8153400" cy="4983480"/>
        </p:xfrm>
        <a:graphic>
          <a:graphicData uri="http://schemas.openxmlformats.org/drawingml/2006/table">
            <a:tbl>
              <a:tblPr firstRow="1" bandRow="1">
                <a:tableStyleId>{5940675A-B579-460E-94D1-54222C63F5DA}</a:tableStyleId>
              </a:tblPr>
              <a:tblGrid>
                <a:gridCol w="474955">
                  <a:extLst>
                    <a:ext uri="{9D8B030D-6E8A-4147-A177-3AD203B41FA5}">
                      <a16:colId xmlns:a16="http://schemas.microsoft.com/office/drawing/2014/main" val="20000"/>
                    </a:ext>
                  </a:extLst>
                </a:gridCol>
                <a:gridCol w="7678445">
                  <a:extLst>
                    <a:ext uri="{9D8B030D-6E8A-4147-A177-3AD203B41FA5}">
                      <a16:colId xmlns:a16="http://schemas.microsoft.com/office/drawing/2014/main" val="20001"/>
                    </a:ext>
                  </a:extLst>
                </a:gridCol>
              </a:tblGrid>
              <a:tr h="990600">
                <a:tc>
                  <a:txBody>
                    <a:bodyPr/>
                    <a:lstStyle/>
                    <a:p>
                      <a:r>
                        <a:rPr lang="en-US" sz="1500" dirty="0">
                          <a:latin typeface="Arial" panose="020B0604020202020204" pitchFamily="34" charset="0"/>
                          <a:cs typeface="Arial" panose="020B0604020202020204" pitchFamily="34"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500" b="1" u="sng" dirty="0">
                          <a:latin typeface="Arial" panose="020B0604020202020204" pitchFamily="34" charset="0"/>
                          <a:cs typeface="Arial" panose="020B0604020202020204" pitchFamily="34" charset="0"/>
                        </a:rPr>
                        <a:t>Front – end :</a:t>
                      </a: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u="none" dirty="0">
                          <a:latin typeface="Arial" panose="020B0604020202020204" pitchFamily="34" charset="0"/>
                          <a:cs typeface="Arial" panose="020B0604020202020204" pitchFamily="34" charset="0"/>
                        </a:rPr>
                        <a:t>Html - </a:t>
                      </a:r>
                      <a:r>
                        <a:rPr lang="en-US" sz="1500" u="none" dirty="0">
                          <a:latin typeface="Arial" panose="020B0604020202020204" pitchFamily="34" charset="0"/>
                          <a:cs typeface="Arial" panose="020B0604020202020204" pitchFamily="34" charset="0"/>
                          <a:hlinkClick r:id="rId2"/>
                        </a:rPr>
                        <a:t>https://www.w3schools.com/html/</a:t>
                      </a:r>
                      <a:endParaRPr lang="en-US" sz="1500" u="none" dirty="0">
                        <a:latin typeface="Arial" panose="020B0604020202020204" pitchFamily="34" charset="0"/>
                        <a:cs typeface="Arial" panose="020B0604020202020204" pitchFamily="34" charset="0"/>
                      </a:endParaRP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u="none" dirty="0" err="1">
                          <a:latin typeface="Arial" panose="020B0604020202020204" pitchFamily="34" charset="0"/>
                          <a:cs typeface="Arial" panose="020B0604020202020204" pitchFamily="34" charset="0"/>
                        </a:rPr>
                        <a:t>Css</a:t>
                      </a:r>
                      <a:r>
                        <a:rPr lang="en-US" sz="1500" u="none" dirty="0">
                          <a:latin typeface="Arial" panose="020B0604020202020204" pitchFamily="34" charset="0"/>
                          <a:cs typeface="Arial" panose="020B0604020202020204" pitchFamily="34" charset="0"/>
                        </a:rPr>
                        <a:t> - </a:t>
                      </a:r>
                      <a:r>
                        <a:rPr lang="en-US" sz="1500" u="none" dirty="0">
                          <a:latin typeface="Arial" panose="020B0604020202020204" pitchFamily="34" charset="0"/>
                          <a:cs typeface="Arial" panose="020B0604020202020204" pitchFamily="34" charset="0"/>
                          <a:hlinkClick r:id="rId3"/>
                        </a:rPr>
                        <a:t>https://www.w3schools.com/css/</a:t>
                      </a:r>
                      <a:endParaRPr lang="en-US" sz="1500" u="none"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849085">
                <a:tc>
                  <a:txBody>
                    <a:bodyPr/>
                    <a:lstStyle/>
                    <a:p>
                      <a:r>
                        <a:rPr lang="en-US" sz="1500" dirty="0">
                          <a:latin typeface="Arial" panose="020B0604020202020204" pitchFamily="34" charset="0"/>
                          <a:cs typeface="Arial" panose="020B0604020202020204" pitchFamily="34" charset="0"/>
                        </a:rPr>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r>
                        <a:rPr lang="en-US" sz="1500" b="1" u="sng" dirty="0">
                          <a:latin typeface="Arial" panose="020B0604020202020204" pitchFamily="34" charset="0"/>
                          <a:cs typeface="Arial" panose="020B0604020202020204" pitchFamily="34" charset="0"/>
                        </a:rPr>
                        <a:t>Back – end :</a:t>
                      </a:r>
                      <a:r>
                        <a:rPr lang="en-US" sz="1500" b="1" u="none" dirty="0">
                          <a:latin typeface="Arial" panose="020B0604020202020204" pitchFamily="34" charset="0"/>
                          <a:cs typeface="Arial" panose="020B0604020202020204" pitchFamily="34" charset="0"/>
                        </a:rPr>
                        <a:t> </a:t>
                      </a:r>
                    </a:p>
                    <a:p>
                      <a:pPr marL="285750" indent="-285750" algn="just">
                        <a:buFont typeface="Arial" panose="020B0604020202020204" pitchFamily="34" charset="0"/>
                        <a:buChar char="•"/>
                      </a:pPr>
                      <a:r>
                        <a:rPr lang="en-US" sz="1500" u="none" dirty="0">
                          <a:latin typeface="Arial" panose="020B0604020202020204" pitchFamily="34" charset="0"/>
                          <a:cs typeface="Arial" panose="020B0604020202020204" pitchFamily="34" charset="0"/>
                        </a:rPr>
                        <a:t>Flask-</a:t>
                      </a:r>
                      <a:r>
                        <a:rPr lang="en-US" sz="1500" u="none" dirty="0" err="1">
                          <a:latin typeface="Arial" panose="020B0604020202020204" pitchFamily="34" charset="0"/>
                          <a:cs typeface="Arial" panose="020B0604020202020204" pitchFamily="34" charset="0"/>
                        </a:rPr>
                        <a:t>mysqldb</a:t>
                      </a:r>
                      <a:r>
                        <a:rPr lang="en-US" sz="1500" u="none" dirty="0">
                          <a:latin typeface="Arial" panose="020B0604020202020204" pitchFamily="34" charset="0"/>
                          <a:cs typeface="Arial" panose="020B0604020202020204" pitchFamily="34" charset="0"/>
                        </a:rPr>
                        <a:t> - </a:t>
                      </a:r>
                      <a:r>
                        <a:rPr lang="en-US" sz="1500" u="none" dirty="0">
                          <a:latin typeface="Arial" panose="020B0604020202020204" pitchFamily="34" charset="0"/>
                          <a:cs typeface="Arial" panose="020B0604020202020204" pitchFamily="34" charset="0"/>
                          <a:hlinkClick r:id="rId4"/>
                        </a:rPr>
                        <a:t>https://flask-mysqldb.readthedocs.io/en/latest/</a:t>
                      </a:r>
                      <a:endParaRPr lang="en-US" sz="1500" u="none"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500" u="none" dirty="0" err="1">
                          <a:latin typeface="Arial" panose="020B0604020202020204" pitchFamily="34" charset="0"/>
                          <a:cs typeface="Arial" panose="020B0604020202020204" pitchFamily="34" charset="0"/>
                        </a:rPr>
                        <a:t>Mysql</a:t>
                      </a:r>
                      <a:r>
                        <a:rPr lang="en-US" sz="1500" u="none" dirty="0">
                          <a:latin typeface="Arial" panose="020B0604020202020204" pitchFamily="34" charset="0"/>
                          <a:cs typeface="Arial" panose="020B0604020202020204" pitchFamily="34" charset="0"/>
                        </a:rPr>
                        <a:t> - </a:t>
                      </a:r>
                      <a:r>
                        <a:rPr lang="en-US" sz="1500" u="none" dirty="0">
                          <a:latin typeface="Arial" panose="020B0604020202020204" pitchFamily="34" charset="0"/>
                          <a:cs typeface="Arial" panose="020B0604020202020204" pitchFamily="34" charset="0"/>
                          <a:hlinkClick r:id="rId5"/>
                        </a:rPr>
                        <a:t>https://www.w3schools.com/python/python_mysql_getstarted.asp</a:t>
                      </a:r>
                      <a:endParaRPr lang="en-US" sz="1500" u="none"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500" u="none" dirty="0">
                          <a:latin typeface="Arial" panose="020B0604020202020204" pitchFamily="34" charset="0"/>
                          <a:cs typeface="Arial" panose="020B0604020202020204" pitchFamily="34" charset="0"/>
                        </a:rPr>
                        <a:t>Pandas - </a:t>
                      </a:r>
                      <a:r>
                        <a:rPr lang="en-US" sz="1500" u="none" dirty="0">
                          <a:latin typeface="Arial" panose="020B0604020202020204" pitchFamily="34" charset="0"/>
                          <a:cs typeface="Arial" panose="020B0604020202020204" pitchFamily="34" charset="0"/>
                          <a:hlinkClick r:id="rId6"/>
                        </a:rPr>
                        <a:t>https://www.w3schools.com/python/pandas/default.asp</a:t>
                      </a:r>
                      <a:r>
                        <a:rPr lang="en-US" sz="1500" b="1" u="sng" dirty="0">
                          <a:latin typeface="Arial" panose="020B0604020202020204" pitchFamily="34" charset="0"/>
                          <a:cs typeface="Arial" panose="020B0604020202020204" pitchFamily="34"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46760">
                <a:tc>
                  <a:txBody>
                    <a:bodyPr/>
                    <a:lstStyle/>
                    <a:p>
                      <a:r>
                        <a:rPr lang="en-US" sz="1500" dirty="0">
                          <a:latin typeface="Arial" panose="020B0604020202020204" pitchFamily="34" charset="0"/>
                          <a:cs typeface="Arial" panose="020B0604020202020204" pitchFamily="34" charset="0"/>
                        </a:rPr>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r>
                        <a:rPr lang="en-IN" sz="1500" b="1" u="sng" dirty="0">
                          <a:latin typeface="Arial" panose="020B0604020202020204" pitchFamily="34" charset="0"/>
                          <a:cs typeface="Arial" panose="020B0604020202020204" pitchFamily="34" charset="0"/>
                        </a:rPr>
                        <a:t>Connection :</a:t>
                      </a:r>
                      <a:endParaRPr lang="en-US" sz="1500" b="1" u="none"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500" u="none" dirty="0">
                          <a:latin typeface="Arial" panose="020B0604020202020204" pitchFamily="34" charset="0"/>
                          <a:cs typeface="Arial" panose="020B0604020202020204" pitchFamily="34" charset="0"/>
                        </a:rPr>
                        <a:t>Flask - </a:t>
                      </a:r>
                      <a:r>
                        <a:rPr lang="en-US" sz="1500" u="none" dirty="0">
                          <a:latin typeface="Arial" panose="020B0604020202020204" pitchFamily="34" charset="0"/>
                          <a:cs typeface="Arial" panose="020B0604020202020204" pitchFamily="34" charset="0"/>
                          <a:hlinkClick r:id="rId7"/>
                        </a:rPr>
                        <a:t>https://flask.palletsprojects.com/en/2.1.x/</a:t>
                      </a:r>
                      <a:endParaRPr lang="en-US" sz="1500" u="none"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62000">
                <a:tc>
                  <a:txBody>
                    <a:bodyPr/>
                    <a:lstStyle/>
                    <a:p>
                      <a:r>
                        <a:rPr lang="en-US" sz="1500" dirty="0">
                          <a:latin typeface="Arial" panose="020B0604020202020204" pitchFamily="34" charset="0"/>
                          <a:cs typeface="Arial" panose="020B0604020202020204" pitchFamily="34" charset="0"/>
                        </a:rPr>
                        <a:t>[4]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r>
                        <a:rPr lang="en-IN" sz="1500" b="1" u="sng" dirty="0">
                          <a:latin typeface="Arial" panose="020B0604020202020204" pitchFamily="34" charset="0"/>
                          <a:cs typeface="Arial" panose="020B0604020202020204" pitchFamily="34" charset="0"/>
                        </a:rPr>
                        <a:t>Capturing image :</a:t>
                      </a:r>
                      <a:endParaRPr lang="en-US" sz="1500" b="1" u="none"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500" u="none" dirty="0">
                          <a:latin typeface="Arial" panose="020B0604020202020204" pitchFamily="34" charset="0"/>
                          <a:cs typeface="Arial" panose="020B0604020202020204" pitchFamily="34" charset="0"/>
                        </a:rPr>
                        <a:t>Cv2 -  </a:t>
                      </a:r>
                      <a:r>
                        <a:rPr lang="en-US" sz="1500" u="none" dirty="0">
                          <a:latin typeface="Arial" panose="020B0604020202020204" pitchFamily="34" charset="0"/>
                          <a:cs typeface="Arial" panose="020B0604020202020204" pitchFamily="34" charset="0"/>
                          <a:hlinkClick r:id="rId8"/>
                        </a:rPr>
                        <a:t>https://docs.opencv.org/4.x/d6/d00/tutorial_py_root.html</a:t>
                      </a:r>
                      <a:endParaRPr lang="en-US" sz="1500" u="none"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500" u="none"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212980">
                <a:tc>
                  <a:txBody>
                    <a:bodyPr/>
                    <a:lstStyle/>
                    <a:p>
                      <a:r>
                        <a:rPr lang="en-US" sz="1500" dirty="0">
                          <a:latin typeface="Arial" panose="020B0604020202020204" pitchFamily="34" charset="0"/>
                          <a:cs typeface="Arial" panose="020B0604020202020204" pitchFamily="34" charset="0"/>
                        </a:rPr>
                        <a:t>[5]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indent="0" algn="just">
                        <a:buFont typeface="Arial" panose="020B0604020202020204" pitchFamily="34" charset="0"/>
                        <a:buNone/>
                      </a:pPr>
                      <a:r>
                        <a:rPr lang="en-IN" sz="1500" b="1" u="sng" dirty="0">
                          <a:latin typeface="Arial" panose="020B0604020202020204" pitchFamily="34" charset="0"/>
                          <a:cs typeface="Arial" panose="020B0604020202020204" pitchFamily="34" charset="0"/>
                        </a:rPr>
                        <a:t>Recognition :</a:t>
                      </a:r>
                    </a:p>
                    <a:p>
                      <a:pPr marL="285750" indent="-285750" algn="just">
                        <a:buFont typeface="Arial" panose="020B0604020202020204" pitchFamily="34" charset="0"/>
                        <a:buChar char="•"/>
                      </a:pPr>
                      <a:r>
                        <a:rPr lang="en-IN" sz="1500" u="none" dirty="0">
                          <a:latin typeface="Arial" panose="020B0604020202020204" pitchFamily="34" charset="0"/>
                          <a:cs typeface="Arial" panose="020B0604020202020204" pitchFamily="34" charset="0"/>
                        </a:rPr>
                        <a:t> </a:t>
                      </a:r>
                      <a:r>
                        <a:rPr lang="en-IN" sz="1500" u="none" dirty="0" err="1">
                          <a:latin typeface="Arial" panose="020B0604020202020204" pitchFamily="34" charset="0"/>
                          <a:cs typeface="Arial" panose="020B0604020202020204" pitchFamily="34" charset="0"/>
                        </a:rPr>
                        <a:t>face_recognition</a:t>
                      </a:r>
                      <a:r>
                        <a:rPr lang="en-IN" sz="1500" u="none" dirty="0">
                          <a:latin typeface="Arial" panose="020B0604020202020204" pitchFamily="34" charset="0"/>
                          <a:cs typeface="Arial" panose="020B0604020202020204" pitchFamily="34" charset="0"/>
                        </a:rPr>
                        <a:t>-</a:t>
                      </a:r>
                      <a:r>
                        <a:rPr lang="en-IN" sz="1500" u="none" dirty="0">
                          <a:latin typeface="Arial" panose="020B0604020202020204" pitchFamily="34" charset="0"/>
                          <a:cs typeface="Arial" panose="020B0604020202020204" pitchFamily="34" charset="0"/>
                          <a:hlinkClick r:id="rId9"/>
                        </a:rPr>
                        <a:t>https://facerecognition.readthedocs.io/en/latest/readme.html</a:t>
                      </a:r>
                      <a:endParaRPr lang="en-IN" sz="1500" u="none"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500" u="none" dirty="0">
                          <a:latin typeface="Arial" panose="020B0604020202020204" pitchFamily="34" charset="0"/>
                          <a:cs typeface="Arial" panose="020B0604020202020204" pitchFamily="34" charset="0"/>
                        </a:rPr>
                        <a:t>Emotion recognition - </a:t>
                      </a:r>
                      <a:r>
                        <a:rPr lang="en-IN" sz="1500" u="none" dirty="0">
                          <a:latin typeface="Arial" panose="020B0604020202020204" pitchFamily="34" charset="0"/>
                          <a:cs typeface="Arial" panose="020B0604020202020204" pitchFamily="34" charset="0"/>
                          <a:hlinkClick r:id="rId10"/>
                        </a:rPr>
                        <a:t>https://www.geeksforgeeks.org/facial-expression-detection-using-deepface-module-in-python/</a:t>
                      </a:r>
                      <a:endParaRPr lang="en-IN" sz="1500" u="none"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1500" u="none"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500" u="none"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83285309"/>
                  </a:ext>
                </a:extLst>
              </a:tr>
            </a:tbl>
          </a:graphicData>
        </a:graphic>
      </p:graphicFrame>
    </p:spTree>
    <p:extLst>
      <p:ext uri="{BB962C8B-B14F-4D97-AF65-F5344CB8AC3E}">
        <p14:creationId xmlns:p14="http://schemas.microsoft.com/office/powerpoint/2010/main" val="1979194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Introduction</a:t>
            </a:r>
          </a:p>
        </p:txBody>
      </p:sp>
      <p:sp>
        <p:nvSpPr>
          <p:cNvPr id="6" name="Content Placeholder 2"/>
          <p:cNvSpPr txBox="1">
            <a:spLocks/>
          </p:cNvSpPr>
          <p:nvPr/>
        </p:nvSpPr>
        <p:spPr>
          <a:xfrm>
            <a:off x="457200" y="1447801"/>
            <a:ext cx="8305800" cy="480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200" dirty="0">
                <a:latin typeface="Arial" panose="020B0604020202020204" pitchFamily="34" charset="0"/>
                <a:cs typeface="Arial" panose="020B0604020202020204" pitchFamily="34" charset="0"/>
              </a:rPr>
              <a:t>Username and password are the most commonly used mechanism for authentication because of simplicity and convenience. However it suffers from few drawbacks like selection of weak passwords by the users, users disclosing their passwords etc. </a:t>
            </a:r>
          </a:p>
          <a:p>
            <a:pPr algn="just"/>
            <a:endParaRPr lang="en-US" sz="2200" dirty="0">
              <a:latin typeface="Arial" panose="020B0604020202020204" pitchFamily="34" charset="0"/>
              <a:cs typeface="Arial" panose="020B0604020202020204" pitchFamily="34" charset="0"/>
            </a:endParaRPr>
          </a:p>
          <a:p>
            <a:pPr algn="just"/>
            <a:r>
              <a:rPr lang="en-US" sz="2200" dirty="0">
                <a:latin typeface="Arial" panose="020B0604020202020204" pitchFamily="34" charset="0"/>
                <a:cs typeface="Arial" panose="020B0604020202020204" pitchFamily="34" charset="0"/>
              </a:rPr>
              <a:t>This weakens the security posture of the organizations. Hence we propose a new user authentication using image system. Research suggests that use of images may be more effective in terms of security</a:t>
            </a:r>
          </a:p>
          <a:p>
            <a:pPr algn="just"/>
            <a:endParaRPr lang="en-US" sz="2200" dirty="0">
              <a:latin typeface="Arial" panose="020B0604020202020204" pitchFamily="34" charset="0"/>
              <a:cs typeface="Arial" panose="020B0604020202020204" pitchFamily="34" charset="0"/>
            </a:endParaRPr>
          </a:p>
          <a:p>
            <a:pPr algn="just"/>
            <a:endParaRPr lang="en-US" sz="2200" dirty="0">
              <a:latin typeface="Arial" panose="020B0604020202020204" pitchFamily="34" charset="0"/>
              <a:cs typeface="Arial" panose="020B0604020202020204" pitchFamily="34" charset="0"/>
            </a:endParaRPr>
          </a:p>
        </p:txBody>
      </p:sp>
      <p:sp>
        <p:nvSpPr>
          <p:cNvPr id="7" name="Date Placeholder 6"/>
          <p:cNvSpPr>
            <a:spLocks noGrp="1"/>
          </p:cNvSpPr>
          <p:nvPr>
            <p:ph type="dt" sz="half" idx="10"/>
          </p:nvPr>
        </p:nvSpPr>
        <p:spPr/>
        <p:txBody>
          <a:bodyPr/>
          <a:lstStyle/>
          <a:p>
            <a:fld id="{34BF8381-4334-4BCF-A228-57F83149AF87}" type="datetime3">
              <a:rPr lang="en-US" smtClean="0"/>
              <a:pPr/>
              <a:t>10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Tree>
    <p:extLst>
      <p:ext uri="{BB962C8B-B14F-4D97-AF65-F5344CB8AC3E}">
        <p14:creationId xmlns:p14="http://schemas.microsoft.com/office/powerpoint/2010/main" val="390525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7190F-90DD-4B2B-AF77-6E9E5188056A}"/>
              </a:ext>
            </a:extLst>
          </p:cNvPr>
          <p:cNvSpPr>
            <a:spLocks noGrp="1"/>
          </p:cNvSpPr>
          <p:nvPr>
            <p:ph type="title"/>
          </p:nvPr>
        </p:nvSpPr>
        <p:spPr/>
        <p:txBody>
          <a:bodyPr>
            <a:normAutofit/>
          </a:bodyPr>
          <a:lstStyle/>
          <a:p>
            <a:pPr algn="l"/>
            <a:r>
              <a:rPr lang="en-US" dirty="0">
                <a:solidFill>
                  <a:srgbClr val="C00000"/>
                </a:solidFill>
                <a:latin typeface="Arial" pitchFamily="34" charset="0"/>
                <a:cs typeface="Arial" pitchFamily="34" charset="0"/>
              </a:rPr>
              <a:t>Introduction</a:t>
            </a:r>
            <a:endParaRPr lang="en-IN" dirty="0"/>
          </a:p>
        </p:txBody>
      </p:sp>
      <p:sp>
        <p:nvSpPr>
          <p:cNvPr id="3" name="Content Placeholder 2">
            <a:extLst>
              <a:ext uri="{FF2B5EF4-FFF2-40B4-BE49-F238E27FC236}">
                <a16:creationId xmlns:a16="http://schemas.microsoft.com/office/drawing/2014/main" id="{3207F945-663D-451D-B454-3D19EB7EDB44}"/>
              </a:ext>
            </a:extLst>
          </p:cNvPr>
          <p:cNvSpPr>
            <a:spLocks noGrp="1"/>
          </p:cNvSpPr>
          <p:nvPr>
            <p:ph idx="1"/>
          </p:nvPr>
        </p:nvSpPr>
        <p:spPr/>
        <p:txBody>
          <a:bodyPr>
            <a:noAutofit/>
          </a:bodyPr>
          <a:lstStyle/>
          <a:p>
            <a:r>
              <a:rPr lang="en-IN" sz="2000" dirty="0">
                <a:effectLst/>
                <a:latin typeface="Arial" panose="020B0604020202020204" pitchFamily="34" charset="0"/>
                <a:ea typeface="Calibri" panose="020F0502020204030204" pitchFamily="34" charset="0"/>
                <a:cs typeface="Arial" panose="020B0604020202020204" pitchFamily="34" charset="0"/>
              </a:rPr>
              <a:t>User authentication is a security process that covers all of the human-to-computer interactions that require the user to sign up and log in. </a:t>
            </a:r>
            <a:r>
              <a:rPr lang="en-IN" sz="2000" dirty="0">
                <a:latin typeface="Arial" panose="020B0604020202020204" pitchFamily="34" charset="0"/>
                <a:ea typeface="Calibri" panose="020F0502020204030204" pitchFamily="34" charset="0"/>
                <a:cs typeface="Arial" panose="020B0604020202020204" pitchFamily="34" charset="0"/>
              </a:rPr>
              <a:t>S</a:t>
            </a:r>
            <a:r>
              <a:rPr lang="en-IN" sz="2000" dirty="0">
                <a:effectLst/>
                <a:latin typeface="Arial" panose="020B0604020202020204" pitchFamily="34" charset="0"/>
                <a:ea typeface="Calibri" panose="020F0502020204030204" pitchFamily="34" charset="0"/>
                <a:cs typeface="Arial" panose="020B0604020202020204" pitchFamily="34" charset="0"/>
              </a:rPr>
              <a:t>imply </a:t>
            </a:r>
            <a:r>
              <a:rPr lang="en-IN" sz="2000" dirty="0">
                <a:latin typeface="Arial" panose="020B0604020202020204" pitchFamily="34" charset="0"/>
                <a:ea typeface="Calibri" panose="020F0502020204030204" pitchFamily="34" charset="0"/>
                <a:cs typeface="Arial" panose="020B0604020202020204" pitchFamily="34" charset="0"/>
              </a:rPr>
              <a:t>we can say </a:t>
            </a:r>
            <a:r>
              <a:rPr lang="en-IN" sz="2000" dirty="0">
                <a:effectLst/>
                <a:latin typeface="Arial" panose="020B0604020202020204" pitchFamily="34" charset="0"/>
                <a:ea typeface="Calibri" panose="020F0502020204030204" pitchFamily="34" charset="0"/>
                <a:cs typeface="Arial" panose="020B0604020202020204" pitchFamily="34" charset="0"/>
              </a:rPr>
              <a:t>authentication asks each user, “who are you?”</a:t>
            </a:r>
          </a:p>
          <a:p>
            <a:pPr marL="0" indent="0">
              <a:buNone/>
            </a:pPr>
            <a:endParaRPr lang="en-IN" sz="2000" dirty="0">
              <a:effectLst/>
              <a:latin typeface="Arial" panose="020B0604020202020204" pitchFamily="34" charset="0"/>
              <a:ea typeface="Calibri" panose="020F0502020204030204" pitchFamily="34" charset="0"/>
              <a:cs typeface="Arial" panose="020B0604020202020204" pitchFamily="34" charset="0"/>
            </a:endParaRPr>
          </a:p>
          <a:p>
            <a:r>
              <a:rPr lang="en-US" sz="2000" i="0" dirty="0">
                <a:effectLst/>
                <a:latin typeface="Arial" panose="020B0604020202020204" pitchFamily="34" charset="0"/>
                <a:cs typeface="Arial" panose="020B0604020202020204" pitchFamily="34" charset="0"/>
              </a:rPr>
              <a:t>When a user sign up for an account, they must create a unique ID and key that will allow them to access their account later on. </a:t>
            </a:r>
          </a:p>
          <a:p>
            <a:endParaRPr lang="en-US" sz="2000" dirty="0">
              <a:latin typeface="Arial" panose="020B0604020202020204" pitchFamily="34" charset="0"/>
              <a:cs typeface="Arial" panose="020B0604020202020204" pitchFamily="34" charset="0"/>
            </a:endParaRPr>
          </a:p>
          <a:p>
            <a:r>
              <a:rPr lang="en-US" sz="2000" i="0" dirty="0">
                <a:effectLst/>
                <a:latin typeface="Arial" panose="020B0604020202020204" pitchFamily="34" charset="0"/>
                <a:cs typeface="Arial" panose="020B0604020202020204" pitchFamily="34" charset="0"/>
              </a:rPr>
              <a:t>Generally, a username and password are used as the ID and key.</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Now, username and image are used as the ID and Key.</a:t>
            </a:r>
            <a:endParaRPr lang="en-US" sz="2000" i="0" dirty="0">
              <a:effectLst/>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DE77F27C-3CD1-4645-B65D-514C9CBDFA4A}"/>
              </a:ext>
            </a:extLst>
          </p:cNvPr>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a:extLst>
              <a:ext uri="{FF2B5EF4-FFF2-40B4-BE49-F238E27FC236}">
                <a16:creationId xmlns:a16="http://schemas.microsoft.com/office/drawing/2014/main" id="{66BCE261-2D9D-4516-A374-C0FD8EB5079F}"/>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86F43AB7-7686-4F08-A1D7-A6C9436AC18C}"/>
              </a:ext>
            </a:extLst>
          </p:cNvPr>
          <p:cNvSpPr>
            <a:spLocks noGrp="1"/>
          </p:cNvSpPr>
          <p:nvPr>
            <p:ph type="sldNum" sz="quarter" idx="12"/>
          </p:nvPr>
        </p:nvSpPr>
        <p:spPr/>
        <p:txBody>
          <a:bodyPr/>
          <a:lstStyle/>
          <a:p>
            <a:fld id="{7B28076C-CE04-4A00-BFAA-A90EA8355859}" type="slidenum">
              <a:rPr lang="en-US" smtClean="0"/>
              <a:pPr/>
              <a:t>5</a:t>
            </a:fld>
            <a:endParaRPr lang="en-US"/>
          </a:p>
        </p:txBody>
      </p:sp>
    </p:spTree>
    <p:extLst>
      <p:ext uri="{BB962C8B-B14F-4D97-AF65-F5344CB8AC3E}">
        <p14:creationId xmlns:p14="http://schemas.microsoft.com/office/powerpoint/2010/main" val="2531671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7190F-90DD-4B2B-AF77-6E9E5188056A}"/>
              </a:ext>
            </a:extLst>
          </p:cNvPr>
          <p:cNvSpPr>
            <a:spLocks noGrp="1"/>
          </p:cNvSpPr>
          <p:nvPr>
            <p:ph type="title"/>
          </p:nvPr>
        </p:nvSpPr>
        <p:spPr/>
        <p:txBody>
          <a:bodyPr>
            <a:normAutofit/>
          </a:bodyPr>
          <a:lstStyle/>
          <a:p>
            <a:pPr algn="l"/>
            <a:r>
              <a:rPr lang="en-US" dirty="0">
                <a:solidFill>
                  <a:srgbClr val="C00000"/>
                </a:solidFill>
                <a:latin typeface="Arial" pitchFamily="34" charset="0"/>
                <a:cs typeface="Arial" pitchFamily="34" charset="0"/>
              </a:rPr>
              <a:t>Introduction</a:t>
            </a:r>
            <a:endParaRPr lang="en-IN" dirty="0"/>
          </a:p>
        </p:txBody>
      </p:sp>
      <p:sp>
        <p:nvSpPr>
          <p:cNvPr id="3" name="Content Placeholder 2">
            <a:extLst>
              <a:ext uri="{FF2B5EF4-FFF2-40B4-BE49-F238E27FC236}">
                <a16:creationId xmlns:a16="http://schemas.microsoft.com/office/drawing/2014/main" id="{3207F945-663D-451D-B454-3D19EB7EDB44}"/>
              </a:ext>
            </a:extLst>
          </p:cNvPr>
          <p:cNvSpPr>
            <a:spLocks noGrp="1"/>
          </p:cNvSpPr>
          <p:nvPr>
            <p:ph idx="1"/>
          </p:nvPr>
        </p:nvSpPr>
        <p:spPr/>
        <p:txBody>
          <a:bodyPr>
            <a:noAutofit/>
          </a:bodyPr>
          <a:lstStyle/>
          <a:p>
            <a:r>
              <a:rPr lang="en-US" sz="2000" dirty="0">
                <a:latin typeface="Arial" panose="020B0604020202020204" pitchFamily="34" charset="0"/>
                <a:cs typeface="Arial" panose="020B0604020202020204" pitchFamily="34" charset="0"/>
              </a:rPr>
              <a:t>T</a:t>
            </a:r>
            <a:r>
              <a:rPr lang="en-US" sz="2000" i="0" dirty="0">
                <a:effectLst/>
                <a:latin typeface="Arial" panose="020B0604020202020204" pitchFamily="34" charset="0"/>
                <a:cs typeface="Arial" panose="020B0604020202020204" pitchFamily="34" charset="0"/>
              </a:rPr>
              <a:t>he user authentication process is what provides users repeat access to their own accounts while attempting to block any </a:t>
            </a:r>
            <a:r>
              <a:rPr lang="en-US" sz="2000" dirty="0">
                <a:effectLst/>
                <a:latin typeface="Arial" panose="020B0604020202020204" pitchFamily="34" charset="0"/>
                <a:cs typeface="Arial" panose="020B0604020202020204" pitchFamily="34" charset="0"/>
              </a:rPr>
              <a:t>unauthenticated </a:t>
            </a:r>
            <a:r>
              <a:rPr lang="en-US" sz="2000" i="0" dirty="0">
                <a:effectLst/>
                <a:latin typeface="Arial" panose="020B0604020202020204" pitchFamily="34" charset="0"/>
                <a:cs typeface="Arial" panose="020B0604020202020204" pitchFamily="34" charset="0"/>
              </a:rPr>
              <a:t>users from gaining access. </a:t>
            </a:r>
          </a:p>
          <a:p>
            <a:endParaRPr lang="en-US" sz="2000" dirty="0">
              <a:latin typeface="Arial" panose="020B0604020202020204" pitchFamily="34" charset="0"/>
              <a:cs typeface="Arial" panose="020B0604020202020204" pitchFamily="34" charset="0"/>
            </a:endParaRPr>
          </a:p>
          <a:p>
            <a:r>
              <a:rPr lang="en-US" sz="2000" i="0" dirty="0">
                <a:effectLst/>
                <a:latin typeface="Arial" panose="020B0604020202020204" pitchFamily="34" charset="0"/>
                <a:cs typeface="Arial" panose="020B0604020202020204" pitchFamily="34" charset="0"/>
              </a:rPr>
              <a:t>This means that User A can log in to their own account, while User B would be denied access. Conversely, User B could access their own account, while User A would be unable to.</a:t>
            </a:r>
            <a:endParaRPr lang="en-IN" sz="20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DE77F27C-3CD1-4645-B65D-514C9CBDFA4A}"/>
              </a:ext>
            </a:extLst>
          </p:cNvPr>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a:extLst>
              <a:ext uri="{FF2B5EF4-FFF2-40B4-BE49-F238E27FC236}">
                <a16:creationId xmlns:a16="http://schemas.microsoft.com/office/drawing/2014/main" id="{66BCE261-2D9D-4516-A374-C0FD8EB5079F}"/>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86F43AB7-7686-4F08-A1D7-A6C9436AC18C}"/>
              </a:ext>
            </a:extLst>
          </p:cNvPr>
          <p:cNvSpPr>
            <a:spLocks noGrp="1"/>
          </p:cNvSpPr>
          <p:nvPr>
            <p:ph type="sldNum" sz="quarter" idx="12"/>
          </p:nvPr>
        </p:nvSpPr>
        <p:spPr/>
        <p:txBody>
          <a:bodyPr/>
          <a:lstStyle/>
          <a:p>
            <a:fld id="{7B28076C-CE04-4A00-BFAA-A90EA8355859}" type="slidenum">
              <a:rPr lang="en-US" smtClean="0"/>
              <a:pPr/>
              <a:t>6</a:t>
            </a:fld>
            <a:endParaRPr lang="en-US"/>
          </a:p>
        </p:txBody>
      </p:sp>
    </p:spTree>
    <p:extLst>
      <p:ext uri="{BB962C8B-B14F-4D97-AF65-F5344CB8AC3E}">
        <p14:creationId xmlns:p14="http://schemas.microsoft.com/office/powerpoint/2010/main" val="3752291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pPr/>
              <a:t>10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7</a:t>
            </a:fld>
            <a:endParaRPr lang="en-US"/>
          </a:p>
        </p:txBody>
      </p:sp>
      <p:sp>
        <p:nvSpPr>
          <p:cNvPr id="10" name="Title 1"/>
          <p:cNvSpPr>
            <a:spLocks noGrp="1"/>
          </p:cNvSpPr>
          <p:nvPr>
            <p:ph type="title"/>
          </p:nvPr>
        </p:nvSpPr>
        <p:spPr>
          <a:xfrm>
            <a:off x="495300" y="381000"/>
            <a:ext cx="8229600" cy="655638"/>
          </a:xfrm>
        </p:spPr>
        <p:txBody>
          <a:bodyPr>
            <a:normAutofit fontScale="90000"/>
          </a:bodyPr>
          <a:lstStyle/>
          <a:p>
            <a:pPr algn="l"/>
            <a:r>
              <a:rPr lang="en-US" dirty="0">
                <a:solidFill>
                  <a:srgbClr val="C00000"/>
                </a:solidFill>
                <a:latin typeface="Arial" pitchFamily="34" charset="0"/>
                <a:cs typeface="Arial" pitchFamily="34" charset="0"/>
              </a:rPr>
              <a:t>Objectives</a:t>
            </a:r>
          </a:p>
        </p:txBody>
      </p:sp>
      <p:sp>
        <p:nvSpPr>
          <p:cNvPr id="11" name="Content Placeholder 2"/>
          <p:cNvSpPr>
            <a:spLocks noGrp="1"/>
          </p:cNvSpPr>
          <p:nvPr>
            <p:ph idx="1"/>
          </p:nvPr>
        </p:nvSpPr>
        <p:spPr>
          <a:xfrm>
            <a:off x="495300" y="1524000"/>
            <a:ext cx="8153400" cy="4038600"/>
          </a:xfrm>
        </p:spPr>
        <p:txBody>
          <a:bodyPr>
            <a:normAutofit fontScale="25000" lnSpcReduction="20000"/>
          </a:bodyPr>
          <a:lstStyle/>
          <a:p>
            <a:pPr marL="0" indent="0">
              <a:lnSpc>
                <a:spcPct val="150000"/>
              </a:lnSpc>
              <a:buNone/>
            </a:pPr>
            <a:r>
              <a:rPr lang="en-US" sz="8800" b="1" u="sng" dirty="0">
                <a:latin typeface="Arial" pitchFamily="34" charset="0"/>
                <a:cs typeface="Arial" pitchFamily="34" charset="0"/>
              </a:rPr>
              <a:t>Objective of the project :</a:t>
            </a:r>
          </a:p>
          <a:p>
            <a:pPr lvl="1">
              <a:lnSpc>
                <a:spcPct val="150000"/>
              </a:lnSpc>
              <a:buFont typeface="Arial" panose="020B0604020202020204" pitchFamily="34" charset="0"/>
              <a:buChar char="•"/>
            </a:pPr>
            <a:r>
              <a:rPr lang="en-IN" sz="8800" dirty="0">
                <a:effectLst/>
                <a:latin typeface="Arial" panose="020B0604020202020204" pitchFamily="34" charset="0"/>
                <a:ea typeface="Calibri" panose="020F0502020204030204" pitchFamily="34" charset="0"/>
                <a:cs typeface="Arial" panose="020B0604020202020204" pitchFamily="34" charset="0"/>
              </a:rPr>
              <a:t>Enabling user authentication and accurately verifying an individual’s claimed identity is the first line of defence against unauthorized use of a handheld device.</a:t>
            </a:r>
            <a:endParaRPr lang="en-US" sz="8800" dirty="0">
              <a:latin typeface="Arial" panose="020B0604020202020204" pitchFamily="34" charset="0"/>
              <a:cs typeface="Arial" panose="020B0604020202020204" pitchFamily="34" charset="0"/>
            </a:endParaRPr>
          </a:p>
          <a:p>
            <a:pPr lvl="1">
              <a:lnSpc>
                <a:spcPct val="150000"/>
              </a:lnSpc>
              <a:buFont typeface="Arial" panose="020B0604020202020204" pitchFamily="34" charset="0"/>
              <a:buChar char="•"/>
            </a:pPr>
            <a:r>
              <a:rPr lang="en-US" sz="8800" dirty="0">
                <a:latin typeface="Arial" panose="020B0604020202020204" pitchFamily="34" charset="0"/>
                <a:cs typeface="Arial" panose="020B0604020202020204" pitchFamily="34" charset="0"/>
              </a:rPr>
              <a:t>The main purpose of the signup functionality is to get the data and image of the user.</a:t>
            </a:r>
          </a:p>
          <a:p>
            <a:pPr lvl="1">
              <a:lnSpc>
                <a:spcPct val="150000"/>
              </a:lnSpc>
              <a:buFont typeface="Arial" panose="020B0604020202020204" pitchFamily="34" charset="0"/>
              <a:buChar char="•"/>
            </a:pPr>
            <a:r>
              <a:rPr lang="en-US" sz="8800" dirty="0">
                <a:latin typeface="Arial" panose="020B0604020202020204" pitchFamily="34" charset="0"/>
                <a:cs typeface="Arial" panose="020B0604020202020204" pitchFamily="34" charset="0"/>
              </a:rPr>
              <a:t>The main purpose of the login functionality using image authentication is to provide advanced security to the users.</a:t>
            </a:r>
          </a:p>
        </p:txBody>
      </p:sp>
    </p:spTree>
    <p:extLst>
      <p:ext uri="{BB962C8B-B14F-4D97-AF65-F5344CB8AC3E}">
        <p14:creationId xmlns:p14="http://schemas.microsoft.com/office/powerpoint/2010/main" val="3185972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pPr/>
              <a:t>10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8</a:t>
            </a:fld>
            <a:endParaRPr lang="en-US"/>
          </a:p>
        </p:txBody>
      </p:sp>
      <p:sp>
        <p:nvSpPr>
          <p:cNvPr id="10" name="Title 1"/>
          <p:cNvSpPr>
            <a:spLocks noGrp="1"/>
          </p:cNvSpPr>
          <p:nvPr>
            <p:ph type="title"/>
          </p:nvPr>
        </p:nvSpPr>
        <p:spPr>
          <a:xfrm>
            <a:off x="495300" y="381000"/>
            <a:ext cx="8229600" cy="655638"/>
          </a:xfrm>
        </p:spPr>
        <p:txBody>
          <a:bodyPr>
            <a:normAutofit fontScale="90000"/>
          </a:bodyPr>
          <a:lstStyle/>
          <a:p>
            <a:pPr algn="l"/>
            <a:r>
              <a:rPr lang="en-US" dirty="0">
                <a:solidFill>
                  <a:srgbClr val="C00000"/>
                </a:solidFill>
                <a:latin typeface="Arial" pitchFamily="34" charset="0"/>
                <a:cs typeface="Arial" pitchFamily="34" charset="0"/>
              </a:rPr>
              <a:t>Objectives</a:t>
            </a:r>
          </a:p>
        </p:txBody>
      </p:sp>
      <p:sp>
        <p:nvSpPr>
          <p:cNvPr id="11" name="Content Placeholder 2"/>
          <p:cNvSpPr>
            <a:spLocks noGrp="1"/>
          </p:cNvSpPr>
          <p:nvPr>
            <p:ph idx="1"/>
          </p:nvPr>
        </p:nvSpPr>
        <p:spPr>
          <a:xfrm>
            <a:off x="495300" y="1524000"/>
            <a:ext cx="8153400" cy="4038600"/>
          </a:xfrm>
        </p:spPr>
        <p:txBody>
          <a:bodyPr>
            <a:normAutofit/>
          </a:bodyPr>
          <a:lstStyle/>
          <a:p>
            <a:pPr marL="0" indent="0">
              <a:lnSpc>
                <a:spcPct val="150000"/>
              </a:lnSpc>
              <a:buNone/>
            </a:pPr>
            <a:r>
              <a:rPr lang="en-US" sz="2200" b="1" u="sng" dirty="0">
                <a:latin typeface="Arial" panose="020B0604020202020204" pitchFamily="34" charset="0"/>
                <a:cs typeface="Arial" panose="020B0604020202020204" pitchFamily="34" charset="0"/>
              </a:rPr>
              <a:t>Scope of the project :</a:t>
            </a:r>
          </a:p>
          <a:p>
            <a:pPr>
              <a:lnSpc>
                <a:spcPct val="150000"/>
              </a:lnSpc>
            </a:pPr>
            <a:r>
              <a:rPr lang="en-IN" sz="1800" dirty="0">
                <a:effectLst/>
                <a:latin typeface="Arial Black" panose="020B0A04020102020204" pitchFamily="34" charset="0"/>
                <a:ea typeface="Calibri" panose="020F0502020204030204" pitchFamily="34" charset="0"/>
                <a:cs typeface="Times New Roman" panose="02020603050405020304" pitchFamily="18" charset="0"/>
              </a:rPr>
              <a:t> </a:t>
            </a:r>
            <a:r>
              <a:rPr lang="en-IN" sz="2200" dirty="0">
                <a:effectLst/>
                <a:latin typeface="Arial" panose="020B0604020202020204" pitchFamily="34" charset="0"/>
                <a:ea typeface="Calibri" panose="020F0502020204030204" pitchFamily="34" charset="0"/>
                <a:cs typeface="Arial" panose="020B0604020202020204" pitchFamily="34" charset="0"/>
              </a:rPr>
              <a:t>Image user Authentication uses modern machine learning techniques which are quite sophisticated in terms of security. </a:t>
            </a:r>
          </a:p>
          <a:p>
            <a:pPr>
              <a:lnSpc>
                <a:spcPct val="150000"/>
              </a:lnSpc>
            </a:pPr>
            <a:r>
              <a:rPr lang="en-IN" sz="2200" dirty="0">
                <a:effectLst/>
                <a:latin typeface="Arial" panose="020B0604020202020204" pitchFamily="34" charset="0"/>
                <a:ea typeface="Calibri" panose="020F0502020204030204" pitchFamily="34" charset="0"/>
                <a:cs typeface="Arial" panose="020B0604020202020204" pitchFamily="34" charset="0"/>
              </a:rPr>
              <a:t>All the registered user’s images are secured in the database.</a:t>
            </a:r>
            <a:endParaRPr lang="en-US" sz="2200" dirty="0">
              <a:latin typeface="Arial" panose="020B0604020202020204" pitchFamily="34" charset="0"/>
              <a:cs typeface="Arial" panose="020B0604020202020204" pitchFamily="34" charset="0"/>
            </a:endParaRPr>
          </a:p>
          <a:p>
            <a:pPr>
              <a:lnSpc>
                <a:spcPct val="150000"/>
              </a:lnSpc>
            </a:pPr>
            <a:r>
              <a:rPr lang="en-US" sz="2200" dirty="0">
                <a:latin typeface="Arial" panose="020B0604020202020204" pitchFamily="34" charset="0"/>
                <a:cs typeface="Arial" panose="020B0604020202020204" pitchFamily="34" charset="0"/>
              </a:rPr>
              <a:t>Image consists of the user authentication information. </a:t>
            </a:r>
          </a:p>
          <a:p>
            <a:pPr>
              <a:lnSpc>
                <a:spcPct val="150000"/>
              </a:lnSpc>
            </a:pPr>
            <a:r>
              <a:rPr lang="en-US" sz="2200" dirty="0" err="1">
                <a:latin typeface="Arial" panose="020B0604020202020204" pitchFamily="34" charset="0"/>
                <a:cs typeface="Arial" panose="020B0604020202020204" pitchFamily="34" charset="0"/>
              </a:rPr>
              <a:t>Thinkabout</a:t>
            </a:r>
            <a:r>
              <a:rPr lang="en-US" sz="2200" dirty="0">
                <a:latin typeface="Arial" panose="020B0604020202020204" pitchFamily="34" charset="0"/>
                <a:cs typeface="Arial" panose="020B0604020202020204" pitchFamily="34" charset="0"/>
              </a:rPr>
              <a:t> the password as a mystery picture.</a:t>
            </a:r>
          </a:p>
          <a:p>
            <a:pPr marL="0" indent="0">
              <a:lnSpc>
                <a:spcPct val="150000"/>
              </a:lnSpc>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711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30106A-D64C-4B85-9F30-8CF68746E9AD}"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9</a:t>
            </a:fld>
            <a:endParaRPr lang="en-US"/>
          </a:p>
        </p:txBody>
      </p:sp>
      <p:sp>
        <p:nvSpPr>
          <p:cNvPr id="8" name="Title 1"/>
          <p:cNvSpPr>
            <a:spLocks noGrp="1"/>
          </p:cNvSpPr>
          <p:nvPr>
            <p:ph type="title"/>
          </p:nvPr>
        </p:nvSpPr>
        <p:spPr>
          <a:xfrm>
            <a:off x="381000" y="381000"/>
            <a:ext cx="8229600" cy="609600"/>
          </a:xfrm>
        </p:spPr>
        <p:txBody>
          <a:bodyPr>
            <a:normAutofit fontScale="90000"/>
          </a:bodyPr>
          <a:lstStyle/>
          <a:p>
            <a:pPr algn="l"/>
            <a:r>
              <a:rPr lang="en-US" dirty="0">
                <a:solidFill>
                  <a:srgbClr val="C00000"/>
                </a:solidFill>
                <a:latin typeface="Arial" pitchFamily="34" charset="0"/>
                <a:cs typeface="Arial" pitchFamily="34" charset="0"/>
              </a:rPr>
              <a:t>System Architecture </a:t>
            </a:r>
            <a:endParaRPr lang="en-US" dirty="0">
              <a:solidFill>
                <a:srgbClr val="C00000"/>
              </a:solidFill>
            </a:endParaRPr>
          </a:p>
        </p:txBody>
      </p:sp>
      <p:sp>
        <p:nvSpPr>
          <p:cNvPr id="9" name="Content Placeholder 2"/>
          <p:cNvSpPr>
            <a:spLocks noGrp="1"/>
          </p:cNvSpPr>
          <p:nvPr>
            <p:ph idx="1"/>
          </p:nvPr>
        </p:nvSpPr>
        <p:spPr>
          <a:xfrm>
            <a:off x="1295400" y="2971800"/>
            <a:ext cx="5410200" cy="761999"/>
          </a:xfrm>
        </p:spPr>
        <p:txBody>
          <a:bodyPr>
            <a:noAutofit/>
          </a:bodyPr>
          <a:lstStyle/>
          <a:p>
            <a:pPr marL="0" indent="0" algn="just">
              <a:buNone/>
            </a:pPr>
            <a:endParaRPr lang="en-US" b="1" dirty="0">
              <a:latin typeface="Arial" pitchFamily="34" charset="0"/>
              <a:cs typeface="Arial" pitchFamily="34" charset="0"/>
            </a:endParaRPr>
          </a:p>
          <a:p>
            <a:pPr algn="just"/>
            <a:endParaRPr lang="en-US" b="1" dirty="0"/>
          </a:p>
        </p:txBody>
      </p:sp>
      <p:pic>
        <p:nvPicPr>
          <p:cNvPr id="7" name="Picture 6">
            <a:extLst>
              <a:ext uri="{FF2B5EF4-FFF2-40B4-BE49-F238E27FC236}">
                <a16:creationId xmlns:a16="http://schemas.microsoft.com/office/drawing/2014/main" id="{C3CCFAD5-92D1-4749-A381-FA8225AADF55}"/>
              </a:ext>
            </a:extLst>
          </p:cNvPr>
          <p:cNvPicPr>
            <a:picLocks noChangeAspect="1"/>
          </p:cNvPicPr>
          <p:nvPr/>
        </p:nvPicPr>
        <p:blipFill rotWithShape="1">
          <a:blip r:embed="rId3">
            <a:extLst>
              <a:ext uri="{28A0092B-C50C-407E-A947-70E740481C1C}">
                <a14:useLocalDpi xmlns:a14="http://schemas.microsoft.com/office/drawing/2010/main" val="0"/>
              </a:ext>
            </a:extLst>
          </a:blip>
          <a:srcRect t="5630"/>
          <a:stretch/>
        </p:blipFill>
        <p:spPr>
          <a:xfrm>
            <a:off x="3223260" y="1524000"/>
            <a:ext cx="2796540" cy="4832350"/>
          </a:xfrm>
          <a:prstGeom prst="rect">
            <a:avLst/>
          </a:prstGeom>
        </p:spPr>
      </p:pic>
    </p:spTree>
    <p:extLst>
      <p:ext uri="{BB962C8B-B14F-4D97-AF65-F5344CB8AC3E}">
        <p14:creationId xmlns:p14="http://schemas.microsoft.com/office/powerpoint/2010/main" val="105987719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3874</TotalTime>
  <Words>1612</Words>
  <Application>Microsoft Office PowerPoint</Application>
  <PresentationFormat>On-screen Show (4:3)</PresentationFormat>
  <Paragraphs>264</Paragraphs>
  <Slides>32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arial</vt:lpstr>
      <vt:lpstr>Arial Black</vt:lpstr>
      <vt:lpstr>Calibri</vt:lpstr>
      <vt:lpstr>Lato</vt:lpstr>
      <vt:lpstr>Custom Design</vt:lpstr>
      <vt:lpstr> </vt:lpstr>
      <vt:lpstr>Presentation Outline </vt:lpstr>
      <vt:lpstr>PowerPoint Presentation</vt:lpstr>
      <vt:lpstr>PowerPoint Presentation</vt:lpstr>
      <vt:lpstr>Introduction</vt:lpstr>
      <vt:lpstr>Introduction</vt:lpstr>
      <vt:lpstr>Objectives</vt:lpstr>
      <vt:lpstr>Objectives</vt:lpstr>
      <vt:lpstr>System Architecture </vt:lpstr>
      <vt:lpstr>System Architecture </vt:lpstr>
      <vt:lpstr>Module Implementation</vt:lpstr>
      <vt:lpstr>Module Implementation</vt:lpstr>
      <vt:lpstr>Module Implementation</vt:lpstr>
      <vt:lpstr>Module Implementation</vt:lpstr>
      <vt:lpstr>Module Implementation</vt:lpstr>
      <vt:lpstr>Project Implementation</vt:lpstr>
      <vt:lpstr>Modules</vt:lpstr>
      <vt:lpstr>Modules</vt:lpstr>
      <vt:lpstr>Modules</vt:lpstr>
      <vt:lpstr>Modules</vt:lpstr>
      <vt:lpstr>Modules</vt:lpstr>
      <vt:lpstr>Modules</vt:lpstr>
      <vt:lpstr>Hardware and Software Requirements</vt:lpstr>
      <vt:lpstr>Construction</vt:lpstr>
      <vt:lpstr>Construction</vt:lpstr>
      <vt:lpstr>Measurement and Analysis</vt:lpstr>
      <vt:lpstr>Methodology</vt:lpstr>
      <vt:lpstr>Methodology</vt:lpstr>
      <vt:lpstr>Results and Discussion</vt:lpstr>
      <vt:lpstr> Conclusion </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omvivekk@gmail.com</cp:lastModifiedBy>
  <cp:revision>97</cp:revision>
  <dcterms:created xsi:type="dcterms:W3CDTF">2019-11-06T07:48:53Z</dcterms:created>
  <dcterms:modified xsi:type="dcterms:W3CDTF">2022-04-10T13:15:52Z</dcterms:modified>
</cp:coreProperties>
</file>