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70" r:id="rId11"/>
    <p:sldId id="267" r:id="rId12"/>
    <p:sldId id="268" r:id="rId13"/>
    <p:sldId id="26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D1034-17E4-4F30-8F47-E9508859D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1" y="1782698"/>
            <a:ext cx="8651150" cy="1646302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窗口、控件及基本绘图实验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596B10-47C1-4DD6-B1DA-305ADB0F8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543" y="4292845"/>
            <a:ext cx="7766936" cy="1096899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solidFill>
                  <a:schemeClr val="tx1"/>
                </a:solidFill>
                <a:latin typeface="+mn-ea"/>
              </a:rPr>
              <a:t>主讲人：王宇兵</a:t>
            </a:r>
          </a:p>
        </p:txBody>
      </p:sp>
    </p:spTree>
    <p:extLst>
      <p:ext uri="{BB962C8B-B14F-4D97-AF65-F5344CB8AC3E}">
        <p14:creationId xmlns:p14="http://schemas.microsoft.com/office/powerpoint/2010/main" val="3339685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46AC4-BCCF-404B-B8B1-402254F0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08" y="43068"/>
            <a:ext cx="2410423" cy="675861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35CF2A-8420-45F1-8470-A0376058CA58}"/>
              </a:ext>
            </a:extLst>
          </p:cNvPr>
          <p:cNvSpPr/>
          <p:nvPr/>
        </p:nvSpPr>
        <p:spPr>
          <a:xfrm>
            <a:off x="-51448" y="217872"/>
            <a:ext cx="246356" cy="326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99CD37-839E-4B71-BA4C-71CF9FF6CC2C}"/>
              </a:ext>
            </a:extLst>
          </p:cNvPr>
          <p:cNvSpPr/>
          <p:nvPr/>
        </p:nvSpPr>
        <p:spPr>
          <a:xfrm>
            <a:off x="1066477" y="816604"/>
            <a:ext cx="58819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绘制图片</a:t>
            </a:r>
            <a:endParaRPr lang="en-US" altLang="zh-CN" sz="2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719A02-D558-4C57-9162-E1B39E5741E0}"/>
              </a:ext>
            </a:extLst>
          </p:cNvPr>
          <p:cNvSpPr txBox="1"/>
          <p:nvPr/>
        </p:nvSpPr>
        <p:spPr>
          <a:xfrm>
            <a:off x="1066477" y="1739153"/>
            <a:ext cx="8041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B7755FC-58F1-485C-80C0-169DBD9DC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47" y="1585197"/>
            <a:ext cx="10221134" cy="584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n-ea"/>
              </a:rPr>
              <a:t>void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n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n-ea"/>
              </a:rPr>
              <a:t>DrawWidget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::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n-ea"/>
              </a:rPr>
              <a:t>drawpic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() {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n-ea"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n-ea"/>
              </a:rPr>
              <a:t>QString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n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n-ea"/>
              </a:rPr>
              <a:t>open_fileName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n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ea"/>
              </a:rPr>
              <a:t>//获取文件路径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n-ea"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n-ea"/>
              </a:rPr>
              <a:t>open_fileName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n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n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n-ea"/>
              </a:rPr>
              <a:t>QFileDialog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::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n-ea"/>
              </a:rPr>
              <a:t>getOpenFileName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n-ea"/>
              </a:rPr>
              <a:t>this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n-ea"/>
              </a:rPr>
              <a:t>tr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ea"/>
              </a:rPr>
              <a:t>"选择图片"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),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n-ea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C0C0C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C0C0C0"/>
                </a:solidFill>
                <a:latin typeface="+mn-ea"/>
              </a:rPr>
              <a:t>		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ea"/>
              </a:rPr>
              <a:t>"."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n-ea"/>
              </a:rPr>
              <a:t>tr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ea"/>
              </a:rPr>
              <a:t>"Image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n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ea"/>
              </a:rPr>
              <a:t>Files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n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ea"/>
              </a:rPr>
              <a:t>(*.png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n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ea"/>
              </a:rPr>
              <a:t>*.jpg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n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ea"/>
              </a:rPr>
              <a:t>*.bmp)"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));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n-ea"/>
              </a:rPr>
              <a:t>if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n-ea"/>
              </a:rPr>
              <a:t>open_fileName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n-ea"/>
              </a:rPr>
              <a:t>isEmpty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()) {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n-ea"/>
              </a:rPr>
              <a:t>	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n-ea"/>
              </a:rPr>
              <a:t>QMessageBox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n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n-ea"/>
              </a:rPr>
              <a:t>mesg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n-ea"/>
              </a:rPr>
              <a:t>	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n-ea"/>
              </a:rPr>
              <a:t>mesg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n-ea"/>
              </a:rPr>
              <a:t>warning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n-ea"/>
              </a:rPr>
              <a:t>this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ea"/>
              </a:rPr>
              <a:t>"警告"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ea"/>
              </a:rPr>
              <a:t>"没有选择图片"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);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	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n-ea"/>
              </a:rPr>
              <a:t>return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; }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ea"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ea"/>
              </a:rPr>
              <a:t>//绘制选择的图片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+mn-ea"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+mn-ea"/>
              </a:rPr>
              <a:t>pix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-&gt;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n-ea"/>
              </a:rPr>
              <a:t>load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n-ea"/>
              </a:rPr>
              <a:t>open_fileName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);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n-ea"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n-ea"/>
              </a:rPr>
              <a:t>QPixmap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n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*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n-ea"/>
              </a:rPr>
              <a:t>newPix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n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n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n-ea"/>
              </a:rPr>
              <a:t>new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n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n-ea"/>
              </a:rPr>
              <a:t>QPixmap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n-ea"/>
              </a:rPr>
              <a:t>size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());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n-ea"/>
              </a:rPr>
              <a:t>newPix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-&gt;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n-ea"/>
              </a:rPr>
              <a:t>fill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n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BACKGROUND_COLOR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);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n-ea"/>
              </a:rPr>
              <a:t>QPainter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n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n-ea"/>
              </a:rPr>
              <a:t>p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n-ea"/>
              </a:rPr>
              <a:t>newPix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);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n-ea"/>
              </a:rPr>
              <a:t>p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n-ea"/>
              </a:rPr>
              <a:t>drawPixmap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n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n-ea"/>
              </a:rPr>
              <a:t>QPoint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n-ea"/>
              </a:rPr>
              <a:t>width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()-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+mn-ea"/>
              </a:rPr>
              <a:t>pix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-&gt;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n-ea"/>
              </a:rPr>
              <a:t>width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())/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,(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n-ea"/>
              </a:rPr>
              <a:t>height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()-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+mn-ea"/>
              </a:rPr>
              <a:t>pix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-&gt;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n-ea"/>
              </a:rPr>
              <a:t>width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())/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),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n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*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+mn-ea"/>
              </a:rPr>
              <a:t>pix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);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n-ea"/>
              </a:rPr>
              <a:t>delete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n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+mn-ea"/>
              </a:rPr>
              <a:t>pix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+mn-ea"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+mn-ea"/>
              </a:rPr>
              <a:t>pix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n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n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n-ea"/>
              </a:rPr>
              <a:t>newPix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n-ea"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n-ea"/>
              </a:rPr>
              <a:t>update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();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} 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607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46AC4-BCCF-404B-B8B1-402254F0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56" y="43066"/>
            <a:ext cx="2410423" cy="675861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35CF2A-8420-45F1-8470-A0376058CA58}"/>
              </a:ext>
            </a:extLst>
          </p:cNvPr>
          <p:cNvSpPr/>
          <p:nvPr/>
        </p:nvSpPr>
        <p:spPr>
          <a:xfrm>
            <a:off x="0" y="217870"/>
            <a:ext cx="246356" cy="326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99CD37-839E-4B71-BA4C-71CF9FF6CC2C}"/>
              </a:ext>
            </a:extLst>
          </p:cNvPr>
          <p:cNvSpPr/>
          <p:nvPr/>
        </p:nvSpPr>
        <p:spPr>
          <a:xfrm>
            <a:off x="1035670" y="695979"/>
            <a:ext cx="58819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事件系统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8E9E92-5110-4D35-9EEE-B2B2AF115DA1}"/>
              </a:ext>
            </a:extLst>
          </p:cNvPr>
          <p:cNvSpPr txBox="1"/>
          <p:nvPr/>
        </p:nvSpPr>
        <p:spPr>
          <a:xfrm>
            <a:off x="1035670" y="1219199"/>
            <a:ext cx="106188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事件来源及类型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由操作系统自发产生（鼠标事件、键盘事件等）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由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Qt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应用程序自身产生</a:t>
            </a: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QApplication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postEvent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sendEvent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函数，事件不会放入队列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而是直接被派发和处理 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事件响应与处理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鼠标事件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mousePressEvent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mouseMoveEvent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mouseReleaseEvent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();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绘图事件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paintEvent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窗口大小变化事件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resizeEvent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()</a:t>
            </a: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66E811E-5568-495B-8518-E9D3CC510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125" y="4601818"/>
            <a:ext cx="5324155" cy="207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3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161E6F3D-ADB4-4DA8-B46D-A46747BC68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528" y="383216"/>
            <a:ext cx="2539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AAE8593-2577-4D36-8640-65F5841FBB94}"/>
              </a:ext>
            </a:extLst>
          </p:cNvPr>
          <p:cNvSpPr txBox="1"/>
          <p:nvPr/>
        </p:nvSpPr>
        <p:spPr>
          <a:xfrm>
            <a:off x="933841" y="1095208"/>
            <a:ext cx="2156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事件系统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49FFB98-65D9-4701-85DF-A49638B2D128}"/>
              </a:ext>
            </a:extLst>
          </p:cNvPr>
          <p:cNvSpPr/>
          <p:nvPr/>
        </p:nvSpPr>
        <p:spPr>
          <a:xfrm>
            <a:off x="-14828" y="517758"/>
            <a:ext cx="246356" cy="326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47D4488-F3C3-458E-976E-A5E58A3ADCE2}"/>
              </a:ext>
            </a:extLst>
          </p:cNvPr>
          <p:cNvSpPr txBox="1"/>
          <p:nvPr/>
        </p:nvSpPr>
        <p:spPr>
          <a:xfrm>
            <a:off x="1559897" y="1610217"/>
            <a:ext cx="10283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6930CC4-7872-437C-A650-DCA083624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528" y="1773345"/>
            <a:ext cx="9671629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void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DrawWidget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::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Arial" panose="020B0604020202020204" pitchFamily="34" charset="0"/>
              </a:rPr>
              <a:t>mouseMoveEvent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QMouseEvent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Arial" panose="020B0604020202020204" pitchFamily="34" charset="0"/>
              </a:rPr>
              <a:t>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if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!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drawType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){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Arial Unicode MS"/>
              </a:rPr>
              <a:t>	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if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canDraw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){</a:t>
            </a:r>
            <a:endParaRPr lang="en-US" altLang="zh-CN" sz="2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QPainter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Arial Unicode MS"/>
              </a:rPr>
              <a:t>painter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Arial Unicode MS"/>
              </a:rPr>
              <a:t>	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QPen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Arial Unicode MS"/>
              </a:rPr>
              <a:t>pen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Arial Unicode MS"/>
              </a:rPr>
              <a:t>		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Arial Unicode MS"/>
              </a:rPr>
              <a:t>pen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Arial Unicode MS"/>
              </a:rPr>
              <a:t>setStyle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PenStyle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style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Arial Unicode MS"/>
              </a:rPr>
              <a:t>		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Arial Unicode MS"/>
              </a:rPr>
              <a:t>pen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Arial Unicode MS"/>
              </a:rPr>
              <a:t>setWidth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weight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Arial Unicode MS"/>
              </a:rPr>
              <a:t>		 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Arial Unicode MS"/>
              </a:rPr>
              <a:t>pen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Arial Unicode MS"/>
              </a:rPr>
              <a:t>setColor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color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Arial Unicode MS"/>
              </a:rPr>
              <a:t>painter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Arial Unicode MS"/>
              </a:rPr>
              <a:t>begin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pix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	 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//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抗锯齿必须在painter激活后，也就是绘制对象确定后设置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Arial Unicode MS"/>
              </a:rPr>
              <a:t>painter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Arial Unicode MS"/>
              </a:rPr>
              <a:t>setRenderHint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QPainter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Antialiasing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Arial Unicode MS"/>
              </a:rPr>
              <a:t>		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Arial Unicode MS"/>
              </a:rPr>
              <a:t>painter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Arial Unicode MS"/>
              </a:rPr>
              <a:t>setPen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Arial Unicode MS"/>
              </a:rPr>
              <a:t>pen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Arial Unicode MS"/>
              </a:rPr>
              <a:t>		  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Arial Unicode MS"/>
              </a:rPr>
              <a:t>painter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Arial Unicode MS"/>
              </a:rPr>
              <a:t>drawLine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startpos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Arial Unicode MS"/>
              </a:rPr>
              <a:t>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Arial Unicode MS"/>
              </a:rPr>
              <a:t>pos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());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	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Arial Unicode MS"/>
              </a:rPr>
              <a:t>painter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Arial Unicode MS"/>
              </a:rPr>
              <a:t>end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		 	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tartpos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Arial Unicode MS"/>
              </a:rPr>
              <a:t>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Arial Unicode MS"/>
              </a:rPr>
              <a:t>pos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();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		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Arial Unicode MS"/>
              </a:rPr>
              <a:t>update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zh-CN" altLang="zh-CN" sz="2000" dirty="0">
                <a:solidFill>
                  <a:srgbClr val="008000"/>
                </a:solidFill>
                <a:latin typeface="Arial Unicode MS"/>
              </a:rPr>
              <a:t>//更新鼠标的位置</a:t>
            </a:r>
            <a:r>
              <a:rPr lang="zh-CN" altLang="zh-CN" sz="2000" dirty="0"/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6C7A72-A4B7-4BF4-B1AD-5C8BB0DEE01E}"/>
              </a:ext>
            </a:extLst>
          </p:cNvPr>
          <p:cNvSpPr txBox="1"/>
          <p:nvPr/>
        </p:nvSpPr>
        <p:spPr>
          <a:xfrm>
            <a:off x="8302552" y="680885"/>
            <a:ext cx="4770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鼠标移动事件</a:t>
            </a:r>
          </a:p>
        </p:txBody>
      </p:sp>
    </p:spTree>
    <p:extLst>
      <p:ext uri="{BB962C8B-B14F-4D97-AF65-F5344CB8AC3E}">
        <p14:creationId xmlns:p14="http://schemas.microsoft.com/office/powerpoint/2010/main" val="3186192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161E6F3D-ADB4-4DA8-B46D-A46747BC68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6356" y="357717"/>
            <a:ext cx="2539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49FFB98-65D9-4701-85DF-A49638B2D128}"/>
              </a:ext>
            </a:extLst>
          </p:cNvPr>
          <p:cNvSpPr/>
          <p:nvPr/>
        </p:nvSpPr>
        <p:spPr>
          <a:xfrm>
            <a:off x="0" y="517756"/>
            <a:ext cx="246356" cy="326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D01D49-F68B-4919-BAF1-7B076BE61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51" y="1488358"/>
            <a:ext cx="6454066" cy="498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71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617E3-5103-4AC0-8559-E65613B8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307" y="3074505"/>
            <a:ext cx="8596668" cy="1320800"/>
          </a:xfrm>
        </p:spPr>
        <p:txBody>
          <a:bodyPr>
            <a:noAutofit/>
          </a:bodyPr>
          <a:lstStyle/>
          <a:p>
            <a:r>
              <a:rPr lang="zh-CN" altLang="en-US" sz="72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谢谢观看！！！</a:t>
            </a:r>
            <a:br>
              <a:rPr lang="zh-CN" altLang="en-US" sz="7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7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27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C2ECB-4941-4AF1-9772-1556A57B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601236"/>
            <a:ext cx="3155819" cy="1112154"/>
          </a:xfrm>
        </p:spPr>
        <p:txBody>
          <a:bodyPr>
            <a:normAutofit fontScale="90000"/>
          </a:bodyPr>
          <a:lstStyle/>
          <a:p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目录：</a:t>
            </a:r>
            <a:br>
              <a:rPr lang="en-US" altLang="zh-CN" dirty="0"/>
            </a:br>
            <a:r>
              <a:rPr lang="en-US" altLang="zh-CN" sz="3100" b="1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CONTENTS</a:t>
            </a:r>
            <a:br>
              <a:rPr lang="zh-CN" altLang="en-US" sz="4800" b="1" dirty="0">
                <a:solidFill>
                  <a:prstClr val="black">
                    <a:lumMod val="85000"/>
                    <a:lumOff val="15000"/>
                  </a:prst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</a:b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37C08A-F51D-43AA-B703-CD0C921CEDD7}"/>
              </a:ext>
            </a:extLst>
          </p:cNvPr>
          <p:cNvSpPr txBox="1"/>
          <p:nvPr/>
        </p:nvSpPr>
        <p:spPr>
          <a:xfrm>
            <a:off x="3484293" y="2178117"/>
            <a:ext cx="393589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实验任务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实验方案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实验要素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FBE741-7A50-4E96-BA97-06EF1377EC68}"/>
              </a:ext>
            </a:extLst>
          </p:cNvPr>
          <p:cNvSpPr/>
          <p:nvPr/>
        </p:nvSpPr>
        <p:spPr>
          <a:xfrm>
            <a:off x="0" y="757435"/>
            <a:ext cx="328474" cy="326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02460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CBC00-68F2-491F-AA66-575451FD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8" y="300384"/>
            <a:ext cx="2733120" cy="553998"/>
          </a:xfrm>
        </p:spPr>
        <p:txBody>
          <a:bodyPr>
            <a:normAutofit fontScale="90000"/>
          </a:bodyPr>
          <a:lstStyle/>
          <a:p>
            <a:r>
              <a:rPr lang="zh-CN" altLang="en-US" sz="4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实验任务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       </a:t>
            </a:r>
            <a:endParaRPr lang="zh-CN" altLang="en-US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5E834F-0D0C-41EC-B881-A599B642143E}"/>
              </a:ext>
            </a:extLst>
          </p:cNvPr>
          <p:cNvSpPr/>
          <p:nvPr/>
        </p:nvSpPr>
        <p:spPr>
          <a:xfrm>
            <a:off x="0" y="482580"/>
            <a:ext cx="275208" cy="326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76917B-62FB-4BEC-A82B-25CC41499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023" y="1967296"/>
            <a:ext cx="6335807" cy="435360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A53AB75-2132-410E-9FE7-7F7B6B6B4491}"/>
              </a:ext>
            </a:extLst>
          </p:cNvPr>
          <p:cNvSpPr txBox="1"/>
          <p:nvPr/>
        </p:nvSpPr>
        <p:spPr>
          <a:xfrm>
            <a:off x="1766013" y="2679255"/>
            <a:ext cx="53006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1.</a:t>
            </a:r>
            <a:r>
              <a:rPr lang="zh-CN" altLang="en-US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具备基本绘图功能</a:t>
            </a:r>
            <a:endParaRPr lang="en-US" altLang="zh-CN" sz="2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2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2.</a:t>
            </a:r>
            <a:r>
              <a:rPr lang="zh-CN" altLang="en-US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可以选择不同画笔进行绘制</a:t>
            </a:r>
            <a:endParaRPr lang="en-US" altLang="zh-CN" sz="2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2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3.</a:t>
            </a:r>
            <a:r>
              <a:rPr lang="zh-CN" altLang="en-US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可以选择不同形状进行绘制</a:t>
            </a:r>
            <a:endParaRPr lang="en-US" altLang="zh-CN" sz="2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2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4.</a:t>
            </a:r>
            <a:r>
              <a:rPr lang="zh-CN" altLang="en-US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可以选择不同的图片进行绘制</a:t>
            </a:r>
            <a:endParaRPr lang="en-US" altLang="zh-CN" sz="2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2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5.</a:t>
            </a:r>
            <a:r>
              <a:rPr lang="zh-CN" altLang="en-US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可以绘制文本信息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F5EA35-E433-4CAF-BD25-DBF66681ADC3}"/>
              </a:ext>
            </a:extLst>
          </p:cNvPr>
          <p:cNvSpPr txBox="1"/>
          <p:nvPr/>
        </p:nvSpPr>
        <p:spPr>
          <a:xfrm>
            <a:off x="1106150" y="1006999"/>
            <a:ext cx="3364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编写一个绘图程序</a:t>
            </a:r>
          </a:p>
        </p:txBody>
      </p:sp>
    </p:spTree>
    <p:extLst>
      <p:ext uri="{BB962C8B-B14F-4D97-AF65-F5344CB8AC3E}">
        <p14:creationId xmlns:p14="http://schemas.microsoft.com/office/powerpoint/2010/main" val="3308428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529DC-3A00-4332-BF31-3BF47BC0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56" y="455871"/>
            <a:ext cx="4997326" cy="694764"/>
          </a:xfrm>
        </p:spPr>
        <p:txBody>
          <a:bodyPr>
            <a:normAutofit fontScale="90000"/>
          </a:bodyPr>
          <a:lstStyle/>
          <a:p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实验方案</a:t>
            </a:r>
            <a:b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3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F91612-3AD0-4AE5-86EB-AD654B9D6B9B}"/>
              </a:ext>
            </a:extLst>
          </p:cNvPr>
          <p:cNvSpPr/>
          <p:nvPr/>
        </p:nvSpPr>
        <p:spPr>
          <a:xfrm>
            <a:off x="0" y="609600"/>
            <a:ext cx="246356" cy="326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5A04D4-1654-4DBE-B6D1-51A95DDDE92F}"/>
              </a:ext>
            </a:extLst>
          </p:cNvPr>
          <p:cNvSpPr txBox="1"/>
          <p:nvPr/>
        </p:nvSpPr>
        <p:spPr>
          <a:xfrm>
            <a:off x="1069236" y="1256604"/>
            <a:ext cx="6911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在主窗口中添加工具栏、容器栏和绘图区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96DDFB-C44E-4FA4-8468-2A8EC9919CB8}"/>
              </a:ext>
            </a:extLst>
          </p:cNvPr>
          <p:cNvSpPr txBox="1"/>
          <p:nvPr/>
        </p:nvSpPr>
        <p:spPr>
          <a:xfrm>
            <a:off x="1746420" y="2620913"/>
            <a:ext cx="62346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工具栏：字体、颜色、线宽、清除功能</a:t>
            </a:r>
            <a:endParaRPr lang="en-US" altLang="zh-CN" sz="2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容器栏：图形、图片、文本</a:t>
            </a:r>
            <a:endParaRPr lang="en-US" altLang="zh-CN" sz="2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绘图区：进行绘制</a:t>
            </a:r>
          </a:p>
        </p:txBody>
      </p:sp>
    </p:spTree>
    <p:extLst>
      <p:ext uri="{BB962C8B-B14F-4D97-AF65-F5344CB8AC3E}">
        <p14:creationId xmlns:p14="http://schemas.microsoft.com/office/powerpoint/2010/main" val="73065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69D01-6F0B-4F24-85D7-BA53E4F0D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74" y="436853"/>
            <a:ext cx="2644089" cy="762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01D20E-72C4-47A2-B9D0-4CAF00AEEE5F}"/>
              </a:ext>
            </a:extLst>
          </p:cNvPr>
          <p:cNvSpPr/>
          <p:nvPr/>
        </p:nvSpPr>
        <p:spPr>
          <a:xfrm>
            <a:off x="-4482" y="573283"/>
            <a:ext cx="246356" cy="326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2B94D4-F863-4A43-AE0B-94096084FF7C}"/>
              </a:ext>
            </a:extLst>
          </p:cNvPr>
          <p:cNvSpPr txBox="1"/>
          <p:nvPr/>
        </p:nvSpPr>
        <p:spPr>
          <a:xfrm>
            <a:off x="1232898" y="1107136"/>
            <a:ext cx="4684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窗口控件创建与布局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27E7CB-9049-4E01-8B89-0675FC2526D8}"/>
              </a:ext>
            </a:extLst>
          </p:cNvPr>
          <p:cNvSpPr txBox="1"/>
          <p:nvPr/>
        </p:nvSpPr>
        <p:spPr>
          <a:xfrm>
            <a:off x="118696" y="2215131"/>
            <a:ext cx="62148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QPushButton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（按钮） 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QLabel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标签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QGroupBox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组合框）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QSpinBox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旋钮框）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QLineEdit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（编辑框）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QComboBox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（下拉列表框）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37AA66-E098-4DC0-8114-2E1D09B90E60}"/>
              </a:ext>
            </a:extLst>
          </p:cNvPr>
          <p:cNvSpPr txBox="1"/>
          <p:nvPr/>
        </p:nvSpPr>
        <p:spPr>
          <a:xfrm>
            <a:off x="241874" y="1645414"/>
            <a:ext cx="1304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控件：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A79B0A-CD3F-4540-8506-FD54B7E68597}"/>
              </a:ext>
            </a:extLst>
          </p:cNvPr>
          <p:cNvSpPr/>
          <p:nvPr/>
        </p:nvSpPr>
        <p:spPr>
          <a:xfrm>
            <a:off x="6467840" y="1630356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布局：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A08CF89-8215-4F62-A5D3-D1E2B7E5B012}"/>
              </a:ext>
            </a:extLst>
          </p:cNvPr>
          <p:cNvSpPr/>
          <p:nvPr/>
        </p:nvSpPr>
        <p:spPr>
          <a:xfrm>
            <a:off x="1046511" y="4139370"/>
            <a:ext cx="743166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创建菱形按钮并设置属性</a:t>
            </a:r>
            <a:endParaRPr lang="en-US" altLang="zh-CN" sz="2000" dirty="0">
              <a:solidFill>
                <a:srgbClr val="008000"/>
              </a:solidFill>
              <a:latin typeface="+mn-ea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800000"/>
                </a:solidFill>
                <a:latin typeface="+mn-ea"/>
                <a:cs typeface="Times New Roman" panose="02020603050405020304" pitchFamily="18" charset="0"/>
              </a:rPr>
              <a:t>btnDiamond</a:t>
            </a:r>
            <a:r>
              <a:rPr lang="zh-CN" altLang="zh-CN" sz="2000" dirty="0">
                <a:solidFill>
                  <a:srgbClr val="C0C0C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=</a:t>
            </a:r>
            <a:r>
              <a:rPr lang="zh-CN" altLang="zh-CN" sz="2000" dirty="0">
                <a:solidFill>
                  <a:srgbClr val="C0C0C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808000"/>
                </a:solidFill>
                <a:latin typeface="+mn-ea"/>
                <a:cs typeface="Times New Roman" panose="02020603050405020304" pitchFamily="18" charset="0"/>
              </a:rPr>
              <a:t>new</a:t>
            </a:r>
            <a:r>
              <a:rPr lang="zh-CN" altLang="zh-CN" sz="2000" dirty="0">
                <a:solidFill>
                  <a:srgbClr val="C0C0C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800080"/>
                </a:solidFill>
                <a:latin typeface="+mn-ea"/>
                <a:cs typeface="Times New Roman" panose="02020603050405020304" pitchFamily="18" charset="0"/>
              </a:rPr>
              <a:t>QPushButton</a:t>
            </a: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zh-CN" sz="2000" dirty="0">
                <a:solidFill>
                  <a:srgbClr val="800000"/>
                </a:solidFill>
                <a:latin typeface="+mn-ea"/>
                <a:cs typeface="Times New Roman" panose="02020603050405020304" pitchFamily="18" charset="0"/>
              </a:rPr>
              <a:t>group</a:t>
            </a: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);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父对象为</a:t>
            </a:r>
            <a:r>
              <a:rPr lang="en-US" altLang="zh-CN" sz="200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QGroupBox</a:t>
            </a:r>
            <a:r>
              <a:rPr lang="zh-CN" altLang="en-US" sz="200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组框</a:t>
            </a:r>
            <a:endParaRPr lang="en-US" altLang="zh-CN" sz="2000" dirty="0">
              <a:solidFill>
                <a:srgbClr val="008000"/>
              </a:solidFill>
              <a:latin typeface="+mn-ea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800000"/>
                </a:solidFill>
                <a:latin typeface="+mn-ea"/>
                <a:cs typeface="Times New Roman" panose="02020603050405020304" pitchFamily="18" charset="0"/>
              </a:rPr>
              <a:t>btnDiamond</a:t>
            </a: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-&gt;setToolTip(</a:t>
            </a:r>
            <a:r>
              <a:rPr lang="zh-CN" altLang="zh-CN" sz="200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"绘制菱形"</a:t>
            </a: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);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    </a:t>
            </a: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设置工具提示</a:t>
            </a:r>
            <a:endParaRPr lang="en-US" altLang="zh-CN" sz="2000" dirty="0">
              <a:solidFill>
                <a:srgbClr val="008000"/>
              </a:solidFill>
              <a:latin typeface="+mn-ea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800000"/>
                </a:solidFill>
                <a:latin typeface="+mn-ea"/>
                <a:cs typeface="Times New Roman" panose="02020603050405020304" pitchFamily="18" charset="0"/>
              </a:rPr>
              <a:t>btnDiamond</a:t>
            </a: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-&gt;setCheckable(</a:t>
            </a:r>
            <a:r>
              <a:rPr lang="zh-CN" altLang="zh-CN" sz="2000" dirty="0">
                <a:solidFill>
                  <a:srgbClr val="808000"/>
                </a:solidFill>
                <a:latin typeface="+mn-ea"/>
                <a:cs typeface="Times New Roman" panose="02020603050405020304" pitchFamily="18" charset="0"/>
              </a:rPr>
              <a:t>true</a:t>
            </a: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);</a:t>
            </a:r>
            <a:r>
              <a:rPr lang="zh-CN" altLang="zh-CN" sz="200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            //</a:t>
            </a:r>
            <a:r>
              <a:rPr lang="zh-CN" altLang="en-US" sz="200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使能可选中功能</a:t>
            </a:r>
            <a:endParaRPr lang="en-US" altLang="zh-CN" sz="2000" dirty="0">
              <a:solidFill>
                <a:srgbClr val="008000"/>
              </a:solidFill>
              <a:latin typeface="+mn-ea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800000"/>
                </a:solidFill>
                <a:latin typeface="+mn-ea"/>
                <a:cs typeface="Times New Roman" panose="02020603050405020304" pitchFamily="18" charset="0"/>
              </a:rPr>
              <a:t>btnDiamond</a:t>
            </a: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-&gt;setIconSize(p.size());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           </a:t>
            </a:r>
            <a:r>
              <a:rPr lang="en-US" altLang="zh-CN" sz="200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设置按钮图标的大小</a:t>
            </a:r>
            <a:endParaRPr lang="en-US" altLang="zh-CN" sz="2000" dirty="0">
              <a:solidFill>
                <a:srgbClr val="008000"/>
              </a:solidFill>
              <a:latin typeface="+mn-ea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800000"/>
                </a:solidFill>
                <a:latin typeface="+mn-ea"/>
                <a:cs typeface="Times New Roman" panose="02020603050405020304" pitchFamily="18" charset="0"/>
              </a:rPr>
              <a:t>btnDiamond</a:t>
            </a: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-&gt;setIcon</a:t>
            </a:r>
            <a:r>
              <a:rPr lang="zh-CN" altLang="zh-CN" sz="2000" dirty="0">
                <a:solidFill>
                  <a:srgbClr val="C0C0C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zh-CN" sz="2000" dirty="0">
                <a:solidFill>
                  <a:srgbClr val="800080"/>
                </a:solidFill>
                <a:latin typeface="+mn-ea"/>
                <a:cs typeface="Times New Roman" panose="02020603050405020304" pitchFamily="18" charset="0"/>
              </a:rPr>
              <a:t>QIcon</a:t>
            </a: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(p));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             //</a:t>
            </a:r>
            <a:r>
              <a:rPr lang="zh-CN" altLang="en-US" sz="200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设置按钮图标</a:t>
            </a:r>
            <a:endParaRPr lang="en-US" altLang="zh-CN" sz="2000" dirty="0">
              <a:solidFill>
                <a:srgbClr val="008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891E112-783F-45B2-A572-768971BCB1FE}"/>
              </a:ext>
            </a:extLst>
          </p:cNvPr>
          <p:cNvSpPr txBox="1"/>
          <p:nvPr/>
        </p:nvSpPr>
        <p:spPr>
          <a:xfrm>
            <a:off x="6467840" y="2215131"/>
            <a:ext cx="4020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QVBoxLayout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（垂直布局）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QHBoxLayout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（水平布局）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QGridLayout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（网格布局）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852798C-C61C-4BCD-9874-EBB97F05CE0D}"/>
              </a:ext>
            </a:extLst>
          </p:cNvPr>
          <p:cNvCxnSpPr/>
          <p:nvPr/>
        </p:nvCxnSpPr>
        <p:spPr>
          <a:xfrm>
            <a:off x="6182646" y="1682795"/>
            <a:ext cx="0" cy="24713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42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BEEB2-8776-467B-BD82-83F38EB1A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56" y="264993"/>
            <a:ext cx="2108840" cy="582137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EDADF9-9AA6-4838-97F8-139AAB31DCCB}"/>
              </a:ext>
            </a:extLst>
          </p:cNvPr>
          <p:cNvSpPr/>
          <p:nvPr/>
        </p:nvSpPr>
        <p:spPr>
          <a:xfrm>
            <a:off x="1045071" y="983543"/>
            <a:ext cx="40205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QGridLayout</a:t>
            </a:r>
            <a:r>
              <a:rPr lang="zh-CN" altLang="en-US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布局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FC2ECF-E539-4189-BBE5-F5E964C96F7A}"/>
              </a:ext>
            </a:extLst>
          </p:cNvPr>
          <p:cNvSpPr txBox="1"/>
          <p:nvPr/>
        </p:nvSpPr>
        <p:spPr>
          <a:xfrm>
            <a:off x="677334" y="1908313"/>
            <a:ext cx="7499257" cy="4949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513DE1-3C58-4210-9CA5-224163EC3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966" y="1506763"/>
            <a:ext cx="1471354" cy="3349678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BB29274C-231D-46CF-B539-2E66A5A904C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45071" y="2181138"/>
            <a:ext cx="702550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ea"/>
              </a:rPr>
              <a:t>//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n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ea"/>
              </a:rPr>
              <a:t>选项Group布局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n-ea"/>
              </a:rPr>
              <a:t>QGridLayout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n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*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n-ea"/>
              </a:rPr>
              <a:t>gridLayout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n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n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n-ea"/>
              </a:rPr>
              <a:t>new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n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n-ea"/>
              </a:rPr>
              <a:t>QGridLayout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();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n-ea"/>
              </a:rPr>
              <a:t>gridLayout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-&gt;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n-ea"/>
              </a:rPr>
              <a:t>addWidget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+mn-ea"/>
              </a:rPr>
              <a:t>btnRect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);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n-ea"/>
              </a:rPr>
              <a:t>gridLayout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-&gt;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n-ea"/>
              </a:rPr>
              <a:t>addWidget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+mn-ea"/>
              </a:rPr>
              <a:t>btnEllipse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);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n-ea"/>
              </a:rPr>
              <a:t>gridLayout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-&gt;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n-ea"/>
              </a:rPr>
              <a:t>addWidget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+mn-ea"/>
              </a:rPr>
              <a:t>btnTriangle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);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n-ea"/>
              </a:rPr>
              <a:t>gridLayout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-&gt;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n-ea"/>
              </a:rPr>
              <a:t>addWidget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+mn-ea"/>
              </a:rPr>
              <a:t>btnLine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);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n-ea"/>
              </a:rPr>
              <a:t>gridLayout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-&gt;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n-ea"/>
              </a:rPr>
              <a:t>addWidget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+mn-ea"/>
              </a:rPr>
              <a:t>btnText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);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n-ea"/>
              </a:rPr>
              <a:t>gridLayout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-&gt;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n-ea"/>
              </a:rPr>
              <a:t>addWidget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+mn-ea"/>
              </a:rPr>
              <a:t>btnpic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);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n-ea"/>
              </a:rPr>
              <a:t>gridLayout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-&gt;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n-ea"/>
              </a:rPr>
              <a:t>addWidget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+mn-ea"/>
              </a:rPr>
              <a:t>btnDiamond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3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);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n-ea"/>
              </a:rPr>
              <a:t>gridLayout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-&gt;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n-ea"/>
              </a:rPr>
              <a:t>setMargin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3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);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n-ea"/>
              </a:rPr>
              <a:t>gridLayout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-&gt;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n-ea"/>
              </a:rPr>
              <a:t>setSpacing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3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);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+mn-ea"/>
              </a:rPr>
              <a:t>group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-&gt;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n-ea"/>
              </a:rPr>
              <a:t>setLayout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n-ea"/>
              </a:rPr>
              <a:t>gridLayout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);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3DA44C-0D4D-4A11-9217-A04DC64E8E9C}"/>
              </a:ext>
            </a:extLst>
          </p:cNvPr>
          <p:cNvSpPr/>
          <p:nvPr/>
        </p:nvSpPr>
        <p:spPr>
          <a:xfrm>
            <a:off x="0" y="424819"/>
            <a:ext cx="246356" cy="326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435684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69D01-6F0B-4F24-85D7-BA53E4F0D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2" y="148243"/>
            <a:ext cx="2644089" cy="762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01D20E-72C4-47A2-B9D0-4CAF00AEEE5F}"/>
              </a:ext>
            </a:extLst>
          </p:cNvPr>
          <p:cNvSpPr/>
          <p:nvPr/>
        </p:nvSpPr>
        <p:spPr>
          <a:xfrm>
            <a:off x="0" y="323669"/>
            <a:ext cx="246356" cy="326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2B94D4-F863-4A43-AE0B-94096084FF7C}"/>
              </a:ext>
            </a:extLst>
          </p:cNvPr>
          <p:cNvSpPr txBox="1"/>
          <p:nvPr/>
        </p:nvSpPr>
        <p:spPr>
          <a:xfrm>
            <a:off x="1228091" y="867797"/>
            <a:ext cx="288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二维绘图系统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090CC65-D797-4ADD-9F2C-E6F1562DB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91" y="1729571"/>
            <a:ext cx="6602014" cy="58477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C3D6A2B-3A62-4E53-9293-AEB685356D5E}"/>
              </a:ext>
            </a:extLst>
          </p:cNvPr>
          <p:cNvSpPr txBox="1"/>
          <p:nvPr/>
        </p:nvSpPr>
        <p:spPr>
          <a:xfrm>
            <a:off x="2904771" y="2487573"/>
            <a:ext cx="5002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2D</a:t>
            </a:r>
            <a:r>
              <a:rPr lang="zh-CN" altLang="en-US" sz="2400" dirty="0">
                <a:latin typeface="+mn-ea"/>
              </a:rPr>
              <a:t>绘图系统主要的类及关系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4482EA-C65B-4711-9A4A-67B9DB68120C}"/>
              </a:ext>
            </a:extLst>
          </p:cNvPr>
          <p:cNvSpPr txBox="1"/>
          <p:nvPr/>
        </p:nvSpPr>
        <p:spPr>
          <a:xfrm>
            <a:off x="830043" y="3450456"/>
            <a:ext cx="910908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QPainter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执行绘图操作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QPainterDevice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提供绘图设备，可以使用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Qpainter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在其上进行绘制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QPaintEngine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提供了一些接口，可用于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QPainter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在不同的设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备上进行绘制</a:t>
            </a: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449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161E6F3D-ADB4-4DA8-B46D-A46747BC68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6356" y="192221"/>
            <a:ext cx="2539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AAE8593-2577-4D36-8640-65F5841FBB94}"/>
              </a:ext>
            </a:extLst>
          </p:cNvPr>
          <p:cNvSpPr txBox="1"/>
          <p:nvPr/>
        </p:nvSpPr>
        <p:spPr>
          <a:xfrm>
            <a:off x="972825" y="1113318"/>
            <a:ext cx="288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二维绘图系统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49FFB98-65D9-4701-85DF-A49638B2D128}"/>
              </a:ext>
            </a:extLst>
          </p:cNvPr>
          <p:cNvSpPr/>
          <p:nvPr/>
        </p:nvSpPr>
        <p:spPr>
          <a:xfrm>
            <a:off x="0" y="352258"/>
            <a:ext cx="246356" cy="326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DF1698C1-A25F-4E5C-A64C-9933A461893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757005" y="3097291"/>
            <a:ext cx="5868914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n-ea"/>
              </a:rPr>
              <a:t>void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n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n-ea"/>
              </a:rPr>
              <a:t>DrawWidget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::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n-ea"/>
              </a:rPr>
              <a:t>paintEvent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n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n-ea"/>
              </a:rPr>
              <a:t>QPaintEvent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n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*)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{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+mn-ea"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n-ea"/>
              </a:rPr>
              <a:t>QPainter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n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n-ea"/>
              </a:rPr>
              <a:t>painter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n-ea"/>
              </a:rPr>
              <a:t>this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);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+mn-ea"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n-ea"/>
              </a:rPr>
              <a:t>painter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n-ea"/>
              </a:rPr>
              <a:t>drawPixmap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n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n-ea"/>
              </a:rPr>
              <a:t>QPoint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n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),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n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*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+mn-ea"/>
              </a:rPr>
              <a:t>pix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);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} 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</a:b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B6CCDA-299D-46FD-8F2C-33C3F099BB95}"/>
              </a:ext>
            </a:extLst>
          </p:cNvPr>
          <p:cNvSpPr txBox="1"/>
          <p:nvPr/>
        </p:nvSpPr>
        <p:spPr>
          <a:xfrm>
            <a:off x="972825" y="1911304"/>
            <a:ext cx="7235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通常在重绘事件的处理函数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PainterEvent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中进行绘制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55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46AC4-BCCF-404B-B8B1-402254F0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08" y="43068"/>
            <a:ext cx="2410423" cy="675861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35CF2A-8420-45F1-8470-A0376058CA58}"/>
              </a:ext>
            </a:extLst>
          </p:cNvPr>
          <p:cNvSpPr/>
          <p:nvPr/>
        </p:nvSpPr>
        <p:spPr>
          <a:xfrm>
            <a:off x="0" y="217870"/>
            <a:ext cx="246356" cy="326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99CD37-839E-4B71-BA4C-71CF9FF6CC2C}"/>
              </a:ext>
            </a:extLst>
          </p:cNvPr>
          <p:cNvSpPr/>
          <p:nvPr/>
        </p:nvSpPr>
        <p:spPr>
          <a:xfrm>
            <a:off x="1066477" y="904799"/>
            <a:ext cx="58819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画笔</a:t>
            </a:r>
            <a:endParaRPr lang="en-US" altLang="zh-CN" sz="2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23ED28-1F2F-4C36-BEFA-2C679A9C6AEF}"/>
              </a:ext>
            </a:extLst>
          </p:cNvPr>
          <p:cNvSpPr txBox="1"/>
          <p:nvPr/>
        </p:nvSpPr>
        <p:spPr>
          <a:xfrm>
            <a:off x="1066477" y="1521552"/>
            <a:ext cx="62528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Qpen</a:t>
            </a:r>
            <a:r>
              <a:rPr lang="en-US" altLang="zh-CN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zh-CN" altLang="en-US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多用于绘制直线及图形轮廓</a:t>
            </a:r>
            <a:endParaRPr lang="en-US" altLang="zh-CN" sz="2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1584D1-3FBC-470C-9371-899BD9511D97}"/>
              </a:ext>
            </a:extLst>
          </p:cNvPr>
          <p:cNvSpPr/>
          <p:nvPr/>
        </p:nvSpPr>
        <p:spPr>
          <a:xfrm>
            <a:off x="921968" y="5606947"/>
            <a:ext cx="77165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在对</a:t>
            </a:r>
            <a:r>
              <a:rPr lang="en-US" altLang="zh-CN" sz="2400" dirty="0" err="1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Qpen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设置的代码中</a:t>
            </a:r>
            <a:r>
              <a:rPr lang="zh-CN" altLang="zh-CN" sz="2400" dirty="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Qt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zh-CN" altLang="zh-CN" sz="2400" dirty="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PenStyle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是枚举类型</a:t>
            </a:r>
            <a:r>
              <a:rPr lang="en-US" altLang="zh-CN" sz="2400" dirty="0" err="1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，优点：枚举便于记忆和使用，意义明确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D549A24-257E-4F8A-910B-4B0EEA056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477" y="2445114"/>
            <a:ext cx="6704128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QPainter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Arial" panose="020B0604020202020204" pitchFamily="34" charset="0"/>
              </a:rPr>
              <a:t>painter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QPen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Arial Unicode MS"/>
              </a:rPr>
              <a:t>pen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Arial Unicode MS"/>
              </a:rPr>
              <a:t>pen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Arial Unicode MS"/>
              </a:rPr>
              <a:t>setStyle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PenStyle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style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Arial Unicode MS"/>
              </a:rPr>
              <a:t>pen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Arial Unicode MS"/>
              </a:rPr>
              <a:t>setWidth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weight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Arial Unicode MS"/>
              </a:rPr>
              <a:t>pen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Arial Unicode MS"/>
              </a:rPr>
              <a:t>setColor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color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Arial Unicode MS"/>
              </a:rPr>
              <a:t>painter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Arial Unicode MS"/>
              </a:rPr>
              <a:t>begin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pix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//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抗锯齿必须在painter激活后，也就是绘制对象确定后设置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Arial Unicode MS"/>
              </a:rPr>
              <a:t>painter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Arial Unicode MS"/>
              </a:rPr>
              <a:t>setRenderHint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QPainter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Antialiasing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Arial Unicode MS"/>
              </a:rPr>
              <a:t>painter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Arial Unicode MS"/>
              </a:rPr>
              <a:t>setPen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Arial Unicode MS"/>
              </a:rPr>
              <a:t>pen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91478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259</TotalTime>
  <Words>655</Words>
  <Application>Microsoft Office PowerPoint</Application>
  <PresentationFormat>宽屏</PresentationFormat>
  <Paragraphs>139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 Unicode MS</vt:lpstr>
      <vt:lpstr>Batang</vt:lpstr>
      <vt:lpstr>方正姚体</vt:lpstr>
      <vt:lpstr>黑体</vt:lpstr>
      <vt:lpstr>华文新魏</vt:lpstr>
      <vt:lpstr>楷体</vt:lpstr>
      <vt:lpstr>宋体</vt:lpstr>
      <vt:lpstr>微软雅黑</vt:lpstr>
      <vt:lpstr>新宋体</vt:lpstr>
      <vt:lpstr>Arial</vt:lpstr>
      <vt:lpstr>Times New Roman</vt:lpstr>
      <vt:lpstr>Trebuchet MS</vt:lpstr>
      <vt:lpstr>Wingdings</vt:lpstr>
      <vt:lpstr>Wingdings 3</vt:lpstr>
      <vt:lpstr>平面</vt:lpstr>
      <vt:lpstr>窗口、控件及基本绘图实验</vt:lpstr>
      <vt:lpstr>目录： CONTENTS  </vt:lpstr>
      <vt:lpstr>实验任务        </vt:lpstr>
      <vt:lpstr>实验方案  </vt:lpstr>
      <vt:lpstr>实验原理</vt:lpstr>
      <vt:lpstr>实验原理</vt:lpstr>
      <vt:lpstr>实验原理</vt:lpstr>
      <vt:lpstr>实验原理</vt:lpstr>
      <vt:lpstr>实验原理</vt:lpstr>
      <vt:lpstr>实验原理</vt:lpstr>
      <vt:lpstr>实验原理</vt:lpstr>
      <vt:lpstr>实验原理</vt:lpstr>
      <vt:lpstr>实验结果</vt:lpstr>
      <vt:lpstr>谢谢观看！！！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窗口、控件及基本绘图实验</dc:title>
  <dc:creator>王 宇兵</dc:creator>
  <cp:lastModifiedBy>王 宇兵</cp:lastModifiedBy>
  <cp:revision>27</cp:revision>
  <dcterms:created xsi:type="dcterms:W3CDTF">2018-11-01T10:21:07Z</dcterms:created>
  <dcterms:modified xsi:type="dcterms:W3CDTF">2018-11-02T06:05:26Z</dcterms:modified>
</cp:coreProperties>
</file>