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9" r:id="rId9"/>
    <p:sldId id="274" r:id="rId10"/>
    <p:sldId id="275" r:id="rId11"/>
    <p:sldId id="272" r:id="rId12"/>
    <p:sldId id="262" r:id="rId13"/>
    <p:sldId id="267" r:id="rId14"/>
    <p:sldId id="263" r:id="rId15"/>
    <p:sldId id="268" r:id="rId16"/>
    <p:sldId id="264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42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74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89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64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2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7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43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76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8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9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5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2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A776-54BB-4EB7-A64E-27847B5ACEEF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032038-C5BE-4A79-A38C-8B03EAA16E6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2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odanhq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rakith/foscam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ldov/webui" TargetMode="External"/><Relationship Id="rId2" Type="http://schemas.openxmlformats.org/officeDocument/2006/relationships/hyperlink" Target="https://github.com/artemharutyunyan/getmecam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c.org/thchydr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ldov/webui" TargetMode="External"/><Relationship Id="rId2" Type="http://schemas.openxmlformats.org/officeDocument/2006/relationships/hyperlink" Target="https://github.com/artemharutyunyan/getmecam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scam.co.za/content/25-latest-firmware-updat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Sécurité réseaux: Etude de cas pratique &amp; simulation en laboratoire technique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latin typeface="Calibri Light" panose="020F0302020204030204" pitchFamily="34" charset="0"/>
              </a:rPr>
              <a:t>APPY Guillaume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LANDRIEU Alexis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CSII2 – 12/2014 </a:t>
            </a:r>
            <a:endParaRPr lang="fr-FR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 descr="http://www.ecole-isitech.com/imag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2" y="6268278"/>
            <a:ext cx="1052914" cy="2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10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981200" y="1219200"/>
            <a:ext cx="8363272" cy="50181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fr-FR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fr-FR" sz="2600" dirty="0"/>
              <a:t>Commande Installation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1500" dirty="0" err="1">
                <a:latin typeface="Lucida Console" pitchFamily="49" charset="0"/>
              </a:rPr>
              <a:t>root@debian:</a:t>
            </a:r>
            <a:r>
              <a:rPr lang="en-US" sz="1500" dirty="0">
                <a:latin typeface="Lucida Console" pitchFamily="49" charset="0"/>
              </a:rPr>
              <a:t>:/</a:t>
            </a:r>
            <a:r>
              <a:rPr lang="en-US" sz="1500" dirty="0" err="1">
                <a:latin typeface="Lucida Console" pitchFamily="49" charset="0"/>
              </a:rPr>
              <a:t>tmp</a:t>
            </a:r>
            <a:r>
              <a:rPr lang="en-US" sz="1500" dirty="0">
                <a:latin typeface="Lucida Console" pitchFamily="49" charset="0"/>
              </a:rPr>
              <a:t>/NETWORK_TEST/</a:t>
            </a:r>
            <a:r>
              <a:rPr lang="en-US" sz="1500" dirty="0" err="1">
                <a:latin typeface="Lucida Console" pitchFamily="49" charset="0"/>
              </a:rPr>
              <a:t>getmecamtool</a:t>
            </a:r>
            <a:r>
              <a:rPr lang="en-US" sz="1500" dirty="0">
                <a:latin typeface="Lucida Console" pitchFamily="49" charset="0"/>
              </a:rPr>
              <a:t>/scripts# ./</a:t>
            </a:r>
            <a:r>
              <a:rPr lang="en-US" sz="1600" dirty="0" err="1">
                <a:latin typeface="Lucida Console" pitchFamily="49" charset="0"/>
              </a:rPr>
              <a:t>getmecamtool</a:t>
            </a:r>
            <a:r>
              <a:rPr lang="en-US" sz="1600" dirty="0">
                <a:latin typeface="Lucida Console" pitchFamily="49" charset="0"/>
              </a:rPr>
              <a:t> -h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A script for demonstrating the work of </a:t>
            </a:r>
            <a:r>
              <a:rPr lang="en-US" sz="1600" dirty="0" err="1">
                <a:latin typeface="Lucida Console" pitchFamily="49" charset="0"/>
              </a:rPr>
              <a:t>camtool</a:t>
            </a:r>
            <a:r>
              <a:rPr lang="en-US" sz="1600" dirty="0">
                <a:latin typeface="Lucida Console" pitchFamily="49" charset="0"/>
              </a:rPr>
              <a:t> utilities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Usage: ./</a:t>
            </a:r>
            <a:r>
              <a:rPr lang="en-US" sz="1600" dirty="0" err="1">
                <a:latin typeface="Lucida Console" pitchFamily="49" charset="0"/>
              </a:rPr>
              <a:t>getmecamtool</a:t>
            </a:r>
            <a:r>
              <a:rPr lang="en-US" sz="1600" dirty="0">
                <a:latin typeface="Lucida Console" pitchFamily="49" charset="0"/>
              </a:rPr>
              <a:t> -c &lt;</a:t>
            </a:r>
            <a:r>
              <a:rPr lang="en-US" sz="1600" dirty="0" err="1">
                <a:latin typeface="Lucida Console" pitchFamily="49" charset="0"/>
              </a:rPr>
              <a:t>cmd</a:t>
            </a:r>
            <a:r>
              <a:rPr lang="en-US" sz="1600" dirty="0">
                <a:latin typeface="Lucida Console" pitchFamily="49" charset="0"/>
              </a:rPr>
              <a:t>&gt; [OPTIONS]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OPTIONS: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-c &lt;</a:t>
            </a:r>
            <a:r>
              <a:rPr lang="en-US" sz="1600" dirty="0" err="1">
                <a:latin typeface="Lucida Console" pitchFamily="49" charset="0"/>
              </a:rPr>
              <a:t>cmd</a:t>
            </a:r>
            <a:r>
              <a:rPr lang="en-US" sz="1600" dirty="0">
                <a:latin typeface="Lucida Console" pitchFamily="49" charset="0"/>
              </a:rPr>
              <a:t>&gt; command (</a:t>
            </a:r>
            <a:r>
              <a:rPr lang="en-US" sz="1600" dirty="0" err="1">
                <a:latin typeface="Lucida Console" pitchFamily="49" charset="0"/>
              </a:rPr>
              <a:t>availble</a:t>
            </a:r>
            <a:r>
              <a:rPr lang="en-US" sz="1600" dirty="0">
                <a:latin typeface="Lucida Console" pitchFamily="49" charset="0"/>
              </a:rPr>
              <a:t> commands are </a:t>
            </a:r>
            <a:r>
              <a:rPr lang="en-US" sz="1600" dirty="0" err="1">
                <a:latin typeface="Lucida Console" pitchFamily="49" charset="0"/>
              </a:rPr>
              <a:t>host_file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inject_exec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inject_proxy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poison_webui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-a &lt;</a:t>
            </a:r>
            <a:r>
              <a:rPr lang="en-US" sz="1600" dirty="0" err="1">
                <a:latin typeface="Lucida Console" pitchFamily="49" charset="0"/>
              </a:rPr>
              <a:t>addr</a:t>
            </a:r>
            <a:r>
              <a:rPr lang="en-US" sz="1600" dirty="0">
                <a:latin typeface="Lucida Console" pitchFamily="49" charset="0"/>
              </a:rPr>
              <a:t>&gt; address of the camera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-u &lt;username&gt; username for accessing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-p &lt;password&gt; password for accessing the camera 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-e &lt;exec&gt; absolute path to executable file for injecting to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-k &lt;</a:t>
            </a:r>
            <a:r>
              <a:rPr lang="en-US" sz="1600" dirty="0" err="1">
                <a:latin typeface="Lucida Console" pitchFamily="49" charset="0"/>
              </a:rPr>
              <a:t>args</a:t>
            </a:r>
            <a:r>
              <a:rPr lang="en-US" sz="1600" dirty="0">
                <a:latin typeface="Lucida Console" pitchFamily="49" charset="0"/>
              </a:rPr>
              <a:t>&gt; arguments with which the executable has to run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-s &lt;path&gt; path to system firmware library folder 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&lt;inject username&gt; username to create on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-l &lt;inject password&gt; password for the new username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-w &lt;</a:t>
            </a:r>
            <a:r>
              <a:rPr lang="en-US" sz="1600" dirty="0" err="1">
                <a:latin typeface="Lucida Console" pitchFamily="49" charset="0"/>
              </a:rPr>
              <a:t>webui</a:t>
            </a:r>
            <a:r>
              <a:rPr lang="en-US" sz="1600" dirty="0">
                <a:latin typeface="Lucida Console" pitchFamily="49" charset="0"/>
              </a:rPr>
              <a:t> patch&gt; absolute path to the Web UI patch file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-f &lt;file&gt; absolute path to the file for hosting on the camera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-o &lt;new port&gt; new port the camera firmware should listen on</a:t>
            </a:r>
          </a:p>
          <a:p>
            <a:pPr lvl="1"/>
            <a:r>
              <a:rPr lang="en-US" sz="1600" dirty="0">
                <a:latin typeface="Lucida Console" pitchFamily="49" charset="0"/>
              </a:rPr>
              <a:t>    -h display this message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2800" dirty="0">
              <a:solidFill>
                <a:schemeClr val="tx2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11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29175" y="1219200"/>
            <a:ext cx="8363272" cy="5018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2400" dirty="0">
              <a:solidFill>
                <a:schemeClr val="tx2"/>
              </a:solidFill>
              <a:latin typeface="Lucida Console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400" dirty="0" err="1"/>
              <a:t>Upload</a:t>
            </a:r>
            <a:r>
              <a:rPr lang="fr-FR" sz="2400" dirty="0"/>
              <a:t> le nouveau </a:t>
            </a:r>
            <a:r>
              <a:rPr lang="fr-FR" sz="2400" dirty="0" err="1" smtClean="0"/>
              <a:t>Firmware</a:t>
            </a:r>
            <a:r>
              <a:rPr lang="fr-FR" sz="2400" dirty="0" smtClean="0"/>
              <a:t> </a:t>
            </a:r>
            <a:r>
              <a:rPr lang="fr-FR" sz="2400" dirty="0"/>
              <a:t>sur la caméra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2400" dirty="0">
              <a:latin typeface="Lucida Console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606" y="2348881"/>
            <a:ext cx="7200800" cy="35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02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Exploitations possibles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491175"/>
            <a:ext cx="8973103" cy="4550187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Calibri Light" panose="020F0302020204030204" pitchFamily="34" charset="0"/>
              </a:rPr>
              <a:t>Capture des flux vidéos, images, identifiants MSN, FTP, emails</a:t>
            </a:r>
          </a:p>
          <a:p>
            <a:r>
              <a:rPr lang="fr-FR" sz="2800" dirty="0" smtClean="0">
                <a:latin typeface="Calibri Light" panose="020F0302020204030204" pitchFamily="34" charset="0"/>
              </a:rPr>
              <a:t>C’est un serveur Linux connecté à Internet</a:t>
            </a:r>
          </a:p>
          <a:p>
            <a:pPr lvl="1"/>
            <a:r>
              <a:rPr lang="fr-FR" sz="2400" dirty="0" smtClean="0">
                <a:latin typeface="Calibri Light" panose="020F0302020204030204" pitchFamily="34" charset="0"/>
              </a:rPr>
              <a:t>Logiciels arbitraires: </a:t>
            </a:r>
            <a:r>
              <a:rPr lang="fr-FR" sz="2400" dirty="0" err="1" smtClean="0">
                <a:latin typeface="Calibri Light" panose="020F0302020204030204" pitchFamily="34" charset="0"/>
              </a:rPr>
              <a:t>botnet</a:t>
            </a:r>
            <a:r>
              <a:rPr lang="fr-FR" sz="2400" dirty="0" smtClean="0">
                <a:latin typeface="Calibri Light" panose="020F0302020204030204" pitchFamily="34" charset="0"/>
              </a:rPr>
              <a:t>, </a:t>
            </a:r>
            <a:r>
              <a:rPr lang="fr-FR" sz="2400" dirty="0" err="1" smtClean="0">
                <a:latin typeface="Calibri Light" panose="020F0302020204030204" pitchFamily="34" charset="0"/>
              </a:rPr>
              <a:t>proxies</a:t>
            </a:r>
            <a:r>
              <a:rPr lang="fr-FR" sz="2400" dirty="0" smtClean="0">
                <a:latin typeface="Calibri Light" panose="020F0302020204030204" pitchFamily="34" charset="0"/>
              </a:rPr>
              <a:t>, scanners</a:t>
            </a:r>
          </a:p>
          <a:p>
            <a:pPr lvl="1"/>
            <a:r>
              <a:rPr lang="fr-FR" sz="2400" dirty="0" err="1" smtClean="0">
                <a:latin typeface="Calibri Light" panose="020F0302020204030204" pitchFamily="34" charset="0"/>
              </a:rPr>
              <a:t>Hebergement</a:t>
            </a:r>
            <a:r>
              <a:rPr lang="fr-FR" sz="2400" dirty="0" smtClean="0">
                <a:latin typeface="Calibri Light" panose="020F0302020204030204" pitchFamily="34" charset="0"/>
              </a:rPr>
              <a:t> malwares, C&amp;C, relai spam</a:t>
            </a:r>
          </a:p>
          <a:p>
            <a:r>
              <a:rPr lang="fr-FR" sz="2800" dirty="0" smtClean="0">
                <a:latin typeface="Calibri Light" panose="020F0302020204030204" pitchFamily="34" charset="0"/>
              </a:rPr>
              <a:t>C’est aussi un serveur Linux connecté à l’intranet</a:t>
            </a:r>
          </a:p>
          <a:p>
            <a:r>
              <a:rPr lang="fr-FR" sz="2800" dirty="0" smtClean="0">
                <a:latin typeface="Calibri Light" panose="020F0302020204030204" pitchFamily="34" charset="0"/>
              </a:rPr>
              <a:t>Attaques navigateurs clients</a:t>
            </a:r>
          </a:p>
          <a:p>
            <a:endParaRPr lang="fr-FR" sz="2800" dirty="0" smtClean="0">
              <a:latin typeface="Calibri Light" panose="020F0302020204030204" pitchFamily="34" charset="0"/>
            </a:endParaRPr>
          </a:p>
          <a:p>
            <a:endParaRPr lang="fr-FR" sz="2800" dirty="0" smtClean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fr-F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Et sur les </a:t>
            </a:r>
            <a:r>
              <a:rPr lang="fr-FR" dirty="0" err="1" smtClean="0">
                <a:latin typeface="Calibri Light" panose="020F0302020204030204" pitchFamily="34" charset="0"/>
              </a:rPr>
              <a:t>zinternets</a:t>
            </a:r>
            <a:r>
              <a:rPr lang="fr-FR" dirty="0" smtClean="0">
                <a:latin typeface="Calibri Light" panose="020F0302020204030204" pitchFamily="34" charset="0"/>
              </a:rPr>
              <a:t> ?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9311"/>
            <a:ext cx="8596668" cy="4522051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Calibri Light" panose="020F0302020204030204" pitchFamily="34" charset="0"/>
              </a:rPr>
              <a:t>Quelques chiffres</a:t>
            </a:r>
          </a:p>
          <a:p>
            <a:pPr lvl="1"/>
            <a:r>
              <a:rPr lang="fr-FR" sz="2000" dirty="0" smtClean="0">
                <a:latin typeface="Calibri Light" panose="020F0302020204030204" pitchFamily="34" charset="0"/>
              </a:rPr>
              <a:t>Caméras écoutants sur divers ports</a:t>
            </a:r>
          </a:p>
          <a:p>
            <a:pPr lvl="2"/>
            <a:r>
              <a:rPr lang="fr-FR" sz="1800" dirty="0">
                <a:latin typeface="Calibri Light" panose="020F0302020204030204" pitchFamily="34" charset="0"/>
              </a:rPr>
              <a:t>Port 80 - 397,055</a:t>
            </a:r>
          </a:p>
          <a:p>
            <a:pPr lvl="2"/>
            <a:r>
              <a:rPr lang="fr-FR" sz="1800" dirty="0">
                <a:latin typeface="Calibri Light" panose="020F0302020204030204" pitchFamily="34" charset="0"/>
              </a:rPr>
              <a:t>Port 8080 - 41,492</a:t>
            </a:r>
          </a:p>
          <a:p>
            <a:pPr lvl="2"/>
            <a:r>
              <a:rPr lang="fr-FR" sz="1800" dirty="0">
                <a:latin typeface="Calibri Light" panose="020F0302020204030204" pitchFamily="34" charset="0"/>
              </a:rPr>
              <a:t>Port 7777 </a:t>
            </a:r>
            <a:r>
              <a:rPr lang="fr-FR" sz="1800" dirty="0" smtClean="0">
                <a:latin typeface="Calibri Light" panose="020F0302020204030204" pitchFamily="34" charset="0"/>
              </a:rPr>
              <a:t>– 390</a:t>
            </a:r>
          </a:p>
          <a:p>
            <a:pPr lvl="1"/>
            <a:r>
              <a:rPr lang="fr-FR" sz="2000" dirty="0" smtClean="0">
                <a:latin typeface="Calibri Light" panose="020F0302020204030204" pitchFamily="34" charset="0"/>
              </a:rPr>
              <a:t>Palmarès pays</a:t>
            </a:r>
          </a:p>
          <a:p>
            <a:pPr lvl="2"/>
            <a:r>
              <a:rPr lang="fr-FR" sz="1800" dirty="0" smtClean="0">
                <a:latin typeface="Calibri Light" panose="020F0302020204030204" pitchFamily="34" charset="0"/>
              </a:rPr>
              <a:t>Allemagne 116,627</a:t>
            </a:r>
            <a:endParaRPr lang="fr-FR" sz="1800" dirty="0">
              <a:latin typeface="Calibri Light" panose="020F0302020204030204" pitchFamily="34" charset="0"/>
            </a:endParaRPr>
          </a:p>
          <a:p>
            <a:pPr lvl="2"/>
            <a:r>
              <a:rPr lang="fr-FR" sz="1800" dirty="0">
                <a:latin typeface="Calibri Light" panose="020F0302020204030204" pitchFamily="34" charset="0"/>
              </a:rPr>
              <a:t>France 60,792</a:t>
            </a:r>
          </a:p>
          <a:p>
            <a:pPr lvl="2"/>
            <a:r>
              <a:rPr lang="fr-FR" sz="1800" dirty="0" smtClean="0">
                <a:latin typeface="Calibri Light" panose="020F0302020204030204" pitchFamily="34" charset="0"/>
              </a:rPr>
              <a:t>Etats-Unis 51,506</a:t>
            </a:r>
            <a:endParaRPr lang="fr-FR" sz="1800" dirty="0">
              <a:latin typeface="Calibri Light" panose="020F0302020204030204" pitchFamily="34" charset="0"/>
            </a:endParaRPr>
          </a:p>
          <a:p>
            <a:pPr lvl="2"/>
            <a:r>
              <a:rPr lang="fr-FR" sz="1800" dirty="0" smtClean="0">
                <a:latin typeface="Calibri Light" panose="020F0302020204030204" pitchFamily="34" charset="0"/>
              </a:rPr>
              <a:t>Italie 24,775</a:t>
            </a:r>
            <a:endParaRPr lang="fr-FR" sz="1800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 Light" panose="020F0302020204030204" pitchFamily="34" charset="0"/>
              </a:rPr>
              <a:t>Source </a:t>
            </a:r>
            <a:r>
              <a:rPr lang="fr-FR" sz="2400" dirty="0" smtClean="0">
                <a:latin typeface="Calibri Light" panose="020F0302020204030204" pitchFamily="34" charset="0"/>
                <a:hlinkClick r:id="rId2"/>
              </a:rPr>
              <a:t>http</a:t>
            </a:r>
            <a:r>
              <a:rPr lang="fr-FR" sz="2400" dirty="0">
                <a:latin typeface="Calibri Light" panose="020F0302020204030204" pitchFamily="34" charset="0"/>
                <a:hlinkClick r:id="rId2"/>
              </a:rPr>
              <a:t>://</a:t>
            </a:r>
            <a:r>
              <a:rPr lang="fr-FR" sz="2400" dirty="0" smtClean="0">
                <a:latin typeface="Calibri Light" panose="020F0302020204030204" pitchFamily="34" charset="0"/>
                <a:hlinkClick r:id="rId2"/>
              </a:rPr>
              <a:t>www.shodanhq.com</a:t>
            </a:r>
            <a:r>
              <a:rPr lang="fr-FR" sz="2400" dirty="0" smtClean="0">
                <a:latin typeface="Calibri Light" panose="020F0302020204030204" pitchFamily="34" charset="0"/>
              </a:rPr>
              <a:t> – Octobre 2013</a:t>
            </a:r>
            <a:endParaRPr lang="fr-FR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Calibri Light" panose="020F0302020204030204" pitchFamily="34" charset="0"/>
              </a:rPr>
              <a:t>Safe</a:t>
            </a:r>
            <a:r>
              <a:rPr lang="fr-FR" dirty="0" smtClean="0">
                <a:latin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</a:rPr>
              <a:t>Hex</a:t>
            </a:r>
            <a:r>
              <a:rPr lang="fr-FR" dirty="0" smtClean="0">
                <a:latin typeface="Calibri Light" panose="020F0302020204030204" pitchFamily="34" charset="0"/>
              </a:rPr>
              <a:t> !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14731"/>
            <a:ext cx="8596668" cy="4226631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Calibri Light" panose="020F0302020204030204" pitchFamily="34" charset="0"/>
              </a:rPr>
              <a:t>Id originaux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Limiter utilisateurs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Mettre à jour </a:t>
            </a:r>
            <a:r>
              <a:rPr lang="fr-FR" sz="2400" dirty="0" err="1" smtClean="0">
                <a:latin typeface="Calibri Light" panose="020F0302020204030204" pitchFamily="34" charset="0"/>
              </a:rPr>
              <a:t>firmware</a:t>
            </a:r>
            <a:endParaRPr lang="fr-FR" sz="2400" dirty="0" smtClean="0">
              <a:latin typeface="Calibri Light" panose="020F0302020204030204" pitchFamily="34" charset="0"/>
            </a:endParaRPr>
          </a:p>
          <a:p>
            <a:r>
              <a:rPr lang="fr-FR" sz="2400" dirty="0" smtClean="0">
                <a:latin typeface="Calibri Light" panose="020F0302020204030204" pitchFamily="34" charset="0"/>
              </a:rPr>
              <a:t>DNS alternatifs, dynamiques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Restreindre au local (VPN)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Poubelle !</a:t>
            </a:r>
          </a:p>
          <a:p>
            <a:endParaRPr lang="fr-FR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Difficultés rencontrées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Calibri Light" panose="020F0302020204030204" pitchFamily="34" charset="0"/>
              </a:rPr>
              <a:t>Déchiffrement RAM, REGEX viable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Hydra sensible à la casse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Décompression et montage des binaires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Réseau peu conciliant</a:t>
            </a:r>
          </a:p>
        </p:txBody>
      </p:sp>
    </p:spTree>
    <p:extLst>
      <p:ext uri="{BB962C8B-B14F-4D97-AF65-F5344CB8AC3E}">
        <p14:creationId xmlns:p14="http://schemas.microsoft.com/office/powerpoint/2010/main" val="10663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Conclusion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4536119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Calibri Light" panose="020F0302020204030204" pitchFamily="34" charset="0"/>
              </a:rPr>
              <a:t>C’est une passoire</a:t>
            </a:r>
          </a:p>
          <a:p>
            <a:pPr lvl="1"/>
            <a:r>
              <a:rPr lang="fr-FR" sz="1800" dirty="0" smtClean="0">
                <a:latin typeface="Calibri Light" panose="020F0302020204030204" pitchFamily="34" charset="0"/>
              </a:rPr>
              <a:t>Mauvaise implémentation CGI</a:t>
            </a:r>
          </a:p>
          <a:p>
            <a:pPr lvl="1"/>
            <a:r>
              <a:rPr lang="fr-FR" sz="1800" dirty="0" smtClean="0">
                <a:latin typeface="Calibri Light" panose="020F0302020204030204" pitchFamily="34" charset="0"/>
              </a:rPr>
              <a:t>CSRF</a:t>
            </a:r>
          </a:p>
          <a:p>
            <a:pPr lvl="1"/>
            <a:r>
              <a:rPr lang="fr-FR" sz="1800" dirty="0" smtClean="0">
                <a:latin typeface="Calibri Light" panose="020F0302020204030204" pitchFamily="34" charset="0"/>
              </a:rPr>
              <a:t>Reset logs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C’est une passoire :</a:t>
            </a:r>
          </a:p>
          <a:p>
            <a:pPr lvl="1"/>
            <a:r>
              <a:rPr lang="fr-FR" sz="1800" dirty="0" smtClean="0">
                <a:latin typeface="Calibri Light" panose="020F0302020204030204" pitchFamily="34" charset="0"/>
              </a:rPr>
              <a:t>Reliée à internet</a:t>
            </a:r>
          </a:p>
          <a:p>
            <a:pPr lvl="1"/>
            <a:r>
              <a:rPr lang="fr-FR" sz="1800" dirty="0" smtClean="0">
                <a:latin typeface="Calibri Light" panose="020F0302020204030204" pitchFamily="34" charset="0"/>
              </a:rPr>
              <a:t>A votre intranet</a:t>
            </a:r>
          </a:p>
          <a:p>
            <a:pPr lvl="1"/>
            <a:r>
              <a:rPr lang="fr-FR" sz="1800" dirty="0" smtClean="0">
                <a:latin typeface="Calibri Light" panose="020F0302020204030204" pitchFamily="34" charset="0"/>
              </a:rPr>
              <a:t>Qui a beaucoup de copines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Limitations du Hack :</a:t>
            </a:r>
          </a:p>
          <a:p>
            <a:pPr lvl="1"/>
            <a:r>
              <a:rPr lang="fr-FR" dirty="0">
                <a:latin typeface="Calibri Light" panose="020F0302020204030204" pitchFamily="34" charset="0"/>
              </a:rPr>
              <a:t>Serveur </a:t>
            </a:r>
            <a:r>
              <a:rPr lang="fr-FR" dirty="0" smtClean="0">
                <a:latin typeface="Calibri Light" panose="020F0302020204030204" pitchFamily="34" charset="0"/>
              </a:rPr>
              <a:t>SSH</a:t>
            </a:r>
          </a:p>
          <a:p>
            <a:pPr lvl="1"/>
            <a:r>
              <a:rPr lang="fr-FR" sz="1800" dirty="0" smtClean="0">
                <a:latin typeface="Calibri Light" panose="020F0302020204030204" pitchFamily="34" charset="0"/>
              </a:rPr>
              <a:t>Matériel pas assez puissant pour miner du Bitcoin</a:t>
            </a:r>
          </a:p>
          <a:p>
            <a:pPr lvl="1"/>
            <a:r>
              <a:rPr lang="fr-FR" dirty="0" smtClean="0">
                <a:latin typeface="Calibri Light" panose="020F0302020204030204" pitchFamily="34" charset="0"/>
              </a:rPr>
              <a:t>Mots </a:t>
            </a:r>
            <a:r>
              <a:rPr lang="fr-FR" dirty="0">
                <a:latin typeface="Calibri Light" panose="020F0302020204030204" pitchFamily="34" charset="0"/>
              </a:rPr>
              <a:t>de passes plus élaborés (caractères spéciaux</a:t>
            </a:r>
            <a:r>
              <a:rPr lang="fr-FR" dirty="0" smtClean="0">
                <a:latin typeface="Calibri Light" panose="020F0302020204030204" pitchFamily="34" charset="0"/>
              </a:rPr>
              <a:t>), encodage</a:t>
            </a:r>
            <a:endParaRPr lang="fr-FR" dirty="0">
              <a:latin typeface="Calibri Light" panose="020F0302020204030204" pitchFamily="34" charset="0"/>
            </a:endParaRPr>
          </a:p>
          <a:p>
            <a:r>
              <a:rPr lang="fr-FR" dirty="0" smtClean="0">
                <a:latin typeface="Calibri Light" panose="020F0302020204030204" pitchFamily="34" charset="0"/>
              </a:rPr>
              <a:t>Mais peut s’avérer utile</a:t>
            </a:r>
            <a:endParaRPr lang="fr-FR" dirty="0">
              <a:latin typeface="Calibri Light" panose="020F0302020204030204" pitchFamily="34" charset="0"/>
            </a:endParaRPr>
          </a:p>
        </p:txBody>
      </p:sp>
      <p:pic>
        <p:nvPicPr>
          <p:cNvPr id="2050" name="Picture 2" descr="http://upload.wikimedia.org/wikipedia/en/1/1c/Golden_sie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87" y="1293620"/>
            <a:ext cx="5694018" cy="381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Questions ?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GitHub</a:t>
            </a:r>
            <a:r>
              <a:rPr lang="fr-FR" sz="2400" dirty="0" smtClean="0"/>
              <a:t> : </a:t>
            </a:r>
            <a:r>
              <a:rPr lang="fr-FR" sz="2400" dirty="0" smtClean="0">
                <a:hlinkClick r:id="rId2"/>
              </a:rPr>
              <a:t>https</a:t>
            </a:r>
            <a:r>
              <a:rPr lang="fr-FR" sz="2400" dirty="0">
                <a:hlinkClick r:id="rId2"/>
              </a:rPr>
              <a:t>://</a:t>
            </a:r>
            <a:r>
              <a:rPr lang="fr-FR" sz="2400" dirty="0" smtClean="0">
                <a:hlinkClick r:id="rId2"/>
              </a:rPr>
              <a:t>github.com/Girakith/foscamTools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/>
              <a:t>Remerciements 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err="1" smtClean="0"/>
              <a:t>Core</a:t>
            </a:r>
            <a:r>
              <a:rPr lang="fr-FR" sz="2000" dirty="0" smtClean="0"/>
              <a:t> </a:t>
            </a:r>
            <a:r>
              <a:rPr lang="fr-FR" sz="2000" dirty="0" err="1" smtClean="0"/>
              <a:t>security</a:t>
            </a:r>
            <a:endParaRPr lang="fr-FR" sz="2000" dirty="0" smtClean="0"/>
          </a:p>
          <a:p>
            <a:pPr lvl="1"/>
            <a:r>
              <a:rPr lang="fr-FR" sz="2000" dirty="0" err="1" smtClean="0"/>
              <a:t>Shekyan</a:t>
            </a:r>
            <a:endParaRPr lang="fr-FR" sz="2000" dirty="0" smtClean="0"/>
          </a:p>
          <a:p>
            <a:pPr lvl="1"/>
            <a:r>
              <a:rPr lang="fr-FR" sz="2000" dirty="0" smtClean="0"/>
              <a:t>Shape </a:t>
            </a:r>
            <a:r>
              <a:rPr lang="fr-FR" sz="2000" dirty="0" err="1" smtClean="0"/>
              <a:t>security</a:t>
            </a:r>
            <a:endParaRPr lang="fr-FR" sz="2000" dirty="0" smtClean="0"/>
          </a:p>
          <a:p>
            <a:pPr lvl="1"/>
            <a:r>
              <a:rPr lang="fr-FR" sz="2000" dirty="0" err="1" smtClean="0"/>
              <a:t>Qualys</a:t>
            </a:r>
            <a:r>
              <a:rPr lang="fr-FR" sz="2000" dirty="0" smtClean="0"/>
              <a:t> Inc.</a:t>
            </a:r>
          </a:p>
          <a:p>
            <a:pPr lvl="1"/>
            <a:r>
              <a:rPr lang="fr-FR" sz="2000" dirty="0" err="1" smtClean="0"/>
              <a:t>Artem</a:t>
            </a:r>
            <a:r>
              <a:rPr lang="fr-FR" sz="2000" dirty="0" smtClean="0"/>
              <a:t> </a:t>
            </a:r>
            <a:r>
              <a:rPr lang="fr-FR" sz="2000" dirty="0" err="1" smtClean="0"/>
              <a:t>Hartutyunyan</a:t>
            </a:r>
            <a:endParaRPr lang="fr-FR" sz="20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450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Sommaire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91175"/>
            <a:ext cx="8596668" cy="4550187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Calibri Light" panose="020F0302020204030204" pitchFamily="34" charset="0"/>
              </a:rPr>
              <a:t>Quelle victime ?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Pourquoi ?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Comment ?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Démo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Exploitations possibles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Statistiques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Se protéger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Difficultés rencontrées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Conclusion</a:t>
            </a:r>
            <a:endParaRPr lang="fr-FR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La victime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8999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latin typeface="Calibri Light" panose="020F0302020204030204" pitchFamily="34" charset="0"/>
              </a:rPr>
              <a:t>Webcam IP rotative</a:t>
            </a:r>
          </a:p>
          <a:p>
            <a:r>
              <a:rPr lang="fr-FR" dirty="0">
                <a:latin typeface="Calibri Light" panose="020F0302020204030204" pitchFamily="34" charset="0"/>
              </a:rPr>
              <a:t>Motorisation de </a:t>
            </a:r>
            <a:r>
              <a:rPr lang="fr-FR" dirty="0" smtClean="0">
                <a:latin typeface="Calibri Light" panose="020F0302020204030204" pitchFamily="34" charset="0"/>
              </a:rPr>
              <a:t>300° à l’horizontal, 120°à la verticale.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Balayages programmables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Vue </a:t>
            </a:r>
            <a:r>
              <a:rPr lang="fr-FR" dirty="0" err="1" smtClean="0">
                <a:latin typeface="Calibri Light" panose="020F0302020204030204" pitchFamily="34" charset="0"/>
              </a:rPr>
              <a:t>nocture</a:t>
            </a:r>
            <a:r>
              <a:rPr lang="fr-FR" dirty="0" smtClean="0">
                <a:latin typeface="Calibri Light" panose="020F0302020204030204" pitchFamily="34" charset="0"/>
              </a:rPr>
              <a:t>, Infrarouge 8m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Détection mouvements jour/nuit avec envoi alertes email</a:t>
            </a:r>
          </a:p>
          <a:p>
            <a:r>
              <a:rPr lang="fr-FR" dirty="0" err="1" smtClean="0">
                <a:latin typeface="Calibri Light" panose="020F0302020204030204" pitchFamily="34" charset="0"/>
              </a:rPr>
              <a:t>Snaphots</a:t>
            </a:r>
            <a:r>
              <a:rPr lang="fr-FR" dirty="0" smtClean="0">
                <a:latin typeface="Calibri Light" panose="020F0302020204030204" pitchFamily="34" charset="0"/>
              </a:rPr>
              <a:t>, </a:t>
            </a:r>
            <a:r>
              <a:rPr lang="fr-FR" dirty="0" err="1" smtClean="0">
                <a:latin typeface="Calibri Light" panose="020F0302020204030204" pitchFamily="34" charset="0"/>
              </a:rPr>
              <a:t>upload</a:t>
            </a:r>
            <a:r>
              <a:rPr lang="fr-FR" dirty="0" smtClean="0">
                <a:latin typeface="Calibri Light" panose="020F0302020204030204" pitchFamily="34" charset="0"/>
              </a:rPr>
              <a:t> FTP, email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Alarmes via MSN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Wifi, DDNS, </a:t>
            </a:r>
            <a:r>
              <a:rPr lang="fr-FR" dirty="0" err="1" smtClean="0">
                <a:latin typeface="Calibri Light" panose="020F0302020204030204" pitchFamily="34" charset="0"/>
              </a:rPr>
              <a:t>ethernet</a:t>
            </a:r>
            <a:endParaRPr lang="fr-FR" dirty="0" smtClean="0">
              <a:latin typeface="Calibri Light" panose="020F0302020204030204" pitchFamily="34" charset="0"/>
            </a:endParaRPr>
          </a:p>
          <a:p>
            <a:r>
              <a:rPr lang="fr-FR" dirty="0" smtClean="0">
                <a:latin typeface="Calibri Light" panose="020F0302020204030204" pitchFamily="34" charset="0"/>
              </a:rPr>
              <a:t>Gestion utilisateurs et droits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Système audio </a:t>
            </a:r>
            <a:r>
              <a:rPr lang="fr-FR" dirty="0" err="1" smtClean="0">
                <a:latin typeface="Calibri Light" panose="020F0302020204030204" pitchFamily="34" charset="0"/>
              </a:rPr>
              <a:t>bidirectionel</a:t>
            </a:r>
            <a:r>
              <a:rPr lang="fr-FR" dirty="0" smtClean="0">
                <a:latin typeface="Calibri Light" panose="020F0302020204030204" pitchFamily="34" charset="0"/>
              </a:rPr>
              <a:t>, entrée micro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Compatible IE et autres navigateurs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Client Android, IOS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717" y="1689273"/>
            <a:ext cx="3362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99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Sous le capot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1852"/>
            <a:ext cx="8596668" cy="4409511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Calibri Light" panose="020F0302020204030204" pitchFamily="34" charset="0"/>
              </a:rPr>
              <a:t>Modèle Fl8910W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ARM </a:t>
            </a:r>
            <a:r>
              <a:rPr lang="en-US" dirty="0" err="1">
                <a:latin typeface="Calibri Light" panose="020F0302020204030204" pitchFamily="34" charset="0"/>
              </a:rPr>
              <a:t>Winbond</a:t>
            </a:r>
            <a:r>
              <a:rPr lang="en-US" dirty="0">
                <a:latin typeface="Calibri Light" panose="020F0302020204030204" pitchFamily="34" charset="0"/>
              </a:rPr>
              <a:t> W90N745 revision 1 </a:t>
            </a:r>
          </a:p>
          <a:p>
            <a:r>
              <a:rPr lang="fr-FR" dirty="0">
                <a:latin typeface="Calibri Light" panose="020F0302020204030204" pitchFamily="34" charset="0"/>
              </a:rPr>
              <a:t>8 MB RAM </a:t>
            </a:r>
          </a:p>
          <a:p>
            <a:r>
              <a:rPr lang="fr-FR" dirty="0">
                <a:latin typeface="Calibri Light" panose="020F0302020204030204" pitchFamily="34" charset="0"/>
              </a:rPr>
              <a:t>4 MB Flash </a:t>
            </a:r>
          </a:p>
          <a:p>
            <a:r>
              <a:rPr lang="fr-FR" dirty="0" err="1">
                <a:latin typeface="Calibri Light" panose="020F0302020204030204" pitchFamily="34" charset="0"/>
              </a:rPr>
              <a:t>uCLinux</a:t>
            </a:r>
            <a:r>
              <a:rPr lang="fr-FR" dirty="0">
                <a:latin typeface="Calibri Light" panose="020F0302020204030204" pitchFamily="34" charset="0"/>
              </a:rPr>
              <a:t> version 2.4.20-uc0 </a:t>
            </a:r>
          </a:p>
          <a:p>
            <a:r>
              <a:rPr lang="fr-FR" dirty="0">
                <a:latin typeface="Calibri Light" panose="020F0302020204030204" pitchFamily="34" charset="0"/>
              </a:rPr>
              <a:t>IPCAM SDK 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Serveur web </a:t>
            </a:r>
            <a:r>
              <a:rPr lang="fr-FR" dirty="0" err="1" smtClean="0">
                <a:latin typeface="Calibri Light" panose="020F0302020204030204" pitchFamily="34" charset="0"/>
              </a:rPr>
              <a:t>monolitique</a:t>
            </a:r>
            <a:r>
              <a:rPr lang="fr-FR" dirty="0" smtClean="0">
                <a:latin typeface="Calibri Light" panose="020F0302020204030204" pitchFamily="34" charset="0"/>
              </a:rPr>
              <a:t> spécifique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Système de fichier: </a:t>
            </a:r>
            <a:r>
              <a:rPr lang="fr-FR" dirty="0" err="1" smtClean="0">
                <a:latin typeface="Calibri Light" panose="020F0302020204030204" pitchFamily="34" charset="0"/>
              </a:rPr>
              <a:t>romfs</a:t>
            </a:r>
            <a:r>
              <a:rPr lang="fr-FR" dirty="0" smtClean="0">
                <a:latin typeface="Calibri Light" panose="020F0302020204030204" pitchFamily="34" charset="0"/>
              </a:rPr>
              <a:t> (EPROM)</a:t>
            </a:r>
          </a:p>
          <a:p>
            <a:r>
              <a:rPr lang="fr-FR" dirty="0" smtClean="0">
                <a:latin typeface="Calibri Light" panose="020F0302020204030204" pitchFamily="34" charset="0"/>
              </a:rPr>
              <a:t>Protocoles </a:t>
            </a:r>
            <a:r>
              <a:rPr lang="fr-FR" dirty="0">
                <a:latin typeface="Calibri Light" panose="020F0302020204030204" pitchFamily="34" charset="0"/>
              </a:rPr>
              <a:t>supportés: HTTP, TCP/IP, UDP, SMTP, </a:t>
            </a:r>
            <a:r>
              <a:rPr lang="fr-FR" dirty="0" err="1">
                <a:latin typeface="Calibri Light" panose="020F0302020204030204" pitchFamily="34" charset="0"/>
              </a:rPr>
              <a:t>PPPoE</a:t>
            </a:r>
            <a:r>
              <a:rPr lang="fr-FR" dirty="0">
                <a:latin typeface="Calibri Light" panose="020F0302020204030204" pitchFamily="34" charset="0"/>
              </a:rPr>
              <a:t>, Dynamic DNS, </a:t>
            </a:r>
            <a:r>
              <a:rPr lang="fr-FR" dirty="0" err="1">
                <a:latin typeface="Calibri Light" panose="020F0302020204030204" pitchFamily="34" charset="0"/>
              </a:rPr>
              <a:t>UPnP</a:t>
            </a:r>
            <a:r>
              <a:rPr lang="fr-FR" dirty="0">
                <a:latin typeface="Calibri Light" panose="020F0302020204030204" pitchFamily="34" charset="0"/>
              </a:rPr>
              <a:t>, DNS Client, SNTP, BOOTP, DHCP, </a:t>
            </a:r>
            <a:r>
              <a:rPr lang="fr-FR" dirty="0" smtClean="0">
                <a:latin typeface="Calibri Light" panose="020F0302020204030204" pitchFamily="34" charset="0"/>
              </a:rPr>
              <a:t>FTP</a:t>
            </a:r>
          </a:p>
          <a:p>
            <a:r>
              <a:rPr lang="en-US" dirty="0" err="1" smtClean="0">
                <a:latin typeface="Calibri Light" panose="020F0302020204030204" pitchFamily="34" charset="0"/>
              </a:rPr>
              <a:t>Serveur</a:t>
            </a:r>
            <a:r>
              <a:rPr lang="en-US" dirty="0" smtClean="0">
                <a:latin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</a:rPr>
              <a:t>Web, RSTP, UPnP et Telnet.</a:t>
            </a:r>
          </a:p>
          <a:p>
            <a:endParaRPr lang="fr-FR" dirty="0">
              <a:latin typeface="Calibri Light" panose="020F0302020204030204" pitchFamily="34" charset="0"/>
            </a:endParaRPr>
          </a:p>
          <a:p>
            <a:endParaRPr lang="fr-FR" dirty="0">
              <a:latin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99" y="1118936"/>
            <a:ext cx="4177939" cy="31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Pourquoi ?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34905"/>
            <a:ext cx="8596668" cy="4606457"/>
          </a:xfrm>
        </p:spPr>
        <p:txBody>
          <a:bodyPr>
            <a:normAutofit/>
          </a:bodyPr>
          <a:lstStyle/>
          <a:p>
            <a:r>
              <a:rPr lang="fr-FR" sz="2800" dirty="0" err="1" smtClean="0">
                <a:latin typeface="Calibri Light" panose="020F0302020204030204" pitchFamily="34" charset="0"/>
              </a:rPr>
              <a:t>We</a:t>
            </a:r>
            <a:r>
              <a:rPr lang="fr-FR" sz="2800" dirty="0" smtClean="0">
                <a:latin typeface="Calibri Light" panose="020F0302020204030204" pitchFamily="34" charset="0"/>
              </a:rPr>
              <a:t> </a:t>
            </a:r>
            <a:r>
              <a:rPr lang="fr-FR" sz="2800" dirty="0" err="1" smtClean="0">
                <a:latin typeface="Calibri Light" panose="020F0302020204030204" pitchFamily="34" charset="0"/>
              </a:rPr>
              <a:t>can</a:t>
            </a:r>
            <a:r>
              <a:rPr lang="fr-FR" sz="2800" dirty="0" smtClean="0">
                <a:latin typeface="Calibri Light" panose="020F0302020204030204" pitchFamily="34" charset="0"/>
              </a:rPr>
              <a:t> do </a:t>
            </a:r>
            <a:r>
              <a:rPr lang="fr-FR" sz="2800" dirty="0" err="1" smtClean="0">
                <a:latin typeface="Calibri Light" panose="020F0302020204030204" pitchFamily="34" charset="0"/>
              </a:rPr>
              <a:t>it</a:t>
            </a:r>
            <a:r>
              <a:rPr lang="fr-FR" sz="2800" dirty="0" smtClean="0">
                <a:latin typeface="Calibri Light" panose="020F0302020204030204" pitchFamily="34" charset="0"/>
              </a:rPr>
              <a:t> !</a:t>
            </a:r>
          </a:p>
          <a:p>
            <a:r>
              <a:rPr lang="fr-FR" sz="2800" dirty="0" smtClean="0">
                <a:latin typeface="Calibri Light" panose="020F0302020204030204" pitchFamily="34" charset="0"/>
              </a:rPr>
              <a:t>Matériel répandu</a:t>
            </a:r>
          </a:p>
          <a:p>
            <a:r>
              <a:rPr lang="fr-FR" sz="2800" dirty="0" smtClean="0">
                <a:latin typeface="Calibri Light" panose="020F0302020204030204" pitchFamily="34" charset="0"/>
              </a:rPr>
              <a:t>Prendre conscience</a:t>
            </a:r>
          </a:p>
          <a:p>
            <a:pPr lvl="1"/>
            <a:r>
              <a:rPr lang="fr-FR" sz="2400" dirty="0">
                <a:latin typeface="Calibri Light" panose="020F0302020204030204" pitchFamily="34" charset="0"/>
              </a:rPr>
              <a:t>Société de surveillance</a:t>
            </a:r>
          </a:p>
          <a:p>
            <a:pPr lvl="1"/>
            <a:r>
              <a:rPr lang="fr-FR" sz="2400" dirty="0" smtClean="0">
                <a:latin typeface="Calibri Light" panose="020F0302020204030204" pitchFamily="34" charset="0"/>
              </a:rPr>
              <a:t>Dégâts collatéraux possibles</a:t>
            </a:r>
          </a:p>
          <a:p>
            <a:r>
              <a:rPr lang="fr-FR" sz="2800" dirty="0" smtClean="0">
                <a:latin typeface="Calibri Light" panose="020F0302020204030204" pitchFamily="34" charset="0"/>
              </a:rPr>
              <a:t>S’amuser</a:t>
            </a:r>
            <a:endParaRPr lang="fr-FR" sz="2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Comment ?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1851"/>
            <a:ext cx="9212254" cy="4409511"/>
          </a:xfrm>
        </p:spPr>
        <p:txBody>
          <a:bodyPr>
            <a:normAutofit/>
          </a:bodyPr>
          <a:lstStyle/>
          <a:p>
            <a:r>
              <a:rPr lang="fr-FR" sz="2400" dirty="0" err="1" smtClean="0">
                <a:latin typeface="Calibri Light" panose="020F0302020204030204" pitchFamily="34" charset="0"/>
              </a:rPr>
              <a:t>Firmware</a:t>
            </a:r>
            <a:r>
              <a:rPr lang="fr-FR" sz="2400" dirty="0" smtClean="0">
                <a:latin typeface="Calibri Light" panose="020F0302020204030204" pitchFamily="34" charset="0"/>
              </a:rPr>
              <a:t> d’origine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Un OS d’audits: Kali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Un </a:t>
            </a:r>
            <a:r>
              <a:rPr lang="fr-FR" sz="2400" dirty="0" err="1" smtClean="0">
                <a:latin typeface="Calibri Light" panose="020F0302020204030204" pitchFamily="34" charset="0"/>
              </a:rPr>
              <a:t>requêtteur</a:t>
            </a:r>
            <a:r>
              <a:rPr lang="fr-FR" sz="2400" dirty="0" smtClean="0">
                <a:latin typeface="Calibri Light" panose="020F0302020204030204" pitchFamily="34" charset="0"/>
              </a:rPr>
              <a:t> GET: </a:t>
            </a:r>
            <a:r>
              <a:rPr lang="fr-FR" sz="2400" dirty="0" err="1" smtClean="0">
                <a:latin typeface="Calibri Light" panose="020F0302020204030204" pitchFamily="34" charset="0"/>
              </a:rPr>
              <a:t>lwp-request</a:t>
            </a:r>
            <a:r>
              <a:rPr lang="fr-FR" sz="2400" dirty="0" smtClean="0">
                <a:latin typeface="Calibri Light" panose="020F0302020204030204" pitchFamily="34" charset="0"/>
              </a:rPr>
              <a:t> (Perl)</a:t>
            </a:r>
          </a:p>
          <a:p>
            <a:r>
              <a:rPr lang="fr-FR" sz="2400" dirty="0" smtClean="0">
                <a:latin typeface="Calibri Light" panose="020F0302020204030204" pitchFamily="34" charset="0"/>
              </a:rPr>
              <a:t>Scripting: </a:t>
            </a:r>
            <a:r>
              <a:rPr lang="fr-FR" sz="2400" dirty="0" err="1" smtClean="0">
                <a:latin typeface="Calibri Light" panose="020F0302020204030204" pitchFamily="34" charset="0"/>
              </a:rPr>
              <a:t>Bash</a:t>
            </a:r>
            <a:r>
              <a:rPr lang="fr-FR" sz="2400" dirty="0" smtClean="0">
                <a:latin typeface="Calibri Light" panose="020F0302020204030204" pitchFamily="34" charset="0"/>
              </a:rPr>
              <a:t>, Perl</a:t>
            </a:r>
            <a:endParaRPr lang="fr-FR" sz="2400" dirty="0" smtClean="0">
              <a:latin typeface="Calibri Light" panose="020F0302020204030204" pitchFamily="34" charset="0"/>
            </a:endParaRPr>
          </a:p>
          <a:p>
            <a:r>
              <a:rPr lang="fr-FR" sz="2400" dirty="0" err="1" smtClean="0">
                <a:latin typeface="Calibri Light" panose="020F0302020204030204" pitchFamily="34" charset="0"/>
              </a:rPr>
              <a:t>Firmware</a:t>
            </a:r>
            <a:r>
              <a:rPr lang="fr-FR" sz="2400" dirty="0" smtClean="0">
                <a:latin typeface="Calibri Light" panose="020F0302020204030204" pitchFamily="34" charset="0"/>
              </a:rPr>
              <a:t> du constructeur</a:t>
            </a:r>
          </a:p>
          <a:p>
            <a:r>
              <a:rPr lang="fr-FR" sz="2400" dirty="0" err="1">
                <a:latin typeface="Calibri Light" panose="020F0302020204030204" pitchFamily="34" charset="0"/>
              </a:rPr>
              <a:t>Getcamtool</a:t>
            </a:r>
            <a:r>
              <a:rPr lang="fr-FR" sz="2400" dirty="0">
                <a:latin typeface="Calibri Light" panose="020F0302020204030204" pitchFamily="34" charset="0"/>
              </a:rPr>
              <a:t> (</a:t>
            </a:r>
            <a:r>
              <a:rPr lang="fr-FR" sz="2400" dirty="0">
                <a:latin typeface="Calibri Light" panose="020F0302020204030204" pitchFamily="34" charset="0"/>
                <a:hlinkClick r:id="rId2"/>
              </a:rPr>
              <a:t>https://github.com/artemharutyunyan/getmecamtool</a:t>
            </a:r>
            <a:r>
              <a:rPr lang="fr-FR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fr-FR" sz="2400" dirty="0" err="1">
                <a:latin typeface="Calibri Light" panose="020F0302020204030204" pitchFamily="34" charset="0"/>
              </a:rPr>
              <a:t>Foscam_pkmgr</a:t>
            </a:r>
            <a:r>
              <a:rPr lang="fr-FR" sz="2400" dirty="0">
                <a:latin typeface="Calibri Light" panose="020F0302020204030204" pitchFamily="34" charset="0"/>
              </a:rPr>
              <a:t>(</a:t>
            </a:r>
            <a:r>
              <a:rPr lang="fr-FR" sz="2400" dirty="0">
                <a:latin typeface="Calibri Light" panose="020F0302020204030204" pitchFamily="34" charset="0"/>
                <a:hlinkClick r:id="rId3"/>
              </a:rPr>
              <a:t>https://github.com/moldov/webui</a:t>
            </a:r>
            <a:r>
              <a:rPr lang="fr-FR" sz="2400" dirty="0">
                <a:latin typeface="Calibri Light" panose="020F0302020204030204" pitchFamily="34" charset="0"/>
              </a:rPr>
              <a:t>)</a:t>
            </a:r>
          </a:p>
          <a:p>
            <a:r>
              <a:rPr lang="en-US" sz="2400" dirty="0" err="1" smtClean="0">
                <a:latin typeface="Calibri Light" panose="020F0302020204030204" pitchFamily="34" charset="0"/>
              </a:rPr>
              <a:t>Bruteforcer</a:t>
            </a:r>
            <a:r>
              <a:rPr lang="en-US" sz="2400" dirty="0" smtClean="0">
                <a:latin typeface="Calibri Light" panose="020F0302020204030204" pitchFamily="34" charset="0"/>
              </a:rPr>
              <a:t> (</a:t>
            </a:r>
            <a:r>
              <a:rPr lang="en-US" sz="2400" dirty="0" smtClean="0">
                <a:latin typeface="Calibri Light" panose="020F0302020204030204" pitchFamily="34" charset="0"/>
                <a:hlinkClick r:id="rId4"/>
              </a:rPr>
              <a:t>http</a:t>
            </a:r>
            <a:r>
              <a:rPr lang="en-US" sz="2400" dirty="0">
                <a:latin typeface="Calibri Light" panose="020F0302020204030204" pitchFamily="34" charset="0"/>
                <a:hlinkClick r:id="rId4"/>
              </a:rPr>
              <a:t>://</a:t>
            </a:r>
            <a:r>
              <a:rPr lang="en-US" sz="2400" dirty="0" smtClean="0">
                <a:latin typeface="Calibri Light" panose="020F0302020204030204" pitchFamily="34" charset="0"/>
                <a:hlinkClick r:id="rId4"/>
              </a:rPr>
              <a:t>www.thc.org/thchydra/</a:t>
            </a:r>
            <a:r>
              <a:rPr lang="fr-FR" sz="2400" dirty="0" smtClean="0">
                <a:latin typeface="Calibri Light" panose="020F0302020204030204" pitchFamily="34" charset="0"/>
              </a:rPr>
              <a:t>)</a:t>
            </a:r>
          </a:p>
          <a:p>
            <a:endParaRPr lang="fr-FR" sz="2400" dirty="0" smtClean="0">
              <a:latin typeface="Calibri Light" panose="020F0302020204030204" pitchFamily="34" charset="0"/>
            </a:endParaRPr>
          </a:p>
          <a:p>
            <a:endParaRPr lang="fr-FR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 Light" panose="020F0302020204030204" pitchFamily="34" charset="0"/>
              </a:rPr>
              <a:t>Démonstration</a:t>
            </a:r>
            <a:endParaRPr lang="fr-FR" dirty="0">
              <a:latin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1851"/>
            <a:ext cx="8596668" cy="440951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Le Front</a:t>
            </a:r>
          </a:p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IP de la victime</a:t>
            </a:r>
          </a:p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Vérification version</a:t>
            </a:r>
            <a:endParaRPr lang="fr-FR" sz="2400" dirty="0">
              <a:latin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Dump de la RAM du CGI via GET</a:t>
            </a:r>
          </a:p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Analyse du dump, extraction ID, PWD</a:t>
            </a:r>
          </a:p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PROFIT !</a:t>
            </a:r>
          </a:p>
          <a:p>
            <a:pPr>
              <a:buFont typeface="+mj-lt"/>
              <a:buAutoNum type="arabicPeriod"/>
            </a:pPr>
            <a:endParaRPr lang="fr-FR" sz="2400" dirty="0" smtClean="0">
              <a:latin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Création </a:t>
            </a:r>
            <a:r>
              <a:rPr lang="fr-FR" sz="2400" dirty="0" err="1" smtClean="0">
                <a:latin typeface="Calibri Light" panose="020F0302020204030204" pitchFamily="34" charset="0"/>
              </a:rPr>
              <a:t>firmware</a:t>
            </a:r>
            <a:r>
              <a:rPr lang="fr-FR" sz="2400" dirty="0" smtClean="0">
                <a:latin typeface="Calibri Light" panose="020F0302020204030204" pitchFamily="34" charset="0"/>
              </a:rPr>
              <a:t> avec </a:t>
            </a:r>
            <a:r>
              <a:rPr lang="fr-FR" sz="2400" dirty="0" err="1" smtClean="0">
                <a:latin typeface="Calibri Light" panose="020F0302020204030204" pitchFamily="34" charset="0"/>
              </a:rPr>
              <a:t>backdoor</a:t>
            </a:r>
            <a:endParaRPr lang="fr-FR" sz="2400" dirty="0" smtClean="0">
              <a:latin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sz="2400" dirty="0" err="1" smtClean="0">
                <a:latin typeface="Calibri Light" panose="020F0302020204030204" pitchFamily="34" charset="0"/>
              </a:rPr>
              <a:t>Upload</a:t>
            </a:r>
            <a:r>
              <a:rPr lang="fr-FR" sz="2400" dirty="0">
                <a:latin typeface="Calibri Light" panose="020F0302020204030204" pitchFamily="34" charset="0"/>
              </a:rPr>
              <a:t> </a:t>
            </a:r>
            <a:r>
              <a:rPr lang="fr-FR" sz="2400" dirty="0" smtClean="0">
                <a:latin typeface="Calibri Light" panose="020F0302020204030204" pitchFamily="34" charset="0"/>
              </a:rPr>
              <a:t>du </a:t>
            </a:r>
            <a:r>
              <a:rPr lang="fr-FR" sz="2400" dirty="0" err="1" smtClean="0">
                <a:latin typeface="Calibri Light" panose="020F0302020204030204" pitchFamily="34" charset="0"/>
              </a:rPr>
              <a:t>firmware</a:t>
            </a:r>
            <a:endParaRPr lang="fr-FR" sz="2400" dirty="0" smtClean="0">
              <a:latin typeface="Calibri Light" panose="020F03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sz="2400" dirty="0" smtClean="0">
                <a:latin typeface="Calibri Light" panose="020F0302020204030204" pitchFamily="34" charset="0"/>
              </a:rPr>
              <a:t>PROFIT²</a:t>
            </a:r>
          </a:p>
        </p:txBody>
      </p:sp>
    </p:spTree>
    <p:extLst>
      <p:ext uri="{BB962C8B-B14F-4D97-AF65-F5344CB8AC3E}">
        <p14:creationId xmlns:p14="http://schemas.microsoft.com/office/powerpoint/2010/main" val="37013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729181" y="1233268"/>
            <a:ext cx="8363272" cy="343393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Installation d’un </a:t>
            </a:r>
            <a:r>
              <a:rPr lang="fr-FR" dirty="0" err="1" smtClean="0"/>
              <a:t>Firmware</a:t>
            </a:r>
            <a:r>
              <a:rPr lang="fr-FR" dirty="0" smtClean="0"/>
              <a:t> modifié :</a:t>
            </a:r>
          </a:p>
          <a:p>
            <a:pPr lvl="1"/>
            <a:r>
              <a:rPr lang="fr-FR" dirty="0" smtClean="0"/>
              <a:t>Outils :</a:t>
            </a:r>
          </a:p>
          <a:p>
            <a:pPr lvl="2"/>
            <a:r>
              <a:rPr lang="fr-FR" dirty="0" err="1" smtClean="0"/>
              <a:t>Getcamtool</a:t>
            </a:r>
            <a:r>
              <a:rPr lang="fr-FR" dirty="0" smtClean="0"/>
              <a:t> (</a:t>
            </a:r>
            <a:r>
              <a:rPr lang="fr-FR" dirty="0" smtClean="0">
                <a:hlinkClick r:id="rId2"/>
              </a:rPr>
              <a:t>https://github.com/artemharutyunyan/getmecamtool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Foscam_pkmgr</a:t>
            </a:r>
            <a:r>
              <a:rPr lang="fr-FR" dirty="0" smtClean="0"/>
              <a:t>(</a:t>
            </a:r>
            <a:r>
              <a:rPr lang="fr-FR" dirty="0" smtClean="0">
                <a:hlinkClick r:id="rId3"/>
              </a:rPr>
              <a:t>https://github.com/moldov/webui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Firmware</a:t>
            </a:r>
            <a:r>
              <a:rPr lang="fr-FR" dirty="0" smtClean="0"/>
              <a:t> FOSCAN :</a:t>
            </a:r>
          </a:p>
          <a:p>
            <a:pPr lvl="2"/>
            <a:r>
              <a:rPr lang="fr-FR" dirty="0" smtClean="0">
                <a:hlinkClick r:id="rId4"/>
              </a:rPr>
              <a:t>http://www.foscam.co.za/content/25-latest-firmware-updates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>
              <a:latin typeface="Lucida Console" pitchFamily="49" charset="0"/>
            </a:endParaRPr>
          </a:p>
          <a:p>
            <a:pPr lvl="1"/>
            <a:endParaRPr lang="fr-FR" dirty="0" smtClean="0">
              <a:latin typeface="Lucida Console" pitchFamily="49" charset="0"/>
            </a:endParaRPr>
          </a:p>
          <a:p>
            <a:pPr lvl="1"/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d’une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4A1F-29D3-42A9-B81C-329655C3400F}" type="slidenum">
              <a:rPr lang="fr-FR" smtClean="0"/>
              <a:t>9</a:t>
            </a:fld>
            <a:endParaRPr lang="fr-FR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981200" y="1219200"/>
            <a:ext cx="8363272" cy="501811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fr-FR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fr-FR" sz="2600" dirty="0"/>
              <a:t>Commande d’extraction du binaire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800" dirty="0" err="1">
                <a:latin typeface="Lucida Console" pitchFamily="49" charset="0"/>
              </a:rPr>
              <a:t>root</a:t>
            </a:r>
            <a:r>
              <a:rPr lang="fr-FR" sz="2800" dirty="0">
                <a:latin typeface="Lucida Console" pitchFamily="49" charset="0"/>
              </a:rPr>
              <a:t>@</a:t>
            </a:r>
            <a:r>
              <a:rPr lang="fr-FR" sz="2800" dirty="0" err="1">
                <a:latin typeface="Lucida Console" pitchFamily="49" charset="0"/>
              </a:rPr>
              <a:t>debian</a:t>
            </a:r>
            <a:r>
              <a:rPr lang="fr-FR" sz="2800" dirty="0">
                <a:latin typeface="Lucida Console" pitchFamily="49" charset="0"/>
              </a:rPr>
              <a:t>:/</a:t>
            </a:r>
            <a:r>
              <a:rPr lang="fr-FR" sz="2800" dirty="0" err="1">
                <a:latin typeface="Lucida Console" pitchFamily="49" charset="0"/>
              </a:rPr>
              <a:t>tmp</a:t>
            </a:r>
            <a:r>
              <a:rPr lang="fr-FR" sz="2800" dirty="0">
                <a:latin typeface="Lucida Console" pitchFamily="49" charset="0"/>
              </a:rPr>
              <a:t>/</a:t>
            </a:r>
            <a:r>
              <a:rPr lang="fr-FR" sz="2800" dirty="0" err="1">
                <a:latin typeface="Lucida Console" pitchFamily="49" charset="0"/>
              </a:rPr>
              <a:t>getmecamtool</a:t>
            </a:r>
            <a:r>
              <a:rPr lang="fr-FR" sz="2800" dirty="0">
                <a:latin typeface="Lucida Console" pitchFamily="49" charset="0"/>
              </a:rPr>
              <a:t>/</a:t>
            </a:r>
            <a:r>
              <a:rPr lang="fr-FR" sz="2800" dirty="0" err="1">
                <a:latin typeface="Lucida Console" pitchFamily="49" charset="0"/>
              </a:rPr>
              <a:t>build</a:t>
            </a:r>
            <a:r>
              <a:rPr lang="fr-FR" sz="2800" dirty="0">
                <a:latin typeface="Lucida Console" pitchFamily="49" charset="0"/>
              </a:rPr>
              <a:t>/</a:t>
            </a:r>
            <a:r>
              <a:rPr lang="fr-FR" sz="2800" dirty="0" err="1">
                <a:latin typeface="Lucida Console" pitchFamily="49" charset="0"/>
              </a:rPr>
              <a:t>bin</a:t>
            </a:r>
            <a:r>
              <a:rPr lang="fr-FR" sz="2800" dirty="0">
                <a:latin typeface="Lucida Console" pitchFamily="49" charset="0"/>
              </a:rPr>
              <a:t># </a:t>
            </a:r>
            <a:r>
              <a:rPr lang="fr-FR" sz="2800" dirty="0">
                <a:solidFill>
                  <a:schemeClr val="tx2"/>
                </a:solidFill>
                <a:latin typeface="Lucida Console" pitchFamily="49" charset="0"/>
              </a:rPr>
              <a:t>./</a:t>
            </a:r>
            <a:r>
              <a:rPr lang="fr-FR" sz="2800" dirty="0" err="1">
                <a:solidFill>
                  <a:schemeClr val="tx2"/>
                </a:solidFill>
                <a:latin typeface="Lucida Console" pitchFamily="49" charset="0"/>
              </a:rPr>
              <a:t>sysextract</a:t>
            </a:r>
            <a:r>
              <a:rPr lang="fr-FR" sz="2800" dirty="0">
                <a:solidFill>
                  <a:schemeClr val="tx2"/>
                </a:solidFill>
                <a:latin typeface="Lucida Console" pitchFamily="49" charset="0"/>
              </a:rPr>
              <a:t> -x ../../../</a:t>
            </a:r>
            <a:r>
              <a:rPr lang="fr-FR" sz="2800" dirty="0" err="1">
                <a:solidFill>
                  <a:schemeClr val="tx2"/>
                </a:solidFill>
                <a:latin typeface="Lucida Console" pitchFamily="49" charset="0"/>
              </a:rPr>
              <a:t>Firmware</a:t>
            </a:r>
            <a:r>
              <a:rPr lang="fr-FR" sz="2800" dirty="0">
                <a:solidFill>
                  <a:schemeClr val="tx2"/>
                </a:solidFill>
                <a:latin typeface="Lucida Console" pitchFamily="49" charset="0"/>
              </a:rPr>
              <a:t>/11.22.2.47/System\ </a:t>
            </a:r>
            <a:r>
              <a:rPr lang="fr-FR" sz="2800" dirty="0" err="1">
                <a:solidFill>
                  <a:schemeClr val="tx2"/>
                </a:solidFill>
                <a:latin typeface="Lucida Console" pitchFamily="49" charset="0"/>
              </a:rPr>
              <a:t>firmware</a:t>
            </a:r>
            <a:r>
              <a:rPr lang="fr-FR" sz="2800" dirty="0">
                <a:solidFill>
                  <a:schemeClr val="tx2"/>
                </a:solidFill>
                <a:latin typeface="Lucida Console" pitchFamily="49" charset="0"/>
              </a:rPr>
              <a:t>/lr_cmos_11_22_2_47.bin -o /</a:t>
            </a:r>
            <a:r>
              <a:rPr lang="fr-FR" sz="2800" dirty="0" err="1">
                <a:solidFill>
                  <a:schemeClr val="tx2"/>
                </a:solidFill>
                <a:latin typeface="Lucida Console" pitchFamily="49" charset="0"/>
              </a:rPr>
              <a:t>tmp</a:t>
            </a:r>
            <a:r>
              <a:rPr lang="fr-FR" sz="2800" dirty="0">
                <a:solidFill>
                  <a:schemeClr val="tx2"/>
                </a:solidFill>
                <a:latin typeface="Lucida Console" pitchFamily="49" charset="0"/>
              </a:rPr>
              <a:t>/TEMPBINSYS</a:t>
            </a:r>
          </a:p>
          <a:p>
            <a:pPr lvl="2"/>
            <a:r>
              <a:rPr lang="en-US" sz="2300" dirty="0">
                <a:latin typeface="Lucida Console" pitchFamily="49" charset="0"/>
              </a:rPr>
              <a:t>System firmware file has valid structure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linux.bin size: 759609 bytes, romfs.img size: 1041408 bytes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Extracting /</a:t>
            </a:r>
            <a:r>
              <a:rPr lang="en-US" sz="2300" dirty="0" err="1">
                <a:latin typeface="Lucida Console" pitchFamily="49" charset="0"/>
              </a:rPr>
              <a:t>tmp</a:t>
            </a:r>
            <a:r>
              <a:rPr lang="en-US" sz="2300" dirty="0">
                <a:latin typeface="Lucida Console" pitchFamily="49" charset="0"/>
              </a:rPr>
              <a:t>/TEMPBINSYS/linux.bin(759609 bytes)...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Extracting /</a:t>
            </a:r>
            <a:r>
              <a:rPr lang="en-US" sz="2300" dirty="0" err="1">
                <a:latin typeface="Lucida Console" pitchFamily="49" charset="0"/>
              </a:rPr>
              <a:t>tmp</a:t>
            </a:r>
            <a:r>
              <a:rPr lang="en-US" sz="2300" dirty="0">
                <a:latin typeface="Lucida Console" pitchFamily="49" charset="0"/>
              </a:rPr>
              <a:t>/TEMPBINSYS/romfs.img(1041408 bytes)…</a:t>
            </a:r>
            <a:endParaRPr lang="fr-FR" sz="2800" dirty="0">
              <a:solidFill>
                <a:schemeClr val="tx2"/>
              </a:solidFill>
              <a:latin typeface="Lucida Console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fr-FR" sz="2600" dirty="0"/>
              <a:t>Montage de l’image Système 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700" dirty="0" err="1">
                <a:latin typeface="Lucida Console" pitchFamily="49" charset="0"/>
              </a:rPr>
              <a:t>root</a:t>
            </a:r>
            <a:r>
              <a:rPr lang="fr-FR" sz="2700" dirty="0">
                <a:latin typeface="Lucida Console" pitchFamily="49" charset="0"/>
              </a:rPr>
              <a:t>@</a:t>
            </a:r>
            <a:r>
              <a:rPr lang="fr-FR" sz="2700" dirty="0" err="1">
                <a:latin typeface="Lucida Console" pitchFamily="49" charset="0"/>
              </a:rPr>
              <a:t>debian</a:t>
            </a:r>
            <a:r>
              <a:rPr lang="fr-FR" sz="2700" dirty="0">
                <a:latin typeface="Lucida Console" pitchFamily="49" charset="0"/>
              </a:rPr>
              <a:t>:/</a:t>
            </a:r>
            <a:r>
              <a:rPr lang="fr-FR" sz="2700" dirty="0" err="1">
                <a:latin typeface="Lucida Console" pitchFamily="49" charset="0"/>
              </a:rPr>
              <a:t>tmp</a:t>
            </a:r>
            <a:r>
              <a:rPr lang="fr-FR" sz="2700" dirty="0">
                <a:latin typeface="Lucida Console" pitchFamily="49" charset="0"/>
              </a:rPr>
              <a:t>/TEMPBINSYS# 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ls</a:t>
            </a:r>
            <a:r>
              <a:rPr lang="fr-FR" sz="2700" dirty="0">
                <a:solidFill>
                  <a:schemeClr val="tx2"/>
                </a:solidFill>
                <a:latin typeface="Lucida Console" pitchFamily="49" charset="0"/>
              </a:rPr>
              <a:t> –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lh</a:t>
            </a:r>
            <a:endParaRPr lang="fr-FR" sz="2700" dirty="0">
              <a:solidFill>
                <a:schemeClr val="tx2"/>
              </a:solidFill>
              <a:latin typeface="Lucida Console" pitchFamily="49" charset="0"/>
            </a:endParaRPr>
          </a:p>
          <a:p>
            <a:pPr lvl="2"/>
            <a:r>
              <a:rPr lang="fr-FR" sz="2300" dirty="0">
                <a:latin typeface="Lucida Console" pitchFamily="49" charset="0"/>
              </a:rPr>
              <a:t>total 1,8M</a:t>
            </a:r>
          </a:p>
          <a:p>
            <a:pPr lvl="2"/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rw</a:t>
            </a:r>
            <a:r>
              <a:rPr lang="en-US" sz="2300" dirty="0">
                <a:latin typeface="Lucida Console" pitchFamily="49" charset="0"/>
              </a:rPr>
              <a:t>-r--r-- 1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 742K </a:t>
            </a:r>
            <a:r>
              <a:rPr lang="en-US" sz="2300" dirty="0" err="1">
                <a:latin typeface="Lucida Console" pitchFamily="49" charset="0"/>
              </a:rPr>
              <a:t>déc</a:t>
            </a:r>
            <a:r>
              <a:rPr lang="en-US" sz="2300" dirty="0">
                <a:latin typeface="Lucida Console" pitchFamily="49" charset="0"/>
              </a:rPr>
              <a:t>.   3 22:33 linux.bin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rw</a:t>
            </a:r>
            <a:r>
              <a:rPr lang="en-US" sz="2300" dirty="0">
                <a:latin typeface="Lucida Console" pitchFamily="49" charset="0"/>
              </a:rPr>
              <a:t>-r--r-- 1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1017K </a:t>
            </a:r>
            <a:r>
              <a:rPr lang="en-US" sz="2300" dirty="0" err="1">
                <a:latin typeface="Lucida Console" pitchFamily="49" charset="0"/>
              </a:rPr>
              <a:t>déc</a:t>
            </a:r>
            <a:r>
              <a:rPr lang="en-US" sz="2300" dirty="0">
                <a:latin typeface="Lucida Console" pitchFamily="49" charset="0"/>
              </a:rPr>
              <a:t>.   </a:t>
            </a:r>
            <a:r>
              <a:rPr lang="fr-FR" sz="2300" dirty="0">
                <a:latin typeface="Lucida Console" pitchFamily="49" charset="0"/>
              </a:rPr>
              <a:t>3 22:33 romfs.img</a:t>
            </a:r>
            <a:endParaRPr lang="fr-FR" sz="2400" dirty="0">
              <a:latin typeface="Lucida Console" pitchFamily="49" charset="0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700" dirty="0" err="1">
                <a:latin typeface="Lucida Console" pitchFamily="49" charset="0"/>
              </a:rPr>
              <a:t>root@debian</a:t>
            </a:r>
            <a:r>
              <a:rPr lang="en-US" sz="2700" dirty="0">
                <a:latin typeface="Lucida Console" pitchFamily="49" charset="0"/>
              </a:rPr>
              <a:t>:/</a:t>
            </a:r>
            <a:r>
              <a:rPr lang="en-US" sz="2700" dirty="0" err="1">
                <a:latin typeface="Lucida Console" pitchFamily="49" charset="0"/>
              </a:rPr>
              <a:t>tmp</a:t>
            </a:r>
            <a:r>
              <a:rPr lang="en-US" sz="2700" dirty="0">
                <a:latin typeface="Lucida Console" pitchFamily="49" charset="0"/>
              </a:rPr>
              <a:t>/TEMPBINSYS# </a:t>
            </a:r>
            <a:r>
              <a:rPr lang="en-US" sz="2700" dirty="0">
                <a:solidFill>
                  <a:schemeClr val="tx2"/>
                </a:solidFill>
                <a:latin typeface="Lucida Console" pitchFamily="49" charset="0"/>
              </a:rPr>
              <a:t>mount romfs.img /media/</a:t>
            </a:r>
            <a:r>
              <a:rPr lang="en-US" sz="2700" dirty="0" err="1">
                <a:solidFill>
                  <a:schemeClr val="tx2"/>
                </a:solidFill>
                <a:latin typeface="Lucida Console" pitchFamily="49" charset="0"/>
              </a:rPr>
              <a:t>romCustom</a:t>
            </a:r>
            <a:r>
              <a:rPr lang="en-US" sz="2700" dirty="0">
                <a:solidFill>
                  <a:schemeClr val="tx2"/>
                </a:solidFill>
                <a:latin typeface="Lucida Console" pitchFamily="49" charset="0"/>
              </a:rPr>
              <a:t>/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700" dirty="0" err="1">
                <a:latin typeface="Lucida Console" pitchFamily="49" charset="0"/>
              </a:rPr>
              <a:t>root@debian</a:t>
            </a:r>
            <a:r>
              <a:rPr lang="fr-FR" sz="2700" dirty="0">
                <a:latin typeface="Lucida Console" pitchFamily="49" charset="0"/>
              </a:rPr>
              <a:t>:/media/</a:t>
            </a:r>
            <a:r>
              <a:rPr lang="fr-FR" sz="2700" dirty="0" err="1">
                <a:latin typeface="Lucida Console" pitchFamily="49" charset="0"/>
              </a:rPr>
              <a:t>romCustom</a:t>
            </a:r>
            <a:r>
              <a:rPr lang="fr-FR" sz="2700" dirty="0">
                <a:latin typeface="Lucida Console" pitchFamily="49" charset="0"/>
              </a:rPr>
              <a:t># 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ls</a:t>
            </a:r>
            <a:r>
              <a:rPr lang="fr-FR" sz="2700" dirty="0">
                <a:solidFill>
                  <a:schemeClr val="tx2"/>
                </a:solidFill>
                <a:latin typeface="Lucida Console" pitchFamily="49" charset="0"/>
              </a:rPr>
              <a:t> -</a:t>
            </a:r>
            <a:r>
              <a:rPr lang="fr-FR" sz="2700" dirty="0" err="1">
                <a:solidFill>
                  <a:schemeClr val="tx2"/>
                </a:solidFill>
                <a:latin typeface="Lucida Console" pitchFamily="49" charset="0"/>
              </a:rPr>
              <a:t>lh</a:t>
            </a:r>
            <a:endParaRPr lang="fr-FR" sz="2700" dirty="0">
              <a:solidFill>
                <a:schemeClr val="tx2"/>
              </a:solidFill>
              <a:latin typeface="Lucida Console" pitchFamily="49" charset="0"/>
            </a:endParaRPr>
          </a:p>
          <a:p>
            <a:pPr lvl="2"/>
            <a:r>
              <a:rPr lang="en-US" sz="2300" dirty="0">
                <a:latin typeface="Lucida Console" pitchFamily="49" charset="0"/>
              </a:rPr>
              <a:t>total 0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bin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dev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etc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flash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home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proc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swap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</a:t>
            </a:r>
            <a:r>
              <a:rPr lang="en-US" sz="2300" dirty="0" err="1">
                <a:latin typeface="Lucida Console" pitchFamily="49" charset="0"/>
              </a:rPr>
              <a:t>tmp</a:t>
            </a:r>
            <a:r>
              <a:rPr lang="en-US" sz="2300" dirty="0">
                <a:latin typeface="Lucida Console" pitchFamily="49" charset="0"/>
              </a:rPr>
              <a:t>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</a:t>
            </a:r>
            <a:r>
              <a:rPr lang="en-US" sz="2300" dirty="0" err="1">
                <a:latin typeface="Lucida Console" pitchFamily="49" charset="0"/>
              </a:rPr>
              <a:t>usr</a:t>
            </a:r>
            <a:r>
              <a:rPr lang="en-US" sz="2300" dirty="0">
                <a:latin typeface="Lucida Console" pitchFamily="49" charset="0"/>
              </a:rPr>
              <a:t> </a:t>
            </a:r>
            <a:endParaRPr lang="fr-FR" sz="2300" dirty="0">
              <a:latin typeface="Lucida Console" pitchFamily="49" charset="0"/>
            </a:endParaRPr>
          </a:p>
          <a:p>
            <a:pPr lvl="2"/>
            <a:r>
              <a:rPr lang="en-US" sz="2300" dirty="0" err="1">
                <a:latin typeface="Lucida Console" pitchFamily="49" charset="0"/>
              </a:rPr>
              <a:t>drwxr</a:t>
            </a:r>
            <a:r>
              <a:rPr lang="en-US" sz="2300" dirty="0">
                <a:latin typeface="Lucida Console" pitchFamily="49" charset="0"/>
              </a:rPr>
              <a:t>-</a:t>
            </a:r>
            <a:r>
              <a:rPr lang="en-US" sz="2300" dirty="0" err="1">
                <a:latin typeface="Lucida Console" pitchFamily="49" charset="0"/>
              </a:rPr>
              <a:t>xr</a:t>
            </a:r>
            <a:r>
              <a:rPr lang="en-US" sz="2300" dirty="0">
                <a:latin typeface="Lucida Console" pitchFamily="49" charset="0"/>
              </a:rPr>
              <a:t>-x 1 root </a:t>
            </a:r>
            <a:r>
              <a:rPr lang="en-US" sz="2300" dirty="0" err="1">
                <a:latin typeface="Lucida Console" pitchFamily="49" charset="0"/>
              </a:rPr>
              <a:t>root</a:t>
            </a:r>
            <a:r>
              <a:rPr lang="en-US" sz="2300" dirty="0">
                <a:latin typeface="Lucida Console" pitchFamily="49" charset="0"/>
              </a:rPr>
              <a:t> 32 </a:t>
            </a:r>
            <a:r>
              <a:rPr lang="en-US" sz="2300" dirty="0" err="1">
                <a:latin typeface="Lucida Console" pitchFamily="49" charset="0"/>
              </a:rPr>
              <a:t>janv</a:t>
            </a:r>
            <a:r>
              <a:rPr lang="en-US" sz="2300" dirty="0">
                <a:latin typeface="Lucida Console" pitchFamily="49" charset="0"/>
              </a:rPr>
              <a:t>.  1  1970 </a:t>
            </a:r>
            <a:r>
              <a:rPr lang="en-US" sz="2300" dirty="0" err="1">
                <a:latin typeface="Lucida Console" pitchFamily="49" charset="0"/>
              </a:rPr>
              <a:t>var</a:t>
            </a:r>
            <a:r>
              <a:rPr lang="en-US" sz="2300" dirty="0">
                <a:latin typeface="Lucida Console" pitchFamily="49" charset="0"/>
              </a:rPr>
              <a:t> </a:t>
            </a:r>
            <a:endParaRPr lang="fr-FR" sz="23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752</Words>
  <Application>Microsoft Office PowerPoint</Application>
  <PresentationFormat>Grand écran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Lucida Console</vt:lpstr>
      <vt:lpstr>Trebuchet MS</vt:lpstr>
      <vt:lpstr>Wingdings 3</vt:lpstr>
      <vt:lpstr>Facette</vt:lpstr>
      <vt:lpstr>Sécurité réseaux: Etude de cas pratique &amp; simulation en laboratoire technique</vt:lpstr>
      <vt:lpstr>Sommaire</vt:lpstr>
      <vt:lpstr>La victime</vt:lpstr>
      <vt:lpstr>Sous le capot</vt:lpstr>
      <vt:lpstr>Pourquoi ?</vt:lpstr>
      <vt:lpstr>Comment ?</vt:lpstr>
      <vt:lpstr>Démonstration</vt:lpstr>
      <vt:lpstr>Mise en place d’une Backdoor</vt:lpstr>
      <vt:lpstr>Mise en place d’une Backdoor</vt:lpstr>
      <vt:lpstr>Mise en place d’une Backdoor</vt:lpstr>
      <vt:lpstr>Mise en place d’une Backdoor</vt:lpstr>
      <vt:lpstr>Exploitations possibles</vt:lpstr>
      <vt:lpstr>Et sur les zinternets ?</vt:lpstr>
      <vt:lpstr>Safe Hex !</vt:lpstr>
      <vt:lpstr>Difficultés rencontrées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réseaux: Etude de cas pratique &amp; simulation en laboratoire technique</dc:title>
  <dc:creator>Etudiant</dc:creator>
  <cp:lastModifiedBy>ETUDIANT</cp:lastModifiedBy>
  <cp:revision>31</cp:revision>
  <dcterms:created xsi:type="dcterms:W3CDTF">2014-12-03T15:42:07Z</dcterms:created>
  <dcterms:modified xsi:type="dcterms:W3CDTF">2014-12-05T09:37:54Z</dcterms:modified>
</cp:coreProperties>
</file>