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heme/theme4.xml" ContentType="application/vnd.openxmlformats-officedocument.theme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  <p:sldMasterId id="2147483681" r:id="rId3"/>
  </p:sldMasterIdLst>
  <p:notesMasterIdLst>
    <p:notesMasterId r:id="rId36"/>
  </p:notesMasterIdLst>
  <p:sldIdLst>
    <p:sldId id="258" r:id="rId4"/>
    <p:sldId id="263" r:id="rId5"/>
    <p:sldId id="264" r:id="rId6"/>
    <p:sldId id="266" r:id="rId7"/>
    <p:sldId id="276" r:id="rId8"/>
    <p:sldId id="278" r:id="rId9"/>
    <p:sldId id="279" r:id="rId10"/>
    <p:sldId id="280" r:id="rId11"/>
    <p:sldId id="282" r:id="rId12"/>
    <p:sldId id="297" r:id="rId13"/>
    <p:sldId id="283" r:id="rId14"/>
    <p:sldId id="304" r:id="rId15"/>
    <p:sldId id="311" r:id="rId16"/>
    <p:sldId id="281" r:id="rId17"/>
    <p:sldId id="305" r:id="rId18"/>
    <p:sldId id="312" r:id="rId19"/>
    <p:sldId id="317" r:id="rId20"/>
    <p:sldId id="318" r:id="rId21"/>
    <p:sldId id="310" r:id="rId22"/>
    <p:sldId id="316" r:id="rId23"/>
    <p:sldId id="287" r:id="rId24"/>
    <p:sldId id="285" r:id="rId25"/>
    <p:sldId id="289" r:id="rId26"/>
    <p:sldId id="294" r:id="rId27"/>
    <p:sldId id="293" r:id="rId28"/>
    <p:sldId id="295" r:id="rId29"/>
    <p:sldId id="296" r:id="rId30"/>
    <p:sldId id="300" r:id="rId31"/>
    <p:sldId id="303" r:id="rId32"/>
    <p:sldId id="299" r:id="rId33"/>
    <p:sldId id="315" r:id="rId34"/>
    <p:sldId id="272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9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yf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>
        <p:scale>
          <a:sx n="100" d="100"/>
          <a:sy n="100" d="100"/>
        </p:scale>
        <p:origin x="1062" y="402"/>
      </p:cViewPr>
      <p:guideLst>
        <p:guide orient="horz" pos="2259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15931E-1654-4B73-89B2-8E333D9C42E0}" type="doc">
      <dgm:prSet loTypeId="urn:microsoft.com/office/officeart/2005/8/layout/vList5" loCatId="list" qsTypeId="urn:microsoft.com/office/officeart/2005/8/quickstyle/simple1#1" qsCatId="simple" csTypeId="urn:microsoft.com/office/officeart/2005/8/colors/accent1_2#1" csCatId="accent1" phldr="0"/>
      <dgm:spPr/>
      <dgm:t>
        <a:bodyPr/>
        <a:lstStyle/>
        <a:p>
          <a:endParaRPr lang="zh-CN" altLang="en-US"/>
        </a:p>
      </dgm:t>
    </dgm:pt>
    <dgm:pt modelId="{90DDC401-903F-495B-A387-FFA8A45891F6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范围</a:t>
          </a:r>
        </a:p>
      </dgm:t>
    </dgm:pt>
    <dgm:pt modelId="{C8BB0B8A-C63A-4F83-B8DD-3A7CE259E4EE}" type="parTrans" cxnId="{8DED4AFE-CC40-4440-9B85-7C6B55976628}">
      <dgm:prSet/>
      <dgm:spPr/>
      <dgm:t>
        <a:bodyPr/>
        <a:lstStyle/>
        <a:p>
          <a:endParaRPr lang="zh-CN" altLang="en-US"/>
        </a:p>
      </dgm:t>
    </dgm:pt>
    <dgm:pt modelId="{35E5E878-0907-4014-9CFA-56AEFE6C22E5}" type="sibTrans" cxnId="{8DED4AFE-CC40-4440-9B85-7C6B55976628}">
      <dgm:prSet/>
      <dgm:spPr/>
      <dgm:t>
        <a:bodyPr/>
        <a:lstStyle/>
        <a:p>
          <a:endParaRPr lang="zh-CN" altLang="en-US"/>
        </a:p>
      </dgm:t>
    </dgm:pt>
    <dgm:pt modelId="{E08CEB0C-E37F-4DCA-A8EA-4B2CD3AD7754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实物模型这一类原型重点关注用户体验；概念证明原型探究的是提议方式方法的技术合理性。</a:t>
          </a:r>
        </a:p>
      </dgm:t>
    </dgm:pt>
    <dgm:pt modelId="{FB4BCC77-44E9-4065-8A2F-90CD32DE34E3}" type="parTrans" cxnId="{385AA5FC-B538-42C5-B08D-016E582A943B}">
      <dgm:prSet/>
      <dgm:spPr/>
      <dgm:t>
        <a:bodyPr/>
        <a:lstStyle/>
        <a:p>
          <a:endParaRPr lang="zh-CN" altLang="en-US"/>
        </a:p>
      </dgm:t>
    </dgm:pt>
    <dgm:pt modelId="{41FED480-3E2E-47A2-B997-02D527BC8082}" type="sibTrans" cxnId="{385AA5FC-B538-42C5-B08D-016E582A943B}">
      <dgm:prSet/>
      <dgm:spPr/>
      <dgm:t>
        <a:bodyPr/>
        <a:lstStyle/>
        <a:p>
          <a:endParaRPr lang="zh-CN" altLang="en-US"/>
        </a:p>
      </dgm:t>
    </dgm:pt>
    <dgm:pt modelId="{A6685E83-BEEC-49B3-B40A-539E2C0D7A1A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未来用途</a:t>
          </a:r>
        </a:p>
      </dgm:t>
    </dgm:pt>
    <dgm:pt modelId="{FECC43A3-D59E-4EE1-9557-8FBB90D5B362}" type="parTrans" cxnId="{F13FC121-9F2F-4423-AE51-27960B01BF44}">
      <dgm:prSet/>
      <dgm:spPr/>
      <dgm:t>
        <a:bodyPr/>
        <a:lstStyle/>
        <a:p>
          <a:endParaRPr lang="zh-CN" altLang="en-US"/>
        </a:p>
      </dgm:t>
    </dgm:pt>
    <dgm:pt modelId="{68BB6C9A-B7F0-43A0-955B-FC8C4D4009BF}" type="sibTrans" cxnId="{F13FC121-9F2F-4423-AE51-27960B01BF44}">
      <dgm:prSet/>
      <dgm:spPr/>
      <dgm:t>
        <a:bodyPr/>
        <a:lstStyle/>
        <a:p>
          <a:endParaRPr lang="zh-CN" altLang="en-US"/>
        </a:p>
      </dgm:t>
    </dgm:pt>
    <dgm:pt modelId="{CBA50553-63FA-4B5A-9888-EDDBA06CA593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一次性(可抛弃型)原型在产生反馈信息以后会被抛弃，演进型原型则通过系列的造代发展成为最终产品</a:t>
          </a:r>
        </a:p>
      </dgm:t>
    </dgm:pt>
    <dgm:pt modelId="{73E2772F-165D-4B56-ACC2-969CBF53B0A8}" type="parTrans" cxnId="{1591038E-1C3F-4A68-AD40-0F618B0E6CBB}">
      <dgm:prSet/>
      <dgm:spPr/>
      <dgm:t>
        <a:bodyPr/>
        <a:lstStyle/>
        <a:p>
          <a:endParaRPr lang="zh-CN" altLang="en-US"/>
        </a:p>
      </dgm:t>
    </dgm:pt>
    <dgm:pt modelId="{7BFD1607-7356-4D3D-A829-75D002A3A4B0}" type="sibTrans" cxnId="{1591038E-1C3F-4A68-AD40-0F618B0E6CBB}">
      <dgm:prSet/>
      <dgm:spPr/>
      <dgm:t>
        <a:bodyPr/>
        <a:lstStyle/>
        <a:p>
          <a:endParaRPr lang="zh-CN" altLang="en-US"/>
        </a:p>
      </dgm:t>
    </dgm:pt>
    <dgm:pt modelId="{C8DDDFA1-AF37-4444-AAEB-D51CEE212719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形式</a:t>
          </a:r>
        </a:p>
      </dgm:t>
    </dgm:pt>
    <dgm:pt modelId="{26EA520A-5891-4EBA-B2AD-1840663D8C07}" type="parTrans" cxnId="{59330403-5853-4649-AFF3-9D5226A592C3}">
      <dgm:prSet/>
      <dgm:spPr/>
      <dgm:t>
        <a:bodyPr/>
        <a:lstStyle/>
        <a:p>
          <a:endParaRPr lang="zh-CN" altLang="en-US"/>
        </a:p>
      </dgm:t>
    </dgm:pt>
    <dgm:pt modelId="{CE2287C8-6424-4771-88FD-4DADE15C5A04}" type="sibTrans" cxnId="{59330403-5853-4649-AFF3-9D5226A592C3}">
      <dgm:prSet/>
      <dgm:spPr/>
      <dgm:t>
        <a:bodyPr/>
        <a:lstStyle/>
        <a:p>
          <a:endParaRPr lang="zh-CN" altLang="en-US"/>
        </a:p>
      </dgm:t>
    </dgm:pt>
    <dgm:pt modelId="{5AA02751-379E-46DB-884A-F23ACBC498EE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纸上原型是画在纸上、白板上或者画图工具中的草图。电子原型由只针对部分解决方案的可工作软件组成</a:t>
          </a:r>
        </a:p>
      </dgm:t>
    </dgm:pt>
    <dgm:pt modelId="{D0D77647-95BE-4607-B2F0-006D9CAB8F0E}" type="parTrans" cxnId="{DC4A9CA0-64B1-4370-8EA8-4650020DFD51}">
      <dgm:prSet/>
      <dgm:spPr/>
      <dgm:t>
        <a:bodyPr/>
        <a:lstStyle/>
        <a:p>
          <a:endParaRPr lang="zh-CN" altLang="en-US"/>
        </a:p>
      </dgm:t>
    </dgm:pt>
    <dgm:pt modelId="{3DBF6B9F-A188-4D67-ABE8-0633561FA9E5}" type="sibTrans" cxnId="{DC4A9CA0-64B1-4370-8EA8-4650020DFD51}">
      <dgm:prSet/>
      <dgm:spPr/>
      <dgm:t>
        <a:bodyPr/>
        <a:lstStyle/>
        <a:p>
          <a:endParaRPr lang="zh-CN" altLang="en-US"/>
        </a:p>
      </dgm:t>
    </dgm:pt>
    <dgm:pt modelId="{D5935282-3C7C-4F88-A1AE-C27DB8591514}" type="pres">
      <dgm:prSet presAssocID="{2E15931E-1654-4B73-89B2-8E333D9C42E0}" presName="Name0" presStyleCnt="0">
        <dgm:presLayoutVars>
          <dgm:dir/>
          <dgm:animLvl val="lvl"/>
          <dgm:resizeHandles val="exact"/>
        </dgm:presLayoutVars>
      </dgm:prSet>
      <dgm:spPr/>
    </dgm:pt>
    <dgm:pt modelId="{E61486FD-113E-4C87-8ADF-B1A8E2A84801}" type="pres">
      <dgm:prSet presAssocID="{90DDC401-903F-495B-A387-FFA8A45891F6}" presName="linNode" presStyleCnt="0"/>
      <dgm:spPr/>
    </dgm:pt>
    <dgm:pt modelId="{96BE2B31-D87C-43E1-BE64-4C27B13F4AA4}" type="pres">
      <dgm:prSet presAssocID="{90DDC401-903F-495B-A387-FFA8A45891F6}" presName="parentText" presStyleLbl="node1" presStyleIdx="0" presStyleCnt="3" custLinFactNeighborX="-5482" custLinFactNeighborY="-24756">
        <dgm:presLayoutVars>
          <dgm:chMax val="1"/>
          <dgm:bulletEnabled val="1"/>
        </dgm:presLayoutVars>
      </dgm:prSet>
      <dgm:spPr/>
    </dgm:pt>
    <dgm:pt modelId="{DD9406C3-FC80-4468-A55B-122D744D43F0}" type="pres">
      <dgm:prSet presAssocID="{90DDC401-903F-495B-A387-FFA8A45891F6}" presName="descendantText" presStyleLbl="alignAccFollowNode1" presStyleIdx="0" presStyleCnt="3">
        <dgm:presLayoutVars>
          <dgm:bulletEnabled val="1"/>
        </dgm:presLayoutVars>
      </dgm:prSet>
      <dgm:spPr/>
    </dgm:pt>
    <dgm:pt modelId="{F1941F29-E51C-4282-956D-50CFAFAEB9B8}" type="pres">
      <dgm:prSet presAssocID="{35E5E878-0907-4014-9CFA-56AEFE6C22E5}" presName="sp" presStyleCnt="0"/>
      <dgm:spPr/>
    </dgm:pt>
    <dgm:pt modelId="{B589D1EC-5156-4FB2-BB1C-8E1290A868B9}" type="pres">
      <dgm:prSet presAssocID="{A6685E83-BEEC-49B3-B40A-539E2C0D7A1A}" presName="linNode" presStyleCnt="0"/>
      <dgm:spPr/>
    </dgm:pt>
    <dgm:pt modelId="{EBD335B5-8308-49CB-9630-99D852747B1F}" type="pres">
      <dgm:prSet presAssocID="{A6685E83-BEEC-49B3-B40A-539E2C0D7A1A}" presName="parentText" presStyleLbl="node1" presStyleIdx="1" presStyleCnt="3" custScaleX="104300" custLinFactNeighborX="-381" custLinFactNeighborY="-1337">
        <dgm:presLayoutVars>
          <dgm:chMax val="1"/>
          <dgm:bulletEnabled val="1"/>
        </dgm:presLayoutVars>
      </dgm:prSet>
      <dgm:spPr/>
    </dgm:pt>
    <dgm:pt modelId="{6EB2A58E-CA03-4F76-94B6-D8FE50231963}" type="pres">
      <dgm:prSet presAssocID="{A6685E83-BEEC-49B3-B40A-539E2C0D7A1A}" presName="descendantText" presStyleLbl="alignAccFollowNode1" presStyleIdx="1" presStyleCnt="3">
        <dgm:presLayoutVars>
          <dgm:bulletEnabled val="1"/>
        </dgm:presLayoutVars>
      </dgm:prSet>
      <dgm:spPr/>
    </dgm:pt>
    <dgm:pt modelId="{A76EE5BB-CBA4-4DD9-BFB7-3F3F246C9BF0}" type="pres">
      <dgm:prSet presAssocID="{68BB6C9A-B7F0-43A0-955B-FC8C4D4009BF}" presName="sp" presStyleCnt="0"/>
      <dgm:spPr/>
    </dgm:pt>
    <dgm:pt modelId="{2BB2A428-FB05-47E5-AC5F-C6A7936A9AC0}" type="pres">
      <dgm:prSet presAssocID="{C8DDDFA1-AF37-4444-AAEB-D51CEE212719}" presName="linNode" presStyleCnt="0"/>
      <dgm:spPr/>
    </dgm:pt>
    <dgm:pt modelId="{B093CE78-670B-40EB-95CF-315E334D550F}" type="pres">
      <dgm:prSet presAssocID="{C8DDDFA1-AF37-4444-AAEB-D51CEE212719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64028F0D-BE57-4642-92F7-303D4E45C524}" type="pres">
      <dgm:prSet presAssocID="{C8DDDFA1-AF37-4444-AAEB-D51CEE212719}" presName="descendantText" presStyleLbl="alignAccFollowNode1" presStyleIdx="2" presStyleCnt="3" custLinFactNeighborY="-806">
        <dgm:presLayoutVars>
          <dgm:bulletEnabled val="1"/>
        </dgm:presLayoutVars>
      </dgm:prSet>
      <dgm:spPr/>
    </dgm:pt>
  </dgm:ptLst>
  <dgm:cxnLst>
    <dgm:cxn modelId="{59330403-5853-4649-AFF3-9D5226A592C3}" srcId="{2E15931E-1654-4B73-89B2-8E333D9C42E0}" destId="{C8DDDFA1-AF37-4444-AAEB-D51CEE212719}" srcOrd="2" destOrd="0" parTransId="{26EA520A-5891-4EBA-B2AD-1840663D8C07}" sibTransId="{CE2287C8-6424-4771-88FD-4DADE15C5A04}"/>
    <dgm:cxn modelId="{F13FC121-9F2F-4423-AE51-27960B01BF44}" srcId="{2E15931E-1654-4B73-89B2-8E333D9C42E0}" destId="{A6685E83-BEEC-49B3-B40A-539E2C0D7A1A}" srcOrd="1" destOrd="0" parTransId="{FECC43A3-D59E-4EE1-9557-8FBB90D5B362}" sibTransId="{68BB6C9A-B7F0-43A0-955B-FC8C4D4009BF}"/>
    <dgm:cxn modelId="{C6007267-85FB-4A1F-8B95-B22475B92BCA}" type="presOf" srcId="{CBA50553-63FA-4B5A-9888-EDDBA06CA593}" destId="{6EB2A58E-CA03-4F76-94B6-D8FE50231963}" srcOrd="0" destOrd="0" presId="urn:microsoft.com/office/officeart/2005/8/layout/vList5"/>
    <dgm:cxn modelId="{C5A7C44E-C437-4E9C-A54F-D83910CB860D}" type="presOf" srcId="{E08CEB0C-E37F-4DCA-A8EA-4B2CD3AD7754}" destId="{DD9406C3-FC80-4468-A55B-122D744D43F0}" srcOrd="0" destOrd="0" presId="urn:microsoft.com/office/officeart/2005/8/layout/vList5"/>
    <dgm:cxn modelId="{BA28E778-585D-4389-86F0-3A2CF0D15238}" type="presOf" srcId="{2E15931E-1654-4B73-89B2-8E333D9C42E0}" destId="{D5935282-3C7C-4F88-A1AE-C27DB8591514}" srcOrd="0" destOrd="0" presId="urn:microsoft.com/office/officeart/2005/8/layout/vList5"/>
    <dgm:cxn modelId="{1F0DD85A-52AB-49B2-9C25-1DEF8EA143A8}" type="presOf" srcId="{90DDC401-903F-495B-A387-FFA8A45891F6}" destId="{96BE2B31-D87C-43E1-BE64-4C27B13F4AA4}" srcOrd="0" destOrd="0" presId="urn:microsoft.com/office/officeart/2005/8/layout/vList5"/>
    <dgm:cxn modelId="{845D2D8B-8D23-46DD-A75E-0A6FD8BB3D83}" type="presOf" srcId="{C8DDDFA1-AF37-4444-AAEB-D51CEE212719}" destId="{B093CE78-670B-40EB-95CF-315E334D550F}" srcOrd="0" destOrd="0" presId="urn:microsoft.com/office/officeart/2005/8/layout/vList5"/>
    <dgm:cxn modelId="{1591038E-1C3F-4A68-AD40-0F618B0E6CBB}" srcId="{A6685E83-BEEC-49B3-B40A-539E2C0D7A1A}" destId="{CBA50553-63FA-4B5A-9888-EDDBA06CA593}" srcOrd="0" destOrd="0" parTransId="{73E2772F-165D-4B56-ACC2-969CBF53B0A8}" sibTransId="{7BFD1607-7356-4D3D-A829-75D002A3A4B0}"/>
    <dgm:cxn modelId="{DC4A9CA0-64B1-4370-8EA8-4650020DFD51}" srcId="{C8DDDFA1-AF37-4444-AAEB-D51CEE212719}" destId="{5AA02751-379E-46DB-884A-F23ACBC498EE}" srcOrd="0" destOrd="0" parTransId="{D0D77647-95BE-4607-B2F0-006D9CAB8F0E}" sibTransId="{3DBF6B9F-A188-4D67-ABE8-0633561FA9E5}"/>
    <dgm:cxn modelId="{245CBCA9-9CAB-4EF4-9DB6-A72874DEABA8}" type="presOf" srcId="{A6685E83-BEEC-49B3-B40A-539E2C0D7A1A}" destId="{EBD335B5-8308-49CB-9630-99D852747B1F}" srcOrd="0" destOrd="0" presId="urn:microsoft.com/office/officeart/2005/8/layout/vList5"/>
    <dgm:cxn modelId="{BBA5E7DA-BAC3-4475-ABDE-B96FAC1C0821}" type="presOf" srcId="{5AA02751-379E-46DB-884A-F23ACBC498EE}" destId="{64028F0D-BE57-4642-92F7-303D4E45C524}" srcOrd="0" destOrd="0" presId="urn:microsoft.com/office/officeart/2005/8/layout/vList5"/>
    <dgm:cxn modelId="{385AA5FC-B538-42C5-B08D-016E582A943B}" srcId="{90DDC401-903F-495B-A387-FFA8A45891F6}" destId="{E08CEB0C-E37F-4DCA-A8EA-4B2CD3AD7754}" srcOrd="0" destOrd="0" parTransId="{FB4BCC77-44E9-4065-8A2F-90CD32DE34E3}" sibTransId="{41FED480-3E2E-47A2-B997-02D527BC8082}"/>
    <dgm:cxn modelId="{8DED4AFE-CC40-4440-9B85-7C6B55976628}" srcId="{2E15931E-1654-4B73-89B2-8E333D9C42E0}" destId="{90DDC401-903F-495B-A387-FFA8A45891F6}" srcOrd="0" destOrd="0" parTransId="{C8BB0B8A-C63A-4F83-B8DD-3A7CE259E4EE}" sibTransId="{35E5E878-0907-4014-9CFA-56AEFE6C22E5}"/>
    <dgm:cxn modelId="{56E7AB2A-12A0-401C-ACD9-47BA5CDF3189}" type="presParOf" srcId="{D5935282-3C7C-4F88-A1AE-C27DB8591514}" destId="{E61486FD-113E-4C87-8ADF-B1A8E2A84801}" srcOrd="0" destOrd="0" presId="urn:microsoft.com/office/officeart/2005/8/layout/vList5"/>
    <dgm:cxn modelId="{8C75EBD2-299C-4EB9-9478-892F26524B0D}" type="presParOf" srcId="{E61486FD-113E-4C87-8ADF-B1A8E2A84801}" destId="{96BE2B31-D87C-43E1-BE64-4C27B13F4AA4}" srcOrd="0" destOrd="0" presId="urn:microsoft.com/office/officeart/2005/8/layout/vList5"/>
    <dgm:cxn modelId="{0B137468-4BEC-4B4D-B7EA-62D7FAA44635}" type="presParOf" srcId="{E61486FD-113E-4C87-8ADF-B1A8E2A84801}" destId="{DD9406C3-FC80-4468-A55B-122D744D43F0}" srcOrd="1" destOrd="0" presId="urn:microsoft.com/office/officeart/2005/8/layout/vList5"/>
    <dgm:cxn modelId="{536237DE-1021-4C12-A36F-E75ED5C0C4AB}" type="presParOf" srcId="{D5935282-3C7C-4F88-A1AE-C27DB8591514}" destId="{F1941F29-E51C-4282-956D-50CFAFAEB9B8}" srcOrd="1" destOrd="0" presId="urn:microsoft.com/office/officeart/2005/8/layout/vList5"/>
    <dgm:cxn modelId="{21D5E40D-224C-4D57-A000-AE281B4E5EF2}" type="presParOf" srcId="{D5935282-3C7C-4F88-A1AE-C27DB8591514}" destId="{B589D1EC-5156-4FB2-BB1C-8E1290A868B9}" srcOrd="2" destOrd="0" presId="urn:microsoft.com/office/officeart/2005/8/layout/vList5"/>
    <dgm:cxn modelId="{A99A5CCE-6CA5-497F-B7D0-D778A64374FC}" type="presParOf" srcId="{B589D1EC-5156-4FB2-BB1C-8E1290A868B9}" destId="{EBD335B5-8308-49CB-9630-99D852747B1F}" srcOrd="0" destOrd="0" presId="urn:microsoft.com/office/officeart/2005/8/layout/vList5"/>
    <dgm:cxn modelId="{A104E28A-55AF-44C7-A4A3-8C5A770A77A1}" type="presParOf" srcId="{B589D1EC-5156-4FB2-BB1C-8E1290A868B9}" destId="{6EB2A58E-CA03-4F76-94B6-D8FE50231963}" srcOrd="1" destOrd="0" presId="urn:microsoft.com/office/officeart/2005/8/layout/vList5"/>
    <dgm:cxn modelId="{FBCDF058-3E1A-4B9E-BBF6-69242E9DDE7E}" type="presParOf" srcId="{D5935282-3C7C-4F88-A1AE-C27DB8591514}" destId="{A76EE5BB-CBA4-4DD9-BFB7-3F3F246C9BF0}" srcOrd="3" destOrd="0" presId="urn:microsoft.com/office/officeart/2005/8/layout/vList5"/>
    <dgm:cxn modelId="{80796783-9DA5-490B-B88E-F38DF979C747}" type="presParOf" srcId="{D5935282-3C7C-4F88-A1AE-C27DB8591514}" destId="{2BB2A428-FB05-47E5-AC5F-C6A7936A9AC0}" srcOrd="4" destOrd="0" presId="urn:microsoft.com/office/officeart/2005/8/layout/vList5"/>
    <dgm:cxn modelId="{5B82251C-ADFE-4068-BE30-61DA333FA077}" type="presParOf" srcId="{2BB2A428-FB05-47E5-AC5F-C6A7936A9AC0}" destId="{B093CE78-670B-40EB-95CF-315E334D550F}" srcOrd="0" destOrd="0" presId="urn:microsoft.com/office/officeart/2005/8/layout/vList5"/>
    <dgm:cxn modelId="{B024A6FE-DEC7-46E1-BC88-1F3782A74DB8}" type="presParOf" srcId="{2BB2A428-FB05-47E5-AC5F-C6A7936A9AC0}" destId="{64028F0D-BE57-4642-92F7-303D4E45C52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9406C3-FC80-4468-A55B-122D744D43F0}">
      <dsp:nvSpPr>
        <dsp:cNvPr id="0" name=""/>
        <dsp:cNvSpPr/>
      </dsp:nvSpPr>
      <dsp:spPr>
        <a:xfrm rot="5400000">
          <a:off x="3732408" y="-1294072"/>
          <a:ext cx="1180683" cy="406847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/>
            <a:t>实物模型这一类原型重点关注用户体验；概念证明原型探究的是提议方式方法的技术合理性。</a:t>
          </a:r>
        </a:p>
      </dsp:txBody>
      <dsp:txXfrm rot="-5400000">
        <a:off x="2288515" y="207457"/>
        <a:ext cx="4010834" cy="1065411"/>
      </dsp:txXfrm>
    </dsp:sp>
    <dsp:sp modelId="{96BE2B31-D87C-43E1-BE64-4C27B13F4AA4}">
      <dsp:nvSpPr>
        <dsp:cNvPr id="0" name=""/>
        <dsp:cNvSpPr/>
      </dsp:nvSpPr>
      <dsp:spPr>
        <a:xfrm>
          <a:off x="0" y="0"/>
          <a:ext cx="2288514" cy="14758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700" kern="1200"/>
            <a:t>范围</a:t>
          </a:r>
        </a:p>
      </dsp:txBody>
      <dsp:txXfrm>
        <a:off x="72045" y="72045"/>
        <a:ext cx="2144424" cy="1331764"/>
      </dsp:txXfrm>
    </dsp:sp>
    <dsp:sp modelId="{6EB2A58E-CA03-4F76-94B6-D8FE50231963}">
      <dsp:nvSpPr>
        <dsp:cNvPr id="0" name=""/>
        <dsp:cNvSpPr/>
      </dsp:nvSpPr>
      <dsp:spPr>
        <a:xfrm rot="5400000">
          <a:off x="3761733" y="287359"/>
          <a:ext cx="1180683" cy="40049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/>
            <a:t>一次性(可抛弃型)原型在产生反馈信息以后会被抛弃，演进型原型则通过系列的造代发展成为最终产品</a:t>
          </a:r>
        </a:p>
      </dsp:txBody>
      <dsp:txXfrm rot="-5400000">
        <a:off x="2349625" y="1757103"/>
        <a:ext cx="3947264" cy="1065411"/>
      </dsp:txXfrm>
    </dsp:sp>
    <dsp:sp modelId="{EBD335B5-8308-49CB-9630-99D852747B1F}">
      <dsp:nvSpPr>
        <dsp:cNvPr id="0" name=""/>
        <dsp:cNvSpPr/>
      </dsp:nvSpPr>
      <dsp:spPr>
        <a:xfrm>
          <a:off x="0" y="1532150"/>
          <a:ext cx="2349625" cy="14758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700" kern="1200"/>
            <a:t>未来用途</a:t>
          </a:r>
        </a:p>
      </dsp:txBody>
      <dsp:txXfrm>
        <a:off x="72045" y="1604195"/>
        <a:ext cx="2205535" cy="1331764"/>
      </dsp:txXfrm>
    </dsp:sp>
    <dsp:sp modelId="{64028F0D-BE57-4642-92F7-303D4E45C524}">
      <dsp:nvSpPr>
        <dsp:cNvPr id="0" name=""/>
        <dsp:cNvSpPr/>
      </dsp:nvSpPr>
      <dsp:spPr>
        <a:xfrm rot="5400000">
          <a:off x="3732408" y="1795705"/>
          <a:ext cx="1180683" cy="406847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/>
            <a:t>纸上原型是画在纸上、白板上或者画图工具中的草图。电子原型由只针对部分解决方案的可工作软件组成</a:t>
          </a:r>
        </a:p>
      </dsp:txBody>
      <dsp:txXfrm rot="-5400000">
        <a:off x="2288515" y="3297234"/>
        <a:ext cx="4010834" cy="1065411"/>
      </dsp:txXfrm>
    </dsp:sp>
    <dsp:sp modelId="{B093CE78-670B-40EB-95CF-315E334D550F}">
      <dsp:nvSpPr>
        <dsp:cNvPr id="0" name=""/>
        <dsp:cNvSpPr/>
      </dsp:nvSpPr>
      <dsp:spPr>
        <a:xfrm>
          <a:off x="0" y="3101529"/>
          <a:ext cx="2288514" cy="14758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700" kern="1200"/>
            <a:t>形式</a:t>
          </a:r>
        </a:p>
      </dsp:txBody>
      <dsp:txXfrm>
        <a:off x="72045" y="3173574"/>
        <a:ext cx="2144424" cy="13317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tags" Target="../tags/tag81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tags" Target="../tags/tag80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tags" Target="../tags/tag79.xml"/><Relationship Id="rId5" Type="http://schemas.openxmlformats.org/officeDocument/2006/relationships/tags" Target="../tags/tag73.xml"/><Relationship Id="rId10" Type="http://schemas.openxmlformats.org/officeDocument/2006/relationships/tags" Target="../tags/tag78.xml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86.xml"/><Relationship Id="rId4" Type="http://schemas.openxmlformats.org/officeDocument/2006/relationships/tags" Target="../tags/tag85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94.xml"/><Relationship Id="rId13" Type="http://schemas.openxmlformats.org/officeDocument/2006/relationships/tags" Target="../tags/tag99.xml"/><Relationship Id="rId3" Type="http://schemas.openxmlformats.org/officeDocument/2006/relationships/tags" Target="../tags/tag89.xml"/><Relationship Id="rId7" Type="http://schemas.openxmlformats.org/officeDocument/2006/relationships/tags" Target="../tags/tag93.xml"/><Relationship Id="rId12" Type="http://schemas.openxmlformats.org/officeDocument/2006/relationships/tags" Target="../tags/tag98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tags" Target="../tags/tag92.xml"/><Relationship Id="rId11" Type="http://schemas.openxmlformats.org/officeDocument/2006/relationships/tags" Target="../tags/tag97.xml"/><Relationship Id="rId5" Type="http://schemas.openxmlformats.org/officeDocument/2006/relationships/tags" Target="../tags/tag91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96.xml"/><Relationship Id="rId4" Type="http://schemas.openxmlformats.org/officeDocument/2006/relationships/tags" Target="../tags/tag90.xml"/><Relationship Id="rId9" Type="http://schemas.openxmlformats.org/officeDocument/2006/relationships/tags" Target="../tags/tag95.xml"/><Relationship Id="rId14" Type="http://schemas.openxmlformats.org/officeDocument/2006/relationships/tags" Target="../tags/tag100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103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tags" Target="../tags/tag104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14.xml"/><Relationship Id="rId3" Type="http://schemas.openxmlformats.org/officeDocument/2006/relationships/tags" Target="../tags/tag109.xml"/><Relationship Id="rId7" Type="http://schemas.openxmlformats.org/officeDocument/2006/relationships/tags" Target="../tags/tag113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9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17.xml"/><Relationship Id="rId7" Type="http://schemas.openxmlformats.org/officeDocument/2006/relationships/tags" Target="../tags/tag121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4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127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35.xml"/><Relationship Id="rId4" Type="http://schemas.openxmlformats.org/officeDocument/2006/relationships/tags" Target="../tags/tag13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39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47.xml"/><Relationship Id="rId3" Type="http://schemas.openxmlformats.org/officeDocument/2006/relationships/tags" Target="../tags/tag142.xml"/><Relationship Id="rId7" Type="http://schemas.openxmlformats.org/officeDocument/2006/relationships/tags" Target="../tags/tag146.xml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6" Type="http://schemas.openxmlformats.org/officeDocument/2006/relationships/tags" Target="../tags/tag145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144.xml"/><Relationship Id="rId10" Type="http://schemas.openxmlformats.org/officeDocument/2006/relationships/tags" Target="../tags/tag149.xml"/><Relationship Id="rId4" Type="http://schemas.openxmlformats.org/officeDocument/2006/relationships/tags" Target="../tags/tag143.xml"/><Relationship Id="rId9" Type="http://schemas.openxmlformats.org/officeDocument/2006/relationships/tags" Target="../tags/tag148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52.xml"/><Relationship Id="rId7" Type="http://schemas.openxmlformats.org/officeDocument/2006/relationships/tags" Target="../tags/tag156.xml"/><Relationship Id="rId2" Type="http://schemas.openxmlformats.org/officeDocument/2006/relationships/tags" Target="../tags/tag151.xml"/><Relationship Id="rId1" Type="http://schemas.openxmlformats.org/officeDocument/2006/relationships/tags" Target="../tags/tag150.xml"/><Relationship Id="rId6" Type="http://schemas.openxmlformats.org/officeDocument/2006/relationships/tags" Target="../tags/tag155.xml"/><Relationship Id="rId5" Type="http://schemas.openxmlformats.org/officeDocument/2006/relationships/tags" Target="../tags/tag154.xml"/><Relationship Id="rId4" Type="http://schemas.openxmlformats.org/officeDocument/2006/relationships/tags" Target="../tags/tag153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64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59.xml"/><Relationship Id="rId7" Type="http://schemas.openxmlformats.org/officeDocument/2006/relationships/tags" Target="../tags/tag163.xml"/><Relationship Id="rId12" Type="http://schemas.openxmlformats.org/officeDocument/2006/relationships/tags" Target="../tags/tag168.xml"/><Relationship Id="rId2" Type="http://schemas.openxmlformats.org/officeDocument/2006/relationships/tags" Target="../tags/tag158.xml"/><Relationship Id="rId1" Type="http://schemas.openxmlformats.org/officeDocument/2006/relationships/tags" Target="../tags/tag157.xml"/><Relationship Id="rId6" Type="http://schemas.openxmlformats.org/officeDocument/2006/relationships/tags" Target="../tags/tag162.xml"/><Relationship Id="rId11" Type="http://schemas.openxmlformats.org/officeDocument/2006/relationships/tags" Target="../tags/tag167.xml"/><Relationship Id="rId5" Type="http://schemas.openxmlformats.org/officeDocument/2006/relationships/tags" Target="../tags/tag161.xml"/><Relationship Id="rId10" Type="http://schemas.openxmlformats.org/officeDocument/2006/relationships/tags" Target="../tags/tag166.xml"/><Relationship Id="rId4" Type="http://schemas.openxmlformats.org/officeDocument/2006/relationships/tags" Target="../tags/tag160.xml"/><Relationship Id="rId9" Type="http://schemas.openxmlformats.org/officeDocument/2006/relationships/tags" Target="../tags/tag165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176.xml"/><Relationship Id="rId3" Type="http://schemas.openxmlformats.org/officeDocument/2006/relationships/tags" Target="../tags/tag171.xml"/><Relationship Id="rId7" Type="http://schemas.openxmlformats.org/officeDocument/2006/relationships/tags" Target="../tags/tag175.xml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6" Type="http://schemas.openxmlformats.org/officeDocument/2006/relationships/tags" Target="../tags/tag174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173.xml"/><Relationship Id="rId10" Type="http://schemas.openxmlformats.org/officeDocument/2006/relationships/tags" Target="../tags/tag178.xml"/><Relationship Id="rId4" Type="http://schemas.openxmlformats.org/officeDocument/2006/relationships/tags" Target="../tags/tag172.xml"/><Relationship Id="rId9" Type="http://schemas.openxmlformats.org/officeDocument/2006/relationships/tags" Target="../tags/tag177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186.xml"/><Relationship Id="rId3" Type="http://schemas.openxmlformats.org/officeDocument/2006/relationships/tags" Target="../tags/tag181.xml"/><Relationship Id="rId7" Type="http://schemas.openxmlformats.org/officeDocument/2006/relationships/tags" Target="../tags/tag185.xml"/><Relationship Id="rId2" Type="http://schemas.openxmlformats.org/officeDocument/2006/relationships/tags" Target="../tags/tag180.xml"/><Relationship Id="rId1" Type="http://schemas.openxmlformats.org/officeDocument/2006/relationships/tags" Target="../tags/tag179.xml"/><Relationship Id="rId6" Type="http://schemas.openxmlformats.org/officeDocument/2006/relationships/tags" Target="../tags/tag184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183.xml"/><Relationship Id="rId10" Type="http://schemas.openxmlformats.org/officeDocument/2006/relationships/tags" Target="../tags/tag188.xml"/><Relationship Id="rId4" Type="http://schemas.openxmlformats.org/officeDocument/2006/relationships/tags" Target="../tags/tag182.xml"/><Relationship Id="rId9" Type="http://schemas.openxmlformats.org/officeDocument/2006/relationships/tags" Target="../tags/tag187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196.xml"/><Relationship Id="rId3" Type="http://schemas.openxmlformats.org/officeDocument/2006/relationships/tags" Target="../tags/tag191.xml"/><Relationship Id="rId7" Type="http://schemas.openxmlformats.org/officeDocument/2006/relationships/tags" Target="../tags/tag195.xml"/><Relationship Id="rId2" Type="http://schemas.openxmlformats.org/officeDocument/2006/relationships/tags" Target="../tags/tag190.xml"/><Relationship Id="rId1" Type="http://schemas.openxmlformats.org/officeDocument/2006/relationships/tags" Target="../tags/tag189.xml"/><Relationship Id="rId6" Type="http://schemas.openxmlformats.org/officeDocument/2006/relationships/tags" Target="../tags/tag194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193.xml"/><Relationship Id="rId10" Type="http://schemas.openxmlformats.org/officeDocument/2006/relationships/tags" Target="../tags/tag198.xml"/><Relationship Id="rId4" Type="http://schemas.openxmlformats.org/officeDocument/2006/relationships/tags" Target="../tags/tag192.xml"/><Relationship Id="rId9" Type="http://schemas.openxmlformats.org/officeDocument/2006/relationships/tags" Target="../tags/tag19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tags" Target="../tags/tag206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201.xml"/><Relationship Id="rId7" Type="http://schemas.openxmlformats.org/officeDocument/2006/relationships/tags" Target="../tags/tag205.xml"/><Relationship Id="rId12" Type="http://schemas.openxmlformats.org/officeDocument/2006/relationships/tags" Target="../tags/tag210.xml"/><Relationship Id="rId2" Type="http://schemas.openxmlformats.org/officeDocument/2006/relationships/tags" Target="../tags/tag200.xml"/><Relationship Id="rId1" Type="http://schemas.openxmlformats.org/officeDocument/2006/relationships/tags" Target="../tags/tag199.xml"/><Relationship Id="rId6" Type="http://schemas.openxmlformats.org/officeDocument/2006/relationships/tags" Target="../tags/tag204.xml"/><Relationship Id="rId11" Type="http://schemas.openxmlformats.org/officeDocument/2006/relationships/tags" Target="../tags/tag209.xml"/><Relationship Id="rId5" Type="http://schemas.openxmlformats.org/officeDocument/2006/relationships/tags" Target="../tags/tag203.xml"/><Relationship Id="rId10" Type="http://schemas.openxmlformats.org/officeDocument/2006/relationships/tags" Target="../tags/tag208.xml"/><Relationship Id="rId4" Type="http://schemas.openxmlformats.org/officeDocument/2006/relationships/tags" Target="../tags/tag202.xml"/><Relationship Id="rId9" Type="http://schemas.openxmlformats.org/officeDocument/2006/relationships/tags" Target="../tags/tag207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218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213.xml"/><Relationship Id="rId7" Type="http://schemas.openxmlformats.org/officeDocument/2006/relationships/tags" Target="../tags/tag217.xml"/><Relationship Id="rId12" Type="http://schemas.openxmlformats.org/officeDocument/2006/relationships/tags" Target="../tags/tag222.xml"/><Relationship Id="rId2" Type="http://schemas.openxmlformats.org/officeDocument/2006/relationships/tags" Target="../tags/tag212.xml"/><Relationship Id="rId1" Type="http://schemas.openxmlformats.org/officeDocument/2006/relationships/tags" Target="../tags/tag211.xml"/><Relationship Id="rId6" Type="http://schemas.openxmlformats.org/officeDocument/2006/relationships/tags" Target="../tags/tag216.xml"/><Relationship Id="rId11" Type="http://schemas.openxmlformats.org/officeDocument/2006/relationships/tags" Target="../tags/tag221.xml"/><Relationship Id="rId5" Type="http://schemas.openxmlformats.org/officeDocument/2006/relationships/tags" Target="../tags/tag215.xml"/><Relationship Id="rId10" Type="http://schemas.openxmlformats.org/officeDocument/2006/relationships/tags" Target="../tags/tag220.xml"/><Relationship Id="rId4" Type="http://schemas.openxmlformats.org/officeDocument/2006/relationships/tags" Target="../tags/tag214.xml"/><Relationship Id="rId9" Type="http://schemas.openxmlformats.org/officeDocument/2006/relationships/tags" Target="../tags/tag219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tags" Target="../tags/tag231.xml"/><Relationship Id="rId2" Type="http://schemas.openxmlformats.org/officeDocument/2006/relationships/tags" Target="../tags/tag230.xml"/><Relationship Id="rId1" Type="http://schemas.openxmlformats.org/officeDocument/2006/relationships/tags" Target="../tags/tag229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233.xml"/><Relationship Id="rId4" Type="http://schemas.openxmlformats.org/officeDocument/2006/relationships/tags" Target="../tags/tag23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tags" Target="../tags/tag236.xml"/><Relationship Id="rId2" Type="http://schemas.openxmlformats.org/officeDocument/2006/relationships/tags" Target="../tags/tag235.xml"/><Relationship Id="rId1" Type="http://schemas.openxmlformats.org/officeDocument/2006/relationships/tags" Target="../tags/tag234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238.xml"/><Relationship Id="rId4" Type="http://schemas.openxmlformats.org/officeDocument/2006/relationships/tags" Target="../tags/tag237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tags" Target="../tags/tag241.xml"/><Relationship Id="rId2" Type="http://schemas.openxmlformats.org/officeDocument/2006/relationships/tags" Target="../tags/tag240.xml"/><Relationship Id="rId1" Type="http://schemas.openxmlformats.org/officeDocument/2006/relationships/tags" Target="../tags/tag239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243.xml"/><Relationship Id="rId4" Type="http://schemas.openxmlformats.org/officeDocument/2006/relationships/tags" Target="../tags/tag24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tags" Target="../tags/tag246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245.xml"/><Relationship Id="rId1" Type="http://schemas.openxmlformats.org/officeDocument/2006/relationships/tags" Target="../tags/tag244.xml"/><Relationship Id="rId6" Type="http://schemas.openxmlformats.org/officeDocument/2006/relationships/tags" Target="../tags/tag249.xml"/><Relationship Id="rId5" Type="http://schemas.openxmlformats.org/officeDocument/2006/relationships/tags" Target="../tags/tag248.xml"/><Relationship Id="rId4" Type="http://schemas.openxmlformats.org/officeDocument/2006/relationships/tags" Target="../tags/tag247.xml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tags" Target="../tags/tag257.xml"/><Relationship Id="rId3" Type="http://schemas.openxmlformats.org/officeDocument/2006/relationships/tags" Target="../tags/tag252.xml"/><Relationship Id="rId7" Type="http://schemas.openxmlformats.org/officeDocument/2006/relationships/tags" Target="../tags/tag256.xml"/><Relationship Id="rId2" Type="http://schemas.openxmlformats.org/officeDocument/2006/relationships/tags" Target="../tags/tag251.xml"/><Relationship Id="rId1" Type="http://schemas.openxmlformats.org/officeDocument/2006/relationships/tags" Target="../tags/tag250.xml"/><Relationship Id="rId6" Type="http://schemas.openxmlformats.org/officeDocument/2006/relationships/tags" Target="../tags/tag255.xml"/><Relationship Id="rId5" Type="http://schemas.openxmlformats.org/officeDocument/2006/relationships/tags" Target="../tags/tag254.xml"/><Relationship Id="rId4" Type="http://schemas.openxmlformats.org/officeDocument/2006/relationships/tags" Target="../tags/tag253.xml"/><Relationship Id="rId9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tags" Target="../tags/tag260.xml"/><Relationship Id="rId2" Type="http://schemas.openxmlformats.org/officeDocument/2006/relationships/tags" Target="../tags/tag259.xml"/><Relationship Id="rId1" Type="http://schemas.openxmlformats.org/officeDocument/2006/relationships/tags" Target="../tags/tag258.xml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26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tags" Target="../tags/tag264.xml"/><Relationship Id="rId2" Type="http://schemas.openxmlformats.org/officeDocument/2006/relationships/tags" Target="../tags/tag263.xml"/><Relationship Id="rId1" Type="http://schemas.openxmlformats.org/officeDocument/2006/relationships/tags" Target="../tags/tag262.xml"/><Relationship Id="rId4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tags" Target="../tags/tag267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266.xml"/><Relationship Id="rId1" Type="http://schemas.openxmlformats.org/officeDocument/2006/relationships/tags" Target="../tags/tag265.xml"/><Relationship Id="rId6" Type="http://schemas.openxmlformats.org/officeDocument/2006/relationships/tags" Target="../tags/tag270.xml"/><Relationship Id="rId5" Type="http://schemas.openxmlformats.org/officeDocument/2006/relationships/tags" Target="../tags/tag269.xml"/><Relationship Id="rId4" Type="http://schemas.openxmlformats.org/officeDocument/2006/relationships/tags" Target="../tags/tag268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tags" Target="../tags/tag273.xml"/><Relationship Id="rId2" Type="http://schemas.openxmlformats.org/officeDocument/2006/relationships/tags" Target="../tags/tag272.xml"/><Relationship Id="rId1" Type="http://schemas.openxmlformats.org/officeDocument/2006/relationships/tags" Target="../tags/tag271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275.xml"/><Relationship Id="rId4" Type="http://schemas.openxmlformats.org/officeDocument/2006/relationships/tags" Target="../tags/tag27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tags" Target="../tags/tag278.xml"/><Relationship Id="rId2" Type="http://schemas.openxmlformats.org/officeDocument/2006/relationships/tags" Target="../tags/tag277.xml"/><Relationship Id="rId1" Type="http://schemas.openxmlformats.org/officeDocument/2006/relationships/tags" Target="../tags/tag276.xml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279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tags" Target="../tags/tag282.xml"/><Relationship Id="rId2" Type="http://schemas.openxmlformats.org/officeDocument/2006/relationships/tags" Target="../tags/tag281.xml"/><Relationship Id="rId1" Type="http://schemas.openxmlformats.org/officeDocument/2006/relationships/tags" Target="../tags/tag280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284.xml"/><Relationship Id="rId4" Type="http://schemas.openxmlformats.org/officeDocument/2006/relationships/tags" Target="../tags/tag283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-127311" y="5"/>
            <a:ext cx="12429370" cy="2108195"/>
            <a:chOff x="-127311" y="5"/>
            <a:chExt cx="12429370" cy="2108195"/>
          </a:xfrm>
        </p:grpSpPr>
        <p:sp>
          <p:nvSpPr>
            <p:cNvPr id="8" name="任意多边形: 形状 7"/>
            <p:cNvSpPr/>
            <p:nvPr>
              <p:custDataLst>
                <p:tags r:id="rId10"/>
              </p:custDataLst>
            </p:nvPr>
          </p:nvSpPr>
          <p:spPr>
            <a:xfrm rot="4971377">
              <a:off x="5633770" y="-4560088"/>
              <a:ext cx="907207" cy="12429370"/>
            </a:xfrm>
            <a:custGeom>
              <a:avLst/>
              <a:gdLst>
                <a:gd name="connsiteX0" fmla="*/ 0 w 1132861"/>
                <a:gd name="connsiteY0" fmla="*/ 0 h 12429370"/>
                <a:gd name="connsiteX1" fmla="*/ 421422 w 1132861"/>
                <a:gd name="connsiteY1" fmla="*/ 52817 h 12429370"/>
                <a:gd name="connsiteX2" fmla="*/ 1132861 w 1132861"/>
                <a:gd name="connsiteY2" fmla="*/ 12429370 h 12429370"/>
                <a:gd name="connsiteX3" fmla="*/ 0 w 1132861"/>
                <a:gd name="connsiteY3" fmla="*/ 12287388 h 12429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2861" h="12429370">
                  <a:moveTo>
                    <a:pt x="0" y="0"/>
                  </a:moveTo>
                  <a:lnTo>
                    <a:pt x="421422" y="52817"/>
                  </a:lnTo>
                  <a:lnTo>
                    <a:pt x="1132861" y="12429370"/>
                  </a:lnTo>
                  <a:lnTo>
                    <a:pt x="0" y="1228738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>
              <p:custDataLst>
                <p:tags r:id="rId11"/>
              </p:custDataLst>
            </p:nvPr>
          </p:nvSpPr>
          <p:spPr>
            <a:xfrm rot="5400000">
              <a:off x="5215200" y="-5215203"/>
              <a:ext cx="1761592" cy="12192007"/>
            </a:xfrm>
            <a:custGeom>
              <a:avLst/>
              <a:gdLst>
                <a:gd name="connsiteX0" fmla="*/ 0 w 1930397"/>
                <a:gd name="connsiteY0" fmla="*/ 12192007 h 12192007"/>
                <a:gd name="connsiteX1" fmla="*/ 0 w 1930397"/>
                <a:gd name="connsiteY1" fmla="*/ 0 h 12192007"/>
                <a:gd name="connsiteX2" fmla="*/ 758239 w 1930397"/>
                <a:gd name="connsiteY2" fmla="*/ 0 h 12192007"/>
                <a:gd name="connsiteX3" fmla="*/ 1930397 w 1930397"/>
                <a:gd name="connsiteY3" fmla="*/ 12192007 h 1219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0397" h="12192007">
                  <a:moveTo>
                    <a:pt x="0" y="12192007"/>
                  </a:moveTo>
                  <a:lnTo>
                    <a:pt x="0" y="0"/>
                  </a:lnTo>
                  <a:lnTo>
                    <a:pt x="758239" y="0"/>
                  </a:lnTo>
                  <a:lnTo>
                    <a:pt x="1930397" y="121920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/>
            <p:nvPr>
              <p:custDataLst>
                <p:tags r:id="rId12"/>
              </p:custDataLst>
            </p:nvPr>
          </p:nvSpPr>
          <p:spPr>
            <a:xfrm rot="5107084">
              <a:off x="4552342" y="-3275210"/>
              <a:ext cx="536239" cy="9742831"/>
            </a:xfrm>
            <a:custGeom>
              <a:avLst/>
              <a:gdLst>
                <a:gd name="connsiteX0" fmla="*/ 0 w 587624"/>
                <a:gd name="connsiteY0" fmla="*/ 0 h 9742831"/>
                <a:gd name="connsiteX1" fmla="*/ 587624 w 587624"/>
                <a:gd name="connsiteY1" fmla="*/ 9742831 h 9742831"/>
                <a:gd name="connsiteX2" fmla="*/ 0 w 587624"/>
                <a:gd name="connsiteY2" fmla="*/ 9685968 h 9742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7624" h="9742831">
                  <a:moveTo>
                    <a:pt x="0" y="0"/>
                  </a:moveTo>
                  <a:lnTo>
                    <a:pt x="587624" y="9742831"/>
                  </a:lnTo>
                  <a:lnTo>
                    <a:pt x="0" y="968596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/>
            <p:cNvSpPr/>
            <p:nvPr>
              <p:custDataLst>
                <p:tags r:id="rId13"/>
              </p:custDataLst>
            </p:nvPr>
          </p:nvSpPr>
          <p:spPr>
            <a:xfrm rot="15897560">
              <a:off x="9001004" y="-1390393"/>
              <a:ext cx="846410" cy="5663579"/>
            </a:xfrm>
            <a:custGeom>
              <a:avLst/>
              <a:gdLst>
                <a:gd name="connsiteX0" fmla="*/ 927517 w 927517"/>
                <a:gd name="connsiteY0" fmla="*/ 5663579 h 5663579"/>
                <a:gd name="connsiteX1" fmla="*/ 0 w 927517"/>
                <a:gd name="connsiteY1" fmla="*/ 5577535 h 5663579"/>
                <a:gd name="connsiteX2" fmla="*/ 419317 w 927517"/>
                <a:gd name="connsiteY2" fmla="*/ 0 h 5663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7517" h="5663579">
                  <a:moveTo>
                    <a:pt x="927517" y="5663579"/>
                  </a:moveTo>
                  <a:lnTo>
                    <a:pt x="0" y="5577535"/>
                  </a:lnTo>
                  <a:lnTo>
                    <a:pt x="419317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等腰三角形 11"/>
          <p:cNvSpPr/>
          <p:nvPr userDrawn="1">
            <p:custDataLst>
              <p:tags r:id="rId2"/>
            </p:custDataLst>
          </p:nvPr>
        </p:nvSpPr>
        <p:spPr>
          <a:xfrm rot="16200000">
            <a:off x="7826138" y="2492134"/>
            <a:ext cx="997432" cy="7734300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2730319" y="2702794"/>
            <a:ext cx="7117545" cy="1118535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2730319" y="3886684"/>
            <a:ext cx="7117545" cy="676319"/>
          </a:xfrm>
        </p:spPr>
        <p:txBody>
          <a:bodyPr lIns="90000" tIns="46800" rIns="90000" bIns="46800" anchor="t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8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3630542" y="4681986"/>
            <a:ext cx="2523129" cy="412826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6402188" y="4681986"/>
            <a:ext cx="2523127" cy="412826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4001597" y="5613400"/>
            <a:ext cx="8190403" cy="1244600"/>
            <a:chOff x="4001597" y="5613400"/>
            <a:chExt cx="8190403" cy="1244600"/>
          </a:xfrm>
        </p:grpSpPr>
        <p:sp>
          <p:nvSpPr>
            <p:cNvPr id="8" name="任意多边形: 形状 7"/>
            <p:cNvSpPr/>
            <p:nvPr>
              <p:custDataLst>
                <p:tags r:id="rId1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9" name="等腰三角形 8"/>
            <p:cNvSpPr/>
            <p:nvPr>
              <p:custDataLst>
                <p:tags r:id="rId1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5187002" y="2377388"/>
            <a:ext cx="570170" cy="707886"/>
            <a:chOff x="10608342" y="5053054"/>
            <a:chExt cx="1583658" cy="1966165"/>
          </a:xfrm>
        </p:grpSpPr>
        <p:sp>
          <p:nvSpPr>
            <p:cNvPr id="11" name="任意多边形: 形状 10"/>
            <p:cNvSpPr/>
            <p:nvPr>
              <p:custDataLst>
                <p:tags r:id="rId11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>
              <p:custDataLst>
                <p:tags r:id="rId12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1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 userDrawn="1">
            <p:custDataLst>
              <p:tags r:id="rId3"/>
            </p:custDataLst>
          </p:nvPr>
        </p:nvGrpSpPr>
        <p:grpSpPr>
          <a:xfrm rot="10800000">
            <a:off x="-1" y="0"/>
            <a:ext cx="12192000" cy="1244600"/>
            <a:chOff x="4001597" y="5613400"/>
            <a:chExt cx="8190403" cy="1244600"/>
          </a:xfrm>
        </p:grpSpPr>
        <p:sp>
          <p:nvSpPr>
            <p:cNvPr id="15" name="任意多边形: 形状 14"/>
            <p:cNvSpPr/>
            <p:nvPr>
              <p:custDataLst>
                <p:tags r:id="rId9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>
              <p:custDataLst>
                <p:tags r:id="rId10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3500907" y="3090044"/>
            <a:ext cx="5190185" cy="740727"/>
          </a:xfrm>
        </p:spPr>
        <p:txBody>
          <a:bodyPr lIns="90170" tIns="46990" rIns="90170" bIns="0" anchor="b" anchorCtr="0">
            <a:normAutofit/>
          </a:bodyPr>
          <a:lstStyle>
            <a:lvl1pPr algn="ctr">
              <a:defRPr sz="4000" u="none" strike="noStrike" kern="1200" cap="none" spc="3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3500907" y="3883113"/>
            <a:ext cx="5190185" cy="1477027"/>
          </a:xfrm>
        </p:spPr>
        <p:txBody>
          <a:bodyPr lIns="90170" tIns="0" rIns="90170" bIns="4699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>
            <a:normAutofit/>
          </a:bodyPr>
          <a:lstStyle/>
          <a:p>
            <a:fld id="{760FBDFE-C587-4B4C-A407-44438C67B59E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>
            <a:normAutofit/>
          </a:bodyPr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760FBDFE-C587-4B4C-A407-44438C67B59E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10608342" y="5053054"/>
            <a:ext cx="1583658" cy="1966165"/>
            <a:chOff x="10608342" y="5053054"/>
            <a:chExt cx="1583658" cy="1966165"/>
          </a:xfrm>
        </p:grpSpPr>
        <p:sp>
          <p:nvSpPr>
            <p:cNvPr id="10" name="任意多边形: 形状 9"/>
            <p:cNvSpPr/>
            <p:nvPr>
              <p:custDataLst>
                <p:tags r:id="rId6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>
              <p:custDataLst>
                <p:tags r:id="rId7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2022/4/1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3588374" y="2588654"/>
            <a:ext cx="5015250" cy="1519707"/>
          </a:xfrm>
        </p:spPr>
        <p:txBody>
          <a:bodyPr vert="horz" lIns="90170" tIns="46990" rIns="90170" bIns="4699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760FBDFE-C587-4B4C-A407-44438C67B59E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5"/>
            </p:custDataLst>
          </p:nvPr>
        </p:nvGrpSpPr>
        <p:grpSpPr>
          <a:xfrm flipH="1">
            <a:off x="8603626" y="3112882"/>
            <a:ext cx="436739" cy="542227"/>
            <a:chOff x="10608342" y="5053054"/>
            <a:chExt cx="1583658" cy="1966165"/>
          </a:xfrm>
        </p:grpSpPr>
        <p:sp>
          <p:nvSpPr>
            <p:cNvPr id="7" name="任意多边形: 形状 6"/>
            <p:cNvSpPr/>
            <p:nvPr>
              <p:custDataLst>
                <p:tags r:id="rId9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8" name="等腰三角形 7"/>
            <p:cNvSpPr/>
            <p:nvPr>
              <p:custDataLst>
                <p:tags r:id="rId10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55000" lnSpcReduction="20000"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" name="组合 8"/>
          <p:cNvGrpSpPr/>
          <p:nvPr userDrawn="1">
            <p:custDataLst>
              <p:tags r:id="rId6"/>
            </p:custDataLst>
          </p:nvPr>
        </p:nvGrpSpPr>
        <p:grpSpPr>
          <a:xfrm>
            <a:off x="3151635" y="3119499"/>
            <a:ext cx="436739" cy="542227"/>
            <a:chOff x="10608342" y="5053054"/>
            <a:chExt cx="1583658" cy="1966165"/>
          </a:xfrm>
        </p:grpSpPr>
        <p:sp>
          <p:nvSpPr>
            <p:cNvPr id="10" name="任意多边形: 形状 9"/>
            <p:cNvSpPr/>
            <p:nvPr>
              <p:custDataLst>
                <p:tags r:id="rId7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等腰三角形 10"/>
            <p:cNvSpPr/>
            <p:nvPr>
              <p:custDataLst>
                <p:tags r:id="rId8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55000" lnSpcReduction="20000"/>
            </a:bodyPr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6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>
              <p:custDataLst>
                <p:tags r:id="rId7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2"/>
            </p:custDataLst>
          </p:nvPr>
        </p:nvSpPr>
        <p:spPr>
          <a:xfrm>
            <a:off x="838200" y="794326"/>
            <a:ext cx="10515600" cy="540484"/>
          </a:xfrm>
        </p:spPr>
        <p:txBody>
          <a:bodyPr>
            <a:normAutofit/>
          </a:bodyPr>
          <a:lstStyle>
            <a:lvl1pPr>
              <a:defRPr sz="2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单击此处添加标题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 rot="16200000">
            <a:off x="11009630" y="351790"/>
            <a:ext cx="737870" cy="916305"/>
            <a:chOff x="10608342" y="5053054"/>
            <a:chExt cx="1583658" cy="1966165"/>
          </a:xfrm>
        </p:grpSpPr>
        <p:sp>
          <p:nvSpPr>
            <p:cNvPr id="12" name="任意多边形: 形状 11"/>
            <p:cNvSpPr/>
            <p:nvPr>
              <p:custDataLst>
                <p:tags r:id="rId11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3" name="等腰三角形 12"/>
            <p:cNvSpPr/>
            <p:nvPr>
              <p:custDataLst>
                <p:tags r:id="rId12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grpSp>
        <p:nvGrpSpPr>
          <p:cNvPr id="14" name="组合 13"/>
          <p:cNvGrpSpPr/>
          <p:nvPr userDrawn="1">
            <p:custDataLst>
              <p:tags r:id="rId3"/>
            </p:custDataLst>
          </p:nvPr>
        </p:nvGrpSpPr>
        <p:grpSpPr>
          <a:xfrm rot="5400000">
            <a:off x="443865" y="5584825"/>
            <a:ext cx="737870" cy="916305"/>
            <a:chOff x="10608342" y="5053054"/>
            <a:chExt cx="1583658" cy="1966165"/>
          </a:xfrm>
        </p:grpSpPr>
        <p:sp>
          <p:nvSpPr>
            <p:cNvPr id="16" name="任意多边形: 形状 15"/>
            <p:cNvSpPr/>
            <p:nvPr>
              <p:custDataLst>
                <p:tags r:id="rId9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7" name="等腰三角形 16"/>
            <p:cNvSpPr/>
            <p:nvPr>
              <p:custDataLst>
                <p:tags r:id="rId10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 marL="0" indent="0"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单击此处添加文本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3460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2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2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6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7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>
                <a:sym typeface="+mn-ea"/>
              </a:rPr>
              <a:t>第</a:t>
            </a:r>
            <a:r>
              <a:rPr lang="zh-CN" altLang="en-US"/>
              <a:t>二级</a:t>
            </a:r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 dirty="0"/>
          </a:p>
        </p:txBody>
      </p:sp>
      <p:grpSp>
        <p:nvGrpSpPr>
          <p:cNvPr id="11" name="组合 10"/>
          <p:cNvGrpSpPr/>
          <p:nvPr userDrawn="1">
            <p:custDataLst>
              <p:tags r:id="rId8"/>
            </p:custDataLst>
          </p:nvPr>
        </p:nvGrpSpPr>
        <p:grpSpPr>
          <a:xfrm>
            <a:off x="-1" y="0"/>
            <a:ext cx="4823460" cy="769938"/>
            <a:chOff x="-1" y="0"/>
            <a:chExt cx="4823460" cy="769938"/>
          </a:xfrm>
        </p:grpSpPr>
        <p:sp>
          <p:nvSpPr>
            <p:cNvPr id="12" name="任意多边形: 形状 11"/>
            <p:cNvSpPr/>
            <p:nvPr>
              <p:custDataLst>
                <p:tags r:id="rId9"/>
              </p:custDataLst>
            </p:nvPr>
          </p:nvSpPr>
          <p:spPr>
            <a:xfrm rot="10800000">
              <a:off x="0" y="0"/>
              <a:ext cx="4823459" cy="769938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  <p:sp>
          <p:nvSpPr>
            <p:cNvPr id="14" name="等腰三角形 13"/>
            <p:cNvSpPr/>
            <p:nvPr>
              <p:custDataLst>
                <p:tags r:id="rId10"/>
              </p:custDataLst>
            </p:nvPr>
          </p:nvSpPr>
          <p:spPr>
            <a:xfrm rot="10800000">
              <a:off x="-1" y="0"/>
              <a:ext cx="3754576" cy="562171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2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6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7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grpSp>
        <p:nvGrpSpPr>
          <p:cNvPr id="12" name="组合 11"/>
          <p:cNvGrpSpPr/>
          <p:nvPr userDrawn="1">
            <p:custDataLst>
              <p:tags r:id="rId8"/>
            </p:custDataLst>
          </p:nvPr>
        </p:nvGrpSpPr>
        <p:grpSpPr>
          <a:xfrm flipV="1">
            <a:off x="5921829" y="0"/>
            <a:ext cx="6270171" cy="812800"/>
            <a:chOff x="4001597" y="5613400"/>
            <a:chExt cx="8190403" cy="1244600"/>
          </a:xfrm>
        </p:grpSpPr>
        <p:sp>
          <p:nvSpPr>
            <p:cNvPr id="14" name="任意多边形: 形状 13"/>
            <p:cNvSpPr/>
            <p:nvPr>
              <p:custDataLst>
                <p:tags r:id="rId9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5" name="等腰三角形 14"/>
            <p:cNvSpPr/>
            <p:nvPr>
              <p:custDataLst>
                <p:tags r:id="rId10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1"/>
            </p:custDataLst>
          </p:nvPr>
        </p:nvGrpSpPr>
        <p:grpSpPr>
          <a:xfrm flipV="1">
            <a:off x="5921829" y="0"/>
            <a:ext cx="6270171" cy="812800"/>
            <a:chOff x="4001597" y="5613400"/>
            <a:chExt cx="8190403" cy="1244600"/>
          </a:xfrm>
        </p:grpSpPr>
        <p:sp>
          <p:nvSpPr>
            <p:cNvPr id="14" name="任意多边形: 形状 13"/>
            <p:cNvSpPr/>
            <p:nvPr>
              <p:custDataLst>
                <p:tags r:id="rId9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等腰三角形 14"/>
            <p:cNvSpPr/>
            <p:nvPr>
              <p:custDataLst>
                <p:tags r:id="rId10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50419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3"/>
            </p:custDataLst>
          </p:nvPr>
        </p:nvSpPr>
        <p:spPr>
          <a:xfrm>
            <a:off x="604520" y="669290"/>
            <a:ext cx="10976610" cy="565150"/>
          </a:xfrm>
        </p:spPr>
        <p:txBody>
          <a:bodyPr anchor="ctr"/>
          <a:lstStyle>
            <a:lvl1pPr algn="ctr">
              <a:lnSpc>
                <a:spcPct val="100000"/>
              </a:lnSpc>
              <a:defRPr sz="32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17" name="任意多边形: 形状 16"/>
            <p:cNvSpPr/>
            <p:nvPr>
              <p:custDataLst>
                <p:tags r:id="rId11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8" name="等腰三角形 17"/>
            <p:cNvSpPr/>
            <p:nvPr>
              <p:custDataLst>
                <p:tags r:id="rId12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</p:grpSp>
      <p:sp>
        <p:nvSpPr>
          <p:cNvPr id="15" name="矩形 14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solidFill>
                <a:schemeClr val="bg1"/>
              </a:solidFill>
              <a:latin typeface="Viner Hand ITC" panose="03070502030502020203" charset="0"/>
              <a:ea typeface="微软雅黑" panose="020B0503020204020204" charset="-122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1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5" name="组合 14"/>
          <p:cNvGrpSpPr/>
          <p:nvPr userDrawn="1">
            <p:custDataLst>
              <p:tags r:id="rId2"/>
            </p:custDataLst>
          </p:nvPr>
        </p:nvGrpSpPr>
        <p:grpSpPr>
          <a:xfrm rot="10800000">
            <a:off x="0" y="0"/>
            <a:ext cx="5457825" cy="1529715"/>
            <a:chOff x="4001597" y="5613400"/>
            <a:chExt cx="8190403" cy="1244600"/>
          </a:xfrm>
        </p:grpSpPr>
        <p:sp>
          <p:nvSpPr>
            <p:cNvPr id="16" name="任意多边形: 形状 15"/>
            <p:cNvSpPr/>
            <p:nvPr>
              <p:custDataLst>
                <p:tags r:id="rId11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7" name="等腰三角形 16"/>
            <p:cNvSpPr/>
            <p:nvPr>
              <p:custDataLst>
                <p:tags r:id="rId12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</p:grpSp>
      <p:grpSp>
        <p:nvGrpSpPr>
          <p:cNvPr id="18" name="组合 17"/>
          <p:cNvGrpSpPr/>
          <p:nvPr userDrawn="1">
            <p:custDataLst>
              <p:tags r:id="rId3"/>
            </p:custDataLst>
          </p:nvPr>
        </p:nvGrpSpPr>
        <p:grpSpPr>
          <a:xfrm>
            <a:off x="6734175" y="5323840"/>
            <a:ext cx="5457825" cy="1529715"/>
            <a:chOff x="4001597" y="5613400"/>
            <a:chExt cx="8190403" cy="1244600"/>
          </a:xfrm>
        </p:grpSpPr>
        <p:sp>
          <p:nvSpPr>
            <p:cNvPr id="19" name="任意多边形: 形状 18"/>
            <p:cNvSpPr/>
            <p:nvPr>
              <p:custDataLst>
                <p:tags r:id="rId9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  <p:sp>
          <p:nvSpPr>
            <p:cNvPr id="20" name="等腰三角形 19"/>
            <p:cNvSpPr/>
            <p:nvPr>
              <p:custDataLst>
                <p:tags r:id="rId10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2022/4/1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2022/4/1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4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20" Type="http://schemas.openxmlformats.org/officeDocument/2006/relationships/tags" Target="../tags/tag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21" Type="http://schemas.openxmlformats.org/officeDocument/2006/relationships/tags" Target="../tags/tag64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tags" Target="../tags/tag68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tags" Target="../tags/tag6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tags" Target="../tags/tag67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tags" Target="../tags/tag66.xml"/><Relationship Id="rId10" Type="http://schemas.openxmlformats.org/officeDocument/2006/relationships/slideLayout" Target="../slideLayouts/slideLayout23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tags" Target="../tags/tag6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tags" Target="../tags/tag223.xml"/><Relationship Id="rId18" Type="http://schemas.openxmlformats.org/officeDocument/2006/relationships/tags" Target="../tags/tag228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theme" Target="../theme/theme3.xml"/><Relationship Id="rId17" Type="http://schemas.openxmlformats.org/officeDocument/2006/relationships/tags" Target="../tags/tag227.xml"/><Relationship Id="rId2" Type="http://schemas.openxmlformats.org/officeDocument/2006/relationships/slideLayout" Target="../slideLayouts/slideLayout33.xml"/><Relationship Id="rId16" Type="http://schemas.openxmlformats.org/officeDocument/2006/relationships/tags" Target="../tags/tag226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tags" Target="../tags/tag225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tags" Target="../tags/tag2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7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8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9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0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5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87.xml"/><Relationship Id="rId2" Type="http://schemas.openxmlformats.org/officeDocument/2006/relationships/tags" Target="../tags/tag286.xml"/><Relationship Id="rId1" Type="http://schemas.openxmlformats.org/officeDocument/2006/relationships/tags" Target="../tags/tag285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28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tags" Target="../tags/tag339.xml"/><Relationship Id="rId1" Type="http://schemas.openxmlformats.org/officeDocument/2006/relationships/tags" Target="../tags/tag33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3.xml"/><Relationship Id="rId1" Type="http://schemas.openxmlformats.org/officeDocument/2006/relationships/tags" Target="../tags/tag34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3.xml"/><Relationship Id="rId1" Type="http://schemas.openxmlformats.org/officeDocument/2006/relationships/tags" Target="../tags/tag34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3.xml"/><Relationship Id="rId1" Type="http://schemas.openxmlformats.org/officeDocument/2006/relationships/tags" Target="../tags/tag34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3.xml"/><Relationship Id="rId1" Type="http://schemas.openxmlformats.org/officeDocument/2006/relationships/tags" Target="../tags/tag34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3.xml"/><Relationship Id="rId1" Type="http://schemas.openxmlformats.org/officeDocument/2006/relationships/tags" Target="../tags/tag34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3.xml"/><Relationship Id="rId1" Type="http://schemas.openxmlformats.org/officeDocument/2006/relationships/tags" Target="../tags/tag34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3.xml"/><Relationship Id="rId1" Type="http://schemas.openxmlformats.org/officeDocument/2006/relationships/tags" Target="../tags/tag34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3.xml"/><Relationship Id="rId1" Type="http://schemas.openxmlformats.org/officeDocument/2006/relationships/tags" Target="../tags/tag34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4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96.xml"/><Relationship Id="rId13" Type="http://schemas.openxmlformats.org/officeDocument/2006/relationships/tags" Target="../tags/tag301.xml"/><Relationship Id="rId18" Type="http://schemas.openxmlformats.org/officeDocument/2006/relationships/tags" Target="../tags/tag306.xml"/><Relationship Id="rId26" Type="http://schemas.openxmlformats.org/officeDocument/2006/relationships/tags" Target="../tags/tag314.xml"/><Relationship Id="rId3" Type="http://schemas.openxmlformats.org/officeDocument/2006/relationships/tags" Target="../tags/tag291.xml"/><Relationship Id="rId21" Type="http://schemas.openxmlformats.org/officeDocument/2006/relationships/tags" Target="../tags/tag309.xml"/><Relationship Id="rId7" Type="http://schemas.openxmlformats.org/officeDocument/2006/relationships/tags" Target="../tags/tag295.xml"/><Relationship Id="rId12" Type="http://schemas.openxmlformats.org/officeDocument/2006/relationships/tags" Target="../tags/tag300.xml"/><Relationship Id="rId17" Type="http://schemas.openxmlformats.org/officeDocument/2006/relationships/tags" Target="../tags/tag305.xml"/><Relationship Id="rId25" Type="http://schemas.openxmlformats.org/officeDocument/2006/relationships/tags" Target="../tags/tag313.xml"/><Relationship Id="rId2" Type="http://schemas.openxmlformats.org/officeDocument/2006/relationships/tags" Target="../tags/tag290.xml"/><Relationship Id="rId16" Type="http://schemas.openxmlformats.org/officeDocument/2006/relationships/tags" Target="../tags/tag304.xml"/><Relationship Id="rId20" Type="http://schemas.openxmlformats.org/officeDocument/2006/relationships/tags" Target="../tags/tag308.xml"/><Relationship Id="rId1" Type="http://schemas.openxmlformats.org/officeDocument/2006/relationships/tags" Target="../tags/tag289.xml"/><Relationship Id="rId6" Type="http://schemas.openxmlformats.org/officeDocument/2006/relationships/tags" Target="../tags/tag294.xml"/><Relationship Id="rId11" Type="http://schemas.openxmlformats.org/officeDocument/2006/relationships/tags" Target="../tags/tag299.xml"/><Relationship Id="rId24" Type="http://schemas.openxmlformats.org/officeDocument/2006/relationships/tags" Target="../tags/tag312.xml"/><Relationship Id="rId5" Type="http://schemas.openxmlformats.org/officeDocument/2006/relationships/tags" Target="../tags/tag293.xml"/><Relationship Id="rId15" Type="http://schemas.openxmlformats.org/officeDocument/2006/relationships/tags" Target="../tags/tag303.xml"/><Relationship Id="rId23" Type="http://schemas.openxmlformats.org/officeDocument/2006/relationships/tags" Target="../tags/tag311.xml"/><Relationship Id="rId10" Type="http://schemas.openxmlformats.org/officeDocument/2006/relationships/tags" Target="../tags/tag298.xml"/><Relationship Id="rId19" Type="http://schemas.openxmlformats.org/officeDocument/2006/relationships/tags" Target="../tags/tag307.xml"/><Relationship Id="rId4" Type="http://schemas.openxmlformats.org/officeDocument/2006/relationships/tags" Target="../tags/tag292.xml"/><Relationship Id="rId9" Type="http://schemas.openxmlformats.org/officeDocument/2006/relationships/tags" Target="../tags/tag297.xml"/><Relationship Id="rId14" Type="http://schemas.openxmlformats.org/officeDocument/2006/relationships/tags" Target="../tags/tag302.xml"/><Relationship Id="rId22" Type="http://schemas.openxmlformats.org/officeDocument/2006/relationships/tags" Target="../tags/tag310.xml"/><Relationship Id="rId27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4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352.xml"/><Relationship Id="rId2" Type="http://schemas.openxmlformats.org/officeDocument/2006/relationships/tags" Target="../tags/tag351.xml"/><Relationship Id="rId1" Type="http://schemas.openxmlformats.org/officeDocument/2006/relationships/tags" Target="../tags/tag350.xml"/><Relationship Id="rId4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35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17.xml"/><Relationship Id="rId2" Type="http://schemas.openxmlformats.org/officeDocument/2006/relationships/tags" Target="../tags/tag316.xml"/><Relationship Id="rId1" Type="http://schemas.openxmlformats.org/officeDocument/2006/relationships/tags" Target="../tags/tag315.xml"/><Relationship Id="rId4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356.xml"/><Relationship Id="rId2" Type="http://schemas.openxmlformats.org/officeDocument/2006/relationships/tags" Target="../tags/tag355.xml"/><Relationship Id="rId1" Type="http://schemas.openxmlformats.org/officeDocument/2006/relationships/tags" Target="../tags/tag354.xml"/><Relationship Id="rId4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5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359.xml"/><Relationship Id="rId1" Type="http://schemas.openxmlformats.org/officeDocument/2006/relationships/tags" Target="../tags/tag35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20.xml"/><Relationship Id="rId2" Type="http://schemas.openxmlformats.org/officeDocument/2006/relationships/tags" Target="../tags/tag319.xml"/><Relationship Id="rId1" Type="http://schemas.openxmlformats.org/officeDocument/2006/relationships/tags" Target="../tags/tag318.xml"/><Relationship Id="rId4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28.xml"/><Relationship Id="rId13" Type="http://schemas.openxmlformats.org/officeDocument/2006/relationships/tags" Target="../tags/tag333.xml"/><Relationship Id="rId3" Type="http://schemas.openxmlformats.org/officeDocument/2006/relationships/tags" Target="../tags/tag323.xml"/><Relationship Id="rId7" Type="http://schemas.openxmlformats.org/officeDocument/2006/relationships/tags" Target="../tags/tag327.xml"/><Relationship Id="rId12" Type="http://schemas.openxmlformats.org/officeDocument/2006/relationships/tags" Target="../tags/tag332.xml"/><Relationship Id="rId2" Type="http://schemas.openxmlformats.org/officeDocument/2006/relationships/tags" Target="../tags/tag322.xml"/><Relationship Id="rId1" Type="http://schemas.openxmlformats.org/officeDocument/2006/relationships/tags" Target="../tags/tag321.xml"/><Relationship Id="rId6" Type="http://schemas.openxmlformats.org/officeDocument/2006/relationships/tags" Target="../tags/tag326.xml"/><Relationship Id="rId11" Type="http://schemas.openxmlformats.org/officeDocument/2006/relationships/tags" Target="../tags/tag331.xml"/><Relationship Id="rId5" Type="http://schemas.openxmlformats.org/officeDocument/2006/relationships/tags" Target="../tags/tag325.xml"/><Relationship Id="rId10" Type="http://schemas.openxmlformats.org/officeDocument/2006/relationships/tags" Target="../tags/tag330.xml"/><Relationship Id="rId4" Type="http://schemas.openxmlformats.org/officeDocument/2006/relationships/tags" Target="../tags/tag324.xml"/><Relationship Id="rId9" Type="http://schemas.openxmlformats.org/officeDocument/2006/relationships/tags" Target="../tags/tag329.xml"/><Relationship Id="rId14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33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3.xml"/><Relationship Id="rId1" Type="http://schemas.openxmlformats.org/officeDocument/2006/relationships/tags" Target="../tags/tag3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3.xml"/><Relationship Id="rId1" Type="http://schemas.openxmlformats.org/officeDocument/2006/relationships/tags" Target="../tags/tag33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3.xml"/><Relationship Id="rId1" Type="http://schemas.openxmlformats.org/officeDocument/2006/relationships/tags" Target="../tags/tag3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 bwMode="auto">
          <a:xfrm>
            <a:off x="1695450" y="2768600"/>
            <a:ext cx="9187180" cy="1118235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altLang="zh-CN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UML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基础Ⅱ：界面原型</a:t>
            </a:r>
            <a:endParaRPr lang="en-US" altLang="zh-CN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>
                <a:sym typeface="+mn-lt"/>
              </a:rPr>
              <a:t>G07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>
                <a:sym typeface="+mn-lt"/>
              </a:rPr>
              <a:t>2022.4.2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005" y="3960496"/>
            <a:ext cx="2009775" cy="200977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2626360" y="1838325"/>
          <a:ext cx="9039860" cy="3954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7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3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851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抛弃型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演化型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47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演示型模型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澄清与提炼用户需求和功能需求</a:t>
                      </a:r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识别被遗漏的功能</a:t>
                      </a:r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研究UI方法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实现核心用户需求</a:t>
                      </a:r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基于优先级实现额外的用户需求</a:t>
                      </a:r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实现和优化网站</a:t>
                      </a:r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使系统与快速变化的业务需要相适应</a:t>
                      </a:r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47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概念证明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演示技术的可行性</a:t>
                      </a:r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评估性能</a:t>
                      </a:r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获得更多知识以提升估算能力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实现和扩展核心多层级功能以及通信层实现和优化核心算法</a:t>
                      </a:r>
                    </a:p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性能测试和调优</a:t>
                      </a:r>
                      <a:endParaRPr lang="zh-CN" altLang="en-US" sz="1800"/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48920" y="442595"/>
            <a:ext cx="50292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软件原型的典型应用</a:t>
            </a:r>
            <a:r>
              <a:rPr lang="en-US" altLang="zh-CN" sz="4000" baseline="30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3052445" y="1347470"/>
            <a:ext cx="2667000" cy="1476375"/>
          </a:xfrm>
          <a:prstGeom prst="homePlat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schemeClr val="tx1"/>
                </a:solidFill>
              </a:rPr>
              <a:t>纸上原型</a:t>
            </a:r>
          </a:p>
        </p:txBody>
      </p:sp>
      <p:sp>
        <p:nvSpPr>
          <p:cNvPr id="6" name="五边形 5"/>
          <p:cNvSpPr/>
          <p:nvPr/>
        </p:nvSpPr>
        <p:spPr>
          <a:xfrm>
            <a:off x="3052445" y="4286250"/>
            <a:ext cx="2667000" cy="1476375"/>
          </a:xfrm>
          <a:prstGeom prst="homePlat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schemeClr val="tx1"/>
                </a:solidFill>
              </a:rPr>
              <a:t>电子原型</a:t>
            </a:r>
          </a:p>
        </p:txBody>
      </p:sp>
      <p:sp>
        <p:nvSpPr>
          <p:cNvPr id="8" name="椭圆 7"/>
          <p:cNvSpPr/>
          <p:nvPr/>
        </p:nvSpPr>
        <p:spPr>
          <a:xfrm>
            <a:off x="671195" y="2571750"/>
            <a:ext cx="1809750" cy="17145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形式</a:t>
            </a:r>
          </a:p>
        </p:txBody>
      </p:sp>
      <p:sp>
        <p:nvSpPr>
          <p:cNvPr id="13" name="矩形 12"/>
          <p:cNvSpPr/>
          <p:nvPr/>
        </p:nvSpPr>
        <p:spPr>
          <a:xfrm>
            <a:off x="6148070" y="833120"/>
            <a:ext cx="4819650" cy="2505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263005" y="833120"/>
            <a:ext cx="47034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/>
              <a:t>纸上原型涉及的工具都很简单，不外乎就是一些纸张、 索引卡片、告示贴以及白板。设计师画出可能的屏幕界面的草图，并且</a:t>
            </a:r>
            <a:r>
              <a:rPr lang="zh-CN" altLang="en-US">
                <a:solidFill>
                  <a:srgbClr val="FF0000"/>
                </a:solidFill>
              </a:rPr>
              <a:t>不需要考虑控件出现的具体位置和样式</a:t>
            </a:r>
            <a:r>
              <a:rPr lang="zh-CN" altLang="en-US"/>
              <a:t>。</a:t>
            </a:r>
          </a:p>
          <a:p>
            <a:pPr fontAlgn="auto">
              <a:lnSpc>
                <a:spcPct val="100000"/>
              </a:lnSpc>
            </a:pP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当用户通览评估场景时，可以让某个人扮演计算机的角色。通过在某个特定的屏幕界面大声说出想做的某个动作，用户开始工作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23520" y="423545"/>
            <a:ext cx="33039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原型的定义</a:t>
            </a:r>
            <a:r>
              <a:rPr lang="en-US" altLang="zh-CN" sz="4000" baseline="30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166485" y="3917950"/>
            <a:ext cx="4895850" cy="25844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/>
              <a:t>可以轻松实现并修改</a:t>
            </a:r>
            <a:r>
              <a:rPr lang="en-US" altLang="zh-CN"/>
              <a:t>UI</a:t>
            </a:r>
            <a:r>
              <a:rPr lang="zh-CN" altLang="en-US"/>
              <a:t>组件，不用考虑背后临时代码的效率</a:t>
            </a:r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（后面会具体介绍我们组的原型工具）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53795" y="956945"/>
            <a:ext cx="37528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/>
              <a:t>Q2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449070" y="2023745"/>
            <a:ext cx="3829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4000"/>
          </a:p>
        </p:txBody>
      </p:sp>
      <p:sp>
        <p:nvSpPr>
          <p:cNvPr id="6" name="文本框 5"/>
          <p:cNvSpPr txBox="1"/>
          <p:nvPr/>
        </p:nvSpPr>
        <p:spPr>
          <a:xfrm>
            <a:off x="982345" y="1795145"/>
            <a:ext cx="78098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原型有哪三种分类方式，分别有什么形式</a:t>
            </a:r>
            <a:endParaRPr lang="en-US" altLang="zh-CN" sz="2800"/>
          </a:p>
        </p:txBody>
      </p:sp>
      <p:sp>
        <p:nvSpPr>
          <p:cNvPr id="7" name="文本框 6"/>
          <p:cNvSpPr txBox="1"/>
          <p:nvPr/>
        </p:nvSpPr>
        <p:spPr>
          <a:xfrm>
            <a:off x="1153795" y="2947670"/>
            <a:ext cx="15525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/>
              <a:t>A2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87120" y="3814445"/>
            <a:ext cx="71723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范围，未来用途，形式</a:t>
            </a:r>
          </a:p>
          <a:p>
            <a:endParaRPr lang="zh-CN" altLang="en-US"/>
          </a:p>
          <a:p>
            <a:r>
              <a:rPr lang="zh-CN" altLang="en-US"/>
              <a:t>实物，概念证明</a:t>
            </a:r>
          </a:p>
          <a:p>
            <a:r>
              <a:rPr lang="zh-CN" altLang="en-US"/>
              <a:t>抛弃型，演化性</a:t>
            </a:r>
          </a:p>
          <a:p>
            <a:r>
              <a:rPr lang="zh-CN" altLang="en-US"/>
              <a:t>纸上，电子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29920" y="575945"/>
            <a:ext cx="24955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/>
              <a:t>Q3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91820" y="1282700"/>
            <a:ext cx="45053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下列哪个选项是正确的（多选）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91820" y="1765300"/>
            <a:ext cx="901192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/>
              <a:t>A .</a:t>
            </a:r>
            <a:r>
              <a:rPr lang="zh-CN" altLang="en-US" sz="2000"/>
              <a:t>使用抛弃型演示模型时，用户应该重点关注概要性需求和工作流问题</a:t>
            </a:r>
          </a:p>
          <a:p>
            <a:pPr fontAlgn="auto">
              <a:lnSpc>
                <a:spcPct val="150000"/>
              </a:lnSpc>
            </a:pPr>
            <a:r>
              <a:rPr lang="en-US" altLang="zh-CN" sz="2000"/>
              <a:t>B.</a:t>
            </a:r>
            <a:r>
              <a:rPr lang="zh-CN" altLang="en-US" sz="2000"/>
              <a:t>实际模型重点关注</a:t>
            </a:r>
            <a:r>
              <a:rPr lang="en-US" altLang="zh-CN" sz="2000"/>
              <a:t>UI</a:t>
            </a:r>
            <a:r>
              <a:rPr lang="zh-CN" altLang="en-US" sz="2000"/>
              <a:t>，不会深入涉及架构的各个层次或者详细的功能</a:t>
            </a:r>
            <a:endParaRPr lang="en-US" altLang="zh-CN" sz="2000"/>
          </a:p>
          <a:p>
            <a:pPr fontAlgn="auto">
              <a:lnSpc>
                <a:spcPct val="150000"/>
              </a:lnSpc>
            </a:pPr>
            <a:r>
              <a:rPr lang="en-US" altLang="zh-CN" sz="2000"/>
              <a:t>C.</a:t>
            </a:r>
            <a:r>
              <a:rPr lang="zh-CN" altLang="en-US" sz="2000"/>
              <a:t>概念证明也称为水平模型，实物模型也称为垂直模型</a:t>
            </a:r>
            <a:endParaRPr lang="en-US" altLang="zh-CN" sz="2000"/>
          </a:p>
          <a:p>
            <a:pPr fontAlgn="auto">
              <a:lnSpc>
                <a:spcPct val="150000"/>
              </a:lnSpc>
            </a:pPr>
            <a:r>
              <a:rPr lang="en-US" altLang="zh-CN" sz="2000"/>
              <a:t>D.</a:t>
            </a:r>
            <a:r>
              <a:rPr lang="zh-CN" altLang="en-US" sz="2000"/>
              <a:t>演化性原型更注重快速实现及快速修改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91820" y="4003040"/>
            <a:ext cx="24098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/>
              <a:t>A3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91820" y="4709795"/>
            <a:ext cx="43434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AB</a:t>
            </a:r>
          </a:p>
          <a:p>
            <a:endParaRPr lang="en-US" altLang="zh-CN" sz="2000"/>
          </a:p>
          <a:p>
            <a:r>
              <a:rPr lang="en-US" altLang="zh-CN" sz="2000"/>
              <a:t>A P266  B P266 C</a:t>
            </a:r>
            <a:r>
              <a:rPr lang="zh-CN" altLang="en-US" sz="2000"/>
              <a:t>反了</a:t>
            </a:r>
            <a:r>
              <a:rPr lang="en-US" altLang="zh-CN" sz="2000"/>
              <a:t> D</a:t>
            </a:r>
            <a:r>
              <a:rPr lang="zh-CN" altLang="en-US" sz="2000"/>
              <a:t>可抛弃模型</a:t>
            </a:r>
            <a:endParaRPr lang="en-US" altLang="zh-CN" sz="2000"/>
          </a:p>
          <a:p>
            <a:endParaRPr lang="en-US" altLang="zh-CN" sz="20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  <p:bldP spid="6" grpId="1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原型的评估</a:t>
            </a:r>
            <a:r>
              <a:rPr lang="en-US" altLang="zh-CN" baseline="30000"/>
              <a:t>1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4491990" cy="587375"/>
          </a:xfrm>
        </p:spPr>
        <p:txBody>
          <a:bodyPr/>
          <a:lstStyle/>
          <a:p>
            <a:r>
              <a:rPr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让合适的人员从恰当的角度评估原型</a:t>
            </a:r>
          </a:p>
        </p:txBody>
      </p:sp>
      <p:sp>
        <p:nvSpPr>
          <p:cNvPr id="4" name="七角星 3"/>
          <p:cNvSpPr/>
          <p:nvPr/>
        </p:nvSpPr>
        <p:spPr>
          <a:xfrm>
            <a:off x="2857500" y="3287395"/>
            <a:ext cx="2114550" cy="196215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评估脚本</a:t>
            </a:r>
          </a:p>
        </p:txBody>
      </p:sp>
      <p:sp>
        <p:nvSpPr>
          <p:cNvPr id="6" name="燕尾形箭头 5"/>
          <p:cNvSpPr/>
          <p:nvPr/>
        </p:nvSpPr>
        <p:spPr>
          <a:xfrm rot="1320000">
            <a:off x="1953895" y="2872105"/>
            <a:ext cx="1085850" cy="69532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燕尾形箭头 6"/>
          <p:cNvSpPr/>
          <p:nvPr/>
        </p:nvSpPr>
        <p:spPr>
          <a:xfrm>
            <a:off x="1737995" y="4027170"/>
            <a:ext cx="1085850" cy="69532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燕尾形箭头 7"/>
          <p:cNvSpPr/>
          <p:nvPr/>
        </p:nvSpPr>
        <p:spPr>
          <a:xfrm rot="20340000">
            <a:off x="2142490" y="5360035"/>
            <a:ext cx="1085850" cy="69532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78155" y="2331720"/>
            <a:ext cx="1342390" cy="8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用例</a:t>
            </a:r>
          </a:p>
        </p:txBody>
      </p:sp>
      <p:sp>
        <p:nvSpPr>
          <p:cNvPr id="12" name="矩形 11"/>
          <p:cNvSpPr/>
          <p:nvPr/>
        </p:nvSpPr>
        <p:spPr>
          <a:xfrm>
            <a:off x="247015" y="3759200"/>
            <a:ext cx="1457325" cy="1018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用户故事</a:t>
            </a:r>
          </a:p>
        </p:txBody>
      </p:sp>
      <p:sp>
        <p:nvSpPr>
          <p:cNvPr id="13" name="矩形 12"/>
          <p:cNvSpPr/>
          <p:nvPr/>
        </p:nvSpPr>
        <p:spPr>
          <a:xfrm>
            <a:off x="571500" y="5329555"/>
            <a:ext cx="1421130" cy="112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原型关注的功能点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595620" y="2768600"/>
            <a:ext cx="5981700" cy="2999740"/>
          </a:xfrm>
          <a:prstGeom prst="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/>
              <a:t>原型实现的功能符合您的预期吗?</a:t>
            </a:r>
          </a:p>
          <a:p>
            <a:pPr fontAlgn="auto">
              <a:lnSpc>
                <a:spcPct val="150000"/>
              </a:lnSpc>
            </a:pPr>
            <a:r>
              <a:rPr lang="zh-CN" altLang="en-US"/>
              <a:t>原型中有没有遗漏掉的功能?</a:t>
            </a:r>
          </a:p>
          <a:p>
            <a:pPr fontAlgn="auto">
              <a:lnSpc>
                <a:spcPct val="150000"/>
              </a:lnSpc>
            </a:pPr>
            <a:r>
              <a:rPr lang="zh-CN" altLang="en-US"/>
              <a:t>有没有您能想到但原型中没有处理到的可能错误的状态?</a:t>
            </a:r>
          </a:p>
          <a:p>
            <a:pPr fontAlgn="auto">
              <a:lnSpc>
                <a:spcPct val="150000"/>
              </a:lnSpc>
            </a:pPr>
            <a:r>
              <a:rPr lang="zh-CN" altLang="en-US"/>
              <a:t>有多余的功能吗?</a:t>
            </a:r>
          </a:p>
          <a:p>
            <a:pPr fontAlgn="auto">
              <a:lnSpc>
                <a:spcPct val="150000"/>
              </a:lnSpc>
            </a:pPr>
            <a:r>
              <a:rPr lang="zh-CN" altLang="en-US"/>
              <a:t>对您而言，这些导航的逻辑性和完整性如何?</a:t>
            </a:r>
          </a:p>
          <a:p>
            <a:pPr fontAlgn="auto">
              <a:lnSpc>
                <a:spcPct val="150000"/>
              </a:lnSpc>
            </a:pPr>
            <a:r>
              <a:rPr lang="zh-CN" altLang="en-US"/>
              <a:t>对于每个需要很多交互步骤的任务，有没有简化方法?</a:t>
            </a:r>
          </a:p>
          <a:p>
            <a:pPr fontAlgn="auto">
              <a:lnSpc>
                <a:spcPct val="150000"/>
              </a:lnSpc>
            </a:pPr>
            <a:r>
              <a:rPr lang="zh-CN" altLang="en-US"/>
              <a:t>是否有不确定下一步该做什么的时候?</a:t>
            </a: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原型的风险</a:t>
            </a:r>
            <a:r>
              <a:rPr lang="en-US" altLang="zh-CN" baseline="30000"/>
              <a:t>1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2147570" y="1566545"/>
            <a:ext cx="2342515" cy="942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原型发布的压力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2147570" y="2722245"/>
            <a:ext cx="2342515" cy="942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受细节所累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147570" y="3979545"/>
            <a:ext cx="2342515" cy="942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不显示的性能预期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2147570" y="5322570"/>
            <a:ext cx="2341880" cy="942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对原型投入过多</a:t>
            </a:r>
          </a:p>
        </p:txBody>
      </p:sp>
      <p:sp>
        <p:nvSpPr>
          <p:cNvPr id="8" name="左大括号 7"/>
          <p:cNvSpPr/>
          <p:nvPr/>
        </p:nvSpPr>
        <p:spPr>
          <a:xfrm>
            <a:off x="1363980" y="1938020"/>
            <a:ext cx="885190" cy="40195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02590" y="2741295"/>
            <a:ext cx="1040765" cy="23069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72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风险</a:t>
            </a:r>
          </a:p>
        </p:txBody>
      </p:sp>
      <p:sp>
        <p:nvSpPr>
          <p:cNvPr id="11" name="矩形 10"/>
          <p:cNvSpPr/>
          <p:nvPr/>
        </p:nvSpPr>
        <p:spPr>
          <a:xfrm>
            <a:off x="5052695" y="1571625"/>
            <a:ext cx="5820410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原型的设计和编码没有考虑到软件的质量和生命周期</a:t>
            </a:r>
          </a:p>
          <a:p>
            <a:pPr algn="ctr"/>
            <a:r>
              <a:rPr lang="zh-CN" altLang="en-US"/>
              <a:t>对客户预期进行管理是原型成功的关键</a:t>
            </a:r>
          </a:p>
        </p:txBody>
      </p:sp>
      <p:sp>
        <p:nvSpPr>
          <p:cNvPr id="13" name="矩形 12"/>
          <p:cNvSpPr/>
          <p:nvPr/>
        </p:nvSpPr>
        <p:spPr>
          <a:xfrm>
            <a:off x="5052695" y="3998595"/>
            <a:ext cx="5820410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不要在预期产品环境中对原型进行评估</a:t>
            </a:r>
          </a:p>
        </p:txBody>
      </p:sp>
      <p:sp>
        <p:nvSpPr>
          <p:cNvPr id="14" name="矩形 13"/>
          <p:cNvSpPr/>
          <p:nvPr/>
        </p:nvSpPr>
        <p:spPr>
          <a:xfrm>
            <a:off x="5052695" y="5341620"/>
            <a:ext cx="5820410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用模型进行假设测试。看需求是否已经充分定义，关键的人机交互以及架构问题是否解决</a:t>
            </a:r>
          </a:p>
        </p:txBody>
      </p:sp>
      <p:sp>
        <p:nvSpPr>
          <p:cNvPr id="15" name="矩形 14"/>
          <p:cNvSpPr/>
          <p:nvPr/>
        </p:nvSpPr>
        <p:spPr>
          <a:xfrm>
            <a:off x="5052695" y="2753995"/>
            <a:ext cx="5820410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重点关注与概念相关的问题</a:t>
            </a:r>
          </a:p>
          <a:p>
            <a:pPr algn="ctr"/>
            <a:r>
              <a:rPr lang="zh-CN" altLang="en-US"/>
              <a:t>将原型现定于显示画面，功能和导航选项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9945" y="433070"/>
            <a:ext cx="45434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/>
              <a:t>Q4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29945" y="3075305"/>
            <a:ext cx="44958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/>
              <a:t>A4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53745" y="1747520"/>
            <a:ext cx="7153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可以直接将可抛弃原型用作产品吗？为什么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96595" y="4062095"/>
            <a:ext cx="8096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不可以，可抛弃原型的设计和编码并没有考虑软件的质量和生命周期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  <p:bldP spid="6" grpId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原型成功的因素</a:t>
            </a:r>
            <a:r>
              <a:rPr lang="en-US" altLang="zh-CN" baseline="30000"/>
              <a:t>1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398145"/>
          </a:xfrm>
        </p:spPr>
        <p:txBody>
          <a:bodyPr>
            <a:normAutofit lnSpcReduction="20000"/>
          </a:bodyPr>
          <a:lstStyle/>
          <a:p>
            <a:r>
              <a:rPr lang="zh-CN" altLang="en-US"/>
              <a:t>为了在需求过程中高效使用原型，遵循以下原则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82295" y="2433320"/>
            <a:ext cx="922020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>
              <a:ln w="28575">
                <a:solidFill>
                  <a:sysClr val="windowText" lastClr="000000"/>
                </a:solidFill>
              </a:ln>
            </a:endParaRPr>
          </a:p>
          <a:p>
            <a:endParaRPr lang="zh-CN" altLang="en-US">
              <a:ln w="28575">
                <a:solidFill>
                  <a:sysClr val="windowText" lastClr="000000"/>
                </a:solidFill>
              </a:ln>
            </a:endParaRPr>
          </a:p>
          <a:p>
            <a:endParaRPr lang="zh-CN" altLang="en-US">
              <a:ln w="28575">
                <a:solidFill>
                  <a:sysClr val="windowText" lastClr="000000"/>
                </a:solidFill>
              </a:ln>
            </a:endParaRPr>
          </a:p>
          <a:p>
            <a:endParaRPr lang="zh-CN" altLang="en-US">
              <a:ln w="28575">
                <a:solidFill>
                  <a:sysClr val="windowText" lastClr="000000"/>
                </a:solidFill>
              </a:ln>
            </a:endParaRPr>
          </a:p>
          <a:p>
            <a:endParaRPr lang="zh-CN" altLang="en-US">
              <a:ln w="28575">
                <a:solidFill>
                  <a:sysClr val="windowText" lastClr="000000"/>
                </a:solidFill>
              </a:ln>
            </a:endParaRPr>
          </a:p>
          <a:p>
            <a:endParaRPr lang="zh-CN" altLang="en-US">
              <a:ln w="28575">
                <a:solidFill>
                  <a:sysClr val="windowText" lastClr="000000"/>
                </a:solidFill>
              </a:ln>
            </a:endParaRPr>
          </a:p>
          <a:p>
            <a:endParaRPr lang="zh-CN" altLang="en-US">
              <a:ln w="28575">
                <a:solidFill>
                  <a:sysClr val="windowText" lastClr="000000"/>
                </a:solidFill>
              </a:ln>
            </a:endParaRPr>
          </a:p>
          <a:p>
            <a:endParaRPr lang="zh-CN" altLang="en-US">
              <a:ln w="28575">
                <a:solidFill>
                  <a:sysClr val="windowText" lastClr="000000"/>
                </a:solidFill>
              </a:ln>
            </a:endParaRPr>
          </a:p>
          <a:p>
            <a:endParaRPr lang="zh-CN" altLang="en-US">
              <a:ln w="28575">
                <a:solidFill>
                  <a:sysClr val="windowText" lastClr="000000"/>
                </a:solidFill>
              </a:ln>
            </a:endParaRPr>
          </a:p>
          <a:p>
            <a:endParaRPr lang="zh-CN" altLang="en-US">
              <a:ln w="28575">
                <a:solidFill>
                  <a:sysClr val="windowText" lastClr="000000"/>
                </a:solidFill>
              </a:ln>
            </a:endParaRPr>
          </a:p>
          <a:p>
            <a:endParaRPr lang="zh-CN" altLang="en-US">
              <a:ln w="28575">
                <a:solidFill>
                  <a:sysClr val="windowText" lastClr="000000"/>
                </a:solidFill>
              </a:ln>
            </a:endParaRPr>
          </a:p>
          <a:p>
            <a:endParaRPr lang="zh-CN" altLang="en-US">
              <a:ln w="28575">
                <a:solidFill>
                  <a:sysClr val="windowText" lastClr="000000"/>
                </a:solidFill>
              </a:ln>
            </a:endParaRPr>
          </a:p>
          <a:p>
            <a:endParaRPr lang="zh-CN" altLang="en-US">
              <a:ln w="28575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4220" y="2433320"/>
            <a:ext cx="9543415" cy="3415030"/>
          </a:xfrm>
          <a:prstGeom prst="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/>
              <a:t>1.</a:t>
            </a:r>
            <a:r>
              <a:rPr lang="zh-CN" altLang="en-US"/>
              <a:t>在项目中包含与原型相关的任务。为开发、评估和修改原型安排时间和资源</a:t>
            </a:r>
          </a:p>
          <a:p>
            <a:pPr fontAlgn="auto">
              <a:lnSpc>
                <a:spcPct val="150000"/>
              </a:lnSpc>
            </a:pPr>
            <a:r>
              <a:rPr lang="en-US" altLang="zh-CN"/>
              <a:t>2.</a:t>
            </a:r>
            <a:r>
              <a:rPr lang="zh-CN" altLang="en-US"/>
              <a:t>在创建原型之前，注明原型的目的并解释最终产出</a:t>
            </a:r>
            <a:r>
              <a:rPr lang="en-US" altLang="zh-CN"/>
              <a:t> </a:t>
            </a:r>
            <a:r>
              <a:rPr lang="zh-CN" altLang="en-US"/>
              <a:t>：抛弃（还是归档）原型</a:t>
            </a:r>
          </a:p>
          <a:p>
            <a:pPr fontAlgn="auto">
              <a:lnSpc>
                <a:spcPct val="150000"/>
              </a:lnSpc>
            </a:pPr>
            <a:r>
              <a:rPr lang="en-US" altLang="zh-CN"/>
              <a:t>3.</a:t>
            </a:r>
            <a:r>
              <a:rPr lang="zh-CN" altLang="en-US"/>
              <a:t>做好开发多个原型的计划</a:t>
            </a:r>
          </a:p>
          <a:p>
            <a:pPr fontAlgn="auto">
              <a:lnSpc>
                <a:spcPct val="150000"/>
              </a:lnSpc>
            </a:pPr>
            <a:r>
              <a:rPr lang="en-US" altLang="zh-CN"/>
              <a:t>4.</a:t>
            </a:r>
            <a:r>
              <a:rPr lang="zh-CN" altLang="en-US"/>
              <a:t>创建可抛弃原型，要尽可能快，成本低</a:t>
            </a:r>
          </a:p>
          <a:p>
            <a:pPr fontAlgn="auto">
              <a:lnSpc>
                <a:spcPct val="150000"/>
              </a:lnSpc>
            </a:pPr>
            <a:r>
              <a:rPr lang="en-US" altLang="zh-CN"/>
              <a:t>5.</a:t>
            </a:r>
            <a:r>
              <a:rPr lang="zh-CN" altLang="en-US"/>
              <a:t>不要在可抛弃原型中包含输入数据验证，防护型编码技术处理错误代码或大量的代码文档</a:t>
            </a:r>
          </a:p>
          <a:p>
            <a:pPr fontAlgn="auto">
              <a:lnSpc>
                <a:spcPct val="150000"/>
              </a:lnSpc>
            </a:pPr>
            <a:r>
              <a:rPr lang="en-US" altLang="zh-CN"/>
              <a:t>6.</a:t>
            </a:r>
            <a:r>
              <a:rPr lang="zh-CN" altLang="en-US"/>
              <a:t>不要对已经理解的需求创建原型</a:t>
            </a:r>
          </a:p>
          <a:p>
            <a:pPr fontAlgn="auto">
              <a:lnSpc>
                <a:spcPct val="150000"/>
              </a:lnSpc>
            </a:pPr>
            <a:r>
              <a:rPr lang="en-US" altLang="zh-CN"/>
              <a:t>7.</a:t>
            </a:r>
            <a:r>
              <a:rPr lang="zh-CN" altLang="en-US"/>
              <a:t>在原型的屏幕显示和报表中，使用合理的数据</a:t>
            </a:r>
          </a:p>
          <a:p>
            <a:pPr fontAlgn="auto">
              <a:lnSpc>
                <a:spcPct val="150000"/>
              </a:lnSpc>
            </a:pPr>
            <a:r>
              <a:rPr lang="en-US" altLang="zh-CN"/>
              <a:t>8.</a:t>
            </a:r>
            <a:r>
              <a:rPr lang="zh-CN" altLang="en-US"/>
              <a:t>不要指望原型代替书面需求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5595" y="690245"/>
            <a:ext cx="43434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/>
              <a:t>Q5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15595" y="3032125"/>
            <a:ext cx="21812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/>
              <a:t>A5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34695" y="1799590"/>
            <a:ext cx="93433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判断</a:t>
            </a:r>
            <a:r>
              <a:rPr lang="en-US" altLang="zh-CN" sz="2400"/>
              <a:t>:</a:t>
            </a:r>
            <a:endParaRPr lang="zh-CN" altLang="en-US" sz="2400"/>
          </a:p>
          <a:p>
            <a:r>
              <a:rPr lang="zh-CN" altLang="en-US" sz="2400"/>
              <a:t>在制作原型时，为了方便，应将反应性能提升的越高越好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39470" y="4090670"/>
            <a:ext cx="7858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错，当客户看原型时，性能越高，会造成客户期待过高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  <p:bldP spid="6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91357" y="3137669"/>
            <a:ext cx="5190185" cy="740727"/>
          </a:xfrm>
        </p:spPr>
        <p:txBody>
          <a:bodyPr/>
          <a:lstStyle/>
          <a:p>
            <a:r>
              <a:rPr lang="zh-CN" altLang="en-US"/>
              <a:t>界面原型的概念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963285" y="2135505"/>
            <a:ext cx="136207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/>
              <a:t>2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5"/>
          <p:cNvSpPr/>
          <p:nvPr userDrawn="1">
            <p:custDataLst>
              <p:tags r:id="rId2"/>
            </p:custDataLst>
          </p:nvPr>
        </p:nvSpPr>
        <p:spPr>
          <a:xfrm rot="10800000" flipH="1">
            <a:off x="-1" y="-1"/>
            <a:ext cx="3309257" cy="6858001"/>
          </a:xfrm>
          <a:custGeom>
            <a:avLst/>
            <a:gdLst>
              <a:gd name="connsiteX0" fmla="*/ 0 w 3309257"/>
              <a:gd name="connsiteY0" fmla="*/ 6858001 h 6858001"/>
              <a:gd name="connsiteX1" fmla="*/ 3309257 w 3309257"/>
              <a:gd name="connsiteY1" fmla="*/ 6858001 h 6858001"/>
              <a:gd name="connsiteX2" fmla="*/ 1718889 w 3309257"/>
              <a:gd name="connsiteY2" fmla="*/ 0 h 6858001"/>
              <a:gd name="connsiteX3" fmla="*/ 0 w 3309257"/>
              <a:gd name="connsiteY3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9257" h="6858001">
                <a:moveTo>
                  <a:pt x="0" y="6858001"/>
                </a:moveTo>
                <a:lnTo>
                  <a:pt x="3309257" y="6858001"/>
                </a:lnTo>
                <a:lnTo>
                  <a:pt x="171888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dirty="0"/>
          </a:p>
        </p:txBody>
      </p:sp>
      <p:sp>
        <p:nvSpPr>
          <p:cNvPr id="7" name="任意多边形: 形状 6"/>
          <p:cNvSpPr/>
          <p:nvPr userDrawn="1">
            <p:custDataLst>
              <p:tags r:id="rId3"/>
            </p:custDataLst>
          </p:nvPr>
        </p:nvSpPr>
        <p:spPr>
          <a:xfrm rot="11574254">
            <a:off x="2509618" y="-200140"/>
            <a:ext cx="971535" cy="7258276"/>
          </a:xfrm>
          <a:custGeom>
            <a:avLst/>
            <a:gdLst>
              <a:gd name="connsiteX0" fmla="*/ 0 w 971535"/>
              <a:gd name="connsiteY0" fmla="*/ 7258276 h 7258276"/>
              <a:gd name="connsiteX1" fmla="*/ 932891 w 971535"/>
              <a:gd name="connsiteY1" fmla="*/ 8853 h 7258276"/>
              <a:gd name="connsiteX2" fmla="*/ 971535 w 971535"/>
              <a:gd name="connsiteY2" fmla="*/ 0 h 7258276"/>
              <a:gd name="connsiteX3" fmla="*/ 971535 w 971535"/>
              <a:gd name="connsiteY3" fmla="*/ 7035689 h 7258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1535" h="7258276">
                <a:moveTo>
                  <a:pt x="0" y="7258276"/>
                </a:moveTo>
                <a:lnTo>
                  <a:pt x="932891" y="8853"/>
                </a:lnTo>
                <a:lnTo>
                  <a:pt x="971535" y="0"/>
                </a:lnTo>
                <a:lnTo>
                  <a:pt x="971535" y="703568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 userDrawn="1">
            <p:custDataLst>
              <p:tags r:id="rId4"/>
            </p:custDataLst>
          </p:nvPr>
        </p:nvSpPr>
        <p:spPr>
          <a:xfrm>
            <a:off x="1711567" y="3937000"/>
            <a:ext cx="1393003" cy="2921000"/>
          </a:xfrm>
          <a:custGeom>
            <a:avLst/>
            <a:gdLst>
              <a:gd name="connsiteX0" fmla="*/ 1089482 w 1393003"/>
              <a:gd name="connsiteY0" fmla="*/ 0 h 2921000"/>
              <a:gd name="connsiteX1" fmla="*/ 1393003 w 1393003"/>
              <a:gd name="connsiteY1" fmla="*/ 2921000 h 2921000"/>
              <a:gd name="connsiteX2" fmla="*/ 0 w 1393003"/>
              <a:gd name="connsiteY2" fmla="*/ 2921000 h 292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3003" h="2921000">
                <a:moveTo>
                  <a:pt x="1089482" y="0"/>
                </a:moveTo>
                <a:lnTo>
                  <a:pt x="1393003" y="2921000"/>
                </a:lnTo>
                <a:lnTo>
                  <a:pt x="0" y="292100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>
            <p:custDataLst>
              <p:tags r:id="rId5"/>
            </p:custDataLst>
          </p:nvPr>
        </p:nvSpPr>
        <p:spPr>
          <a:xfrm>
            <a:off x="582295" y="457200"/>
            <a:ext cx="1402080" cy="8299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rPr>
              <a:t>目录</a:t>
            </a:r>
          </a:p>
        </p:txBody>
      </p:sp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>
          <a:xfrm>
            <a:off x="645795" y="1224915"/>
            <a:ext cx="1598295" cy="4000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CONTENTS</a:t>
            </a:r>
          </a:p>
        </p:txBody>
      </p:sp>
      <p:sp>
        <p:nvSpPr>
          <p:cNvPr id="28" name="文本框 27"/>
          <p:cNvSpPr txBox="1"/>
          <p:nvPr>
            <p:custDataLst>
              <p:tags r:id="rId7"/>
            </p:custDataLst>
          </p:nvPr>
        </p:nvSpPr>
        <p:spPr>
          <a:xfrm>
            <a:off x="6300468" y="511921"/>
            <a:ext cx="527685" cy="83121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8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4" name="任意多边形: 形状 33"/>
          <p:cNvSpPr/>
          <p:nvPr>
            <p:custDataLst>
              <p:tags r:id="rId8"/>
            </p:custDataLst>
          </p:nvPr>
        </p:nvSpPr>
        <p:spPr>
          <a:xfrm rot="697528">
            <a:off x="5793103" y="718613"/>
            <a:ext cx="247650" cy="347980"/>
          </a:xfrm>
          <a:custGeom>
            <a:avLst/>
            <a:gdLst>
              <a:gd name="connsiteX0" fmla="*/ 1399913 w 1399913"/>
              <a:gd name="connsiteY0" fmla="*/ 0 h 1966165"/>
              <a:gd name="connsiteX1" fmla="*/ 1399913 w 1399913"/>
              <a:gd name="connsiteY1" fmla="*/ 1678156 h 1966165"/>
              <a:gd name="connsiteX2" fmla="*/ 0 w 1399913"/>
              <a:gd name="connsiteY2" fmla="*/ 1966165 h 1966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9913" h="1966165">
                <a:moveTo>
                  <a:pt x="1399913" y="0"/>
                </a:moveTo>
                <a:lnTo>
                  <a:pt x="1399913" y="1678156"/>
                </a:lnTo>
                <a:lnTo>
                  <a:pt x="0" y="196616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lnSpcReduction="10000"/>
          </a:bodyPr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等腰三角形 34"/>
          <p:cNvSpPr/>
          <p:nvPr>
            <p:custDataLst>
              <p:tags r:id="rId9"/>
            </p:custDataLst>
          </p:nvPr>
        </p:nvSpPr>
        <p:spPr>
          <a:xfrm>
            <a:off x="5855333" y="745918"/>
            <a:ext cx="217805" cy="292100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 lnSpcReduction="20000"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文本框 28"/>
          <p:cNvSpPr txBox="1"/>
          <p:nvPr>
            <p:custDataLst>
              <p:tags r:id="rId10"/>
            </p:custDataLst>
          </p:nvPr>
        </p:nvSpPr>
        <p:spPr>
          <a:xfrm>
            <a:off x="6300468" y="1693021"/>
            <a:ext cx="527685" cy="83121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2</a:t>
            </a:r>
            <a:endParaRPr lang="zh-CN" altLang="en-US" sz="48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7" name="任意多边形: 形状 36"/>
          <p:cNvSpPr/>
          <p:nvPr>
            <p:custDataLst>
              <p:tags r:id="rId11"/>
            </p:custDataLst>
          </p:nvPr>
        </p:nvSpPr>
        <p:spPr>
          <a:xfrm rot="697528">
            <a:off x="5793103" y="1935273"/>
            <a:ext cx="247650" cy="347980"/>
          </a:xfrm>
          <a:custGeom>
            <a:avLst/>
            <a:gdLst>
              <a:gd name="connsiteX0" fmla="*/ 1399913 w 1399913"/>
              <a:gd name="connsiteY0" fmla="*/ 0 h 1966165"/>
              <a:gd name="connsiteX1" fmla="*/ 1399913 w 1399913"/>
              <a:gd name="connsiteY1" fmla="*/ 1678156 h 1966165"/>
              <a:gd name="connsiteX2" fmla="*/ 0 w 1399913"/>
              <a:gd name="connsiteY2" fmla="*/ 1966165 h 1966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9913" h="1966165">
                <a:moveTo>
                  <a:pt x="1399913" y="0"/>
                </a:moveTo>
                <a:lnTo>
                  <a:pt x="1399913" y="1678156"/>
                </a:lnTo>
                <a:lnTo>
                  <a:pt x="0" y="196616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lnSpcReduction="10000"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等腰三角形 37"/>
          <p:cNvSpPr/>
          <p:nvPr>
            <p:custDataLst>
              <p:tags r:id="rId12"/>
            </p:custDataLst>
          </p:nvPr>
        </p:nvSpPr>
        <p:spPr>
          <a:xfrm>
            <a:off x="5855333" y="1962578"/>
            <a:ext cx="217805" cy="292100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 lnSpcReduction="20000"/>
          </a:bodyPr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文本框 29"/>
          <p:cNvSpPr txBox="1"/>
          <p:nvPr>
            <p:custDataLst>
              <p:tags r:id="rId13"/>
            </p:custDataLst>
          </p:nvPr>
        </p:nvSpPr>
        <p:spPr>
          <a:xfrm>
            <a:off x="6300468" y="2873486"/>
            <a:ext cx="527685" cy="83121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8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0" name="任意多边形: 形状 39"/>
          <p:cNvSpPr/>
          <p:nvPr>
            <p:custDataLst>
              <p:tags r:id="rId14"/>
            </p:custDataLst>
          </p:nvPr>
        </p:nvSpPr>
        <p:spPr>
          <a:xfrm rot="697528">
            <a:off x="5793103" y="3115738"/>
            <a:ext cx="247650" cy="347980"/>
          </a:xfrm>
          <a:custGeom>
            <a:avLst/>
            <a:gdLst>
              <a:gd name="connsiteX0" fmla="*/ 1399913 w 1399913"/>
              <a:gd name="connsiteY0" fmla="*/ 0 h 1966165"/>
              <a:gd name="connsiteX1" fmla="*/ 1399913 w 1399913"/>
              <a:gd name="connsiteY1" fmla="*/ 1678156 h 1966165"/>
              <a:gd name="connsiteX2" fmla="*/ 0 w 1399913"/>
              <a:gd name="connsiteY2" fmla="*/ 1966165 h 1966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9913" h="1966165">
                <a:moveTo>
                  <a:pt x="1399913" y="0"/>
                </a:moveTo>
                <a:lnTo>
                  <a:pt x="1399913" y="1678156"/>
                </a:lnTo>
                <a:lnTo>
                  <a:pt x="0" y="196616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lnSpcReduction="10000"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等腰三角形 40"/>
          <p:cNvSpPr/>
          <p:nvPr>
            <p:custDataLst>
              <p:tags r:id="rId15"/>
            </p:custDataLst>
          </p:nvPr>
        </p:nvSpPr>
        <p:spPr>
          <a:xfrm>
            <a:off x="5855333" y="3143043"/>
            <a:ext cx="217805" cy="292100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 lnSpcReduction="20000"/>
          </a:bodyPr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文本框 57"/>
          <p:cNvSpPr txBox="1"/>
          <p:nvPr>
            <p:custDataLst>
              <p:tags r:id="rId16"/>
            </p:custDataLst>
          </p:nvPr>
        </p:nvSpPr>
        <p:spPr>
          <a:xfrm>
            <a:off x="6300469" y="4039648"/>
            <a:ext cx="527685" cy="83121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4</a:t>
            </a:r>
            <a:endParaRPr lang="en-US" altLang="zh-CN" sz="48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63" name="任意多边形: 形状 62"/>
          <p:cNvSpPr/>
          <p:nvPr>
            <p:custDataLst>
              <p:tags r:id="rId17"/>
            </p:custDataLst>
          </p:nvPr>
        </p:nvSpPr>
        <p:spPr>
          <a:xfrm rot="697528">
            <a:off x="5793104" y="4281900"/>
            <a:ext cx="247650" cy="347980"/>
          </a:xfrm>
          <a:custGeom>
            <a:avLst/>
            <a:gdLst>
              <a:gd name="connsiteX0" fmla="*/ 1399913 w 1399913"/>
              <a:gd name="connsiteY0" fmla="*/ 0 h 1966165"/>
              <a:gd name="connsiteX1" fmla="*/ 1399913 w 1399913"/>
              <a:gd name="connsiteY1" fmla="*/ 1678156 h 1966165"/>
              <a:gd name="connsiteX2" fmla="*/ 0 w 1399913"/>
              <a:gd name="connsiteY2" fmla="*/ 1966165 h 1966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9913" h="1966165">
                <a:moveTo>
                  <a:pt x="1399913" y="0"/>
                </a:moveTo>
                <a:lnTo>
                  <a:pt x="1399913" y="1678156"/>
                </a:lnTo>
                <a:lnTo>
                  <a:pt x="0" y="196616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lnSpcReduction="10000"/>
          </a:bodyPr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4" name="等腰三角形 63"/>
          <p:cNvSpPr/>
          <p:nvPr>
            <p:custDataLst>
              <p:tags r:id="rId18"/>
            </p:custDataLst>
          </p:nvPr>
        </p:nvSpPr>
        <p:spPr>
          <a:xfrm>
            <a:off x="5855334" y="4309205"/>
            <a:ext cx="217805" cy="292100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 lnSpcReduction="20000"/>
          </a:bodyPr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文本框 12"/>
          <p:cNvSpPr txBox="1"/>
          <p:nvPr>
            <p:custDataLst>
              <p:tags r:id="rId19"/>
            </p:custDataLst>
          </p:nvPr>
        </p:nvSpPr>
        <p:spPr>
          <a:xfrm>
            <a:off x="7129143" y="611933"/>
            <a:ext cx="3597910" cy="83121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zh-CN" altLang="en-US" spc="1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lt"/>
              </a:rPr>
              <a:t>界面原型在需求工程中的原理</a:t>
            </a:r>
          </a:p>
        </p:txBody>
      </p:sp>
      <p:sp>
        <p:nvSpPr>
          <p:cNvPr id="66" name="文本框 65"/>
          <p:cNvSpPr txBox="1"/>
          <p:nvPr>
            <p:custDataLst>
              <p:tags r:id="rId20"/>
            </p:custDataLst>
          </p:nvPr>
        </p:nvSpPr>
        <p:spPr>
          <a:xfrm>
            <a:off x="7069453" y="1722866"/>
            <a:ext cx="2879725" cy="83121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zh-CN" altLang="en-US" spc="1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lt"/>
              </a:rPr>
              <a:t>界面原型的概念</a:t>
            </a:r>
          </a:p>
        </p:txBody>
      </p:sp>
      <p:sp>
        <p:nvSpPr>
          <p:cNvPr id="68" name="文本框 67"/>
          <p:cNvSpPr txBox="1"/>
          <p:nvPr>
            <p:custDataLst>
              <p:tags r:id="rId21"/>
            </p:custDataLst>
          </p:nvPr>
        </p:nvSpPr>
        <p:spPr>
          <a:xfrm>
            <a:off x="7069453" y="2904601"/>
            <a:ext cx="2879725" cy="83121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zh-CN" altLang="en-US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lt"/>
              </a:rPr>
              <a:t>界面原型的工具、示例</a:t>
            </a:r>
          </a:p>
        </p:txBody>
      </p:sp>
      <p:sp>
        <p:nvSpPr>
          <p:cNvPr id="72" name="文本框 71"/>
          <p:cNvSpPr txBox="1"/>
          <p:nvPr>
            <p:custDataLst>
              <p:tags r:id="rId22"/>
            </p:custDataLst>
          </p:nvPr>
        </p:nvSpPr>
        <p:spPr>
          <a:xfrm>
            <a:off x="7070724" y="4071398"/>
            <a:ext cx="2879725" cy="83121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zh-CN" altLang="en-US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lt"/>
              </a:rPr>
              <a:t>参考文献</a:t>
            </a:r>
          </a:p>
        </p:txBody>
      </p:sp>
      <p:sp>
        <p:nvSpPr>
          <p:cNvPr id="32" name="文本框 31"/>
          <p:cNvSpPr txBox="1"/>
          <p:nvPr>
            <p:custDataLst>
              <p:tags r:id="rId23"/>
            </p:custDataLst>
          </p:nvPr>
        </p:nvSpPr>
        <p:spPr>
          <a:xfrm>
            <a:off x="6267947" y="5218843"/>
            <a:ext cx="527685" cy="83121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5</a:t>
            </a:r>
          </a:p>
        </p:txBody>
      </p:sp>
      <p:sp>
        <p:nvSpPr>
          <p:cNvPr id="36" name="任意多边形: 形状 35"/>
          <p:cNvSpPr/>
          <p:nvPr>
            <p:custDataLst>
              <p:tags r:id="rId24"/>
            </p:custDataLst>
          </p:nvPr>
        </p:nvSpPr>
        <p:spPr>
          <a:xfrm rot="697528">
            <a:off x="5760719" y="5461095"/>
            <a:ext cx="247650" cy="347980"/>
          </a:xfrm>
          <a:custGeom>
            <a:avLst/>
            <a:gdLst>
              <a:gd name="connsiteX0" fmla="*/ 1399913 w 1399913"/>
              <a:gd name="connsiteY0" fmla="*/ 0 h 1966165"/>
              <a:gd name="connsiteX1" fmla="*/ 1399913 w 1399913"/>
              <a:gd name="connsiteY1" fmla="*/ 1678156 h 1966165"/>
              <a:gd name="connsiteX2" fmla="*/ 0 w 1399913"/>
              <a:gd name="connsiteY2" fmla="*/ 1966165 h 1966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9913" h="1966165">
                <a:moveTo>
                  <a:pt x="1399913" y="0"/>
                </a:moveTo>
                <a:lnTo>
                  <a:pt x="1399913" y="1678156"/>
                </a:lnTo>
                <a:lnTo>
                  <a:pt x="0" y="196616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lnSpcReduction="10000"/>
          </a:bodyPr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等腰三角形 38"/>
          <p:cNvSpPr/>
          <p:nvPr>
            <p:custDataLst>
              <p:tags r:id="rId25"/>
            </p:custDataLst>
          </p:nvPr>
        </p:nvSpPr>
        <p:spPr>
          <a:xfrm>
            <a:off x="5822949" y="5488400"/>
            <a:ext cx="217805" cy="292100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 lnSpcReduction="20000"/>
          </a:bodyPr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文本框 41"/>
          <p:cNvSpPr txBox="1"/>
          <p:nvPr>
            <p:custDataLst>
              <p:tags r:id="rId26"/>
            </p:custDataLst>
          </p:nvPr>
        </p:nvSpPr>
        <p:spPr>
          <a:xfrm>
            <a:off x="7038202" y="5250593"/>
            <a:ext cx="2879725" cy="83121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zh-CN" altLang="en-US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lt"/>
              </a:rPr>
              <a:t>小组评分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2"/>
          <p:cNvSpPr/>
          <p:nvPr/>
        </p:nvSpPr>
        <p:spPr>
          <a:xfrm>
            <a:off x="4360512" y="4798307"/>
            <a:ext cx="6115689" cy="690245"/>
          </a:xfrm>
          <a:prstGeom prst="roundRect">
            <a:avLst>
              <a:gd name="adj" fmla="val 2682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Freeform 5"/>
          <p:cNvSpPr/>
          <p:nvPr/>
        </p:nvSpPr>
        <p:spPr bwMode="auto">
          <a:xfrm>
            <a:off x="1554484" y="2786482"/>
            <a:ext cx="1864647" cy="168092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</a:ln>
        </p:spPr>
        <p:txBody>
          <a:bodyPr vert="horz" wrap="square" lIns="115214" tIns="57607" rIns="115214" bIns="57607" numCol="1" anchor="t" anchorCtr="0" compatLnSpc="1"/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914303" y="3088337"/>
            <a:ext cx="1145007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ctr"/>
            <a:r>
              <a:rPr lang="zh-CN" altLang="en-US" sz="3500" b="1" dirty="0"/>
              <a:t>四个作用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4339274" y="1897453"/>
            <a:ext cx="6126480" cy="546735"/>
          </a:xfrm>
          <a:prstGeom prst="roundRect">
            <a:avLst>
              <a:gd name="adj" fmla="val 20638"/>
            </a:avLst>
          </a:prstGeom>
          <a:solidFill>
            <a:schemeClr val="bg1">
              <a:lumMod val="6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3670604" y="1682790"/>
            <a:ext cx="689908" cy="3916048"/>
          </a:xfrm>
          <a:custGeom>
            <a:avLst/>
            <a:gdLst>
              <a:gd name="T0" fmla="*/ 1999 w 3544"/>
              <a:gd name="T1" fmla="*/ 9150 h 14563"/>
              <a:gd name="T2" fmla="*/ 1999 w 3544"/>
              <a:gd name="T3" fmla="*/ 12306 h 14563"/>
              <a:gd name="T4" fmla="*/ 2353 w 3544"/>
              <a:gd name="T5" fmla="*/ 13628 h 14563"/>
              <a:gd name="T6" fmla="*/ 3544 w 3544"/>
              <a:gd name="T7" fmla="*/ 14112 h 14563"/>
              <a:gd name="T8" fmla="*/ 3544 w 3544"/>
              <a:gd name="T9" fmla="*/ 14563 h 14563"/>
              <a:gd name="T10" fmla="*/ 1933 w 3544"/>
              <a:gd name="T11" fmla="*/ 14016 h 14563"/>
              <a:gd name="T12" fmla="*/ 1419 w 3544"/>
              <a:gd name="T13" fmla="*/ 12050 h 14563"/>
              <a:gd name="T14" fmla="*/ 1419 w 3544"/>
              <a:gd name="T15" fmla="*/ 9279 h 14563"/>
              <a:gd name="T16" fmla="*/ 1160 w 3544"/>
              <a:gd name="T17" fmla="*/ 8022 h 14563"/>
              <a:gd name="T18" fmla="*/ 0 w 3544"/>
              <a:gd name="T19" fmla="*/ 7475 h 14563"/>
              <a:gd name="T20" fmla="*/ 0 w 3544"/>
              <a:gd name="T21" fmla="*/ 7088 h 14563"/>
              <a:gd name="T22" fmla="*/ 1127 w 3544"/>
              <a:gd name="T23" fmla="*/ 6571 h 14563"/>
              <a:gd name="T24" fmla="*/ 1419 w 3544"/>
              <a:gd name="T25" fmla="*/ 5284 h 14563"/>
              <a:gd name="T26" fmla="*/ 1419 w 3544"/>
              <a:gd name="T27" fmla="*/ 2513 h 14563"/>
              <a:gd name="T28" fmla="*/ 1933 w 3544"/>
              <a:gd name="T29" fmla="*/ 547 h 14563"/>
              <a:gd name="T30" fmla="*/ 3544 w 3544"/>
              <a:gd name="T31" fmla="*/ 0 h 14563"/>
              <a:gd name="T32" fmla="*/ 3544 w 3544"/>
              <a:gd name="T33" fmla="*/ 451 h 14563"/>
              <a:gd name="T34" fmla="*/ 2353 w 3544"/>
              <a:gd name="T35" fmla="*/ 902 h 14563"/>
              <a:gd name="T36" fmla="*/ 1999 w 3544"/>
              <a:gd name="T37" fmla="*/ 2254 h 14563"/>
              <a:gd name="T38" fmla="*/ 1999 w 3544"/>
              <a:gd name="T39" fmla="*/ 5413 h 14563"/>
              <a:gd name="T40" fmla="*/ 580 w 3544"/>
              <a:gd name="T41" fmla="*/ 7275 h 14563"/>
              <a:gd name="T42" fmla="*/ 580 w 3544"/>
              <a:gd name="T43" fmla="*/ 7304 h 14563"/>
              <a:gd name="T44" fmla="*/ 1999 w 3544"/>
              <a:gd name="T45" fmla="*/ 9150 h 14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44" h="14563">
                <a:moveTo>
                  <a:pt x="1999" y="9150"/>
                </a:moveTo>
                <a:lnTo>
                  <a:pt x="1999" y="12306"/>
                </a:lnTo>
                <a:cubicBezTo>
                  <a:pt x="1999" y="12867"/>
                  <a:pt x="2117" y="13306"/>
                  <a:pt x="2353" y="13628"/>
                </a:cubicBezTo>
                <a:cubicBezTo>
                  <a:pt x="2590" y="13950"/>
                  <a:pt x="2986" y="14112"/>
                  <a:pt x="3544" y="14112"/>
                </a:cubicBezTo>
                <a:lnTo>
                  <a:pt x="3544" y="14563"/>
                </a:lnTo>
                <a:cubicBezTo>
                  <a:pt x="2815" y="14563"/>
                  <a:pt x="2276" y="14379"/>
                  <a:pt x="1933" y="14016"/>
                </a:cubicBezTo>
                <a:cubicBezTo>
                  <a:pt x="1589" y="13650"/>
                  <a:pt x="1419" y="12993"/>
                  <a:pt x="1419" y="12050"/>
                </a:cubicBezTo>
                <a:lnTo>
                  <a:pt x="1419" y="9279"/>
                </a:lnTo>
                <a:cubicBezTo>
                  <a:pt x="1419" y="8762"/>
                  <a:pt x="1333" y="8344"/>
                  <a:pt x="1160" y="8022"/>
                </a:cubicBezTo>
                <a:cubicBezTo>
                  <a:pt x="990" y="7701"/>
                  <a:pt x="602" y="7516"/>
                  <a:pt x="0" y="7475"/>
                </a:cubicBezTo>
                <a:lnTo>
                  <a:pt x="0" y="7088"/>
                </a:lnTo>
                <a:cubicBezTo>
                  <a:pt x="558" y="7002"/>
                  <a:pt x="935" y="6829"/>
                  <a:pt x="1127" y="6571"/>
                </a:cubicBezTo>
                <a:cubicBezTo>
                  <a:pt x="1322" y="6315"/>
                  <a:pt x="1419" y="5883"/>
                  <a:pt x="1419" y="5284"/>
                </a:cubicBezTo>
                <a:lnTo>
                  <a:pt x="1419" y="2513"/>
                </a:lnTo>
                <a:cubicBezTo>
                  <a:pt x="1419" y="1567"/>
                  <a:pt x="1589" y="913"/>
                  <a:pt x="1933" y="547"/>
                </a:cubicBezTo>
                <a:cubicBezTo>
                  <a:pt x="2276" y="181"/>
                  <a:pt x="2815" y="0"/>
                  <a:pt x="3544" y="0"/>
                </a:cubicBezTo>
                <a:lnTo>
                  <a:pt x="3544" y="451"/>
                </a:lnTo>
                <a:cubicBezTo>
                  <a:pt x="2986" y="451"/>
                  <a:pt x="2590" y="602"/>
                  <a:pt x="2353" y="902"/>
                </a:cubicBezTo>
                <a:cubicBezTo>
                  <a:pt x="2117" y="1201"/>
                  <a:pt x="1999" y="1652"/>
                  <a:pt x="1999" y="2254"/>
                </a:cubicBezTo>
                <a:lnTo>
                  <a:pt x="1999" y="5413"/>
                </a:lnTo>
                <a:cubicBezTo>
                  <a:pt x="1999" y="6265"/>
                  <a:pt x="1592" y="7275"/>
                  <a:pt x="580" y="7275"/>
                </a:cubicBezTo>
                <a:lnTo>
                  <a:pt x="580" y="7304"/>
                </a:lnTo>
                <a:cubicBezTo>
                  <a:pt x="1565" y="7304"/>
                  <a:pt x="1999" y="8309"/>
                  <a:pt x="1999" y="91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15214" tIns="57607" rIns="115214" bIns="57607" numCol="1" anchor="t" anchorCtr="0" compatLnSpc="1"/>
          <a:lstStyle/>
          <a:p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360511" y="2805010"/>
            <a:ext cx="6067425" cy="546735"/>
          </a:xfrm>
          <a:prstGeom prst="roundRect">
            <a:avLst>
              <a:gd name="adj" fmla="val 25274"/>
            </a:avLst>
          </a:prstGeom>
          <a:solidFill>
            <a:schemeClr val="bg1">
              <a:lumMod val="6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34210" y="2019792"/>
            <a:ext cx="6012180" cy="2704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500" dirty="0">
                <a:solidFill>
                  <a:schemeClr val="tx2"/>
                </a:solidFill>
                <a:cs typeface="微软雅黑" panose="020B0503020204020204" charset="-122"/>
              </a:rPr>
              <a:t>(1)</a:t>
            </a:r>
            <a:r>
              <a:rPr lang="zh-CN" altLang="en-US" sz="1600" dirty="0"/>
              <a:t>作为一个分析工具，使您能够与利益相关者一起探索问题空间。</a:t>
            </a:r>
            <a:endParaRPr lang="zh-CN" altLang="en-US" sz="1500" dirty="0">
              <a:solidFill>
                <a:schemeClr val="tx2"/>
              </a:solidFill>
              <a:cs typeface="微软雅黑" panose="020B050302020402020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38710" y="2943149"/>
            <a:ext cx="5604510" cy="2946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2"/>
                </a:solidFill>
              </a:rPr>
              <a:t>(2)</a:t>
            </a:r>
            <a:r>
              <a:rPr lang="zh-CN" altLang="en-US" sz="1600" dirty="0"/>
              <a:t>作为最初设想系统的需求工具</a:t>
            </a:r>
            <a:endParaRPr lang="zh-CN" altLang="en-US" sz="1600" dirty="0">
              <a:solidFill>
                <a:schemeClr val="tx2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336378" y="3601743"/>
            <a:ext cx="6115689" cy="690245"/>
          </a:xfrm>
          <a:prstGeom prst="roundRect">
            <a:avLst>
              <a:gd name="adj" fmla="val 2682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34210" y="3805267"/>
            <a:ext cx="5875655" cy="2704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1500" dirty="0">
                <a:solidFill>
                  <a:schemeClr val="tx2"/>
                </a:solidFill>
              </a:rPr>
              <a:t>(3)</a:t>
            </a:r>
            <a:r>
              <a:rPr lang="zh-CN" altLang="en-US" sz="1600" dirty="0"/>
              <a:t>作为一个设计工具，使您能够探索系统的解决方案空间</a:t>
            </a:r>
            <a:endParaRPr lang="zh-CN" altLang="en-US" sz="1500" dirty="0">
              <a:solidFill>
                <a:schemeClr val="tx2"/>
              </a:solidFill>
            </a:endParaRPr>
          </a:p>
        </p:txBody>
      </p:sp>
      <p:sp>
        <p:nvSpPr>
          <p:cNvPr id="16" name="文本框 69"/>
          <p:cNvSpPr txBox="1"/>
          <p:nvPr/>
        </p:nvSpPr>
        <p:spPr>
          <a:xfrm>
            <a:off x="1740535" y="450850"/>
            <a:ext cx="2800350" cy="5219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chemeClr val="accent2"/>
                </a:solidFill>
                <a:cs typeface="+mn-ea"/>
                <a:sym typeface="+mn-lt"/>
              </a:rPr>
              <a:t>界面原型的概念</a:t>
            </a:r>
            <a:r>
              <a:rPr lang="en-US" altLang="zh-CN" sz="2800" b="1" baseline="30000" dirty="0">
                <a:solidFill>
                  <a:schemeClr val="accent2"/>
                </a:solidFill>
                <a:cs typeface="+mn-ea"/>
                <a:sym typeface="+mn-lt"/>
              </a:rPr>
              <a:t>2</a:t>
            </a:r>
          </a:p>
        </p:txBody>
      </p:sp>
      <p:sp>
        <p:nvSpPr>
          <p:cNvPr id="18" name="任意多边形 47"/>
          <p:cNvSpPr/>
          <p:nvPr/>
        </p:nvSpPr>
        <p:spPr>
          <a:xfrm rot="18900000" flipV="1">
            <a:off x="99493" y="160716"/>
            <a:ext cx="1257992" cy="771874"/>
          </a:xfrm>
          <a:custGeom>
            <a:avLst/>
            <a:gdLst>
              <a:gd name="connsiteX0" fmla="*/ 0 w 1667713"/>
              <a:gd name="connsiteY0" fmla="*/ 456881 h 1023269"/>
              <a:gd name="connsiteX1" fmla="*/ 412332 w 1667713"/>
              <a:gd name="connsiteY1" fmla="*/ 44549 h 1023269"/>
              <a:gd name="connsiteX2" fmla="*/ 412333 w 1667713"/>
              <a:gd name="connsiteY2" fmla="*/ 44549 h 1023269"/>
              <a:gd name="connsiteX3" fmla="*/ 456882 w 1667713"/>
              <a:gd name="connsiteY3" fmla="*/ 0 h 1023269"/>
              <a:gd name="connsiteX4" fmla="*/ 1514743 w 1667713"/>
              <a:gd name="connsiteY4" fmla="*/ 0 h 1023269"/>
              <a:gd name="connsiteX5" fmla="*/ 1667713 w 1667713"/>
              <a:gd name="connsiteY5" fmla="*/ 152970 h 1023269"/>
              <a:gd name="connsiteX6" fmla="*/ 1667713 w 1667713"/>
              <a:gd name="connsiteY6" fmla="*/ 704806 h 1023269"/>
              <a:gd name="connsiteX7" fmla="*/ 1349251 w 1667713"/>
              <a:gd name="connsiteY7" fmla="*/ 1023269 h 1023269"/>
              <a:gd name="connsiteX8" fmla="*/ 1349251 w 1667713"/>
              <a:gd name="connsiteY8" fmla="*/ 318462 h 1023269"/>
              <a:gd name="connsiteX9" fmla="*/ 138420 w 1667713"/>
              <a:gd name="connsiteY9" fmla="*/ 318462 h 1023269"/>
              <a:gd name="connsiteX10" fmla="*/ 1 w 1667713"/>
              <a:gd name="connsiteY10" fmla="*/ 456881 h 102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67713" h="1023269">
                <a:moveTo>
                  <a:pt x="0" y="456881"/>
                </a:moveTo>
                <a:lnTo>
                  <a:pt x="412332" y="44549"/>
                </a:lnTo>
                <a:lnTo>
                  <a:pt x="412333" y="44549"/>
                </a:lnTo>
                <a:lnTo>
                  <a:pt x="456882" y="0"/>
                </a:lnTo>
                <a:lnTo>
                  <a:pt x="1514743" y="0"/>
                </a:lnTo>
                <a:cubicBezTo>
                  <a:pt x="1599226" y="1"/>
                  <a:pt x="1667713" y="68487"/>
                  <a:pt x="1667713" y="152970"/>
                </a:cubicBezTo>
                <a:lnTo>
                  <a:pt x="1667713" y="704806"/>
                </a:lnTo>
                <a:lnTo>
                  <a:pt x="1349251" y="1023269"/>
                </a:lnTo>
                <a:lnTo>
                  <a:pt x="1349251" y="318462"/>
                </a:lnTo>
                <a:lnTo>
                  <a:pt x="138420" y="318462"/>
                </a:lnTo>
                <a:lnTo>
                  <a:pt x="1" y="456881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9" name="任意多边形 48"/>
          <p:cNvSpPr/>
          <p:nvPr/>
        </p:nvSpPr>
        <p:spPr>
          <a:xfrm rot="18900000" flipV="1">
            <a:off x="-102618" y="95709"/>
            <a:ext cx="926781" cy="721545"/>
          </a:xfrm>
          <a:custGeom>
            <a:avLst/>
            <a:gdLst>
              <a:gd name="connsiteX0" fmla="*/ 303771 w 1228628"/>
              <a:gd name="connsiteY0" fmla="*/ 32819 h 956548"/>
              <a:gd name="connsiteX1" fmla="*/ 303771 w 1228628"/>
              <a:gd name="connsiteY1" fmla="*/ 32820 h 956548"/>
              <a:gd name="connsiteX2" fmla="*/ 336591 w 1228628"/>
              <a:gd name="connsiteY2" fmla="*/ 0 h 956548"/>
              <a:gd name="connsiteX3" fmla="*/ 1115933 w 1228628"/>
              <a:gd name="connsiteY3" fmla="*/ 0 h 956548"/>
              <a:gd name="connsiteX4" fmla="*/ 1228628 w 1228628"/>
              <a:gd name="connsiteY4" fmla="*/ 112695 h 956548"/>
              <a:gd name="connsiteX5" fmla="*/ 1228628 w 1228628"/>
              <a:gd name="connsiteY5" fmla="*/ 721932 h 956548"/>
              <a:gd name="connsiteX6" fmla="*/ 994013 w 1228628"/>
              <a:gd name="connsiteY6" fmla="*/ 956548 h 956548"/>
              <a:gd name="connsiteX7" fmla="*/ 994013 w 1228628"/>
              <a:gd name="connsiteY7" fmla="*/ 234616 h 956548"/>
              <a:gd name="connsiteX8" fmla="*/ 101975 w 1228628"/>
              <a:gd name="connsiteY8" fmla="*/ 234616 h 956548"/>
              <a:gd name="connsiteX9" fmla="*/ 0 w 1228628"/>
              <a:gd name="connsiteY9" fmla="*/ 336591 h 956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8628" h="956548">
                <a:moveTo>
                  <a:pt x="303771" y="32819"/>
                </a:moveTo>
                <a:lnTo>
                  <a:pt x="303771" y="32820"/>
                </a:lnTo>
                <a:lnTo>
                  <a:pt x="336591" y="0"/>
                </a:lnTo>
                <a:lnTo>
                  <a:pt x="1115933" y="0"/>
                </a:lnTo>
                <a:cubicBezTo>
                  <a:pt x="1178173" y="0"/>
                  <a:pt x="1228628" y="50456"/>
                  <a:pt x="1228628" y="112695"/>
                </a:cubicBezTo>
                <a:lnTo>
                  <a:pt x="1228628" y="721932"/>
                </a:lnTo>
                <a:lnTo>
                  <a:pt x="994013" y="956548"/>
                </a:lnTo>
                <a:lnTo>
                  <a:pt x="994013" y="234616"/>
                </a:lnTo>
                <a:lnTo>
                  <a:pt x="101975" y="234616"/>
                </a:lnTo>
                <a:lnTo>
                  <a:pt x="0" y="336591"/>
                </a:lnTo>
                <a:close/>
              </a:path>
            </a:pathLst>
          </a:cu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215255" y="450850"/>
            <a:ext cx="5469890" cy="61555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altLang="en-US" sz="1600" dirty="0"/>
              <a:t>界面 </a:t>
            </a:r>
            <a:r>
              <a:rPr lang="en-US" altLang="zh-CN" sz="1600" dirty="0"/>
              <a:t>(UI) </a:t>
            </a:r>
            <a:r>
              <a:rPr lang="zh-CN" altLang="en-US" sz="1600" dirty="0"/>
              <a:t>原型设计是一种迭代分析技术，其中用户积极参与系统 </a:t>
            </a:r>
            <a:r>
              <a:rPr lang="en-US" altLang="zh-CN" sz="1600" dirty="0"/>
              <a:t>UI </a:t>
            </a:r>
            <a:r>
              <a:rPr lang="zh-CN" altLang="en-US" sz="1600" dirty="0"/>
              <a:t>的模拟</a:t>
            </a:r>
            <a:r>
              <a:rPr lang="zh-CN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b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TextBox 13"/>
          <p:cNvSpPr txBox="1"/>
          <p:nvPr/>
        </p:nvSpPr>
        <p:spPr>
          <a:xfrm>
            <a:off x="4612005" y="4848225"/>
            <a:ext cx="4260215" cy="5899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1500" dirty="0">
                <a:solidFill>
                  <a:schemeClr val="tx2"/>
                </a:solidFill>
              </a:rPr>
              <a:t>(4)</a:t>
            </a:r>
            <a:r>
              <a:rPr lang="zh-CN" altLang="en-US" sz="1600" dirty="0"/>
              <a:t>一种用于传达系统可能的 </a:t>
            </a:r>
            <a:r>
              <a:rPr lang="en-US" altLang="zh-CN" sz="1600" dirty="0"/>
              <a:t>UI </a:t>
            </a:r>
            <a:r>
              <a:rPr lang="zh-CN" altLang="en-US" sz="1600" dirty="0"/>
              <a:t>设计以及、继续</a:t>
            </a:r>
            <a:r>
              <a:rPr lang="en-US" altLang="zh-CN" sz="1600" dirty="0"/>
              <a:t>           </a:t>
            </a:r>
            <a:r>
              <a:rPr lang="zh-CN" altLang="en-US" sz="1600" dirty="0"/>
              <a:t>开发系统的潜在基础的工具</a:t>
            </a:r>
            <a:endParaRPr lang="zh-CN" altLang="en-US" sz="15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/>
    </mc:Choice>
    <mc:Fallback xmlns=""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2" grpId="0" bldLvl="0" animBg="1"/>
      <p:bldP spid="3" grpId="0"/>
      <p:bldP spid="4" grpId="0" bldLvl="0" animBg="1"/>
      <p:bldP spid="5" grpId="0" bldLvl="0" animBg="1"/>
      <p:bldP spid="7" grpId="0" bldLvl="0" animBg="1"/>
      <p:bldP spid="9" grpId="0"/>
      <p:bldP spid="11" grpId="0"/>
      <p:bldP spid="13" grpId="0" bldLvl="0" animBg="1"/>
      <p:bldP spid="14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91357" y="3137669"/>
            <a:ext cx="5190185" cy="74072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界面原型的工具、示例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963285" y="2135505"/>
            <a:ext cx="136207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/>
              <a:t>3</a:t>
            </a: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13510" y="640715"/>
            <a:ext cx="7925435" cy="59436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工具：摹客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9850"/>
            <a:ext cx="12192000" cy="55181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" y="1339850"/>
            <a:ext cx="12192000" cy="5518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运行环境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0" i="0" dirty="0">
                <a:solidFill>
                  <a:srgbClr val="222222"/>
                </a:solidFill>
                <a:effectLst/>
                <a:latin typeface="Helvetica Neue"/>
              </a:rPr>
              <a:t>摹客</a:t>
            </a:r>
            <a:r>
              <a:rPr lang="en-US" altLang="zh-CN" sz="2400" b="0" i="0" dirty="0">
                <a:solidFill>
                  <a:srgbClr val="222222"/>
                </a:solidFill>
                <a:effectLst/>
                <a:latin typeface="Helvetica Neue"/>
              </a:rPr>
              <a:t>RP</a:t>
            </a:r>
            <a:r>
              <a:rPr lang="zh-CN" altLang="en-US" sz="2400" b="0" i="0" dirty="0">
                <a:solidFill>
                  <a:srgbClr val="222222"/>
                </a:solidFill>
                <a:effectLst/>
                <a:latin typeface="Helvetica Neue"/>
              </a:rPr>
              <a:t>采用基于</a:t>
            </a:r>
            <a:r>
              <a:rPr lang="en-US" altLang="zh-CN" sz="2400" b="0" i="0" dirty="0">
                <a:solidFill>
                  <a:srgbClr val="222222"/>
                </a:solidFill>
                <a:effectLst/>
                <a:latin typeface="Helvetica Neue"/>
              </a:rPr>
              <a:t>Web</a:t>
            </a:r>
            <a:r>
              <a:rPr lang="zh-CN" altLang="en-US" sz="2400" b="0" i="0" dirty="0">
                <a:solidFill>
                  <a:srgbClr val="222222"/>
                </a:solidFill>
                <a:effectLst/>
                <a:latin typeface="Helvetica Neue"/>
              </a:rPr>
              <a:t>的全新架构，无需下载安装，不受设备系统的限制，通过浏览器即可快速进行原型设计。</a:t>
            </a:r>
            <a:r>
              <a:rPr lang="zh-CN" altLang="en-US" sz="2400" b="1" i="0" dirty="0">
                <a:solidFill>
                  <a:srgbClr val="222222"/>
                </a:solidFill>
                <a:effectLst/>
                <a:latin typeface="Helvetica Neue"/>
              </a:rPr>
              <a:t>为了保证最佳使用体验，推荐选择</a:t>
            </a:r>
            <a:r>
              <a:rPr lang="en-US" altLang="zh-CN" sz="2400" b="1" i="0" dirty="0">
                <a:solidFill>
                  <a:srgbClr val="222222"/>
                </a:solidFill>
                <a:effectLst/>
                <a:latin typeface="Helvetica Neue"/>
              </a:rPr>
              <a:t>Chrome</a:t>
            </a:r>
            <a:r>
              <a:rPr lang="zh-CN" altLang="en-US" sz="2400" b="1" i="0" dirty="0">
                <a:solidFill>
                  <a:srgbClr val="222222"/>
                </a:solidFill>
                <a:effectLst/>
                <a:latin typeface="Helvetica Neue"/>
              </a:rPr>
              <a:t>浏览器使用我们的服务。</a:t>
            </a:r>
          </a:p>
          <a:p>
            <a:endParaRPr lang="en-US" altLang="zh-CN" sz="2400" b="1" i="0" dirty="0">
              <a:solidFill>
                <a:srgbClr val="222222"/>
              </a:solidFill>
              <a:effectLst/>
              <a:latin typeface="Helvetica Neue"/>
            </a:endParaRPr>
          </a:p>
          <a:p>
            <a:r>
              <a:rPr lang="zh-CN" altLang="en-US" sz="2400" b="0" i="0" dirty="0">
                <a:solidFill>
                  <a:srgbClr val="222222"/>
                </a:solidFill>
                <a:effectLst/>
                <a:latin typeface="Helvetica Neue"/>
              </a:rPr>
              <a:t>摹客原型设计采用了“页面</a:t>
            </a:r>
            <a:r>
              <a:rPr lang="en-US" altLang="zh-CN" sz="2400" b="0" i="0" dirty="0">
                <a:solidFill>
                  <a:srgbClr val="222222"/>
                </a:solidFill>
                <a:effectLst/>
                <a:latin typeface="Helvetica Neue"/>
              </a:rPr>
              <a:t>+</a:t>
            </a:r>
            <a:r>
              <a:rPr lang="zh-CN" altLang="en-US" sz="2400" b="0" i="0" dirty="0">
                <a:solidFill>
                  <a:srgbClr val="222222"/>
                </a:solidFill>
                <a:effectLst/>
                <a:latin typeface="Helvetica Neue"/>
              </a:rPr>
              <a:t>画板”，以及主辅画板的机制。工作区可无限扩展，可创建无数画板，完成复杂的交互，方便呈现更加丰富的内容。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5718" y="1355673"/>
            <a:ext cx="2903457" cy="4351338"/>
          </a:xfrm>
        </p:spPr>
        <p:txBody>
          <a:bodyPr>
            <a:normAutofit/>
          </a:bodyPr>
          <a:lstStyle/>
          <a:p>
            <a:pPr algn="l"/>
            <a:r>
              <a:rPr lang="zh-CN" altLang="en-US" b="0" i="0" dirty="0">
                <a:solidFill>
                  <a:srgbClr val="222222"/>
                </a:solidFill>
                <a:effectLst/>
                <a:latin typeface="Helvetica Neue"/>
              </a:rPr>
              <a:t>摹客原型设计项目中有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Helvetica Neue"/>
              </a:rPr>
              <a:t>5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Helvetica Neue"/>
              </a:rPr>
              <a:t>个类型供选择：手机、平板、网页、自定义、空白页（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Helvetica Neue"/>
              </a:rPr>
              <a:t>5000x5000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Helvetica Neue"/>
              </a:rPr>
              <a:t>）。</a:t>
            </a:r>
          </a:p>
          <a:p>
            <a:pPr algn="l"/>
            <a:r>
              <a:rPr lang="zh-CN" altLang="en-US" b="0" i="0" dirty="0">
                <a:solidFill>
                  <a:srgbClr val="222222"/>
                </a:solidFill>
                <a:effectLst/>
                <a:latin typeface="Helvetica Neue"/>
              </a:rPr>
              <a:t>选择不同的项目类型，下方会有对应的尺寸设置。</a:t>
            </a: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5673"/>
            <a:ext cx="9030878" cy="548111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sz="2400" b="0" i="0" dirty="0">
                <a:solidFill>
                  <a:srgbClr val="222222"/>
                </a:solidFill>
                <a:effectLst/>
                <a:latin typeface="Helvetica Neue"/>
              </a:rPr>
              <a:t>摹客原型设计的编辑器界面分为以下几大部分：</a:t>
            </a:r>
          </a:p>
          <a:p>
            <a:pPr algn="l"/>
            <a:r>
              <a:rPr lang="zh-CN" altLang="en-US" sz="2400" b="0" i="0" dirty="0">
                <a:solidFill>
                  <a:srgbClr val="222222"/>
                </a:solidFill>
                <a:effectLst/>
                <a:latin typeface="Helvetica Neue"/>
              </a:rPr>
              <a:t>中部：是你进行原型创作时的工作区，工作区左下角展示了你当前选中的画板名称。你还可以在工作区右下角使用工作区导航。</a:t>
            </a:r>
          </a:p>
          <a:p>
            <a:pPr algn="l"/>
            <a:r>
              <a:rPr lang="zh-CN" altLang="en-US" sz="2400" b="0" i="0" dirty="0">
                <a:solidFill>
                  <a:srgbClr val="222222"/>
                </a:solidFill>
                <a:effectLst/>
                <a:latin typeface="Helvetica Neue"/>
              </a:rPr>
              <a:t>顶部：工具栏，由一些常用的功能和操作按钮构成；</a:t>
            </a:r>
          </a:p>
          <a:p>
            <a:pPr algn="l"/>
            <a:r>
              <a:rPr lang="zh-CN" altLang="en-US" sz="2400" b="0" i="0" dirty="0">
                <a:solidFill>
                  <a:srgbClr val="222222"/>
                </a:solidFill>
                <a:effectLst/>
                <a:latin typeface="Helvetica Neue"/>
              </a:rPr>
              <a:t>左侧面板：由项目、组件、图标、图层、设计资源五大部分构成 ；</a:t>
            </a:r>
          </a:p>
          <a:p>
            <a:pPr algn="l"/>
            <a:r>
              <a:rPr lang="zh-CN" altLang="en-US" sz="2400" b="0" i="0" dirty="0">
                <a:solidFill>
                  <a:srgbClr val="222222"/>
                </a:solidFill>
                <a:effectLst/>
                <a:latin typeface="Helvetica Neue"/>
              </a:rPr>
              <a:t>右侧面板：包含编辑及交互两部分。</a:t>
            </a:r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483" y="18255"/>
            <a:ext cx="10515600" cy="1325563"/>
          </a:xfrm>
        </p:spPr>
        <p:txBody>
          <a:bodyPr/>
          <a:lstStyle/>
          <a:p>
            <a:r>
              <a:rPr lang="zh-CN" altLang="en-US" dirty="0"/>
              <a:t>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9850"/>
            <a:ext cx="12192000" cy="55181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1621344"/>
            <a:ext cx="1536569" cy="25226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625790"/>
            <a:ext cx="1536569" cy="22594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1536569" y="2232210"/>
            <a:ext cx="94398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1536569" y="5165387"/>
            <a:ext cx="134281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0655431" y="1621344"/>
            <a:ext cx="1536569" cy="50810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9260732" y="2918298"/>
            <a:ext cx="139469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550468" y="2058838"/>
            <a:ext cx="153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页面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879387" y="4948788"/>
            <a:ext cx="153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设计组件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647144" y="2682409"/>
            <a:ext cx="153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组件属性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4206"/>
            <a:ext cx="12192000" cy="55181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483" y="18255"/>
            <a:ext cx="10515600" cy="1325563"/>
          </a:xfrm>
        </p:spPr>
        <p:txBody>
          <a:bodyPr/>
          <a:lstStyle/>
          <a:p>
            <a:r>
              <a:rPr lang="zh-CN" altLang="en-US" dirty="0"/>
              <a:t>介绍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1639211"/>
            <a:ext cx="1536569" cy="25226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625790"/>
            <a:ext cx="1536569" cy="22594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1536569" y="2232210"/>
            <a:ext cx="94398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1536569" y="5165387"/>
            <a:ext cx="134281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0607194" y="1621344"/>
            <a:ext cx="1536569" cy="50810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9260732" y="2918298"/>
            <a:ext cx="139469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558374" y="2076571"/>
            <a:ext cx="153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图层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879387" y="4948788"/>
            <a:ext cx="153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设计组件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772400" y="2608271"/>
            <a:ext cx="1618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设计组件的一些交互动作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>
            <p:custDataLst>
              <p:tags r:id="rId2"/>
            </p:custDataLst>
          </p:nvPr>
        </p:nvSpPr>
        <p:spPr>
          <a:xfrm>
            <a:off x="5848733" y="2181976"/>
            <a:ext cx="655949" cy="110799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2423160" y="3089910"/>
            <a:ext cx="7536180" cy="740410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lt"/>
              </a:rPr>
              <a:t>参考文献</a:t>
            </a:r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参考文献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96620" y="1261745"/>
            <a:ext cx="99910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[1] Karl </a:t>
            </a:r>
            <a:r>
              <a:rPr lang="en-US" altLang="zh-CN" dirty="0" err="1"/>
              <a:t>Wiegers,Joy</a:t>
            </a:r>
            <a:r>
              <a:rPr lang="en-US" altLang="zh-CN" dirty="0"/>
              <a:t> Beatty </a:t>
            </a:r>
            <a:r>
              <a:rPr lang="zh-CN" altLang="en-US" dirty="0"/>
              <a:t>《软件需求》第三版</a:t>
            </a:r>
            <a:r>
              <a:rPr lang="en-US" altLang="zh-CN" dirty="0"/>
              <a:t> </a:t>
            </a:r>
            <a:r>
              <a:rPr lang="zh-CN" altLang="en-US" dirty="0"/>
              <a:t>北京：清华大学出版社，</a:t>
            </a:r>
            <a:r>
              <a:rPr lang="en-US" altLang="zh-CN" dirty="0"/>
              <a:t>2016</a:t>
            </a:r>
          </a:p>
          <a:p>
            <a:r>
              <a:rPr lang="en-US" altLang="zh-CN" dirty="0"/>
              <a:t> ISBN 978-7-302-42682-0  P264-278</a:t>
            </a:r>
          </a:p>
          <a:p>
            <a:endParaRPr lang="en-US" altLang="zh-CN" dirty="0"/>
          </a:p>
          <a:p>
            <a:r>
              <a:rPr lang="en-US" altLang="zh-CN" dirty="0"/>
              <a:t>[2]Scott </a:t>
            </a:r>
            <a:r>
              <a:rPr lang="en-US" altLang="zh-CN" dirty="0" err="1"/>
              <a:t>W.Ambler</a:t>
            </a:r>
            <a:r>
              <a:rPr lang="en-US" altLang="zh-CN" dirty="0"/>
              <a:t> 《The Object Primer 3rd </a:t>
            </a:r>
            <a:r>
              <a:rPr lang="en-US" altLang="zh-CN" dirty="0" err="1"/>
              <a:t>Edition》Cambridge</a:t>
            </a:r>
            <a:r>
              <a:rPr lang="en-US" altLang="zh-CN" dirty="0"/>
              <a:t> University Press</a:t>
            </a:r>
            <a:r>
              <a:rPr lang="zh-CN" altLang="en-US" dirty="0"/>
              <a:t>，</a:t>
            </a:r>
            <a:r>
              <a:rPr lang="en-US" altLang="zh-CN" dirty="0"/>
              <a:t>2004</a:t>
            </a:r>
          </a:p>
          <a:p>
            <a:r>
              <a:rPr lang="en-US" altLang="zh-CN" dirty="0"/>
              <a:t>ISBN</a:t>
            </a:r>
            <a:r>
              <a:rPr lang="zh-CN" altLang="en-US" dirty="0"/>
              <a:t>：</a:t>
            </a:r>
            <a:r>
              <a:rPr lang="en-US" altLang="zh-CN" dirty="0"/>
              <a:t>0521540186 </a:t>
            </a:r>
            <a:r>
              <a:rPr lang="zh-CN" altLang="en-US" dirty="0"/>
              <a:t>第六章节</a:t>
            </a:r>
            <a:endParaRPr lang="en-US" altLang="zh-CN" dirty="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>
            <p:custDataLst>
              <p:tags r:id="rId2"/>
            </p:custDataLst>
          </p:nvPr>
        </p:nvSpPr>
        <p:spPr>
          <a:xfrm>
            <a:off x="5848733" y="2181976"/>
            <a:ext cx="655949" cy="110799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2423160" y="3089910"/>
            <a:ext cx="7536180" cy="740410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lt"/>
              </a:rPr>
              <a:t>界面原型在需求工程中的原理</a:t>
            </a:r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>
            <p:custDataLst>
              <p:tags r:id="rId2"/>
            </p:custDataLst>
          </p:nvPr>
        </p:nvSpPr>
        <p:spPr>
          <a:xfrm>
            <a:off x="5862703" y="2172451"/>
            <a:ext cx="655949" cy="110799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2423160" y="3089910"/>
            <a:ext cx="7536180" cy="740410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lt"/>
              </a:rPr>
              <a:t>小组评分</a:t>
            </a:r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33237998"/>
              </p:ext>
            </p:extLst>
          </p:nvPr>
        </p:nvGraphicFramePr>
        <p:xfrm>
          <a:off x="1822450" y="2615141"/>
          <a:ext cx="8128002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0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成员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徐过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许罗阳宁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余浩凯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徐晟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邵云飞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分工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提炼大纲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资料收集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ppt</a:t>
                      </a:r>
                      <a:r>
                        <a:rPr lang="zh-CN" altLang="en-US" dirty="0"/>
                        <a:t>主制作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资料收集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ppt</a:t>
                      </a:r>
                      <a:r>
                        <a:rPr lang="zh-CN" altLang="en-US" dirty="0"/>
                        <a:t>原型概念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资料收集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ppt</a:t>
                      </a:r>
                      <a:r>
                        <a:rPr lang="zh-CN" altLang="en-US" dirty="0"/>
                        <a:t>原型工具介绍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原型设计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原型设计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工作效率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工作质量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打分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75.5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noProof="0" dirty="0">
                <a:sym typeface="+mn-lt"/>
              </a:rPr>
              <a:t>THANKS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zh-CN" sz="3600" b="1" spc="2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汉仪旗黑-85S" panose="00020600040101010101" pitchFamily="18" charset="-122"/>
                <a:ea typeface="汉仪旗黑-85S" panose="00020600040101010101" pitchFamily="18" charset="-122"/>
              </a:rPr>
              <a:t>软件原型的介绍</a:t>
            </a:r>
            <a:r>
              <a:rPr lang="en-US" altLang="zh-CN" sz="3600" b="1" spc="200" baseline="30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汉仪旗黑-85S" panose="00020600040101010101" pitchFamily="18" charset="-122"/>
                <a:ea typeface="汉仪旗黑-85S" panose="00020600040101010101" pitchFamily="18" charset="-122"/>
              </a:rPr>
              <a:t>1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/>
        <p:txBody>
          <a:bodyPr/>
          <a:lstStyle/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zh-CN" altLang="en-US" sz="2000" spc="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en-US" sz="20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软件原型以试探性方式逐步逼近解决方案。它使需求更加真实，用例更加鲜活，使我们能够进一步理解需求。</a:t>
            </a:r>
            <a:r>
              <a:rPr lang="zh-CN" altLang="en-US" sz="2000" b="1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原型通过对新系统建模或者给用户提供一个粗糙的新系统、激发用户思考并引导出需求</a:t>
            </a:r>
            <a:r>
              <a:rPr lang="zh-CN" altLang="en-US" sz="20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。原型方法的早期反馈可以帮助项目干系人对系统需求达成共识，从而减少用户满意度降低的风险。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12775" y="1983105"/>
            <a:ext cx="3044825" cy="132207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8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20" name="文本框 19"/>
          <p:cNvSpPr txBox="1"/>
          <p:nvPr>
            <p:custDataLst>
              <p:tags r:id="rId3"/>
            </p:custDataLst>
          </p:nvPr>
        </p:nvSpPr>
        <p:spPr>
          <a:xfrm>
            <a:off x="612775" y="3312725"/>
            <a:ext cx="3044825" cy="39878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pPr algn="l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明确，完成以及验证需求</a:t>
            </a:r>
          </a:p>
        </p:txBody>
      </p:sp>
      <p:sp>
        <p:nvSpPr>
          <p:cNvPr id="21" name="文本框 20"/>
          <p:cNvSpPr txBox="1"/>
          <p:nvPr>
            <p:custDataLst>
              <p:tags r:id="rId4"/>
            </p:custDataLst>
          </p:nvPr>
        </p:nvSpPr>
        <p:spPr>
          <a:xfrm>
            <a:off x="612775" y="4028440"/>
            <a:ext cx="3264535" cy="24701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fontAlgn="auto">
              <a:lnSpc>
                <a:spcPct val="130000"/>
              </a:lnSpc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作为一种需求工具，原型能够辅助我们取得共识、查找错误和遗漏以及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评估需求的准确性和质量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。用户通过对原型进行评估，能够指出需求中存在的问题，还能够发现被忽略的需求，使我们在构建实际产品之前，能够以低成本方式加以改正。</a:t>
            </a:r>
          </a:p>
        </p:txBody>
      </p:sp>
      <p:sp>
        <p:nvSpPr>
          <p:cNvPr id="24" name="文本框 23"/>
          <p:cNvSpPr txBox="1"/>
          <p:nvPr>
            <p:custDataLst>
              <p:tags r:id="rId5"/>
            </p:custDataLst>
          </p:nvPr>
        </p:nvSpPr>
        <p:spPr>
          <a:xfrm>
            <a:off x="8535035" y="1983105"/>
            <a:ext cx="3044825" cy="132207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8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25" name="文本框 24"/>
          <p:cNvSpPr txBox="1"/>
          <p:nvPr>
            <p:custDataLst>
              <p:tags r:id="rId6"/>
            </p:custDataLst>
          </p:nvPr>
        </p:nvSpPr>
        <p:spPr>
          <a:xfrm>
            <a:off x="8534400" y="3312795"/>
            <a:ext cx="3044825" cy="70802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pPr algn="l"/>
            <a:r>
              <a: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创建一个可以演变为成品的部分系统</a:t>
            </a:r>
          </a:p>
        </p:txBody>
      </p:sp>
      <p:sp>
        <p:nvSpPr>
          <p:cNvPr id="26" name="文本框 25"/>
          <p:cNvSpPr txBox="1"/>
          <p:nvPr>
            <p:custDataLst>
              <p:tags r:id="rId7"/>
            </p:custDataLst>
          </p:nvPr>
        </p:nvSpPr>
        <p:spPr>
          <a:xfrm>
            <a:off x="8535035" y="4098290"/>
            <a:ext cx="3313430" cy="22047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fontAlgn="auto">
              <a:lnSpc>
                <a:spcPct val="130000"/>
              </a:lnSpc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作为结构化工具， 原型是对是部分产品的功能实现，通过一系列小规模的开发周期，它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演变为完整的产品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。一开始就需要时刻记住，原型要最终发布并需要设计。</a:t>
            </a:r>
          </a:p>
        </p:txBody>
      </p:sp>
      <p:sp>
        <p:nvSpPr>
          <p:cNvPr id="29" name="文本框 28"/>
          <p:cNvSpPr txBox="1"/>
          <p:nvPr>
            <p:custDataLst>
              <p:tags r:id="rId8"/>
            </p:custDataLst>
          </p:nvPr>
        </p:nvSpPr>
        <p:spPr>
          <a:xfrm>
            <a:off x="4573270" y="1983105"/>
            <a:ext cx="3044825" cy="132207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8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30" name="文本框 29"/>
          <p:cNvSpPr txBox="1"/>
          <p:nvPr>
            <p:custDataLst>
              <p:tags r:id="rId9"/>
            </p:custDataLst>
          </p:nvPr>
        </p:nvSpPr>
        <p:spPr>
          <a:xfrm>
            <a:off x="4573270" y="3312725"/>
            <a:ext cx="3044825" cy="39878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pPr algn="l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探究设计中的选择方案</a:t>
            </a:r>
          </a:p>
        </p:txBody>
      </p:sp>
      <p:sp>
        <p:nvSpPr>
          <p:cNvPr id="31" name="文本框 30"/>
          <p:cNvSpPr txBox="1"/>
          <p:nvPr>
            <p:custDataLst>
              <p:tags r:id="rId10"/>
            </p:custDataLst>
          </p:nvPr>
        </p:nvSpPr>
        <p:spPr>
          <a:xfrm>
            <a:off x="4573270" y="4098290"/>
            <a:ext cx="3044825" cy="22599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fontAlgn="auto">
              <a:lnSpc>
                <a:spcPct val="130000"/>
              </a:lnSpc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原型用作设计工具， 能够使项目干系人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探究不同的用户交互技术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、设想最终产品、优化系统的易用性以及评估潜在的技术方法。借助于设计方案，原型能够表示需求的可行性</a:t>
            </a:r>
          </a:p>
        </p:txBody>
      </p:sp>
      <p:cxnSp>
        <p:nvCxnSpPr>
          <p:cNvPr id="14" name="直接连接符 13"/>
          <p:cNvCxnSpPr/>
          <p:nvPr>
            <p:custDataLst>
              <p:tags r:id="rId11"/>
            </p:custDataLst>
          </p:nvPr>
        </p:nvCxnSpPr>
        <p:spPr>
          <a:xfrm flipV="1">
            <a:off x="4115435" y="2313940"/>
            <a:ext cx="0" cy="3989070"/>
          </a:xfrm>
          <a:prstGeom prst="line">
            <a:avLst/>
          </a:prstGeom>
          <a:ln w="12700">
            <a:solidFill>
              <a:schemeClr val="bg1">
                <a:lumMod val="85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>
            <p:custDataLst>
              <p:tags r:id="rId12"/>
            </p:custDataLst>
          </p:nvPr>
        </p:nvCxnSpPr>
        <p:spPr>
          <a:xfrm flipV="1">
            <a:off x="8076565" y="2313940"/>
            <a:ext cx="0" cy="3989070"/>
          </a:xfrm>
          <a:prstGeom prst="line">
            <a:avLst/>
          </a:prstGeom>
          <a:ln w="12700">
            <a:solidFill>
              <a:schemeClr val="bg1">
                <a:lumMod val="85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>
            <p:custDataLst>
              <p:tags r:id="rId13"/>
            </p:custDataLst>
          </p:nvPr>
        </p:nvSpPr>
        <p:spPr>
          <a:xfrm>
            <a:off x="608400" y="617925"/>
            <a:ext cx="10970823" cy="70675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软件原型的目的</a:t>
            </a:r>
            <a:r>
              <a:rPr lang="en-US" altLang="zh-CN" baseline="300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1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28930" y="2490470"/>
            <a:ext cx="4593590" cy="20370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图示 3"/>
          <p:cNvGraphicFramePr/>
          <p:nvPr/>
        </p:nvGraphicFramePr>
        <p:xfrm>
          <a:off x="5170170" y="1473200"/>
          <a:ext cx="6356985" cy="4579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28930" y="427355"/>
            <a:ext cx="36144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原型的定义</a:t>
            </a:r>
            <a:r>
              <a:rPr lang="en-US" altLang="zh-CN" sz="4000" baseline="30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99440" y="2632710"/>
            <a:ext cx="405193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/>
              <a:t>由于有误解的风险，所以在“原型”这个词之前加上一些</a:t>
            </a:r>
            <a:r>
              <a:rPr lang="zh-CN" altLang="en-US">
                <a:solidFill>
                  <a:srgbClr val="FF0000"/>
                </a:solidFill>
              </a:rPr>
              <a:t>描述</a:t>
            </a:r>
            <a:r>
              <a:rPr lang="zh-CN" altLang="en-US"/>
              <a:t>很重要，这些使项目参与人员明白创建一类或者其他类别原型的原因和时机。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3052445" y="1347470"/>
            <a:ext cx="2667000" cy="1476375"/>
          </a:xfrm>
          <a:prstGeom prst="homePlat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schemeClr val="tx1"/>
                </a:solidFill>
              </a:rPr>
              <a:t>实物模型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（</a:t>
            </a:r>
            <a:r>
              <a:rPr lang="zh-CN" altLang="en-US" sz="2800">
                <a:solidFill>
                  <a:schemeClr val="tx1"/>
                </a:solidFill>
              </a:rPr>
              <a:t>水平原型）</a:t>
            </a:r>
          </a:p>
        </p:txBody>
      </p:sp>
      <p:sp>
        <p:nvSpPr>
          <p:cNvPr id="6" name="五边形 5"/>
          <p:cNvSpPr/>
          <p:nvPr/>
        </p:nvSpPr>
        <p:spPr>
          <a:xfrm>
            <a:off x="3052445" y="4286250"/>
            <a:ext cx="2667000" cy="1476375"/>
          </a:xfrm>
          <a:prstGeom prst="homePlat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schemeClr val="tx1"/>
                </a:solidFill>
              </a:rPr>
              <a:t>概念证明</a:t>
            </a:r>
          </a:p>
          <a:p>
            <a:pPr algn="ctr"/>
            <a:r>
              <a:rPr lang="zh-CN" altLang="en-US" sz="2800">
                <a:solidFill>
                  <a:schemeClr val="tx1"/>
                </a:solidFill>
              </a:rPr>
              <a:t>（垂直原型）</a:t>
            </a:r>
          </a:p>
        </p:txBody>
      </p:sp>
      <p:sp>
        <p:nvSpPr>
          <p:cNvPr id="8" name="椭圆 7"/>
          <p:cNvSpPr/>
          <p:nvPr/>
        </p:nvSpPr>
        <p:spPr>
          <a:xfrm>
            <a:off x="671195" y="2571750"/>
            <a:ext cx="1809750" cy="17145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范围</a:t>
            </a:r>
          </a:p>
        </p:txBody>
      </p:sp>
      <p:sp>
        <p:nvSpPr>
          <p:cNvPr id="13" name="矩形 12"/>
          <p:cNvSpPr/>
          <p:nvPr/>
        </p:nvSpPr>
        <p:spPr>
          <a:xfrm>
            <a:off x="6148070" y="833120"/>
            <a:ext cx="4819650" cy="2505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491605" y="793750"/>
            <a:ext cx="417131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/>
              <a:t>此类模型重点关注</a:t>
            </a:r>
            <a:r>
              <a:rPr lang="en-US" altLang="zh-CN"/>
              <a:t>UI。</a:t>
            </a:r>
            <a:r>
              <a:rPr lang="zh-CN" altLang="en-US"/>
              <a:t>它</a:t>
            </a:r>
            <a:r>
              <a:rPr lang="zh-CN" altLang="en-US">
                <a:solidFill>
                  <a:srgbClr val="FF0000"/>
                </a:solidFill>
              </a:rPr>
              <a:t>不会深入涉及</a:t>
            </a:r>
            <a:r>
              <a:rPr lang="zh-CN" altLang="en-US"/>
              <a:t>架构的各个层次或者详细的功能。、</a:t>
            </a:r>
          </a:p>
          <a:p>
            <a:pPr fontAlgn="auto">
              <a:lnSpc>
                <a:spcPct val="100000"/>
              </a:lnSpc>
            </a:pP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他展示的是一些UI屏幕的一些表现形式以及其之间的导航。</a:t>
            </a:r>
          </a:p>
          <a:p>
            <a:pPr fontAlgn="auto">
              <a:lnSpc>
                <a:spcPct val="100000"/>
              </a:lnSpc>
            </a:pP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实物模型可以展示用户可用的功能选项、用户界面的外观和感觉(颜色、布局、图形、控件)还有导航结构，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23520" y="423545"/>
            <a:ext cx="33039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原型的定义</a:t>
            </a:r>
            <a:r>
              <a:rPr lang="en-US" altLang="zh-CN" sz="4000" baseline="30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148070" y="3865245"/>
            <a:ext cx="4895850" cy="28613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/>
              <a:t>它在所有技术服务层次上从用户界面实现</a:t>
            </a:r>
          </a:p>
          <a:p>
            <a:endParaRPr lang="zh-CN" altLang="en-US"/>
          </a:p>
          <a:p>
            <a:r>
              <a:rPr lang="zh-CN" altLang="en-US"/>
              <a:t>为了对某个特定用户故事或者一组功能实现阶段的</a:t>
            </a:r>
            <a:r>
              <a:rPr lang="zh-CN" altLang="en-US">
                <a:solidFill>
                  <a:srgbClr val="FF0000"/>
                </a:solidFill>
              </a:rPr>
              <a:t>工作量估算</a:t>
            </a:r>
            <a:r>
              <a:rPr lang="zh-CN" altLang="en-US"/>
              <a:t>，可以借助于概念证明模型来收集信息，从而提高团队的估算能力</a:t>
            </a:r>
          </a:p>
          <a:p>
            <a:endParaRPr lang="zh-CN" altLang="en-US"/>
          </a:p>
          <a:p>
            <a:r>
              <a:rPr lang="zh-CN" altLang="en-US"/>
              <a:t>不能确定</a:t>
            </a:r>
            <a:r>
              <a:rPr lang="zh-CN" altLang="en-US">
                <a:solidFill>
                  <a:srgbClr val="FF0000"/>
                </a:solidFill>
              </a:rPr>
              <a:t>预期架构方法</a:t>
            </a:r>
            <a:r>
              <a:rPr lang="zh-CN" altLang="en-US"/>
              <a:t>是否合理可行时，或者想</a:t>
            </a:r>
            <a:r>
              <a:rPr lang="zh-CN" altLang="en-US">
                <a:solidFill>
                  <a:srgbClr val="FF0000"/>
                </a:solidFill>
              </a:rPr>
              <a:t>优化算法</a:t>
            </a:r>
            <a:r>
              <a:rPr lang="zh-CN" altLang="en-US"/>
              <a:t>时，评估预期</a:t>
            </a:r>
            <a:r>
              <a:rPr lang="zh-CN" altLang="en-US">
                <a:solidFill>
                  <a:srgbClr val="FF0000"/>
                </a:solidFill>
              </a:rPr>
              <a:t>数据库的模式</a:t>
            </a:r>
            <a:r>
              <a:rPr lang="zh-CN" altLang="en-US"/>
              <a:t>时，确认</a:t>
            </a:r>
            <a:r>
              <a:rPr lang="zh-CN" altLang="en-US">
                <a:solidFill>
                  <a:srgbClr val="FF0000"/>
                </a:solidFill>
              </a:rPr>
              <a:t>云解决方法</a:t>
            </a:r>
            <a:r>
              <a:rPr lang="zh-CN" altLang="en-US"/>
              <a:t>的稳健性或是测试时间需求时。可以创建垂直模型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47470" y="652145"/>
            <a:ext cx="22479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/>
              <a:t>Q1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42695" y="1720850"/>
            <a:ext cx="43243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为什么实物模型又称水平模型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42695" y="3152140"/>
            <a:ext cx="33147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/>
              <a:t>A1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242695" y="4023995"/>
            <a:ext cx="102101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</a:pPr>
            <a:endParaRPr lang="zh-CN" altLang="en-US" sz="2400"/>
          </a:p>
          <a:p>
            <a:pPr fontAlgn="auto">
              <a:lnSpc>
                <a:spcPct val="100000"/>
              </a:lnSpc>
            </a:pPr>
            <a:r>
              <a:rPr lang="zh-CN" altLang="en-US" sz="2400">
                <a:sym typeface="+mn-ea"/>
              </a:rPr>
              <a:t>他展示的是一些UI屏幕的一些表现形式以及其之间的导航，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不会深入涉及</a:t>
            </a:r>
            <a:r>
              <a:rPr lang="zh-CN" altLang="en-US" sz="2400">
                <a:sym typeface="+mn-ea"/>
              </a:rPr>
              <a:t>架构的各个层次或者详细的功能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3052445" y="1347470"/>
            <a:ext cx="2667000" cy="1476375"/>
          </a:xfrm>
          <a:prstGeom prst="homePlat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schemeClr val="tx1"/>
                </a:solidFill>
              </a:rPr>
              <a:t>抛弃型原型</a:t>
            </a:r>
          </a:p>
        </p:txBody>
      </p:sp>
      <p:sp>
        <p:nvSpPr>
          <p:cNvPr id="6" name="五边形 5"/>
          <p:cNvSpPr/>
          <p:nvPr/>
        </p:nvSpPr>
        <p:spPr>
          <a:xfrm>
            <a:off x="3052445" y="4286250"/>
            <a:ext cx="2667000" cy="1476375"/>
          </a:xfrm>
          <a:prstGeom prst="homePlat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schemeClr val="tx1"/>
                </a:solidFill>
              </a:rPr>
              <a:t>演化型原型</a:t>
            </a:r>
          </a:p>
        </p:txBody>
      </p:sp>
      <p:sp>
        <p:nvSpPr>
          <p:cNvPr id="8" name="椭圆 7"/>
          <p:cNvSpPr/>
          <p:nvPr/>
        </p:nvSpPr>
        <p:spPr>
          <a:xfrm>
            <a:off x="671195" y="2571750"/>
            <a:ext cx="1753235" cy="17145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未来用途</a:t>
            </a:r>
          </a:p>
        </p:txBody>
      </p:sp>
      <p:sp>
        <p:nvSpPr>
          <p:cNvPr id="13" name="矩形 12"/>
          <p:cNvSpPr/>
          <p:nvPr/>
        </p:nvSpPr>
        <p:spPr>
          <a:xfrm>
            <a:off x="6148070" y="833120"/>
            <a:ext cx="4819650" cy="2505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186805" y="833120"/>
            <a:ext cx="481901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/>
              <a:t>想解释一些问题，解释不确定性以及改进需求</a:t>
            </a:r>
          </a:p>
          <a:p>
            <a:pPr fontAlgn="auto">
              <a:lnSpc>
                <a:spcPct val="100000"/>
              </a:lnSpc>
            </a:pP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注重快速实现及快速修改（线框图）</a:t>
            </a:r>
          </a:p>
          <a:p>
            <a:pPr fontAlgn="auto">
              <a:lnSpc>
                <a:spcPct val="100000"/>
              </a:lnSpc>
            </a:pP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最适合使用可抛弃型原型的情形是团队觉得需求不确定、有歧义、不完整，或者含糊的时候，或者从独立的需求难以想象出未来系统的时候。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23520" y="423545"/>
            <a:ext cx="33039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原型的定义</a:t>
            </a:r>
            <a:r>
              <a:rPr lang="en-US" altLang="zh-CN" sz="4000" baseline="30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148070" y="3865245"/>
            <a:ext cx="4895850" cy="20300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/>
              <a:t>为增量产品提供一个稳固的架构基础</a:t>
            </a:r>
          </a:p>
          <a:p>
            <a:endParaRPr lang="zh-CN" altLang="en-US"/>
          </a:p>
          <a:p>
            <a:r>
              <a:rPr lang="zh-CN" altLang="en-US"/>
              <a:t>使用前期迭代中得到的反馈来调整未来开发周期的方向，并通过一系列迭代来完成产品的构建</a:t>
            </a:r>
          </a:p>
          <a:p>
            <a:endParaRPr lang="zh-CN" altLang="en-US"/>
          </a:p>
          <a:p>
            <a:r>
              <a:rPr lang="zh-CN" altLang="en-US"/>
              <a:t>开发人员必须重视软件架构和稳健的设计原则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6*i*6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6*i*7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6*i*8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1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1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1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6*i*3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1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TYPE" val="i"/>
  <p:tag name="KSO_WM_UNIT_INDEX" val="2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TYPE" val="i"/>
  <p:tag name="KSO_WM_UNIT_INDEX" val="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8*i*6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8*i*5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6、7、9、11、14、15"/>
  <p:tag name="KSO_WM_SLIDE_ID" val="custom20202545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45"/>
  <p:tag name="KSO_WM_SLIDE_LAYOUT" val="a_b"/>
  <p:tag name="KSO_WM_SLIDE_LAYOUT_CNT" val="1_3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极简大气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1*a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汇报人姓名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2545_1*b*2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汇报日期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3"/>
  <p:tag name="KSO_WM_UNIT_ID" val="custom20202545_1*b*3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45_6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6"/>
  <p:tag name="KSO_WM_SLIDE_INDEX" val="6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2545"/>
  <p:tag name="KSO_WM_SLIDE_LAYOUT" val="a_b_l"/>
  <p:tag name="KSO_WM_SLIDE_LAYOUT_CNT" val="1_1_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2545_6*i*1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2545_6*i*2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3"/>
  <p:tag name="KSO_WM_UNIT_ID" val="custom20202545_6*i*3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2545_6*a*1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CONTENTS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45_6*b*1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2545_6*l_h_i*1_1_1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custom20202545_6*l_h_i*1_1_2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custom20202545_6*l_h_i*1_1_3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2545_6*l_h_i*1_2_1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custom20202545_6*l_h_i*1_2_2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custom20202545_6*l_h_i*1_2_3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custom20202545_6*l_h_i*1_3_3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custom20202545_6*l_h_i*1_3_2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2545_6*l_h_i*1_3_1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202545_6*l_h_i*1_5_1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2"/>
  <p:tag name="KSO_WM_UNIT_ID" val="custom20202545_6*l_h_i*1_5_2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3"/>
  <p:tag name="KSO_WM_UNIT_ID" val="custom20202545_6*l_h_i*1_5_3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单击此处添加文本具体内容，简明扼要的阐述您的观点。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2545_6*l_h_f*1_1_1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单击此处添加文本具体内容，简明扼要的阐述您的观点。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2545_6*l_h_f*1_2_1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单击此处添加文本具体内容，简明扼要的阐述您的观点。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2545_6*l_h_f*1_3_1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单击此处添加文本具体内容，简明扼要的阐述您的观点。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202545_6*l_h_f*1_5_1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1"/>
  <p:tag name="KSO_WM_UNIT_ID" val="custom20202545_6*l_h_i*1_6_1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2"/>
  <p:tag name="KSO_WM_UNIT_ID" val="custom20202545_6*l_h_i*1_6_2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3"/>
  <p:tag name="KSO_WM_UNIT_ID" val="custom20202545_6*l_h_i*1_6_3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单击此处添加文本具体内容，简明扼要的阐述您的观点。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6_1"/>
  <p:tag name="KSO_WM_UNIT_ID" val="custom20202545_6*l_h_f*1_6_1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45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45"/>
  <p:tag name="KSO_WM_SLIDE_LAYOUT" val="a_b_e"/>
  <p:tag name="KSO_WM_SLIDE_LAYOUT_CNT" val="1_1_1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1"/>
  <p:tag name="KSO_WM_UNIT_NOCLEAR" val="0"/>
  <p:tag name="KSO_WM_UNIT_VALUE" val="0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202545_7*e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7*a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45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5"/>
  <p:tag name="KSO_WM_SLIDE_LAYOUT" val="a_f"/>
  <p:tag name="KSO_WM_SLIDE_LAYOUT_CNT" val="1_1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9*a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点击此处添加正文，文字是您思想的提炼，为了演示发布的良好效果，请言简意赅的阐述您的观点。您的正文已经经简明扼要，字字珠玑，但信息却千丝万缕、错综复杂，需要用更多的文字来表述；但请您尽可能提炼思想的精髓，否则容易造成观者的阅读压力，适得其反。&#10;正如我们都希望改变世界，希望给别人带去光明，但更多时候我们只需要播下一颗种子，自然有微风吹拂，雨露滋养。恰如其分的表达观点，往往事半功倍。为了能让您有更直观的字数感受，并进一步方便使用，我们为您标注了最适合的位置。您输入的文字到这里时，就是最佳视觉效果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5_9*f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9"/>
  <p:tag name="KSO_WM_TEMPLATE_SUBCATEGORY" val="19"/>
  <p:tag name="KSO_WM_TEMPLATE_MASTER_TYPE" val="0"/>
  <p:tag name="KSO_WM_TEMPLATE_COLOR_TYPE" val="1"/>
  <p:tag name="KSO_WM_SLIDE_ITEM_CNT" val="3"/>
  <p:tag name="KSO_WM_SLIDE_INDEX" val="9"/>
  <p:tag name="KSO_WM_TAG_VERSION" val="1.0"/>
  <p:tag name="KSO_WM_BEAUTIFY_FLAG" val="#wm#"/>
  <p:tag name="KSO_WM_TEMPLATE_CATEGORY" val="custom"/>
  <p:tag name="KSO_WM_TEMPLATE_INDEX" val="20205081"/>
  <p:tag name="KSO_WM_DIAGRAM_GROUP_CODE" val="l1-2"/>
  <p:tag name="KSO_WM_SLIDE_DIAGTYPE" val="l"/>
  <p:tag name="KSO_WM_SLIDE_LAYOUT" val="a_l"/>
  <p:tag name="KSO_WM_SLIDE_LAYOUT_CNT" val="1_1"/>
  <p:tag name="KSO_WM_SLIDE_TYPE" val="text"/>
  <p:tag name="KSO_WM_SLIDE_SUBTYPE" val="diag"/>
  <p:tag name="KSO_WM_SLIDE_SIZE" val="863.5*340.15"/>
  <p:tag name="KSO_WM_SLIDE_POSITION" val="48.25*156.15"/>
  <p:tag name="KSO_WM_UNIT_SHOW_EDIT_AREA_INDICATION" val="1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9*l_h_i*1_1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DIAGRAM_GROUP_CODE" val="l1-2"/>
  <p:tag name="KSO_WM_UNIT_TYPE" val="l_h_i"/>
  <p:tag name="KSO_WM_UNIT_INDEX" val="1_1_1"/>
  <p:tag name="KSO_WM_UNIT_TEXT_FILL_FORE_SCHEMECOLOR_INDEX" val="5"/>
  <p:tag name="KSO_WM_UNIT_TEXT_FILL_TYPE" val="1"/>
  <p:tag name="KSO_WM_UNIT_USESOURCEFORMAT_APPLY" val="1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9*l_h_a*1_1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ISCONTENTSTITLE" val="0"/>
  <p:tag name="KSO_WM_UNIT_NOCLEAR" val="0"/>
  <p:tag name="KSO_WM_DIAGRAM_GROUP_CODE" val="l1-2"/>
  <p:tag name="KSO_WM_UNIT_TYPE" val="l_h_a"/>
  <p:tag name="KSO_WM_UNIT_INDEX" val="1_1_1"/>
  <p:tag name="KSO_WM_UNIT_PRESET_TEXT" val="单击此处添加标题"/>
  <p:tag name="KSO_WM_UNIT_VALUE" val="12"/>
  <p:tag name="KSO_WM_UNIT_SHOW_EDIT_AREA_INDICATION" val="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9*l_h_f*1_1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NOCLEAR" val="0"/>
  <p:tag name="KSO_WM_DIAGRAM_GROUP_CODE" val="l1-2"/>
  <p:tag name="KSO_WM_UNIT_TYPE" val="l_h_f"/>
  <p:tag name="KSO_WM_UNIT_INDEX" val="1_1_1"/>
  <p:tag name="KSO_WM_UNIT_PRESET_TEXT" val="单击此处添加正文"/>
  <p:tag name="KSO_WM_UNIT_VALUE" val="84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9*l_h_i*1_3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DIAGRAM_GROUP_CODE" val="l1-2"/>
  <p:tag name="KSO_WM_UNIT_TYPE" val="l_h_i"/>
  <p:tag name="KSO_WM_UNIT_INDEX" val="1_3_1"/>
  <p:tag name="KSO_WM_UNIT_TEXT_FILL_FORE_SCHEMECOLOR_INDEX" val="5"/>
  <p:tag name="KSO_WM_UNIT_TEXT_FILL_TYPE" val="1"/>
  <p:tag name="KSO_WM_UNIT_USESOURCEFORMAT_APPLY" val="1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9*l_h_a*1_3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ISCONTENTSTITLE" val="0"/>
  <p:tag name="KSO_WM_UNIT_NOCLEAR" val="0"/>
  <p:tag name="KSO_WM_DIAGRAM_GROUP_CODE" val="l1-2"/>
  <p:tag name="KSO_WM_UNIT_TYPE" val="l_h_a"/>
  <p:tag name="KSO_WM_UNIT_INDEX" val="1_3_1"/>
  <p:tag name="KSO_WM_UNIT_PRESET_TEXT" val="单击此处添加标题"/>
  <p:tag name="KSO_WM_UNIT_VALUE" val="12"/>
  <p:tag name="KSO_WM_UNIT_SHOW_EDIT_AREA_INDICATION" val="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9*l_h_f*1_3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NOCLEAR" val="0"/>
  <p:tag name="KSO_WM_DIAGRAM_GROUP_CODE" val="l1-2"/>
  <p:tag name="KSO_WM_UNIT_TYPE" val="l_h_f"/>
  <p:tag name="KSO_WM_UNIT_INDEX" val="1_3_1"/>
  <p:tag name="KSO_WM_UNIT_PRESET_TEXT" val="单击此处添加正文"/>
  <p:tag name="KSO_WM_UNIT_VALUE" val="84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9*l_h_i*1_2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DIAGRAM_GROUP_CODE" val="l1-2"/>
  <p:tag name="KSO_WM_UNIT_TYPE" val="l_h_i"/>
  <p:tag name="KSO_WM_UNIT_INDEX" val="1_2_1"/>
  <p:tag name="KSO_WM_UNIT_TEXT_FILL_FORE_SCHEMECOLOR_INDEX" val="5"/>
  <p:tag name="KSO_WM_UNIT_TEXT_FILL_TYPE" val="1"/>
  <p:tag name="KSO_WM_UNIT_USESOURCEFORMAT_APPLY" val="1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9*l_h_a*1_2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ISCONTENTSTITLE" val="0"/>
  <p:tag name="KSO_WM_UNIT_NOCLEAR" val="0"/>
  <p:tag name="KSO_WM_DIAGRAM_GROUP_CODE" val="l1-2"/>
  <p:tag name="KSO_WM_UNIT_TYPE" val="l_h_a"/>
  <p:tag name="KSO_WM_UNIT_INDEX" val="1_2_1"/>
  <p:tag name="KSO_WM_UNIT_PRESET_TEXT" val="单击此处添加标题"/>
  <p:tag name="KSO_WM_UNIT_VALUE" val="12"/>
  <p:tag name="KSO_WM_UNIT_SHOW_EDIT_AREA_INDICATION" val="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9*l_h_f*1_2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NOCLEAR" val="0"/>
  <p:tag name="KSO_WM_DIAGRAM_GROUP_CODE" val="l1-2"/>
  <p:tag name="KSO_WM_UNIT_TYPE" val="l_h_f"/>
  <p:tag name="KSO_WM_UNIT_INDEX" val="1_2_1"/>
  <p:tag name="KSO_WM_UNIT_PRESET_TEXT" val="单击此处添加正文"/>
  <p:tag name="KSO_WM_UNIT_VALUE" val="84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9*l_i*1_1"/>
  <p:tag name="KSO_WM_TEMPLATE_CATEGORY" val="custom"/>
  <p:tag name="KSO_WM_TEMPLATE_INDEX" val="20205081"/>
  <p:tag name="KSO_WM_UNIT_LAYERLEVEL" val="1_1"/>
  <p:tag name="KSO_WM_TAG_VERSION" val="1.0"/>
  <p:tag name="KSO_WM_BEAUTIFY_FLAG" val="#wm#"/>
  <p:tag name="KSO_WM_DIAGRAM_GROUP_CODE" val="l1-2"/>
  <p:tag name="KSO_WM_UNIT_TYPE" val="l_i"/>
  <p:tag name="KSO_WM_UNIT_INDEX" val="1_1"/>
  <p:tag name="KSO_WM_UNIT_LINE_FORE_SCHEMECOLOR_INDEX" val="14"/>
  <p:tag name="KSO_WM_UNIT_LINE_FILL_TYPE" val="2"/>
  <p:tag name="KSO_WM_UNIT_USESOURCEFORMAT_APPLY" val="1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9*l_i*1_2"/>
  <p:tag name="KSO_WM_TEMPLATE_CATEGORY" val="custom"/>
  <p:tag name="KSO_WM_TEMPLATE_INDEX" val="20205081"/>
  <p:tag name="KSO_WM_UNIT_LAYERLEVEL" val="1_1"/>
  <p:tag name="KSO_WM_TAG_VERSION" val="1.0"/>
  <p:tag name="KSO_WM_BEAUTIFY_FLAG" val="#wm#"/>
  <p:tag name="KSO_WM_DIAGRAM_GROUP_CODE" val="l1-2"/>
  <p:tag name="KSO_WM_UNIT_TYPE" val="l_i"/>
  <p:tag name="KSO_WM_UNIT_INDEX" val="1_2"/>
  <p:tag name="KSO_WM_UNIT_LINE_FORE_SCHEMECOLOR_INDEX" val="14"/>
  <p:tag name="KSO_WM_UNIT_LINE_FILL_TYPE" val="2"/>
  <p:tag name="KSO_WM_UNIT_USESOURCEFORMAT_APPLY" val="1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081_9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DIAGRAM_GROUP_CODE" val="l1-2"/>
  <p:tag name="KSO_WM_UNIT_TYPE" val="a"/>
  <p:tag name="KSO_WM_UNIT_INDEX" val="1"/>
  <p:tag name="KSO_WM_UNIT_SHOW_EDIT_AREA_INDICATION" val="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0e95163-5565-4e5b-85a5-abf85527f0bd}"/>
  <p:tag name="TABLE_ENDDRAG_ORIGIN_RECT" val="711*311"/>
  <p:tag name="TABLE_ENDDRAG_RECT" val="206*144*711*31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45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45"/>
  <p:tag name="KSO_WM_SLIDE_LAYOUT" val="a_b_e"/>
  <p:tag name="KSO_WM_SLIDE_LAYOUT_CNT" val="1_1_1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1"/>
  <p:tag name="KSO_WM_UNIT_NOCLEAR" val="0"/>
  <p:tag name="KSO_WM_UNIT_VALUE" val="0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202545_7*e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7*a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545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45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45"/>
  <p:tag name="KSO_WM_SLIDE_LAYOUT" val="a_b_e"/>
  <p:tag name="KSO_WM_SLIDE_LAYOUT_CNT" val="1_1_1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1"/>
  <p:tag name="KSO_WM_UNIT_NOCLEAR" val="0"/>
  <p:tag name="KSO_WM_UNIT_VALUE" val="0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202545_7*e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7*a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27bc269-f40f-48bc-bb59-57406e7546ba}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45_15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2545"/>
  <p:tag name="KSO_WM_SLIDE_LAYOUT" val="a"/>
  <p:tag name="KSO_WM_SLIDE_LAYOUT_CNT" val="1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15*a*1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PRESET_TEXT" val="THANKS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5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COLOR_TYPE" val="1"/>
  <p:tag name="KSO_WM_TEMPLATE_MASTER_THUMB_INDEX" val="12"/>
  <p:tag name="KSO_WM_UNIT_SHOW_EDIT_AREA_INDICATION" val="0"/>
  <p:tag name="KSO_WM_TEMPLATE_THUMBS_INDEX" val="1、2、3、11、14"/>
  <p:tag name="KSO_WM_TAG_VERSION" val="1.0"/>
  <p:tag name="KSO_WM_BEAUTIFY_FLAG" val="#wm#"/>
  <p:tag name="KSO_WM_TEMPLATE_CATEGORY" val="custom"/>
  <p:tag name="KSO_WM_TEMPLATE_INDEX" val="20202545"/>
  <p:tag name="KSO_WM_TEMPLATE_MASTER_TYPE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44">
      <a:dk1>
        <a:srgbClr val="000000"/>
      </a:dk1>
      <a:lt1>
        <a:srgbClr val="FFFFFF"/>
      </a:lt1>
      <a:dk2>
        <a:srgbClr val="333333"/>
      </a:dk2>
      <a:lt2>
        <a:srgbClr val="FFFFFF"/>
      </a:lt2>
      <a:accent1>
        <a:srgbClr val="5C8FC7"/>
      </a:accent1>
      <a:accent2>
        <a:srgbClr val="6E82BA"/>
      </a:accent2>
      <a:accent3>
        <a:srgbClr val="8376B0"/>
      </a:accent3>
      <a:accent4>
        <a:srgbClr val="9868A3"/>
      </a:accent4>
      <a:accent5>
        <a:srgbClr val="AE5B97"/>
      </a:accent5>
      <a:accent6>
        <a:srgbClr val="C44B8A"/>
      </a:accent6>
      <a:hlink>
        <a:srgbClr val="658BD5"/>
      </a:hlink>
      <a:folHlink>
        <a:srgbClr val="9F69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1915</Words>
  <Application>Microsoft Office PowerPoint</Application>
  <PresentationFormat>宽屏</PresentationFormat>
  <Paragraphs>253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32</vt:i4>
      </vt:variant>
    </vt:vector>
  </HeadingPairs>
  <TitlesOfParts>
    <vt:vector size="44" baseType="lpstr">
      <vt:lpstr>Helvetica Neue</vt:lpstr>
      <vt:lpstr>仿宋</vt:lpstr>
      <vt:lpstr>汉仪旗黑-85S</vt:lpstr>
      <vt:lpstr>微软雅黑</vt:lpstr>
      <vt:lpstr>Arial</vt:lpstr>
      <vt:lpstr>Calibri</vt:lpstr>
      <vt:lpstr>Calibri Light</vt:lpstr>
      <vt:lpstr>Viner Hand ITC</vt:lpstr>
      <vt:lpstr>Wingdings</vt:lpstr>
      <vt:lpstr>Office</vt:lpstr>
      <vt:lpstr>1_Office 主题​​</vt:lpstr>
      <vt:lpstr>2_Office 主题​​</vt:lpstr>
      <vt:lpstr>UML基础Ⅱ：界面原型</vt:lpstr>
      <vt:lpstr>PowerPoint 演示文稿</vt:lpstr>
      <vt:lpstr>界面原型在需求工程中的原理</vt:lpstr>
      <vt:lpstr>软件原型的介绍1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原型的评估1</vt:lpstr>
      <vt:lpstr>原型的风险1</vt:lpstr>
      <vt:lpstr>PowerPoint 演示文稿</vt:lpstr>
      <vt:lpstr>原型成功的因素1</vt:lpstr>
      <vt:lpstr>PowerPoint 演示文稿</vt:lpstr>
      <vt:lpstr>界面原型的概念</vt:lpstr>
      <vt:lpstr>PowerPoint 演示文稿</vt:lpstr>
      <vt:lpstr>界面原型的工具、示例</vt:lpstr>
      <vt:lpstr>工具：摹客</vt:lpstr>
      <vt:lpstr>运行环境</vt:lpstr>
      <vt:lpstr>项目类型</vt:lpstr>
      <vt:lpstr>概述</vt:lpstr>
      <vt:lpstr>介绍</vt:lpstr>
      <vt:lpstr>介绍</vt:lpstr>
      <vt:lpstr>参考文献</vt:lpstr>
      <vt:lpstr>参考文献</vt:lpstr>
      <vt:lpstr>小组评分</vt:lpstr>
      <vt:lpstr>PowerPoint 演示文稿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UML基础Ⅱ：界面原型</dc:title>
  <dc:creator/>
  <cp:lastModifiedBy>xu guo</cp:lastModifiedBy>
  <cp:revision>211</cp:revision>
  <dcterms:created xsi:type="dcterms:W3CDTF">2019-06-19T02:08:00Z</dcterms:created>
  <dcterms:modified xsi:type="dcterms:W3CDTF">2022-04-01T13:56:02Z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2052-11.1.0.11566</vt:lpwstr>
  </property>
  <property fmtid="{D5CDD505-2E9C-101B-9397-08002B2CF9AE}" pid="3" name="ICV">
    <vt:lpwstr>E14EF42DA92042DC8421F90F7F72EF2B</vt:lpwstr>
  </property>
</Properties>
</file>