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heme/theme2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2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3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4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6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8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9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4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5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6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7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8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9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20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21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22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23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4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25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26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2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2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2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30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31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32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33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34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35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36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37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38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39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40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4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4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4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44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45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46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47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48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4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50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5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53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54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55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56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57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58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59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60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60" r:id="rId3"/>
    <p:sldId id="262" r:id="rId4"/>
    <p:sldId id="296" r:id="rId5"/>
    <p:sldId id="278" r:id="rId6"/>
    <p:sldId id="297" r:id="rId7"/>
    <p:sldId id="298" r:id="rId8"/>
    <p:sldId id="295" r:id="rId9"/>
    <p:sldId id="267" r:id="rId10"/>
    <p:sldId id="270" r:id="rId11"/>
    <p:sldId id="271" r:id="rId12"/>
    <p:sldId id="272" r:id="rId13"/>
    <p:sldId id="273" r:id="rId14"/>
    <p:sldId id="261" r:id="rId15"/>
    <p:sldId id="312" r:id="rId16"/>
    <p:sldId id="313" r:id="rId17"/>
    <p:sldId id="280" r:id="rId18"/>
    <p:sldId id="282" r:id="rId19"/>
    <p:sldId id="283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76" r:id="rId30"/>
    <p:sldId id="300" r:id="rId31"/>
    <p:sldId id="301" r:id="rId32"/>
    <p:sldId id="304" r:id="rId33"/>
    <p:sldId id="302" r:id="rId34"/>
    <p:sldId id="303" r:id="rId35"/>
    <p:sldId id="305" r:id="rId36"/>
    <p:sldId id="306" r:id="rId37"/>
    <p:sldId id="307" r:id="rId38"/>
    <p:sldId id="309" r:id="rId39"/>
    <p:sldId id="308" r:id="rId40"/>
    <p:sldId id="310" r:id="rId41"/>
    <p:sldId id="311" r:id="rId42"/>
    <p:sldId id="314" r:id="rId43"/>
    <p:sldId id="315" r:id="rId44"/>
    <p:sldId id="316" r:id="rId45"/>
    <p:sldId id="318" r:id="rId46"/>
    <p:sldId id="265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1" r:id="rId59"/>
    <p:sldId id="266" r:id="rId60"/>
    <p:sldId id="293" r:id="rId61"/>
    <p:sldId id="294" r:id="rId62"/>
    <p:sldId id="263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9"/>
        <p:guide pos="39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1" qsCatId="simple" csTypeId="urn:microsoft.com/office/officeart/2005/8/colors/accent1_2#2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依赖关系</a:t>
          </a:r>
        </a:p>
      </dgm:t>
    </dgm:pt>
    <dgm:pt modelId="{C8BB0B8A-C63A-4F83-B8DD-3A7CE259E4EE}" type="parTrans" cxnId="{513409AD-9454-49E3-8F1C-598BC1C5E18D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513409AD-9454-49E3-8F1C-598BC1C5E18D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一个包中的类需要用到另一个包中的类，这就造成包之间的依赖性</a:t>
          </a:r>
        </a:p>
      </dgm:t>
    </dgm:pt>
    <dgm:pt modelId="{FB4BCC77-44E9-4065-8A2F-90CD32DE34E3}" type="parTrans" cxnId="{DEC959B0-6AE9-4483-A59C-3AF8666CA30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DEC959B0-6AE9-4483-A59C-3AF8666CA30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AC86DC3F-8ACC-45AC-9DA9-1E92E50D646F}" type="presOf" srcId="{90DDC401-903F-495B-A387-FFA8A45891F6}" destId="{96BE2B31-D87C-43E1-BE64-4C27B13F4AA4}" srcOrd="0" destOrd="0" presId="urn:microsoft.com/office/officeart/2005/8/layout/vList5"/>
    <dgm:cxn modelId="{40CAFE6D-8EEA-4172-9665-BB12CC7B633E}" type="presOf" srcId="{E08CEB0C-E37F-4DCA-A8EA-4B2CD3AD7754}" destId="{DD9406C3-FC80-4468-A55B-122D744D43F0}" srcOrd="0" destOrd="0" presId="urn:microsoft.com/office/officeart/2005/8/layout/vList5"/>
    <dgm:cxn modelId="{2CEDCE7E-155C-460D-BDB0-9CD8EC4A4154}" type="presOf" srcId="{2E15931E-1654-4B73-89B2-8E333D9C42E0}" destId="{D5935282-3C7C-4F88-A1AE-C27DB8591514}" srcOrd="0" destOrd="0" presId="urn:microsoft.com/office/officeart/2005/8/layout/vList5"/>
    <dgm:cxn modelId="{513409AD-9454-49E3-8F1C-598BC1C5E18D}" srcId="{2E15931E-1654-4B73-89B2-8E333D9C42E0}" destId="{90DDC401-903F-495B-A387-FFA8A45891F6}" srcOrd="0" destOrd="0" parTransId="{C8BB0B8A-C63A-4F83-B8DD-3A7CE259E4EE}" sibTransId="{35E5E878-0907-4014-9CFA-56AEFE6C22E5}"/>
    <dgm:cxn modelId="{DEC959B0-6AE9-4483-A59C-3AF8666CA301}" srcId="{90DDC401-903F-495B-A387-FFA8A45891F6}" destId="{E08CEB0C-E37F-4DCA-A8EA-4B2CD3AD7754}" srcOrd="0" destOrd="0" parTransId="{FB4BCC77-44E9-4065-8A2F-90CD32DE34E3}" sibTransId="{41FED480-3E2E-47A2-B997-02D527BC8082}"/>
    <dgm:cxn modelId="{741871E1-1732-4218-97EA-9345A7DAE1F3}" type="presParOf" srcId="{D5935282-3C7C-4F88-A1AE-C27DB8591514}" destId="{E61486FD-113E-4C87-8ADF-B1A8E2A84801}" srcOrd="0" destOrd="0" presId="urn:microsoft.com/office/officeart/2005/8/layout/vList5"/>
    <dgm:cxn modelId="{D2F662A7-DC81-45EE-BC9C-E8F6E681B9FF}" type="presParOf" srcId="{E61486FD-113E-4C87-8ADF-B1A8E2A84801}" destId="{96BE2B31-D87C-43E1-BE64-4C27B13F4AA4}" srcOrd="0" destOrd="0" presId="urn:microsoft.com/office/officeart/2005/8/layout/vList5"/>
    <dgm:cxn modelId="{5EF9C06E-9BE2-4D94-8310-9F25A8D66C8E}" type="presParOf" srcId="{E61486FD-113E-4C87-8ADF-B1A8E2A84801}" destId="{DD9406C3-FC80-4468-A55B-122D744D4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#2" qsCatId="simple" csTypeId="urn:microsoft.com/office/officeart/2005/8/colors/accent1_2#3" csCatId="accent1" phldr="0"/>
      <dgm:spPr/>
      <dgm:t>
        <a:bodyPr/>
        <a:lstStyle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accent1_2#4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泛化关系</a:t>
          </a:r>
        </a:p>
      </dgm:t>
    </dgm:pt>
    <dgm:pt modelId="{C8BB0B8A-C63A-4F83-B8DD-3A7CE259E4EE}" type="parTrans" cxnId="{673AB2DF-387F-4367-86B4-CAEE312A2D99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673AB2DF-387F-4367-86B4-CAEE312A2D99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表示一个包继承了另一个包的全部内容，同时又补充自己增加的内容</a:t>
          </a:r>
          <a:r>
            <a:rPr lang="en-US" altLang="zh-CN"/>
            <a:t>,和类间的泛化关系很相似.</a:t>
          </a:r>
        </a:p>
      </dgm:t>
    </dgm:pt>
    <dgm:pt modelId="{FB4BCC77-44E9-4065-8A2F-90CD32DE34E3}" type="parTrans" cxnId="{3FA5D2E5-9891-4AD2-8641-7F4C087D0F62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3FA5D2E5-9891-4AD2-8641-7F4C087D0F62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00C5A90D-2CD2-45D0-8701-D785E8423F46}" type="presOf" srcId="{90DDC401-903F-495B-A387-FFA8A45891F6}" destId="{96BE2B31-D87C-43E1-BE64-4C27B13F4AA4}" srcOrd="0" destOrd="0" presId="urn:microsoft.com/office/officeart/2005/8/layout/vList5"/>
    <dgm:cxn modelId="{215D6971-4F58-47C5-B3CC-2FA9C8DA8413}" type="presOf" srcId="{2E15931E-1654-4B73-89B2-8E333D9C42E0}" destId="{D5935282-3C7C-4F88-A1AE-C27DB8591514}" srcOrd="0" destOrd="0" presId="urn:microsoft.com/office/officeart/2005/8/layout/vList5"/>
    <dgm:cxn modelId="{09FD5AD5-867A-47E6-8092-B178CEAC8692}" type="presOf" srcId="{E08CEB0C-E37F-4DCA-A8EA-4B2CD3AD7754}" destId="{DD9406C3-FC80-4468-A55B-122D744D43F0}" srcOrd="0" destOrd="0" presId="urn:microsoft.com/office/officeart/2005/8/layout/vList5"/>
    <dgm:cxn modelId="{673AB2DF-387F-4367-86B4-CAEE312A2D99}" srcId="{2E15931E-1654-4B73-89B2-8E333D9C42E0}" destId="{90DDC401-903F-495B-A387-FFA8A45891F6}" srcOrd="0" destOrd="0" parTransId="{C8BB0B8A-C63A-4F83-B8DD-3A7CE259E4EE}" sibTransId="{35E5E878-0907-4014-9CFA-56AEFE6C22E5}"/>
    <dgm:cxn modelId="{3FA5D2E5-9891-4AD2-8641-7F4C087D0F62}" srcId="{90DDC401-903F-495B-A387-FFA8A45891F6}" destId="{E08CEB0C-E37F-4DCA-A8EA-4B2CD3AD7754}" srcOrd="0" destOrd="0" parTransId="{FB4BCC77-44E9-4065-8A2F-90CD32DE34E3}" sibTransId="{41FED480-3E2E-47A2-B997-02D527BC8082}"/>
    <dgm:cxn modelId="{15A145FE-250A-4F6D-8594-D2880E8BAA19}" type="presParOf" srcId="{D5935282-3C7C-4F88-A1AE-C27DB8591514}" destId="{E61486FD-113E-4C87-8ADF-B1A8E2A84801}" srcOrd="0" destOrd="0" presId="urn:microsoft.com/office/officeart/2005/8/layout/vList5"/>
    <dgm:cxn modelId="{575E92E5-CC57-4498-8C74-11BFDAE7BBF7}" type="presParOf" srcId="{E61486FD-113E-4C87-8ADF-B1A8E2A84801}" destId="{96BE2B31-D87C-43E1-BE64-4C27B13F4AA4}" srcOrd="0" destOrd="0" presId="urn:microsoft.com/office/officeart/2005/8/layout/vList5"/>
    <dgm:cxn modelId="{CE5C7D63-9F2C-4FB7-92AB-07D2116BE6AC}" type="presParOf" srcId="{E61486FD-113E-4C87-8ADF-B1A8E2A84801}" destId="{DD9406C3-FC80-4468-A55B-122D744D4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2#3" qsCatId="simple" csTypeId="urn:microsoft.com/office/officeart/2005/8/colors/accent1_2#5" csCatId="accent1" phldr="0"/>
      <dgm:spPr/>
      <dgm:t>
        <a:bodyPr/>
        <a:lstStyle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</dgm:ptLst>
  <dgm:cxnLst>
    <dgm:cxn modelId="{4E4BCDEA-4DB0-44B0-A22C-9FB4431463DC}" type="presOf" srcId="{EBAE718B-9658-42D3-908B-EB4A7C9712F9}" destId="{9D8FDF43-5F22-4C58-95A6-F6FA2BC1C4F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3" qsCatId="simple" csTypeId="urn:microsoft.com/office/officeart/2005/8/colors/accent1_2#6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嵌套关系</a:t>
          </a:r>
        </a:p>
      </dgm:t>
    </dgm:pt>
    <dgm:pt modelId="{C8BB0B8A-C63A-4F83-B8DD-3A7CE259E4EE}" type="parTrans" cxnId="{AF731A2F-5D6E-4A24-A9BB-928A9E8F754A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AF731A2F-5D6E-4A24-A9BB-928A9E8F754A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一个包中可以包含若干个子包，构成包的嵌套层次结构</a:t>
          </a:r>
        </a:p>
      </dgm:t>
    </dgm:pt>
    <dgm:pt modelId="{FB4BCC77-44E9-4065-8A2F-90CD32DE34E3}" type="parTrans" cxnId="{2F114B13-9AA5-4A68-A0DE-FF73F548201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2F114B13-9AA5-4A68-A0DE-FF73F548201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 custScaleX="60509" custScaleY="35880" custLinFactNeighborX="-679" custLinFactNeighborY="-137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 custScaleX="119756" custScaleY="55315" custLinFactNeighborX="-514" custLinFactNeighborY="-997">
        <dgm:presLayoutVars>
          <dgm:bulletEnabled val="1"/>
        </dgm:presLayoutVars>
      </dgm:prSet>
      <dgm:spPr/>
    </dgm:pt>
  </dgm:ptLst>
  <dgm:cxnLst>
    <dgm:cxn modelId="{2F114B13-9AA5-4A68-A0DE-FF73F5482011}" srcId="{90DDC401-903F-495B-A387-FFA8A45891F6}" destId="{E08CEB0C-E37F-4DCA-A8EA-4B2CD3AD7754}" srcOrd="0" destOrd="0" parTransId="{FB4BCC77-44E9-4065-8A2F-90CD32DE34E3}" sibTransId="{41FED480-3E2E-47A2-B997-02D527BC8082}"/>
    <dgm:cxn modelId="{AF731A2F-5D6E-4A24-A9BB-928A9E8F754A}" srcId="{2E15931E-1654-4B73-89B2-8E333D9C42E0}" destId="{90DDC401-903F-495B-A387-FFA8A45891F6}" srcOrd="0" destOrd="0" parTransId="{C8BB0B8A-C63A-4F83-B8DD-3A7CE259E4EE}" sibTransId="{35E5E878-0907-4014-9CFA-56AEFE6C22E5}"/>
    <dgm:cxn modelId="{6513028D-1113-442E-AE91-4DC62EBF4FCA}" type="presOf" srcId="{90DDC401-903F-495B-A387-FFA8A45891F6}" destId="{96BE2B31-D87C-43E1-BE64-4C27B13F4AA4}" srcOrd="0" destOrd="0" presId="urn:microsoft.com/office/officeart/2005/8/layout/vList5"/>
    <dgm:cxn modelId="{0F9222B1-DAEF-462E-A667-882A6B1FDD81}" type="presOf" srcId="{2E15931E-1654-4B73-89B2-8E333D9C42E0}" destId="{D5935282-3C7C-4F88-A1AE-C27DB8591514}" srcOrd="0" destOrd="0" presId="urn:microsoft.com/office/officeart/2005/8/layout/vList5"/>
    <dgm:cxn modelId="{E5E655DC-B417-4AB7-8C7A-B77DEA352C1C}" type="presOf" srcId="{E08CEB0C-E37F-4DCA-A8EA-4B2CD3AD7754}" destId="{DD9406C3-FC80-4468-A55B-122D744D43F0}" srcOrd="0" destOrd="0" presId="urn:microsoft.com/office/officeart/2005/8/layout/vList5"/>
    <dgm:cxn modelId="{093A6942-8208-4720-9154-0723812460C9}" type="presParOf" srcId="{D5935282-3C7C-4F88-A1AE-C27DB8591514}" destId="{E61486FD-113E-4C87-8ADF-B1A8E2A84801}" srcOrd="0" destOrd="0" presId="urn:microsoft.com/office/officeart/2005/8/layout/vList5"/>
    <dgm:cxn modelId="{AFC3CEF3-5545-40BB-8CA6-06E8A0CF9E25}" type="presParOf" srcId="{E61486FD-113E-4C87-8ADF-B1A8E2A84801}" destId="{96BE2B31-D87C-43E1-BE64-4C27B13F4AA4}" srcOrd="0" destOrd="0" presId="urn:microsoft.com/office/officeart/2005/8/layout/vList5"/>
    <dgm:cxn modelId="{DFB8F1F7-723F-4CB1-9286-4A82D7BFADE2}" type="presParOf" srcId="{E61486FD-113E-4C87-8ADF-B1A8E2A84801}" destId="{DD9406C3-FC80-4468-A55B-122D744D4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#4" qsCatId="simple" csTypeId="urn:microsoft.com/office/officeart/2005/8/colors/accent1_2#7" csCatId="accent1" phldr="0"/>
      <dgm:spPr/>
      <dgm:t>
        <a:bodyPr/>
        <a:lstStyle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类图</a:t>
          </a:r>
        </a:p>
      </dgm:t>
    </dgm:pt>
    <dgm:pt modelId="{A2F6D805-3B53-408A-A2A3-20BC3BF0D242}" type="parTrans" cxnId="{E98C2DC4-3B9A-4192-A513-C362DAC9B56C}">
      <dgm:prSet/>
      <dgm:spPr/>
      <dgm:t>
        <a:bodyPr/>
        <a:lstStyle/>
        <a:p>
          <a:endParaRPr lang="zh-CN" altLang="en-US"/>
        </a:p>
      </dgm:t>
    </dgm:pt>
    <dgm:pt modelId="{D47F9812-1256-4E44-A6BE-BEC559BE8FF3}" type="sibTrans" cxnId="{E98C2DC4-3B9A-4192-A513-C362DAC9B56C}">
      <dgm:prSet/>
      <dgm:spPr/>
      <dgm:t>
        <a:bodyPr/>
        <a:lstStyle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类图具有三个分栏：</a:t>
          </a:r>
          <a:r>
            <a:rPr lang="zh-CN" altLang="en-US">
              <a:solidFill>
                <a:srgbClr val="C00000"/>
              </a:solidFill>
            </a:rPr>
            <a:t>名称、属性和操作</a:t>
          </a:r>
          <a:endParaRPr lang="zh-CN" altLang="en-US"/>
        </a:p>
      </dgm:t>
    </dgm:pt>
    <dgm:pt modelId="{DC4BEA23-BF6E-42AD-9BF0-CFBDE86A80F1}" type="parTrans" cxnId="{E330FBBA-0F9F-4507-858E-D0B8DF0E396A}">
      <dgm:prSet/>
      <dgm:spPr/>
      <dgm:t>
        <a:bodyPr/>
        <a:lstStyle/>
        <a:p>
          <a:endParaRPr lang="zh-CN" altLang="en-US"/>
        </a:p>
      </dgm:t>
    </dgm:pt>
    <dgm:pt modelId="{0BF6ACD3-AE1A-4691-8CBE-DBE77AB8A685}" type="sibTrans" cxnId="{E330FBBA-0F9F-4507-858E-D0B8DF0E396A}">
      <dgm:prSet/>
      <dgm:spPr/>
      <dgm:t>
        <a:bodyPr/>
        <a:lstStyle/>
        <a:p>
          <a:endParaRPr lang="zh-CN" altLang="en-US"/>
        </a:p>
      </dgm:t>
    </dgm:pt>
    <dgm:pt modelId="{8B739E02-3524-4246-851D-7AB1EC19003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2A128639-05C1-46CD-8B03-A305F369A1C1}" type="parTrans" cxnId="{1A915161-7236-4B39-B31C-D76ECB7DFF25}">
      <dgm:prSet/>
      <dgm:spPr/>
    </dgm:pt>
    <dgm:pt modelId="{0EC70B4D-4B97-4317-9867-470DA3762063}" type="sibTrans" cxnId="{1A915161-7236-4B39-B31C-D76ECB7DFF25}">
      <dgm:prSet/>
      <dgm:spPr/>
    </dgm:pt>
    <dgm:pt modelId="{96C632BF-A0FD-4644-9A84-5F8911659E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在类图的名称分栏中</a:t>
          </a:r>
          <a:r>
            <a:rPr lang="zh-CN" altLang="en-US">
              <a:solidFill>
                <a:srgbClr val="C00000"/>
              </a:solidFill>
            </a:rPr>
            <a:t>只有类名</a:t>
          </a:r>
        </a:p>
      </dgm:t>
    </dgm:pt>
    <dgm:pt modelId="{99C2BC17-136D-4780-AAD0-CB3006D2B8C7}" type="parTrans" cxnId="{F89608F7-A587-4B6C-A00A-7902365FA6A9}">
      <dgm:prSet/>
      <dgm:spPr/>
    </dgm:pt>
    <dgm:pt modelId="{A34E0742-BDBB-437E-8F28-C618BC4F6A64}" type="sibTrans" cxnId="{F89608F7-A587-4B6C-A00A-7902365FA6A9}">
      <dgm:prSet/>
      <dgm:spPr/>
    </dgm:pt>
    <dgm:pt modelId="{D3D4FBFC-6A2A-4E13-B87F-C7F10458157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1D86994D-0A27-4968-98C4-853E44990276}" type="parTrans" cxnId="{ABD7FCD2-450D-40F3-90A9-37FC261F8C84}">
      <dgm:prSet/>
      <dgm:spPr/>
    </dgm:pt>
    <dgm:pt modelId="{F8852ED9-5C3A-4688-A358-63CC5045449F}" type="sibTrans" cxnId="{ABD7FCD2-450D-40F3-90A9-37FC261F8C84}">
      <dgm:prSet/>
      <dgm:spPr/>
    </dgm:pt>
    <dgm:pt modelId="{62138D09-EF44-46AE-8743-17EE49D869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类图的属性分栏</a:t>
          </a:r>
          <a:r>
            <a:rPr lang="zh-CN" altLang="en-US">
              <a:solidFill>
                <a:srgbClr val="C00000"/>
              </a:solidFill>
            </a:rPr>
            <a:t>定义了所有属性的特征</a:t>
          </a:r>
          <a:endParaRPr lang="zh-CN" altLang="en-US"/>
        </a:p>
      </dgm:t>
    </dgm:pt>
    <dgm:pt modelId="{DB3F99DC-5EE2-47C8-A780-A964F9840820}" type="parTrans" cxnId="{FF897103-D287-46D5-A091-016076B81F09}">
      <dgm:prSet/>
      <dgm:spPr/>
    </dgm:pt>
    <dgm:pt modelId="{6B2DF169-FC39-45DF-8AFC-687BC2089448}" type="sibTrans" cxnId="{FF897103-D287-46D5-A091-016076B81F09}">
      <dgm:prSet/>
      <dgm:spPr/>
    </dgm:pt>
    <dgm:pt modelId="{A12EACC4-DD36-4531-ACF7-641886E00C5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5C0ED226-98F8-4A7B-894F-DF6D6CDFD6FC}" type="parTrans" cxnId="{E65CD64F-E77D-436F-8512-2E8E4CF88A9E}">
      <dgm:prSet/>
      <dgm:spPr/>
    </dgm:pt>
    <dgm:pt modelId="{B56AE4F9-6008-4311-A016-FF00A4D51F20}" type="sibTrans" cxnId="{E65CD64F-E77D-436F-8512-2E8E4CF88A9E}">
      <dgm:prSet/>
      <dgm:spPr/>
    </dgm:pt>
    <dgm:pt modelId="{CA902366-475C-44FF-9651-0F0D6943878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类图中列出了操作</a:t>
          </a:r>
        </a:p>
      </dgm:t>
    </dgm:pt>
    <dgm:pt modelId="{D60EE50C-769D-45AA-8303-28203AC3479F}" type="parTrans" cxnId="{779001B6-DEDF-4C19-BDE7-8A313E21FB82}">
      <dgm:prSet/>
      <dgm:spPr/>
    </dgm:pt>
    <dgm:pt modelId="{9FAC6439-DEF2-4A02-9E20-096C40095D2A}" type="sibTrans" cxnId="{779001B6-DEDF-4C19-BDE7-8A313E21FB82}">
      <dgm:prSet/>
      <dgm:spPr/>
    </dgm:pt>
    <dgm:pt modelId="{A1B21A67-31E5-4CCF-85A2-AE6B9EC1E6E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B428591F-97D3-470B-BD71-42699350A0BB}" type="parTrans" cxnId="{AC868AAA-0174-4D5A-804F-C0040723A73E}">
      <dgm:prSet/>
      <dgm:spPr/>
    </dgm:pt>
    <dgm:pt modelId="{F1841B00-1866-4555-A4B9-CBA92AADFC77}" type="sibTrans" cxnId="{AC868AAA-0174-4D5A-804F-C0040723A73E}">
      <dgm:prSet/>
      <dgm:spPr/>
    </dgm:pt>
    <dgm:pt modelId="{6DA650E1-089B-4CA0-8600-6692AAABFF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类图使用</a:t>
          </a:r>
          <a:r>
            <a:rPr lang="zh-CN" altLang="en-US">
              <a:solidFill>
                <a:srgbClr val="C00000"/>
              </a:solidFill>
            </a:rPr>
            <a:t>关联连接</a:t>
          </a:r>
          <a:r>
            <a:rPr lang="zh-CN" altLang="en-US"/>
            <a:t>、关联使用名称、角色、多重性及约束等特征定义</a:t>
          </a:r>
        </a:p>
      </dgm:t>
    </dgm:pt>
    <dgm:pt modelId="{6B918773-D2A4-4218-B7B3-A4F46834CFF5}" type="parTrans" cxnId="{E664E3AE-D19C-4EF7-A3A1-7ACD2EA6AF37}">
      <dgm:prSet/>
      <dgm:spPr/>
    </dgm:pt>
    <dgm:pt modelId="{B5C40B40-4662-48DE-88C5-F72D5C30D144}" type="sibTrans" cxnId="{E664E3AE-D19C-4EF7-A3A1-7ACD2EA6AF37}">
      <dgm:prSet/>
      <dgm:spPr/>
    </dgm:pt>
    <dgm:pt modelId="{FE969E54-0D5D-4815-BDC4-3309E2F7325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对象图</a:t>
          </a:r>
        </a:p>
      </dgm:t>
    </dgm:pt>
    <dgm:pt modelId="{B5D9FB86-EEBE-488F-B7DE-B7CF5C9166C5}" type="parTrans" cxnId="{D34813E0-E141-46D2-939A-F8E29987E3BA}">
      <dgm:prSet/>
      <dgm:spPr/>
      <dgm:t>
        <a:bodyPr/>
        <a:lstStyle/>
        <a:p>
          <a:endParaRPr lang="zh-CN" altLang="en-US"/>
        </a:p>
      </dgm:t>
    </dgm:pt>
    <dgm:pt modelId="{D7D19B67-C01A-45D3-B5C7-B7E1B18A9F62}" type="sibTrans" cxnId="{D34813E0-E141-46D2-939A-F8E29987E3BA}">
      <dgm:prSet/>
      <dgm:spPr/>
      <dgm:t>
        <a:bodyPr/>
        <a:lstStyle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对象图只有两个分栏：</a:t>
          </a:r>
          <a:r>
            <a:rPr lang="zh-CN" altLang="en-US">
              <a:solidFill>
                <a:srgbClr val="C00000"/>
              </a:solidFill>
            </a:rPr>
            <a:t>名称和属性</a:t>
          </a:r>
          <a:endParaRPr lang="zh-CN" altLang="en-US"/>
        </a:p>
      </dgm:t>
    </dgm:pt>
    <dgm:pt modelId="{B4BC79E1-FDBA-43D1-A988-1BE8090EDA7A}" type="parTrans" cxnId="{0808694E-435F-4ECF-9365-C8CC90D3EC42}">
      <dgm:prSet/>
      <dgm:spPr/>
      <dgm:t>
        <a:bodyPr/>
        <a:lstStyle/>
        <a:p>
          <a:endParaRPr lang="zh-CN" altLang="en-US"/>
        </a:p>
      </dgm:t>
    </dgm:pt>
    <dgm:pt modelId="{AD46A0AA-C45A-46D2-89AF-28390F99F9D0}" type="sibTrans" cxnId="{0808694E-435F-4ECF-9365-C8CC90D3EC42}">
      <dgm:prSet/>
      <dgm:spPr/>
      <dgm:t>
        <a:bodyPr/>
        <a:lstStyle/>
        <a:p>
          <a:endParaRPr lang="zh-CN" altLang="en-US"/>
        </a:p>
      </dgm:t>
    </dgm:pt>
    <dgm:pt modelId="{DD6940F1-5038-4B70-82DD-53BA2EF9E9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D87FA7AF-2BE2-4612-A5CE-C6852EE97B95}" type="parTrans" cxnId="{8C56DF17-581D-4413-B9CC-11F8507F8334}">
      <dgm:prSet/>
      <dgm:spPr/>
    </dgm:pt>
    <dgm:pt modelId="{AA82685D-4DFE-42C4-8E18-462BB29D02C4}" type="sibTrans" cxnId="{8C56DF17-581D-4413-B9CC-11F8507F8334}">
      <dgm:prSet/>
      <dgm:spPr/>
    </dgm:pt>
    <dgm:pt modelId="{6559DB3C-2BAA-49B9-9262-579D0C8DEC8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对象图的名称形式为</a:t>
          </a:r>
          <a:r>
            <a:rPr lang="zh-CN" altLang="en-US">
              <a:solidFill>
                <a:srgbClr val="C00000"/>
              </a:solidFill>
            </a:rPr>
            <a:t>“对象名：类名”</a:t>
          </a:r>
          <a:r>
            <a:rPr lang="zh-CN" altLang="en-US"/>
            <a:t>，置名对象的名称形式为“：类名”</a:t>
          </a:r>
        </a:p>
      </dgm:t>
    </dgm:pt>
    <dgm:pt modelId="{B288E0B0-0773-478B-A616-B342E7CC9AA3}" type="parTrans" cxnId="{069F3DAD-AB8B-4D1B-AAA4-DBB0BD36853D}">
      <dgm:prSet/>
      <dgm:spPr/>
    </dgm:pt>
    <dgm:pt modelId="{63417996-005A-4E3D-AC38-C6B2445E82E5}" type="sibTrans" cxnId="{069F3DAD-AB8B-4D1B-AAA4-DBB0BD36853D}">
      <dgm:prSet/>
      <dgm:spPr/>
    </dgm:pt>
    <dgm:pt modelId="{F090E4B7-B057-416B-B141-0AF47FED176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544D44D5-CC3E-4D4A-B878-C7B838578584}" type="parTrans" cxnId="{ABDE7041-E2C3-412C-8BCE-10765EEF421B}">
      <dgm:prSet/>
      <dgm:spPr/>
    </dgm:pt>
    <dgm:pt modelId="{E0764530-9D7F-4B6A-932C-56D47D700827}" type="sibTrans" cxnId="{ABDE7041-E2C3-412C-8BCE-10765EEF421B}">
      <dgm:prSet/>
      <dgm:spPr/>
    </dgm:pt>
    <dgm:pt modelId="{4D010132-A9D4-4B17-AF90-A7EC8C8B7B3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对象图则</a:t>
          </a:r>
          <a:r>
            <a:rPr lang="zh-CN" altLang="en-US">
              <a:solidFill>
                <a:srgbClr val="C00000"/>
              </a:solidFill>
            </a:rPr>
            <a:t>只定义了属性的当前值</a:t>
          </a:r>
          <a:r>
            <a:rPr lang="zh-CN" altLang="en-US"/>
            <a:t>，以便用于测试用例对象图中不包括操作，</a:t>
          </a:r>
        </a:p>
      </dgm:t>
    </dgm:pt>
    <dgm:pt modelId="{BA315240-FA8F-426F-9902-6B46DBB7BBFD}" type="parTrans" cxnId="{41824948-99ED-4D3E-988C-52B9E7E1F8B3}">
      <dgm:prSet/>
      <dgm:spPr/>
    </dgm:pt>
    <dgm:pt modelId="{91196ECC-1C61-433B-A419-318634A876AC}" type="sibTrans" cxnId="{41824948-99ED-4D3E-988C-52B9E7E1F8B3}">
      <dgm:prSet/>
      <dgm:spPr/>
    </dgm:pt>
    <dgm:pt modelId="{F8E6A70C-D85B-4761-96D7-E3D3756AF6A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9185E11E-CB7B-47C4-8C25-170CBEED3425}" type="parTrans" cxnId="{AF4B1782-07F4-4228-909A-AE23EDB78EC0}">
      <dgm:prSet/>
      <dgm:spPr/>
    </dgm:pt>
    <dgm:pt modelId="{4C87924D-E5E1-4994-AA4E-79B6FF3BF0C8}" type="sibTrans" cxnId="{AF4B1782-07F4-4228-909A-AE23EDB78EC0}">
      <dgm:prSet/>
      <dgm:spPr/>
    </dgm:pt>
    <dgm:pt modelId="{4266321A-B04E-484E-9B47-2E73A7DB2C1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对象图使用</a:t>
          </a:r>
          <a:r>
            <a:rPr lang="zh-CN" altLang="en-US">
              <a:solidFill>
                <a:srgbClr val="C00000"/>
              </a:solidFill>
            </a:rPr>
            <a:t>链连接</a:t>
          </a:r>
          <a:r>
            <a:rPr lang="zh-CN" altLang="en-US"/>
            <a:t>，链拥有名称、角色，但是没有多重性</a:t>
          </a:r>
        </a:p>
      </dgm:t>
    </dgm:pt>
    <dgm:pt modelId="{F3529DBA-0A89-424B-A14C-045F482CA93D}" type="parTrans" cxnId="{DE35D4F1-91A0-46A1-84E1-D215C5B1DF14}">
      <dgm:prSet/>
      <dgm:spPr/>
    </dgm:pt>
    <dgm:pt modelId="{1E32C8B9-6632-413E-A50B-9CF8F1A25388}" type="sibTrans" cxnId="{DE35D4F1-91A0-46A1-84E1-D215C5B1DF14}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2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897103-D287-46D5-A091-016076B81F09}" srcId="{BD5427FF-4EB1-4006-BF7F-42158E0C5129}" destId="{62138D09-EF44-46AE-8743-17EE49D8699F}" srcOrd="4" destOrd="0" parTransId="{DB3F99DC-5EE2-47C8-A780-A964F9840820}" sibTransId="{6B2DF169-FC39-45DF-8AFC-687BC2089448}"/>
    <dgm:cxn modelId="{D013AA06-126D-4B65-9C64-BBCD4FE5B8AD}" type="presOf" srcId="{62138D09-EF44-46AE-8743-17EE49D8699F}" destId="{C0A6D3D8-DBC2-45B6-8DEF-789A72552BB4}" srcOrd="0" destOrd="4" presId="urn:microsoft.com/office/officeart/2005/8/layout/hList1"/>
    <dgm:cxn modelId="{D8374807-1C2C-475F-AE4D-9861976FAE07}" type="presOf" srcId="{FE969E54-0D5D-4815-BDC4-3309E2F7325D}" destId="{3E0BA246-3456-471B-AD87-1436FD251DD8}" srcOrd="0" destOrd="0" presId="urn:microsoft.com/office/officeart/2005/8/layout/hList1"/>
    <dgm:cxn modelId="{8C56DF17-581D-4413-B9CC-11F8507F8334}" srcId="{FE969E54-0D5D-4815-BDC4-3309E2F7325D}" destId="{DD6940F1-5038-4B70-82DD-53BA2EF9E944}" srcOrd="1" destOrd="0" parTransId="{D87FA7AF-2BE2-4612-A5CE-C6852EE97B95}" sibTransId="{AA82685D-4DFE-42C4-8E18-462BB29D02C4}"/>
    <dgm:cxn modelId="{9CCAF217-E9AC-4D07-B2E7-42DAB8677EA2}" type="presOf" srcId="{8B739E02-3524-4246-851D-7AB1EC190039}" destId="{C0A6D3D8-DBC2-45B6-8DEF-789A72552BB4}" srcOrd="0" destOrd="1" presId="urn:microsoft.com/office/officeart/2005/8/layout/hList1"/>
    <dgm:cxn modelId="{ACD54726-52F3-42D1-B7A1-84BAA962EAC5}" type="presOf" srcId="{4266321A-B04E-484E-9B47-2E73A7DB2C10}" destId="{33CF15AD-8A19-4E9A-9BED-239A79CAF737}" srcOrd="0" destOrd="6" presId="urn:microsoft.com/office/officeart/2005/8/layout/hList1"/>
    <dgm:cxn modelId="{6C743C33-7A47-4FE3-B50D-B6C68CF182AB}" type="presOf" srcId="{CA902366-475C-44FF-9651-0F0D6943878B}" destId="{C0A6D3D8-DBC2-45B6-8DEF-789A72552BB4}" srcOrd="0" destOrd="6" presId="urn:microsoft.com/office/officeart/2005/8/layout/hList1"/>
    <dgm:cxn modelId="{8545685F-3C3E-4B7B-81F9-D3667FAA7D31}" type="presOf" srcId="{468FBB7B-694A-47BF-865D-2F44C1051453}" destId="{D5FB6A06-3991-4223-AD64-C4F7F6F4DF69}" srcOrd="0" destOrd="0" presId="urn:microsoft.com/office/officeart/2005/8/layout/hList1"/>
    <dgm:cxn modelId="{ABDE7041-E2C3-412C-8BCE-10765EEF421B}" srcId="{FE969E54-0D5D-4815-BDC4-3309E2F7325D}" destId="{F090E4B7-B057-416B-B141-0AF47FED176D}" srcOrd="3" destOrd="0" parTransId="{544D44D5-CC3E-4D4A-B878-C7B838578584}" sibTransId="{E0764530-9D7F-4B6A-932C-56D47D700827}"/>
    <dgm:cxn modelId="{1A915161-7236-4B39-B31C-D76ECB7DFF25}" srcId="{BD5427FF-4EB1-4006-BF7F-42158E0C5129}" destId="{8B739E02-3524-4246-851D-7AB1EC190039}" srcOrd="1" destOrd="0" parTransId="{2A128639-05C1-46CD-8B03-A305F369A1C1}" sibTransId="{0EC70B4D-4B97-4317-9867-470DA3762063}"/>
    <dgm:cxn modelId="{A96E2367-20C4-4464-8AC8-ADDD72121A08}" type="presOf" srcId="{F8E6A70C-D85B-4761-96D7-E3D3756AF6A3}" destId="{33CF15AD-8A19-4E9A-9BED-239A79CAF737}" srcOrd="0" destOrd="5" presId="urn:microsoft.com/office/officeart/2005/8/layout/hList1"/>
    <dgm:cxn modelId="{41824948-99ED-4D3E-988C-52B9E7E1F8B3}" srcId="{FE969E54-0D5D-4815-BDC4-3309E2F7325D}" destId="{4D010132-A9D4-4B17-AF90-A7EC8C8B7B3B}" srcOrd="4" destOrd="0" parTransId="{BA315240-FA8F-426F-9902-6B46DBB7BBFD}" sibTransId="{91196ECC-1C61-433B-A419-318634A876AC}"/>
    <dgm:cxn modelId="{0808694E-435F-4ECF-9365-C8CC90D3EC42}" srcId="{FE969E54-0D5D-4815-BDC4-3309E2F7325D}" destId="{35600F67-42C2-4D1B-B072-DC2A36FCB136}" srcOrd="0" destOrd="0" parTransId="{B4BC79E1-FDBA-43D1-A988-1BE8090EDA7A}" sibTransId="{AD46A0AA-C45A-46D2-89AF-28390F99F9D0}"/>
    <dgm:cxn modelId="{E65CD64F-E77D-436F-8512-2E8E4CF88A9E}" srcId="{BD5427FF-4EB1-4006-BF7F-42158E0C5129}" destId="{A12EACC4-DD36-4531-ACF7-641886E00C52}" srcOrd="5" destOrd="0" parTransId="{5C0ED226-98F8-4A7B-894F-DF6D6CDFD6FC}" sibTransId="{B56AE4F9-6008-4311-A016-FF00A4D51F20}"/>
    <dgm:cxn modelId="{19D1CF52-805D-4D61-BBB7-9D857924281C}" type="presOf" srcId="{A12EACC4-DD36-4531-ACF7-641886E00C52}" destId="{C0A6D3D8-DBC2-45B6-8DEF-789A72552BB4}" srcOrd="0" destOrd="5" presId="urn:microsoft.com/office/officeart/2005/8/layout/hList1"/>
    <dgm:cxn modelId="{2D94A080-4295-4FCE-A0D0-749F7F56CC8C}" type="presOf" srcId="{BD5427FF-4EB1-4006-BF7F-42158E0C5129}" destId="{5D9704F8-5A95-419F-B794-1E2F82666BDB}" srcOrd="0" destOrd="0" presId="urn:microsoft.com/office/officeart/2005/8/layout/hList1"/>
    <dgm:cxn modelId="{AF4B1782-07F4-4228-909A-AE23EDB78EC0}" srcId="{FE969E54-0D5D-4815-BDC4-3309E2F7325D}" destId="{F8E6A70C-D85B-4761-96D7-E3D3756AF6A3}" srcOrd="5" destOrd="0" parTransId="{9185E11E-CB7B-47C4-8C25-170CBEED3425}" sibTransId="{4C87924D-E5E1-4994-AA4E-79B6FF3BF0C8}"/>
    <dgm:cxn modelId="{86ED9E82-E169-4481-A0BE-067FF792537A}" type="presOf" srcId="{D3D4FBFC-6A2A-4E13-B87F-C7F104581571}" destId="{C0A6D3D8-DBC2-45B6-8DEF-789A72552BB4}" srcOrd="0" destOrd="3" presId="urn:microsoft.com/office/officeart/2005/8/layout/hList1"/>
    <dgm:cxn modelId="{5D84219F-C71F-4011-86F8-8F91599CAC7A}" type="presOf" srcId="{35600F67-42C2-4D1B-B072-DC2A36FCB136}" destId="{33CF15AD-8A19-4E9A-9BED-239A79CAF737}" srcOrd="0" destOrd="0" presId="urn:microsoft.com/office/officeart/2005/8/layout/hList1"/>
    <dgm:cxn modelId="{C69216A0-7EC7-4F8A-8070-CD7CC4206405}" type="presOf" srcId="{6DA650E1-089B-4CA0-8600-6692AAABFF82}" destId="{C0A6D3D8-DBC2-45B6-8DEF-789A72552BB4}" srcOrd="0" destOrd="8" presId="urn:microsoft.com/office/officeart/2005/8/layout/hList1"/>
    <dgm:cxn modelId="{FEA34AA0-4546-4FF1-BA6E-7543480F6B59}" type="presOf" srcId="{A1B21A67-31E5-4CCF-85A2-AE6B9EC1E6E4}" destId="{C0A6D3D8-DBC2-45B6-8DEF-789A72552BB4}" srcOrd="0" destOrd="7" presId="urn:microsoft.com/office/officeart/2005/8/layout/hList1"/>
    <dgm:cxn modelId="{AC868AAA-0174-4D5A-804F-C0040723A73E}" srcId="{BD5427FF-4EB1-4006-BF7F-42158E0C5129}" destId="{A1B21A67-31E5-4CCF-85A2-AE6B9EC1E6E4}" srcOrd="7" destOrd="0" parTransId="{B428591F-97D3-470B-BD71-42699350A0BB}" sibTransId="{F1841B00-1866-4555-A4B9-CBA92AADFC77}"/>
    <dgm:cxn modelId="{069F3DAD-AB8B-4D1B-AAA4-DBB0BD36853D}" srcId="{FE969E54-0D5D-4815-BDC4-3309E2F7325D}" destId="{6559DB3C-2BAA-49B9-9262-579D0C8DEC86}" srcOrd="2" destOrd="0" parTransId="{B288E0B0-0773-478B-A616-B342E7CC9AA3}" sibTransId="{63417996-005A-4E3D-AC38-C6B2445E82E5}"/>
    <dgm:cxn modelId="{E664E3AE-D19C-4EF7-A3A1-7ACD2EA6AF37}" srcId="{BD5427FF-4EB1-4006-BF7F-42158E0C5129}" destId="{6DA650E1-089B-4CA0-8600-6692AAABFF82}" srcOrd="8" destOrd="0" parTransId="{6B918773-D2A4-4218-B7B3-A4F46834CFF5}" sibTransId="{B5C40B40-4662-48DE-88C5-F72D5C30D144}"/>
    <dgm:cxn modelId="{5F376DAF-9BD9-4FD4-965F-25379ADBE29A}" type="presOf" srcId="{DD6940F1-5038-4B70-82DD-53BA2EF9E944}" destId="{33CF15AD-8A19-4E9A-9BED-239A79CAF737}" srcOrd="0" destOrd="1" presId="urn:microsoft.com/office/officeart/2005/8/layout/hList1"/>
    <dgm:cxn modelId="{779001B6-DEDF-4C19-BDE7-8A313E21FB82}" srcId="{BD5427FF-4EB1-4006-BF7F-42158E0C5129}" destId="{CA902366-475C-44FF-9651-0F0D6943878B}" srcOrd="6" destOrd="0" parTransId="{D60EE50C-769D-45AA-8303-28203AC3479F}" sibTransId="{9FAC6439-DEF2-4A02-9E20-096C40095D2A}"/>
    <dgm:cxn modelId="{E330FBBA-0F9F-4507-858E-D0B8DF0E396A}" srcId="{BD5427FF-4EB1-4006-BF7F-42158E0C5129}" destId="{3A7B819B-DBE9-4610-B22A-5573EA6D532D}" srcOrd="0" destOrd="0" parTransId="{DC4BEA23-BF6E-42AD-9BF0-CFBDE86A80F1}" sibTransId="{0BF6ACD3-AE1A-4691-8CBE-DBE77AB8A685}"/>
    <dgm:cxn modelId="{E98C2DC4-3B9A-4192-A513-C362DAC9B56C}" srcId="{468FBB7B-694A-47BF-865D-2F44C1051453}" destId="{BD5427FF-4EB1-4006-BF7F-42158E0C5129}" srcOrd="0" destOrd="0" parTransId="{A2F6D805-3B53-408A-A2A3-20BC3BF0D242}" sibTransId="{D47F9812-1256-4E44-A6BE-BEC559BE8FF3}"/>
    <dgm:cxn modelId="{757A7AC8-26FB-424C-BAC9-2688CCD05F41}" type="presOf" srcId="{F090E4B7-B057-416B-B141-0AF47FED176D}" destId="{33CF15AD-8A19-4E9A-9BED-239A79CAF737}" srcOrd="0" destOrd="3" presId="urn:microsoft.com/office/officeart/2005/8/layout/hList1"/>
    <dgm:cxn modelId="{652192CA-042E-4B1A-95E0-A8AA7796F1EA}" type="presOf" srcId="{4D010132-A9D4-4B17-AF90-A7EC8C8B7B3B}" destId="{33CF15AD-8A19-4E9A-9BED-239A79CAF737}" srcOrd="0" destOrd="4" presId="urn:microsoft.com/office/officeart/2005/8/layout/hList1"/>
    <dgm:cxn modelId="{ABD7FCD2-450D-40F3-90A9-37FC261F8C84}" srcId="{BD5427FF-4EB1-4006-BF7F-42158E0C5129}" destId="{D3D4FBFC-6A2A-4E13-B87F-C7F104581571}" srcOrd="3" destOrd="0" parTransId="{1D86994D-0A27-4968-98C4-853E44990276}" sibTransId="{F8852ED9-5C3A-4688-A358-63CC5045449F}"/>
    <dgm:cxn modelId="{D34813E0-E141-46D2-939A-F8E29987E3BA}" srcId="{468FBB7B-694A-47BF-865D-2F44C1051453}" destId="{FE969E54-0D5D-4815-BDC4-3309E2F7325D}" srcOrd="1" destOrd="0" parTransId="{B5D9FB86-EEBE-488F-B7DE-B7CF5C9166C5}" sibTransId="{D7D19B67-C01A-45D3-B5C7-B7E1B18A9F62}"/>
    <dgm:cxn modelId="{DE4694E8-55D7-4D3B-B415-779E9BBE6D1B}" type="presOf" srcId="{6559DB3C-2BAA-49B9-9262-579D0C8DEC86}" destId="{33CF15AD-8A19-4E9A-9BED-239A79CAF737}" srcOrd="0" destOrd="2" presId="urn:microsoft.com/office/officeart/2005/8/layout/hList1"/>
    <dgm:cxn modelId="{DE35D4F1-91A0-46A1-84E1-D215C5B1DF14}" srcId="{FE969E54-0D5D-4815-BDC4-3309E2F7325D}" destId="{4266321A-B04E-484E-9B47-2E73A7DB2C10}" srcOrd="6" destOrd="0" parTransId="{F3529DBA-0A89-424B-A14C-045F482CA93D}" sibTransId="{1E32C8B9-6632-413E-A50B-9CF8F1A25388}"/>
    <dgm:cxn modelId="{F89608F7-A587-4B6C-A00A-7902365FA6A9}" srcId="{BD5427FF-4EB1-4006-BF7F-42158E0C5129}" destId="{96C632BF-A0FD-4644-9A84-5F8911659EA5}" srcOrd="2" destOrd="0" parTransId="{99C2BC17-136D-4780-AAD0-CB3006D2B8C7}" sibTransId="{A34E0742-BDBB-437E-8F28-C618BC4F6A64}"/>
    <dgm:cxn modelId="{6582F1F9-E399-4F95-97B6-0AED486ABA36}" type="presOf" srcId="{96C632BF-A0FD-4644-9A84-5F8911659EA5}" destId="{C0A6D3D8-DBC2-45B6-8DEF-789A72552BB4}" srcOrd="0" destOrd="2" presId="urn:microsoft.com/office/officeart/2005/8/layout/hList1"/>
    <dgm:cxn modelId="{F94CF1FA-10EF-49F0-A16F-1C9B9F309478}" type="presOf" srcId="{3A7B819B-DBE9-4610-B22A-5573EA6D532D}" destId="{C0A6D3D8-DBC2-45B6-8DEF-789A72552BB4}" srcOrd="0" destOrd="0" presId="urn:microsoft.com/office/officeart/2005/8/layout/hList1"/>
    <dgm:cxn modelId="{40A472FD-DCC6-4909-99C6-99EF50FC9FCA}" type="presParOf" srcId="{D5FB6A06-3991-4223-AD64-C4F7F6F4DF69}" destId="{5EB24CCF-928A-4018-A934-89F31F564A83}" srcOrd="0" destOrd="0" presId="urn:microsoft.com/office/officeart/2005/8/layout/hList1"/>
    <dgm:cxn modelId="{5F509215-6732-49EF-A1AC-564EBD4854FD}" type="presParOf" srcId="{5EB24CCF-928A-4018-A934-89F31F564A83}" destId="{5D9704F8-5A95-419F-B794-1E2F82666BDB}" srcOrd="0" destOrd="0" presId="urn:microsoft.com/office/officeart/2005/8/layout/hList1"/>
    <dgm:cxn modelId="{ABC844B8-B910-4F1A-A2F4-823E5020E0BC}" type="presParOf" srcId="{5EB24CCF-928A-4018-A934-89F31F564A83}" destId="{C0A6D3D8-DBC2-45B6-8DEF-789A72552BB4}" srcOrd="1" destOrd="0" presId="urn:microsoft.com/office/officeart/2005/8/layout/hList1"/>
    <dgm:cxn modelId="{81435EFD-385B-4A74-9395-5E7AFFD79D52}" type="presParOf" srcId="{D5FB6A06-3991-4223-AD64-C4F7F6F4DF69}" destId="{C4F6D2AE-A2A5-43DC-B705-8E8ECE0E1613}" srcOrd="1" destOrd="0" presId="urn:microsoft.com/office/officeart/2005/8/layout/hList1"/>
    <dgm:cxn modelId="{963CA331-8E87-45E4-9688-DBDBAA3ECC39}" type="presParOf" srcId="{D5FB6A06-3991-4223-AD64-C4F7F6F4DF69}" destId="{C1832C44-4F6B-4ABA-88DC-7D5A80779E4B}" srcOrd="2" destOrd="0" presId="urn:microsoft.com/office/officeart/2005/8/layout/hList1"/>
    <dgm:cxn modelId="{D7BABCC7-4BCD-4FC1-B3B5-F4D2ABC9F372}" type="presParOf" srcId="{C1832C44-4F6B-4ABA-88DC-7D5A80779E4B}" destId="{3E0BA246-3456-471B-AD87-1436FD251DD8}" srcOrd="0" destOrd="0" presId="urn:microsoft.com/office/officeart/2005/8/layout/hList1"/>
    <dgm:cxn modelId="{78795D99-01BF-4DF9-93D4-D2B7C656382D}" type="presParOf" srcId="{C1832C44-4F6B-4ABA-88DC-7D5A80779E4B}" destId="{33CF15AD-8A19-4E9A-9BED-239A79CAF7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127164" y="-2519279"/>
          <a:ext cx="900886" cy="70418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/>
            <a:t>一个包中的类需要用到另一个包中的类，这就造成包之间的依赖性</a:t>
          </a:r>
        </a:p>
      </dsp:txBody>
      <dsp:txXfrm rot="-5400000">
        <a:off x="2056660" y="595203"/>
        <a:ext cx="6997916" cy="812930"/>
      </dsp:txXfrm>
    </dsp:sp>
    <dsp:sp modelId="{96BE2B31-D87C-43E1-BE64-4C27B13F4AA4}">
      <dsp:nvSpPr>
        <dsp:cNvPr id="0" name=""/>
        <dsp:cNvSpPr/>
      </dsp:nvSpPr>
      <dsp:spPr>
        <a:xfrm>
          <a:off x="32331" y="624790"/>
          <a:ext cx="2001403" cy="73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依赖关系</a:t>
          </a:r>
        </a:p>
      </dsp:txBody>
      <dsp:txXfrm>
        <a:off x="67989" y="660448"/>
        <a:ext cx="1930087" cy="659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127164" y="-2519279"/>
          <a:ext cx="900886" cy="70418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/>
            <a:t>表示一个包继承了另一个包的全部内容，同时又补充自己增加的内容</a:t>
          </a:r>
          <a:r>
            <a:rPr lang="en-US" altLang="zh-CN" sz="2200" kern="1200"/>
            <a:t>,和类间的泛化关系很相似.</a:t>
          </a:r>
        </a:p>
      </dsp:txBody>
      <dsp:txXfrm rot="-5400000">
        <a:off x="2056660" y="595203"/>
        <a:ext cx="6997916" cy="812930"/>
      </dsp:txXfrm>
    </dsp:sp>
    <dsp:sp modelId="{96BE2B31-D87C-43E1-BE64-4C27B13F4AA4}">
      <dsp:nvSpPr>
        <dsp:cNvPr id="0" name=""/>
        <dsp:cNvSpPr/>
      </dsp:nvSpPr>
      <dsp:spPr>
        <a:xfrm>
          <a:off x="32331" y="624790"/>
          <a:ext cx="2001403" cy="73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泛化关系</a:t>
          </a:r>
        </a:p>
      </dsp:txBody>
      <dsp:txXfrm>
        <a:off x="67989" y="660448"/>
        <a:ext cx="1930087" cy="659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127164" y="-2519279"/>
          <a:ext cx="900886" cy="70418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200" kern="1200"/>
            <a:t>一个包中可以包含若干个子包，构成包的嵌套层次结构</a:t>
          </a:r>
        </a:p>
      </dsp:txBody>
      <dsp:txXfrm rot="-5400000">
        <a:off x="2056660" y="595203"/>
        <a:ext cx="6997916" cy="812930"/>
      </dsp:txXfrm>
    </dsp:sp>
    <dsp:sp modelId="{96BE2B31-D87C-43E1-BE64-4C27B13F4AA4}">
      <dsp:nvSpPr>
        <dsp:cNvPr id="0" name=""/>
        <dsp:cNvSpPr/>
      </dsp:nvSpPr>
      <dsp:spPr>
        <a:xfrm>
          <a:off x="32331" y="624790"/>
          <a:ext cx="2001403" cy="73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嵌套关系</a:t>
          </a:r>
        </a:p>
      </dsp:txBody>
      <dsp:txXfrm>
        <a:off x="67989" y="660448"/>
        <a:ext cx="1930087" cy="659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04F8-5A95-419F-B794-1E2F82666BDB}">
      <dsp:nvSpPr>
        <dsp:cNvPr id="0" name=""/>
        <dsp:cNvSpPr/>
      </dsp:nvSpPr>
      <dsp:spPr bwMode="white">
        <a:xfrm>
          <a:off x="52" y="210817"/>
          <a:ext cx="505917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类图</a:t>
          </a:r>
        </a:p>
      </dsp:txBody>
      <dsp:txXfrm>
        <a:off x="52" y="210817"/>
        <a:ext cx="5059179" cy="604800"/>
      </dsp:txXfrm>
    </dsp:sp>
    <dsp:sp modelId="{C0A6D3D8-DBC2-45B6-8DEF-789A72552BB4}">
      <dsp:nvSpPr>
        <dsp:cNvPr id="0" name=""/>
        <dsp:cNvSpPr/>
      </dsp:nvSpPr>
      <dsp:spPr bwMode="white">
        <a:xfrm>
          <a:off x="52" y="815617"/>
          <a:ext cx="5059179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类图具有三个分栏：</a:t>
          </a:r>
          <a:r>
            <a:rPr lang="zh-CN" altLang="en-US" sz="2100" kern="1200">
              <a:solidFill>
                <a:srgbClr val="C00000"/>
              </a:solidFill>
            </a:rPr>
            <a:t>名称、属性和操作</a:t>
          </a: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在类图的名称分栏中</a:t>
          </a:r>
          <a:r>
            <a:rPr lang="zh-CN" altLang="en-US" sz="2100" kern="1200">
              <a:solidFill>
                <a:srgbClr val="C00000"/>
              </a:solidFill>
            </a:rPr>
            <a:t>只有类名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类图的属性分栏</a:t>
          </a:r>
          <a:r>
            <a:rPr lang="zh-CN" altLang="en-US" sz="2100" kern="1200">
              <a:solidFill>
                <a:srgbClr val="C00000"/>
              </a:solidFill>
            </a:rPr>
            <a:t>定义了所有属性的特征</a:t>
          </a: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类图中列出了操作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类图使用</a:t>
          </a:r>
          <a:r>
            <a:rPr lang="zh-CN" altLang="en-US" sz="2100" kern="1200">
              <a:solidFill>
                <a:srgbClr val="C00000"/>
              </a:solidFill>
            </a:rPr>
            <a:t>关联连接</a:t>
          </a:r>
          <a:r>
            <a:rPr lang="zh-CN" altLang="en-US" sz="2100" kern="1200"/>
            <a:t>、关联使用名称、角色、多重性及约束等特征定义</a:t>
          </a:r>
        </a:p>
      </dsp:txBody>
      <dsp:txXfrm>
        <a:off x="52" y="815617"/>
        <a:ext cx="5059179" cy="4035150"/>
      </dsp:txXfrm>
    </dsp:sp>
    <dsp:sp modelId="{3E0BA246-3456-471B-AD87-1436FD251DD8}">
      <dsp:nvSpPr>
        <dsp:cNvPr id="0" name=""/>
        <dsp:cNvSpPr/>
      </dsp:nvSpPr>
      <dsp:spPr bwMode="white">
        <a:xfrm>
          <a:off x="5767517" y="210817"/>
          <a:ext cx="505917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对象图</a:t>
          </a:r>
        </a:p>
      </dsp:txBody>
      <dsp:txXfrm>
        <a:off x="5767517" y="210817"/>
        <a:ext cx="5059179" cy="604800"/>
      </dsp:txXfrm>
    </dsp:sp>
    <dsp:sp modelId="{33CF15AD-8A19-4E9A-9BED-239A79CAF737}">
      <dsp:nvSpPr>
        <dsp:cNvPr id="0" name=""/>
        <dsp:cNvSpPr/>
      </dsp:nvSpPr>
      <dsp:spPr bwMode="white">
        <a:xfrm>
          <a:off x="5767517" y="815617"/>
          <a:ext cx="5059179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对象图只有两个分栏：</a:t>
          </a:r>
          <a:r>
            <a:rPr lang="zh-CN" altLang="en-US" sz="2100" kern="1200">
              <a:solidFill>
                <a:srgbClr val="C00000"/>
              </a:solidFill>
            </a:rPr>
            <a:t>名称和属性</a:t>
          </a: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对象图的名称形式为</a:t>
          </a:r>
          <a:r>
            <a:rPr lang="zh-CN" altLang="en-US" sz="2100" kern="1200">
              <a:solidFill>
                <a:srgbClr val="C00000"/>
              </a:solidFill>
            </a:rPr>
            <a:t>“对象名：类名”</a:t>
          </a:r>
          <a:r>
            <a:rPr lang="zh-CN" altLang="en-US" sz="2100" kern="1200"/>
            <a:t>，置名对象的名称形式为“：类名”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对象图则</a:t>
          </a:r>
          <a:r>
            <a:rPr lang="zh-CN" altLang="en-US" sz="2100" kern="1200">
              <a:solidFill>
                <a:srgbClr val="C00000"/>
              </a:solidFill>
            </a:rPr>
            <a:t>只定义了属性的当前值</a:t>
          </a:r>
          <a:r>
            <a:rPr lang="zh-CN" altLang="en-US" sz="2100" kern="1200"/>
            <a:t>，以便用于测试用例对象图中不包括操作，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100" kern="120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对象图使用</a:t>
          </a:r>
          <a:r>
            <a:rPr lang="zh-CN" altLang="en-US" sz="2100" kern="1200">
              <a:solidFill>
                <a:srgbClr val="C00000"/>
              </a:solidFill>
            </a:rPr>
            <a:t>链连接</a:t>
          </a:r>
          <a:r>
            <a:rPr lang="zh-CN" altLang="en-US" sz="2100" kern="1200"/>
            <a:t>，链拥有名称、角色，但是没有多重性</a:t>
          </a:r>
        </a:p>
      </dsp:txBody>
      <dsp:txXfrm>
        <a:off x="5767517" y="815617"/>
        <a:ext cx="5059179" cy="4035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9" Type="http://schemas.openxmlformats.org/officeDocument/2006/relationships/image" Target="../media/image12.png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20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9.pn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2.png"/><Relationship Id="rId41" Type="http://schemas.openxmlformats.org/officeDocument/2006/relationships/image" Target="../media/image14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slideMaster" Target="../slideMasters/slideMaster1.xml"/><Relationship Id="rId36" Type="http://schemas.openxmlformats.org/officeDocument/2006/relationships/image" Target="../media/image9.png"/><Relationship Id="rId49" Type="http://schemas.openxmlformats.org/officeDocument/2006/relationships/image" Target="../media/image22.pn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4.png"/><Relationship Id="rId44" Type="http://schemas.openxmlformats.org/officeDocument/2006/relationships/image" Target="../media/image17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openxmlformats.org/officeDocument/2006/relationships/image" Target="../media/image16.png"/><Relationship Id="rId48" Type="http://schemas.openxmlformats.org/officeDocument/2006/relationships/image" Target="../media/image21.png"/><Relationship Id="rId8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548101" y="3905601"/>
            <a:ext cx="5919437" cy="893763"/>
          </a:xfrm>
        </p:spPr>
        <p:txBody>
          <a:bodyPr/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45400" y="4870333"/>
            <a:ext cx="5924324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fld id="{87E4BE33-EC1D-4BDB-8015-45DF6AF7B3D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7959240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C:\Users\iamisis\Desktop\MetroStation_2.0_XiaZaiBa\metrostation_by_yankoa-d312tty\PNG\Others\Blue\MB_0001_pin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3312250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 descr="C:\Users\iamisis\Desktop\MetroStation_2.0_XiaZaiBa\metrostation_by_yankoa-d312tty\PNG\Network\Blue\MB_0036_search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4245456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5162793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:\Users\iamisis\Desktop\MetroStation_2.0_XiaZaiBa\metrostation_by_yankoa-d312tty\PNG\Media\Blue\MB_0018_viewer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4"/>
          <a:srcRect/>
          <a:stretch>
            <a:fillRect/>
          </a:stretch>
        </p:blipFill>
        <p:spPr bwMode="auto">
          <a:xfrm>
            <a:off x="6094413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5"/>
          <a:srcRect/>
          <a:stretch>
            <a:fillRect/>
          </a:stretch>
        </p:blipFill>
        <p:spPr bwMode="auto">
          <a:xfrm>
            <a:off x="7026033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PPECLOGO-eff-0-1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3904232" y="48910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 descr="PPECLOGO-eff-0-2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7"/>
          <a:srcRect/>
          <a:stretch>
            <a:fillRect/>
          </a:stretch>
        </p:blipFill>
        <p:spPr bwMode="auto">
          <a:xfrm>
            <a:off x="7367256" y="48656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 descr="PPECLOGO-eff-0-1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4158166" y="54483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 descr="PPECLOGO-eff-0-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9"/>
          <a:srcRect/>
          <a:stretch>
            <a:fillRect/>
          </a:stretch>
        </p:blipFill>
        <p:spPr bwMode="auto">
          <a:xfrm>
            <a:off x="6446746" y="49022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7" descr="PPECLOGO-eff-0-1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0"/>
          <a:srcRect/>
          <a:stretch>
            <a:fillRect/>
          </a:stretch>
        </p:blipFill>
        <p:spPr bwMode="auto">
          <a:xfrm>
            <a:off x="5078677" y="54895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 descr="PPECLOGO-eff-0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7"/>
          <a:srcRect/>
          <a:stretch>
            <a:fillRect/>
          </a:stretch>
        </p:blipFill>
        <p:spPr bwMode="auto">
          <a:xfrm>
            <a:off x="4796175" y="46942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 descr="PPECLOGO-eff-5-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41"/>
          <a:srcRect/>
          <a:stretch>
            <a:fillRect/>
          </a:stretch>
        </p:blipFill>
        <p:spPr bwMode="auto">
          <a:xfrm>
            <a:off x="3209089" y="50927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 descr="PPECLOGO-eff-5-2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42"/>
          <a:srcRect/>
          <a:stretch>
            <a:fillRect/>
          </a:stretch>
        </p:blipFill>
        <p:spPr bwMode="auto">
          <a:xfrm>
            <a:off x="4872356" y="52117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1" descr="PPECLOGO-eff-5-4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43"/>
          <a:srcRect/>
          <a:stretch>
            <a:fillRect/>
          </a:stretch>
        </p:blipFill>
        <p:spPr bwMode="auto">
          <a:xfrm>
            <a:off x="8424256" y="47894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 descr="PPECLOGO-eff-0-1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44"/>
          <a:srcRect/>
          <a:stretch>
            <a:fillRect/>
          </a:stretch>
        </p:blipFill>
        <p:spPr bwMode="auto">
          <a:xfrm>
            <a:off x="6894304" y="53562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3" descr="PPECLOGO-eff-0-1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44"/>
          <a:srcRect/>
          <a:stretch>
            <a:fillRect/>
          </a:stretch>
        </p:blipFill>
        <p:spPr bwMode="auto">
          <a:xfrm>
            <a:off x="9500300" y="45624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4" descr="PPECLOGO-eff2-1-2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5" y="48514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5" descr="PPECLOGO-eff2-1-3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46"/>
          <a:srcRect/>
          <a:stretch>
            <a:fillRect/>
          </a:stretch>
        </p:blipFill>
        <p:spPr bwMode="auto">
          <a:xfrm>
            <a:off x="3777266" y="48021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6" descr="PPECLOGO-eff2-1-4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47"/>
          <a:srcRect/>
          <a:stretch>
            <a:fillRect/>
          </a:stretch>
        </p:blipFill>
        <p:spPr bwMode="auto">
          <a:xfrm>
            <a:off x="7348211" y="51673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7" descr="PPECLOGO-eff2-1-3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48"/>
          <a:srcRect/>
          <a:stretch>
            <a:fillRect/>
          </a:stretch>
        </p:blipFill>
        <p:spPr bwMode="auto">
          <a:xfrm>
            <a:off x="7913214" y="49053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8" descr="PPECLOGO-eff2-1-3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49"/>
          <a:srcRect/>
          <a:stretch>
            <a:fillRect/>
          </a:stretch>
        </p:blipFill>
        <p:spPr bwMode="auto">
          <a:xfrm>
            <a:off x="8313159" y="52435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981082" y="439617"/>
            <a:ext cx="8229838" cy="56693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371850" y="2718000"/>
            <a:ext cx="5448300" cy="1432800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09802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9684589" y="224287"/>
            <a:ext cx="767751" cy="767751"/>
            <a:chOff x="327804" y="1570008"/>
            <a:chExt cx="808007" cy="808007"/>
          </a:xfrm>
        </p:grpSpPr>
        <p:sp>
          <p:nvSpPr>
            <p:cNvPr id="6" name="椭圆 5"/>
            <p:cNvSpPr/>
            <p:nvPr userDrawn="1">
              <p:custDataLst>
                <p:tags r:id="rId9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 userDrawn="1">
              <p:custDataLst>
                <p:tags r:id="rId10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731034" y="6098875"/>
            <a:ext cx="503209" cy="577971"/>
            <a:chOff x="1086928" y="1871931"/>
            <a:chExt cx="503209" cy="577971"/>
          </a:xfrm>
        </p:grpSpPr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8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743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644770" y="86264"/>
            <a:ext cx="767751" cy="767751"/>
            <a:chOff x="327804" y="1570008"/>
            <a:chExt cx="808007" cy="808007"/>
          </a:xfrm>
        </p:grpSpPr>
        <p:sp>
          <p:nvSpPr>
            <p:cNvPr id="10" name="椭圆 9"/>
            <p:cNvSpPr/>
            <p:nvPr userDrawn="1">
              <p:custDataLst>
                <p:tags r:id="rId11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12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10003766" y="6133380"/>
            <a:ext cx="503209" cy="577971"/>
            <a:chOff x="1086928" y="1871931"/>
            <a:chExt cx="503209" cy="577971"/>
          </a:xfrm>
        </p:grpSpPr>
        <p:sp>
          <p:nvSpPr>
            <p:cNvPr id="13" name="椭圆 12"/>
            <p:cNvSpPr/>
            <p:nvPr userDrawn="1">
              <p:custDataLst>
                <p:tags r:id="rId9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485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484835" y="2163600"/>
            <a:ext cx="7219950" cy="3445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524002" y="7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9813984" y="353682"/>
            <a:ext cx="503209" cy="577971"/>
            <a:chOff x="1086928" y="1871931"/>
            <a:chExt cx="503209" cy="577971"/>
          </a:xfrm>
        </p:grpSpPr>
        <p:sp>
          <p:nvSpPr>
            <p:cNvPr id="11" name="椭圆 10"/>
            <p:cNvSpPr/>
            <p:nvPr userDrawn="1">
              <p:custDataLst>
                <p:tags r:id="rId9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0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961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964100" y="1764000"/>
            <a:ext cx="2967300" cy="4093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349900" y="769945"/>
            <a:ext cx="4860000" cy="508793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52400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H="1">
            <a:off x="10124535" y="6203394"/>
            <a:ext cx="399692" cy="459074"/>
            <a:chOff x="1086928" y="1871931"/>
            <a:chExt cx="503209" cy="577971"/>
          </a:xfrm>
        </p:grpSpPr>
        <p:sp>
          <p:nvSpPr>
            <p:cNvPr id="12" name="椭圆 11"/>
            <p:cNvSpPr/>
            <p:nvPr userDrawn="1">
              <p:custDataLst>
                <p:tags r:id="rId12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3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702279" y="6203394"/>
            <a:ext cx="399692" cy="459074"/>
            <a:chOff x="1086928" y="1871931"/>
            <a:chExt cx="503209" cy="577971"/>
          </a:xfrm>
        </p:grpSpPr>
        <p:sp>
          <p:nvSpPr>
            <p:cNvPr id="15" name="椭圆 14"/>
            <p:cNvSpPr/>
            <p:nvPr userDrawn="1">
              <p:custDataLst>
                <p:tags r:id="rId10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1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983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983000" y="1659600"/>
            <a:ext cx="8231981" cy="828000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1983581" y="2808000"/>
            <a:ext cx="8224200" cy="3430800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524000" y="5029208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791419" y="291860"/>
            <a:ext cx="517585" cy="517585"/>
            <a:chOff x="327804" y="1570008"/>
            <a:chExt cx="808007" cy="808007"/>
          </a:xfrm>
        </p:grpSpPr>
        <p:sp>
          <p:nvSpPr>
            <p:cNvPr id="11" name="椭圆 10"/>
            <p:cNvSpPr/>
            <p:nvPr userDrawn="1">
              <p:custDataLst>
                <p:tags r:id="rId12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3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9802483" y="291860"/>
            <a:ext cx="517585" cy="517585"/>
            <a:chOff x="327804" y="1570008"/>
            <a:chExt cx="808007" cy="808007"/>
          </a:xfrm>
        </p:grpSpPr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977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977628" y="1681200"/>
            <a:ext cx="8243100" cy="3211200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1969500" y="5180400"/>
            <a:ext cx="8251200" cy="10116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52400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610265" y="301924"/>
            <a:ext cx="517585" cy="517585"/>
            <a:chOff x="327804" y="1570008"/>
            <a:chExt cx="808007" cy="808007"/>
          </a:xfrm>
        </p:grpSpPr>
        <p:sp>
          <p:nvSpPr>
            <p:cNvPr id="14" name="椭圆 13"/>
            <p:cNvSpPr/>
            <p:nvPr userDrawn="1">
              <p:custDataLst>
                <p:tags r:id="rId14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15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9992265" y="6199517"/>
            <a:ext cx="517585" cy="517585"/>
            <a:chOff x="327804" y="1570008"/>
            <a:chExt cx="808007" cy="808007"/>
          </a:xfrm>
        </p:grpSpPr>
        <p:sp>
          <p:nvSpPr>
            <p:cNvPr id="17" name="椭圆 16"/>
            <p:cNvSpPr/>
            <p:nvPr userDrawn="1">
              <p:custDataLst>
                <p:tags r:id="rId12"/>
              </p:custDataLst>
            </p:nvPr>
          </p:nvSpPr>
          <p:spPr>
            <a:xfrm>
              <a:off x="327804" y="1570008"/>
              <a:ext cx="655607" cy="655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>
              <p:custDataLst>
                <p:tags r:id="rId13"/>
              </p:custDataLst>
            </p:nvPr>
          </p:nvSpPr>
          <p:spPr>
            <a:xfrm>
              <a:off x="480204" y="1722408"/>
              <a:ext cx="655607" cy="65560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958700" y="237600"/>
            <a:ext cx="8278200" cy="441964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958700" y="1663200"/>
            <a:ext cx="4006800" cy="28944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05800" y="1663200"/>
            <a:ext cx="4025700" cy="28944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1953300" y="4816800"/>
            <a:ext cx="4006800" cy="781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13900" y="4813200"/>
            <a:ext cx="4025700" cy="7812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524000" y="959227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667772" y="604850"/>
            <a:ext cx="831011" cy="954474"/>
            <a:chOff x="1086928" y="1871931"/>
            <a:chExt cx="503209" cy="577971"/>
          </a:xfrm>
        </p:grpSpPr>
        <p:sp>
          <p:nvSpPr>
            <p:cNvPr id="13" name="椭圆 12"/>
            <p:cNvSpPr/>
            <p:nvPr userDrawn="1">
              <p:custDataLst>
                <p:tags r:id="rId11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12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029645" y="5626638"/>
            <a:ext cx="474453" cy="544942"/>
            <a:chOff x="1086928" y="1871931"/>
            <a:chExt cx="503209" cy="577971"/>
          </a:xfrm>
        </p:grpSpPr>
        <p:sp>
          <p:nvSpPr>
            <p:cNvPr id="16" name="椭圆 15"/>
            <p:cNvSpPr/>
            <p:nvPr userDrawn="1">
              <p:custDataLst>
                <p:tags r:id="rId9"/>
              </p:custDataLst>
            </p:nvPr>
          </p:nvSpPr>
          <p:spPr>
            <a:xfrm>
              <a:off x="1086928" y="2001328"/>
              <a:ext cx="448574" cy="4485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>
              <p:custDataLst>
                <p:tags r:id="rId10"/>
              </p:custDataLst>
            </p:nvPr>
          </p:nvSpPr>
          <p:spPr>
            <a:xfrm>
              <a:off x="1222076" y="1871931"/>
              <a:ext cx="368061" cy="368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66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665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15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4658" y="2959223"/>
            <a:ext cx="5962684" cy="753867"/>
          </a:xfrm>
          <a:prstGeom prst="hexagon">
            <a:avLst>
              <a:gd name="adj" fmla="val 28232"/>
              <a:gd name="vf" fmla="val 115470"/>
            </a:avLst>
          </a:prstGeom>
          <a:solidFill>
            <a:schemeClr val="accent1"/>
          </a:solidFill>
          <a:ln w="57150" cmpd="sng">
            <a:solidFill>
              <a:srgbClr val="FFFFFF"/>
            </a:solidFill>
            <a:miter lim="800000"/>
          </a:ln>
        </p:spPr>
        <p:txBody>
          <a:bodyPr lIns="503869" tIns="0" rIns="0" bIns="35991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80646" y="3784613"/>
            <a:ext cx="5148102" cy="1485220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065" indent="0">
              <a:buNone/>
              <a:defRPr sz="1200"/>
            </a:lvl4pPr>
            <a:lvl5pPr marL="1370965" indent="0">
              <a:buNone/>
              <a:defRPr sz="1200"/>
            </a:lvl5pPr>
            <a:lvl6pPr marL="1713865" indent="0">
              <a:buNone/>
              <a:defRPr sz="1200"/>
            </a:lvl6pPr>
            <a:lvl7pPr marL="2056765" indent="0">
              <a:buNone/>
              <a:defRPr sz="1200"/>
            </a:lvl7pPr>
            <a:lvl8pPr marL="2399665" indent="0">
              <a:buNone/>
              <a:defRPr sz="1200"/>
            </a:lvl8pPr>
            <a:lvl9pPr marL="274256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80646" y="2959223"/>
            <a:ext cx="4583954" cy="738090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9" name="MH_Number"/>
          <p:cNvSpPr/>
          <p:nvPr>
            <p:custDataLst>
              <p:tags r:id="rId7"/>
            </p:custDataLst>
          </p:nvPr>
        </p:nvSpPr>
        <p:spPr bwMode="auto">
          <a:xfrm>
            <a:off x="3242158" y="2945034"/>
            <a:ext cx="910988" cy="752279"/>
          </a:xfrm>
          <a:custGeom>
            <a:avLst/>
            <a:gdLst>
              <a:gd name="T0" fmla="*/ 227806 w 373220"/>
              <a:gd name="T1" fmla="*/ 0 h 323217"/>
              <a:gd name="T2" fmla="*/ 683419 w 373220"/>
              <a:gd name="T3" fmla="*/ 0 h 323217"/>
              <a:gd name="T4" fmla="*/ 911225 w 373220"/>
              <a:gd name="T5" fmla="*/ 376239 h 323217"/>
              <a:gd name="T6" fmla="*/ 683419 w 373220"/>
              <a:gd name="T7" fmla="*/ 752475 h 323217"/>
              <a:gd name="T8" fmla="*/ 227809 w 373220"/>
              <a:gd name="T9" fmla="*/ 752473 h 323217"/>
              <a:gd name="T10" fmla="*/ 0 w 373220"/>
              <a:gd name="T11" fmla="*/ 376236 h 323217"/>
              <a:gd name="T12" fmla="*/ 22780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57150" cmpd="sng">
            <a:solidFill>
              <a:srgbClr val="FFFFFF"/>
            </a:solidFill>
            <a:miter lim="800000"/>
          </a:ln>
        </p:spPr>
        <p:txBody>
          <a:bodyPr lIns="0" tIns="0" rIns="179953" bIns="0" anchor="ctr">
            <a:normAutofit/>
          </a:bodyPr>
          <a:lstStyle>
            <a:lvl1pPr marL="142875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zh-CN" altLang="en-US" sz="4000" b="1" i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992985" y="1193800"/>
            <a:ext cx="3959324" cy="49149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35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 sz="1800"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59746" y="1193800"/>
            <a:ext cx="3963077" cy="49149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35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 sz="1800"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993800" y="1138406"/>
            <a:ext cx="38685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993800" y="2082632"/>
            <a:ext cx="3868524" cy="39625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335832" y="1138406"/>
            <a:ext cx="38875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335832" y="2082632"/>
            <a:ext cx="3887569" cy="39625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153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538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153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395792" y="368299"/>
            <a:ext cx="827030" cy="5765801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981082" y="368299"/>
            <a:ext cx="7245745" cy="5765801"/>
          </a:xfrm>
        </p:spPr>
        <p:txBody>
          <a:bodyPr vert="eaVert"/>
          <a:lstStyle>
            <a:lvl1pPr>
              <a:spcBef>
                <a:spcPts val="225"/>
              </a:spcBef>
              <a:spcAft>
                <a:spcPts val="225"/>
              </a:spcAft>
              <a:defRPr sz="2400">
                <a:solidFill>
                  <a:srgbClr val="000000"/>
                </a:solidFill>
              </a:defRPr>
            </a:lvl1pPr>
            <a:lvl2pPr marL="267970" indent="-214630">
              <a:buFont typeface="Arial" panose="020B0604020202020204" pitchFamily="34" charset="0"/>
              <a:buChar char="•"/>
              <a:defRPr sz="1500"/>
            </a:lvl2pPr>
            <a:lvl3pPr marL="539750">
              <a:spcBef>
                <a:spcPts val="225"/>
              </a:spcBef>
              <a:spcAft>
                <a:spcPts val="225"/>
              </a:spcAft>
              <a:defRPr sz="2000"/>
            </a:lvl3pPr>
            <a:lvl4pPr marL="810260">
              <a:spcBef>
                <a:spcPts val="225"/>
              </a:spcBef>
              <a:spcAft>
                <a:spcPts val="225"/>
              </a:spcAft>
              <a:defRPr sz="1800"/>
            </a:lvl4pPr>
            <a:lvl5pPr marL="1080135">
              <a:spcBef>
                <a:spcPts val="225"/>
              </a:spcBef>
              <a:spcAft>
                <a:spcPts val="225"/>
              </a:spcAft>
              <a:defRPr sz="1800"/>
            </a:lvl5pPr>
            <a:lvl6pPr marL="1350010">
              <a:spcBef>
                <a:spcPts val="225"/>
              </a:spcBef>
              <a:spcAft>
                <a:spcPts val="225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1992985" y="152400"/>
            <a:ext cx="8229838" cy="68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1992985" y="1125538"/>
            <a:ext cx="8229838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  <p:custDataLst>
              <p:tags r:id="rId22"/>
            </p:custDataLst>
          </p:nvPr>
        </p:nvSpPr>
        <p:spPr bwMode="auto">
          <a:xfrm>
            <a:off x="1981082" y="6388100"/>
            <a:ext cx="2134235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23"/>
            </p:custDataLst>
          </p:nvPr>
        </p:nvSpPr>
        <p:spPr bwMode="auto">
          <a:xfrm>
            <a:off x="4648578" y="6388100"/>
            <a:ext cx="2894846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24"/>
            </p:custDataLst>
          </p:nvPr>
        </p:nvSpPr>
        <p:spPr bwMode="auto">
          <a:xfrm>
            <a:off x="8076686" y="6388100"/>
            <a:ext cx="2134234" cy="4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1738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2400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152400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02806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37096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ts val="225"/>
        </a:spcBef>
        <a:spcAft>
          <a:spcPts val="225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1463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35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539750" indent="-171450" algn="l" rtl="0" eaLnBrk="1" fontAlgn="base" hangingPunct="1">
        <a:spcBef>
          <a:spcPts val="225"/>
        </a:spcBef>
        <a:spcAft>
          <a:spcPts val="225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260" indent="-171450" algn="l" rtl="0" eaLnBrk="1" fontAlgn="base" hangingPunct="1">
        <a:spcBef>
          <a:spcPts val="225"/>
        </a:spcBef>
        <a:spcAft>
          <a:spcPts val="225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71450" algn="l" rtl="0" eaLnBrk="1" fontAlgn="base" hangingPunct="1">
        <a:spcBef>
          <a:spcPts val="225"/>
        </a:spcBef>
        <a:spcAft>
          <a:spcPts val="225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50010" indent="-171450" algn="l" defTabSz="685165" rtl="0" eaLnBrk="1" latinLnBrk="0" hangingPunct="1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215.xml"/><Relationship Id="rId16" Type="http://schemas.openxmlformats.org/officeDocument/2006/relationships/image" Target="../media/image28.png"/><Relationship Id="rId1" Type="http://schemas.openxmlformats.org/officeDocument/2006/relationships/tags" Target="../tags/tag214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27.png"/><Relationship Id="rId10" Type="http://schemas.openxmlformats.org/officeDocument/2006/relationships/diagramData" Target="../diagrams/data2.xml"/><Relationship Id="rId4" Type="http://schemas.openxmlformats.org/officeDocument/2006/relationships/notesSlide" Target="../notesSlides/notesSlide10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image" Target="../media/image29.png"/><Relationship Id="rId10" Type="http://schemas.openxmlformats.org/officeDocument/2006/relationships/diagramData" Target="../diagrams/data4.xml"/><Relationship Id="rId4" Type="http://schemas.openxmlformats.org/officeDocument/2006/relationships/notesSlide" Target="../notesSlides/notesSlide11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image" Target="../media/image30.png"/><Relationship Id="rId10" Type="http://schemas.openxmlformats.org/officeDocument/2006/relationships/diagramData" Target="../diagrams/data6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image" Target="../media/image32.jpe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image" Target="../media/image34.jpe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5" Type="http://schemas.openxmlformats.org/officeDocument/2006/relationships/image" Target="../media/image61.png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3" Type="http://schemas.openxmlformats.org/officeDocument/2006/relationships/tags" Target="../tags/tag2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9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7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image" Target="../media/image66.png"/><Relationship Id="rId5" Type="http://schemas.openxmlformats.org/officeDocument/2006/relationships/tags" Target="../tags/tag302.xml"/><Relationship Id="rId10" Type="http://schemas.openxmlformats.org/officeDocument/2006/relationships/image" Target="../media/image65.png"/><Relationship Id="rId4" Type="http://schemas.openxmlformats.org/officeDocument/2006/relationships/tags" Target="../tags/tag301.xml"/><Relationship Id="rId9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7.png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66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65.png"/><Relationship Id="rId5" Type="http://schemas.openxmlformats.org/officeDocument/2006/relationships/tags" Target="../tags/tag308.xml"/><Relationship Id="rId10" Type="http://schemas.openxmlformats.org/officeDocument/2006/relationships/image" Target="../media/image64.png"/><Relationship Id="rId4" Type="http://schemas.openxmlformats.org/officeDocument/2006/relationships/tags" Target="../tags/tag307.xml"/><Relationship Id="rId9" Type="http://schemas.openxmlformats.org/officeDocument/2006/relationships/notesSlide" Target="../notesSlides/notesSlide44.xml"/><Relationship Id="rId1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image" Target="../media/image68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image" Target="../media/image69.png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7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notesSlide" Target="../notesSlides/notesSlide49.xml"/><Relationship Id="rId9" Type="http://schemas.microsoft.com/office/2007/relationships/diagramDrawing" Target="../diagrams/drawing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5" Type="http://schemas.openxmlformats.org/officeDocument/2006/relationships/image" Target="../media/image72.png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image" Target="../media/image73.png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image" Target="../media/image74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7" Type="http://schemas.openxmlformats.org/officeDocument/2006/relationships/notesSlide" Target="../notesSlides/notesSlide56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0.xml"/><Relationship Id="rId4" Type="http://schemas.openxmlformats.org/officeDocument/2006/relationships/tags" Target="../tags/tag33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343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4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4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10" Type="http://schemas.openxmlformats.org/officeDocument/2006/relationships/image" Target="../media/image23.png"/><Relationship Id="rId4" Type="http://schemas.openxmlformats.org/officeDocument/2006/relationships/tags" Target="../tags/tag202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image" Target="../media/image25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 noChangeArrowheads="1"/>
          </p:cNvSpPr>
          <p:nvPr>
            <p:ph type="ctrTitle"/>
          </p:nvPr>
        </p:nvSpPr>
        <p:spPr>
          <a:xfrm>
            <a:off x="1843405" y="3593465"/>
            <a:ext cx="8792210" cy="894080"/>
          </a:xfrm>
        </p:spPr>
        <p:txBody>
          <a:bodyPr/>
          <a:lstStyle/>
          <a:p>
            <a:r>
              <a:rPr lang="en-US" altLang="zh-CN" sz="4000"/>
              <a:t>UML</a:t>
            </a:r>
            <a:r>
              <a:rPr lang="zh-CN" altLang="en-US" sz="4000"/>
              <a:t>基础</a:t>
            </a:r>
            <a:r>
              <a:rPr lang="en-US" altLang="zh-CN" sz="4000"/>
              <a:t>|||</a:t>
            </a:r>
            <a:r>
              <a:rPr lang="zh-CN" altLang="en-US" sz="4000"/>
              <a:t>：对象图，构件图，包图</a:t>
            </a:r>
          </a:p>
        </p:txBody>
      </p:sp>
      <p:sp>
        <p:nvSpPr>
          <p:cNvPr id="7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2025845" y="4662053"/>
            <a:ext cx="5924324" cy="530224"/>
          </a:xfrm>
        </p:spPr>
        <p:txBody>
          <a:bodyPr/>
          <a:lstStyle/>
          <a:p>
            <a:r>
              <a:rPr lang="en-US" altLang="zh-CN" sz="3200"/>
              <a:t>G07</a:t>
            </a:r>
            <a:r>
              <a:rPr lang="zh-CN" altLang="en-US" sz="3200"/>
              <a:t>小组</a:t>
            </a:r>
            <a:r>
              <a:rPr lang="en-US" altLang="zh-CN" sz="3200"/>
              <a:t>    </a:t>
            </a:r>
            <a:r>
              <a:rPr lang="zh-CN" altLang="en-US" sz="3200"/>
              <a:t>模块</a:t>
            </a:r>
            <a:r>
              <a:rPr lang="en-US" altLang="zh-CN" sz="3200"/>
              <a:t>B</a:t>
            </a:r>
            <a:r>
              <a:rPr lang="en-US" altLang="zh-CN"/>
              <a:t>      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1.1</a:t>
            </a:r>
            <a:r>
              <a:rPr lang="zh-CN" altLang="en-US" dirty="0">
                <a:latin typeface="+mj-lt"/>
                <a:ea typeface="+mj-ea"/>
              </a:rPr>
              <a:t>包图概述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9280" y="6384925"/>
            <a:ext cx="914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https://baijiahao.baidu.com/s?id=1702884986179340577&amp;wfr=spider&amp;for=pc</a:t>
            </a:r>
            <a:r>
              <a:rPr lang="en-US" altLang="zh-CN"/>
              <a:t>  2022/5/4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47640" y="1323975"/>
            <a:ext cx="6410325" cy="3876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4620" y="1056005"/>
            <a:ext cx="505015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包元素的可见性：</a:t>
            </a:r>
            <a:r>
              <a:rPr lang="zh-CN" altLang="en-US" sz="2400"/>
              <a:t>用来表示包外界的元素对包内元素的可访问权限。</a:t>
            </a:r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公有访问（+）：</a:t>
            </a:r>
            <a:r>
              <a:rPr lang="zh-CN" altLang="en-US" sz="2400"/>
              <a:t>表示包内的元素可以被任何引入了此包的其他包的内含元素访问。 </a:t>
            </a:r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保护访问（#）：</a:t>
            </a:r>
            <a:r>
              <a:rPr lang="zh-CN" altLang="en-US" sz="2400"/>
              <a:t>表示此元素能被该包的子包内所含元素访问。</a:t>
            </a:r>
          </a:p>
          <a:p>
            <a:endParaRPr lang="zh-CN" altLang="en-US" sz="2400"/>
          </a:p>
          <a:p>
            <a:r>
              <a:rPr lang="zh-CN" altLang="en-US" sz="2400">
                <a:solidFill>
                  <a:srgbClr val="C00000"/>
                </a:solidFill>
              </a:rPr>
              <a:t>私有访问（-）：</a:t>
            </a:r>
            <a:r>
              <a:rPr lang="zh-CN" altLang="en-US" sz="2400"/>
              <a:t>表示此元素只能被属于同一包的内含元素访问，外部无法访问。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包之间关系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3625" y="3979545"/>
            <a:ext cx="4648200" cy="2232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28090" y="2527300"/>
            <a:ext cx="431863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sym typeface="+mn-ea"/>
              </a:rPr>
              <a:t>&lt;&lt;access&gt;&gt;叫作访问依赖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;</a:t>
            </a:r>
          </a:p>
          <a:p>
            <a:endParaRPr lang="zh-CN" altLang="en-US" sz="2000"/>
          </a:p>
          <a:p>
            <a:r>
              <a:rPr lang="zh-CN" altLang="en-US" sz="2000">
                <a:solidFill>
                  <a:srgbClr val="C00000"/>
                </a:solidFill>
              </a:rPr>
              <a:t>&lt;&lt;import&gt;&gt;的依赖</a:t>
            </a:r>
            <a:r>
              <a:rPr lang="zh-CN" altLang="en-US" sz="2000"/>
              <a:t>也可以叫作</a:t>
            </a:r>
            <a:r>
              <a:rPr lang="zh-CN" altLang="en-US" sz="2000">
                <a:solidFill>
                  <a:srgbClr val="C00000"/>
                </a:solidFill>
              </a:rPr>
              <a:t>输入依赖或引入依赖</a:t>
            </a:r>
          </a:p>
        </p:txBody>
      </p:sp>
      <p:pic>
        <p:nvPicPr>
          <p:cNvPr id="15" name="内容占位符 2"/>
          <p:cNvPicPr>
            <a:picLocks noGrp="1" noChangeAspect="1"/>
          </p:cNvPicPr>
          <p:nvPr>
            <p:ph idx="1"/>
          </p:nvPr>
        </p:nvPicPr>
        <p:blipFill>
          <a:blip r:embed="rId16"/>
          <a:stretch>
            <a:fillRect/>
          </a:stretch>
        </p:blipFill>
        <p:spPr>
          <a:xfrm>
            <a:off x="5711825" y="3054350"/>
            <a:ext cx="6244590" cy="202438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包之间关系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2145" y="2799080"/>
            <a:ext cx="2717165" cy="2676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1.2</a:t>
            </a:r>
            <a:r>
              <a:rPr lang="zh-CN" altLang="en-US" dirty="0">
                <a:latin typeface="+mj-lt"/>
                <a:ea typeface="+mj-ea"/>
              </a:rPr>
              <a:t>包之间关系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714500" y="1179195"/>
          <a:ext cx="8665210" cy="466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304290" y="927735"/>
          <a:ext cx="9187815" cy="2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9455" y="640588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https://blog.csdn.net/Laura__zhang/article/details/119319555</a:t>
            </a:r>
            <a:r>
              <a:rPr lang="en-US" altLang="zh-CN"/>
              <a:t>    2022/5/4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9750" y="3128010"/>
            <a:ext cx="4829175" cy="2038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1.3</a:t>
            </a:r>
            <a:r>
              <a:rPr lang="zh-CN" altLang="en-US" dirty="0">
                <a:latin typeface="+mj-lt"/>
                <a:ea typeface="+mj-ea"/>
              </a:rPr>
              <a:t>包建模技术及其技术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2115" y="1080135"/>
            <a:ext cx="103263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建立包图的具体做法：</a:t>
            </a:r>
          </a:p>
          <a:p>
            <a:r>
              <a:rPr lang="zh-CN" altLang="en-US" sz="2000"/>
              <a:t>1.</a:t>
            </a:r>
            <a:r>
              <a:rPr lang="zh-CN" altLang="en-US" sz="2000">
                <a:solidFill>
                  <a:srgbClr val="C00000"/>
                </a:solidFill>
              </a:rPr>
              <a:t>分析系统模型元素</a:t>
            </a:r>
            <a:r>
              <a:rPr lang="zh-CN" altLang="en-US" sz="2000"/>
              <a:t>（通常是对象类），把概念上或语义上相近的模型元素纳入一个包。</a:t>
            </a:r>
          </a:p>
          <a:p>
            <a:r>
              <a:rPr lang="zh-CN" altLang="en-US" sz="2000"/>
              <a:t>2.对于每一个包，对其模型元素</a:t>
            </a:r>
            <a:r>
              <a:rPr lang="zh-CN" altLang="en-US" sz="2000">
                <a:solidFill>
                  <a:srgbClr val="C00000"/>
                </a:solidFill>
              </a:rPr>
              <a:t>标出其可见性</a:t>
            </a:r>
            <a:r>
              <a:rPr lang="zh-CN" altLang="en-US" sz="2000"/>
              <a:t>。</a:t>
            </a:r>
          </a:p>
          <a:p>
            <a:r>
              <a:rPr lang="zh-CN" altLang="en-US" sz="2000"/>
              <a:t>3.确定包与包之间的</a:t>
            </a:r>
            <a:r>
              <a:rPr lang="zh-CN" altLang="en-US" sz="2000">
                <a:solidFill>
                  <a:srgbClr val="C00000"/>
                </a:solidFill>
              </a:rPr>
              <a:t>依赖关系</a:t>
            </a:r>
            <a:r>
              <a:rPr lang="zh-CN" altLang="en-US" sz="2000"/>
              <a:t>，特别是输入依赖。</a:t>
            </a:r>
          </a:p>
          <a:p>
            <a:r>
              <a:rPr lang="zh-CN" altLang="en-US" sz="2000"/>
              <a:t>4.确定包与包之间的</a:t>
            </a:r>
            <a:r>
              <a:rPr lang="zh-CN" altLang="en-US" sz="2000">
                <a:solidFill>
                  <a:srgbClr val="C00000"/>
                </a:solidFill>
              </a:rPr>
              <a:t>泛化关系</a:t>
            </a:r>
            <a:r>
              <a:rPr lang="zh-CN" altLang="en-US" sz="2000"/>
              <a:t>，确定包元素的多重性和重载。</a:t>
            </a:r>
          </a:p>
          <a:p>
            <a:r>
              <a:rPr lang="zh-CN" altLang="en-US" sz="2000"/>
              <a:t>5.绘制包图</a:t>
            </a:r>
          </a:p>
          <a:p>
            <a:r>
              <a:rPr lang="zh-CN" altLang="en-US" sz="2000"/>
              <a:t>6.包图精化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485" y="2843530"/>
            <a:ext cx="5150485" cy="3497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8450" y="4321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订机票系统的包图：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4530" y="6414135"/>
            <a:ext cx="6967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https://codeantenna.com/a/hUQR1PWZ3o</a:t>
            </a:r>
            <a:r>
              <a:rPr lang="en-US" altLang="zh-CN"/>
              <a:t>   2022/5/4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Q2: </a:t>
            </a:r>
            <a:r>
              <a:rPr lang="zh-CN" altLang="en-US" dirty="0">
                <a:latin typeface="+mj-lt"/>
                <a:ea typeface="+mj-ea"/>
              </a:rPr>
              <a:t>包图中的关系包括（），（）以及嵌套关系？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依赖关系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泛化关系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聚合关系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包含关系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Q2: </a:t>
            </a:r>
            <a:r>
              <a:rPr lang="zh-CN" altLang="en-US" dirty="0">
                <a:latin typeface="+mj-lt"/>
                <a:ea typeface="+mj-ea"/>
              </a:rPr>
              <a:t>包图中的关系包括（），（）以及嵌套关系？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31720" y="240855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A: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依赖关系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4516755" y="240855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泛化关系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6744335" y="237490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聚合关系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8769985" y="249555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包含关系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1550035" y="391922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  A,B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2.1</a:t>
            </a:r>
            <a:r>
              <a:rPr lang="zh-CN" altLang="en-US" dirty="0">
                <a:latin typeface="+mj-lt"/>
                <a:ea typeface="+mj-ea"/>
              </a:rPr>
              <a:t>组合结构图概述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7955" y="1147445"/>
            <a:ext cx="97821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组合结构图将每一个类放在一个整体中，从类的内部结构来审视一个类。组合结构图可用于表示一个类的内部结构</a:t>
            </a:r>
          </a:p>
        </p:txBody>
      </p:sp>
      <p:pic>
        <p:nvPicPr>
          <p:cNvPr id="203" name="Shape 203"/>
          <p:cNvPicPr/>
          <p:nvPr/>
        </p:nvPicPr>
        <p:blipFill>
          <a:blip r:embed="rId5"/>
          <a:stretch>
            <a:fillRect/>
          </a:stretch>
        </p:blipFill>
        <p:spPr>
          <a:xfrm>
            <a:off x="1888490" y="2787015"/>
            <a:ext cx="3512185" cy="1536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2.2</a:t>
            </a:r>
            <a:r>
              <a:rPr lang="zh-CN" altLang="en-US" dirty="0">
                <a:latin typeface="+mj-lt"/>
                <a:ea typeface="+mj-ea"/>
              </a:rPr>
              <a:t>组合结构图元素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8135" y="1085850"/>
            <a:ext cx="62280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1.部件</a:t>
            </a:r>
          </a:p>
          <a:p>
            <a:r>
              <a:rPr lang="zh-CN" altLang="en-US" sz="2400"/>
              <a:t>表示被描述事物所拥有的内部成分</a:t>
            </a:r>
          </a:p>
          <a:p>
            <a:endParaRPr lang="zh-CN" altLang="en-US" sz="2400"/>
          </a:p>
          <a:p>
            <a:r>
              <a:rPr lang="zh-CN" altLang="en-US" sz="2400"/>
              <a:t>2.连接件</a:t>
            </a:r>
          </a:p>
          <a:p>
            <a:r>
              <a:rPr lang="zh-CN" altLang="en-US" sz="2400"/>
              <a:t>表示部件之间的关系</a:t>
            </a:r>
          </a:p>
          <a:p>
            <a:endParaRPr lang="zh-CN" altLang="en-US" sz="2400"/>
          </a:p>
          <a:p>
            <a:r>
              <a:rPr lang="zh-CN" altLang="en-US" sz="2400"/>
              <a:t>3.端口</a:t>
            </a:r>
          </a:p>
          <a:p>
            <a:r>
              <a:rPr lang="zh-CN" altLang="en-US" sz="2400"/>
              <a:t>表示部件和外部环境的交互点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95" y="2422525"/>
            <a:ext cx="6156960" cy="24815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2.3</a:t>
            </a:r>
            <a:r>
              <a:rPr lang="zh-CN" altLang="en-US" dirty="0">
                <a:latin typeface="+mj-lt"/>
                <a:ea typeface="+mj-ea"/>
              </a:rPr>
              <a:t>组合结构图建模技巧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36065" y="973455"/>
            <a:ext cx="10100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组合结构图建模技巧</a:t>
            </a:r>
          </a:p>
          <a:p>
            <a:r>
              <a:rPr lang="zh-CN" altLang="en-US" sz="2400"/>
              <a:t>（1）	组合结构图所能够表达的信息，使用组合或者聚合也能够表示，只是</a:t>
            </a:r>
            <a:r>
              <a:rPr lang="zh-CN" altLang="en-US" sz="2400">
                <a:solidFill>
                  <a:srgbClr val="C00000"/>
                </a:solidFill>
              </a:rPr>
              <a:t>一种新的表达形式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（2）	组合结构图可以表示一个</a:t>
            </a:r>
            <a:r>
              <a:rPr lang="zh-CN" altLang="en-US" sz="2400">
                <a:solidFill>
                  <a:srgbClr val="C00000"/>
                </a:solidFill>
              </a:rPr>
              <a:t>类的内部成员对象之间</a:t>
            </a:r>
            <a:r>
              <a:rPr lang="zh-CN" altLang="en-US" sz="2400"/>
              <a:t>的相互关系，是对传统类图的一 个补充。</a:t>
            </a:r>
          </a:p>
          <a:p>
            <a:r>
              <a:rPr lang="zh-CN" altLang="en-US" sz="2400"/>
              <a:t>（3）	组合结构图适用于表示</a:t>
            </a:r>
            <a:r>
              <a:rPr lang="zh-CN" altLang="en-US" sz="2400">
                <a:solidFill>
                  <a:schemeClr val="tx1"/>
                </a:solidFill>
              </a:rPr>
              <a:t>含有</a:t>
            </a:r>
            <a:r>
              <a:rPr lang="zh-CN" altLang="en-US" sz="2400">
                <a:solidFill>
                  <a:srgbClr val="C00000"/>
                </a:solidFill>
              </a:rPr>
              <a:t>内部类的类与外部接口之间</a:t>
            </a:r>
            <a:r>
              <a:rPr lang="zh-CN" altLang="en-US" sz="2400">
                <a:solidFill>
                  <a:schemeClr val="tx1"/>
                </a:solidFill>
              </a:rPr>
              <a:t>的相互关系</a:t>
            </a:r>
            <a:r>
              <a:rPr lang="zh-CN" altLang="en-US" sz="2400"/>
              <a:t>。</a:t>
            </a:r>
          </a:p>
        </p:txBody>
      </p:sp>
      <p:pic>
        <p:nvPicPr>
          <p:cNvPr id="205" name="Picutre 205"/>
          <p:cNvPicPr/>
          <p:nvPr/>
        </p:nvPicPr>
        <p:blipFill>
          <a:blip r:embed="rId5"/>
          <a:stretch>
            <a:fillRect/>
          </a:stretch>
        </p:blipFill>
        <p:spPr>
          <a:xfrm>
            <a:off x="1744980" y="3737610"/>
            <a:ext cx="5629910" cy="2138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0010" y="5435600"/>
            <a:ext cx="4015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数据库访问的组合结构图如图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7145" y="1582420"/>
            <a:ext cx="453771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FFFF"/>
                </a:solidFill>
                <a:latin typeface="+mn-lt"/>
                <a:ea typeface="+mn-ea"/>
              </a:rPr>
              <a:t>UML2</a:t>
            </a: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与</a:t>
            </a:r>
            <a:r>
              <a:rPr lang="en-US" altLang="zh-CN" sz="2000" dirty="0">
                <a:solidFill>
                  <a:srgbClr val="FFFFFF"/>
                </a:solidFill>
                <a:latin typeface="+mn-lt"/>
                <a:ea typeface="+mn-ea"/>
              </a:rPr>
              <a:t>UML1</a:t>
            </a: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区别</a:t>
            </a:r>
          </a:p>
        </p:txBody>
      </p:sp>
      <p:sp>
        <p:nvSpPr>
          <p:cNvPr id="18" name="MH_Number_1"/>
          <p:cNvSpPr/>
          <p:nvPr>
            <p:custDataLst>
              <p:tags r:id="rId3"/>
            </p:custDataLst>
          </p:nvPr>
        </p:nvSpPr>
        <p:spPr bwMode="auto">
          <a:xfrm>
            <a:off x="3970020" y="1582420"/>
            <a:ext cx="585470" cy="508000"/>
          </a:xfrm>
          <a:custGeom>
            <a:avLst/>
            <a:gdLst>
              <a:gd name="T0" fmla="*/ 230479 w 373220"/>
              <a:gd name="T1" fmla="*/ 0 h 323217"/>
              <a:gd name="T2" fmla="*/ 691435 w 373220"/>
              <a:gd name="T3" fmla="*/ 0 h 323217"/>
              <a:gd name="T4" fmla="*/ 921914 w 373220"/>
              <a:gd name="T5" fmla="*/ 399213 h 323217"/>
              <a:gd name="T6" fmla="*/ 691435 w 373220"/>
              <a:gd name="T7" fmla="*/ 798423 h 323217"/>
              <a:gd name="T8" fmla="*/ 230480 w 373220"/>
              <a:gd name="T9" fmla="*/ 798420 h 323217"/>
              <a:gd name="T10" fmla="*/ 0 w 373220"/>
              <a:gd name="T11" fmla="*/ 399210 h 323217"/>
              <a:gd name="T12" fmla="*/ 23047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1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Entry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27145" y="2560320"/>
            <a:ext cx="405892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2000">
                <a:solidFill>
                  <a:srgbClr val="FFFFFF"/>
                </a:solidFill>
                <a:latin typeface="+mn-lt"/>
                <a:ea typeface="+mn-ea"/>
              </a:rPr>
              <a:t>UML2</a:t>
            </a:r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新增四种图</a:t>
            </a:r>
          </a:p>
        </p:txBody>
      </p:sp>
      <p:sp>
        <p:nvSpPr>
          <p:cNvPr id="21" name="MH_Number_2"/>
          <p:cNvSpPr/>
          <p:nvPr>
            <p:custDataLst>
              <p:tags r:id="rId5"/>
            </p:custDataLst>
          </p:nvPr>
        </p:nvSpPr>
        <p:spPr bwMode="auto">
          <a:xfrm>
            <a:off x="3970020" y="2560320"/>
            <a:ext cx="585470" cy="508000"/>
          </a:xfrm>
          <a:custGeom>
            <a:avLst/>
            <a:gdLst>
              <a:gd name="T0" fmla="*/ 229856 w 373220"/>
              <a:gd name="T1" fmla="*/ 0 h 323217"/>
              <a:gd name="T2" fmla="*/ 689566 w 373220"/>
              <a:gd name="T3" fmla="*/ 0 h 323217"/>
              <a:gd name="T4" fmla="*/ 919421 w 373220"/>
              <a:gd name="T5" fmla="*/ 399213 h 323217"/>
              <a:gd name="T6" fmla="*/ 689566 w 373220"/>
              <a:gd name="T7" fmla="*/ 798423 h 323217"/>
              <a:gd name="T8" fmla="*/ 229857 w 373220"/>
              <a:gd name="T9" fmla="*/ 798420 h 323217"/>
              <a:gd name="T10" fmla="*/ 0 w 373220"/>
              <a:gd name="T11" fmla="*/ 399210 h 323217"/>
              <a:gd name="T12" fmla="*/ 22985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A44B"/>
              </a:buClr>
              <a:buSzPct val="100000"/>
              <a:buFont typeface="Webdings" panose="05030102010509060703" pitchFamily="18" charset="2"/>
              <a:buChar char="Ë"/>
              <a:defRPr sz="24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3" name="MH_Entry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27145" y="3538855"/>
            <a:ext cx="5092065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类图，对象图和构件图概述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 bwMode="auto">
          <a:xfrm>
            <a:off x="3970020" y="3538855"/>
            <a:ext cx="585470" cy="508000"/>
          </a:xfrm>
          <a:custGeom>
            <a:avLst/>
            <a:gdLst>
              <a:gd name="T0" fmla="*/ 230479 w 373220"/>
              <a:gd name="T1" fmla="*/ 0 h 323217"/>
              <a:gd name="T2" fmla="*/ 691435 w 373220"/>
              <a:gd name="T3" fmla="*/ 0 h 323217"/>
              <a:gd name="T4" fmla="*/ 921914 w 373220"/>
              <a:gd name="T5" fmla="*/ 399213 h 323217"/>
              <a:gd name="T6" fmla="*/ 691435 w 373220"/>
              <a:gd name="T7" fmla="*/ 798423 h 323217"/>
              <a:gd name="T8" fmla="*/ 230480 w 373220"/>
              <a:gd name="T9" fmla="*/ 798420 h 323217"/>
              <a:gd name="T10" fmla="*/ 0 w 373220"/>
              <a:gd name="T11" fmla="*/ 399210 h 323217"/>
              <a:gd name="T12" fmla="*/ 23047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C00000"/>
          </a:solidFill>
          <a:ln w="34925" cmpd="sng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3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Entry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27145" y="4516755"/>
            <a:ext cx="4872990" cy="509270"/>
          </a:xfrm>
          <a:prstGeom prst="hexagon">
            <a:avLst>
              <a:gd name="adj" fmla="val 28245"/>
              <a:gd name="vf" fmla="val 115470"/>
            </a:avLst>
          </a:pr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2000">
                <a:solidFill>
                  <a:srgbClr val="FFFFFF"/>
                </a:solidFill>
                <a:latin typeface="+mn-lt"/>
                <a:ea typeface="+mn-ea"/>
              </a:rPr>
              <a:t>小组分工</a:t>
            </a:r>
          </a:p>
        </p:txBody>
      </p:sp>
      <p:sp>
        <p:nvSpPr>
          <p:cNvPr id="27" name="MH_Number_4"/>
          <p:cNvSpPr/>
          <p:nvPr>
            <p:custDataLst>
              <p:tags r:id="rId9"/>
            </p:custDataLst>
          </p:nvPr>
        </p:nvSpPr>
        <p:spPr bwMode="auto">
          <a:xfrm>
            <a:off x="3970020" y="4516755"/>
            <a:ext cx="585470" cy="508000"/>
          </a:xfrm>
          <a:custGeom>
            <a:avLst/>
            <a:gdLst>
              <a:gd name="T0" fmla="*/ 229856 w 373220"/>
              <a:gd name="T1" fmla="*/ 0 h 323217"/>
              <a:gd name="T2" fmla="*/ 689566 w 373220"/>
              <a:gd name="T3" fmla="*/ 0 h 323217"/>
              <a:gd name="T4" fmla="*/ 919421 w 373220"/>
              <a:gd name="T5" fmla="*/ 399213 h 323217"/>
              <a:gd name="T6" fmla="*/ 689566 w 373220"/>
              <a:gd name="T7" fmla="*/ 798423 h 323217"/>
              <a:gd name="T8" fmla="*/ 229857 w 373220"/>
              <a:gd name="T9" fmla="*/ 798420 h 323217"/>
              <a:gd name="T10" fmla="*/ 0 w 373220"/>
              <a:gd name="T11" fmla="*/ 399210 h 323217"/>
              <a:gd name="T12" fmla="*/ 229856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rgbClr val="0070C0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A44B"/>
              </a:buClr>
              <a:buSzPct val="100000"/>
              <a:buFont typeface="Webdings" panose="05030102010509060703" pitchFamily="18" charset="2"/>
              <a:buChar char="Ë"/>
              <a:defRPr sz="24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</a:rPr>
              <a:t>4</a:t>
            </a:r>
            <a:endParaRPr lang="zh-CN" altLang="en-US" sz="2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s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4253" y="912748"/>
            <a:ext cx="2520294" cy="52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3.1</a:t>
            </a:r>
            <a:r>
              <a:rPr lang="zh-CN" altLang="en-US" dirty="0">
                <a:latin typeface="+mj-lt"/>
                <a:ea typeface="+mj-ea"/>
              </a:rPr>
              <a:t>定时图概述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7955" y="1147445"/>
            <a:ext cx="10450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定时图也是一种交互图，用来描述</a:t>
            </a:r>
            <a:r>
              <a:rPr lang="zh-CN" altLang="en-US" sz="2400">
                <a:solidFill>
                  <a:srgbClr val="C00000"/>
                </a:solidFill>
              </a:rPr>
              <a:t>对象或实体随时间变化的状态或值，及其相应的时间或期限约束</a:t>
            </a:r>
            <a:r>
              <a:rPr lang="zh-CN" altLang="en-US" sz="2400"/>
              <a:t>。定时图应用较广，并不局限于软件工程领域。</a:t>
            </a:r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55" y="2519680"/>
            <a:ext cx="7477125" cy="3095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130" y="6404610"/>
            <a:ext cx="8781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https://www.cnblogs.com/coolstream/p/9572865.html</a:t>
            </a:r>
            <a:r>
              <a:rPr lang="en-US" altLang="zh-CN"/>
              <a:t>    2022/5/4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7320" y="1144905"/>
            <a:ext cx="93821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生命线(Lifeline)：交互中的单个参与者，</a:t>
            </a:r>
            <a:r>
              <a:rPr lang="zh-CN" altLang="en-US" sz="2400">
                <a:solidFill>
                  <a:srgbClr val="C00000"/>
                </a:solidFill>
              </a:rPr>
              <a:t>与对象或实体相对应</a:t>
            </a:r>
            <a:r>
              <a:rPr lang="zh-CN" altLang="en-US" sz="2400"/>
              <a:t>。根据状态和值两个不同的维度分为</a:t>
            </a:r>
            <a:r>
              <a:rPr lang="zh-CN" altLang="en-US" sz="2400">
                <a:solidFill>
                  <a:srgbClr val="C00000"/>
                </a:solidFill>
              </a:rPr>
              <a:t>状态生命线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C00000"/>
                </a:solidFill>
              </a:rPr>
              <a:t>值生命线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7000" y="2369185"/>
            <a:ext cx="10570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- 状态生命线：对象或实体的状态随时间变化。X轴表示时间，Y轴表示状态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235" y="3013075"/>
            <a:ext cx="5158105" cy="2959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7000" y="1171575"/>
            <a:ext cx="98069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生命线(Lifeline)：交互中的单个参与者，</a:t>
            </a:r>
            <a:r>
              <a:rPr lang="zh-CN" altLang="en-US" sz="2400">
                <a:solidFill>
                  <a:srgbClr val="C00000"/>
                </a:solidFill>
              </a:rPr>
              <a:t>与对象或实体相对应</a:t>
            </a:r>
            <a:r>
              <a:rPr lang="zh-CN" altLang="en-US" sz="2400"/>
              <a:t>。根据状态和值两个不同的维度分为</a:t>
            </a:r>
            <a:r>
              <a:rPr lang="zh-CN" altLang="en-US" sz="2400">
                <a:solidFill>
                  <a:srgbClr val="C00000"/>
                </a:solidFill>
              </a:rPr>
              <a:t>状态生命线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C00000"/>
                </a:solidFill>
              </a:rPr>
              <a:t>值生命线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7000" y="2378075"/>
            <a:ext cx="99364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- 值生命线：对象或实体的值随时间变化。X轴表示时间，Y轴表示值。平行线之间显示值，每次值发生变化时平行线都会交叉一次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1536065" y="3461385"/>
            <a:ext cx="6955155" cy="16402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4655" y="1171575"/>
            <a:ext cx="8340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状态(State)：对象或实体的离散或连续状态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655" y="2839720"/>
            <a:ext cx="1809750" cy="2533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20" y="2665095"/>
            <a:ext cx="5715000" cy="308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4505" y="2269490"/>
            <a:ext cx="3684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对应空调的模式调换定时图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09290" y="4070985"/>
            <a:ext cx="175323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2775" y="1136650"/>
            <a:ext cx="8340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事件(Stimuli)：引起生命线状态改变的事情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0690" y="1896745"/>
            <a:ext cx="9698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- UML表示：在事件发生的时间点处以文字描述标识，如下图中的恐怖袭击，提前放学</a:t>
            </a: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2779395" y="2373630"/>
            <a:ext cx="5843905" cy="35890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2775" y="1136650"/>
            <a:ext cx="90805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时间线(Timeline)：有效状态和时间的集合。使用时间线来显示对象或实体在某个状态上保持了多长时间</a:t>
            </a:r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2557780" y="3382010"/>
            <a:ext cx="4680585" cy="1013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46910" y="2550795"/>
            <a:ext cx="6136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　- UML表示：用X轴上固定间隔的时间段标识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3.2</a:t>
            </a:r>
            <a:r>
              <a:rPr lang="zh-CN" altLang="en-US" dirty="0">
                <a:latin typeface="+mj-lt"/>
                <a:ea typeface="+mj-ea"/>
              </a:rPr>
              <a:t>定时图基本元素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2775" y="1214755"/>
            <a:ext cx="9548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时间约束(Time Constraints)：确定是否满足状态持续时间的间隔要求</a:t>
            </a:r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2517140" y="3035935"/>
            <a:ext cx="4544695" cy="2096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332990" y="2416175"/>
            <a:ext cx="537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　- UML表示：病人麻醉和清醒状态的时间间隔要求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3.3</a:t>
            </a:r>
            <a:r>
              <a:rPr lang="zh-CN" altLang="en-US" dirty="0">
                <a:latin typeface="+mj-lt"/>
                <a:ea typeface="+mj-ea"/>
              </a:rPr>
              <a:t>定时图建模技巧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635" y="1482725"/>
            <a:ext cx="40665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确定系统有哪些</a:t>
            </a:r>
            <a:r>
              <a:rPr lang="zh-CN" altLang="en-US">
                <a:solidFill>
                  <a:srgbClr val="C00000"/>
                </a:solidFill>
              </a:rPr>
              <a:t>生命线</a:t>
            </a:r>
            <a:r>
              <a:rPr lang="zh-CN" altLang="en-US"/>
              <a:t>，以及相应的时间线</a:t>
            </a:r>
          </a:p>
          <a:p>
            <a:endParaRPr lang="zh-CN" altLang="en-US"/>
          </a:p>
          <a:p>
            <a:r>
              <a:rPr lang="zh-CN" altLang="en-US"/>
              <a:t>确定系统运行过程中有哪些内部变化或事件，以及随时间流逝会有哪些改变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侧重点是对象或实体随时间变化的状态或值</a:t>
            </a:r>
          </a:p>
          <a:p>
            <a:endParaRPr lang="zh-CN" altLang="en-US"/>
          </a:p>
          <a:p>
            <a:r>
              <a:rPr lang="zh-CN" altLang="en-US"/>
              <a:t>如右图空调的模式转换定时图</a:t>
            </a:r>
          </a:p>
        </p:txBody>
      </p:sp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5467985" y="709613"/>
            <a:ext cx="6134100" cy="5057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4.1</a:t>
            </a:r>
            <a:r>
              <a:rPr lang="zh-CN" altLang="en-US" dirty="0">
                <a:latin typeface="+mj-lt"/>
                <a:ea typeface="+mj-ea"/>
              </a:rPr>
              <a:t>交互概览图概述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2190" y="1447165"/>
            <a:ext cx="4131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UML交互概述图结合了活动图和交互图中的元素，在有些地方，交互概览图被称为</a:t>
            </a:r>
            <a:r>
              <a:rPr lang="zh-CN" altLang="en-US" sz="2400">
                <a:solidFill>
                  <a:srgbClr val="C00000"/>
                </a:solidFill>
              </a:rPr>
              <a:t>活动图的专门化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UML 2.4要求交互概览图中的分支和分支的连接被正确嵌套。这</a:t>
            </a:r>
            <a:r>
              <a:rPr lang="zh-CN" altLang="en-US" sz="2400">
                <a:solidFill>
                  <a:srgbClr val="C00000"/>
                </a:solidFill>
              </a:rPr>
              <a:t>比活动图中的限制更严格</a:t>
            </a:r>
            <a:r>
              <a:rPr lang="zh-CN" altLang="en-US" sz="2400"/>
              <a:t>，可能很难遵守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420" y="836930"/>
            <a:ext cx="6093460" cy="5290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145" y="6396990"/>
            <a:ext cx="778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http://lib.uml.com.cn/ebook/UML2.5/UML-19.asp</a:t>
            </a:r>
            <a:r>
              <a:rPr lang="en-US" altLang="zh-CN"/>
              <a:t>    2022/5/5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rgbClr val="C00000"/>
                </a:solidFill>
              </a:rPr>
              <a:t>活动图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C00000"/>
                </a:solidFill>
              </a:rPr>
              <a:t>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活动图</a:t>
            </a:r>
            <a:r>
              <a:rPr lang="zh-CN" altLang="en-US">
                <a:solidFill>
                  <a:schemeClr val="bg1"/>
                </a:solidFill>
              </a:rPr>
              <a:t>中的基本元素包括</a:t>
            </a:r>
            <a:r>
              <a:rPr lang="zh-CN" altLang="en-US">
                <a:solidFill>
                  <a:srgbClr val="C00000"/>
                </a:solidFill>
              </a:rPr>
              <a:t>状态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转移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分支与合并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泳道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对象流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状态(State)</a:t>
            </a:r>
            <a:r>
              <a:rPr lang="zh-CN" altLang="en-US"/>
              <a:t>：一系列操作开始处或结束处的标识，称为开始状态和结束状态。与状态图中相同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165" y="3235325"/>
            <a:ext cx="4255770" cy="2887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2420" y="2959100"/>
            <a:ext cx="6356350" cy="737870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1.UML2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与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UML1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区别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分支与合并</a:t>
            </a:r>
            <a:r>
              <a:rPr lang="zh-CN" altLang="en-US">
                <a:solidFill>
                  <a:schemeClr val="bg1"/>
                </a:solidFill>
              </a:rPr>
              <a:t>，泳道，对象流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转移(Transition)</a:t>
            </a:r>
            <a:r>
              <a:rPr lang="zh-CN" altLang="en-US"/>
              <a:t>：活动之间，或状态与活动之间的转换。用带箭头的直线标识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65" y="3384550"/>
            <a:ext cx="8096250" cy="2085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分支与合并(Decision and Merge)</a:t>
            </a:r>
            <a:r>
              <a:rPr lang="zh-CN" altLang="en-US"/>
              <a:t>：分支表示将</a:t>
            </a:r>
            <a:r>
              <a:rPr lang="zh-CN" altLang="en-US">
                <a:solidFill>
                  <a:srgbClr val="C00000"/>
                </a:solidFill>
              </a:rPr>
              <a:t>单个执行路径分成两个或两个以上的分路径</a:t>
            </a:r>
            <a:r>
              <a:rPr lang="zh-CN" altLang="en-US"/>
              <a:t>，每个分路径都有相应的前置条件和执行结果；合并是指</a:t>
            </a:r>
            <a:r>
              <a:rPr lang="zh-CN" altLang="en-US">
                <a:solidFill>
                  <a:srgbClr val="C00000"/>
                </a:solidFill>
              </a:rPr>
              <a:t>两个或两个以上的路径在该处汇集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95" y="3639185"/>
            <a:ext cx="8791575" cy="2305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1281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2569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泳道（Swimlane）</a:t>
            </a:r>
            <a:r>
              <a:rPr lang="zh-CN" altLang="en-US"/>
              <a:t>：通过将活动图中的活动分成一些纵向区域来给活动进行分组，这些</a:t>
            </a:r>
            <a:r>
              <a:rPr lang="zh-CN" altLang="en-US">
                <a:solidFill>
                  <a:srgbClr val="C00000"/>
                </a:solidFill>
              </a:rPr>
              <a:t>纵向区域就称为泳道</a:t>
            </a:r>
            <a:r>
              <a:rPr lang="zh-CN" altLang="en-US"/>
              <a:t>，用垂直实线标识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830" y="3214370"/>
            <a:ext cx="5170170" cy="3070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活动图中的基本元素包括状态，转移，分支与合并，泳道，对象流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747010"/>
            <a:ext cx="9752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对象流(Object Flows)</a:t>
            </a:r>
            <a:r>
              <a:t>：将活动涉及到的对象通过依赖关系连接到活动或状态上。这种对象的使用方式就构成了对象流。用带箭头的虚线标识</a:t>
            </a:r>
          </a:p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135" y="3852545"/>
            <a:ext cx="9391650" cy="1409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</a:t>
            </a:r>
            <a:r>
              <a:rPr lang="zh-CN" altLang="en-US" sz="2400">
                <a:solidFill>
                  <a:srgbClr val="C00000"/>
                </a:solidFill>
              </a:rPr>
              <a:t>活动图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C00000"/>
                </a:solidFill>
              </a:rPr>
              <a:t>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时序图</a:t>
            </a:r>
            <a:r>
              <a:rPr lang="zh-CN" altLang="en-US">
                <a:solidFill>
                  <a:schemeClr val="bg1"/>
                </a:solidFill>
              </a:rPr>
              <a:t>中的基本元素包括</a:t>
            </a:r>
            <a:r>
              <a:rPr lang="zh-CN" altLang="en-US">
                <a:solidFill>
                  <a:srgbClr val="C00000"/>
                </a:solidFill>
              </a:rPr>
              <a:t>参与者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生命线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激活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参与者(Actor)</a:t>
            </a:r>
            <a:r>
              <a:t>：参与系统的角色，可以是人、物或其它系统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5" y="3583940"/>
            <a:ext cx="2009775" cy="1866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时序图中的基本元素包括参与者，对象，生命线，激活，消息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对象(Object)</a:t>
            </a:r>
            <a:r>
              <a:t>：类的实例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7495" y="3298825"/>
            <a:ext cx="58121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三种命名方式：</a:t>
            </a:r>
          </a:p>
          <a:p>
            <a:endParaRPr lang="zh-CN" altLang="en-US"/>
          </a:p>
          <a:p>
            <a:r>
              <a:rPr lang="zh-CN" altLang="en-US"/>
              <a:t>一般表示法：包括对象名、冒号、类名和下划线</a:t>
            </a:r>
          </a:p>
          <a:p>
            <a:endParaRPr lang="zh-CN" altLang="en-US"/>
          </a:p>
          <a:p>
            <a:r>
              <a:rPr lang="zh-CN" altLang="en-US"/>
              <a:t>只包括类名、冒号和下划线：表示适用于该类的所有实例，这种方式称为匿名对象</a:t>
            </a:r>
          </a:p>
          <a:p>
            <a:endParaRPr lang="zh-CN" altLang="en-US"/>
          </a:p>
          <a:p>
            <a:r>
              <a:rPr lang="zh-CN" altLang="en-US"/>
              <a:t>只包括对象名和下划线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790" y="3583940"/>
            <a:ext cx="129540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470" y="4307840"/>
            <a:ext cx="1590675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50" y="5027930"/>
            <a:ext cx="1666875" cy="619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时序图中的基本元素包括参与者，对象，生命线，激活，消息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生命线(Lifeline)</a:t>
            </a:r>
            <a:r>
              <a:t>：标识从对象图标向下延伸的一条虚线，标识对象存在的时间线。用垂直虚线标识，对象被创建后，生命线便存在。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705" y="4023995"/>
            <a:ext cx="2164715" cy="1764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4135" y="1023620"/>
            <a:ext cx="9966325" cy="140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0" y="1147445"/>
            <a:ext cx="92151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交互概述图中未引入新增元素，所有元素都来自于活动图和时序图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时序图中的基本元素包括参与者，对象，生命线，激活，消息</a:t>
            </a:r>
          </a:p>
          <a:p>
            <a:endParaRPr lang="zh-CN" altLang="en-US"/>
          </a:p>
          <a:p>
            <a:r>
              <a:rPr lang="zh-CN" altLang="en-US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823210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激活(Activation)</a:t>
            </a:r>
            <a:r>
              <a:t>：对象执行操作时的状态。用上下细长矩形标识，矩形的高度与对象处于运行状态的时段对应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980" y="4136390"/>
            <a:ext cx="922020" cy="1251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1017905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消息(Message)</a:t>
            </a:r>
            <a:r>
              <a:t>：不同对象之间的交流载体，从一个对象的生命线指向另一个对象的生命线。用实线箭头标识。消息包括很多种：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1950" y="1844040"/>
            <a:ext cx="9371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同步消息(Synchronous Message)</a:t>
            </a:r>
            <a:r>
              <a:rPr lang="zh-CN" altLang="en-US"/>
              <a:t>：消息被发送后，发送者停止活动等待反馈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995" y="2393315"/>
            <a:ext cx="2378710" cy="684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1950" y="3219450"/>
            <a:ext cx="9544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异步消息(Asynchronous Message)</a:t>
            </a:r>
            <a:r>
              <a:rPr lang="zh-CN" altLang="en-US"/>
              <a:t>：消息被发送后，发送者继续自己的活动不等待反馈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75" y="4003675"/>
            <a:ext cx="2486025" cy="53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31950" y="4594860"/>
            <a:ext cx="845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返回消息(Return Message)</a:t>
            </a:r>
            <a:r>
              <a:rPr lang="zh-CN" altLang="en-US"/>
              <a:t>：从过程调用返回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295" y="5144135"/>
            <a:ext cx="2038350" cy="685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4.2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交互概览图基本元素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950" y="1017905"/>
            <a:ext cx="975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C00000"/>
                </a:solidFill>
              </a:rPr>
              <a:t>消息(Message)</a:t>
            </a:r>
            <a:r>
              <a:t>：不同对象之间的交流载体，从一个对象的生命线指向另一个对象的生命线。用实线箭头标识。消息包括很多种：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1950" y="1844040"/>
            <a:ext cx="9317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自关联消息(Self-Message)</a:t>
            </a:r>
            <a:r>
              <a:rPr lang="zh-CN" altLang="en-US"/>
              <a:t>：对象方法的自身调用以及对象内方法之间的相互调用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830" y="2291715"/>
            <a:ext cx="2581275" cy="3143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360" y="2474595"/>
            <a:ext cx="4361815" cy="37306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25990" y="56807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消息示例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UML2</a:t>
            </a:r>
            <a:r>
              <a:rPr lang="zh-CN" altLang="en-US" dirty="0">
                <a:latin typeface="+mj-lt"/>
                <a:ea typeface="+mj-ea"/>
              </a:rPr>
              <a:t>与</a:t>
            </a:r>
            <a:r>
              <a:rPr lang="en-US" altLang="zh-CN" dirty="0">
                <a:latin typeface="+mj-lt"/>
                <a:ea typeface="+mj-ea"/>
              </a:rPr>
              <a:t>UML1</a:t>
            </a:r>
            <a:r>
              <a:rPr lang="zh-CN" altLang="en-US" dirty="0">
                <a:latin typeface="+mj-lt"/>
                <a:ea typeface="+mj-ea"/>
              </a:rPr>
              <a:t>的区别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54455" y="1432560"/>
            <a:ext cx="99872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UML2.0 完全建立在UML1.x基础之上，大多数的UML1.x模型在UML2.0中都可用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sz="2400"/>
              <a:t>2.</a:t>
            </a:r>
            <a:r>
              <a:rPr lang="zh-CN" altLang="en-US" sz="2400"/>
              <a:t>UML2.0在</a:t>
            </a:r>
            <a:r>
              <a:rPr lang="zh-CN" altLang="en-US" sz="2400">
                <a:solidFill>
                  <a:srgbClr val="C00000"/>
                </a:solidFill>
              </a:rPr>
              <a:t>可视化建模方面</a:t>
            </a:r>
            <a:r>
              <a:rPr lang="zh-CN" altLang="en-US" sz="2400"/>
              <a:t>进行了许多改革和创新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 dirty="0">
                <a:sym typeface="+mn-ea"/>
              </a:rPr>
              <a:t>新增加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种图：增加了“包图”、“复合结构图”、“交互概览图”和“定时图”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57505" y="6386830"/>
            <a:ext cx="685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https://blog.csdn.net/antony0203/article/details/1966685</a:t>
            </a:r>
            <a:r>
              <a:rPr lang="en-US" altLang="zh-CN">
                <a:sym typeface="+mn-ea"/>
              </a:rPr>
              <a:t>  2022/5/5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1768475" y="2101850"/>
            <a:ext cx="8654415" cy="3972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4.3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交互概览图建模技巧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3265" y="1228725"/>
            <a:ext cx="8450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在交互概览图中，</a:t>
            </a:r>
            <a:r>
              <a:rPr lang="zh-CN" altLang="en-US">
                <a:solidFill>
                  <a:srgbClr val="C00000"/>
                </a:solidFill>
              </a:rPr>
              <a:t>使用活动图描述主线，使用时序图描述细节</a:t>
            </a:r>
            <a:r>
              <a:rPr lang="en-US" altLang="zh-CN"/>
              <a:t>;  </a:t>
            </a:r>
            <a:r>
              <a:rPr lang="zh-CN" altLang="en-US"/>
              <a:t>熟悉系统业务流程，确定交互概述图中需要覆盖的重要交互控制流</a:t>
            </a:r>
            <a:r>
              <a:rPr lang="en-US" altLang="zh-CN"/>
              <a:t>,  </a:t>
            </a:r>
            <a:r>
              <a:rPr lang="zh-CN" altLang="en-US">
                <a:sym typeface="+mn-ea"/>
              </a:rPr>
              <a:t>以网购为例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55470" y="25330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主线活动图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4.3</a:t>
            </a:r>
            <a:r>
              <a:rPr lang="zh-CN" altLang="en-US" dirty="0">
                <a:latin typeface="+mj-lt"/>
                <a:ea typeface="+mj-ea"/>
                <a:sym typeface="+mn-ea"/>
              </a:rPr>
              <a:t>交互概览图建模技巧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3265" y="1228725"/>
            <a:ext cx="8450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在交互概览图中，</a:t>
            </a:r>
            <a:r>
              <a:rPr lang="zh-CN" altLang="en-US">
                <a:solidFill>
                  <a:srgbClr val="C00000"/>
                </a:solidFill>
              </a:rPr>
              <a:t>使用活动图描述主线，使用时序图描述细节</a:t>
            </a:r>
            <a:r>
              <a:rPr lang="en-US" altLang="zh-CN"/>
              <a:t>;  </a:t>
            </a:r>
            <a:r>
              <a:rPr lang="zh-CN" altLang="en-US"/>
              <a:t>熟悉系统业务流程，确定交互概述图中需要覆盖的重要交互控制流</a:t>
            </a:r>
            <a:r>
              <a:rPr lang="en-US" altLang="zh-CN"/>
              <a:t>,  </a:t>
            </a:r>
            <a:r>
              <a:rPr lang="zh-CN" altLang="en-US">
                <a:sym typeface="+mn-ea"/>
              </a:rPr>
              <a:t>以网购为例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86865" y="2576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细节时序图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" y="3204845"/>
            <a:ext cx="3571875" cy="2705100"/>
          </a:xfrm>
          <a:prstGeom prst="rect">
            <a:avLst/>
          </a:prstGeom>
        </p:spPr>
      </p:pic>
      <p:pic>
        <p:nvPicPr>
          <p:cNvPr id="106" name="图片 105"/>
          <p:cNvPicPr/>
          <p:nvPr/>
        </p:nvPicPr>
        <p:blipFill>
          <a:blip r:embed="rId6"/>
          <a:stretch>
            <a:fillRect/>
          </a:stretch>
        </p:blipFill>
        <p:spPr>
          <a:xfrm>
            <a:off x="4547553" y="2396490"/>
            <a:ext cx="7038975" cy="3448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Q3: </a:t>
            </a:r>
            <a:r>
              <a:rPr lang="zh-CN" altLang="en-US" dirty="0">
                <a:latin typeface="+mj-lt"/>
                <a:ea typeface="+mj-ea"/>
              </a:rPr>
              <a:t>下列答案中，（）不是活动图的元素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类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泳道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状态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36842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Q3: </a:t>
            </a:r>
            <a:r>
              <a:rPr lang="zh-CN" altLang="en-US" dirty="0">
                <a:latin typeface="+mj-lt"/>
                <a:ea typeface="+mj-ea"/>
              </a:rPr>
              <a:t>下列答案中，（）不是活动图的元素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037080" y="220027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A: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类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3302000" y="220027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泳道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780280" y="2200275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6390640" y="230378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状态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73555" y="4545330"/>
            <a:ext cx="902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sym typeface="+mn-ea"/>
              </a:rPr>
              <a:t>活动图中的基本元素包括状态，转移，分支与合并，泳道，对象流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1554480" y="315277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  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Q4: </a:t>
            </a:r>
            <a:r>
              <a:rPr lang="zh-CN" altLang="en-US" dirty="0">
                <a:latin typeface="+mj-lt"/>
                <a:ea typeface="+mj-ea"/>
              </a:rPr>
              <a:t>活动图中状态元素的开始状态是以下哪一个</a:t>
            </a:r>
            <a:r>
              <a:rPr lang="en-US" altLang="zh-CN" dirty="0">
                <a:latin typeface="+mj-lt"/>
                <a:ea typeface="+mj-ea"/>
              </a:rPr>
              <a:t>?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2393315" y="389382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815" y="2961005"/>
            <a:ext cx="1276350" cy="695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325" y="3878580"/>
            <a:ext cx="819150" cy="790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3740" y="2961005"/>
            <a:ext cx="752475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8170" y="3992880"/>
            <a:ext cx="619125" cy="561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Q4: </a:t>
            </a:r>
            <a:r>
              <a:rPr lang="zh-CN" altLang="en-US" dirty="0">
                <a:latin typeface="+mj-lt"/>
                <a:ea typeface="+mj-ea"/>
              </a:rPr>
              <a:t>活动图中状态元素的开始状态是以下哪一个</a:t>
            </a:r>
            <a:r>
              <a:rPr lang="en-US" altLang="zh-CN" dirty="0">
                <a:latin typeface="+mj-lt"/>
                <a:ea typeface="+mj-ea"/>
              </a:rPr>
              <a:t>?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245995" y="231267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4074795" y="234124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endParaRPr lang="en-US" altLang="en-US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744210" y="2324735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7468235" y="24225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065" y="2422525"/>
            <a:ext cx="1276350" cy="695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935" y="2341245"/>
            <a:ext cx="819150" cy="790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870" y="2367915"/>
            <a:ext cx="752475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8255" y="2422525"/>
            <a:ext cx="61912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3770" y="3314700"/>
            <a:ext cx="4102735" cy="278384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2614930" y="3962400"/>
            <a:ext cx="184785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答案：</a:t>
            </a:r>
            <a:r>
              <a:rPr lang="en-US" altLang="zh-CN" dirty="0">
                <a:latin typeface="+mj-lt"/>
                <a:ea typeface="+mj-ea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2420" y="2959100"/>
            <a:ext cx="6356350" cy="73787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3.</a:t>
            </a:r>
            <a:r>
              <a:rPr lang="zh-CN" altLang="en-US" dirty="0">
                <a:latin typeface="+mj-lt"/>
                <a:ea typeface="+mj-ea"/>
              </a:rPr>
              <a:t>类图，对象图和构件图概述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5.1</a:t>
            </a:r>
            <a:r>
              <a:rPr lang="zh-CN" altLang="en-US" dirty="0">
                <a:latin typeface="+mj-lt"/>
                <a:ea typeface="+mj-ea"/>
                <a:sym typeface="+mn-ea"/>
              </a:rPr>
              <a:t>类图概述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5920" y="1097915"/>
            <a:ext cx="84505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/>
              <a:t>类</a:t>
            </a:r>
            <a:r>
              <a:rPr lang="zh-CN" sz="2400"/>
              <a:t>图</a:t>
            </a:r>
            <a:r>
              <a:rPr sz="2400"/>
              <a:t>是对一组具有</a:t>
            </a:r>
            <a:r>
              <a:rPr sz="2400">
                <a:solidFill>
                  <a:srgbClr val="C00000"/>
                </a:solidFill>
              </a:rPr>
              <a:t>相同属性、操作、关系和语义</a:t>
            </a:r>
            <a:r>
              <a:rPr sz="2400"/>
              <a:t>的对象的抽象主要包括</a:t>
            </a:r>
            <a:r>
              <a:rPr sz="2400">
                <a:solidFill>
                  <a:srgbClr val="C00000"/>
                </a:solidFill>
              </a:rPr>
              <a:t>名称部分(Name)</a:t>
            </a:r>
            <a:r>
              <a:rPr sz="2400"/>
              <a:t>、</a:t>
            </a:r>
            <a:r>
              <a:rPr sz="2400">
                <a:solidFill>
                  <a:srgbClr val="C00000"/>
                </a:solidFill>
              </a:rPr>
              <a:t>属性部分(Attribute)</a:t>
            </a:r>
            <a:r>
              <a:rPr sz="2400"/>
              <a:t>和</a:t>
            </a:r>
            <a:r>
              <a:rPr sz="2400">
                <a:solidFill>
                  <a:srgbClr val="C00000"/>
                </a:solidFill>
              </a:rPr>
              <a:t>操作部分(Operation)</a:t>
            </a:r>
            <a:r>
              <a:rPr sz="2400"/>
              <a:t>。在UML中类用一个矩形框表示，它包含三个区域，最上面是类名、中间是类的属性、最下面是类的方法，如图所示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2852420"/>
            <a:ext cx="3650615" cy="3225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5.2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5920" y="1097915"/>
            <a:ext cx="84505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/>
              <a:t>对象指的是一个</a:t>
            </a:r>
            <a:r>
              <a:rPr sz="2400">
                <a:solidFill>
                  <a:srgbClr val="C00000"/>
                </a:solidFill>
              </a:rPr>
              <a:t>单独的、可确认</a:t>
            </a:r>
            <a:r>
              <a:rPr sz="2400"/>
              <a:t>的物体、单元或实体</a:t>
            </a:r>
          </a:p>
          <a:p>
            <a:endParaRPr sz="2400"/>
          </a:p>
          <a:p>
            <a:r>
              <a:rPr sz="2400"/>
              <a:t>一个对象通常包含以下几部分。</a:t>
            </a:r>
          </a:p>
          <a:p>
            <a:r>
              <a:rPr sz="2400">
                <a:solidFill>
                  <a:srgbClr val="C00000"/>
                </a:solidFill>
              </a:rPr>
              <a:t>标识（名字）</a:t>
            </a:r>
            <a:r>
              <a:rPr sz="2400"/>
              <a:t>：为了将一个对象与其他的对象区分开，通常会给对象起一个“标识”，也就是“对象名”</a:t>
            </a:r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状态（属性）</a:t>
            </a:r>
            <a:r>
              <a:rPr sz="2400"/>
              <a:t>：对象的状态包括对象的所有属性（通常是静态的）和这些属性的当前值（通常是动态的）</a:t>
            </a:r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行为（方法，事件）</a:t>
            </a:r>
            <a:r>
              <a:rPr sz="2400"/>
              <a:t>：没有一个对象是孤立存在的，对象可以被操作，也可以操作别的对象。</a:t>
            </a:r>
          </a:p>
          <a:p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5.2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3830" y="958850"/>
            <a:ext cx="84505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/>
              <a:t>对象图（ObjectDiagram）描述的是</a:t>
            </a:r>
            <a:r>
              <a:rPr sz="2400">
                <a:solidFill>
                  <a:srgbClr val="C00000"/>
                </a:solidFill>
              </a:rPr>
              <a:t>参与交互的各个对象在交互过程中某一时刻的状态</a:t>
            </a:r>
          </a:p>
          <a:p>
            <a:endParaRPr sz="2400"/>
          </a:p>
          <a:p>
            <a:r>
              <a:rPr sz="2400"/>
              <a:t>对象图主要包括以下几部分</a:t>
            </a:r>
          </a:p>
          <a:p>
            <a:r>
              <a:rPr sz="2400">
                <a:solidFill>
                  <a:srgbClr val="C00000"/>
                </a:solidFill>
              </a:rPr>
              <a:t>对象名</a:t>
            </a:r>
            <a:r>
              <a:rPr sz="2400"/>
              <a:t>：格式是“对象名：类名”，这两个部分是可选的，但如果是包含类名，则必须加上**：”，另外为了和类名区分，还必须加上下划线</a:t>
            </a:r>
          </a:p>
          <a:p>
            <a:endParaRPr sz="2400"/>
          </a:p>
          <a:p>
            <a:r>
              <a:rPr sz="2400">
                <a:solidFill>
                  <a:srgbClr val="C00000"/>
                </a:solidFill>
              </a:rPr>
              <a:t>属性</a:t>
            </a:r>
            <a:r>
              <a:rPr sz="2400"/>
              <a:t>：由于对象是一个具体的事物，因此所有的属性值都已经确定，因此通常会在属性的后面列出其值</a:t>
            </a:r>
          </a:p>
          <a:p>
            <a:endParaRPr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730" y="4411345"/>
            <a:ext cx="3231515" cy="1885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UML2.0</a:t>
            </a:r>
            <a:r>
              <a:rPr lang="zh-CN" altLang="en-US" dirty="0">
                <a:latin typeface="+mj-lt"/>
                <a:ea typeface="+mj-ea"/>
              </a:rPr>
              <a:t>新图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9670" y="2934970"/>
            <a:ext cx="7143115" cy="33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545590" y="916940"/>
            <a:ext cx="99872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UML2.0增改的图（相对于UML1.5 ）增加了4种图</a:t>
            </a:r>
          </a:p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包图（Package Diagram）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复合结构图（Composite Structure Diagram）</a:t>
            </a:r>
          </a:p>
          <a:p>
            <a:r>
              <a:rPr lang="en-US" altLang="zh-CN" sz="2400"/>
              <a:t>3.</a:t>
            </a:r>
            <a:r>
              <a:rPr lang="zh-CN" altLang="en-US" sz="2400"/>
              <a:t>交互概观图（Interaction Overview Diagram）</a:t>
            </a:r>
          </a:p>
          <a:p>
            <a:r>
              <a:rPr lang="en-US" altLang="zh-CN" sz="2400"/>
              <a:t>4.</a:t>
            </a:r>
            <a:r>
              <a:rPr lang="zh-CN" altLang="en-US" sz="2400"/>
              <a:t>定时图（Timing Diagram）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34070" y="3556635"/>
            <a:ext cx="35286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sym typeface="+mn-ea"/>
              </a:rPr>
              <a:t>红框为新增图，蓝框为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UML2.0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重命名的图</a:t>
            </a:r>
          </a:p>
          <a:p>
            <a:r>
              <a:rPr lang="zh-CN" altLang="en-US"/>
              <a:t>原来的协作图（Collaboration Diagrams）改名为通讯图（Communication Diagrams）</a:t>
            </a:r>
          </a:p>
          <a:p>
            <a:endParaRPr lang="zh-CN" altLang="en-US"/>
          </a:p>
          <a:p>
            <a:r>
              <a:rPr lang="zh-CN" altLang="en-US"/>
              <a:t>原来的状态图（Statechart Diagrams）改名为状态机图（State Machine Diagrams）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80920" y="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5.3</a:t>
            </a:r>
            <a:r>
              <a:rPr lang="zh-CN" altLang="en-US" dirty="0">
                <a:latin typeface="+mj-lt"/>
                <a:ea typeface="+mj-ea"/>
                <a:sym typeface="+mn-ea"/>
              </a:rPr>
              <a:t>对象图和类图区别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848360" y="975995"/>
          <a:ext cx="10826750" cy="506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3830" y="958850"/>
            <a:ext cx="84505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/>
              <a:t>构件图（Component diagram）主要用于描述</a:t>
            </a:r>
            <a:r>
              <a:rPr sz="2400">
                <a:solidFill>
                  <a:srgbClr val="C00000"/>
                </a:solidFill>
              </a:rPr>
              <a:t>各种软件构件之间的依赖关系</a:t>
            </a:r>
          </a:p>
          <a:p>
            <a:endParaRPr sz="2400"/>
          </a:p>
          <a:p>
            <a:r>
              <a:rPr sz="2400"/>
              <a:t>在构件图中，系统中的每个物理构件都使用构件符号来表示，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05" y="2959100"/>
            <a:ext cx="5085080" cy="2350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65" y="2745740"/>
            <a:ext cx="4114800" cy="334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4870" y="6387465"/>
            <a:ext cx="6536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https://blog.csdn.net/nangeali/article/details/50879197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 2022/5/6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3830" y="923925"/>
            <a:ext cx="84505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</a:rPr>
              <a:t>组件是系统中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遵从一组接口且提供实现</a:t>
            </a:r>
            <a:r>
              <a:rPr sz="240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</a:rPr>
              <a:t>的一个物理部件，通常指开发和运行时类的物理实现</a:t>
            </a:r>
          </a:p>
          <a:p>
            <a:endParaRPr sz="2400">
              <a:solidFill>
                <a:schemeClr val="tx1">
                  <a:lumMod val="50000"/>
                </a:schemeClr>
              </a:solidFill>
              <a:latin typeface="+mn-ea"/>
              <a:cs typeface="+mn-ea"/>
            </a:endParaRPr>
          </a:p>
          <a:p>
            <a:r>
              <a:rPr lang="zh-CN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构件图的主图标是一个左侧附有两个小矩形的大矩形框。组件的名字位于构件图标的中央，名字本身是一个文本字符串，如图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8. 1</a:t>
            </a:r>
            <a:r>
              <a:rPr lang="zh-CN" sz="2400" dirty="0">
                <a:solidFill>
                  <a:schemeClr val="tx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所示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4870" y="6387465"/>
            <a:ext cx="6536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https://blog.csdn.net/nangeali/article/details/50879197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 2022/5/6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825" y="3958590"/>
            <a:ext cx="2684145" cy="14966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3830" y="923925"/>
            <a:ext cx="84505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+mn-ea"/>
                <a:cs typeface="+mn-ea"/>
              </a:rPr>
              <a:t>接口是一组用于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描述类或组件</a:t>
            </a:r>
            <a:r>
              <a:rPr sz="2400">
                <a:latin typeface="+mn-ea"/>
                <a:cs typeface="+mn-ea"/>
              </a:rPr>
              <a:t>的一个服务的操作，它是一个被命名的操作的集合</a:t>
            </a:r>
          </a:p>
          <a:p>
            <a:endParaRPr sz="2400">
              <a:latin typeface="+mn-ea"/>
              <a:cs typeface="+mn-ea"/>
            </a:endParaRPr>
          </a:p>
          <a:p>
            <a:r>
              <a:rPr sz="2400">
                <a:latin typeface="+mn-ea"/>
                <a:cs typeface="+mn-ea"/>
              </a:rPr>
              <a:t>组件的接口可以分为以下两种类型。</a:t>
            </a:r>
          </a:p>
          <a:p>
            <a:r>
              <a:rPr sz="2400">
                <a:latin typeface="+mn-ea"/>
                <a:cs typeface="+mn-ea"/>
              </a:rPr>
              <a:t>(1) 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导岀接口 (Expert Interface)</a:t>
            </a:r>
            <a:r>
              <a:rPr sz="2400">
                <a:latin typeface="+mn-ea"/>
                <a:cs typeface="+mn-ea"/>
              </a:rPr>
              <a:t>：即为其他组件提供服务的接口，一个组件可以有多 个导出接口。</a:t>
            </a:r>
          </a:p>
          <a:p>
            <a:endParaRPr sz="2400">
              <a:latin typeface="+mn-ea"/>
              <a:cs typeface="+mn-ea"/>
            </a:endParaRPr>
          </a:p>
          <a:p>
            <a:r>
              <a:rPr sz="2400">
                <a:latin typeface="+mn-ea"/>
                <a:cs typeface="+mn-ea"/>
              </a:rPr>
              <a:t>(2) </a:t>
            </a:r>
            <a:r>
              <a:rPr sz="2400">
                <a:solidFill>
                  <a:srgbClr val="C00000"/>
                </a:solidFill>
                <a:latin typeface="+mn-ea"/>
                <a:cs typeface="+mn-ea"/>
              </a:rPr>
              <a:t>导入接口 (Import Interface)</a:t>
            </a:r>
            <a:r>
              <a:rPr sz="2400">
                <a:latin typeface="+mn-ea"/>
                <a:cs typeface="+mn-ea"/>
              </a:rPr>
              <a:t>:在组件中所用到的其他组件所提供的接口，称为导入接口，一个组件可以使用多个导入接口。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15" y="3793490"/>
            <a:ext cx="4760595" cy="229679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6225" y="923925"/>
            <a:ext cx="8450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+mn-ea"/>
                <a:cs typeface="+mn-ea"/>
              </a:rPr>
              <a:t>组件和组件的接口两种表示法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7655" y="1471295"/>
            <a:ext cx="61264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圆圈来代表接口</a:t>
            </a:r>
            <a:r>
              <a:rPr lang="zh-CN" altLang="en-US" sz="2400"/>
              <a:t>，用实线和组件连接起来</a:t>
            </a:r>
          </a:p>
          <a:p>
            <a:r>
              <a:rPr lang="zh-CN" altLang="en-US" sz="2400"/>
              <a:t>在这种语境中，实线代表的是实现关系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图中的组件名称是Dictionary字典</a:t>
            </a:r>
          </a:p>
          <a:p>
            <a:endParaRPr lang="zh-CN" altLang="en-US" sz="2400"/>
          </a:p>
          <a:p>
            <a:r>
              <a:rPr lang="zh-CN" altLang="en-US" sz="2400"/>
              <a:t>该组件向外提供两个接口，即两个服务：</a:t>
            </a:r>
          </a:p>
          <a:p>
            <a:r>
              <a:rPr lang="zh-CN" altLang="en-US" sz="2400"/>
              <a:t>Spell-check拼写检查，Synonyms同义词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6225" y="923925"/>
            <a:ext cx="8450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+mn-ea"/>
                <a:cs typeface="+mn-ea"/>
              </a:rPr>
              <a:t>组件和组件的接口两种表示法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2250" y="1737360"/>
            <a:ext cx="50590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矩形中包含与接口有关的信息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接口与实现接口的组件之间用一条带空心三角形箭头的虚线连接，箭头指向接口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46395" y="3438525"/>
            <a:ext cx="4776470" cy="2548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5.4</a:t>
            </a:r>
            <a:r>
              <a:rPr lang="zh-CN" altLang="en-US" dirty="0">
                <a:latin typeface="+mj-lt"/>
                <a:ea typeface="+mj-ea"/>
                <a:sym typeface="+mn-ea"/>
              </a:rPr>
              <a:t>构件图概述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4495" y="1051560"/>
            <a:ext cx="7810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构件图中使用最多的是</a:t>
            </a:r>
            <a:r>
              <a:rPr lang="zh-CN" altLang="en-US" sz="2400">
                <a:solidFill>
                  <a:srgbClr val="C00000"/>
                </a:solidFill>
              </a:rPr>
              <a:t>依赖和实现</a:t>
            </a:r>
            <a:r>
              <a:rPr lang="zh-CN" altLang="en-US" sz="2400">
                <a:solidFill>
                  <a:schemeClr val="tx1"/>
                </a:solidFill>
              </a:rPr>
              <a:t>关系。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4495" y="1679575"/>
            <a:ext cx="45700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依赖关系是指组件依赖外部提供的服务（由组件到接口）</a:t>
            </a:r>
          </a:p>
          <a:p>
            <a:endParaRPr lang="zh-CN" altLang="en-US" sz="2400"/>
          </a:p>
          <a:p>
            <a:r>
              <a:rPr lang="zh-CN" altLang="en-US" sz="2400"/>
              <a:t>构件图中的依赖关系使用虚线箭头表如图8. 6所示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44590" y="1668780"/>
            <a:ext cx="5542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实现关系是指</a:t>
            </a:r>
            <a:r>
              <a:rPr lang="zh-CN" altLang="en-US" sz="2400">
                <a:solidFill>
                  <a:srgbClr val="C00000"/>
                </a:solidFill>
              </a:rPr>
              <a:t>组件向外提供的服务</a:t>
            </a:r>
          </a:p>
          <a:p>
            <a:r>
              <a:rPr lang="zh-CN" altLang="en-US" sz="2400"/>
              <a:t>实现关系使用实线表示，如图8. 7所示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230" y="3928110"/>
            <a:ext cx="5509260" cy="1406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665" y="3210560"/>
            <a:ext cx="4310380" cy="170243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165850" y="1518920"/>
            <a:ext cx="60960" cy="42532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Q5: 对象图有</a:t>
            </a:r>
            <a:r>
              <a:rPr lang="zh-CN" altLang="en-US" dirty="0">
                <a:latin typeface="+mj-lt"/>
                <a:ea typeface="+mj-ea"/>
              </a:rPr>
              <a:t>三</a:t>
            </a:r>
            <a:r>
              <a:rPr lang="en-US" dirty="0">
                <a:latin typeface="+mj-lt"/>
                <a:ea typeface="+mj-ea"/>
              </a:rPr>
              <a:t>个分栏：名称、属性和操作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93315" y="285115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对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193665" y="2851150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错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1773555" y="789940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判断题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634210" y="115125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Q5: 对象图有</a:t>
            </a:r>
            <a:r>
              <a:rPr lang="zh-CN" altLang="en-US" dirty="0">
                <a:latin typeface="+mj-lt"/>
                <a:ea typeface="+mj-ea"/>
              </a:rPr>
              <a:t>三</a:t>
            </a:r>
            <a:r>
              <a:rPr lang="en-US" dirty="0">
                <a:latin typeface="+mj-lt"/>
                <a:ea typeface="+mj-ea"/>
              </a:rPr>
              <a:t>个分栏：名称、属性和操作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1924050" y="177482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对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3943350" y="1748155"/>
            <a:ext cx="1951990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B: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错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1398905" y="2917825"/>
            <a:ext cx="1909445" cy="805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</a:t>
            </a:r>
            <a:r>
              <a:rPr lang="en-US" altLang="zh-CN" dirty="0">
                <a:latin typeface="+mj-lt"/>
                <a:ea typeface="+mj-ea"/>
              </a:rPr>
              <a:t>:B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9110" y="2414905"/>
            <a:ext cx="8865235" cy="3787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2420" y="2959100"/>
            <a:ext cx="6356350" cy="73787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4.</a:t>
            </a:r>
            <a:r>
              <a:rPr lang="zh-CN" altLang="en-US" dirty="0">
                <a:latin typeface="+mj-lt"/>
                <a:ea typeface="+mj-ea"/>
              </a:rPr>
              <a:t>小组分工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73275" y="1541780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Q1: UML2.0</a:t>
            </a:r>
            <a:r>
              <a:rPr lang="zh-CN" altLang="en-US" dirty="0">
                <a:latin typeface="+mj-lt"/>
                <a:ea typeface="+mj-ea"/>
              </a:rPr>
              <a:t>新增的图中不包括以下哪一种图？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393315" y="285115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包图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253990" y="285115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定时图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2393315" y="3984625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C:</a:t>
            </a:r>
            <a:r>
              <a:rPr lang="zh-CN" altLang="en-US" dirty="0">
                <a:latin typeface="+mj-lt"/>
                <a:ea typeface="+mj-ea"/>
              </a:rPr>
              <a:t>活动图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5253990" y="3984625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交互概念图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小组分工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175258-DC57-6615-6075-512673376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44115"/>
              </p:ext>
            </p:extLst>
          </p:nvPr>
        </p:nvGraphicFramePr>
        <p:xfrm>
          <a:off x="1587383" y="1944459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64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82137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2473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33432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0650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58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审查校验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资料收集整理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资料收集整理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 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 p1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1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112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1753F67-BF4F-9884-F012-77F0E78E8C46}"/>
              </a:ext>
            </a:extLst>
          </p:cNvPr>
          <p:cNvSpPr txBox="1"/>
          <p:nvPr/>
        </p:nvSpPr>
        <p:spPr>
          <a:xfrm>
            <a:off x="9068500" y="5679347"/>
            <a:ext cx="297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得分</a:t>
            </a:r>
            <a:r>
              <a:rPr lang="en-US" altLang="zh-CN" sz="1400" dirty="0"/>
              <a:t>=0.6*</a:t>
            </a:r>
            <a:r>
              <a:rPr lang="zh-CN" altLang="en-US" sz="1400" dirty="0"/>
              <a:t>工作质量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工作效率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参考文献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3150" y="1485900"/>
            <a:ext cx="1081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[1]杨弘平.UML2 基础、建模与设计教程[M].</a:t>
            </a:r>
            <a:r>
              <a:rPr lang="zh-CN" altLang="en-US">
                <a:sym typeface="+mn-ea"/>
              </a:rPr>
              <a:t>北京</a:t>
            </a:r>
            <a:r>
              <a:rPr lang="en-US" altLang="zh-CN">
                <a:sym typeface="+mn-ea"/>
              </a:rPr>
              <a:t>:清华大学出版社-2015-ISBN 978-7-302-40449-1 </a:t>
            </a:r>
          </a:p>
          <a:p>
            <a:pPr algn="l"/>
            <a:r>
              <a:rPr lang="en-US" altLang="zh-CN">
                <a:sym typeface="+mn-ea"/>
              </a:rPr>
              <a:t>P70-91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P138-143; P153-161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3150" y="227838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[2]https://blog.csdn.net/antony0203/article/details/1966685  2022/5/5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3150" y="279400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[3]</a:t>
            </a:r>
            <a:r>
              <a:rPr lang="zh-CN" altLang="en-US">
                <a:sym typeface="+mn-ea"/>
              </a:rPr>
              <a:t>https://blog.csdn.net/Laura__zhang/article/details/119319555</a:t>
            </a:r>
            <a:r>
              <a:rPr lang="en-US" altLang="zh-CN">
                <a:sym typeface="+mn-ea"/>
              </a:rPr>
              <a:t>    2022/5/4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3150" y="330962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[4]</a:t>
            </a:r>
            <a:r>
              <a:rPr lang="zh-CN" altLang="en-US">
                <a:sym typeface="+mn-ea"/>
              </a:rPr>
              <a:t>https://codeantenna.com/a/hUQR1PWZ3o</a:t>
            </a:r>
            <a:r>
              <a:rPr lang="en-US" altLang="zh-CN">
                <a:sym typeface="+mn-ea"/>
              </a:rPr>
              <a:t>   2022/5/4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150" y="382524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[5]</a:t>
            </a:r>
            <a:r>
              <a:rPr lang="zh-CN" altLang="en-US">
                <a:sym typeface="+mn-ea"/>
              </a:rPr>
              <a:t>http://lib.uml.com.cn/ebook/UML2.5/UML-19.asp</a:t>
            </a:r>
            <a:r>
              <a:rPr lang="en-US" altLang="zh-CN">
                <a:sym typeface="+mn-ea"/>
              </a:rPr>
              <a:t>    2022/5/5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150" y="4340860"/>
            <a:ext cx="1081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[6]</a:t>
            </a:r>
            <a:r>
              <a:rPr>
                <a:sym typeface="+mn-ea"/>
              </a:rPr>
              <a:t>https://blog.csdn.net/nangeali/article/details/50879197 2022/5/6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71850" y="2107130"/>
            <a:ext cx="5448300" cy="1432800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495145" y="1167765"/>
            <a:ext cx="8229838" cy="68421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Q1: UML2.0</a:t>
            </a:r>
            <a:r>
              <a:rPr lang="zh-CN" altLang="en-US" dirty="0">
                <a:latin typeface="+mj-lt"/>
                <a:ea typeface="+mj-ea"/>
              </a:rPr>
              <a:t>新增的图中不包括以下哪一种图？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1444625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A:</a:t>
            </a:r>
            <a:r>
              <a:rPr lang="zh-CN" altLang="en-US" dirty="0">
                <a:latin typeface="+mj-lt"/>
                <a:ea typeface="+mj-ea"/>
              </a:rPr>
              <a:t>包图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2955290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B:</a:t>
            </a:r>
            <a:r>
              <a:rPr lang="zh-CN" altLang="en-US" dirty="0">
                <a:latin typeface="+mj-lt"/>
                <a:ea typeface="+mj-ea"/>
              </a:rPr>
              <a:t>定时图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019675" y="196596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j-lt"/>
                <a:ea typeface="+mj-ea"/>
              </a:rPr>
              <a:t>C: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活动图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7084060" y="1965960"/>
            <a:ext cx="21151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D:</a:t>
            </a:r>
            <a:r>
              <a:rPr lang="zh-CN" altLang="en-US" dirty="0">
                <a:latin typeface="+mj-lt"/>
                <a:ea typeface="+mj-ea"/>
              </a:rPr>
              <a:t>交互概念图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9440545" y="3355340"/>
            <a:ext cx="1683385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0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答案：</a:t>
            </a:r>
            <a:r>
              <a:rPr lang="en-US" dirty="0">
                <a:latin typeface="+mj-lt"/>
                <a:ea typeface="+mj-ea"/>
              </a:rPr>
              <a:t>C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4625" y="2764155"/>
            <a:ext cx="7143115" cy="33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853805" y="5318125"/>
            <a:ext cx="2468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sym typeface="+mn-ea"/>
              </a:rPr>
              <a:t>红框为新增图，蓝框为</a:t>
            </a:r>
          </a:p>
          <a:p>
            <a:r>
              <a:rPr lang="en-US" altLang="zh-CN">
                <a:solidFill>
                  <a:srgbClr val="C00000"/>
                </a:solidFill>
                <a:sym typeface="+mn-ea"/>
              </a:rPr>
              <a:t>UML2.0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重命名的图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276600" y="2959223"/>
            <a:ext cx="838200" cy="738089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2420" y="2959100"/>
            <a:ext cx="6356350" cy="73787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2.UML2</a:t>
            </a:r>
            <a:r>
              <a:rPr lang="zh-CN" altLang="en-US" dirty="0">
                <a:latin typeface="+mj-lt"/>
                <a:ea typeface="+mj-ea"/>
              </a:rPr>
              <a:t>新增</a:t>
            </a:r>
            <a:r>
              <a:rPr lang="en-US" altLang="zh-CN" dirty="0">
                <a:latin typeface="+mj-lt"/>
                <a:ea typeface="+mj-ea"/>
              </a:rPr>
              <a:t>4</a:t>
            </a:r>
            <a:r>
              <a:rPr lang="zh-CN" altLang="en-US" dirty="0">
                <a:latin typeface="+mj-lt"/>
                <a:ea typeface="+mj-ea"/>
              </a:rPr>
              <a:t>种图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1.1</a:t>
            </a:r>
            <a:r>
              <a:rPr lang="zh-CN" altLang="en-US" dirty="0">
                <a:latin typeface="+mj-lt"/>
                <a:ea typeface="+mj-ea"/>
              </a:rPr>
              <a:t>包图概述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04695" y="1058863"/>
            <a:ext cx="8229838" cy="507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包图是在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包的层次</a:t>
            </a:r>
            <a:r>
              <a:rPr lang="zh-CN" altLang="zh-CN" dirty="0">
                <a:latin typeface="+mn-lt"/>
                <a:ea typeface="+mn-ea"/>
              </a:rPr>
              <a:t>上显示设计的系统结构的UML结构图。概括来说，包图中包含两种元素，即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包以及包之间的关系</a:t>
            </a:r>
            <a:r>
              <a:rPr lang="zh-CN" altLang="zh-CN" dirty="0">
                <a:latin typeface="+mn-lt"/>
                <a:ea typeface="+mn-ea"/>
              </a:rPr>
              <a:t>。</a:t>
            </a: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包的表示：</a:t>
            </a: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当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不需要显示包的内容</a:t>
            </a:r>
            <a:r>
              <a:rPr lang="zh-CN" altLang="zh-CN" dirty="0">
                <a:latin typeface="+mn-lt"/>
                <a:ea typeface="+mn-ea"/>
              </a:rPr>
              <a:t>时，</a:t>
            </a: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将包的名字放入主方框内；</a:t>
            </a: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当</a:t>
            </a:r>
            <a:r>
              <a:rPr lang="zh-CN" altLang="zh-CN" dirty="0">
                <a:solidFill>
                  <a:srgbClr val="C00000"/>
                </a:solidFill>
                <a:latin typeface="+mn-lt"/>
                <a:ea typeface="+mn-ea"/>
              </a:rPr>
              <a:t>需要显示包的内容</a:t>
            </a:r>
            <a:r>
              <a:rPr lang="zh-CN" altLang="zh-CN" dirty="0">
                <a:latin typeface="+mn-lt"/>
                <a:ea typeface="+mn-ea"/>
              </a:rPr>
              <a:t>时，将</a:t>
            </a: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包的名字放入左上角的小方</a:t>
            </a: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框中，内容放入主方框内</a:t>
            </a:r>
          </a:p>
          <a:p>
            <a:pPr marL="0" indent="0">
              <a:buNone/>
            </a:pPr>
            <a:endParaRPr lang="zh-CN" altLang="zh-CN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6384925"/>
            <a:ext cx="914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https://baijiahao.baidu.com/s?id=1702884986179340577&amp;wfr=spider&amp;for=pc</a:t>
            </a:r>
            <a:r>
              <a:rPr lang="en-US" altLang="zh-CN"/>
              <a:t>  2022/5/4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00" y="2242820"/>
            <a:ext cx="2447290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00" y="3955415"/>
            <a:ext cx="2494280" cy="18751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0、25、26、28、29"/>
  <p:tag name="KSO_WM_TEMPLATE_CATEGORY" val="custom"/>
  <p:tag name="KSO_WM_TEMPLATE_INDEX" val="437"/>
  <p:tag name="KSO_WM_TAG_VERSION" val="1.0"/>
  <p:tag name="KSO_WM_SLIDE_ID" val="custom437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SUBCATEGORY" val="0"/>
  <p:tag name="KSO_WM_TEMPLATE_MASTER_TYPE" val="1"/>
  <p:tag name="KSO_WM_TEMPLATE_COLOR_TYP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1_1"/>
  <p:tag name="KSO_WM_UNIT_ID" val="custom437_9*l_h_f*1_1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1_1"/>
  <p:tag name="KSO_WM_UNIT_ID" val="custom437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5"/>
  <p:tag name="KSO_WM_UNI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2_1"/>
  <p:tag name="KSO_WM_UNIT_ID" val="custom437_9*l_h_f*1_2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2_1"/>
  <p:tag name="KSO_WM_UNIT_ID" val="custom437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6"/>
  <p:tag name="KSO_WM_UNI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3_1"/>
  <p:tag name="KSO_WM_UNIT_ID" val="custom437_9*l_h_f*1_3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3_1"/>
  <p:tag name="KSO_WM_UNIT_ID" val="custom437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5"/>
  <p:tag name="KSO_WM_UNI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f"/>
  <p:tag name="KSO_WM_UNIT_INDEX" val="1_4_1"/>
  <p:tag name="KSO_WM_UNIT_ID" val="custom437_9*l_h_f*1_4_1"/>
  <p:tag name="KSO_WM_UNIT_LAYERLEVEL" val="1_1_1"/>
  <p:tag name="KSO_WM_UNIT_HIGHLIGHT" val="0"/>
  <p:tag name="KSO_WM_UNIT_COMPATIBLE" val="0"/>
  <p:tag name="KSO_WM_DIAGRAM_GROUP_CODE" val="l1-1"/>
  <p:tag name="KSO_WM_UNIT_SUBTYPE" val="a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l_h_i"/>
  <p:tag name="KSO_WM_UNIT_INDEX" val="1_4_1"/>
  <p:tag name="KSO_WM_UNIT_ID" val="custom437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6"/>
  <p:tag name="KSO_WM_UNI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9*a*1"/>
  <p:tag name="KSO_WM_UNIT_LAYERLEVEL" val="1"/>
  <p:tag name="KSO_WM_UNIT_VALUE" val="7"/>
  <p:tag name="KSO_WM_UNIT_ISCONTENTSTITLE" val="1"/>
  <p:tag name="KSO_WM_UNIT_HIGHLIGHT" val="0"/>
  <p:tag name="KSO_WM_UNIT_COMPATIBLE" val="0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4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f"/>
  <p:tag name="KSO_WM_UNIT_INDEX" val="1"/>
  <p:tag name="KSO_WM_UNIT_ID" val="custom437_2*f*1"/>
  <p:tag name="KSO_WM_UNIT_LAYERLEVEL" val="1"/>
  <p:tag name="KSO_WM_UNIT_VALUE" val="338"/>
  <p:tag name="KSO_WM_UNIT_HIGHLIGHT" val="0"/>
  <p:tag name="KSO_WM_UNIT_COMPATIBLE" val="0"/>
  <p:tag name="KSO_WM_UNIT_PRESET_TEXT_INDEX" val="5"/>
  <p:tag name="KSO_WM_UNIT_PRESET_TEXT_LEN" val="232"/>
  <p:tag name="KSO_WM_UNIT_SUBTYPE" val="a"/>
  <p:tag name="KSO_WM_UNIT_NOCLEAR" val="0"/>
  <p:tag name="KSO_WM_UNIT_DIAGRAM_ISNUMVISUAL" val="0"/>
  <p:tag name="KSO_WM_UNIT_DIAGRAM_ISREFERUNIT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43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66.264566929134,&quot;width&quot;:7545}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00,&quot;width&quot;:5060}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12"/>
  <p:tag name="KSO_WM_SLIDE_INDEX" val="12"/>
  <p:tag name="KSO_WM_SLIDE_ITEM_CNT" val="0"/>
  <p:tag name="KSO_WM_SLIDE_LAYOUT" val="a_e"/>
  <p:tag name="KSO_WM_SLIDE_LAYOUT_CNT" val="1_1"/>
  <p:tag name="KSO_WM_SLIDE_TYPE" val="sectionTitle"/>
  <p:tag name="KSO_WM_BEAUTIFY_FLAG" val="#wm#"/>
  <p:tag name="KSO_WM_TEMPLATE_SUBCATEGORY" val="0"/>
  <p:tag name="KSO_WM_TEMPLATE_MASTER_TYPE" val="1"/>
  <p:tag name="KSO_WM_TEMPLATE_COLOR_TYP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e"/>
  <p:tag name="KSO_WM_UNIT_INDEX" val="1"/>
  <p:tag name="KSO_WM_UNIT_ID" val="custom437_12*e*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  <p:tag name="KSO_WM_UNIT_ISNUMDGMTITLE" val="0"/>
  <p:tag name="KSO_WM_UNIT_NOCLEAR" val="0"/>
  <p:tag name="KSO_WM_UNIT_DIAGRAM_ISNUMVISUAL" val="0"/>
  <p:tag name="KSO_WM_UNIT_DIAGRAM_ISREFERUNIT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"/>
  <p:tag name="KSO_WM_SLIDE_INDEX" val="2"/>
  <p:tag name="KSO_WM_SLIDE_ITEM_CNT" val="0"/>
  <p:tag name="KSO_WM_SLIDE_LAYOUT" val="a_f"/>
  <p:tag name="KSO_WM_SLIDE_LAYOUT_CNT" val="1_1"/>
  <p:tag name="KSO_WM_SLIDE_TYPE" val="text"/>
  <p:tag name="KSO_WM_BEAUTIFY_FLAG" val="#wm#"/>
  <p:tag name="KSO_WM_SLIDE_POSITION" val="36*12"/>
  <p:tag name="KSO_WM_SLIDE_SIZE" val="648*475"/>
  <p:tag name="KSO_WM_TEMPLATE_SUBCATEGORY" val="0"/>
  <p:tag name="KSO_WM_TEMPLATE_MASTER_TYPE" val="1"/>
  <p:tag name="KSO_WM_TEMPLATE_COLOR_TYP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7"/>
  <p:tag name="KSO_WM_TAG_VERSION" val="1.0"/>
  <p:tag name="KSO_WM_SLIDE_ID" val="custom437_29"/>
  <p:tag name="KSO_WM_SLIDE_INDEX" val="29"/>
  <p:tag name="KSO_WM_SLIDE_ITEM_CNT" val="0"/>
  <p:tag name="KSO_WM_SLIDE_LAYOUT" val="a"/>
  <p:tag name="KSO_WM_SLIDE_LAYOUT_CNT" val="1"/>
  <p:tag name="KSO_WM_SLIDE_TYPE" val="endPage"/>
  <p:tag name="KSO_WM_BEAUTIFY_FLAG" val="#wm#"/>
  <p:tag name="KSO_WM_TEMPLATE_SUBCATEGORY" val="0"/>
  <p:tag name="KSO_WM_TEMPLATE_MASTER_TYPE" val="1"/>
  <p:tag name="KSO_WM_TEMPLATE_COLOR_TYPE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7"/>
  <p:tag name="KSO_WM_UNIT_TYPE" val="a"/>
  <p:tag name="KSO_WM_UNIT_INDEX" val="1"/>
  <p:tag name="KSO_WM_UNIT_ID" val="custom437_29*a*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  <p:tag name="KSO_WM_UNIT_ISNUMDGMTITLE" val="0"/>
  <p:tag name="KSO_WM_UNIT_NOCLEAR" val="0"/>
  <p:tag name="KSO_WM_UNIT_DIAGRAM_ISNUMVISUAL" val="0"/>
  <p:tag name="KSO_WM_UNIT_DIAGRAM_ISREFERUNIT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ID" val="_3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SNUMDGMTITLE" val="0"/>
  <p:tag name="KSO_WM_UNIT_NOCLEAR" val="0"/>
  <p:tag name="KSO_WM_UNIT_DIAGRAM_ISNUMVISUAL" val="0"/>
  <p:tag name="KSO_WM_UNIT_DIAGRAM_ISREFERUNIT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ID" val="_3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  <p:tag name="KSO_WM_UNIT_NOCLEAR" val="0"/>
  <p:tag name="KSO_WM_UNIT_DIAGRAM_ISNUMVISUAL" val="0"/>
  <p:tag name="KSO_WM_UNIT_DIAGRAM_ISREFERUNIT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0、25、26、28、29"/>
  <p:tag name="KSO_WM_TEMPLATE_CATEGORY" val="custom"/>
  <p:tag name="KSO_WM_TEMPLATE_INDEX" val="437"/>
  <p:tag name="KSO_WM_TAG_VERSION" val="1.0"/>
  <p:tag name="KSO_WM_BEAUTIFY_FLAG" val="#wm#"/>
  <p:tag name="KSO_WM_TEMPLATE_SUBCATEGORY" val="0"/>
  <p:tag name="KSO_WM_TEMPLATE_MASTER_TYPE" val="1"/>
  <p:tag name="KSO_WM_TEMPLATE_COLOR_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437">
      <a:dk1>
        <a:srgbClr val="3D3F41"/>
      </a:dk1>
      <a:lt1>
        <a:srgbClr val="FFFFFF"/>
      </a:lt1>
      <a:dk2>
        <a:srgbClr val="B2E6F4"/>
      </a:dk2>
      <a:lt2>
        <a:srgbClr val="FFFFFF"/>
      </a:lt2>
      <a:accent1>
        <a:srgbClr val="04AEDA"/>
      </a:accent1>
      <a:accent2>
        <a:srgbClr val="0BB8D6"/>
      </a:accent2>
      <a:accent3>
        <a:srgbClr val="13C1D1"/>
      </a:accent3>
      <a:accent4>
        <a:srgbClr val="1BC8CD"/>
      </a:accent4>
      <a:accent5>
        <a:srgbClr val="23C8C3"/>
      </a:accent5>
      <a:accent6>
        <a:srgbClr val="2BC3B5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3302</Words>
  <Application>Microsoft Office PowerPoint</Application>
  <PresentationFormat>宽屏</PresentationFormat>
  <Paragraphs>445</Paragraphs>
  <Slides>62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等线</vt:lpstr>
      <vt:lpstr>黑体</vt:lpstr>
      <vt:lpstr>Arial</vt:lpstr>
      <vt:lpstr>Arial Black</vt:lpstr>
      <vt:lpstr>Calibri</vt:lpstr>
      <vt:lpstr>Webdings</vt:lpstr>
      <vt:lpstr>2_Office 主题​​</vt:lpstr>
      <vt:lpstr>UML基础|||：对象图，构件图，包图</vt:lpstr>
      <vt:lpstr>PowerPoint 演示文稿</vt:lpstr>
      <vt:lpstr>1.UML2与UML1区别</vt:lpstr>
      <vt:lpstr>UML2与UML1的区别</vt:lpstr>
      <vt:lpstr>UML2.0新图</vt:lpstr>
      <vt:lpstr>Q1: UML2.0新增的图中不包括以下哪一种图？</vt:lpstr>
      <vt:lpstr>Q1: UML2.0新增的图中不包括以下哪一种图？</vt:lpstr>
      <vt:lpstr>2.UML2新增4种图</vt:lpstr>
      <vt:lpstr>1.1包图概述</vt:lpstr>
      <vt:lpstr>1.1包图概述</vt:lpstr>
      <vt:lpstr>1.2包之间关系</vt:lpstr>
      <vt:lpstr>1.2包之间关系</vt:lpstr>
      <vt:lpstr>1.2包之间关系</vt:lpstr>
      <vt:lpstr>1.3包建模技术及其技术</vt:lpstr>
      <vt:lpstr>Q2: 包图中的关系包括（），（）以及嵌套关系？</vt:lpstr>
      <vt:lpstr>Q2: 包图中的关系包括（），（）以及嵌套关系？</vt:lpstr>
      <vt:lpstr>2.1组合结构图概述</vt:lpstr>
      <vt:lpstr>2.2组合结构图元素</vt:lpstr>
      <vt:lpstr>2.3组合结构图建模技巧</vt:lpstr>
      <vt:lpstr>3.1定时图概述</vt:lpstr>
      <vt:lpstr>3.2定时图基本元素</vt:lpstr>
      <vt:lpstr>3.2定时图基本元素</vt:lpstr>
      <vt:lpstr>3.2定时图基本元素</vt:lpstr>
      <vt:lpstr>3.2定时图基本元素</vt:lpstr>
      <vt:lpstr>3.2定时图基本元素</vt:lpstr>
      <vt:lpstr>3.2定时图基本元素</vt:lpstr>
      <vt:lpstr>3.3定时图建模技巧</vt:lpstr>
      <vt:lpstr>4.1交互概览图概述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4.2交互概览图基本元素</vt:lpstr>
      <vt:lpstr>4.3交互概览图建模技巧</vt:lpstr>
      <vt:lpstr>4.3交互概览图建模技巧</vt:lpstr>
      <vt:lpstr>Q3: 下列答案中，（）不是活动图的元素</vt:lpstr>
      <vt:lpstr>Q3: 下列答案中，（）不是活动图的元素</vt:lpstr>
      <vt:lpstr>Q4: 活动图中状态元素的开始状态是以下哪一个?</vt:lpstr>
      <vt:lpstr>Q4: 活动图中状态元素的开始状态是以下哪一个?</vt:lpstr>
      <vt:lpstr>3.类图，对象图和构件图概述</vt:lpstr>
      <vt:lpstr>5.1类图概述</vt:lpstr>
      <vt:lpstr>5.2对象概述</vt:lpstr>
      <vt:lpstr>5.2对象图概述</vt:lpstr>
      <vt:lpstr>5.3对象图和类图区别</vt:lpstr>
      <vt:lpstr>5.4构件图概述</vt:lpstr>
      <vt:lpstr>5.4构件图概述</vt:lpstr>
      <vt:lpstr>5.4构件图概述</vt:lpstr>
      <vt:lpstr>5.4构件图概述</vt:lpstr>
      <vt:lpstr>5.4构件图概述</vt:lpstr>
      <vt:lpstr>5.4构件图概述</vt:lpstr>
      <vt:lpstr>Q5: 对象图有三个分栏：名称、属性和操作</vt:lpstr>
      <vt:lpstr>Q5: 对象图有三个分栏：名称、属性和操作</vt:lpstr>
      <vt:lpstr>4.小组分工</vt:lpstr>
      <vt:lpstr>小组分工</vt:lpstr>
      <vt:lpstr>参考文献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349</cp:revision>
  <dcterms:created xsi:type="dcterms:W3CDTF">2019-06-19T02:08:00Z</dcterms:created>
  <dcterms:modified xsi:type="dcterms:W3CDTF">2022-05-08T05:14:51Z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5F6BEC1FB76D4830AE2AC2108CE1A394</vt:lpwstr>
  </property>
</Properties>
</file>