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6"/>
  </p:notesMasterIdLst>
  <p:sldIdLst>
    <p:sldId id="288" r:id="rId3"/>
    <p:sldId id="261" r:id="rId4"/>
    <p:sldId id="287" r:id="rId5"/>
    <p:sldId id="356" r:id="rId6"/>
    <p:sldId id="270" r:id="rId7"/>
    <p:sldId id="357" r:id="rId8"/>
    <p:sldId id="295" r:id="rId9"/>
    <p:sldId id="289" r:id="rId10"/>
    <p:sldId id="294" r:id="rId11"/>
    <p:sldId id="278" r:id="rId12"/>
    <p:sldId id="315" r:id="rId13"/>
    <p:sldId id="316" r:id="rId14"/>
    <p:sldId id="317" r:id="rId15"/>
    <p:sldId id="318" r:id="rId16"/>
    <p:sldId id="319" r:id="rId17"/>
    <p:sldId id="320" r:id="rId18"/>
    <p:sldId id="355" r:id="rId19"/>
    <p:sldId id="332" r:id="rId20"/>
    <p:sldId id="333" r:id="rId21"/>
    <p:sldId id="334" r:id="rId22"/>
    <p:sldId id="335" r:id="rId23"/>
    <p:sldId id="290" r:id="rId24"/>
    <p:sldId id="296" r:id="rId25"/>
    <p:sldId id="336" r:id="rId26"/>
    <p:sldId id="338" r:id="rId27"/>
    <p:sldId id="339" r:id="rId28"/>
    <p:sldId id="340" r:id="rId29"/>
    <p:sldId id="341" r:id="rId30"/>
    <p:sldId id="342" r:id="rId31"/>
    <p:sldId id="343" r:id="rId32"/>
    <p:sldId id="344" r:id="rId33"/>
    <p:sldId id="345" r:id="rId34"/>
    <p:sldId id="346" r:id="rId35"/>
    <p:sldId id="291" r:id="rId36"/>
    <p:sldId id="347" r:id="rId37"/>
    <p:sldId id="348" r:id="rId38"/>
    <p:sldId id="349" r:id="rId39"/>
    <p:sldId id="350" r:id="rId40"/>
    <p:sldId id="351" r:id="rId41"/>
    <p:sldId id="352" r:id="rId42"/>
    <p:sldId id="353" r:id="rId43"/>
    <p:sldId id="354" r:id="rId44"/>
    <p:sldId id="31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0">
          <p15:clr>
            <a:srgbClr val="A4A3A4"/>
          </p15:clr>
        </p15:guide>
        <p15:guide id="2" pos="3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14" autoAdjust="0"/>
  </p:normalViewPr>
  <p:slideViewPr>
    <p:cSldViewPr snapToGrid="0">
      <p:cViewPr varScale="1">
        <p:scale>
          <a:sx n="84" d="100"/>
          <a:sy n="84" d="100"/>
        </p:scale>
        <p:origin x="96" y="120"/>
      </p:cViewPr>
      <p:guideLst>
        <p:guide orient="horz" pos="207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2022/3/13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extLst>
      <p:ext uri="{BB962C8B-B14F-4D97-AF65-F5344CB8AC3E}">
        <p14:creationId xmlns:p14="http://schemas.microsoft.com/office/powerpoint/2010/main" val="258670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85660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2022/3/13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dirty="0"/>
              <a:t>分组事物是UML模型图的组织部分，</a:t>
            </a:r>
            <a:r>
              <a:rPr lang="zh-CN" altLang="en-US" dirty="0">
                <a:solidFill>
                  <a:srgbClr val="FF0000"/>
                </a:solidFill>
              </a:rPr>
              <a:t>描述事物的组织结构</a:t>
            </a:r>
            <a:r>
              <a:rPr lang="zh-CN" altLang="en-US" dirty="0"/>
              <a:t>，主要由包来实现。 包：把元素编程成组的机制。</a:t>
            </a:r>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dirty="0"/>
              <a:t>构件事物是UML模型的静态部分</a:t>
            </a:r>
            <a:r>
              <a:rPr lang="en-US" altLang="zh-CN" dirty="0"/>
              <a:t>,</a:t>
            </a:r>
            <a:r>
              <a:rPr lang="zh-CN" altLang="en-US" dirty="0">
                <a:solidFill>
                  <a:srgbClr val="FF0000"/>
                </a:solidFill>
              </a:rPr>
              <a:t>描述概念或物理元素</a:t>
            </a:r>
            <a:r>
              <a:rPr lang="zh-CN" altLang="en-US" dirty="0"/>
              <a:t>。它包括类，接口，协作，用例，构建，节点</a:t>
            </a:r>
          </a:p>
        </p:txBody>
      </p:sp>
      <p:sp>
        <p:nvSpPr>
          <p:cNvPr id="69" name="文本框 68">
            <a:extLst>
              <a:ext uri="{FF2B5EF4-FFF2-40B4-BE49-F238E27FC236}">
                <a16:creationId xmlns:a16="http://schemas.microsoft.com/office/drawing/2014/main" id="{E461243D-FB64-4488-A775-3EBE49BF9942}"/>
              </a:ext>
            </a:extLst>
          </p:cNvPr>
          <p:cNvSpPr txBox="1"/>
          <p:nvPr/>
        </p:nvSpPr>
        <p:spPr>
          <a:xfrm>
            <a:off x="561286" y="1143467"/>
            <a:ext cx="5993331" cy="369332"/>
          </a:xfrm>
          <a:prstGeom prst="rect">
            <a:avLst/>
          </a:prstGeom>
          <a:noFill/>
        </p:spPr>
        <p:txBody>
          <a:bodyPr wrap="square" rtlCol="0">
            <a:spAutoFit/>
          </a:bodyPr>
          <a:lstStyle/>
          <a:p>
            <a:r>
              <a:rPr lang="en-US" altLang="zh-CN" dirty="0"/>
              <a:t>Q3:</a:t>
            </a:r>
            <a:r>
              <a:rPr lang="zh-CN" altLang="en-US" dirty="0"/>
              <a:t>具体是那四个？</a:t>
            </a:r>
          </a:p>
        </p:txBody>
      </p:sp>
      <p:sp>
        <p:nvSpPr>
          <p:cNvPr id="4" name="文本框 3">
            <a:extLst>
              <a:ext uri="{FF2B5EF4-FFF2-40B4-BE49-F238E27FC236}">
                <a16:creationId xmlns:a16="http://schemas.microsoft.com/office/drawing/2014/main" id="{5953AD2C-590A-49E7-AE1F-6B7D7A0A9F51}"/>
              </a:ext>
            </a:extLst>
          </p:cNvPr>
          <p:cNvSpPr txBox="1"/>
          <p:nvPr/>
        </p:nvSpPr>
        <p:spPr>
          <a:xfrm>
            <a:off x="4014429" y="1264320"/>
            <a:ext cx="3163611" cy="369332"/>
          </a:xfrm>
          <a:prstGeom prst="rect">
            <a:avLst/>
          </a:prstGeom>
          <a:noFill/>
        </p:spPr>
        <p:txBody>
          <a:bodyPr wrap="square" rtlCol="0">
            <a:spAutoFit/>
          </a:bodyPr>
          <a:lstStyle/>
          <a:p>
            <a:r>
              <a:rPr lang="en-US" altLang="zh-CN" dirty="0"/>
              <a:t>Q4:</a:t>
            </a:r>
            <a:r>
              <a:rPr lang="zh-CN" altLang="en-US" dirty="0"/>
              <a:t>行为事务包括哪两个部分</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p:bldP spid="6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p>
          <a:p>
            <a:r>
              <a:rPr lang="zh-CN" altLang="en-US"/>
              <a:t>类是对一组具有相同属性、相同操作、相同关系和相同语义的对象的抽象。UML组成中 类是用一个矩形表示的，它包含三个区域,最上面是类名、中间是类的属性、最下面是类的方法。</a:t>
            </a:r>
          </a:p>
        </p:txBody>
      </p:sp>
      <p:sp>
        <p:nvSpPr>
          <p:cNvPr id="5" name="文本框 4"/>
          <p:cNvSpPr txBox="1"/>
          <p:nvPr/>
        </p:nvSpPr>
        <p:spPr>
          <a:xfrm>
            <a:off x="1227455" y="2205990"/>
            <a:ext cx="3392805" cy="645160"/>
          </a:xfrm>
          <a:prstGeom prst="rect">
            <a:avLst/>
          </a:prstGeom>
          <a:noFill/>
        </p:spPr>
        <p:txBody>
          <a:bodyPr wrap="square" rtlCol="0" anchor="t">
            <a:spAutoFit/>
          </a:bodyPr>
          <a:lstStyle/>
          <a:p>
            <a:r>
              <a:rPr lang="zh-CN" altLang="en-US"/>
              <a:t>以需求中作业</a:t>
            </a:r>
          </a:p>
          <a:p>
            <a:r>
              <a:rPr lang="zh-CN" altLang="en-US"/>
              <a:t>和课程为例</a:t>
            </a:r>
          </a:p>
        </p:txBody>
      </p:sp>
      <p:pic>
        <p:nvPicPr>
          <p:cNvPr id="7" name="图片 6"/>
          <p:cNvPicPr>
            <a:picLocks noChangeAspect="1"/>
          </p:cNvPicPr>
          <p:nvPr/>
        </p:nvPicPr>
        <p:blipFill>
          <a:blip r:embed="rId3"/>
          <a:stretch>
            <a:fillRect/>
          </a:stretch>
        </p:blipFill>
        <p:spPr>
          <a:xfrm>
            <a:off x="3288665" y="2081530"/>
            <a:ext cx="3642995" cy="4668520"/>
          </a:xfrm>
          <a:prstGeom prst="rect">
            <a:avLst/>
          </a:prstGeom>
        </p:spPr>
      </p:pic>
      <p:pic>
        <p:nvPicPr>
          <p:cNvPr id="8" name="图片 7"/>
          <p:cNvPicPr>
            <a:picLocks noChangeAspect="1"/>
          </p:cNvPicPr>
          <p:nvPr/>
        </p:nvPicPr>
        <p:blipFill>
          <a:blip r:embed="rId4"/>
          <a:stretch>
            <a:fillRect/>
          </a:stretch>
        </p:blipFill>
        <p:spPr>
          <a:xfrm>
            <a:off x="7005955" y="2500630"/>
            <a:ext cx="4041775" cy="4356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p>
        </p:txBody>
      </p:sp>
      <p:pic>
        <p:nvPicPr>
          <p:cNvPr id="4" name="图片 3"/>
          <p:cNvPicPr>
            <a:picLocks noChangeAspect="1"/>
          </p:cNvPicPr>
          <p:nvPr/>
        </p:nvPicPr>
        <p:blipFill>
          <a:blip r:embed="rId3"/>
          <a:stretch>
            <a:fillRect/>
          </a:stretch>
        </p:blipFill>
        <p:spPr>
          <a:xfrm>
            <a:off x="1324610" y="3034665"/>
            <a:ext cx="3956050" cy="2889250"/>
          </a:xfrm>
          <a:prstGeom prst="rect">
            <a:avLst/>
          </a:prstGeom>
        </p:spPr>
      </p:pic>
      <p:pic>
        <p:nvPicPr>
          <p:cNvPr id="6" name="图片 5"/>
          <p:cNvPicPr>
            <a:picLocks noChangeAspect="1"/>
          </p:cNvPicPr>
          <p:nvPr/>
        </p:nvPicPr>
        <p:blipFill>
          <a:blip r:embed="rId4"/>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p>
          <a:p>
            <a:r>
              <a:rPr lang="zh-CN" altLang="en-US"/>
              <a:t>描述了一组</a:t>
            </a:r>
            <a:r>
              <a:rPr lang="zh-CN" altLang="en-US">
                <a:solidFill>
                  <a:srgbClr val="FF0000"/>
                </a:solidFill>
              </a:rPr>
              <a:t>事物间的相互作用的集合</a:t>
            </a:r>
            <a:r>
              <a:rPr lang="zh-CN" altLang="en-US"/>
              <a:t>。</a:t>
            </a:r>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p>
          <a:p>
            <a:r>
              <a:rPr lang="zh-CN" altLang="en-US"/>
              <a:t>例如COM +或Java Beans。</a:t>
            </a:r>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p>
        </p:txBody>
      </p:sp>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p>
        </p:txBody>
      </p:sp>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46574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830959" y="2612470"/>
            <a:ext cx="10285730" cy="923330"/>
          </a:xfrm>
          <a:prstGeom prst="rect">
            <a:avLst/>
          </a:prstGeom>
          <a:noFill/>
        </p:spPr>
        <p:txBody>
          <a:bodyPr wrap="square" rtlCol="0" anchor="t">
            <a:spAutoFit/>
          </a:bodyPr>
          <a:lstStyle/>
          <a:p>
            <a:r>
              <a:rPr lang="en-US" altLang="zh-CN" sz="5400" dirty="0"/>
              <a:t>Q5:UML</a:t>
            </a:r>
            <a:r>
              <a:rPr lang="zh-CN" altLang="en-US" sz="5400" dirty="0"/>
              <a:t>中的关系有哪些？</a:t>
            </a:r>
            <a:endParaRPr sz="5400" dirty="0"/>
          </a:p>
        </p:txBody>
      </p:sp>
      <p:sp>
        <p:nvSpPr>
          <p:cNvPr id="5" name="文本框 4">
            <a:extLst>
              <a:ext uri="{FF2B5EF4-FFF2-40B4-BE49-F238E27FC236}">
                <a16:creationId xmlns:a16="http://schemas.microsoft.com/office/drawing/2014/main" id="{366C30FF-DD41-41B8-8EC3-FBFE7E625126}"/>
              </a:ext>
            </a:extLst>
          </p:cNvPr>
          <p:cNvSpPr txBox="1"/>
          <p:nvPr/>
        </p:nvSpPr>
        <p:spPr>
          <a:xfrm>
            <a:off x="3980815" y="4316283"/>
            <a:ext cx="7970393" cy="584775"/>
          </a:xfrm>
          <a:prstGeom prst="rect">
            <a:avLst/>
          </a:prstGeom>
          <a:noFill/>
        </p:spPr>
        <p:txBody>
          <a:bodyPr wrap="square" rtlCol="0">
            <a:spAutoFit/>
          </a:bodyPr>
          <a:lstStyle/>
          <a:p>
            <a:r>
              <a:rPr lang="zh-CN" altLang="en-US" sz="3200" dirty="0"/>
              <a:t>依赖、关联、泛化、实现</a:t>
            </a:r>
          </a:p>
        </p:txBody>
      </p:sp>
    </p:spTree>
    <p:extLst>
      <p:ext uri="{BB962C8B-B14F-4D97-AF65-F5344CB8AC3E}">
        <p14:creationId xmlns:p14="http://schemas.microsoft.com/office/powerpoint/2010/main" val="1763554227"/>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dirty="0"/>
              <a:t>1.依赖</a:t>
            </a:r>
          </a:p>
          <a:p>
            <a:r>
              <a:rPr dirty="0" err="1"/>
              <a:t>依赖（Dependency）是两个模型元素间的语义关系，其中一个元素（独立事务）发生变化</a:t>
            </a:r>
            <a:r>
              <a:rPr dirty="0"/>
              <a:t> </a:t>
            </a:r>
            <a:r>
              <a:rPr dirty="0" err="1"/>
              <a:t>会影响另一个元素（依赖事务）的语义。在图形上，把依赖画成一条可能有方向的虚线，偶尔</a:t>
            </a:r>
            <a:r>
              <a:rPr dirty="0"/>
              <a:t> 在其上还带有一个标记，如图1. 1所示。</a:t>
            </a:r>
          </a:p>
        </p:txBody>
      </p:sp>
      <p:pic>
        <p:nvPicPr>
          <p:cNvPr id="4" name="图片 3"/>
          <p:cNvPicPr>
            <a:picLocks noChangeAspect="1"/>
          </p:cNvPicPr>
          <p:nvPr/>
        </p:nvPicPr>
        <p:blipFill>
          <a:blip r:embed="rId3"/>
          <a:stretch>
            <a:fillRect/>
          </a:stretch>
        </p:blipFill>
        <p:spPr>
          <a:xfrm>
            <a:off x="1361440" y="2482850"/>
            <a:ext cx="4051300" cy="1111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lstStyle/>
          <a:p>
            <a:r>
              <a:t>2.关联</a:t>
            </a:r>
          </a:p>
          <a:p>
            <a:r>
              <a:t>关联（Association）指明了 一个对象与另一个对象间的关系。在图形上，关联用一条实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3"/>
          <a:stretch>
            <a:fillRect/>
          </a:stretch>
        </p:blipFill>
        <p:spPr>
          <a:xfrm>
            <a:off x="1227455" y="2760345"/>
            <a:ext cx="2813050" cy="1339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t>3.泛化</a:t>
            </a:r>
          </a:p>
          <a:p>
            <a:r>
              <a:t>泛化（Generalization）是一种一般化-特殊化的关系，是一般事物（父类）和该事物较为特 殊的种类（子类）之间的关系，子类继承父类的属性和操作，除此之外，子类还添加新的属性 和操作。在图形上，把泛化关系画成带有空心箭头的实线，该实线指向父类，如图1.3所示。</a:t>
            </a:r>
          </a:p>
        </p:txBody>
      </p:sp>
      <p:pic>
        <p:nvPicPr>
          <p:cNvPr id="4" name="图片 3"/>
          <p:cNvPicPr>
            <a:picLocks noChangeAspect="1"/>
          </p:cNvPicPr>
          <p:nvPr/>
        </p:nvPicPr>
        <p:blipFill>
          <a:blip r:embed="rId3"/>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4"/>
          <a:srcRect l="23686" t="311"/>
          <a:stretch>
            <a:fillRect/>
          </a:stretch>
        </p:blipFill>
        <p:spPr>
          <a:xfrm>
            <a:off x="5196205" y="1264285"/>
            <a:ext cx="3079115" cy="5088890"/>
          </a:xfrm>
          <a:prstGeom prst="rect">
            <a:avLst/>
          </a:prstGeom>
          <a:noFill/>
          <a:ln w="9525">
            <a:noFill/>
          </a:ln>
        </p:spPr>
      </p:pic>
      <p:pic>
        <p:nvPicPr>
          <p:cNvPr id="5" name="图片 2"/>
          <p:cNvPicPr>
            <a:picLocks noChangeAspect="1"/>
          </p:cNvPicPr>
          <p:nvPr/>
        </p:nvPicPr>
        <p:blipFill>
          <a:blip r:embed="rId5"/>
          <a:srcRect l="1427" t="-61" r="12025"/>
          <a:stretch>
            <a:fillRect/>
          </a:stretch>
        </p:blipFill>
        <p:spPr>
          <a:xfrm>
            <a:off x="8393430" y="1123950"/>
            <a:ext cx="3427730" cy="52292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3"/>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4"/>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5"/>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用例视图：主要强调从</a:t>
            </a:r>
            <a:r>
              <a:rPr lang="zh-CN" altLang="en-US" sz="240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a:latin typeface="微软雅黑" panose="020B0503020204020204" pitchFamily="34" charset="-122"/>
                <a:ea typeface="微软雅黑" panose="020B0503020204020204" pitchFamily="34" charset="-122"/>
                <a:sym typeface="+mn-ea"/>
              </a:rPr>
              <a:t>（主要是用户）的角度所看到的或需要的系统功能。</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逻辑视图：主要是从系统的</a:t>
            </a:r>
            <a:r>
              <a:rPr lang="zh-CN" altLang="en-US" sz="240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a:latin typeface="微软雅黑" panose="020B0503020204020204" pitchFamily="34" charset="-122"/>
                <a:ea typeface="微软雅黑" panose="020B0503020204020204" pitchFamily="34" charset="-122"/>
                <a:sym typeface="+mn-ea"/>
              </a:rPr>
              <a:t>显示如何实现系统的功能。</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并发视图：显示了系统的</a:t>
            </a:r>
            <a:r>
              <a:rPr lang="zh-CN" altLang="en-US" sz="2400">
                <a:solidFill>
                  <a:srgbClr val="FF0000"/>
                </a:solidFill>
                <a:latin typeface="微软雅黑" panose="020B0503020204020204" pitchFamily="34" charset="-122"/>
                <a:ea typeface="微软雅黑" panose="020B0503020204020204" pitchFamily="34" charset="-122"/>
                <a:sym typeface="+mn-ea"/>
              </a:rPr>
              <a:t>并发性</a:t>
            </a:r>
            <a:r>
              <a:rPr lang="zh-CN" altLang="en-US" sz="2400">
                <a:latin typeface="微软雅黑" panose="020B0503020204020204" pitchFamily="34" charset="-122"/>
                <a:ea typeface="微软雅黑" panose="020B0503020204020204" pitchFamily="34" charset="-122"/>
                <a:sym typeface="+mn-ea"/>
              </a:rPr>
              <a:t>，并解决在并发系统种存在的通信问题和同步问题。</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组件视图：用于显示</a:t>
            </a:r>
            <a:r>
              <a:rPr lang="zh-CN" altLang="en-US" sz="240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a:latin typeface="微软雅黑" panose="020B0503020204020204" pitchFamily="34" charset="-122"/>
                <a:ea typeface="微软雅黑" panose="020B0503020204020204" pitchFamily="34" charset="-122"/>
                <a:sym typeface="+mn-ea"/>
              </a:rPr>
              <a:t>。</a:t>
            </a: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配置视图：主要</a:t>
            </a:r>
            <a:r>
              <a:rPr lang="zh-CN" altLang="en-US" sz="240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38035" y="1089025"/>
            <a:ext cx="4612640" cy="2904490"/>
          </a:xfrm>
          <a:prstGeom prst="rect">
            <a:avLst/>
          </a:prstGeom>
        </p:spPr>
      </p:pic>
      <p:pic>
        <p:nvPicPr>
          <p:cNvPr id="8" name="图片 7"/>
          <p:cNvPicPr>
            <a:picLocks noChangeAspect="1"/>
          </p:cNvPicPr>
          <p:nvPr/>
        </p:nvPicPr>
        <p:blipFill>
          <a:blip r:embed="rId3"/>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a:sym typeface="+mn-ea"/>
              </a:rPr>
              <a:t>参考图片出处：http://www.uml.org.cn/modeler/201909124.asp</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p>
          <a:p>
            <a:endParaRPr lang="zh-CN" altLang="en-US"/>
          </a:p>
        </p:txBody>
      </p:sp>
      <p:pic>
        <p:nvPicPr>
          <p:cNvPr id="101" name="Shape 101"/>
          <p:cNvPicPr/>
          <p:nvPr/>
        </p:nvPicPr>
        <p:blipFill>
          <a:blip r:embed="rId2"/>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3"/>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2"/>
          <a:stretch>
            <a:fillRect/>
          </a:stretch>
        </p:blipFill>
        <p:spPr>
          <a:xfrm>
            <a:off x="7196455" y="64770"/>
            <a:ext cx="4751705" cy="3894455"/>
          </a:xfrm>
          <a:prstGeom prst="rect">
            <a:avLst/>
          </a:prstGeom>
        </p:spPr>
      </p:pic>
      <p:pic>
        <p:nvPicPr>
          <p:cNvPr id="7" name="图片 6"/>
          <p:cNvPicPr>
            <a:picLocks noChangeAspect="1"/>
          </p:cNvPicPr>
          <p:nvPr/>
        </p:nvPicPr>
        <p:blipFill>
          <a:blip r:embed="rId3"/>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140968" y="2598003"/>
            <a:ext cx="9214485" cy="830997"/>
          </a:xfrm>
          <a:prstGeom prst="rect">
            <a:avLst/>
          </a:prstGeom>
          <a:noFill/>
          <a:ln w="9525">
            <a:noFill/>
          </a:ln>
        </p:spPr>
        <p:txBody>
          <a:bodyPr wrap="square">
            <a:spAutoFit/>
          </a:bodyPr>
          <a:lstStyle/>
          <a:p>
            <a:pPr indent="266700"/>
            <a:r>
              <a:rPr lang="en-US" alt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Q1</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的作用是什么？</a:t>
            </a:r>
          </a:p>
        </p:txBody>
      </p:sp>
      <p:sp>
        <p:nvSpPr>
          <p:cNvPr id="2" name="文本框 1">
            <a:extLst>
              <a:ext uri="{FF2B5EF4-FFF2-40B4-BE49-F238E27FC236}">
                <a16:creationId xmlns:a16="http://schemas.microsoft.com/office/drawing/2014/main" id="{D24CA9B7-24F5-4A7B-B2DF-A51CB52F2A8D}"/>
              </a:ext>
            </a:extLst>
          </p:cNvPr>
          <p:cNvSpPr txBox="1"/>
          <p:nvPr/>
        </p:nvSpPr>
        <p:spPr>
          <a:xfrm>
            <a:off x="2468880" y="2916936"/>
            <a:ext cx="3515642" cy="37871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886353856"/>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a:extLst>
              <a:ext uri="{FF2B5EF4-FFF2-40B4-BE49-F238E27FC236}">
                <a16:creationId xmlns:a16="http://schemas.microsoft.com/office/drawing/2014/main" id="{BF32CC66-EA13-469B-91A8-53594EFC9B87}"/>
              </a:ext>
            </a:extLst>
          </p:cNvPr>
          <p:cNvSpPr txBox="1"/>
          <p:nvPr/>
        </p:nvSpPr>
        <p:spPr>
          <a:xfrm>
            <a:off x="1446156" y="2103120"/>
            <a:ext cx="8283060" cy="830997"/>
          </a:xfrm>
          <a:prstGeom prst="rect">
            <a:avLst/>
          </a:prstGeom>
          <a:noFill/>
        </p:spPr>
        <p:txBody>
          <a:bodyPr wrap="square" rtlCol="0">
            <a:spAutoFit/>
          </a:bodyPr>
          <a:lstStyle/>
          <a:p>
            <a:r>
              <a:rPr lang="en-US" altLang="zh-CN" sz="4800" dirty="0"/>
              <a:t>Q2:UML2.0</a:t>
            </a:r>
            <a:r>
              <a:rPr lang="zh-CN" altLang="en-US" sz="4800" dirty="0"/>
              <a:t>的发布时间？</a:t>
            </a:r>
          </a:p>
        </p:txBody>
      </p:sp>
      <p:sp>
        <p:nvSpPr>
          <p:cNvPr id="41" name="文本框 40">
            <a:extLst>
              <a:ext uri="{FF2B5EF4-FFF2-40B4-BE49-F238E27FC236}">
                <a16:creationId xmlns:a16="http://schemas.microsoft.com/office/drawing/2014/main" id="{4361FA28-7ABF-4CE7-B3B2-BD8A4B6CC6F4}"/>
              </a:ext>
            </a:extLst>
          </p:cNvPr>
          <p:cNvSpPr txBox="1"/>
          <p:nvPr/>
        </p:nvSpPr>
        <p:spPr>
          <a:xfrm>
            <a:off x="3264408" y="3772917"/>
            <a:ext cx="5120640" cy="523220"/>
          </a:xfrm>
          <a:prstGeom prst="rect">
            <a:avLst/>
          </a:prstGeom>
          <a:noFill/>
        </p:spPr>
        <p:txBody>
          <a:bodyPr wrap="square" rtlCol="0">
            <a:spAutoFit/>
          </a:bodyPr>
          <a:lstStyle/>
          <a:p>
            <a:r>
              <a:rPr lang="en-US" altLang="zh-CN" sz="2800" dirty="0"/>
              <a:t>UML2.0</a:t>
            </a:r>
            <a:r>
              <a:rPr lang="zh-CN" altLang="en-US" sz="2800" dirty="0"/>
              <a:t>的发布时间是</a:t>
            </a:r>
            <a:r>
              <a:rPr lang="en-US" altLang="zh-CN" sz="2800" dirty="0"/>
              <a:t>2005.7</a:t>
            </a:r>
            <a:endParaRPr lang="zh-CN" altLang="en-US" sz="2800" dirty="0"/>
          </a:p>
        </p:txBody>
      </p:sp>
    </p:spTree>
    <p:extLst>
      <p:ext uri="{BB962C8B-B14F-4D97-AF65-F5344CB8AC3E}">
        <p14:creationId xmlns:p14="http://schemas.microsoft.com/office/powerpoint/2010/main" val="988001336"/>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3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3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3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3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300"/>
                                        <p:tgtEl>
                                          <p:spTgt spid="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300"/>
                                        <p:tgtEl>
                                          <p:spTgt spid="1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300"/>
                                        <p:tgtEl>
                                          <p:spTgt spid="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3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300"/>
                                        <p:tgtEl>
                                          <p:spTgt spid="3"/>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300"/>
                                        <p:tgtEl>
                                          <p:spTgt spid="24"/>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300"/>
                                        <p:tgtEl>
                                          <p:spTgt spid="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300"/>
                                        <p:tgtEl>
                                          <p:spTgt spid="8"/>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8500"/>
                            </p:stCondLst>
                            <p:childTnLst>
                              <p:par>
                                <p:cTn id="73" presetID="22" presetClass="entr" presetSubtype="4"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00"/>
                                        <p:tgtEl>
                                          <p:spTgt spid="37"/>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left)">
                                      <p:cBhvr>
                                        <p:cTn id="79" dur="500"/>
                                        <p:tgtEl>
                                          <p:spTgt spid="34"/>
                                        </p:tgtEl>
                                      </p:cBhvr>
                                    </p:animEffect>
                                  </p:childTnLst>
                                </p:cTn>
                              </p:par>
                            </p:childTnLst>
                          </p:cTn>
                        </p:par>
                        <p:par>
                          <p:cTn id="80" fill="hold">
                            <p:stCondLst>
                              <p:cond delay="9500"/>
                            </p:stCondLst>
                            <p:childTnLst>
                              <p:par>
                                <p:cTn id="81" presetID="22" presetClass="entr" presetSubtype="1"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up)">
                                      <p:cBhvr>
                                        <p:cTn id="83" dur="500"/>
                                        <p:tgtEl>
                                          <p:spTgt spid="30"/>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11500"/>
                            </p:stCondLst>
                            <p:childTnLst>
                              <p:par>
                                <p:cTn id="97" presetID="22" presetClass="entr" presetSubtype="1" fill="hold"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up)">
                                      <p:cBhvr>
                                        <p:cTn id="99" dur="500"/>
                                        <p:tgtEl>
                                          <p:spTgt spid="32"/>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12500"/>
                            </p:stCondLst>
                            <p:childTnLst>
                              <p:par>
                                <p:cTn id="105" presetID="22" presetClass="entr" presetSubtype="4" fill="hold" nodeType="after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wipe(down)">
                                      <p:cBhvr>
                                        <p:cTn id="107" dur="500"/>
                                        <p:tgtEl>
                                          <p:spTgt spid="48"/>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3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27" grpId="0"/>
      <p:bldP spid="29" grpId="0"/>
      <p:bldP spid="31" grpId="0"/>
      <p:bldP spid="33" grpId="0"/>
      <p:bldP spid="34" grpId="0"/>
      <p:bldP spid="35" grpId="0"/>
      <p:bldP spid="4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3999</Words>
  <Application>Microsoft Office PowerPoint</Application>
  <PresentationFormat>宽屏</PresentationFormat>
  <Paragraphs>196</Paragraphs>
  <Slides>43</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43</vt:i4>
      </vt:variant>
    </vt:vector>
  </HeadingPairs>
  <TitlesOfParts>
    <vt:vector size="51" baseType="lpstr">
      <vt:lpstr>阿里巴巴普惠体 L</vt:lpstr>
      <vt:lpstr>阿里巴巴普惠体 M</vt:lpstr>
      <vt:lpstr>微软雅黑</vt:lpstr>
      <vt:lpstr>Arial</vt:lpstr>
      <vt:lpstr>Calibri</vt:lpstr>
      <vt:lpstr>Roboto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徐 晟</cp:lastModifiedBy>
  <cp:revision>137</cp:revision>
  <dcterms:created xsi:type="dcterms:W3CDTF">2021-06-28T00:59:00Z</dcterms:created>
  <dcterms:modified xsi:type="dcterms:W3CDTF">2022-03-13T12:58:43Z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2052-11.1.0.11365</vt:lpwstr>
  </property>
</Properties>
</file>