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media/image8.jpg" ContentType="image/jpeg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370" r:id="rId2"/>
    <p:sldId id="364" r:id="rId3"/>
    <p:sldId id="376" r:id="rId4"/>
    <p:sldId id="372" r:id="rId5"/>
    <p:sldId id="402" r:id="rId6"/>
    <p:sldId id="377" r:id="rId7"/>
    <p:sldId id="378" r:id="rId8"/>
    <p:sldId id="379" r:id="rId9"/>
    <p:sldId id="380" r:id="rId10"/>
    <p:sldId id="381" r:id="rId11"/>
    <p:sldId id="383" r:id="rId12"/>
    <p:sldId id="384" r:id="rId13"/>
    <p:sldId id="385" r:id="rId14"/>
    <p:sldId id="361" r:id="rId15"/>
    <p:sldId id="390" r:id="rId16"/>
    <p:sldId id="265" r:id="rId17"/>
    <p:sldId id="386" r:id="rId18"/>
    <p:sldId id="387" r:id="rId19"/>
    <p:sldId id="388" r:id="rId20"/>
    <p:sldId id="389" r:id="rId21"/>
    <p:sldId id="391" r:id="rId22"/>
    <p:sldId id="400" r:id="rId23"/>
    <p:sldId id="367" r:id="rId24"/>
    <p:sldId id="401" r:id="rId25"/>
    <p:sldId id="392" r:id="rId26"/>
    <p:sldId id="393" r:id="rId27"/>
    <p:sldId id="289" r:id="rId28"/>
    <p:sldId id="394" r:id="rId29"/>
    <p:sldId id="395" r:id="rId30"/>
    <p:sldId id="396" r:id="rId31"/>
    <p:sldId id="397" r:id="rId32"/>
    <p:sldId id="398" r:id="rId33"/>
    <p:sldId id="399" r:id="rId34"/>
    <p:sldId id="362" r:id="rId35"/>
  </p:sldIdLst>
  <p:sldSz cx="12190413" cy="6859588"/>
  <p:notesSz cx="6858000" cy="9144000"/>
  <p:custDataLst>
    <p:tags r:id="rId38"/>
  </p:custDataLst>
  <p:defaultTextStyle>
    <a:defPPr>
      <a:defRPr lang="zh-CN"/>
    </a:defPPr>
    <a:lvl1pPr marL="0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39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58E"/>
    <a:srgbClr val="8B8B8B"/>
    <a:srgbClr val="B11212"/>
    <a:srgbClr val="F5F5F5"/>
    <a:srgbClr val="022A4F"/>
    <a:srgbClr val="007ADE"/>
    <a:srgbClr val="0885DA"/>
    <a:srgbClr val="297FD5"/>
    <a:srgbClr val="629DD1"/>
    <a:srgbClr val="0035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11" autoAdjust="0"/>
    <p:restoredTop sz="94660"/>
  </p:normalViewPr>
  <p:slideViewPr>
    <p:cSldViewPr>
      <p:cViewPr>
        <p:scale>
          <a:sx n="100" d="100"/>
          <a:sy n="100" d="100"/>
        </p:scale>
        <p:origin x="1194" y="402"/>
      </p:cViewPr>
      <p:guideLst>
        <p:guide orient="horz" pos="2160"/>
        <p:guide orient="horz" pos="3838"/>
        <p:guide pos="3839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5693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744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871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3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264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6247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5951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8656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6258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9853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2439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6374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65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8684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6456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530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1862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6279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8363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2038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8738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5894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7719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983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1966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0794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4082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5154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4540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871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171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621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24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170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722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98542286"/>
      </p:ext>
    </p:extLst>
  </p:cSld>
  <p:clrMapOvr>
    <a:masterClrMapping/>
  </p:clrMapOvr>
  <p:transition spd="slow" advClick="0" advTm="0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59908843"/>
      </p:ext>
    </p:extLst>
  </p:cSld>
  <p:clrMapOvr>
    <a:masterClrMapping/>
  </p:clrMapOvr>
  <p:transition spd="slow" advClick="0" advTm="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9515159"/>
      </p:ext>
    </p:extLst>
  </p:cSld>
  <p:clrMapOvr>
    <a:masterClrMapping/>
  </p:clrMapOvr>
  <p:transition spd="slow" advClick="0" advTm="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6118941"/>
      </p:ext>
    </p:extLst>
  </p:cSld>
  <p:clrMapOvr>
    <a:masterClrMapping/>
  </p:clrMapOvr>
  <p:transition spd="slow" advClick="0" advTm="0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燕尾形 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044140442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2637010"/>
      </p:ext>
    </p:extLst>
  </p:cSld>
  <p:clrMapOvr>
    <a:masterClrMapping/>
  </p:clrMapOvr>
  <p:transition spd="slow" advClick="0" advTm="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89629378"/>
      </p:ext>
    </p:extLst>
  </p:cSld>
  <p:clrMapOvr>
    <a:masterClrMapping/>
  </p:clrMapOvr>
  <p:transition spd="slow" advClick="0" advTm="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55462019"/>
      </p:ext>
    </p:extLst>
  </p:cSld>
  <p:clrMapOvr>
    <a:masterClrMapping/>
  </p:clrMapOvr>
  <p:transition spd="slow" advClick="0" advTm="0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134110" y="6545425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精美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工作总结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www.1ppt.com/xiazai/zongjie/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工作计划：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www.1ppt.com/xiazai/jihua/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商务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www.1ppt.com/moban/shangwu/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个人简历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www.1ppt.com/xiazai/jianli/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毕业答辩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www.1ppt.com/xiazai/dabian/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工作汇报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www.1ppt.com/xiazai/huibao/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1282123"/>
      </p:ext>
    </p:extLst>
  </p:cSld>
  <p:clrMapOvr>
    <a:masterClrMapping/>
  </p:clrMapOvr>
  <p:transition spd="slow" advClick="0" advTm="0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95506658"/>
      </p:ext>
    </p:extLst>
  </p:cSld>
  <p:clrMapOvr>
    <a:masterClrMapping/>
  </p:clrMapOvr>
  <p:transition spd="slow" advClick="0" advTm="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12" r:id="rId2"/>
    <p:sldLayoutId id="2147483710" r:id="rId3"/>
    <p:sldLayoutId id="2147483713" r:id="rId4"/>
    <p:sldLayoutId id="2147483707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slow" advClick="0" advTm="0">
    <p:wipe/>
  </p:transition>
  <p:txStyles>
    <p:titleStyle>
      <a:lvl1pPr algn="ctr" defTabSz="1088502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188" indent="-408188" algn="l" defTabSz="1088502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408" indent="-340157" algn="l" defTabSz="1088502" rtl="0" eaLnBrk="1" latinLnBrk="0" hangingPunct="1">
        <a:spcBef>
          <a:spcPct val="20000"/>
        </a:spcBef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627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4878" indent="-272125" algn="l" defTabSz="108850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29" indent="-272125" algn="l" defTabSz="1088502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80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631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882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132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51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02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53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00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25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505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756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007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tmp"/><Relationship Id="rId4" Type="http://schemas.openxmlformats.org/officeDocument/2006/relationships/image" Target="../media/image11.tm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tm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tm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5"/>
          <p:cNvSpPr txBox="1"/>
          <p:nvPr/>
        </p:nvSpPr>
        <p:spPr>
          <a:xfrm>
            <a:off x="3684495" y="3672051"/>
            <a:ext cx="1869387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汇报小组：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G07</a:t>
            </a:r>
          </a:p>
        </p:txBody>
      </p:sp>
      <p:sp>
        <p:nvSpPr>
          <p:cNvPr id="42" name="矩形 41"/>
          <p:cNvSpPr/>
          <p:nvPr/>
        </p:nvSpPr>
        <p:spPr>
          <a:xfrm>
            <a:off x="2509559" y="2446090"/>
            <a:ext cx="7168916" cy="938702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en-US" altLang="zh-CN" sz="5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SRS</a:t>
            </a:r>
            <a:r>
              <a:rPr lang="zh-CN" altLang="en-US" sz="5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软件需求说明汇报</a:t>
            </a:r>
          </a:p>
        </p:txBody>
      </p:sp>
      <p:sp>
        <p:nvSpPr>
          <p:cNvPr id="43" name="文本框 5"/>
          <p:cNvSpPr txBox="1"/>
          <p:nvPr/>
        </p:nvSpPr>
        <p:spPr>
          <a:xfrm>
            <a:off x="5807990" y="3672051"/>
            <a:ext cx="2645242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日期：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2022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endParaRPr lang="en-US" altLang="zh-CN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2639273" y="3423059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C7DC14BA-11FA-48F2-A9C0-0AB9D20E29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539" y="134300"/>
            <a:ext cx="1300956" cy="13009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794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"/>
                            </p:stCondLst>
                            <p:childTnLst>
                              <p:par>
                                <p:cTn id="3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7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200"/>
                            </p:stCondLst>
                            <p:childTnLst>
                              <p:par>
                                <p:cTn id="4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700"/>
                            </p:stCondLst>
                            <p:childTnLst>
                              <p:par>
                                <p:cTn id="5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1" grpId="0"/>
      <p:bldP spid="42" grpId="0"/>
      <p:bldP spid="4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7"/>
          <p:cNvSpPr txBox="1"/>
          <p:nvPr/>
        </p:nvSpPr>
        <p:spPr>
          <a:xfrm>
            <a:off x="118542" y="274236"/>
            <a:ext cx="2611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11</a:t>
            </a:r>
            <a:r>
              <a:rPr lang="zh-CN" altLang="en-US" sz="20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16</a:t>
            </a:r>
            <a:r>
              <a:rPr lang="zh-CN" altLang="en-US" sz="20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17</a:t>
            </a:r>
            <a:endParaRPr lang="zh-CN" altLang="en-US" sz="20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需求优先级文档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449BB96-153D-4781-ADF5-B477DD6A2A31}"/>
              </a:ext>
            </a:extLst>
          </p:cNvPr>
          <p:cNvSpPr/>
          <p:nvPr/>
        </p:nvSpPr>
        <p:spPr>
          <a:xfrm>
            <a:off x="2922552" y="1055016"/>
            <a:ext cx="3312368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学生用户优先级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4FE72B6-95C8-4339-ABA0-AC272C2B894A}"/>
              </a:ext>
            </a:extLst>
          </p:cNvPr>
          <p:cNvSpPr txBox="1"/>
          <p:nvPr/>
        </p:nvSpPr>
        <p:spPr>
          <a:xfrm>
            <a:off x="8471470" y="5878066"/>
            <a:ext cx="40808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优先级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价值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%/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（成本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%+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风险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</a:p>
          <a:p>
            <a:pPr algn="just"/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价值：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（几乎无法带来价值）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（价值超乎预计）</a:t>
            </a:r>
          </a:p>
          <a:p>
            <a:pPr algn="just"/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成本：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（成本几乎为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（成本无法承担）</a:t>
            </a:r>
          </a:p>
          <a:p>
            <a:pPr algn="just"/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风险：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（风险几乎为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（风险无法承担）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35A0C56-9F4B-5643-B5FF-A5F72BA2E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22017"/>
              </p:ext>
            </p:extLst>
          </p:nvPr>
        </p:nvGraphicFramePr>
        <p:xfrm>
          <a:off x="766614" y="1629594"/>
          <a:ext cx="7438756" cy="47307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9055">
                  <a:extLst>
                    <a:ext uri="{9D8B030D-6E8A-4147-A177-3AD203B41FA5}">
                      <a16:colId xmlns:a16="http://schemas.microsoft.com/office/drawing/2014/main" val="101870253"/>
                    </a:ext>
                  </a:extLst>
                </a:gridCol>
                <a:gridCol w="646013">
                  <a:extLst>
                    <a:ext uri="{9D8B030D-6E8A-4147-A177-3AD203B41FA5}">
                      <a16:colId xmlns:a16="http://schemas.microsoft.com/office/drawing/2014/main" val="1459212482"/>
                    </a:ext>
                  </a:extLst>
                </a:gridCol>
                <a:gridCol w="580968">
                  <a:extLst>
                    <a:ext uri="{9D8B030D-6E8A-4147-A177-3AD203B41FA5}">
                      <a16:colId xmlns:a16="http://schemas.microsoft.com/office/drawing/2014/main" val="1429777037"/>
                    </a:ext>
                  </a:extLst>
                </a:gridCol>
                <a:gridCol w="729536">
                  <a:extLst>
                    <a:ext uri="{9D8B030D-6E8A-4147-A177-3AD203B41FA5}">
                      <a16:colId xmlns:a16="http://schemas.microsoft.com/office/drawing/2014/main" val="242503113"/>
                    </a:ext>
                  </a:extLst>
                </a:gridCol>
                <a:gridCol w="724362">
                  <a:extLst>
                    <a:ext uri="{9D8B030D-6E8A-4147-A177-3AD203B41FA5}">
                      <a16:colId xmlns:a16="http://schemas.microsoft.com/office/drawing/2014/main" val="2437474377"/>
                    </a:ext>
                  </a:extLst>
                </a:gridCol>
                <a:gridCol w="490792">
                  <a:extLst>
                    <a:ext uri="{9D8B030D-6E8A-4147-A177-3AD203B41FA5}">
                      <a16:colId xmlns:a16="http://schemas.microsoft.com/office/drawing/2014/main" val="1004415357"/>
                    </a:ext>
                  </a:extLst>
                </a:gridCol>
                <a:gridCol w="690362">
                  <a:extLst>
                    <a:ext uri="{9D8B030D-6E8A-4147-A177-3AD203B41FA5}">
                      <a16:colId xmlns:a16="http://schemas.microsoft.com/office/drawing/2014/main" val="1684104379"/>
                    </a:ext>
                  </a:extLst>
                </a:gridCol>
                <a:gridCol w="515184">
                  <a:extLst>
                    <a:ext uri="{9D8B030D-6E8A-4147-A177-3AD203B41FA5}">
                      <a16:colId xmlns:a16="http://schemas.microsoft.com/office/drawing/2014/main" val="38561543"/>
                    </a:ext>
                  </a:extLst>
                </a:gridCol>
                <a:gridCol w="661535">
                  <a:extLst>
                    <a:ext uri="{9D8B030D-6E8A-4147-A177-3AD203B41FA5}">
                      <a16:colId xmlns:a16="http://schemas.microsoft.com/office/drawing/2014/main" val="2198041077"/>
                    </a:ext>
                  </a:extLst>
                </a:gridCol>
                <a:gridCol w="726580">
                  <a:extLst>
                    <a:ext uri="{9D8B030D-6E8A-4147-A177-3AD203B41FA5}">
                      <a16:colId xmlns:a16="http://schemas.microsoft.com/office/drawing/2014/main" val="2150914367"/>
                    </a:ext>
                  </a:extLst>
                </a:gridCol>
                <a:gridCol w="1064369">
                  <a:extLst>
                    <a:ext uri="{9D8B030D-6E8A-4147-A177-3AD203B41FA5}">
                      <a16:colId xmlns:a16="http://schemas.microsoft.com/office/drawing/2014/main" val="2828843749"/>
                    </a:ext>
                  </a:extLst>
                </a:gridCol>
              </a:tblGrid>
              <a:tr h="348684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特性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价值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损失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总价值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总价值</a:t>
                      </a:r>
                      <a:r>
                        <a:rPr lang="en-US" sz="1100" kern="100">
                          <a:effectLst/>
                        </a:rPr>
                        <a:t>%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成本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成本</a:t>
                      </a:r>
                      <a:r>
                        <a:rPr lang="en-US" sz="1100" kern="100">
                          <a:effectLst/>
                        </a:rPr>
                        <a:t>%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风险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风险</a:t>
                      </a:r>
                      <a:r>
                        <a:rPr lang="en-US" sz="1100" kern="100">
                          <a:effectLst/>
                        </a:rPr>
                        <a:t>%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优先级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相对优先级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extLst>
                  <a:ext uri="{0D108BD9-81ED-4DB2-BD59-A6C34878D82A}">
                    <a16:rowId xmlns:a16="http://schemas.microsoft.com/office/drawing/2014/main" val="2296832285"/>
                  </a:ext>
                </a:extLst>
              </a:tr>
              <a:tr h="442166">
                <a:tc>
                  <a:txBody>
                    <a:bodyPr/>
                    <a:lstStyle/>
                    <a:p>
                      <a:pPr algn="just"/>
                      <a:r>
                        <a:rPr lang="zh-CN" sz="900" kern="100">
                          <a:effectLst/>
                        </a:rPr>
                        <a:t>使用论坛功能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7.5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5.5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kern="0">
                          <a:effectLst/>
                        </a:rPr>
                        <a:t>13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kern="0">
                          <a:effectLst/>
                        </a:rPr>
                        <a:t>11.40%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8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13.79%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8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14.29%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kern="0">
                          <a:effectLst/>
                        </a:rPr>
                        <a:t>0.4061 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kern="0">
                          <a:effectLst/>
                        </a:rPr>
                        <a:t>0.94 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 anchor="ctr"/>
                </a:tc>
                <a:extLst>
                  <a:ext uri="{0D108BD9-81ED-4DB2-BD59-A6C34878D82A}">
                    <a16:rowId xmlns:a16="http://schemas.microsoft.com/office/drawing/2014/main" val="28378186"/>
                  </a:ext>
                </a:extLst>
              </a:tr>
              <a:tr h="442166">
                <a:tc>
                  <a:txBody>
                    <a:bodyPr/>
                    <a:lstStyle/>
                    <a:p>
                      <a:pPr algn="just"/>
                      <a:r>
                        <a:rPr lang="zh-CN" sz="900" kern="100">
                          <a:effectLst/>
                        </a:rPr>
                        <a:t>使用博客功能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7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6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kern="0">
                          <a:effectLst/>
                        </a:rPr>
                        <a:t>13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kern="0">
                          <a:effectLst/>
                        </a:rPr>
                        <a:t>11.40%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6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10.34%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4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7.14%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kern="0">
                          <a:effectLst/>
                        </a:rPr>
                        <a:t>0.6524 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kern="0">
                          <a:effectLst/>
                        </a:rPr>
                        <a:t>1.51 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 anchor="ctr"/>
                </a:tc>
                <a:extLst>
                  <a:ext uri="{0D108BD9-81ED-4DB2-BD59-A6C34878D82A}">
                    <a16:rowId xmlns:a16="http://schemas.microsoft.com/office/drawing/2014/main" val="1602251690"/>
                  </a:ext>
                </a:extLst>
              </a:tr>
              <a:tr h="442166">
                <a:tc>
                  <a:txBody>
                    <a:bodyPr/>
                    <a:lstStyle/>
                    <a:p>
                      <a:pPr algn="just"/>
                      <a:r>
                        <a:rPr lang="zh-CN" sz="900" kern="100">
                          <a:effectLst/>
                        </a:rPr>
                        <a:t>使用问答功能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7.5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5.5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kern="0">
                          <a:effectLst/>
                        </a:rPr>
                        <a:t>13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kern="0">
                          <a:effectLst/>
                        </a:rPr>
                        <a:t>11.40%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7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12.07%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7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12.50%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kern="0">
                          <a:effectLst/>
                        </a:rPr>
                        <a:t>0.4641 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kern="0">
                          <a:effectLst/>
                        </a:rPr>
                        <a:t>1.07 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 anchor="ctr"/>
                </a:tc>
                <a:extLst>
                  <a:ext uri="{0D108BD9-81ED-4DB2-BD59-A6C34878D82A}">
                    <a16:rowId xmlns:a16="http://schemas.microsoft.com/office/drawing/2014/main" val="1053856704"/>
                  </a:ext>
                </a:extLst>
              </a:tr>
              <a:tr h="589556">
                <a:tc>
                  <a:txBody>
                    <a:bodyPr/>
                    <a:lstStyle/>
                    <a:p>
                      <a:pPr algn="just"/>
                      <a:r>
                        <a:rPr lang="zh-CN" sz="900" kern="100">
                          <a:effectLst/>
                        </a:rPr>
                        <a:t>使用资料上传</a:t>
                      </a:r>
                      <a:r>
                        <a:rPr lang="en-US" sz="900" kern="100">
                          <a:effectLst/>
                        </a:rPr>
                        <a:t>/</a:t>
                      </a:r>
                      <a:r>
                        <a:rPr lang="zh-CN" sz="900" kern="100">
                          <a:effectLst/>
                        </a:rPr>
                        <a:t>下载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6.5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5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kern="0">
                          <a:effectLst/>
                        </a:rPr>
                        <a:t>11.5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kern="0">
                          <a:effectLst/>
                        </a:rPr>
                        <a:t>10.09%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5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8.62%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7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12.50%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kern="0">
                          <a:effectLst/>
                        </a:rPr>
                        <a:t>0.4776 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kern="0">
                          <a:effectLst/>
                        </a:rPr>
                        <a:t>1.10 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 anchor="ctr"/>
                </a:tc>
                <a:extLst>
                  <a:ext uri="{0D108BD9-81ED-4DB2-BD59-A6C34878D82A}">
                    <a16:rowId xmlns:a16="http://schemas.microsoft.com/office/drawing/2014/main" val="3631299011"/>
                  </a:ext>
                </a:extLst>
              </a:tr>
              <a:tr h="442166">
                <a:tc>
                  <a:txBody>
                    <a:bodyPr/>
                    <a:lstStyle/>
                    <a:p>
                      <a:pPr algn="l"/>
                      <a:r>
                        <a:rPr lang="zh-CN" sz="900" kern="100">
                          <a:effectLst/>
                        </a:rPr>
                        <a:t>网站式布局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7.5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5.5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kern="0">
                          <a:effectLst/>
                        </a:rPr>
                        <a:t>13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kern="0">
                          <a:effectLst/>
                        </a:rPr>
                        <a:t>11.40%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7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12.07%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8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14.29%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kern="0">
                          <a:effectLst/>
                        </a:rPr>
                        <a:t>0.4326 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kern="0">
                          <a:effectLst/>
                        </a:rPr>
                        <a:t>1.00</a:t>
                      </a:r>
                      <a:r>
                        <a:rPr lang="zh-CN" sz="1000" kern="0">
                          <a:effectLst/>
                        </a:rPr>
                        <a:t>（基准） 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 anchor="ctr"/>
                </a:tc>
                <a:extLst>
                  <a:ext uri="{0D108BD9-81ED-4DB2-BD59-A6C34878D82A}">
                    <a16:rowId xmlns:a16="http://schemas.microsoft.com/office/drawing/2014/main" val="646680103"/>
                  </a:ext>
                </a:extLst>
              </a:tr>
              <a:tr h="348684">
                <a:tc>
                  <a:txBody>
                    <a:bodyPr/>
                    <a:lstStyle/>
                    <a:p>
                      <a:pPr algn="just"/>
                      <a:r>
                        <a:rPr lang="zh-CN" sz="900" kern="100">
                          <a:effectLst/>
                        </a:rPr>
                        <a:t>登陆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6.5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5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kern="0">
                          <a:effectLst/>
                        </a:rPr>
                        <a:t>11.5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kern="0">
                          <a:effectLst/>
                        </a:rPr>
                        <a:t>10.09%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6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10.34%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5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8.93%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kern="0">
                          <a:effectLst/>
                        </a:rPr>
                        <a:t>0.5235 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kern="0">
                          <a:effectLst/>
                        </a:rPr>
                        <a:t>1.21 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 anchor="ctr"/>
                </a:tc>
                <a:extLst>
                  <a:ext uri="{0D108BD9-81ED-4DB2-BD59-A6C34878D82A}">
                    <a16:rowId xmlns:a16="http://schemas.microsoft.com/office/drawing/2014/main" val="3430238395"/>
                  </a:ext>
                </a:extLst>
              </a:tr>
              <a:tr h="174342">
                <a:tc>
                  <a:txBody>
                    <a:bodyPr/>
                    <a:lstStyle/>
                    <a:p>
                      <a:pPr algn="just"/>
                      <a:r>
                        <a:rPr lang="zh-CN" sz="900" kern="100">
                          <a:effectLst/>
                        </a:rPr>
                        <a:t>注册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7.5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5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kern="0">
                          <a:effectLst/>
                        </a:rPr>
                        <a:t>12.5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kern="0">
                          <a:effectLst/>
                        </a:rPr>
                        <a:t>10.96%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4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6.90%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4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7.14%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kern="0">
                          <a:effectLst/>
                        </a:rPr>
                        <a:t>0.7810 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kern="0">
                          <a:effectLst/>
                        </a:rPr>
                        <a:t>1.81 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 anchor="ctr"/>
                </a:tc>
                <a:extLst>
                  <a:ext uri="{0D108BD9-81ED-4DB2-BD59-A6C34878D82A}">
                    <a16:rowId xmlns:a16="http://schemas.microsoft.com/office/drawing/2014/main" val="2176055395"/>
                  </a:ext>
                </a:extLst>
              </a:tr>
              <a:tr h="736945">
                <a:tc>
                  <a:txBody>
                    <a:bodyPr/>
                    <a:lstStyle/>
                    <a:p>
                      <a:pPr algn="just"/>
                      <a:r>
                        <a:rPr lang="zh-CN" sz="900" kern="100">
                          <a:effectLst/>
                        </a:rPr>
                        <a:t>界面需要优化视觉表现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7.5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5.5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kern="0">
                          <a:effectLst/>
                        </a:rPr>
                        <a:t>13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kern="0">
                          <a:effectLst/>
                        </a:rPr>
                        <a:t>11.40%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9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15.52%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7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12.50%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kern="0">
                          <a:effectLst/>
                        </a:rPr>
                        <a:t>0.4070 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kern="0">
                          <a:effectLst/>
                        </a:rPr>
                        <a:t>0.94 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 anchor="ctr"/>
                </a:tc>
                <a:extLst>
                  <a:ext uri="{0D108BD9-81ED-4DB2-BD59-A6C34878D82A}">
                    <a16:rowId xmlns:a16="http://schemas.microsoft.com/office/drawing/2014/main" val="3375794079"/>
                  </a:ext>
                </a:extLst>
              </a:tr>
              <a:tr h="589556">
                <a:tc>
                  <a:txBody>
                    <a:bodyPr/>
                    <a:lstStyle/>
                    <a:p>
                      <a:pPr algn="just"/>
                      <a:r>
                        <a:rPr lang="zh-CN" sz="900" kern="100">
                          <a:effectLst/>
                        </a:rPr>
                        <a:t>发帖时显示字数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8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4.5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kern="0">
                          <a:effectLst/>
                        </a:rPr>
                        <a:t>12.5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10.96%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6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10.34%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6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10.71%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kern="0">
                          <a:effectLst/>
                        </a:rPr>
                        <a:t>0.5209 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kern="0">
                          <a:effectLst/>
                        </a:rPr>
                        <a:t>1.20 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 anchor="ctr"/>
                </a:tc>
                <a:extLst>
                  <a:ext uri="{0D108BD9-81ED-4DB2-BD59-A6C34878D82A}">
                    <a16:rowId xmlns:a16="http://schemas.microsoft.com/office/drawing/2014/main" val="2670885291"/>
                  </a:ext>
                </a:extLst>
              </a:tr>
              <a:tr h="174342">
                <a:tc>
                  <a:txBody>
                    <a:bodyPr/>
                    <a:lstStyle/>
                    <a:p>
                      <a:pPr algn="just"/>
                      <a:r>
                        <a:rPr lang="zh-CN" sz="900" kern="100">
                          <a:effectLst/>
                        </a:rPr>
                        <a:t>合计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66.5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47.5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kern="0">
                          <a:effectLst/>
                        </a:rPr>
                        <a:t>114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100%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58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100%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56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100%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extLst>
                  <a:ext uri="{0D108BD9-81ED-4DB2-BD59-A6C34878D82A}">
                    <a16:rowId xmlns:a16="http://schemas.microsoft.com/office/drawing/2014/main" val="681911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5515009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21" name="直接连接符 2820"/>
          <p:cNvCxnSpPr>
            <a:cxnSpLocks/>
          </p:cNvCxnSpPr>
          <p:nvPr/>
        </p:nvCxnSpPr>
        <p:spPr>
          <a:xfrm>
            <a:off x="4087199" y="1802821"/>
            <a:ext cx="0" cy="4507297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2" name="直接连接符 2821"/>
          <p:cNvCxnSpPr>
            <a:cxnSpLocks/>
          </p:cNvCxnSpPr>
          <p:nvPr/>
        </p:nvCxnSpPr>
        <p:spPr>
          <a:xfrm>
            <a:off x="8039422" y="1802821"/>
            <a:ext cx="0" cy="4507295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4" name="11 Rectángulo"/>
          <p:cNvSpPr/>
          <p:nvPr/>
        </p:nvSpPr>
        <p:spPr>
          <a:xfrm>
            <a:off x="694606" y="1177301"/>
            <a:ext cx="2940068" cy="4028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登陆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TextBox 7"/>
          <p:cNvSpPr txBox="1"/>
          <p:nvPr/>
        </p:nvSpPr>
        <p:spPr>
          <a:xfrm>
            <a:off x="178972" y="35544"/>
            <a:ext cx="216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endParaRPr lang="en-US" altLang="zh-CN" sz="24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27</a:t>
            </a:r>
            <a:endParaRPr lang="zh-CN" altLang="en-US" sz="24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用例文档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AE5BCAA-DE4F-4C7A-865F-F5901FFF1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811079"/>
              </p:ext>
            </p:extLst>
          </p:nvPr>
        </p:nvGraphicFramePr>
        <p:xfrm>
          <a:off x="178972" y="1701602"/>
          <a:ext cx="3802935" cy="48588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2550">
                  <a:extLst>
                    <a:ext uri="{9D8B030D-6E8A-4147-A177-3AD203B41FA5}">
                      <a16:colId xmlns:a16="http://schemas.microsoft.com/office/drawing/2014/main" val="2228326862"/>
                    </a:ext>
                  </a:extLst>
                </a:gridCol>
                <a:gridCol w="986489">
                  <a:extLst>
                    <a:ext uri="{9D8B030D-6E8A-4147-A177-3AD203B41FA5}">
                      <a16:colId xmlns:a16="http://schemas.microsoft.com/office/drawing/2014/main" val="1174063693"/>
                    </a:ext>
                  </a:extLst>
                </a:gridCol>
                <a:gridCol w="986948">
                  <a:extLst>
                    <a:ext uri="{9D8B030D-6E8A-4147-A177-3AD203B41FA5}">
                      <a16:colId xmlns:a16="http://schemas.microsoft.com/office/drawing/2014/main" val="3917693908"/>
                    </a:ext>
                  </a:extLst>
                </a:gridCol>
                <a:gridCol w="986948">
                  <a:extLst>
                    <a:ext uri="{9D8B030D-6E8A-4147-A177-3AD203B41FA5}">
                      <a16:colId xmlns:a16="http://schemas.microsoft.com/office/drawing/2014/main" val="850109077"/>
                    </a:ext>
                  </a:extLst>
                </a:gridCol>
              </a:tblGrid>
              <a:tr h="194355"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ID</a:t>
                      </a:r>
                      <a:r>
                        <a:rPr lang="zh-CN" sz="1100" kern="100">
                          <a:effectLst/>
                        </a:rPr>
                        <a:t>和名称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zh-CN" sz="1100" kern="100" dirty="0">
                          <a:effectLst/>
                        </a:rPr>
                        <a:t>登陆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769883"/>
                  </a:ext>
                </a:extLst>
              </a:tr>
              <a:tr h="194355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创建人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徐过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 dirty="0">
                          <a:effectLst/>
                        </a:rPr>
                        <a:t>创建日期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2022/4/15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extLst>
                  <a:ext uri="{0D108BD9-81ED-4DB2-BD59-A6C34878D82A}">
                    <a16:rowId xmlns:a16="http://schemas.microsoft.com/office/drawing/2014/main" val="3277332211"/>
                  </a:ext>
                </a:extLst>
              </a:tr>
              <a:tr h="194355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首要角色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游客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次要角色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\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extLst>
                  <a:ext uri="{0D108BD9-81ED-4DB2-BD59-A6C34878D82A}">
                    <a16:rowId xmlns:a16="http://schemas.microsoft.com/office/drawing/2014/main" val="3817817447"/>
                  </a:ext>
                </a:extLst>
              </a:tr>
              <a:tr h="388709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描述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该网站游客有较多约束，登陆才能够进行下载资料、上传文件等操作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381899"/>
                  </a:ext>
                </a:extLst>
              </a:tr>
              <a:tr h="194355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触发条件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游客点击登录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824270"/>
                  </a:ext>
                </a:extLst>
              </a:tr>
              <a:tr h="388709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前置条件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1.</a:t>
                      </a:r>
                      <a:r>
                        <a:rPr lang="zh-CN" sz="1100" kern="100">
                          <a:effectLst/>
                        </a:rPr>
                        <a:t>游客点击登陆</a:t>
                      </a:r>
                      <a:endParaRPr lang="zh-CN" sz="1000" kern="100">
                        <a:effectLst/>
                      </a:endParaRPr>
                    </a:p>
                    <a:p>
                      <a:pPr algn="just"/>
                      <a:r>
                        <a:rPr lang="en-US" sz="1100" kern="100">
                          <a:effectLst/>
                        </a:rPr>
                        <a:t>2.</a:t>
                      </a:r>
                      <a:r>
                        <a:rPr lang="zh-CN" sz="1100" kern="100">
                          <a:effectLst/>
                        </a:rPr>
                        <a:t>用户拥有已注册账号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990848"/>
                  </a:ext>
                </a:extLst>
              </a:tr>
              <a:tr h="194355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后置条件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1.</a:t>
                      </a:r>
                      <a:r>
                        <a:rPr lang="zh-CN" sz="1100" kern="100">
                          <a:effectLst/>
                        </a:rPr>
                        <a:t>解锁用户权限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2788"/>
                  </a:ext>
                </a:extLst>
              </a:tr>
              <a:tr h="1166128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正常流程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1.</a:t>
                      </a:r>
                      <a:r>
                        <a:rPr lang="zh-CN" sz="1100" kern="100">
                          <a:effectLst/>
                        </a:rPr>
                        <a:t>点击登录按钮</a:t>
                      </a:r>
                      <a:endParaRPr lang="zh-CN" sz="1000" kern="100">
                        <a:effectLst/>
                      </a:endParaRPr>
                    </a:p>
                    <a:p>
                      <a:pPr algn="just"/>
                      <a:r>
                        <a:rPr lang="en-US" sz="1100" kern="100">
                          <a:effectLst/>
                        </a:rPr>
                        <a:t>2.</a:t>
                      </a:r>
                      <a:r>
                        <a:rPr lang="zh-CN" sz="1100" kern="100">
                          <a:effectLst/>
                        </a:rPr>
                        <a:t>弹出登录框</a:t>
                      </a:r>
                      <a:endParaRPr lang="zh-CN" sz="1000" kern="100">
                        <a:effectLst/>
                      </a:endParaRPr>
                    </a:p>
                    <a:p>
                      <a:pPr algn="just"/>
                      <a:r>
                        <a:rPr lang="en-US" sz="1100" kern="100">
                          <a:effectLst/>
                        </a:rPr>
                        <a:t>3.</a:t>
                      </a:r>
                      <a:r>
                        <a:rPr lang="zh-CN" sz="1100" kern="100">
                          <a:effectLst/>
                        </a:rPr>
                        <a:t>输入账号密码</a:t>
                      </a:r>
                      <a:endParaRPr lang="zh-CN" sz="1000" kern="100">
                        <a:effectLst/>
                      </a:endParaRPr>
                    </a:p>
                    <a:p>
                      <a:pPr algn="just"/>
                      <a:r>
                        <a:rPr lang="en-US" sz="1100" kern="100">
                          <a:effectLst/>
                        </a:rPr>
                        <a:t>4.</a:t>
                      </a:r>
                      <a:r>
                        <a:rPr lang="zh-CN" sz="1100" kern="100">
                          <a:effectLst/>
                        </a:rPr>
                        <a:t>选择用户身份</a:t>
                      </a:r>
                      <a:endParaRPr lang="zh-CN" sz="1000" kern="100">
                        <a:effectLst/>
                      </a:endParaRPr>
                    </a:p>
                    <a:p>
                      <a:pPr algn="just"/>
                      <a:r>
                        <a:rPr lang="en-US" sz="1100" kern="100">
                          <a:effectLst/>
                        </a:rPr>
                        <a:t>5.</a:t>
                      </a:r>
                      <a:r>
                        <a:rPr lang="zh-CN" sz="1100" kern="100">
                          <a:effectLst/>
                        </a:rPr>
                        <a:t>点击登录</a:t>
                      </a:r>
                      <a:endParaRPr lang="zh-CN" sz="1000" kern="100">
                        <a:effectLst/>
                      </a:endParaRPr>
                    </a:p>
                    <a:p>
                      <a:pPr algn="just"/>
                      <a:r>
                        <a:rPr lang="en-US" sz="1100" kern="100">
                          <a:effectLst/>
                        </a:rPr>
                        <a:t>6.</a:t>
                      </a:r>
                      <a:r>
                        <a:rPr lang="zh-CN" sz="1100" kern="100">
                          <a:effectLst/>
                        </a:rPr>
                        <a:t>登陆成功返回原页面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302334"/>
                  </a:ext>
                </a:extLst>
              </a:tr>
              <a:tr h="194355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可选流程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1.1</a:t>
                      </a:r>
                      <a:r>
                        <a:rPr lang="zh-CN" sz="1100" kern="100">
                          <a:effectLst/>
                        </a:rPr>
                        <a:t>点击需要用户权限的内容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598221"/>
                  </a:ext>
                </a:extLst>
              </a:tr>
              <a:tr h="583064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异常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1.</a:t>
                      </a:r>
                      <a:r>
                        <a:rPr lang="zh-CN" sz="1100" kern="100" dirty="0">
                          <a:effectLst/>
                        </a:rPr>
                        <a:t>账号密码为空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/>
                      <a:r>
                        <a:rPr lang="en-US" sz="1100" kern="100" dirty="0">
                          <a:effectLst/>
                        </a:rPr>
                        <a:t>2.</a:t>
                      </a:r>
                      <a:r>
                        <a:rPr lang="zh-CN" sz="1100" kern="100" dirty="0">
                          <a:effectLst/>
                        </a:rPr>
                        <a:t>密码错误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/>
                      <a:r>
                        <a:rPr lang="en-US" sz="1100" kern="100" dirty="0">
                          <a:effectLst/>
                        </a:rPr>
                        <a:t>3.</a:t>
                      </a:r>
                      <a:r>
                        <a:rPr lang="zh-CN" sz="1100" kern="100" dirty="0">
                          <a:effectLst/>
                        </a:rPr>
                        <a:t>账号不存在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765007"/>
                  </a:ext>
                </a:extLst>
              </a:tr>
              <a:tr h="194355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优先级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极高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15478"/>
                  </a:ext>
                </a:extLst>
              </a:tr>
              <a:tr h="194355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使用频率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极高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2014"/>
                  </a:ext>
                </a:extLst>
              </a:tr>
              <a:tr h="194355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商业规则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123492"/>
                  </a:ext>
                </a:extLst>
              </a:tr>
              <a:tr h="388709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其他信息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1.</a:t>
                      </a:r>
                      <a:r>
                        <a:rPr lang="zh-CN" sz="1100" kern="100">
                          <a:effectLst/>
                        </a:rPr>
                        <a:t>用户信息从数据库中调取</a:t>
                      </a:r>
                      <a:endParaRPr lang="zh-CN" sz="1000" kern="100">
                        <a:effectLst/>
                      </a:endParaRPr>
                    </a:p>
                    <a:p>
                      <a:pPr algn="just"/>
                      <a:r>
                        <a:rPr lang="en-US" sz="1100" kern="100">
                          <a:effectLst/>
                        </a:rPr>
                        <a:t>2.</a:t>
                      </a:r>
                      <a:r>
                        <a:rPr lang="zh-CN" sz="1100" kern="100">
                          <a:effectLst/>
                        </a:rPr>
                        <a:t>管理员会定期对数据库维护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006060"/>
                  </a:ext>
                </a:extLst>
              </a:tr>
              <a:tr h="194355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假设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017845"/>
                  </a:ext>
                </a:extLst>
              </a:tr>
            </a:tbl>
          </a:graphicData>
        </a:graphic>
      </p:graphicFrame>
      <p:sp>
        <p:nvSpPr>
          <p:cNvPr id="19" name="11 Rectángulo">
            <a:extLst>
              <a:ext uri="{FF2B5EF4-FFF2-40B4-BE49-F238E27FC236}">
                <a16:creationId xmlns:a16="http://schemas.microsoft.com/office/drawing/2014/main" id="{6B14DC04-145B-4530-8702-505E9DE4E327}"/>
              </a:ext>
            </a:extLst>
          </p:cNvPr>
          <p:cNvSpPr/>
          <p:nvPr/>
        </p:nvSpPr>
        <p:spPr>
          <a:xfrm>
            <a:off x="4615619" y="1177301"/>
            <a:ext cx="2940068" cy="4028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" name="11 Rectángulo">
            <a:extLst>
              <a:ext uri="{FF2B5EF4-FFF2-40B4-BE49-F238E27FC236}">
                <a16:creationId xmlns:a16="http://schemas.microsoft.com/office/drawing/2014/main" id="{F23AF8E1-7272-4875-A3DF-5716A588DC70}"/>
              </a:ext>
            </a:extLst>
          </p:cNvPr>
          <p:cNvSpPr/>
          <p:nvPr/>
        </p:nvSpPr>
        <p:spPr>
          <a:xfrm>
            <a:off x="8555740" y="1177300"/>
            <a:ext cx="2940068" cy="4028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忘记密码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F5AFE25-8AD5-466A-B088-4B2CE70749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685293"/>
              </p:ext>
            </p:extLst>
          </p:nvPr>
        </p:nvGraphicFramePr>
        <p:xfrm>
          <a:off x="4224390" y="1672671"/>
          <a:ext cx="3741632" cy="49167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9067">
                  <a:extLst>
                    <a:ext uri="{9D8B030D-6E8A-4147-A177-3AD203B41FA5}">
                      <a16:colId xmlns:a16="http://schemas.microsoft.com/office/drawing/2014/main" val="400641799"/>
                    </a:ext>
                  </a:extLst>
                </a:gridCol>
                <a:gridCol w="970705">
                  <a:extLst>
                    <a:ext uri="{9D8B030D-6E8A-4147-A177-3AD203B41FA5}">
                      <a16:colId xmlns:a16="http://schemas.microsoft.com/office/drawing/2014/main" val="4226109637"/>
                    </a:ext>
                  </a:extLst>
                </a:gridCol>
                <a:gridCol w="1941860">
                  <a:extLst>
                    <a:ext uri="{9D8B030D-6E8A-4147-A177-3AD203B41FA5}">
                      <a16:colId xmlns:a16="http://schemas.microsoft.com/office/drawing/2014/main" val="2463992980"/>
                    </a:ext>
                  </a:extLst>
                </a:gridCol>
              </a:tblGrid>
              <a:tr h="173221"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ID</a:t>
                      </a:r>
                      <a:r>
                        <a:rPr lang="zh-CN" sz="1200" kern="100">
                          <a:effectLst/>
                        </a:rPr>
                        <a:t>和名称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注册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602533"/>
                  </a:ext>
                </a:extLst>
              </a:tr>
              <a:tr h="173221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创建人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徐过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45625200"/>
                  </a:ext>
                </a:extLst>
              </a:tr>
              <a:tr h="301295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首要角色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游客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33705974"/>
                  </a:ext>
                </a:extLst>
              </a:tr>
              <a:tr h="173221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游客想要成为用户需要注册账号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542269"/>
                  </a:ext>
                </a:extLst>
              </a:tr>
              <a:tr h="301295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触发条件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游客点击注册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711775"/>
                  </a:ext>
                </a:extLst>
              </a:tr>
              <a:tr h="346442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前置条件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1200" kern="100" dirty="0">
                          <a:effectLst/>
                        </a:rPr>
                        <a:t>1.</a:t>
                      </a:r>
                      <a:r>
                        <a:rPr lang="zh-CN" sz="1200" kern="100" dirty="0">
                          <a:effectLst/>
                        </a:rPr>
                        <a:t>游客点击注册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/>
                      <a:r>
                        <a:rPr lang="en-US" sz="1200" kern="100" dirty="0">
                          <a:effectLst/>
                        </a:rPr>
                        <a:t>2.</a:t>
                      </a:r>
                      <a:r>
                        <a:rPr lang="zh-CN" sz="1200" kern="100" dirty="0">
                          <a:effectLst/>
                        </a:rPr>
                        <a:t>游客未拥有账号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611039"/>
                  </a:ext>
                </a:extLst>
              </a:tr>
              <a:tr h="301295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后置条件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1.</a:t>
                      </a:r>
                      <a:r>
                        <a:rPr lang="zh-CN" sz="1200" kern="100">
                          <a:effectLst/>
                        </a:rPr>
                        <a:t>数据库中增加用户信息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655164"/>
                  </a:ext>
                </a:extLst>
              </a:tr>
              <a:tr h="866106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正常流程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1.</a:t>
                      </a:r>
                      <a:r>
                        <a:rPr lang="zh-CN" sz="1200" kern="100">
                          <a:effectLst/>
                        </a:rPr>
                        <a:t>点击注册</a:t>
                      </a:r>
                      <a:endParaRPr lang="zh-CN" sz="1050" kern="100">
                        <a:effectLst/>
                      </a:endParaRPr>
                    </a:p>
                    <a:p>
                      <a:pPr algn="just"/>
                      <a:r>
                        <a:rPr lang="en-US" sz="1200" kern="100">
                          <a:effectLst/>
                        </a:rPr>
                        <a:t>2.</a:t>
                      </a:r>
                      <a:r>
                        <a:rPr lang="zh-CN" sz="1200" kern="100">
                          <a:effectLst/>
                        </a:rPr>
                        <a:t>输入账号密码手机号</a:t>
                      </a:r>
                      <a:endParaRPr lang="zh-CN" sz="1050" kern="100">
                        <a:effectLst/>
                      </a:endParaRPr>
                    </a:p>
                    <a:p>
                      <a:pPr algn="just"/>
                      <a:r>
                        <a:rPr lang="en-US" sz="1200" kern="100">
                          <a:effectLst/>
                        </a:rPr>
                        <a:t>3.</a:t>
                      </a:r>
                      <a:r>
                        <a:rPr lang="zh-CN" sz="1200" kern="100">
                          <a:effectLst/>
                        </a:rPr>
                        <a:t>选择用户身份</a:t>
                      </a:r>
                      <a:endParaRPr lang="zh-CN" sz="1050" kern="100">
                        <a:effectLst/>
                      </a:endParaRPr>
                    </a:p>
                    <a:p>
                      <a:pPr algn="just"/>
                      <a:r>
                        <a:rPr lang="en-US" sz="1200" kern="100">
                          <a:effectLst/>
                        </a:rPr>
                        <a:t>4.</a:t>
                      </a:r>
                      <a:r>
                        <a:rPr lang="zh-CN" sz="1200" kern="100">
                          <a:effectLst/>
                        </a:rPr>
                        <a:t>点击注册</a:t>
                      </a:r>
                      <a:endParaRPr lang="zh-CN" sz="1050" kern="100">
                        <a:effectLst/>
                      </a:endParaRPr>
                    </a:p>
                    <a:p>
                      <a:pPr algn="just"/>
                      <a:r>
                        <a:rPr lang="en-US" sz="1200" kern="100">
                          <a:effectLst/>
                        </a:rPr>
                        <a:t>5.</a:t>
                      </a:r>
                      <a:r>
                        <a:rPr lang="zh-CN" sz="1200" kern="100">
                          <a:effectLst/>
                        </a:rPr>
                        <a:t>注册成功自动登录返回主页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173591"/>
                  </a:ext>
                </a:extLst>
              </a:tr>
              <a:tr h="301295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可选流程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\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359920"/>
                  </a:ext>
                </a:extLst>
              </a:tr>
              <a:tr h="519663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异常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1200" kern="100" dirty="0">
                          <a:effectLst/>
                        </a:rPr>
                        <a:t>1.</a:t>
                      </a:r>
                      <a:r>
                        <a:rPr lang="zh-CN" sz="1200" kern="100" dirty="0">
                          <a:effectLst/>
                        </a:rPr>
                        <a:t>账号密码为空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/>
                      <a:r>
                        <a:rPr lang="en-US" sz="1200" kern="100" dirty="0">
                          <a:effectLst/>
                        </a:rPr>
                        <a:t>2.</a:t>
                      </a:r>
                      <a:r>
                        <a:rPr lang="zh-CN" sz="1200" kern="100" dirty="0">
                          <a:effectLst/>
                        </a:rPr>
                        <a:t>账号密码格式错误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/>
                      <a:r>
                        <a:rPr lang="en-US" sz="1200" kern="100" dirty="0">
                          <a:effectLst/>
                        </a:rPr>
                        <a:t>3.</a:t>
                      </a:r>
                      <a:r>
                        <a:rPr lang="zh-CN" sz="1200" kern="100" dirty="0">
                          <a:effectLst/>
                        </a:rPr>
                        <a:t>账号已注册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513950"/>
                  </a:ext>
                </a:extLst>
              </a:tr>
              <a:tr h="173221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优先级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高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350816"/>
                  </a:ext>
                </a:extLst>
              </a:tr>
              <a:tr h="301295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使用频率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高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16015"/>
                  </a:ext>
                </a:extLst>
              </a:tr>
              <a:tr h="301295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商业规则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937662"/>
                  </a:ext>
                </a:extLst>
              </a:tr>
              <a:tr h="346442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其他信息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1.</a:t>
                      </a:r>
                      <a:r>
                        <a:rPr lang="zh-CN" sz="1200" kern="100">
                          <a:effectLst/>
                        </a:rPr>
                        <a:t>用户信息加入到数据库中</a:t>
                      </a:r>
                      <a:endParaRPr lang="zh-CN" sz="1050" kern="100">
                        <a:effectLst/>
                      </a:endParaRPr>
                    </a:p>
                    <a:p>
                      <a:pPr algn="just"/>
                      <a:r>
                        <a:rPr lang="en-US" sz="1200" kern="100">
                          <a:effectLst/>
                        </a:rPr>
                        <a:t>2.</a:t>
                      </a:r>
                      <a:r>
                        <a:rPr lang="zh-CN" sz="1200" kern="100">
                          <a:effectLst/>
                        </a:rPr>
                        <a:t>管理员会定期对数据库维护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489055"/>
                  </a:ext>
                </a:extLst>
              </a:tr>
              <a:tr h="173221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假设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05824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9A3AF97-5604-45C1-A165-909B8546E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094720"/>
              </p:ext>
            </p:extLst>
          </p:nvPr>
        </p:nvGraphicFramePr>
        <p:xfrm>
          <a:off x="8137095" y="1673875"/>
          <a:ext cx="3934774" cy="48865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1759">
                  <a:extLst>
                    <a:ext uri="{9D8B030D-6E8A-4147-A177-3AD203B41FA5}">
                      <a16:colId xmlns:a16="http://schemas.microsoft.com/office/drawing/2014/main" val="389999635"/>
                    </a:ext>
                  </a:extLst>
                </a:gridCol>
                <a:gridCol w="1020689">
                  <a:extLst>
                    <a:ext uri="{9D8B030D-6E8A-4147-A177-3AD203B41FA5}">
                      <a16:colId xmlns:a16="http://schemas.microsoft.com/office/drawing/2014/main" val="1437345113"/>
                    </a:ext>
                  </a:extLst>
                </a:gridCol>
                <a:gridCol w="1021163">
                  <a:extLst>
                    <a:ext uri="{9D8B030D-6E8A-4147-A177-3AD203B41FA5}">
                      <a16:colId xmlns:a16="http://schemas.microsoft.com/office/drawing/2014/main" val="1906752077"/>
                    </a:ext>
                  </a:extLst>
                </a:gridCol>
                <a:gridCol w="1021163">
                  <a:extLst>
                    <a:ext uri="{9D8B030D-6E8A-4147-A177-3AD203B41FA5}">
                      <a16:colId xmlns:a16="http://schemas.microsoft.com/office/drawing/2014/main" val="2910204490"/>
                    </a:ext>
                  </a:extLst>
                </a:gridCol>
              </a:tblGrid>
              <a:tr h="195464"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ID</a:t>
                      </a:r>
                      <a:r>
                        <a:rPr lang="zh-CN" sz="1100" kern="100">
                          <a:effectLst/>
                        </a:rPr>
                        <a:t>和名称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忘记密码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346033"/>
                  </a:ext>
                </a:extLst>
              </a:tr>
              <a:tr h="195464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创建人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徐过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创建日期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2022/4/24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extLst>
                  <a:ext uri="{0D108BD9-81ED-4DB2-BD59-A6C34878D82A}">
                    <a16:rowId xmlns:a16="http://schemas.microsoft.com/office/drawing/2014/main" val="3538186250"/>
                  </a:ext>
                </a:extLst>
              </a:tr>
              <a:tr h="195464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首要角色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用户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次要角色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\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extLst>
                  <a:ext uri="{0D108BD9-81ED-4DB2-BD59-A6C34878D82A}">
                    <a16:rowId xmlns:a16="http://schemas.microsoft.com/office/drawing/2014/main" val="287535389"/>
                  </a:ext>
                </a:extLst>
              </a:tr>
              <a:tr h="195464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描述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用户忘记了密码想要找回密码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142268"/>
                  </a:ext>
                </a:extLst>
              </a:tr>
              <a:tr h="195464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触发条件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游客点击注册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804891"/>
                  </a:ext>
                </a:extLst>
              </a:tr>
              <a:tr h="390928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前置条件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1.</a:t>
                      </a:r>
                      <a:r>
                        <a:rPr lang="zh-CN" sz="1100" kern="100">
                          <a:effectLst/>
                        </a:rPr>
                        <a:t>游客点击忘记密码</a:t>
                      </a:r>
                      <a:endParaRPr lang="zh-CN" sz="1000" kern="100">
                        <a:effectLst/>
                      </a:endParaRPr>
                    </a:p>
                    <a:p>
                      <a:pPr algn="just"/>
                      <a:r>
                        <a:rPr lang="en-US" sz="1100" kern="100">
                          <a:effectLst/>
                        </a:rPr>
                        <a:t>2.</a:t>
                      </a:r>
                      <a:r>
                        <a:rPr lang="zh-CN" sz="1100" kern="100">
                          <a:effectLst/>
                        </a:rPr>
                        <a:t>游客忘记了密码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853219"/>
                  </a:ext>
                </a:extLst>
              </a:tr>
              <a:tr h="195464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后置条件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1.</a:t>
                      </a:r>
                      <a:r>
                        <a:rPr lang="zh-CN" sz="1100" kern="100">
                          <a:effectLst/>
                        </a:rPr>
                        <a:t>数据库中更新新密码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681422"/>
                  </a:ext>
                </a:extLst>
              </a:tr>
              <a:tr h="1368247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正常流程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1.</a:t>
                      </a:r>
                      <a:r>
                        <a:rPr lang="zh-CN" sz="1100" kern="100" dirty="0">
                          <a:effectLst/>
                        </a:rPr>
                        <a:t>点击忘记密码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/>
                      <a:r>
                        <a:rPr lang="en-US" sz="1100" kern="100" dirty="0">
                          <a:effectLst/>
                        </a:rPr>
                        <a:t>2.</a:t>
                      </a:r>
                      <a:r>
                        <a:rPr lang="zh-CN" sz="1100" kern="100" dirty="0">
                          <a:effectLst/>
                        </a:rPr>
                        <a:t>输入账号手机号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/>
                      <a:r>
                        <a:rPr lang="en-US" sz="1100" kern="100" dirty="0">
                          <a:effectLst/>
                        </a:rPr>
                        <a:t>3.</a:t>
                      </a:r>
                      <a:r>
                        <a:rPr lang="zh-CN" sz="1100" kern="100" dirty="0">
                          <a:effectLst/>
                        </a:rPr>
                        <a:t>选择用户身份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/>
                      <a:r>
                        <a:rPr lang="en-US" sz="1100" kern="100" dirty="0">
                          <a:effectLst/>
                        </a:rPr>
                        <a:t>4.</a:t>
                      </a:r>
                      <a:r>
                        <a:rPr lang="zh-CN" sz="1100" kern="100" dirty="0">
                          <a:effectLst/>
                        </a:rPr>
                        <a:t>点击确认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/>
                      <a:r>
                        <a:rPr lang="en-US" sz="1100" kern="100" dirty="0">
                          <a:effectLst/>
                        </a:rPr>
                        <a:t>5.</a:t>
                      </a:r>
                      <a:r>
                        <a:rPr lang="zh-CN" sz="1100" kern="100" dirty="0">
                          <a:effectLst/>
                        </a:rPr>
                        <a:t>跳转到输入新密码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/>
                      <a:r>
                        <a:rPr lang="en-US" sz="1100" kern="100" dirty="0">
                          <a:effectLst/>
                        </a:rPr>
                        <a:t>6.</a:t>
                      </a:r>
                      <a:r>
                        <a:rPr lang="zh-CN" sz="1100" kern="100" dirty="0">
                          <a:effectLst/>
                        </a:rPr>
                        <a:t>输入新密码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/>
                      <a:r>
                        <a:rPr lang="en-US" sz="1100" kern="100" dirty="0">
                          <a:effectLst/>
                        </a:rPr>
                        <a:t>7.</a:t>
                      </a:r>
                      <a:r>
                        <a:rPr lang="zh-CN" sz="1100" kern="100" dirty="0">
                          <a:effectLst/>
                        </a:rPr>
                        <a:t>点击确认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506356"/>
                  </a:ext>
                </a:extLst>
              </a:tr>
              <a:tr h="195464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可选流程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\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531600"/>
                  </a:ext>
                </a:extLst>
              </a:tr>
              <a:tr h="586392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异常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1.</a:t>
                      </a:r>
                      <a:r>
                        <a:rPr lang="zh-CN" sz="1100" kern="100">
                          <a:effectLst/>
                        </a:rPr>
                        <a:t>账号密码为空</a:t>
                      </a:r>
                      <a:endParaRPr lang="zh-CN" sz="1000" kern="100">
                        <a:effectLst/>
                      </a:endParaRPr>
                    </a:p>
                    <a:p>
                      <a:pPr algn="just"/>
                      <a:r>
                        <a:rPr lang="en-US" sz="1100" kern="100">
                          <a:effectLst/>
                        </a:rPr>
                        <a:t>2.</a:t>
                      </a:r>
                      <a:r>
                        <a:rPr lang="zh-CN" sz="1100" kern="100">
                          <a:effectLst/>
                        </a:rPr>
                        <a:t>账号密码格式错误</a:t>
                      </a:r>
                      <a:endParaRPr lang="zh-CN" sz="1000" kern="100">
                        <a:effectLst/>
                      </a:endParaRPr>
                    </a:p>
                    <a:p>
                      <a:pPr algn="just"/>
                      <a:r>
                        <a:rPr lang="en-US" sz="1100" kern="100">
                          <a:effectLst/>
                        </a:rPr>
                        <a:t>3.</a:t>
                      </a:r>
                      <a:r>
                        <a:rPr lang="zh-CN" sz="1100" kern="100">
                          <a:effectLst/>
                        </a:rPr>
                        <a:t>账号不存在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512867"/>
                  </a:ext>
                </a:extLst>
              </a:tr>
              <a:tr h="195464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优先级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中等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32190"/>
                  </a:ext>
                </a:extLst>
              </a:tr>
              <a:tr h="195464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使用频率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中等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329447"/>
                  </a:ext>
                </a:extLst>
              </a:tr>
              <a:tr h="195464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商业规则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563002"/>
                  </a:ext>
                </a:extLst>
              </a:tr>
              <a:tr h="390928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其他信息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1.</a:t>
                      </a:r>
                      <a:r>
                        <a:rPr lang="zh-CN" sz="1100" kern="100">
                          <a:effectLst/>
                        </a:rPr>
                        <a:t>用户信息在据库中更新</a:t>
                      </a:r>
                      <a:endParaRPr lang="zh-CN" sz="1000" kern="100">
                        <a:effectLst/>
                      </a:endParaRPr>
                    </a:p>
                    <a:p>
                      <a:pPr algn="just"/>
                      <a:r>
                        <a:rPr lang="en-US" sz="1100" kern="100">
                          <a:effectLst/>
                        </a:rPr>
                        <a:t>2.</a:t>
                      </a:r>
                      <a:r>
                        <a:rPr lang="zh-CN" sz="1100" kern="100">
                          <a:effectLst/>
                        </a:rPr>
                        <a:t>管理员会定期对数据库维护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010415"/>
                  </a:ext>
                </a:extLst>
              </a:tr>
              <a:tr h="195464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假设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035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9205310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4" grpId="0" animBg="1"/>
      <p:bldP spid="16" grpId="0"/>
      <p:bldP spid="17" grpId="0"/>
      <p:bldP spid="19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用例文档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12" name="11 Rectángulo">
            <a:extLst>
              <a:ext uri="{FF2B5EF4-FFF2-40B4-BE49-F238E27FC236}">
                <a16:creationId xmlns:a16="http://schemas.microsoft.com/office/drawing/2014/main" id="{7BD0195B-2DD3-454E-9C33-8C36A510AA69}"/>
              </a:ext>
            </a:extLst>
          </p:cNvPr>
          <p:cNvSpPr/>
          <p:nvPr/>
        </p:nvSpPr>
        <p:spPr>
          <a:xfrm>
            <a:off x="1320988" y="1212157"/>
            <a:ext cx="2940068" cy="4028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状态转换图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173C350-3A59-43D1-863F-E2CD82B052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49" y="1978634"/>
            <a:ext cx="5447341" cy="346738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2DC9EEF-8A04-4671-95B0-0F9B73C4A5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382" y="1685064"/>
            <a:ext cx="2552700" cy="2009775"/>
          </a:xfrm>
          <a:prstGeom prst="rect">
            <a:avLst/>
          </a:prstGeom>
        </p:spPr>
      </p:pic>
      <p:sp>
        <p:nvSpPr>
          <p:cNvPr id="18" name="11 Rectángulo">
            <a:extLst>
              <a:ext uri="{FF2B5EF4-FFF2-40B4-BE49-F238E27FC236}">
                <a16:creationId xmlns:a16="http://schemas.microsoft.com/office/drawing/2014/main" id="{05D5E821-18ED-4FBA-9078-065A3C15102B}"/>
              </a:ext>
            </a:extLst>
          </p:cNvPr>
          <p:cNvSpPr/>
          <p:nvPr/>
        </p:nvSpPr>
        <p:spPr>
          <a:xfrm>
            <a:off x="7436030" y="1125538"/>
            <a:ext cx="2940068" cy="4028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</a:t>
            </a:r>
            <a:r>
              <a:rPr lang="zh-CN" altLang="en-US" sz="21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72B8DA53-02FA-477D-A84C-DEBD0A3FE24B}"/>
              </a:ext>
            </a:extLst>
          </p:cNvPr>
          <p:cNvSpPr txBox="1"/>
          <p:nvPr/>
        </p:nvSpPr>
        <p:spPr>
          <a:xfrm>
            <a:off x="166588" y="35544"/>
            <a:ext cx="216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23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24</a:t>
            </a:r>
            <a:endParaRPr lang="zh-CN" altLang="en-US" sz="24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11 Rectángulo">
            <a:extLst>
              <a:ext uri="{FF2B5EF4-FFF2-40B4-BE49-F238E27FC236}">
                <a16:creationId xmlns:a16="http://schemas.microsoft.com/office/drawing/2014/main" id="{4BE40EDC-ADE1-4252-864B-89F91B6D8C02}"/>
              </a:ext>
            </a:extLst>
          </p:cNvPr>
          <p:cNvSpPr/>
          <p:nvPr/>
        </p:nvSpPr>
        <p:spPr>
          <a:xfrm>
            <a:off x="7436030" y="4149874"/>
            <a:ext cx="2940068" cy="4028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21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AFEC83F-EB79-4A5A-8FA4-4C2D3551D0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811" y="4776611"/>
            <a:ext cx="1844200" cy="143268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4440DFA-6071-4EEB-BAB7-55BFBCBA2D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8299" y="4855343"/>
            <a:ext cx="1905165" cy="93734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7B61A99-8E4B-4612-A47F-4B847F45E6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303" y="4776611"/>
            <a:ext cx="1882303" cy="137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246008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2" grpId="0" animBg="1"/>
      <p:bldP spid="18" grpId="0" animBg="1"/>
      <p:bldP spid="22" grpId="0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用例文档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12" name="11 Rectángulo">
            <a:extLst>
              <a:ext uri="{FF2B5EF4-FFF2-40B4-BE49-F238E27FC236}">
                <a16:creationId xmlns:a16="http://schemas.microsoft.com/office/drawing/2014/main" id="{7BD0195B-2DD3-454E-9C33-8C36A510AA69}"/>
              </a:ext>
            </a:extLst>
          </p:cNvPr>
          <p:cNvSpPr/>
          <p:nvPr/>
        </p:nvSpPr>
        <p:spPr>
          <a:xfrm>
            <a:off x="1320988" y="1212157"/>
            <a:ext cx="2940068" cy="4028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对话框图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11 Rectángulo">
            <a:extLst>
              <a:ext uri="{FF2B5EF4-FFF2-40B4-BE49-F238E27FC236}">
                <a16:creationId xmlns:a16="http://schemas.microsoft.com/office/drawing/2014/main" id="{C0FEA186-DFCF-4FB3-9AC5-0D0DE6D9D354}"/>
              </a:ext>
            </a:extLst>
          </p:cNvPr>
          <p:cNvSpPr/>
          <p:nvPr/>
        </p:nvSpPr>
        <p:spPr>
          <a:xfrm>
            <a:off x="7679382" y="1220566"/>
            <a:ext cx="2940068" cy="4028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数据流图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A44223F0-5F49-497B-9A41-BE037F4F0B42}"/>
              </a:ext>
            </a:extLst>
          </p:cNvPr>
          <p:cNvSpPr txBox="1"/>
          <p:nvPr/>
        </p:nvSpPr>
        <p:spPr>
          <a:xfrm>
            <a:off x="166588" y="35544"/>
            <a:ext cx="216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23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24</a:t>
            </a:r>
            <a:endParaRPr lang="zh-CN" altLang="en-US" sz="24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D441460-97B7-4759-B61F-69D1E63676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88" y="1845618"/>
            <a:ext cx="5561952" cy="458843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EFBFDF6-8CED-4BD8-B51D-78A94852DB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190" y="2133650"/>
            <a:ext cx="6010630" cy="34563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7494789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2" grpId="0" animBg="1"/>
      <p:bldP spid="8" grpId="0" animBg="1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en-US" altLang="zh-CN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SRS</a:t>
            </a: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软件需求说明文档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3934B91-2364-42F6-926B-C9F8E668A7FC}"/>
              </a:ext>
            </a:extLst>
          </p:cNvPr>
          <p:cNvSpPr/>
          <p:nvPr/>
        </p:nvSpPr>
        <p:spPr>
          <a:xfrm>
            <a:off x="4937" y="909514"/>
            <a:ext cx="2673748" cy="59230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TextBox 36">
            <a:extLst>
              <a:ext uri="{FF2B5EF4-FFF2-40B4-BE49-F238E27FC236}">
                <a16:creationId xmlns:a16="http://schemas.microsoft.com/office/drawing/2014/main" id="{18CBC597-BA92-4CC5-AAC2-9D82B05E1B62}"/>
              </a:ext>
            </a:extLst>
          </p:cNvPr>
          <p:cNvSpPr txBox="1"/>
          <p:nvPr/>
        </p:nvSpPr>
        <p:spPr>
          <a:xfrm>
            <a:off x="60697" y="2781296"/>
            <a:ext cx="2529731" cy="1354243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4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 </a:t>
            </a:r>
            <a:endParaRPr lang="en-US" altLang="zh-CN" sz="4800" b="1" spc="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defRPr/>
            </a:pP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DD7A0A8D-F9ED-4B43-8AA1-FF39E65020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00" y="963493"/>
            <a:ext cx="4608512" cy="5706661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34E8AED-6FB2-4983-B610-53F3067E3C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406" y="2210323"/>
            <a:ext cx="4400019" cy="1423049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369CB43-5054-46BA-B825-076E28152C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382" y="4077866"/>
            <a:ext cx="4416068" cy="132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95705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7"/>
          <p:cNvSpPr txBox="1"/>
          <p:nvPr/>
        </p:nvSpPr>
        <p:spPr>
          <a:xfrm>
            <a:off x="190550" y="180723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30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en-US" altLang="zh-CN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SRS</a:t>
            </a: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软件需求说明文档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348B5B-7B87-4174-8360-6930C20C13F1}"/>
              </a:ext>
            </a:extLst>
          </p:cNvPr>
          <p:cNvSpPr/>
          <p:nvPr/>
        </p:nvSpPr>
        <p:spPr>
          <a:xfrm>
            <a:off x="4937" y="909514"/>
            <a:ext cx="905693" cy="59230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TextBox 36">
            <a:extLst>
              <a:ext uri="{FF2B5EF4-FFF2-40B4-BE49-F238E27FC236}">
                <a16:creationId xmlns:a16="http://schemas.microsoft.com/office/drawing/2014/main" id="{BA847E86-EB7F-4BF1-A65A-785F79D6472C}"/>
              </a:ext>
            </a:extLst>
          </p:cNvPr>
          <p:cNvSpPr txBox="1"/>
          <p:nvPr/>
        </p:nvSpPr>
        <p:spPr>
          <a:xfrm>
            <a:off x="112774" y="3071416"/>
            <a:ext cx="705917" cy="984911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2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基线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右箭头 29">
            <a:extLst>
              <a:ext uri="{FF2B5EF4-FFF2-40B4-BE49-F238E27FC236}">
                <a16:creationId xmlns:a16="http://schemas.microsoft.com/office/drawing/2014/main" id="{41D2C6A5-F976-4C17-B24F-B8714C30CB15}"/>
              </a:ext>
            </a:extLst>
          </p:cNvPr>
          <p:cNvSpPr/>
          <p:nvPr/>
        </p:nvSpPr>
        <p:spPr>
          <a:xfrm>
            <a:off x="9219670" y="3430487"/>
            <a:ext cx="2073823" cy="702896"/>
          </a:xfrm>
          <a:prstGeom prst="rightArrow">
            <a:avLst>
              <a:gd name="adj1" fmla="val 62125"/>
              <a:gd name="adj2" fmla="val 5220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右箭头 30">
            <a:extLst>
              <a:ext uri="{FF2B5EF4-FFF2-40B4-BE49-F238E27FC236}">
                <a16:creationId xmlns:a16="http://schemas.microsoft.com/office/drawing/2014/main" id="{C6C012FE-1344-48CD-A53C-C0B790522BD8}"/>
              </a:ext>
            </a:extLst>
          </p:cNvPr>
          <p:cNvSpPr/>
          <p:nvPr/>
        </p:nvSpPr>
        <p:spPr>
          <a:xfrm>
            <a:off x="7473292" y="3430487"/>
            <a:ext cx="2073823" cy="702896"/>
          </a:xfrm>
          <a:prstGeom prst="rightArrow">
            <a:avLst>
              <a:gd name="adj1" fmla="val 62125"/>
              <a:gd name="adj2" fmla="val 5220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右箭头 31">
            <a:extLst>
              <a:ext uri="{FF2B5EF4-FFF2-40B4-BE49-F238E27FC236}">
                <a16:creationId xmlns:a16="http://schemas.microsoft.com/office/drawing/2014/main" id="{3AF378DA-B05C-490F-A572-7E7ADCDE996E}"/>
              </a:ext>
            </a:extLst>
          </p:cNvPr>
          <p:cNvSpPr/>
          <p:nvPr/>
        </p:nvSpPr>
        <p:spPr>
          <a:xfrm>
            <a:off x="5769016" y="3430487"/>
            <a:ext cx="2073823" cy="702896"/>
          </a:xfrm>
          <a:prstGeom prst="rightArrow">
            <a:avLst>
              <a:gd name="adj1" fmla="val 62125"/>
              <a:gd name="adj2" fmla="val 5220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右箭头 32">
            <a:extLst>
              <a:ext uri="{FF2B5EF4-FFF2-40B4-BE49-F238E27FC236}">
                <a16:creationId xmlns:a16="http://schemas.microsoft.com/office/drawing/2014/main" id="{FB4DD3E1-252B-4F2F-9C9B-28E236D015A9}"/>
              </a:ext>
            </a:extLst>
          </p:cNvPr>
          <p:cNvSpPr/>
          <p:nvPr/>
        </p:nvSpPr>
        <p:spPr>
          <a:xfrm>
            <a:off x="4047583" y="3430487"/>
            <a:ext cx="2073823" cy="702896"/>
          </a:xfrm>
          <a:prstGeom prst="rightArrow">
            <a:avLst>
              <a:gd name="adj1" fmla="val 62125"/>
              <a:gd name="adj2" fmla="val 5220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右箭头 33">
            <a:extLst>
              <a:ext uri="{FF2B5EF4-FFF2-40B4-BE49-F238E27FC236}">
                <a16:creationId xmlns:a16="http://schemas.microsoft.com/office/drawing/2014/main" id="{D1755EAC-637C-42C7-BAA0-198FDDADB92C}"/>
              </a:ext>
            </a:extLst>
          </p:cNvPr>
          <p:cNvSpPr/>
          <p:nvPr/>
        </p:nvSpPr>
        <p:spPr>
          <a:xfrm>
            <a:off x="2343307" y="3430487"/>
            <a:ext cx="2073823" cy="702896"/>
          </a:xfrm>
          <a:prstGeom prst="rightArrow">
            <a:avLst>
              <a:gd name="adj1" fmla="val 62125"/>
              <a:gd name="adj2" fmla="val 5220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34">
            <a:extLst>
              <a:ext uri="{FF2B5EF4-FFF2-40B4-BE49-F238E27FC236}">
                <a16:creationId xmlns:a16="http://schemas.microsoft.com/office/drawing/2014/main" id="{43B9A67B-57BE-4545-8F7B-F56BD4B36FDC}"/>
              </a:ext>
            </a:extLst>
          </p:cNvPr>
          <p:cNvSpPr txBox="1"/>
          <p:nvPr/>
        </p:nvSpPr>
        <p:spPr>
          <a:xfrm>
            <a:off x="2879474" y="3617775"/>
            <a:ext cx="1183923" cy="33855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baseline1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8C3307D-F521-4958-A502-E23B98E0CB9C}"/>
              </a:ext>
            </a:extLst>
          </p:cNvPr>
          <p:cNvCxnSpPr/>
          <p:nvPr/>
        </p:nvCxnSpPr>
        <p:spPr>
          <a:xfrm flipV="1">
            <a:off x="3380219" y="2939728"/>
            <a:ext cx="0" cy="6241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36">
            <a:extLst>
              <a:ext uri="{FF2B5EF4-FFF2-40B4-BE49-F238E27FC236}">
                <a16:creationId xmlns:a16="http://schemas.microsoft.com/office/drawing/2014/main" id="{A3B047D0-6A8C-4B29-B225-EC302CFD2230}"/>
              </a:ext>
            </a:extLst>
          </p:cNvPr>
          <p:cNvSpPr txBox="1"/>
          <p:nvPr/>
        </p:nvSpPr>
        <p:spPr>
          <a:xfrm>
            <a:off x="2620618" y="2147161"/>
            <a:ext cx="264467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软件开发计划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0.1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项目章程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0.1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可行性分析报告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0.1</a:t>
            </a:r>
          </a:p>
        </p:txBody>
      </p:sp>
      <p:sp>
        <p:nvSpPr>
          <p:cNvPr id="19" name="TextBox 37">
            <a:extLst>
              <a:ext uri="{FF2B5EF4-FFF2-40B4-BE49-F238E27FC236}">
                <a16:creationId xmlns:a16="http://schemas.microsoft.com/office/drawing/2014/main" id="{8D739EA7-DCF2-4130-9539-DDE5776B7143}"/>
              </a:ext>
            </a:extLst>
          </p:cNvPr>
          <p:cNvSpPr txBox="1"/>
          <p:nvPr/>
        </p:nvSpPr>
        <p:spPr>
          <a:xfrm>
            <a:off x="4252471" y="4695637"/>
            <a:ext cx="264467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软件开发计划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项目章程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可行性分析报告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9036E86-C6FB-4BFB-AB72-5C18DED460A2}"/>
              </a:ext>
            </a:extLst>
          </p:cNvPr>
          <p:cNvCxnSpPr/>
          <p:nvPr/>
        </p:nvCxnSpPr>
        <p:spPr>
          <a:xfrm>
            <a:off x="5084494" y="3994200"/>
            <a:ext cx="0" cy="6241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39">
            <a:extLst>
              <a:ext uri="{FF2B5EF4-FFF2-40B4-BE49-F238E27FC236}">
                <a16:creationId xmlns:a16="http://schemas.microsoft.com/office/drawing/2014/main" id="{74E52E53-8F10-4674-9387-92C46865E1C5}"/>
              </a:ext>
            </a:extLst>
          </p:cNvPr>
          <p:cNvSpPr txBox="1"/>
          <p:nvPr/>
        </p:nvSpPr>
        <p:spPr>
          <a:xfrm>
            <a:off x="4583750" y="3617775"/>
            <a:ext cx="1183923" cy="33855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baseline2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40">
            <a:extLst>
              <a:ext uri="{FF2B5EF4-FFF2-40B4-BE49-F238E27FC236}">
                <a16:creationId xmlns:a16="http://schemas.microsoft.com/office/drawing/2014/main" id="{106C590C-E504-42A1-9F70-DC4DA158A5F7}"/>
              </a:ext>
            </a:extLst>
          </p:cNvPr>
          <p:cNvSpPr txBox="1"/>
          <p:nvPr/>
        </p:nvSpPr>
        <p:spPr>
          <a:xfrm>
            <a:off x="6305183" y="3617775"/>
            <a:ext cx="1183923" cy="33855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baseline3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41">
            <a:extLst>
              <a:ext uri="{FF2B5EF4-FFF2-40B4-BE49-F238E27FC236}">
                <a16:creationId xmlns:a16="http://schemas.microsoft.com/office/drawing/2014/main" id="{8F64B65A-6447-4148-9575-5AB00D3AB219}"/>
              </a:ext>
            </a:extLst>
          </p:cNvPr>
          <p:cNvSpPr txBox="1"/>
          <p:nvPr/>
        </p:nvSpPr>
        <p:spPr>
          <a:xfrm>
            <a:off x="7968300" y="3617775"/>
            <a:ext cx="1281231" cy="33855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baseline4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42">
            <a:extLst>
              <a:ext uri="{FF2B5EF4-FFF2-40B4-BE49-F238E27FC236}">
                <a16:creationId xmlns:a16="http://schemas.microsoft.com/office/drawing/2014/main" id="{E77349AE-8F68-45A0-8789-3185960B234B}"/>
              </a:ext>
            </a:extLst>
          </p:cNvPr>
          <p:cNvSpPr txBox="1"/>
          <p:nvPr/>
        </p:nvSpPr>
        <p:spPr>
          <a:xfrm>
            <a:off x="9704010" y="3617775"/>
            <a:ext cx="1306460" cy="33855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baseline5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EA7775E5-EBA7-49AF-B922-BD34FFE02762}"/>
              </a:ext>
            </a:extLst>
          </p:cNvPr>
          <p:cNvCxnSpPr/>
          <p:nvPr/>
        </p:nvCxnSpPr>
        <p:spPr>
          <a:xfrm flipV="1">
            <a:off x="6805928" y="2939728"/>
            <a:ext cx="0" cy="6241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5">
            <a:extLst>
              <a:ext uri="{FF2B5EF4-FFF2-40B4-BE49-F238E27FC236}">
                <a16:creationId xmlns:a16="http://schemas.microsoft.com/office/drawing/2014/main" id="{BFBA2001-1F47-42A6-BE37-E81051079584}"/>
              </a:ext>
            </a:extLst>
          </p:cNvPr>
          <p:cNvSpPr txBox="1"/>
          <p:nvPr/>
        </p:nvSpPr>
        <p:spPr>
          <a:xfrm>
            <a:off x="6011683" y="1908233"/>
            <a:ext cx="2644673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软件开发计划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项目章程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可行性分析报告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愿景与范围文档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0.1</a:t>
            </a:r>
          </a:p>
        </p:txBody>
      </p:sp>
      <p:sp>
        <p:nvSpPr>
          <p:cNvPr id="28" name="TextBox 46">
            <a:extLst>
              <a:ext uri="{FF2B5EF4-FFF2-40B4-BE49-F238E27FC236}">
                <a16:creationId xmlns:a16="http://schemas.microsoft.com/office/drawing/2014/main" id="{4FF127D6-5980-4B20-BF6F-1FA36CB3808E}"/>
              </a:ext>
            </a:extLst>
          </p:cNvPr>
          <p:cNvSpPr txBox="1"/>
          <p:nvPr/>
        </p:nvSpPr>
        <p:spPr>
          <a:xfrm>
            <a:off x="7712567" y="4695637"/>
            <a:ext cx="2644673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软件开发计划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项目章程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可行性分析报告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愿景与范围文档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软件需求规格说明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0.1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1BC1809-F27C-46EC-9B51-64340E2AB233}"/>
              </a:ext>
            </a:extLst>
          </p:cNvPr>
          <p:cNvCxnSpPr/>
          <p:nvPr/>
        </p:nvCxnSpPr>
        <p:spPr>
          <a:xfrm>
            <a:off x="8510203" y="3994200"/>
            <a:ext cx="0" cy="6241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82898D0E-BF44-402B-8244-BB6A5C939EC2}"/>
              </a:ext>
            </a:extLst>
          </p:cNvPr>
          <p:cNvCxnSpPr/>
          <p:nvPr/>
        </p:nvCxnSpPr>
        <p:spPr>
          <a:xfrm flipV="1">
            <a:off x="10256581" y="2939728"/>
            <a:ext cx="0" cy="6241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49">
            <a:extLst>
              <a:ext uri="{FF2B5EF4-FFF2-40B4-BE49-F238E27FC236}">
                <a16:creationId xmlns:a16="http://schemas.microsoft.com/office/drawing/2014/main" id="{89A7ED12-4EC5-4718-A925-F5F5BB88DA41}"/>
              </a:ext>
            </a:extLst>
          </p:cNvPr>
          <p:cNvSpPr txBox="1"/>
          <p:nvPr/>
        </p:nvSpPr>
        <p:spPr>
          <a:xfrm>
            <a:off x="9402748" y="1769005"/>
            <a:ext cx="2644673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软件开发计划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1.6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项目章程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可行性分析报告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愿景与范围文档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软件需求规格说明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</a:t>
            </a:r>
          </a:p>
        </p:txBody>
      </p:sp>
    </p:spTree>
    <p:extLst>
      <p:ext uri="{BB962C8B-B14F-4D97-AF65-F5344CB8AC3E}">
        <p14:creationId xmlns:p14="http://schemas.microsoft.com/office/powerpoint/2010/main" val="1393018434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5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5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5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5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75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250"/>
                            </p:stCondLst>
                            <p:childTnLst>
                              <p:par>
                                <p:cTn id="6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45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95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450"/>
                            </p:stCondLst>
                            <p:childTnLst>
                              <p:par>
                                <p:cTn id="7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650"/>
                            </p:stCondLst>
                            <p:childTnLst>
                              <p:par>
                                <p:cTn id="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15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650"/>
                            </p:stCondLst>
                            <p:childTnLst>
                              <p:par>
                                <p:cTn id="9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850"/>
                            </p:stCondLst>
                            <p:childTnLst>
                              <p:par>
                                <p:cTn id="10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350"/>
                            </p:stCondLst>
                            <p:childTnLst>
                              <p:par>
                                <p:cTn id="10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8" grpId="0"/>
      <p:bldP spid="19" grpId="0"/>
      <p:bldP spid="21" grpId="0"/>
      <p:bldP spid="22" grpId="0"/>
      <p:bldP spid="23" grpId="0"/>
      <p:bldP spid="24" grpId="0"/>
      <p:bldP spid="27" grpId="0"/>
      <p:bldP spid="28" grpId="0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7"/>
          <p:cNvSpPr txBox="1"/>
          <p:nvPr/>
        </p:nvSpPr>
        <p:spPr>
          <a:xfrm>
            <a:off x="190550" y="180723"/>
            <a:ext cx="1665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21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en-US" altLang="zh-CN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SRS</a:t>
            </a: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软件需求说明文档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348B5B-7B87-4174-8360-6930C20C13F1}"/>
              </a:ext>
            </a:extLst>
          </p:cNvPr>
          <p:cNvSpPr/>
          <p:nvPr/>
        </p:nvSpPr>
        <p:spPr>
          <a:xfrm>
            <a:off x="4937" y="909514"/>
            <a:ext cx="905693" cy="59230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TextBox 36">
            <a:extLst>
              <a:ext uri="{FF2B5EF4-FFF2-40B4-BE49-F238E27FC236}">
                <a16:creationId xmlns:a16="http://schemas.microsoft.com/office/drawing/2014/main" id="{BA847E86-EB7F-4BF1-A65A-785F79D6472C}"/>
              </a:ext>
            </a:extLst>
          </p:cNvPr>
          <p:cNvSpPr txBox="1"/>
          <p:nvPr/>
        </p:nvSpPr>
        <p:spPr>
          <a:xfrm>
            <a:off x="60697" y="2781296"/>
            <a:ext cx="705917" cy="2277573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2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非功能需求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8D7D8F7-2B86-4E44-8AE4-1D7CDFD47EF9}"/>
              </a:ext>
            </a:extLst>
          </p:cNvPr>
          <p:cNvSpPr/>
          <p:nvPr/>
        </p:nvSpPr>
        <p:spPr>
          <a:xfrm>
            <a:off x="1342679" y="1269554"/>
            <a:ext cx="5328592" cy="11849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CAA11C8-10C7-42DA-8CA9-0FAB7D12C741}"/>
              </a:ext>
            </a:extLst>
          </p:cNvPr>
          <p:cNvSpPr/>
          <p:nvPr/>
        </p:nvSpPr>
        <p:spPr>
          <a:xfrm>
            <a:off x="1342679" y="2615154"/>
            <a:ext cx="5328592" cy="11849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E97DAF9-C692-4A5A-BF3D-8A0F372784CC}"/>
              </a:ext>
            </a:extLst>
          </p:cNvPr>
          <p:cNvSpPr/>
          <p:nvPr/>
        </p:nvSpPr>
        <p:spPr>
          <a:xfrm>
            <a:off x="1250447" y="2615153"/>
            <a:ext cx="3112799" cy="344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FA18518-970E-48A9-9D0F-31E5C2C30607}"/>
              </a:ext>
            </a:extLst>
          </p:cNvPr>
          <p:cNvSpPr/>
          <p:nvPr/>
        </p:nvSpPr>
        <p:spPr>
          <a:xfrm>
            <a:off x="1342679" y="3960753"/>
            <a:ext cx="5328592" cy="11849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D1A5A72-338B-4E56-B812-D93BE3A3C47B}"/>
              </a:ext>
            </a:extLst>
          </p:cNvPr>
          <p:cNvSpPr/>
          <p:nvPr/>
        </p:nvSpPr>
        <p:spPr>
          <a:xfrm>
            <a:off x="1250447" y="3960753"/>
            <a:ext cx="3112799" cy="344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FDE3BCF-737A-4606-A971-C912862FAA3B}"/>
              </a:ext>
            </a:extLst>
          </p:cNvPr>
          <p:cNvSpPr/>
          <p:nvPr/>
        </p:nvSpPr>
        <p:spPr>
          <a:xfrm>
            <a:off x="1342679" y="5306352"/>
            <a:ext cx="5328592" cy="11849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DC03248-EA63-42F4-8D69-16AEBB0E5F25}"/>
              </a:ext>
            </a:extLst>
          </p:cNvPr>
          <p:cNvSpPr/>
          <p:nvPr/>
        </p:nvSpPr>
        <p:spPr>
          <a:xfrm>
            <a:off x="1250447" y="5306351"/>
            <a:ext cx="3112799" cy="344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17">
            <a:extLst>
              <a:ext uri="{FF2B5EF4-FFF2-40B4-BE49-F238E27FC236}">
                <a16:creationId xmlns:a16="http://schemas.microsoft.com/office/drawing/2014/main" id="{01D453E6-CF61-4D16-A0AD-8306510543F3}"/>
              </a:ext>
            </a:extLst>
          </p:cNvPr>
          <p:cNvSpPr txBox="1"/>
          <p:nvPr/>
        </p:nvSpPr>
        <p:spPr>
          <a:xfrm>
            <a:off x="1586459" y="1588893"/>
            <a:ext cx="4940795" cy="54123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该网站可自动适应设备分辨率，且兼容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MacOS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81B1ED0-547B-4372-832C-D0BE9CB3F661}"/>
              </a:ext>
            </a:extLst>
          </p:cNvPr>
          <p:cNvSpPr/>
          <p:nvPr/>
        </p:nvSpPr>
        <p:spPr>
          <a:xfrm>
            <a:off x="1250447" y="1269554"/>
            <a:ext cx="3112799" cy="344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19">
            <a:extLst>
              <a:ext uri="{FF2B5EF4-FFF2-40B4-BE49-F238E27FC236}">
                <a16:creationId xmlns:a16="http://schemas.microsoft.com/office/drawing/2014/main" id="{6CC6634C-0DF1-4502-8D5D-68BAA7544DAD}"/>
              </a:ext>
            </a:extLst>
          </p:cNvPr>
          <p:cNvSpPr txBox="1"/>
          <p:nvPr/>
        </p:nvSpPr>
        <p:spPr>
          <a:xfrm>
            <a:off x="1594010" y="1239914"/>
            <a:ext cx="2265181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zh-CN" altLang="en-US" sz="1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适应性需求</a:t>
            </a:r>
          </a:p>
        </p:txBody>
      </p:sp>
      <p:sp>
        <p:nvSpPr>
          <p:cNvPr id="43" name="TextBox 20">
            <a:extLst>
              <a:ext uri="{FF2B5EF4-FFF2-40B4-BE49-F238E27FC236}">
                <a16:creationId xmlns:a16="http://schemas.microsoft.com/office/drawing/2014/main" id="{78A264CB-3865-4D25-80B6-A7E51F61AC7D}"/>
              </a:ext>
            </a:extLst>
          </p:cNvPr>
          <p:cNvSpPr txBox="1"/>
          <p:nvPr/>
        </p:nvSpPr>
        <p:spPr>
          <a:xfrm>
            <a:off x="1586459" y="2936814"/>
            <a:ext cx="4940795" cy="54123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该项目讲用户信息保存在数据库中，除管理员外无用户拥有查看修改的权限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21">
            <a:extLst>
              <a:ext uri="{FF2B5EF4-FFF2-40B4-BE49-F238E27FC236}">
                <a16:creationId xmlns:a16="http://schemas.microsoft.com/office/drawing/2014/main" id="{8ED42EBB-E11E-47FF-8AC4-00A184A3284E}"/>
              </a:ext>
            </a:extLst>
          </p:cNvPr>
          <p:cNvSpPr txBox="1"/>
          <p:nvPr/>
        </p:nvSpPr>
        <p:spPr>
          <a:xfrm>
            <a:off x="1594010" y="2588973"/>
            <a:ext cx="1464497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1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保密性需求</a:t>
            </a:r>
          </a:p>
        </p:txBody>
      </p:sp>
      <p:sp>
        <p:nvSpPr>
          <p:cNvPr id="45" name="TextBox 22">
            <a:extLst>
              <a:ext uri="{FF2B5EF4-FFF2-40B4-BE49-F238E27FC236}">
                <a16:creationId xmlns:a16="http://schemas.microsoft.com/office/drawing/2014/main" id="{801FCB80-4C20-48B8-8DC0-55B8BF0122EF}"/>
              </a:ext>
            </a:extLst>
          </p:cNvPr>
          <p:cNvSpPr txBox="1"/>
          <p:nvPr/>
        </p:nvSpPr>
        <p:spPr>
          <a:xfrm>
            <a:off x="1586459" y="4285956"/>
            <a:ext cx="4868787" cy="75924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最低需求：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网络速度达到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50KB/S     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运行内存大于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1G</a:t>
            </a:r>
          </a:p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建议需求：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网络速度达到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200KB/S   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运行内存大于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2G</a:t>
            </a:r>
          </a:p>
          <a:p>
            <a:pPr algn="just">
              <a:lnSpc>
                <a:spcPts val="1733"/>
              </a:lnSpc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Box 23">
            <a:extLst>
              <a:ext uri="{FF2B5EF4-FFF2-40B4-BE49-F238E27FC236}">
                <a16:creationId xmlns:a16="http://schemas.microsoft.com/office/drawing/2014/main" id="{576C6D00-7C55-48F8-8B60-B7CC65D48F67}"/>
              </a:ext>
            </a:extLst>
          </p:cNvPr>
          <p:cNvSpPr txBox="1"/>
          <p:nvPr/>
        </p:nvSpPr>
        <p:spPr>
          <a:xfrm>
            <a:off x="1594010" y="3915600"/>
            <a:ext cx="2926436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1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计算机硬件资源利用需求</a:t>
            </a:r>
          </a:p>
        </p:txBody>
      </p:sp>
      <p:sp>
        <p:nvSpPr>
          <p:cNvPr id="47" name="TextBox 24">
            <a:extLst>
              <a:ext uri="{FF2B5EF4-FFF2-40B4-BE49-F238E27FC236}">
                <a16:creationId xmlns:a16="http://schemas.microsoft.com/office/drawing/2014/main" id="{05986B0B-3E33-4F76-BA27-12AF491EE286}"/>
              </a:ext>
            </a:extLst>
          </p:cNvPr>
          <p:cNvSpPr txBox="1"/>
          <p:nvPr/>
        </p:nvSpPr>
        <p:spPr>
          <a:xfrm>
            <a:off x="1586459" y="5630642"/>
            <a:ext cx="4868787" cy="75924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设备、网络设备</a:t>
            </a:r>
          </a:p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软件：支持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Windows/Linux/Mac OS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</a:p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网页端需要支持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</a:p>
        </p:txBody>
      </p:sp>
      <p:sp>
        <p:nvSpPr>
          <p:cNvPr id="48" name="TextBox 25">
            <a:extLst>
              <a:ext uri="{FF2B5EF4-FFF2-40B4-BE49-F238E27FC236}">
                <a16:creationId xmlns:a16="http://schemas.microsoft.com/office/drawing/2014/main" id="{084B1A6C-351D-4C73-944F-695B655702FA}"/>
              </a:ext>
            </a:extLst>
          </p:cNvPr>
          <p:cNvSpPr txBox="1"/>
          <p:nvPr/>
        </p:nvSpPr>
        <p:spPr>
          <a:xfrm>
            <a:off x="1594010" y="5281663"/>
            <a:ext cx="1220841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1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环境需求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528DD09-9138-44AC-9F97-F24C21B0974B}"/>
              </a:ext>
            </a:extLst>
          </p:cNvPr>
          <p:cNvSpPr/>
          <p:nvPr/>
        </p:nvSpPr>
        <p:spPr>
          <a:xfrm>
            <a:off x="6771034" y="1270297"/>
            <a:ext cx="5328592" cy="11849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5187472-F443-478C-B05E-9CB3A3CB5CED}"/>
              </a:ext>
            </a:extLst>
          </p:cNvPr>
          <p:cNvSpPr/>
          <p:nvPr/>
        </p:nvSpPr>
        <p:spPr>
          <a:xfrm>
            <a:off x="6771034" y="2615897"/>
            <a:ext cx="5328592" cy="11849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02475D00-2C91-454D-9092-4A00F9EB8A9D}"/>
              </a:ext>
            </a:extLst>
          </p:cNvPr>
          <p:cNvSpPr/>
          <p:nvPr/>
        </p:nvSpPr>
        <p:spPr>
          <a:xfrm>
            <a:off x="6678802" y="2615896"/>
            <a:ext cx="3112799" cy="344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496B2F7-DF1F-41C0-B696-600694F85A51}"/>
              </a:ext>
            </a:extLst>
          </p:cNvPr>
          <p:cNvSpPr/>
          <p:nvPr/>
        </p:nvSpPr>
        <p:spPr>
          <a:xfrm>
            <a:off x="6771034" y="3961496"/>
            <a:ext cx="5328592" cy="11849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5B548E3-086F-4FE9-9A4F-AA4F04031C7F}"/>
              </a:ext>
            </a:extLst>
          </p:cNvPr>
          <p:cNvSpPr/>
          <p:nvPr/>
        </p:nvSpPr>
        <p:spPr>
          <a:xfrm>
            <a:off x="6678802" y="3961496"/>
            <a:ext cx="3112799" cy="344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E79CCE1-D106-4D2C-BCB2-3FEEA53DA9A8}"/>
              </a:ext>
            </a:extLst>
          </p:cNvPr>
          <p:cNvSpPr/>
          <p:nvPr/>
        </p:nvSpPr>
        <p:spPr>
          <a:xfrm>
            <a:off x="6771034" y="5307095"/>
            <a:ext cx="5328592" cy="11849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99168A10-0620-48B2-928C-4FBDCCC1B6C1}"/>
              </a:ext>
            </a:extLst>
          </p:cNvPr>
          <p:cNvSpPr/>
          <p:nvPr/>
        </p:nvSpPr>
        <p:spPr>
          <a:xfrm>
            <a:off x="6678802" y="5307094"/>
            <a:ext cx="3112799" cy="344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Box 17">
            <a:extLst>
              <a:ext uri="{FF2B5EF4-FFF2-40B4-BE49-F238E27FC236}">
                <a16:creationId xmlns:a16="http://schemas.microsoft.com/office/drawing/2014/main" id="{266E2922-0EB1-49D4-B125-A098E3AEA0D9}"/>
              </a:ext>
            </a:extLst>
          </p:cNvPr>
          <p:cNvSpPr txBox="1"/>
          <p:nvPr/>
        </p:nvSpPr>
        <p:spPr>
          <a:xfrm>
            <a:off x="7014814" y="1589636"/>
            <a:ext cx="4940795" cy="54123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最大需求：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2G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运存（下载时）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最小需求：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200MB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运存（浏览时）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E369D3F3-7255-4128-8E17-066241A3D8E2}"/>
              </a:ext>
            </a:extLst>
          </p:cNvPr>
          <p:cNvSpPr/>
          <p:nvPr/>
        </p:nvSpPr>
        <p:spPr>
          <a:xfrm>
            <a:off x="6678802" y="1270297"/>
            <a:ext cx="3112799" cy="344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TextBox 19">
            <a:extLst>
              <a:ext uri="{FF2B5EF4-FFF2-40B4-BE49-F238E27FC236}">
                <a16:creationId xmlns:a16="http://schemas.microsoft.com/office/drawing/2014/main" id="{7B4143BF-75AE-4219-B0B3-759A42EC8B5C}"/>
              </a:ext>
            </a:extLst>
          </p:cNvPr>
          <p:cNvSpPr txBox="1"/>
          <p:nvPr/>
        </p:nvSpPr>
        <p:spPr>
          <a:xfrm>
            <a:off x="7022365" y="1240657"/>
            <a:ext cx="2265181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zh-CN" altLang="en-US" sz="1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计算机资源需求</a:t>
            </a:r>
          </a:p>
        </p:txBody>
      </p:sp>
      <p:sp>
        <p:nvSpPr>
          <p:cNvPr id="59" name="TextBox 20">
            <a:extLst>
              <a:ext uri="{FF2B5EF4-FFF2-40B4-BE49-F238E27FC236}">
                <a16:creationId xmlns:a16="http://schemas.microsoft.com/office/drawing/2014/main" id="{B9470693-A663-4B84-BD92-908EB2AC7FF6}"/>
              </a:ext>
            </a:extLst>
          </p:cNvPr>
          <p:cNvSpPr txBox="1"/>
          <p:nvPr/>
        </p:nvSpPr>
        <p:spPr>
          <a:xfrm>
            <a:off x="7014814" y="2937557"/>
            <a:ext cx="4940795" cy="75924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最低需求：  能够支持网络设备，并浏览网页即可。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建议需求： 能够有较高的网络速度，并且有较高的图像运算能力，以保证网页的浏览和响应速度。</a:t>
            </a:r>
          </a:p>
        </p:txBody>
      </p:sp>
      <p:sp>
        <p:nvSpPr>
          <p:cNvPr id="60" name="TextBox 21">
            <a:extLst>
              <a:ext uri="{FF2B5EF4-FFF2-40B4-BE49-F238E27FC236}">
                <a16:creationId xmlns:a16="http://schemas.microsoft.com/office/drawing/2014/main" id="{75280093-6F31-4D7E-B7B4-156CBBF5A7C9}"/>
              </a:ext>
            </a:extLst>
          </p:cNvPr>
          <p:cNvSpPr txBox="1"/>
          <p:nvPr/>
        </p:nvSpPr>
        <p:spPr>
          <a:xfrm>
            <a:off x="7022365" y="2589716"/>
            <a:ext cx="1951810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1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计算机硬件需求</a:t>
            </a:r>
          </a:p>
        </p:txBody>
      </p:sp>
      <p:sp>
        <p:nvSpPr>
          <p:cNvPr id="61" name="TextBox 22">
            <a:extLst>
              <a:ext uri="{FF2B5EF4-FFF2-40B4-BE49-F238E27FC236}">
                <a16:creationId xmlns:a16="http://schemas.microsoft.com/office/drawing/2014/main" id="{62CD2163-0FB7-4443-BC98-B20291CD9AA5}"/>
              </a:ext>
            </a:extLst>
          </p:cNvPr>
          <p:cNvSpPr txBox="1"/>
          <p:nvPr/>
        </p:nvSpPr>
        <p:spPr>
          <a:xfrm>
            <a:off x="7014814" y="4286699"/>
            <a:ext cx="4868787" cy="54123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Windows/Linux/Mac OS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</a:p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网页端需要支持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</a:p>
        </p:txBody>
      </p:sp>
      <p:sp>
        <p:nvSpPr>
          <p:cNvPr id="62" name="TextBox 23">
            <a:extLst>
              <a:ext uri="{FF2B5EF4-FFF2-40B4-BE49-F238E27FC236}">
                <a16:creationId xmlns:a16="http://schemas.microsoft.com/office/drawing/2014/main" id="{0FD0C4F4-317A-4C78-B05F-5D853BCE8D6C}"/>
              </a:ext>
            </a:extLst>
          </p:cNvPr>
          <p:cNvSpPr txBox="1"/>
          <p:nvPr/>
        </p:nvSpPr>
        <p:spPr>
          <a:xfrm>
            <a:off x="7022365" y="3916343"/>
            <a:ext cx="1951810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1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计算机软件需求</a:t>
            </a:r>
          </a:p>
        </p:txBody>
      </p:sp>
      <p:sp>
        <p:nvSpPr>
          <p:cNvPr id="63" name="TextBox 24">
            <a:extLst>
              <a:ext uri="{FF2B5EF4-FFF2-40B4-BE49-F238E27FC236}">
                <a16:creationId xmlns:a16="http://schemas.microsoft.com/office/drawing/2014/main" id="{FA7744A7-A49F-4308-9707-A415C86F5D44}"/>
              </a:ext>
            </a:extLst>
          </p:cNvPr>
          <p:cNvSpPr txBox="1"/>
          <p:nvPr/>
        </p:nvSpPr>
        <p:spPr>
          <a:xfrm>
            <a:off x="7014814" y="5631385"/>
            <a:ext cx="4868787" cy="54123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需要正常的网路流通，网速低于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200KB/S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浏览会受到影响</a:t>
            </a:r>
          </a:p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下载速度与网速正相关</a:t>
            </a:r>
          </a:p>
        </p:txBody>
      </p:sp>
      <p:sp>
        <p:nvSpPr>
          <p:cNvPr id="64" name="TextBox 25">
            <a:extLst>
              <a:ext uri="{FF2B5EF4-FFF2-40B4-BE49-F238E27FC236}">
                <a16:creationId xmlns:a16="http://schemas.microsoft.com/office/drawing/2014/main" id="{5B4B98BC-52B0-455B-B0CB-565BA7344511}"/>
              </a:ext>
            </a:extLst>
          </p:cNvPr>
          <p:cNvSpPr txBox="1"/>
          <p:nvPr/>
        </p:nvSpPr>
        <p:spPr>
          <a:xfrm>
            <a:off x="7022365" y="5282406"/>
            <a:ext cx="1951810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1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计算机通信需求</a:t>
            </a:r>
          </a:p>
        </p:txBody>
      </p:sp>
    </p:spTree>
    <p:extLst>
      <p:ext uri="{BB962C8B-B14F-4D97-AF65-F5344CB8AC3E}">
        <p14:creationId xmlns:p14="http://schemas.microsoft.com/office/powerpoint/2010/main" val="3528849645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50"/>
                            </p:stCondLst>
                            <p:childTnLst>
                              <p:par>
                                <p:cTn id="2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35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850"/>
                            </p:stCondLst>
                            <p:childTnLst>
                              <p:par>
                                <p:cTn id="4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2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2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5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50"/>
                            </p:stCondLst>
                            <p:childTnLst>
                              <p:par>
                                <p:cTn id="5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75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250"/>
                            </p:stCondLst>
                            <p:childTnLst>
                              <p:par>
                                <p:cTn id="7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2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2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2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2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45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950"/>
                            </p:stCondLst>
                            <p:childTnLst>
                              <p:par>
                                <p:cTn id="9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2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2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2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2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15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650"/>
                            </p:stCondLst>
                            <p:childTnLst>
                              <p:par>
                                <p:cTn id="10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2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2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2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2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850"/>
                            </p:stCondLst>
                            <p:childTnLst>
                              <p:par>
                                <p:cTn id="1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6350"/>
                            </p:stCondLst>
                            <p:childTnLst>
                              <p:par>
                                <p:cTn id="12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2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2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2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2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6550"/>
                            </p:stCondLst>
                            <p:childTnLst>
                              <p:par>
                                <p:cTn id="1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7050"/>
                            </p:stCondLst>
                            <p:childTnLst>
                              <p:par>
                                <p:cTn id="13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2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2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2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2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7250"/>
                            </p:stCondLst>
                            <p:childTnLst>
                              <p:par>
                                <p:cTn id="1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 animBg="1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/>
      <p:bldP spid="57" grpId="0" animBg="1"/>
      <p:bldP spid="58" grpId="0"/>
      <p:bldP spid="59" grpId="0"/>
      <p:bldP spid="60" grpId="0"/>
      <p:bldP spid="61" grpId="0"/>
      <p:bldP spid="62" grpId="0"/>
      <p:bldP spid="63" grpId="0"/>
      <p:bldP spid="6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7"/>
          <p:cNvSpPr txBox="1"/>
          <p:nvPr/>
        </p:nvSpPr>
        <p:spPr>
          <a:xfrm>
            <a:off x="190550" y="180723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12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en-US" altLang="zh-CN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SRS</a:t>
            </a: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软件需求说明文档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348B5B-7B87-4174-8360-6930C20C13F1}"/>
              </a:ext>
            </a:extLst>
          </p:cNvPr>
          <p:cNvSpPr/>
          <p:nvPr/>
        </p:nvSpPr>
        <p:spPr>
          <a:xfrm>
            <a:off x="4937" y="909514"/>
            <a:ext cx="905693" cy="59230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TextBox 36">
            <a:extLst>
              <a:ext uri="{FF2B5EF4-FFF2-40B4-BE49-F238E27FC236}">
                <a16:creationId xmlns:a16="http://schemas.microsoft.com/office/drawing/2014/main" id="{BA847E86-EB7F-4BF1-A65A-785F79D6472C}"/>
              </a:ext>
            </a:extLst>
          </p:cNvPr>
          <p:cNvSpPr txBox="1"/>
          <p:nvPr/>
        </p:nvSpPr>
        <p:spPr>
          <a:xfrm>
            <a:off x="60697" y="2781296"/>
            <a:ext cx="705917" cy="2277573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2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需求可行性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4F4D3B0-335B-452D-9D75-F65FA7FC6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568062"/>
              </p:ext>
            </p:extLst>
          </p:nvPr>
        </p:nvGraphicFramePr>
        <p:xfrm>
          <a:off x="1702718" y="1197546"/>
          <a:ext cx="6696744" cy="5040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48372">
                  <a:extLst>
                    <a:ext uri="{9D8B030D-6E8A-4147-A177-3AD203B41FA5}">
                      <a16:colId xmlns:a16="http://schemas.microsoft.com/office/drawing/2014/main" val="1029933275"/>
                    </a:ext>
                  </a:extLst>
                </a:gridCol>
                <a:gridCol w="3348372">
                  <a:extLst>
                    <a:ext uri="{9D8B030D-6E8A-4147-A177-3AD203B41FA5}">
                      <a16:colId xmlns:a16="http://schemas.microsoft.com/office/drawing/2014/main" val="4035930516"/>
                    </a:ext>
                  </a:extLst>
                </a:gridCol>
              </a:tblGrid>
              <a:tr h="336036"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</a:rPr>
                        <a:t>需求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</a:rPr>
                        <a:t>实现风险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0148337"/>
                  </a:ext>
                </a:extLst>
              </a:tr>
              <a:tr h="672075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用户</a:t>
                      </a:r>
                      <a:r>
                        <a:rPr lang="en-US" sz="1200" kern="100">
                          <a:effectLst/>
                        </a:rPr>
                        <a:t>/</a:t>
                      </a:r>
                      <a:r>
                        <a:rPr lang="zh-CN" sz="1200" kern="100">
                          <a:effectLst/>
                        </a:rPr>
                        <a:t>游客使用该网站中的论坛功能，参与话题讨论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论坛的使用量超过负载，导致服务器卡顿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488013"/>
                  </a:ext>
                </a:extLst>
              </a:tr>
              <a:tr h="672075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用户</a:t>
                      </a:r>
                      <a:r>
                        <a:rPr lang="en-US" sz="1200" kern="100">
                          <a:effectLst/>
                        </a:rPr>
                        <a:t>/</a:t>
                      </a:r>
                      <a:r>
                        <a:rPr lang="zh-CN" sz="1200" kern="100">
                          <a:effectLst/>
                        </a:rPr>
                        <a:t>游客使用该网站中的博客功能，参与内容浏览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博客的使用量超过负载，导致服务器卡顿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3401468"/>
                  </a:ext>
                </a:extLst>
              </a:tr>
              <a:tr h="672075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用户</a:t>
                      </a:r>
                      <a:r>
                        <a:rPr lang="en-US" sz="1200" kern="100">
                          <a:effectLst/>
                        </a:rPr>
                        <a:t>/</a:t>
                      </a:r>
                      <a:r>
                        <a:rPr lang="zh-CN" sz="1200" kern="100">
                          <a:effectLst/>
                        </a:rPr>
                        <a:t>游客使用该网站中的问答功能，参与问题讨论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 dirty="0">
                          <a:effectLst/>
                        </a:rPr>
                        <a:t>问答的使用量超过负载，导致服务器卡顿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9756256"/>
                  </a:ext>
                </a:extLst>
              </a:tr>
              <a:tr h="1344149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该网站提供丰富的资料共用户下载，用户也可以上传资料分享给其他用户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下载的人数过多导致下载速度缓慢；</a:t>
                      </a:r>
                      <a:endParaRPr lang="zh-CN" sz="1050" kern="100">
                        <a:effectLst/>
                      </a:endParaRPr>
                    </a:p>
                    <a:p>
                      <a:pPr algn="just"/>
                      <a:r>
                        <a:rPr lang="zh-CN" sz="1200" kern="100">
                          <a:effectLst/>
                        </a:rPr>
                        <a:t>网络安全不够完善，可能会有数据库被入侵的风险；上传的内容过大，导致服务器卡顿；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8018240"/>
                  </a:ext>
                </a:extLst>
              </a:tr>
              <a:tr h="672075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该网站游客有较多约束，登陆才能够进行下载资料、上传文件等操作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人员混杂，对校内服务所要求的相应的安全保障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9413666"/>
                  </a:ext>
                </a:extLst>
              </a:tr>
              <a:tr h="672075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自定义子标签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 dirty="0">
                          <a:effectLst/>
                        </a:rPr>
                        <a:t>难以管理，不方便归类，同时可能导致一些非法内容传播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6579214"/>
                  </a:ext>
                </a:extLst>
              </a:tr>
            </a:tbl>
          </a:graphicData>
        </a:graphic>
      </p:graphicFrame>
      <p:sp>
        <p:nvSpPr>
          <p:cNvPr id="68" name="文本框 66">
            <a:extLst>
              <a:ext uri="{FF2B5EF4-FFF2-40B4-BE49-F238E27FC236}">
                <a16:creationId xmlns:a16="http://schemas.microsoft.com/office/drawing/2014/main" id="{23D00B1B-035F-4935-8470-D6A936184779}"/>
              </a:ext>
            </a:extLst>
          </p:cNvPr>
          <p:cNvSpPr txBox="1"/>
          <p:nvPr/>
        </p:nvSpPr>
        <p:spPr>
          <a:xfrm>
            <a:off x="8615486" y="2565699"/>
            <a:ext cx="3240360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需求冲突：</a:t>
            </a:r>
          </a:p>
          <a:p>
            <a:r>
              <a:rPr lang="zh-CN" altLang="en-US" sz="1400" dirty="0"/>
              <a:t>自定义标签与质量属性中的可用性冲突</a:t>
            </a:r>
            <a:endParaRPr lang="en-US" altLang="zh-CN" sz="1400" dirty="0"/>
          </a:p>
          <a:p>
            <a:endParaRPr lang="zh-CN" altLang="en-US" sz="1400" dirty="0"/>
          </a:p>
          <a:p>
            <a:r>
              <a:rPr lang="zh-CN" altLang="en-US" sz="1400" dirty="0"/>
              <a:t>自定义标签破坏了以课程为索引标签的网页布局和展示系统，虽然会牺牲一定的灵活性，但怀来了整体网页的一致</a:t>
            </a:r>
            <a:endParaRPr lang="en-US" altLang="zh-CN" sz="1400" dirty="0"/>
          </a:p>
          <a:p>
            <a:endParaRPr lang="zh-CN" altLang="en-US" sz="1400" dirty="0"/>
          </a:p>
          <a:p>
            <a:r>
              <a:rPr lang="zh-CN" altLang="en-US" sz="1400" dirty="0"/>
              <a:t>解决方法：删除自定义子标签的需求</a:t>
            </a:r>
          </a:p>
          <a:p>
            <a:pPr algn="just"/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6802203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7"/>
          <p:cNvSpPr txBox="1"/>
          <p:nvPr/>
        </p:nvSpPr>
        <p:spPr>
          <a:xfrm>
            <a:off x="190550" y="180723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19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en-US" altLang="zh-CN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SRS</a:t>
            </a: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软件需求说明文档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348B5B-7B87-4174-8360-6930C20C13F1}"/>
              </a:ext>
            </a:extLst>
          </p:cNvPr>
          <p:cNvSpPr/>
          <p:nvPr/>
        </p:nvSpPr>
        <p:spPr>
          <a:xfrm>
            <a:off x="4937" y="909514"/>
            <a:ext cx="905693" cy="59230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TextBox 36">
            <a:extLst>
              <a:ext uri="{FF2B5EF4-FFF2-40B4-BE49-F238E27FC236}">
                <a16:creationId xmlns:a16="http://schemas.microsoft.com/office/drawing/2014/main" id="{BA847E86-EB7F-4BF1-A65A-785F79D6472C}"/>
              </a:ext>
            </a:extLst>
          </p:cNvPr>
          <p:cNvSpPr txBox="1"/>
          <p:nvPr/>
        </p:nvSpPr>
        <p:spPr>
          <a:xfrm>
            <a:off x="60697" y="2781296"/>
            <a:ext cx="705917" cy="1846686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2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数据字典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97FFA00-2ADC-4A85-8794-7DA39F453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281939"/>
              </p:ext>
            </p:extLst>
          </p:nvPr>
        </p:nvGraphicFramePr>
        <p:xfrm>
          <a:off x="1654325" y="1197546"/>
          <a:ext cx="8208912" cy="54005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08912">
                  <a:extLst>
                    <a:ext uri="{9D8B030D-6E8A-4147-A177-3AD203B41FA5}">
                      <a16:colId xmlns:a16="http://schemas.microsoft.com/office/drawing/2014/main" val="3646274018"/>
                    </a:ext>
                  </a:extLst>
                </a:gridCol>
              </a:tblGrid>
              <a:tr h="374295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用户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= 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编号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+ 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学号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+ 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密码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+ 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专业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+ 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头像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+ 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手机号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+ 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个性签名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+ 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用户类型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+ 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性别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1102849"/>
                  </a:ext>
                </a:extLst>
              </a:tr>
              <a:tr h="558478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数据项名：学号</a:t>
                      </a: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= {</a:t>
                      </a:r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</a:t>
                      </a: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}*8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just"/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数据类型：长整型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6256436"/>
                  </a:ext>
                </a:extLst>
              </a:tr>
              <a:tr h="558478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数据项名：密码</a:t>
                      </a: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= </a:t>
                      </a:r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字母</a:t>
                      </a: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+ {</a:t>
                      </a:r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</a:t>
                      </a: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}*8 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just"/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数据类型：字符串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276192"/>
                  </a:ext>
                </a:extLst>
              </a:tr>
              <a:tr h="558478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数据项名：专业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= 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专业名称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+ 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班级名称</a:t>
                      </a:r>
                    </a:p>
                    <a:p>
                      <a:pPr algn="just"/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数据类型：字符串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0707372"/>
                  </a:ext>
                </a:extLst>
              </a:tr>
              <a:tr h="558478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数据项名：编号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= 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字母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+ {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}*8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just"/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数据类型：字符串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1602048"/>
                  </a:ext>
                </a:extLst>
              </a:tr>
              <a:tr h="558478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数据项名：头像</a:t>
                      </a:r>
                    </a:p>
                    <a:p>
                      <a:pPr algn="just"/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数据类型：图片类型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0876947"/>
                  </a:ext>
                </a:extLst>
              </a:tr>
              <a:tr h="558478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数据项名：手机号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= {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}*11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just"/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数据类型：长整型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3278787"/>
                  </a:ext>
                </a:extLst>
              </a:tr>
              <a:tr h="558478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数据项名：个性签名</a:t>
                      </a: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= [</a:t>
                      </a:r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描述</a:t>
                      </a: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]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just"/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数据类型：字符串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6230397"/>
                  </a:ext>
                </a:extLst>
              </a:tr>
              <a:tr h="558478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数据项名：用户类型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= {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老师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| 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学生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}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just"/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数据类型：字符串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9777620"/>
                  </a:ext>
                </a:extLst>
              </a:tr>
              <a:tr h="558478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数据项名：性别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= {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男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| 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女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}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just"/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数据类型：字符串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518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6946765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7"/>
          <p:cNvSpPr txBox="1"/>
          <p:nvPr/>
        </p:nvSpPr>
        <p:spPr>
          <a:xfrm>
            <a:off x="190550" y="180723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18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en-US" altLang="zh-CN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SRS</a:t>
            </a: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软件需求说明文档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348B5B-7B87-4174-8360-6930C20C13F1}"/>
              </a:ext>
            </a:extLst>
          </p:cNvPr>
          <p:cNvSpPr/>
          <p:nvPr/>
        </p:nvSpPr>
        <p:spPr>
          <a:xfrm>
            <a:off x="4937" y="909514"/>
            <a:ext cx="905693" cy="59230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TextBox 36">
            <a:extLst>
              <a:ext uri="{FF2B5EF4-FFF2-40B4-BE49-F238E27FC236}">
                <a16:creationId xmlns:a16="http://schemas.microsoft.com/office/drawing/2014/main" id="{BA847E86-EB7F-4BF1-A65A-785F79D6472C}"/>
              </a:ext>
            </a:extLst>
          </p:cNvPr>
          <p:cNvSpPr txBox="1"/>
          <p:nvPr/>
        </p:nvSpPr>
        <p:spPr>
          <a:xfrm>
            <a:off x="60697" y="2781296"/>
            <a:ext cx="777925" cy="984911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en-US" altLang="zh-CN" sz="2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</a:t>
            </a:r>
            <a:r>
              <a:rPr lang="zh-CN" altLang="en-US" sz="2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EEC8C89-17C1-440B-B59C-9F3FA9F023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441" y="1025011"/>
            <a:ext cx="11085275" cy="54823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2005912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>
            <a:off x="5375126" y="1053530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233319" y="1053530"/>
            <a:ext cx="3744416" cy="511504"/>
            <a:chOff x="6315199" y="2410178"/>
            <a:chExt cx="3744416" cy="511504"/>
          </a:xfrm>
        </p:grpSpPr>
        <p:sp>
          <p:nvSpPr>
            <p:cNvPr id="22" name="圆角矩形 21"/>
            <p:cNvSpPr/>
            <p:nvPr/>
          </p:nvSpPr>
          <p:spPr>
            <a:xfrm>
              <a:off x="6315199" y="241017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747248" y="2450466"/>
              <a:ext cx="2653074" cy="430928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愿景与视图文档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圆角矩形 23"/>
          <p:cNvSpPr/>
          <p:nvPr/>
        </p:nvSpPr>
        <p:spPr>
          <a:xfrm>
            <a:off x="5375126" y="1939383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257217" y="1939383"/>
            <a:ext cx="3744416" cy="511504"/>
            <a:chOff x="6339097" y="3296031"/>
            <a:chExt cx="3744416" cy="511504"/>
          </a:xfrm>
        </p:grpSpPr>
        <p:sp>
          <p:nvSpPr>
            <p:cNvPr id="26" name="圆角矩形 25"/>
            <p:cNvSpPr/>
            <p:nvPr/>
          </p:nvSpPr>
          <p:spPr>
            <a:xfrm>
              <a:off x="6339097" y="3296031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723349" y="3336319"/>
              <a:ext cx="2736304" cy="430928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用户群分类文档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圆角矩形 27"/>
          <p:cNvSpPr/>
          <p:nvPr/>
        </p:nvSpPr>
        <p:spPr>
          <a:xfrm>
            <a:off x="5375126" y="2824255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6257217" y="2824255"/>
            <a:ext cx="3744416" cy="511504"/>
            <a:chOff x="6339097" y="4180903"/>
            <a:chExt cx="3744416" cy="511504"/>
          </a:xfrm>
        </p:grpSpPr>
        <p:sp>
          <p:nvSpPr>
            <p:cNvPr id="30" name="圆角矩形 29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723349" y="4221882"/>
              <a:ext cx="2736304" cy="430928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需求优先级文档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2" name="圆角矩形 31"/>
          <p:cNvSpPr/>
          <p:nvPr/>
        </p:nvSpPr>
        <p:spPr>
          <a:xfrm>
            <a:off x="5389333" y="4514805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6271294" y="4514805"/>
            <a:ext cx="3744416" cy="511504"/>
            <a:chOff x="6339097" y="5057483"/>
            <a:chExt cx="3744416" cy="511504"/>
          </a:xfrm>
        </p:grpSpPr>
        <p:sp>
          <p:nvSpPr>
            <p:cNvPr id="34" name="圆角矩形 33"/>
            <p:cNvSpPr/>
            <p:nvPr/>
          </p:nvSpPr>
          <p:spPr>
            <a:xfrm>
              <a:off x="6339097" y="505748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723478" y="5085978"/>
              <a:ext cx="2972127" cy="430928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SRS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软件需求说明文档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-106934" y="0"/>
            <a:ext cx="3469805" cy="6859587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94519" y="2219567"/>
            <a:ext cx="2808312" cy="1354243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4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 </a:t>
            </a:r>
            <a:endParaRPr lang="en-US" altLang="zh-CN" sz="4800" b="1" spc="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defRPr/>
            </a:pP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圆角矩形 31">
            <a:extLst>
              <a:ext uri="{FF2B5EF4-FFF2-40B4-BE49-F238E27FC236}">
                <a16:creationId xmlns:a16="http://schemas.microsoft.com/office/drawing/2014/main" id="{6BCCF85E-E85D-4C84-A735-6DEE993A038E}"/>
              </a:ext>
            </a:extLst>
          </p:cNvPr>
          <p:cNvSpPr/>
          <p:nvPr/>
        </p:nvSpPr>
        <p:spPr>
          <a:xfrm>
            <a:off x="5389333" y="5360080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1F462BB8-76CF-41AD-9C09-A7CBCED2DFD7}"/>
              </a:ext>
            </a:extLst>
          </p:cNvPr>
          <p:cNvGrpSpPr/>
          <p:nvPr/>
        </p:nvGrpSpPr>
        <p:grpSpPr>
          <a:xfrm>
            <a:off x="6271294" y="5360080"/>
            <a:ext cx="3744416" cy="511504"/>
            <a:chOff x="6339097" y="5057483"/>
            <a:chExt cx="3744416" cy="511504"/>
          </a:xfrm>
        </p:grpSpPr>
        <p:sp>
          <p:nvSpPr>
            <p:cNvPr id="46" name="圆角矩形 33">
              <a:extLst>
                <a:ext uri="{FF2B5EF4-FFF2-40B4-BE49-F238E27FC236}">
                  <a16:creationId xmlns:a16="http://schemas.microsoft.com/office/drawing/2014/main" id="{AB0413B4-1A63-473D-AFE4-B5DA7B665588}"/>
                </a:ext>
              </a:extLst>
            </p:cNvPr>
            <p:cNvSpPr/>
            <p:nvPr/>
          </p:nvSpPr>
          <p:spPr>
            <a:xfrm>
              <a:off x="6339097" y="505748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92F66F88-FC11-4E71-B081-27526420A8C8}"/>
                </a:ext>
              </a:extLst>
            </p:cNvPr>
            <p:cNvSpPr/>
            <p:nvPr/>
          </p:nvSpPr>
          <p:spPr>
            <a:xfrm>
              <a:off x="6723478" y="5085978"/>
              <a:ext cx="2972127" cy="430928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其他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8" name="圆角矩形 27">
            <a:extLst>
              <a:ext uri="{FF2B5EF4-FFF2-40B4-BE49-F238E27FC236}">
                <a16:creationId xmlns:a16="http://schemas.microsoft.com/office/drawing/2014/main" id="{2176D67A-CB13-4548-82B5-AF7DBC18B535}"/>
              </a:ext>
            </a:extLst>
          </p:cNvPr>
          <p:cNvSpPr/>
          <p:nvPr/>
        </p:nvSpPr>
        <p:spPr>
          <a:xfrm>
            <a:off x="5389333" y="3679519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D868DAAC-6861-40F4-8926-E7D6D6205FBB}"/>
              </a:ext>
            </a:extLst>
          </p:cNvPr>
          <p:cNvGrpSpPr/>
          <p:nvPr/>
        </p:nvGrpSpPr>
        <p:grpSpPr>
          <a:xfrm>
            <a:off x="6271424" y="3679519"/>
            <a:ext cx="3744416" cy="511504"/>
            <a:chOff x="6339097" y="4180903"/>
            <a:chExt cx="3744416" cy="511504"/>
          </a:xfrm>
        </p:grpSpPr>
        <p:sp>
          <p:nvSpPr>
            <p:cNvPr id="50" name="圆角矩形 29">
              <a:extLst>
                <a:ext uri="{FF2B5EF4-FFF2-40B4-BE49-F238E27FC236}">
                  <a16:creationId xmlns:a16="http://schemas.microsoft.com/office/drawing/2014/main" id="{5F1DCDD6-2320-4C0A-B7B2-46D251A646B1}"/>
                </a:ext>
              </a:extLst>
            </p:cNvPr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5CEA12D5-66D4-4B50-B47F-D2D799005975}"/>
                </a:ext>
              </a:extLst>
            </p:cNvPr>
            <p:cNvSpPr/>
            <p:nvPr/>
          </p:nvSpPr>
          <p:spPr>
            <a:xfrm>
              <a:off x="6723349" y="4221882"/>
              <a:ext cx="2736304" cy="430928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用例文档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270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8 0.04119 L 8.97252E-7 3.54085E-6 " pathEditMode="relative" rAng="0" ptsTypes="AA">
                                      <p:cBhvr>
                                        <p:cTn id="20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6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8 0.0412 L 8.97252E-7 -3.23305E-6 " pathEditMode="relative" rAng="0" ptsTypes="AA">
                                      <p:cBhvr>
                                        <p:cTn id="28" dur="7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8 0.04119 L 8.97252E-7 1.42097E-6 " pathEditMode="relative" rAng="0" ptsTypes="AA">
                                      <p:cBhvr>
                                        <p:cTn id="36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19 L -1.13036E-6 6.96598E-7 " pathEditMode="relative" rAng="0" ptsTypes="AA">
                                      <p:cBhvr>
                                        <p:cTn id="44" dur="7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19 L -1.13036E-6 -3.79542E-7 " pathEditMode="relative" rAng="0" ptsTypes="AA">
                                      <p:cBhvr>
                                        <p:cTn id="52" dur="7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19 L -1.13036E-6 1.77737E-6 " pathEditMode="relative" rAng="0" ptsTypes="AA">
                                      <p:cBhvr>
                                        <p:cTn id="60" dur="7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4" grpId="0" animBg="1"/>
      <p:bldP spid="24" grpId="1" animBg="1"/>
      <p:bldP spid="28" grpId="0" animBg="1"/>
      <p:bldP spid="28" grpId="1" animBg="1"/>
      <p:bldP spid="32" grpId="0" animBg="1"/>
      <p:bldP spid="32" grpId="1" animBg="1"/>
      <p:bldP spid="36" grpId="0" animBg="1"/>
      <p:bldP spid="37" grpId="0"/>
      <p:bldP spid="44" grpId="0" animBg="1"/>
      <p:bldP spid="44" grpId="1" animBg="1"/>
      <p:bldP spid="48" grpId="0" animBg="1"/>
      <p:bldP spid="48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7"/>
          <p:cNvSpPr txBox="1"/>
          <p:nvPr/>
        </p:nvSpPr>
        <p:spPr>
          <a:xfrm>
            <a:off x="190550" y="180723"/>
            <a:ext cx="1665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26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en-US" altLang="zh-CN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SRS</a:t>
            </a: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软件需求说明文档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348B5B-7B87-4174-8360-6930C20C13F1}"/>
              </a:ext>
            </a:extLst>
          </p:cNvPr>
          <p:cNvSpPr/>
          <p:nvPr/>
        </p:nvSpPr>
        <p:spPr>
          <a:xfrm>
            <a:off x="4937" y="909514"/>
            <a:ext cx="905693" cy="59230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TextBox 36">
            <a:extLst>
              <a:ext uri="{FF2B5EF4-FFF2-40B4-BE49-F238E27FC236}">
                <a16:creationId xmlns:a16="http://schemas.microsoft.com/office/drawing/2014/main" id="{BA847E86-EB7F-4BF1-A65A-785F79D6472C}"/>
              </a:ext>
            </a:extLst>
          </p:cNvPr>
          <p:cNvSpPr txBox="1"/>
          <p:nvPr/>
        </p:nvSpPr>
        <p:spPr>
          <a:xfrm>
            <a:off x="60697" y="2781296"/>
            <a:ext cx="705917" cy="1846686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2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测试用例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EB5326F-D199-4273-9EF2-66E67BCD8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863599"/>
              </p:ext>
            </p:extLst>
          </p:nvPr>
        </p:nvGraphicFramePr>
        <p:xfrm>
          <a:off x="1486694" y="970594"/>
          <a:ext cx="9721080" cy="58009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4022261597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1030440542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3663009756"/>
                    </a:ext>
                  </a:extLst>
                </a:gridCol>
              </a:tblGrid>
              <a:tr h="231026"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描述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预计输出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2018899607"/>
                  </a:ext>
                </a:extLst>
              </a:tr>
              <a:tr h="231026"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登陆界面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点击登录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弹出登陆界面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1308463472"/>
                  </a:ext>
                </a:extLst>
              </a:tr>
              <a:tr h="462051">
                <a:tc rowSpan="5">
                  <a:txBody>
                    <a:bodyPr/>
                    <a:lstStyle/>
                    <a:p>
                      <a:pPr algn="just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登陆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输入正确账号密码和身份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登陆成功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1642885358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输入错误账号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提示账号不存在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1846170573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输入错误密码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提示密码错误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1459668128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选择错误身份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提示身份不匹配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653873051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输入为空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提示输入为空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248916223"/>
                  </a:ext>
                </a:extLst>
              </a:tr>
              <a:tr h="231026"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注册界面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点击注册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跳转到注册界面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3537016910"/>
                  </a:ext>
                </a:extLst>
              </a:tr>
              <a:tr h="462051">
                <a:tc rowSpan="5"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注册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输入正确账号密码身份和电话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注册成功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2678381184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输入已有账号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提示账号已存在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3915633661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输入错误格式账号密码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提示格式错误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1152388002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输入不存在电话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提示电话不存在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3365084163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输入为空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提示输入为空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3082608652"/>
                  </a:ext>
                </a:extLst>
              </a:tr>
              <a:tr h="231026"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忘记密码界面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点击忘记密码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跳转到忘记密码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3451778344"/>
                  </a:ext>
                </a:extLst>
              </a:tr>
              <a:tr h="231026">
                <a:tc rowSpan="5"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获取修改密码权力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输入不存在账号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提示账号不存在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2798416288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输入不匹配电话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提示电话不匹配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863127968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点击获取验证码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发送验证码给目标电话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449708934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输入验证码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跳转到修改密码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1461400101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输入错误验证码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提示验证码错误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3366290250"/>
                  </a:ext>
                </a:extLst>
              </a:tr>
              <a:tr h="231026">
                <a:tc rowSpan="3"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修改密码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输入新密码和确认密码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修改成功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288211472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输入密码不规范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提示密码不规范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2570468504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输入两次密码不一样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提示确认密码不一致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238941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1154821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en-US" altLang="zh-CN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SRS</a:t>
            </a: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软件需求说明文档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348B5B-7B87-4174-8360-6930C20C13F1}"/>
              </a:ext>
            </a:extLst>
          </p:cNvPr>
          <p:cNvSpPr/>
          <p:nvPr/>
        </p:nvSpPr>
        <p:spPr>
          <a:xfrm>
            <a:off x="4937" y="909514"/>
            <a:ext cx="905693" cy="59230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TextBox 36">
            <a:extLst>
              <a:ext uri="{FF2B5EF4-FFF2-40B4-BE49-F238E27FC236}">
                <a16:creationId xmlns:a16="http://schemas.microsoft.com/office/drawing/2014/main" id="{BA847E86-EB7F-4BF1-A65A-785F79D6472C}"/>
              </a:ext>
            </a:extLst>
          </p:cNvPr>
          <p:cNvSpPr txBox="1"/>
          <p:nvPr/>
        </p:nvSpPr>
        <p:spPr>
          <a:xfrm>
            <a:off x="60697" y="2781296"/>
            <a:ext cx="705917" cy="1846686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2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质量属性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11 Rectángulo">
            <a:extLst>
              <a:ext uri="{FF2B5EF4-FFF2-40B4-BE49-F238E27FC236}">
                <a16:creationId xmlns:a16="http://schemas.microsoft.com/office/drawing/2014/main" id="{8F304549-2DDE-406A-81C7-F01FCFC510E0}"/>
              </a:ext>
            </a:extLst>
          </p:cNvPr>
          <p:cNvSpPr/>
          <p:nvPr/>
        </p:nvSpPr>
        <p:spPr>
          <a:xfrm>
            <a:off x="2289688" y="1127113"/>
            <a:ext cx="2940068" cy="4028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用户角度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11 Rectángulo">
            <a:extLst>
              <a:ext uri="{FF2B5EF4-FFF2-40B4-BE49-F238E27FC236}">
                <a16:creationId xmlns:a16="http://schemas.microsoft.com/office/drawing/2014/main" id="{2A2F0297-E918-4E06-909F-D0392446BF56}"/>
              </a:ext>
            </a:extLst>
          </p:cNvPr>
          <p:cNvSpPr/>
          <p:nvPr/>
        </p:nvSpPr>
        <p:spPr>
          <a:xfrm>
            <a:off x="8061064" y="3168125"/>
            <a:ext cx="2940068" cy="4028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开发者角度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33D96C80-8BC0-46DA-89E9-95E1B88D33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647168"/>
              </p:ext>
            </p:extLst>
          </p:nvPr>
        </p:nvGraphicFramePr>
        <p:xfrm>
          <a:off x="1234667" y="1773610"/>
          <a:ext cx="5256584" cy="4301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262">
                  <a:extLst>
                    <a:ext uri="{9D8B030D-6E8A-4147-A177-3AD203B41FA5}">
                      <a16:colId xmlns:a16="http://schemas.microsoft.com/office/drawing/2014/main" val="32414593"/>
                    </a:ext>
                  </a:extLst>
                </a:gridCol>
                <a:gridCol w="3564322">
                  <a:extLst>
                    <a:ext uri="{9D8B030D-6E8A-4147-A177-3AD203B41FA5}">
                      <a16:colId xmlns:a16="http://schemas.microsoft.com/office/drawing/2014/main" val="3625093813"/>
                    </a:ext>
                  </a:extLst>
                </a:gridCol>
              </a:tblGrid>
              <a:tr h="351172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性质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464596"/>
                  </a:ext>
                </a:extLst>
              </a:tr>
              <a:tr h="576113">
                <a:tc>
                  <a:txBody>
                    <a:bodyPr/>
                    <a:lstStyle/>
                    <a:p>
                      <a:pPr marL="0" marR="0" lvl="0" indent="0" algn="l" defTabSz="10885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1.</a:t>
                      </a:r>
                      <a:r>
                        <a:rPr lang="zh-CN" altLang="zh-CN" sz="1200" kern="12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有效性（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Availability</a:t>
                      </a:r>
                      <a:r>
                        <a:rPr lang="zh-CN" altLang="zh-CN" sz="1200" kern="12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每次操作都需要有响应，且响应延迟小于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1s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，若出现错误会弹出弹窗，只能执行关闭弹窗操作，关闭弹窗回到操作前的状态。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964440"/>
                  </a:ext>
                </a:extLst>
              </a:tr>
              <a:tr h="576113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高效性（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Efficiency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网站采用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https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协议，能够高效传输数据，（设想）租用阿里云数据库，能够快速存储和查询数据。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934608"/>
                  </a:ext>
                </a:extLst>
              </a:tr>
              <a:tr h="576113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灵活性（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Flexibility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该网站功能实现不止一种方式，有可选流程来拓展灵活性（参考用例文档）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313561"/>
                  </a:ext>
                </a:extLst>
              </a:tr>
              <a:tr h="576113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4.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完整性（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Integrity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系统完整完成愿景中的功能，能够完整满足经过可行性分析的用户需求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511779"/>
                  </a:ext>
                </a:extLst>
              </a:tr>
              <a:tr h="576113">
                <a:tc>
                  <a:txBody>
                    <a:bodyPr/>
                    <a:lstStyle/>
                    <a:p>
                      <a:r>
                        <a:rPr lang="it-IT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5.</a:t>
                      </a:r>
                      <a:r>
                        <a:rPr lang="zh-CN" altLang="it-IT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互操作性（</a:t>
                      </a:r>
                      <a:r>
                        <a:rPr lang="it-IT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Interoperability</a:t>
                      </a:r>
                      <a:r>
                        <a:rPr lang="zh-CN" altLang="it-IT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  <a:endParaRPr lang="zh-CN" altLang="en-US" sz="12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网站中在内容展现形式中可以使用链接，能够点击链接跳转到其它网页。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583322"/>
                  </a:ext>
                </a:extLst>
              </a:tr>
              <a:tr h="576113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6.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可靠性（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Reliability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该项目在故障处理时优先保护数据库地数据，能够将数据回滚至出错之前，该项目能够同时满足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300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人访问，并发延迟小于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1s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，且下载浏览速度不会有较大波动，在超出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300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人后后续用户的体验会有逐渐下降。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76570"/>
                  </a:ext>
                </a:extLst>
              </a:tr>
            </a:tbl>
          </a:graphicData>
        </a:graphic>
      </p:graphicFrame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C844520E-8284-4969-A5E2-00B631114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206211"/>
              </p:ext>
            </p:extLst>
          </p:nvPr>
        </p:nvGraphicFramePr>
        <p:xfrm>
          <a:off x="7247334" y="3914271"/>
          <a:ext cx="4567528" cy="2781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652013271"/>
                    </a:ext>
                  </a:extLst>
                </a:gridCol>
                <a:gridCol w="3271384">
                  <a:extLst>
                    <a:ext uri="{9D8B030D-6E8A-4147-A177-3AD203B41FA5}">
                      <a16:colId xmlns:a16="http://schemas.microsoft.com/office/drawing/2014/main" val="3070432928"/>
                    </a:ext>
                  </a:extLst>
                </a:gridCol>
              </a:tblGrid>
              <a:tr h="376901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性质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960464"/>
                  </a:ext>
                </a:extLst>
              </a:tr>
              <a:tr h="484190">
                <a:tc>
                  <a:txBody>
                    <a:bodyPr/>
                    <a:lstStyle/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1.</a:t>
                      </a:r>
                      <a:r>
                        <a:rPr lang="zh-CN" altLang="zh-CN" sz="1200" kern="12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可维护性（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Maintainability</a:t>
                      </a:r>
                      <a:r>
                        <a:rPr lang="zh-CN" altLang="zh-CN" sz="1200" kern="12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）</a:t>
                      </a:r>
                      <a:endParaRPr lang="zh-CN" altLang="en-US" sz="12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该项目有完整的文档体系，参考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GB8567-88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标准，在维护工程中能够追溯需求的来源、实现等信息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449813"/>
                  </a:ext>
                </a:extLst>
              </a:tr>
              <a:tr h="484190">
                <a:tc>
                  <a:txBody>
                    <a:bodyPr/>
                    <a:lstStyle/>
                    <a:p>
                      <a:r>
                        <a:rPr lang="it-IT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</a:t>
                      </a:r>
                      <a:r>
                        <a:rPr lang="zh-CN" altLang="it-IT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可移植性（</a:t>
                      </a:r>
                      <a:r>
                        <a:rPr lang="it-IT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Portability</a:t>
                      </a:r>
                      <a:r>
                        <a:rPr lang="zh-CN" altLang="it-IT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  <a:endParaRPr lang="zh-CN" altLang="en-US" sz="12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该网站开发时应面向对象，保留多接口，为移植到其他平台时做对接准备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424229"/>
                  </a:ext>
                </a:extLst>
              </a:tr>
              <a:tr h="48419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可重用性（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Reusability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该项目文档完整，参考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GB8567-88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标准，完整且标准地记录了需求获取、分析等过程，对于重用时有较高的参考价值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330026"/>
                  </a:ext>
                </a:extLst>
              </a:tr>
              <a:tr h="48419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4.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可测试性（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Testability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该项目有实例文档和需求可行性分析，有足够的测试用例分析基础，可以建立需求测试文档，实现对需求的测试。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486857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130FD0C-AB72-0546-230F-5BCC3BEA1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706613"/>
              </p:ext>
            </p:extLst>
          </p:nvPr>
        </p:nvGraphicFramePr>
        <p:xfrm>
          <a:off x="6809371" y="1312638"/>
          <a:ext cx="525658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262">
                  <a:extLst>
                    <a:ext uri="{9D8B030D-6E8A-4147-A177-3AD203B41FA5}">
                      <a16:colId xmlns:a16="http://schemas.microsoft.com/office/drawing/2014/main" val="2130792641"/>
                    </a:ext>
                  </a:extLst>
                </a:gridCol>
                <a:gridCol w="3564322">
                  <a:extLst>
                    <a:ext uri="{9D8B030D-6E8A-4147-A177-3AD203B41FA5}">
                      <a16:colId xmlns:a16="http://schemas.microsoft.com/office/drawing/2014/main" val="779380757"/>
                    </a:ext>
                  </a:extLst>
                </a:gridCol>
              </a:tblGrid>
              <a:tr h="576113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7.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强壮性（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Robustness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该项目在出现权限不够的操作时会弹窗提示，在输入框中输入错误类型的字符时，不会给予反馈，并且能够防止</a:t>
                      </a:r>
                      <a:r>
                        <a:rPr lang="en-US" altLang="zh-CN" sz="1200" dirty="0" err="1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sql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注入。输入信息与数据库中信息不相符会出现提示。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628726"/>
                  </a:ext>
                </a:extLst>
              </a:tr>
              <a:tr h="576113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8.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可用性（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Usability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网站布局参考优秀模板（摹客模板库），设计人性化（参考界面原型），功能模块有明显直观的区分和按钮显示在主页上， 对于功能的实现有隐性的引导。</a:t>
                      </a:r>
                      <a:endParaRPr lang="zh-CN" altLang="zh-CN" sz="1200" kern="1200" dirty="0">
                        <a:solidFill>
                          <a:schemeClr val="dk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69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969789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210666" y="3953046"/>
            <a:ext cx="10944224" cy="438144"/>
            <a:chOff x="534438" y="3368953"/>
            <a:chExt cx="10944224" cy="438144"/>
          </a:xfrm>
          <a:solidFill>
            <a:schemeClr val="bg1">
              <a:lumMod val="6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11049789" y="3503489"/>
              <a:ext cx="50397" cy="1690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34438" y="3368953"/>
              <a:ext cx="10944224" cy="438144"/>
              <a:chOff x="623889" y="3209929"/>
              <a:chExt cx="10944224" cy="438144"/>
            </a:xfrm>
            <a:grpFill/>
          </p:grpSpPr>
          <p:sp>
            <p:nvSpPr>
              <p:cNvPr id="21" name="矩形 20"/>
              <p:cNvSpPr/>
              <p:nvPr/>
            </p:nvSpPr>
            <p:spPr>
              <a:xfrm>
                <a:off x="623889" y="3344465"/>
                <a:ext cx="50397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717047" y="3344465"/>
                <a:ext cx="107093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866901" y="3344465"/>
                <a:ext cx="198437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108099" y="3344465"/>
                <a:ext cx="9613876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10994902" y="3344465"/>
                <a:ext cx="107093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10759220" y="3344465"/>
                <a:ext cx="198437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7" name="等腰三角形 26"/>
              <p:cNvSpPr/>
              <p:nvPr/>
            </p:nvSpPr>
            <p:spPr>
              <a:xfrm rot="5400000">
                <a:off x="11159803" y="3239763"/>
                <a:ext cx="438144" cy="37847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</p:grpSp>
      <p:cxnSp>
        <p:nvCxnSpPr>
          <p:cNvPr id="28" name="肘形连接符 27"/>
          <p:cNvCxnSpPr>
            <a:stCxn id="31" idx="3"/>
            <a:endCxn id="49" idx="1"/>
          </p:cNvCxnSpPr>
          <p:nvPr/>
        </p:nvCxnSpPr>
        <p:spPr>
          <a:xfrm rot="5400000" flipH="1" flipV="1">
            <a:off x="510302" y="3212522"/>
            <a:ext cx="1101332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696533" y="3836075"/>
            <a:ext cx="583096" cy="676392"/>
            <a:chOff x="1109756" y="3090803"/>
            <a:chExt cx="583096" cy="676392"/>
          </a:xfrm>
          <a:solidFill>
            <a:schemeClr val="accent1"/>
          </a:solidFill>
        </p:grpSpPr>
        <p:sp>
          <p:nvSpPr>
            <p:cNvPr id="31" name="六边形 30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47" name="文本框 64"/>
            <p:cNvSpPr txBox="1"/>
            <p:nvPr/>
          </p:nvSpPr>
          <p:spPr>
            <a:xfrm>
              <a:off x="1115002" y="3298194"/>
              <a:ext cx="577850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3.30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133855" y="2296612"/>
            <a:ext cx="1757259" cy="876262"/>
            <a:chOff x="1853741" y="1952625"/>
            <a:chExt cx="1413335" cy="876262"/>
          </a:xfrm>
          <a:solidFill>
            <a:schemeClr val="bg1">
              <a:lumMod val="75000"/>
            </a:schemeClr>
          </a:solidFill>
        </p:grpSpPr>
        <p:sp>
          <p:nvSpPr>
            <p:cNvPr id="49" name="矩形 48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0" name="文本框 66"/>
            <p:cNvSpPr txBox="1"/>
            <p:nvPr/>
          </p:nvSpPr>
          <p:spPr>
            <a:xfrm>
              <a:off x="1853742" y="1997871"/>
              <a:ext cx="1413334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项目发起人访谈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对象：杨枨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访谈人：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all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51" name="肘形连接符 50"/>
          <p:cNvCxnSpPr>
            <a:stCxn id="53" idx="3"/>
            <a:endCxn id="56" idx="1"/>
          </p:cNvCxnSpPr>
          <p:nvPr/>
        </p:nvCxnSpPr>
        <p:spPr>
          <a:xfrm rot="5400000" flipH="1" flipV="1">
            <a:off x="3090694" y="3212522"/>
            <a:ext cx="1101332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组合 51"/>
          <p:cNvGrpSpPr/>
          <p:nvPr/>
        </p:nvGrpSpPr>
        <p:grpSpPr>
          <a:xfrm>
            <a:off x="3276925" y="3836075"/>
            <a:ext cx="583096" cy="676392"/>
            <a:chOff x="1109756" y="3090803"/>
            <a:chExt cx="583096" cy="676392"/>
          </a:xfrm>
          <a:solidFill>
            <a:schemeClr val="accent1"/>
          </a:solidFill>
        </p:grpSpPr>
        <p:sp>
          <p:nvSpPr>
            <p:cNvPr id="53" name="六边形 52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54" name="文本框 72"/>
            <p:cNvSpPr txBox="1"/>
            <p:nvPr/>
          </p:nvSpPr>
          <p:spPr>
            <a:xfrm>
              <a:off x="1115002" y="3298194"/>
              <a:ext cx="577850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4.9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3714247" y="2296612"/>
            <a:ext cx="1757259" cy="876262"/>
            <a:chOff x="1853741" y="1952625"/>
            <a:chExt cx="1413335" cy="876262"/>
          </a:xfrm>
          <a:solidFill>
            <a:schemeClr val="bg1">
              <a:lumMod val="75000"/>
            </a:schemeClr>
          </a:solidFill>
        </p:grpSpPr>
        <p:sp>
          <p:nvSpPr>
            <p:cNvPr id="56" name="矩形 55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7" name="文本框 75"/>
            <p:cNvSpPr txBox="1"/>
            <p:nvPr/>
          </p:nvSpPr>
          <p:spPr>
            <a:xfrm>
              <a:off x="1853742" y="1997871"/>
              <a:ext cx="1413334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教师代表访谈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对象：杨枨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访谈人：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all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58" name="肘形连接符 57"/>
          <p:cNvCxnSpPr>
            <a:cxnSpLocks/>
            <a:stCxn id="60" idx="3"/>
            <a:endCxn id="63" idx="1"/>
          </p:cNvCxnSpPr>
          <p:nvPr/>
        </p:nvCxnSpPr>
        <p:spPr>
          <a:xfrm rot="5400000" flipH="1" flipV="1">
            <a:off x="5671086" y="3212522"/>
            <a:ext cx="1101332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5857317" y="3836075"/>
            <a:ext cx="583096" cy="676392"/>
            <a:chOff x="1109756" y="3090803"/>
            <a:chExt cx="583096" cy="676392"/>
          </a:xfrm>
          <a:solidFill>
            <a:schemeClr val="accent1"/>
          </a:solidFill>
        </p:grpSpPr>
        <p:sp>
          <p:nvSpPr>
            <p:cNvPr id="60" name="六边形 59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61" name="文本框 79"/>
            <p:cNvSpPr txBox="1"/>
            <p:nvPr/>
          </p:nvSpPr>
          <p:spPr>
            <a:xfrm>
              <a:off x="1115002" y="3298194"/>
              <a:ext cx="577850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4.23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6294639" y="2296612"/>
            <a:ext cx="1757259" cy="876262"/>
            <a:chOff x="1853741" y="1952625"/>
            <a:chExt cx="1413335" cy="876262"/>
          </a:xfrm>
          <a:solidFill>
            <a:schemeClr val="bg1">
              <a:lumMod val="75000"/>
            </a:schemeClr>
          </a:solidFill>
        </p:grpSpPr>
        <p:sp>
          <p:nvSpPr>
            <p:cNvPr id="63" name="矩形 62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4" name="文本框 82"/>
            <p:cNvSpPr txBox="1"/>
            <p:nvPr/>
          </p:nvSpPr>
          <p:spPr>
            <a:xfrm>
              <a:off x="1853742" y="1997871"/>
              <a:ext cx="1413334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教师代表访谈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对象：王硕苹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访谈人：许罗阳宁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cxnSp>
        <p:nvCxnSpPr>
          <p:cNvPr id="65" name="肘形连接符 64"/>
          <p:cNvCxnSpPr>
            <a:stCxn id="67" idx="3"/>
            <a:endCxn id="70" idx="1"/>
          </p:cNvCxnSpPr>
          <p:nvPr/>
        </p:nvCxnSpPr>
        <p:spPr>
          <a:xfrm rot="5400000" flipH="1" flipV="1">
            <a:off x="8251478" y="3212522"/>
            <a:ext cx="1101332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组合 65"/>
          <p:cNvGrpSpPr/>
          <p:nvPr/>
        </p:nvGrpSpPr>
        <p:grpSpPr>
          <a:xfrm>
            <a:off x="8367691" y="3836075"/>
            <a:ext cx="720080" cy="676392"/>
            <a:chOff x="1039738" y="3090803"/>
            <a:chExt cx="720080" cy="676392"/>
          </a:xfrm>
          <a:solidFill>
            <a:srgbClr val="005DA2"/>
          </a:solidFill>
        </p:grpSpPr>
        <p:sp>
          <p:nvSpPr>
            <p:cNvPr id="67" name="六边形 66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68" name="文本框 86"/>
            <p:cNvSpPr txBox="1"/>
            <p:nvPr/>
          </p:nvSpPr>
          <p:spPr>
            <a:xfrm>
              <a:off x="1039738" y="3298194"/>
              <a:ext cx="7200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4.23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8875031" y="2296612"/>
            <a:ext cx="1757259" cy="876262"/>
            <a:chOff x="1853741" y="1952625"/>
            <a:chExt cx="1413335" cy="876262"/>
          </a:xfrm>
          <a:solidFill>
            <a:schemeClr val="bg1">
              <a:lumMod val="75000"/>
            </a:schemeClr>
          </a:solidFill>
        </p:grpSpPr>
        <p:sp>
          <p:nvSpPr>
            <p:cNvPr id="70" name="矩形 69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1" name="文本框 89"/>
            <p:cNvSpPr txBox="1"/>
            <p:nvPr/>
          </p:nvSpPr>
          <p:spPr>
            <a:xfrm>
              <a:off x="1853742" y="1997871"/>
              <a:ext cx="1413334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管理员代表访谈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对象：叶元潮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访谈人：徐晟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cxnSp>
        <p:nvCxnSpPr>
          <p:cNvPr id="72" name="肘形连接符 71"/>
          <p:cNvCxnSpPr>
            <a:stCxn id="74" idx="0"/>
            <a:endCxn id="77" idx="1"/>
          </p:cNvCxnSpPr>
          <p:nvPr/>
        </p:nvCxnSpPr>
        <p:spPr>
          <a:xfrm rot="16200000" flipH="1">
            <a:off x="2010931" y="4779813"/>
            <a:ext cx="680467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组合 72"/>
          <p:cNvGrpSpPr/>
          <p:nvPr/>
        </p:nvGrpSpPr>
        <p:grpSpPr>
          <a:xfrm>
            <a:off x="1986729" y="3836075"/>
            <a:ext cx="583096" cy="676392"/>
            <a:chOff x="1109756" y="3090803"/>
            <a:chExt cx="583096" cy="676392"/>
          </a:xfrm>
          <a:solidFill>
            <a:schemeClr val="accent1"/>
          </a:solidFill>
        </p:grpSpPr>
        <p:sp>
          <p:nvSpPr>
            <p:cNvPr id="74" name="六边形 73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75" name="文本框 93"/>
            <p:cNvSpPr txBox="1"/>
            <p:nvPr/>
          </p:nvSpPr>
          <p:spPr>
            <a:xfrm>
              <a:off x="1115002" y="3298194"/>
              <a:ext cx="577850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4.2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2424051" y="4754803"/>
            <a:ext cx="1757259" cy="876262"/>
            <a:chOff x="1853741" y="1952625"/>
            <a:chExt cx="1413335" cy="876262"/>
          </a:xfrm>
          <a:solidFill>
            <a:schemeClr val="bg1">
              <a:lumMod val="75000"/>
            </a:schemeClr>
          </a:solidFill>
        </p:grpSpPr>
        <p:sp>
          <p:nvSpPr>
            <p:cNvPr id="77" name="矩形 76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8" name="文本框 96"/>
            <p:cNvSpPr txBox="1"/>
            <p:nvPr/>
          </p:nvSpPr>
          <p:spPr>
            <a:xfrm>
              <a:off x="1853742" y="1997871"/>
              <a:ext cx="1413334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项目发起人访谈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对象：杨枨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访谈人：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all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9" name="肘形连接符 78"/>
          <p:cNvCxnSpPr>
            <a:stCxn id="81" idx="0"/>
            <a:endCxn id="84" idx="1"/>
          </p:cNvCxnSpPr>
          <p:nvPr/>
        </p:nvCxnSpPr>
        <p:spPr>
          <a:xfrm rot="16200000" flipH="1">
            <a:off x="4591323" y="4779813"/>
            <a:ext cx="680467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组合 79"/>
          <p:cNvGrpSpPr/>
          <p:nvPr/>
        </p:nvGrpSpPr>
        <p:grpSpPr>
          <a:xfrm>
            <a:off x="4567121" y="3836075"/>
            <a:ext cx="583096" cy="676392"/>
            <a:chOff x="1109756" y="3090803"/>
            <a:chExt cx="583096" cy="676392"/>
          </a:xfrm>
          <a:solidFill>
            <a:schemeClr val="accent1"/>
          </a:solidFill>
        </p:grpSpPr>
        <p:sp>
          <p:nvSpPr>
            <p:cNvPr id="81" name="六边形 80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82" name="文本框 101"/>
            <p:cNvSpPr txBox="1"/>
            <p:nvPr/>
          </p:nvSpPr>
          <p:spPr>
            <a:xfrm>
              <a:off x="1115002" y="3298194"/>
              <a:ext cx="577850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4.18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5004443" y="4754803"/>
            <a:ext cx="1757259" cy="876262"/>
            <a:chOff x="1853741" y="1952625"/>
            <a:chExt cx="1413335" cy="876262"/>
          </a:xfrm>
          <a:solidFill>
            <a:schemeClr val="bg1">
              <a:lumMod val="75000"/>
            </a:schemeClr>
          </a:solidFill>
        </p:grpSpPr>
        <p:sp>
          <p:nvSpPr>
            <p:cNvPr id="84" name="矩形 83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5" name="文本框 104"/>
            <p:cNvSpPr txBox="1"/>
            <p:nvPr/>
          </p:nvSpPr>
          <p:spPr>
            <a:xfrm>
              <a:off x="1853742" y="1997871"/>
              <a:ext cx="1413334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教师代表访谈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对象：杨枨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访谈人：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all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86" name="肘形连接符 85"/>
          <p:cNvCxnSpPr>
            <a:stCxn id="88" idx="0"/>
            <a:endCxn id="91" idx="1"/>
          </p:cNvCxnSpPr>
          <p:nvPr/>
        </p:nvCxnSpPr>
        <p:spPr>
          <a:xfrm rot="16200000" flipH="1">
            <a:off x="7198697" y="4752831"/>
            <a:ext cx="626503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组合 86"/>
          <p:cNvGrpSpPr/>
          <p:nvPr/>
        </p:nvGrpSpPr>
        <p:grpSpPr>
          <a:xfrm>
            <a:off x="7147513" y="3836075"/>
            <a:ext cx="583096" cy="676392"/>
            <a:chOff x="1109756" y="3090803"/>
            <a:chExt cx="583096" cy="676392"/>
          </a:xfrm>
          <a:solidFill>
            <a:schemeClr val="accent1"/>
          </a:solidFill>
        </p:grpSpPr>
        <p:sp>
          <p:nvSpPr>
            <p:cNvPr id="88" name="六边形 87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89" name="文本框 108"/>
            <p:cNvSpPr txBox="1"/>
            <p:nvPr/>
          </p:nvSpPr>
          <p:spPr>
            <a:xfrm>
              <a:off x="1115002" y="3298194"/>
              <a:ext cx="577850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4.23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7584835" y="4754804"/>
            <a:ext cx="1822739" cy="876262"/>
            <a:chOff x="1853741" y="1952625"/>
            <a:chExt cx="1413335" cy="999353"/>
          </a:xfrm>
          <a:solidFill>
            <a:schemeClr val="bg1">
              <a:lumMod val="75000"/>
            </a:schemeClr>
          </a:solidFill>
        </p:grpSpPr>
        <p:sp>
          <p:nvSpPr>
            <p:cNvPr id="91" name="矩形 90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2" name="文本框 111"/>
            <p:cNvSpPr txBox="1"/>
            <p:nvPr/>
          </p:nvSpPr>
          <p:spPr>
            <a:xfrm>
              <a:off x="1853742" y="1997871"/>
              <a:ext cx="1413334" cy="95410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游客代表访谈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对象：向铭浩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访谈人：余浩凯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9663835" y="3836075"/>
            <a:ext cx="682162" cy="676392"/>
            <a:chOff x="1045689" y="3090803"/>
            <a:chExt cx="682162" cy="676392"/>
          </a:xfrm>
          <a:solidFill>
            <a:schemeClr val="accent1"/>
          </a:solidFill>
        </p:grpSpPr>
        <p:sp>
          <p:nvSpPr>
            <p:cNvPr id="94" name="六边形 93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95" name="文本框 114"/>
            <p:cNvSpPr txBox="1"/>
            <p:nvPr/>
          </p:nvSpPr>
          <p:spPr>
            <a:xfrm>
              <a:off x="1045689" y="3298194"/>
              <a:ext cx="6821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4.2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6" name="矩形 95"/>
          <p:cNvSpPr/>
          <p:nvPr/>
        </p:nvSpPr>
        <p:spPr>
          <a:xfrm>
            <a:off x="4154959" y="1269554"/>
            <a:ext cx="3842401" cy="4636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访谈</a:t>
            </a:r>
          </a:p>
        </p:txBody>
      </p:sp>
      <p:sp>
        <p:nvSpPr>
          <p:cNvPr id="97" name="TextBox 7"/>
          <p:cNvSpPr txBox="1"/>
          <p:nvPr/>
        </p:nvSpPr>
        <p:spPr>
          <a:xfrm>
            <a:off x="87033" y="192728"/>
            <a:ext cx="1802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13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22</a:t>
            </a:r>
            <a:endParaRPr lang="zh-CN" altLang="en-US" sz="24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8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其他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99" name="肘形连接符 71">
            <a:extLst>
              <a:ext uri="{FF2B5EF4-FFF2-40B4-BE49-F238E27FC236}">
                <a16:creationId xmlns:a16="http://schemas.microsoft.com/office/drawing/2014/main" id="{67B2FC2D-5D54-4D78-998E-98AF1DE5E7D1}"/>
              </a:ext>
            </a:extLst>
          </p:cNvPr>
          <p:cNvCxnSpPr/>
          <p:nvPr/>
        </p:nvCxnSpPr>
        <p:spPr>
          <a:xfrm rot="16200000" flipH="1">
            <a:off x="9752106" y="4806664"/>
            <a:ext cx="680467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CFEF693C-09D0-4A4A-96B6-1150F43911FA}"/>
              </a:ext>
            </a:extLst>
          </p:cNvPr>
          <p:cNvGrpSpPr/>
          <p:nvPr/>
        </p:nvGrpSpPr>
        <p:grpSpPr>
          <a:xfrm>
            <a:off x="10165226" y="4719858"/>
            <a:ext cx="1757259" cy="876262"/>
            <a:chOff x="1853741" y="1952625"/>
            <a:chExt cx="1413335" cy="876262"/>
          </a:xfrm>
          <a:solidFill>
            <a:schemeClr val="bg1">
              <a:lumMod val="75000"/>
            </a:schemeClr>
          </a:solidFill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96F67AAC-660C-41A4-BFB9-59D7B0C3C6A3}"/>
                </a:ext>
              </a:extLst>
            </p:cNvPr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2" name="文本框 111">
              <a:extLst>
                <a:ext uri="{FF2B5EF4-FFF2-40B4-BE49-F238E27FC236}">
                  <a16:creationId xmlns:a16="http://schemas.microsoft.com/office/drawing/2014/main" id="{2CD0ED9E-0A51-424C-B839-0FC064A7F1E8}"/>
                </a:ext>
              </a:extLst>
            </p:cNvPr>
            <p:cNvSpPr txBox="1"/>
            <p:nvPr/>
          </p:nvSpPr>
          <p:spPr>
            <a:xfrm>
              <a:off x="1853742" y="1997871"/>
              <a:ext cx="1413334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学生代表访谈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对象：鲍明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访谈人：邵云飞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8254545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9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/>
      <p:bldP spid="9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210666" y="3953046"/>
            <a:ext cx="10944224" cy="438144"/>
            <a:chOff x="534438" y="3368953"/>
            <a:chExt cx="10944224" cy="438144"/>
          </a:xfrm>
          <a:solidFill>
            <a:schemeClr val="bg1">
              <a:lumMod val="6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11049789" y="3503489"/>
              <a:ext cx="50397" cy="1690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34438" y="3368953"/>
              <a:ext cx="10944224" cy="438144"/>
              <a:chOff x="623889" y="3209929"/>
              <a:chExt cx="10944224" cy="438144"/>
            </a:xfrm>
            <a:grpFill/>
          </p:grpSpPr>
          <p:sp>
            <p:nvSpPr>
              <p:cNvPr id="21" name="矩形 20"/>
              <p:cNvSpPr/>
              <p:nvPr/>
            </p:nvSpPr>
            <p:spPr>
              <a:xfrm>
                <a:off x="623889" y="3344465"/>
                <a:ext cx="50397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717047" y="3344465"/>
                <a:ext cx="107093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866901" y="3344465"/>
                <a:ext cx="198437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108099" y="3344465"/>
                <a:ext cx="9613876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10994902" y="3344465"/>
                <a:ext cx="107093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10759220" y="3344465"/>
                <a:ext cx="198437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7" name="等腰三角形 26"/>
              <p:cNvSpPr/>
              <p:nvPr/>
            </p:nvSpPr>
            <p:spPr>
              <a:xfrm rot="5400000">
                <a:off x="11159803" y="3239763"/>
                <a:ext cx="438144" cy="37847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</p:grpSp>
      <p:cxnSp>
        <p:nvCxnSpPr>
          <p:cNvPr id="28" name="肘形连接符 27"/>
          <p:cNvCxnSpPr>
            <a:stCxn id="31" idx="3"/>
            <a:endCxn id="49" idx="1"/>
          </p:cNvCxnSpPr>
          <p:nvPr/>
        </p:nvCxnSpPr>
        <p:spPr>
          <a:xfrm rot="5400000" flipH="1" flipV="1">
            <a:off x="510302" y="3212522"/>
            <a:ext cx="1101332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696533" y="3836075"/>
            <a:ext cx="583096" cy="676392"/>
            <a:chOff x="1109756" y="3090803"/>
            <a:chExt cx="583096" cy="676392"/>
          </a:xfrm>
          <a:solidFill>
            <a:schemeClr val="accent1"/>
          </a:solidFill>
        </p:grpSpPr>
        <p:sp>
          <p:nvSpPr>
            <p:cNvPr id="31" name="六边形 30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47" name="文本框 64"/>
            <p:cNvSpPr txBox="1"/>
            <p:nvPr/>
          </p:nvSpPr>
          <p:spPr>
            <a:xfrm>
              <a:off x="1115002" y="3298194"/>
              <a:ext cx="577850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5.7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133855" y="2296612"/>
            <a:ext cx="1757259" cy="876262"/>
            <a:chOff x="1853741" y="1952625"/>
            <a:chExt cx="1413335" cy="876262"/>
          </a:xfrm>
          <a:solidFill>
            <a:schemeClr val="bg1">
              <a:lumMod val="75000"/>
            </a:schemeClr>
          </a:solidFill>
        </p:grpSpPr>
        <p:sp>
          <p:nvSpPr>
            <p:cNvPr id="49" name="矩形 48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0" name="文本框 66"/>
            <p:cNvSpPr txBox="1"/>
            <p:nvPr/>
          </p:nvSpPr>
          <p:spPr>
            <a:xfrm>
              <a:off x="1853742" y="1997871"/>
              <a:ext cx="1413334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学生代表访谈</a:t>
              </a: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对象：鲍明</a:t>
              </a: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访谈人：邵云飞</a:t>
              </a:r>
            </a:p>
          </p:txBody>
        </p:sp>
      </p:grpSp>
      <p:cxnSp>
        <p:nvCxnSpPr>
          <p:cNvPr id="51" name="肘形连接符 50"/>
          <p:cNvCxnSpPr>
            <a:stCxn id="53" idx="3"/>
            <a:endCxn id="56" idx="1"/>
          </p:cNvCxnSpPr>
          <p:nvPr/>
        </p:nvCxnSpPr>
        <p:spPr>
          <a:xfrm rot="5400000" flipH="1" flipV="1">
            <a:off x="3090694" y="3212522"/>
            <a:ext cx="1101332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组合 51"/>
          <p:cNvGrpSpPr/>
          <p:nvPr/>
        </p:nvGrpSpPr>
        <p:grpSpPr>
          <a:xfrm>
            <a:off x="3276925" y="3836075"/>
            <a:ext cx="583096" cy="676392"/>
            <a:chOff x="1109756" y="3090803"/>
            <a:chExt cx="583096" cy="676392"/>
          </a:xfrm>
          <a:solidFill>
            <a:schemeClr val="accent1"/>
          </a:solidFill>
        </p:grpSpPr>
        <p:sp>
          <p:nvSpPr>
            <p:cNvPr id="53" name="六边形 52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54" name="文本框 72"/>
            <p:cNvSpPr txBox="1"/>
            <p:nvPr/>
          </p:nvSpPr>
          <p:spPr>
            <a:xfrm>
              <a:off x="1115002" y="3298194"/>
              <a:ext cx="577850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5.7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3714247" y="2296612"/>
            <a:ext cx="1757259" cy="876262"/>
            <a:chOff x="1853741" y="1952625"/>
            <a:chExt cx="1413335" cy="876262"/>
          </a:xfrm>
          <a:solidFill>
            <a:schemeClr val="bg1">
              <a:lumMod val="75000"/>
            </a:schemeClr>
          </a:solidFill>
        </p:grpSpPr>
        <p:sp>
          <p:nvSpPr>
            <p:cNvPr id="56" name="矩形 55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7" name="文本框 75"/>
            <p:cNvSpPr txBox="1"/>
            <p:nvPr/>
          </p:nvSpPr>
          <p:spPr>
            <a:xfrm>
              <a:off x="1853742" y="1997871"/>
              <a:ext cx="1413334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游客代表访谈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对象：向铭浩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访谈人：余浩凯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58" name="肘形连接符 57"/>
          <p:cNvCxnSpPr>
            <a:stCxn id="60" idx="3"/>
            <a:endCxn id="63" idx="1"/>
          </p:cNvCxnSpPr>
          <p:nvPr/>
        </p:nvCxnSpPr>
        <p:spPr>
          <a:xfrm rot="5400000" flipH="1" flipV="1">
            <a:off x="5671086" y="3212522"/>
            <a:ext cx="1101332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5857317" y="3836075"/>
            <a:ext cx="583096" cy="676392"/>
            <a:chOff x="1109756" y="3090803"/>
            <a:chExt cx="583096" cy="676392"/>
          </a:xfrm>
          <a:solidFill>
            <a:schemeClr val="accent1"/>
          </a:solidFill>
        </p:grpSpPr>
        <p:sp>
          <p:nvSpPr>
            <p:cNvPr id="60" name="六边形 59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61" name="文本框 79"/>
            <p:cNvSpPr txBox="1"/>
            <p:nvPr/>
          </p:nvSpPr>
          <p:spPr>
            <a:xfrm>
              <a:off x="1115002" y="3298194"/>
              <a:ext cx="577850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5.9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6294639" y="2296612"/>
            <a:ext cx="1757259" cy="876262"/>
            <a:chOff x="1853741" y="1952625"/>
            <a:chExt cx="1413335" cy="876262"/>
          </a:xfrm>
          <a:solidFill>
            <a:schemeClr val="bg1">
              <a:lumMod val="75000"/>
            </a:schemeClr>
          </a:solidFill>
        </p:grpSpPr>
        <p:sp>
          <p:nvSpPr>
            <p:cNvPr id="63" name="矩形 62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4" name="文本框 82"/>
            <p:cNvSpPr txBox="1"/>
            <p:nvPr/>
          </p:nvSpPr>
          <p:spPr>
            <a:xfrm>
              <a:off x="1853742" y="1997871"/>
              <a:ext cx="1413334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教师代表访谈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对象：杨枨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访谈人：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all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65" name="肘形连接符 64"/>
          <p:cNvCxnSpPr>
            <a:stCxn id="67" idx="3"/>
            <a:endCxn id="70" idx="1"/>
          </p:cNvCxnSpPr>
          <p:nvPr/>
        </p:nvCxnSpPr>
        <p:spPr>
          <a:xfrm rot="5400000" flipH="1" flipV="1">
            <a:off x="8251478" y="3212522"/>
            <a:ext cx="1101332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组合 65"/>
          <p:cNvGrpSpPr/>
          <p:nvPr/>
        </p:nvGrpSpPr>
        <p:grpSpPr>
          <a:xfrm>
            <a:off x="8367691" y="3836075"/>
            <a:ext cx="720080" cy="676392"/>
            <a:chOff x="1039738" y="3090803"/>
            <a:chExt cx="720080" cy="676392"/>
          </a:xfrm>
          <a:solidFill>
            <a:srgbClr val="005DA2"/>
          </a:solidFill>
        </p:grpSpPr>
        <p:sp>
          <p:nvSpPr>
            <p:cNvPr id="67" name="六边形 66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68" name="文本框 86"/>
            <p:cNvSpPr txBox="1"/>
            <p:nvPr/>
          </p:nvSpPr>
          <p:spPr>
            <a:xfrm>
              <a:off x="1039738" y="3298194"/>
              <a:ext cx="7200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5.15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8875031" y="2296612"/>
            <a:ext cx="1757259" cy="876262"/>
            <a:chOff x="1853741" y="1952625"/>
            <a:chExt cx="1413335" cy="876262"/>
          </a:xfrm>
          <a:solidFill>
            <a:schemeClr val="bg1">
              <a:lumMod val="75000"/>
            </a:schemeClr>
          </a:solidFill>
        </p:grpSpPr>
        <p:sp>
          <p:nvSpPr>
            <p:cNvPr id="70" name="矩形 69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1" name="文本框 89"/>
            <p:cNvSpPr txBox="1"/>
            <p:nvPr/>
          </p:nvSpPr>
          <p:spPr>
            <a:xfrm>
              <a:off x="1853742" y="1997871"/>
              <a:ext cx="1413334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教师代表访谈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对象：杨枨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访谈人：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all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2" name="肘形连接符 71"/>
          <p:cNvCxnSpPr>
            <a:stCxn id="74" idx="0"/>
            <a:endCxn id="77" idx="1"/>
          </p:cNvCxnSpPr>
          <p:nvPr/>
        </p:nvCxnSpPr>
        <p:spPr>
          <a:xfrm rot="16200000" flipH="1">
            <a:off x="2010931" y="4779813"/>
            <a:ext cx="680467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组合 72"/>
          <p:cNvGrpSpPr/>
          <p:nvPr/>
        </p:nvGrpSpPr>
        <p:grpSpPr>
          <a:xfrm>
            <a:off x="1986729" y="3836075"/>
            <a:ext cx="583096" cy="676392"/>
            <a:chOff x="1109756" y="3090803"/>
            <a:chExt cx="583096" cy="676392"/>
          </a:xfrm>
          <a:solidFill>
            <a:schemeClr val="accent1"/>
          </a:solidFill>
        </p:grpSpPr>
        <p:sp>
          <p:nvSpPr>
            <p:cNvPr id="74" name="六边形 73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75" name="文本框 93"/>
            <p:cNvSpPr txBox="1"/>
            <p:nvPr/>
          </p:nvSpPr>
          <p:spPr>
            <a:xfrm>
              <a:off x="1115002" y="3298194"/>
              <a:ext cx="577850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5.7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2424051" y="4754803"/>
            <a:ext cx="1757259" cy="876262"/>
            <a:chOff x="1853741" y="1952625"/>
            <a:chExt cx="1413335" cy="876262"/>
          </a:xfrm>
          <a:solidFill>
            <a:schemeClr val="bg1">
              <a:lumMod val="75000"/>
            </a:schemeClr>
          </a:solidFill>
        </p:grpSpPr>
        <p:sp>
          <p:nvSpPr>
            <p:cNvPr id="77" name="矩形 76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8" name="文本框 96"/>
            <p:cNvSpPr txBox="1"/>
            <p:nvPr/>
          </p:nvSpPr>
          <p:spPr>
            <a:xfrm>
              <a:off x="1853742" y="1997871"/>
              <a:ext cx="1413334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教师代表访谈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对象：杨枨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访谈人：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all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9" name="肘形连接符 78"/>
          <p:cNvCxnSpPr>
            <a:stCxn id="81" idx="0"/>
            <a:endCxn id="84" idx="1"/>
          </p:cNvCxnSpPr>
          <p:nvPr/>
        </p:nvCxnSpPr>
        <p:spPr>
          <a:xfrm rot="16200000" flipH="1">
            <a:off x="4591323" y="4779813"/>
            <a:ext cx="680467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组合 79"/>
          <p:cNvGrpSpPr/>
          <p:nvPr/>
        </p:nvGrpSpPr>
        <p:grpSpPr>
          <a:xfrm>
            <a:off x="4567121" y="3836075"/>
            <a:ext cx="583096" cy="676392"/>
            <a:chOff x="1109756" y="3090803"/>
            <a:chExt cx="583096" cy="676392"/>
          </a:xfrm>
          <a:solidFill>
            <a:schemeClr val="accent1"/>
          </a:solidFill>
        </p:grpSpPr>
        <p:sp>
          <p:nvSpPr>
            <p:cNvPr id="81" name="六边形 80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82" name="文本框 101"/>
            <p:cNvSpPr txBox="1"/>
            <p:nvPr/>
          </p:nvSpPr>
          <p:spPr>
            <a:xfrm>
              <a:off x="1115002" y="3298194"/>
              <a:ext cx="577850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5.8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5004443" y="4754803"/>
            <a:ext cx="1757259" cy="876262"/>
            <a:chOff x="1853741" y="1952625"/>
            <a:chExt cx="1413335" cy="876262"/>
          </a:xfrm>
          <a:solidFill>
            <a:schemeClr val="bg1">
              <a:lumMod val="75000"/>
            </a:schemeClr>
          </a:solidFill>
        </p:grpSpPr>
        <p:sp>
          <p:nvSpPr>
            <p:cNvPr id="84" name="矩形 83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5" name="文本框 104"/>
            <p:cNvSpPr txBox="1"/>
            <p:nvPr/>
          </p:nvSpPr>
          <p:spPr>
            <a:xfrm>
              <a:off x="1853742" y="1997871"/>
              <a:ext cx="1413334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项目发起人访谈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对象：杨枨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访谈人：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all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86" name="肘形连接符 85"/>
          <p:cNvCxnSpPr>
            <a:stCxn id="88" idx="0"/>
            <a:endCxn id="91" idx="1"/>
          </p:cNvCxnSpPr>
          <p:nvPr/>
        </p:nvCxnSpPr>
        <p:spPr>
          <a:xfrm rot="16200000" flipH="1">
            <a:off x="7198697" y="4752831"/>
            <a:ext cx="626503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组合 86"/>
          <p:cNvGrpSpPr/>
          <p:nvPr/>
        </p:nvGrpSpPr>
        <p:grpSpPr>
          <a:xfrm>
            <a:off x="7147513" y="3836075"/>
            <a:ext cx="583096" cy="676392"/>
            <a:chOff x="1109756" y="3090803"/>
            <a:chExt cx="583096" cy="676392"/>
          </a:xfrm>
          <a:solidFill>
            <a:schemeClr val="accent1"/>
          </a:solidFill>
        </p:grpSpPr>
        <p:sp>
          <p:nvSpPr>
            <p:cNvPr id="88" name="六边形 87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89" name="文本框 108"/>
            <p:cNvSpPr txBox="1"/>
            <p:nvPr/>
          </p:nvSpPr>
          <p:spPr>
            <a:xfrm>
              <a:off x="1115002" y="3298194"/>
              <a:ext cx="577850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5.11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7584835" y="4754804"/>
            <a:ext cx="1822739" cy="778337"/>
            <a:chOff x="1853741" y="1952625"/>
            <a:chExt cx="1413335" cy="887672"/>
          </a:xfrm>
          <a:solidFill>
            <a:schemeClr val="bg1">
              <a:lumMod val="75000"/>
            </a:schemeClr>
          </a:solidFill>
        </p:grpSpPr>
        <p:sp>
          <p:nvSpPr>
            <p:cNvPr id="91" name="矩形 90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2" name="文本框 111"/>
            <p:cNvSpPr txBox="1"/>
            <p:nvPr/>
          </p:nvSpPr>
          <p:spPr>
            <a:xfrm>
              <a:off x="1853742" y="1997871"/>
              <a:ext cx="1413334" cy="84242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管理员代表访谈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对象：叶元潮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访谈人：徐晟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9663835" y="3836075"/>
            <a:ext cx="682162" cy="676392"/>
            <a:chOff x="1045689" y="3090803"/>
            <a:chExt cx="682162" cy="676392"/>
          </a:xfrm>
          <a:solidFill>
            <a:schemeClr val="accent1"/>
          </a:solidFill>
        </p:grpSpPr>
        <p:sp>
          <p:nvSpPr>
            <p:cNvPr id="94" name="六边形 93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95" name="文本框 114"/>
            <p:cNvSpPr txBox="1"/>
            <p:nvPr/>
          </p:nvSpPr>
          <p:spPr>
            <a:xfrm>
              <a:off x="1045689" y="3298194"/>
              <a:ext cx="6821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5.15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6" name="矩形 95"/>
          <p:cNvSpPr/>
          <p:nvPr/>
        </p:nvSpPr>
        <p:spPr>
          <a:xfrm>
            <a:off x="4154959" y="1269554"/>
            <a:ext cx="3842401" cy="4636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访谈</a:t>
            </a:r>
          </a:p>
        </p:txBody>
      </p:sp>
      <p:sp>
        <p:nvSpPr>
          <p:cNvPr id="97" name="TextBox 7"/>
          <p:cNvSpPr txBox="1"/>
          <p:nvPr/>
        </p:nvSpPr>
        <p:spPr>
          <a:xfrm>
            <a:off x="87033" y="192728"/>
            <a:ext cx="1802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13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22</a:t>
            </a:r>
            <a:endParaRPr lang="zh-CN" altLang="en-US" sz="24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8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其他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99" name="肘形连接符 71">
            <a:extLst>
              <a:ext uri="{FF2B5EF4-FFF2-40B4-BE49-F238E27FC236}">
                <a16:creationId xmlns:a16="http://schemas.microsoft.com/office/drawing/2014/main" id="{67B2FC2D-5D54-4D78-998E-98AF1DE5E7D1}"/>
              </a:ext>
            </a:extLst>
          </p:cNvPr>
          <p:cNvCxnSpPr/>
          <p:nvPr/>
        </p:nvCxnSpPr>
        <p:spPr>
          <a:xfrm rot="16200000" flipH="1">
            <a:off x="9752106" y="4806664"/>
            <a:ext cx="680467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CFEF693C-09D0-4A4A-96B6-1150F43911FA}"/>
              </a:ext>
            </a:extLst>
          </p:cNvPr>
          <p:cNvGrpSpPr/>
          <p:nvPr/>
        </p:nvGrpSpPr>
        <p:grpSpPr>
          <a:xfrm>
            <a:off x="10165226" y="4719858"/>
            <a:ext cx="1757259" cy="876262"/>
            <a:chOff x="1853741" y="1952625"/>
            <a:chExt cx="1413335" cy="876262"/>
          </a:xfrm>
          <a:solidFill>
            <a:schemeClr val="bg1">
              <a:lumMod val="75000"/>
            </a:schemeClr>
          </a:solidFill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96F67AAC-660C-41A4-BFB9-59D7B0C3C6A3}"/>
                </a:ext>
              </a:extLst>
            </p:cNvPr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2" name="文本框 111">
              <a:extLst>
                <a:ext uri="{FF2B5EF4-FFF2-40B4-BE49-F238E27FC236}">
                  <a16:creationId xmlns:a16="http://schemas.microsoft.com/office/drawing/2014/main" id="{2CD0ED9E-0A51-424C-B839-0FC064A7F1E8}"/>
                </a:ext>
              </a:extLst>
            </p:cNvPr>
            <p:cNvSpPr txBox="1"/>
            <p:nvPr/>
          </p:nvSpPr>
          <p:spPr>
            <a:xfrm>
              <a:off x="1853742" y="1997871"/>
              <a:ext cx="1413334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教师代表访谈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对象：王硕苹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访谈人：许罗阳宁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5721391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9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/>
      <p:bldP spid="9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矩形 95"/>
          <p:cNvSpPr/>
          <p:nvPr/>
        </p:nvSpPr>
        <p:spPr>
          <a:xfrm>
            <a:off x="4154959" y="1269554"/>
            <a:ext cx="3842401" cy="4636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JADtbd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TextBox 7"/>
          <p:cNvSpPr txBox="1"/>
          <p:nvPr/>
        </p:nvSpPr>
        <p:spPr>
          <a:xfrm>
            <a:off x="87033" y="192728"/>
            <a:ext cx="1802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13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22</a:t>
            </a:r>
            <a:endParaRPr lang="zh-CN" altLang="en-US" sz="24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8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其他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017832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/>
      <p:bldP spid="9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7"/>
          <p:cNvSpPr txBox="1"/>
          <p:nvPr/>
        </p:nvSpPr>
        <p:spPr>
          <a:xfrm>
            <a:off x="190550" y="180723"/>
            <a:ext cx="452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7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其他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BA32F8-4404-4205-8132-478201E7F005}"/>
              </a:ext>
            </a:extLst>
          </p:cNvPr>
          <p:cNvSpPr/>
          <p:nvPr/>
        </p:nvSpPr>
        <p:spPr>
          <a:xfrm>
            <a:off x="4174005" y="1053530"/>
            <a:ext cx="3842401" cy="4636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原型设计（主页）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32851E2-C1B5-DA26-948F-3D524AF7F4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798" y="1543994"/>
            <a:ext cx="6840760" cy="514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346202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7"/>
          <p:cNvSpPr txBox="1"/>
          <p:nvPr/>
        </p:nvSpPr>
        <p:spPr>
          <a:xfrm>
            <a:off x="190550" y="180723"/>
            <a:ext cx="452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7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其他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BA32F8-4404-4205-8132-478201E7F005}"/>
              </a:ext>
            </a:extLst>
          </p:cNvPr>
          <p:cNvSpPr/>
          <p:nvPr/>
        </p:nvSpPr>
        <p:spPr>
          <a:xfrm>
            <a:off x="4174005" y="1053530"/>
            <a:ext cx="3842401" cy="4636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原型设计（管理员）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718D3A0-01AF-30A8-2FC7-36516B062D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694" y="1575087"/>
            <a:ext cx="8822217" cy="528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99215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其他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A5532C9-B8DC-4569-BE40-BFA027148B17}"/>
              </a:ext>
            </a:extLst>
          </p:cNvPr>
          <p:cNvSpPr/>
          <p:nvPr/>
        </p:nvSpPr>
        <p:spPr>
          <a:xfrm>
            <a:off x="4937" y="909514"/>
            <a:ext cx="905693" cy="59230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TextBox 36">
            <a:extLst>
              <a:ext uri="{FF2B5EF4-FFF2-40B4-BE49-F238E27FC236}">
                <a16:creationId xmlns:a16="http://schemas.microsoft.com/office/drawing/2014/main" id="{748ECEEB-021F-4338-8C2A-1DAFC5EDCD83}"/>
              </a:ext>
            </a:extLst>
          </p:cNvPr>
          <p:cNvSpPr txBox="1"/>
          <p:nvPr/>
        </p:nvSpPr>
        <p:spPr>
          <a:xfrm>
            <a:off x="60697" y="2781296"/>
            <a:ext cx="705917" cy="1846686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2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会议纪要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E88EDA1F-EF4A-4C7C-99EF-6F2DDAD1F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238" y="1037311"/>
            <a:ext cx="4680520" cy="552316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753D593-CB61-83B5-9D76-05D40D23B3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892" y="1427541"/>
            <a:ext cx="3839111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77483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 animBg="1"/>
      <p:bldP spid="5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其他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A5532C9-B8DC-4569-BE40-BFA027148B17}"/>
              </a:ext>
            </a:extLst>
          </p:cNvPr>
          <p:cNvSpPr/>
          <p:nvPr/>
        </p:nvSpPr>
        <p:spPr>
          <a:xfrm>
            <a:off x="4937" y="909514"/>
            <a:ext cx="905693" cy="59230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TextBox 36">
            <a:extLst>
              <a:ext uri="{FF2B5EF4-FFF2-40B4-BE49-F238E27FC236}">
                <a16:creationId xmlns:a16="http://schemas.microsoft.com/office/drawing/2014/main" id="{748ECEEB-021F-4338-8C2A-1DAFC5EDCD83}"/>
              </a:ext>
            </a:extLst>
          </p:cNvPr>
          <p:cNvSpPr txBox="1"/>
          <p:nvPr/>
        </p:nvSpPr>
        <p:spPr>
          <a:xfrm>
            <a:off x="60697" y="2781296"/>
            <a:ext cx="705917" cy="1846686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2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会议纪要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F551C3D-74EA-487A-B97A-D6F09B7A3C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113" y="1298480"/>
            <a:ext cx="4824536" cy="514513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2AE73C1-5D7D-48B8-AAB8-C354E112AB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270" y="1947094"/>
            <a:ext cx="5115119" cy="351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92610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 animBg="1"/>
      <p:bldP spid="5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其他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BA32F8-4404-4205-8132-478201E7F005}"/>
              </a:ext>
            </a:extLst>
          </p:cNvPr>
          <p:cNvSpPr/>
          <p:nvPr/>
        </p:nvSpPr>
        <p:spPr>
          <a:xfrm>
            <a:off x="4174005" y="981522"/>
            <a:ext cx="3842401" cy="648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需求管理工具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pingcode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83EF11A-FF93-41E9-8379-987264F2B7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46" y="1701602"/>
            <a:ext cx="10257700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88670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3397833" y="1176757"/>
            <a:ext cx="7244427" cy="12957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249779" y="993122"/>
            <a:ext cx="5303299" cy="4495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业务目标</a:t>
            </a:r>
          </a:p>
        </p:txBody>
      </p:sp>
      <p:sp>
        <p:nvSpPr>
          <p:cNvPr id="24" name="六边形 23"/>
          <p:cNvSpPr/>
          <p:nvPr/>
        </p:nvSpPr>
        <p:spPr>
          <a:xfrm>
            <a:off x="910630" y="3303864"/>
            <a:ext cx="1587056" cy="1368469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愿景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视图</a:t>
            </a:r>
          </a:p>
        </p:txBody>
      </p:sp>
      <p:cxnSp>
        <p:nvCxnSpPr>
          <p:cNvPr id="25" name="直接箭头连接符 24"/>
          <p:cNvCxnSpPr>
            <a:stCxn id="24" idx="5"/>
            <a:endCxn id="22" idx="1"/>
          </p:cNvCxnSpPr>
          <p:nvPr/>
        </p:nvCxnSpPr>
        <p:spPr>
          <a:xfrm flipV="1">
            <a:off x="2155569" y="1824623"/>
            <a:ext cx="1242264" cy="1479241"/>
          </a:xfrm>
          <a:prstGeom prst="straightConnector1">
            <a:avLst/>
          </a:prstGeom>
          <a:ln>
            <a:solidFill>
              <a:srgbClr val="41445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4" idx="0"/>
          </p:cNvCxnSpPr>
          <p:nvPr/>
        </p:nvCxnSpPr>
        <p:spPr>
          <a:xfrm>
            <a:off x="2497686" y="3988098"/>
            <a:ext cx="898660" cy="0"/>
          </a:xfrm>
          <a:prstGeom prst="straightConnector1">
            <a:avLst/>
          </a:prstGeom>
          <a:ln>
            <a:solidFill>
              <a:srgbClr val="41445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cxnSpLocks/>
            <a:stCxn id="24" idx="1"/>
            <a:endCxn id="32" idx="1"/>
          </p:cNvCxnSpPr>
          <p:nvPr/>
        </p:nvCxnSpPr>
        <p:spPr>
          <a:xfrm>
            <a:off x="2155569" y="4672333"/>
            <a:ext cx="1240776" cy="1010423"/>
          </a:xfrm>
          <a:prstGeom prst="straightConnector1">
            <a:avLst/>
          </a:prstGeom>
          <a:ln>
            <a:solidFill>
              <a:srgbClr val="41445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67194" y="1419978"/>
            <a:ext cx="6993996" cy="1092131"/>
          </a:xfrm>
          <a:prstGeom prst="rect">
            <a:avLst/>
          </a:prstGeom>
          <a:noFill/>
        </p:spPr>
        <p:txBody>
          <a:bodyPr wrap="square" lIns="91472" tIns="45736" rIns="91472" bIns="45736" rtlCol="0">
            <a:spAutoFit/>
          </a:bodyPr>
          <a:lstStyle/>
          <a:p>
            <a:r>
              <a:rPr lang="zh-CN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虽然如今有很多教学网站，但是专门针对一类软件工程大学课程和一类专门的教师；又为学生之间提供交流平台的网站为数不多。这个网站作为一个开课的辅助工具，将有利于教师的教学和学生的学习，让师生之间，同学之间能够充分交流，沟通心得，了解到更多相关知识。</a:t>
            </a:r>
          </a:p>
        </p:txBody>
      </p:sp>
      <p:sp>
        <p:nvSpPr>
          <p:cNvPr id="29" name="矩形 28"/>
          <p:cNvSpPr/>
          <p:nvPr/>
        </p:nvSpPr>
        <p:spPr>
          <a:xfrm>
            <a:off x="3396344" y="2794052"/>
            <a:ext cx="7244427" cy="18999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4248290" y="2628171"/>
            <a:ext cx="5303299" cy="4110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愿景说明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632290" y="3050553"/>
            <a:ext cx="6993995" cy="1672547"/>
          </a:xfrm>
          <a:prstGeom prst="rect">
            <a:avLst/>
          </a:prstGeom>
          <a:noFill/>
        </p:spPr>
        <p:txBody>
          <a:bodyPr wrap="square" lIns="91472" tIns="45736" rIns="91472" bIns="45736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为了使教师能够把最新，最前沿的关于软件工程的信息传播给学生；为了学生能够利用网络得到老师帮助；为了师生之间，同学之间能够充分交流，沟通心得。软件工程专业课程学习交流系统将提供一个专业的平台。为教师和同学服务，也为软件需求、软件项目管理、软件测试、软件体系结构等软件工程化课程的教学方法提供试验基地。</a:t>
            </a:r>
          </a:p>
        </p:txBody>
      </p:sp>
      <p:sp>
        <p:nvSpPr>
          <p:cNvPr id="32" name="矩形 31"/>
          <p:cNvSpPr/>
          <p:nvPr/>
        </p:nvSpPr>
        <p:spPr>
          <a:xfrm>
            <a:off x="3396345" y="5036081"/>
            <a:ext cx="7244427" cy="12933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4248291" y="4852447"/>
            <a:ext cx="5303299" cy="4495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背景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489762" y="5302002"/>
            <a:ext cx="7136523" cy="1027429"/>
          </a:xfrm>
          <a:prstGeom prst="rect">
            <a:avLst/>
          </a:prstGeom>
          <a:noFill/>
        </p:spPr>
        <p:txBody>
          <a:bodyPr wrap="square" lIns="91472" tIns="45736" rIns="91472" bIns="45736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为了使这门课上的出色，使学生能够获得最多的资料，使学生及时的了解世界需求工程的最新动态，以及学生和教师的有效地沟通，老师提出了这么一个设想；作为他的学生也需要一个与教师及同学之间相互交流，及获取资料的平台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" name="TextBox 7"/>
          <p:cNvSpPr txBox="1"/>
          <p:nvPr/>
        </p:nvSpPr>
        <p:spPr>
          <a:xfrm>
            <a:off x="190550" y="180723"/>
            <a:ext cx="452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愿景与视图文档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238881"/>
      </p:ext>
    </p:extLst>
  </p:cSld>
  <p:clrMapOvr>
    <a:masterClrMapping/>
  </p:clrMapOvr>
  <p:transition spd="slow" advClick="0" advTm="0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1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1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2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6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5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7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9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2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5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58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6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  <p:bldP spid="23" grpId="0" animBg="1"/>
          <p:bldP spid="24" grpId="0" animBg="1"/>
          <p:bldP spid="28" grpId="0"/>
          <p:bldP spid="29" grpId="0" animBg="1"/>
          <p:bldP spid="30" grpId="0" animBg="1"/>
          <p:bldP spid="31" grpId="0"/>
          <p:bldP spid="32" grpId="0" animBg="1"/>
          <p:bldP spid="33" grpId="0" animBg="1"/>
          <p:bldP spid="34" grpId="0"/>
          <p:bldP spid="15" grpId="0"/>
          <p:bldP spid="1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1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1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2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6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5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7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5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58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6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  <p:bldP spid="23" grpId="0" animBg="1"/>
          <p:bldP spid="24" grpId="0" animBg="1"/>
          <p:bldP spid="28" grpId="0"/>
          <p:bldP spid="29" grpId="0" animBg="1"/>
          <p:bldP spid="30" grpId="0" animBg="1"/>
          <p:bldP spid="31" grpId="0"/>
          <p:bldP spid="32" grpId="0" animBg="1"/>
          <p:bldP spid="33" grpId="0" animBg="1"/>
          <p:bldP spid="34" grpId="0"/>
          <p:bldP spid="15" grpId="0"/>
          <p:bldP spid="16" grpId="0"/>
        </p:bldLst>
      </p:timing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其他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BA32F8-4404-4205-8132-478201E7F005}"/>
              </a:ext>
            </a:extLst>
          </p:cNvPr>
          <p:cNvSpPr/>
          <p:nvPr/>
        </p:nvSpPr>
        <p:spPr>
          <a:xfrm>
            <a:off x="4222998" y="993969"/>
            <a:ext cx="3937425" cy="6076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配置管理工具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Github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desktop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47EB76E-66D2-4DA9-8A69-872EBC31EE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535" y="1700883"/>
            <a:ext cx="7209341" cy="496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451756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7"/>
          <p:cNvSpPr txBox="1"/>
          <p:nvPr/>
        </p:nvSpPr>
        <p:spPr>
          <a:xfrm>
            <a:off x="190550" y="180723"/>
            <a:ext cx="1665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29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8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其他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A5532C9-B8DC-4569-BE40-BFA027148B17}"/>
              </a:ext>
            </a:extLst>
          </p:cNvPr>
          <p:cNvSpPr/>
          <p:nvPr/>
        </p:nvSpPr>
        <p:spPr>
          <a:xfrm>
            <a:off x="4937" y="909514"/>
            <a:ext cx="905693" cy="59230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TextBox 36">
            <a:extLst>
              <a:ext uri="{FF2B5EF4-FFF2-40B4-BE49-F238E27FC236}">
                <a16:creationId xmlns:a16="http://schemas.microsoft.com/office/drawing/2014/main" id="{748ECEEB-021F-4338-8C2A-1DAFC5EDCD83}"/>
              </a:ext>
            </a:extLst>
          </p:cNvPr>
          <p:cNvSpPr txBox="1"/>
          <p:nvPr/>
        </p:nvSpPr>
        <p:spPr>
          <a:xfrm>
            <a:off x="60697" y="2781296"/>
            <a:ext cx="705917" cy="1846686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2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内部评审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0BDB5F6-251E-4669-A2D4-0ECF21624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750" y="931995"/>
            <a:ext cx="9145016" cy="592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5598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 animBg="1"/>
      <p:bldP spid="5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7"/>
          <p:cNvSpPr txBox="1"/>
          <p:nvPr/>
        </p:nvSpPr>
        <p:spPr>
          <a:xfrm>
            <a:off x="190550" y="180723"/>
            <a:ext cx="1665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29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8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其他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A5532C9-B8DC-4569-BE40-BFA027148B17}"/>
              </a:ext>
            </a:extLst>
          </p:cNvPr>
          <p:cNvSpPr/>
          <p:nvPr/>
        </p:nvSpPr>
        <p:spPr>
          <a:xfrm>
            <a:off x="4937" y="909514"/>
            <a:ext cx="905693" cy="59230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TextBox 36">
            <a:extLst>
              <a:ext uri="{FF2B5EF4-FFF2-40B4-BE49-F238E27FC236}">
                <a16:creationId xmlns:a16="http://schemas.microsoft.com/office/drawing/2014/main" id="{748ECEEB-021F-4338-8C2A-1DAFC5EDCD83}"/>
              </a:ext>
            </a:extLst>
          </p:cNvPr>
          <p:cNvSpPr txBox="1"/>
          <p:nvPr/>
        </p:nvSpPr>
        <p:spPr>
          <a:xfrm>
            <a:off x="60697" y="2781296"/>
            <a:ext cx="705917" cy="1846686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2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内部评审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BDA5CB-9293-4223-A48C-BFD240EF5B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391" y="947282"/>
            <a:ext cx="9073008" cy="584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001213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 animBg="1"/>
      <p:bldP spid="5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其他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BA32F8-4404-4205-8132-478201E7F005}"/>
              </a:ext>
            </a:extLst>
          </p:cNvPr>
          <p:cNvSpPr/>
          <p:nvPr/>
        </p:nvSpPr>
        <p:spPr>
          <a:xfrm>
            <a:off x="4174005" y="1125538"/>
            <a:ext cx="3842401" cy="648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小组分工</a:t>
            </a: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EC7C12BB-32ED-4C32-9090-490360CE8C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545097"/>
              </p:ext>
            </p:extLst>
          </p:nvPr>
        </p:nvGraphicFramePr>
        <p:xfrm>
          <a:off x="1198662" y="1917627"/>
          <a:ext cx="9361042" cy="280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109844994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18178967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1890328769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932825783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038170624"/>
                    </a:ext>
                  </a:extLst>
                </a:gridCol>
                <a:gridCol w="1728194">
                  <a:extLst>
                    <a:ext uri="{9D8B030D-6E8A-4147-A177-3AD203B41FA5}">
                      <a16:colId xmlns:a16="http://schemas.microsoft.com/office/drawing/2014/main" val="4177135986"/>
                    </a:ext>
                  </a:extLst>
                </a:gridCol>
              </a:tblGrid>
              <a:tr h="360496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徐过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徐晟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许罗阳宁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余浩凯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邵云飞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695054"/>
                  </a:ext>
                </a:extLst>
              </a:tr>
              <a:tr h="2447816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工作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SRS</a:t>
                      </a:r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文档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需求获取计划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用户群文档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视图与范围文档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用例文档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状态转换图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需求测试文档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用户手册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质量属性文档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原型博客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原型个人主页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特性树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类图，顺序图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需求可行性分析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管理员访谈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endParaRPr lang="zh-CN" altLang="en-US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原型主页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原型整合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需求优先级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对话框图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甘特图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教师访谈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en-US" altLang="zh-CN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JAD</a:t>
                      </a:r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会议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原型论坛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原型搜索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原型管理员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原型资料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关联图</a:t>
                      </a:r>
                      <a:r>
                        <a:rPr lang="en-US" altLang="zh-CN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ER</a:t>
                      </a:r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图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学生访谈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会议纪要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原型问答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原型设计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数据字典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数据流图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生态图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游客访谈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888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2681842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558519" y="2455210"/>
            <a:ext cx="7042278" cy="923314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SRS</a:t>
            </a:r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软件需求说明汇报</a:t>
            </a:r>
          </a:p>
        </p:txBody>
      </p:sp>
      <p:sp>
        <p:nvSpPr>
          <p:cNvPr id="19" name="文本框 5"/>
          <p:cNvSpPr txBox="1"/>
          <p:nvPr/>
        </p:nvSpPr>
        <p:spPr>
          <a:xfrm>
            <a:off x="3684494" y="4778722"/>
            <a:ext cx="1869387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汇报小组：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G07</a:t>
            </a:r>
          </a:p>
        </p:txBody>
      </p:sp>
      <p:sp>
        <p:nvSpPr>
          <p:cNvPr id="20" name="矩形 19"/>
          <p:cNvSpPr/>
          <p:nvPr/>
        </p:nvSpPr>
        <p:spPr>
          <a:xfrm>
            <a:off x="3075414" y="3552761"/>
            <a:ext cx="6037196" cy="938702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zh-CN" altLang="en-US" sz="5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汇报完毕 感谢观看</a:t>
            </a:r>
          </a:p>
        </p:txBody>
      </p:sp>
      <p:sp>
        <p:nvSpPr>
          <p:cNvPr id="21" name="文本框 5"/>
          <p:cNvSpPr txBox="1"/>
          <p:nvPr/>
        </p:nvSpPr>
        <p:spPr>
          <a:xfrm>
            <a:off x="5807990" y="4778722"/>
            <a:ext cx="2645242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日期：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2022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endParaRPr lang="en-US" altLang="zh-CN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>
            <a:extLst>
              <a:ext uri="{FF2B5EF4-FFF2-40B4-BE49-F238E27FC236}">
                <a16:creationId xmlns:a16="http://schemas.microsoft.com/office/drawing/2014/main" id="{36A41B02-D234-4890-98D9-A94B2D78C6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539" y="134300"/>
            <a:ext cx="1300956" cy="13009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031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6000">
        <p:blinds dir="vert"/>
      </p:transition>
    </mc:Choice>
    <mc:Fallback xmlns="">
      <p:transition spd="slow" advClick="0" advTm="6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"/>
                            </p:stCondLst>
                            <p:childTnLst>
                              <p:par>
                                <p:cTn id="3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3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400"/>
                            </p:stCondLst>
                            <p:childTnLst>
                              <p:par>
                                <p:cTn id="4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4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900"/>
                            </p:stCondLst>
                            <p:childTnLst>
                              <p:par>
                                <p:cTn id="5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400"/>
                            </p:stCondLst>
                            <p:childTnLst>
                              <p:par>
                                <p:cTn id="5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7"/>
          <p:cNvSpPr txBox="1"/>
          <p:nvPr/>
        </p:nvSpPr>
        <p:spPr>
          <a:xfrm>
            <a:off x="190550" y="180723"/>
            <a:ext cx="11304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愿景与视图文档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F0717E7-6542-4C47-935B-93025E833A48}"/>
              </a:ext>
            </a:extLst>
          </p:cNvPr>
          <p:cNvSpPr/>
          <p:nvPr/>
        </p:nvSpPr>
        <p:spPr>
          <a:xfrm>
            <a:off x="4154959" y="1269554"/>
            <a:ext cx="3842401" cy="4636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关联图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9E6E299-5CDF-4634-2E21-00921B77A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9617"/>
            <a:ext cx="6424619" cy="390505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F1C3771-300D-A214-479E-D95F87D7AB5A}"/>
              </a:ext>
            </a:extLst>
          </p:cNvPr>
          <p:cNvSpPr txBox="1"/>
          <p:nvPr/>
        </p:nvSpPr>
        <p:spPr>
          <a:xfrm>
            <a:off x="6527254" y="2133650"/>
            <a:ext cx="54347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论坛：以论坛形式交流，侧重于讨论，用户能够畅所欲言发表自己的观点，与其他用户交流自己的观点</a:t>
            </a:r>
            <a:endParaRPr lang="en-US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博客：以博客形式交流，侧重于分享，用户能够在其中发表自己的想法，并评论他人的想法</a:t>
            </a:r>
            <a:endParaRPr lang="en-US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问答：以问答形式交流，侧重于提问，用户能够发起提问或者发表回答，帮助用户解答疑惑。</a:t>
            </a:r>
            <a:endParaRPr lang="en-US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资料：该平台拥有丰富的资源，用户可以上传资料，也可以下载资料。</a:t>
            </a:r>
            <a:endParaRPr lang="en-US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个人主页：用户拥有自己的个人主页，展示自己的发表，并且有一定的修改权限</a:t>
            </a:r>
            <a:endParaRPr lang="en-US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en-US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879118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7"/>
          <p:cNvSpPr txBox="1"/>
          <p:nvPr/>
        </p:nvSpPr>
        <p:spPr>
          <a:xfrm>
            <a:off x="190550" y="180723"/>
            <a:ext cx="11304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愿景与视图文档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F0717E7-6542-4C47-935B-93025E833A48}"/>
              </a:ext>
            </a:extLst>
          </p:cNvPr>
          <p:cNvSpPr/>
          <p:nvPr/>
        </p:nvSpPr>
        <p:spPr>
          <a:xfrm>
            <a:off x="4154959" y="1269554"/>
            <a:ext cx="3842401" cy="4636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关联图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9E6E299-5CDF-4634-2E21-00921B77A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9617"/>
            <a:ext cx="6424619" cy="390505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F1C3771-300D-A214-479E-D95F87D7AB5A}"/>
              </a:ext>
            </a:extLst>
          </p:cNvPr>
          <p:cNvSpPr txBox="1"/>
          <p:nvPr/>
        </p:nvSpPr>
        <p:spPr>
          <a:xfrm>
            <a:off x="6527254" y="1899617"/>
            <a:ext cx="54347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审核：所有内容的发布需要经过管理员的审核才能发布，用于维护平台环境。</a:t>
            </a:r>
            <a:endParaRPr lang="en-US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管理数据：数据库管理包括日志、内容等信息，并且作为核心存储空间</a:t>
            </a:r>
            <a:endParaRPr lang="en-US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教师标识：教师拥有独特的教师标志，能够在发表或回答时体现教师身份</a:t>
            </a:r>
            <a:endParaRPr lang="en-US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en-US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浏览主页：游客只能浏览主页，如果需要更多权限需要注册成用户</a:t>
            </a:r>
            <a:endParaRPr lang="en-US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增加课程：管理员可以增删网站内的课程</a:t>
            </a:r>
            <a:endParaRPr lang="en-US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举报审理：管理员可以对举报进行审理，并具有删除内容的权力</a:t>
            </a:r>
          </a:p>
        </p:txBody>
      </p:sp>
    </p:spTree>
    <p:extLst>
      <p:ext uri="{BB962C8B-B14F-4D97-AF65-F5344CB8AC3E}">
        <p14:creationId xmlns:p14="http://schemas.microsoft.com/office/powerpoint/2010/main" val="379441953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7"/>
          <p:cNvSpPr txBox="1"/>
          <p:nvPr/>
        </p:nvSpPr>
        <p:spPr>
          <a:xfrm>
            <a:off x="190550" y="180723"/>
            <a:ext cx="452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愿景与视图文档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DE57620-1CB1-4CB2-9846-6EC6C51F64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615892"/>
              </p:ext>
            </p:extLst>
          </p:nvPr>
        </p:nvGraphicFramePr>
        <p:xfrm>
          <a:off x="3574926" y="1269554"/>
          <a:ext cx="7056784" cy="46805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4196">
                  <a:extLst>
                    <a:ext uri="{9D8B030D-6E8A-4147-A177-3AD203B41FA5}">
                      <a16:colId xmlns:a16="http://schemas.microsoft.com/office/drawing/2014/main" val="2728960816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2056362695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496971481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3008477247"/>
                    </a:ext>
                  </a:extLst>
                </a:gridCol>
              </a:tblGrid>
              <a:tr h="271086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维度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约束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驱动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自由度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6779958"/>
                  </a:ext>
                </a:extLst>
              </a:tr>
              <a:tr h="1296893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特性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所有特性需要基于《愿景与范围文档》，不能偏离其中的愿景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与干系人讨论、手机用户意见可以进行一些改动，但需要有干系人确认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3838320"/>
                  </a:ext>
                </a:extLst>
              </a:tr>
              <a:tr h="778135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质量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需要达到业务目标，</a:t>
                      </a:r>
                      <a:r>
                        <a:rPr lang="en-US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50%</a:t>
                      </a:r>
                      <a:r>
                        <a:rPr lang="zh-CN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的教师和学生愿意使用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需要通过评审，与项目发起人沟通可以有所弹性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6014736"/>
                  </a:ext>
                </a:extLst>
              </a:tr>
              <a:tr h="1037514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排期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一学期的工作，共</a:t>
                      </a: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</a:t>
                      </a:r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周工期，每周打偶需要有成果，完成里程碑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每周的任务可以弹性安排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4661909"/>
                  </a:ext>
                </a:extLst>
              </a:tr>
              <a:tr h="518756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成本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详见《项目计划书》预算模块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1590210"/>
                  </a:ext>
                </a:extLst>
              </a:tr>
              <a:tr h="778135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人员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人小组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团队合理分工，由一名项目经理领导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4724081"/>
                  </a:ext>
                </a:extLst>
              </a:tr>
            </a:tbl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CE905C3D-9176-4493-9320-C3756C78314C}"/>
              </a:ext>
            </a:extLst>
          </p:cNvPr>
          <p:cNvSpPr/>
          <p:nvPr/>
        </p:nvSpPr>
        <p:spPr>
          <a:xfrm>
            <a:off x="1342678" y="1989634"/>
            <a:ext cx="601443" cy="273630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项目优先级</a:t>
            </a:r>
          </a:p>
        </p:txBody>
      </p:sp>
    </p:spTree>
    <p:extLst>
      <p:ext uri="{BB962C8B-B14F-4D97-AF65-F5344CB8AC3E}">
        <p14:creationId xmlns:p14="http://schemas.microsoft.com/office/powerpoint/2010/main" val="3842691119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7"/>
          <p:cNvSpPr txBox="1"/>
          <p:nvPr/>
        </p:nvSpPr>
        <p:spPr>
          <a:xfrm>
            <a:off x="118542" y="188368"/>
            <a:ext cx="1808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3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用户群分类文档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A517A16-1B27-46D3-8F76-049D1BFA6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349360"/>
              </p:ext>
            </p:extLst>
          </p:nvPr>
        </p:nvGraphicFramePr>
        <p:xfrm>
          <a:off x="334566" y="1773610"/>
          <a:ext cx="5904655" cy="47525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8192">
                  <a:extLst>
                    <a:ext uri="{9D8B030D-6E8A-4147-A177-3AD203B41FA5}">
                      <a16:colId xmlns:a16="http://schemas.microsoft.com/office/drawing/2014/main" val="319988251"/>
                    </a:ext>
                  </a:extLst>
                </a:gridCol>
                <a:gridCol w="1412818">
                  <a:extLst>
                    <a:ext uri="{9D8B030D-6E8A-4147-A177-3AD203B41FA5}">
                      <a16:colId xmlns:a16="http://schemas.microsoft.com/office/drawing/2014/main" val="2720855674"/>
                    </a:ext>
                  </a:extLst>
                </a:gridCol>
                <a:gridCol w="3183645">
                  <a:extLst>
                    <a:ext uri="{9D8B030D-6E8A-4147-A177-3AD203B41FA5}">
                      <a16:colId xmlns:a16="http://schemas.microsoft.com/office/drawing/2014/main" val="212258364"/>
                    </a:ext>
                  </a:extLst>
                </a:gridCol>
              </a:tblGrid>
              <a:tr h="206632"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名称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范围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描述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259862"/>
                  </a:ext>
                </a:extLst>
              </a:tr>
              <a:tr h="826527"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软工学生、注册学生教师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编号：</a:t>
                      </a: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软工所有学生、其他专业的注册学生、教师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软件工程学科的学生是该项目的主要用户之一，会频繁使用该项目来获取学科资料、信息，与其他用户交流互动，项目的实际需要充分满足学生用户的需求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9047169"/>
                  </a:ext>
                </a:extLst>
              </a:tr>
              <a:tr h="1239790"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软工教师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编号：</a:t>
                      </a: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软工所有老师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软件工程学科的教师也是该项目的主要用户之一，相对频繁使用该项目，但教师不会对资料有高需求，但为了考察学生的知识获取、自己的教学，对于交流互动、分享心得会有较高的需求，项目也要充分考虑教师的这类需求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9747807"/>
                  </a:ext>
                </a:extLst>
              </a:tr>
              <a:tr h="1033158"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其他学生教师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编号：</a:t>
                      </a: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其他对该学科有兴趣但未注册的学生教师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游客用户不具有全部权限，但能够对浏览大部分内容，能够清晰了解软件工程学科的知识圈子，了解到其中的资讯、交流，如果有兴趣能够注册成为主要用户体验更多内容功能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0308878"/>
                  </a:ext>
                </a:extLst>
              </a:tr>
              <a:tr h="826527"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管理员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编号：</a:t>
                      </a: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由官方指定的网站管理员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该用户群拥有全部权限，同时也是使用项目最频繁的用户，需要长时间做审核工作，对使用效率尤为看重，项目开发中需要充分优化该用户群的操作体验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2544251"/>
                  </a:ext>
                </a:extLst>
              </a:tr>
              <a:tr h="619895"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其他使用者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编号：</a:t>
                      </a: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误触、随意使用者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这类用户属于不重要用户，其操作反馈对项目的作用很小，但依然需要一定的参考，用来优化全体用户的体验。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240510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C1BF592-AB6E-46C7-96A2-FFF1D6BB6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813948"/>
              </p:ext>
            </p:extLst>
          </p:nvPr>
        </p:nvGraphicFramePr>
        <p:xfrm>
          <a:off x="6455246" y="2133650"/>
          <a:ext cx="5400600" cy="15696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0150">
                  <a:extLst>
                    <a:ext uri="{9D8B030D-6E8A-4147-A177-3AD203B41FA5}">
                      <a16:colId xmlns:a16="http://schemas.microsoft.com/office/drawing/2014/main" val="809106311"/>
                    </a:ext>
                  </a:extLst>
                </a:gridCol>
                <a:gridCol w="1350150">
                  <a:extLst>
                    <a:ext uri="{9D8B030D-6E8A-4147-A177-3AD203B41FA5}">
                      <a16:colId xmlns:a16="http://schemas.microsoft.com/office/drawing/2014/main" val="1313189839"/>
                    </a:ext>
                  </a:extLst>
                </a:gridCol>
                <a:gridCol w="1350150">
                  <a:extLst>
                    <a:ext uri="{9D8B030D-6E8A-4147-A177-3AD203B41FA5}">
                      <a16:colId xmlns:a16="http://schemas.microsoft.com/office/drawing/2014/main" val="768658492"/>
                    </a:ext>
                  </a:extLst>
                </a:gridCol>
                <a:gridCol w="1350150">
                  <a:extLst>
                    <a:ext uri="{9D8B030D-6E8A-4147-A177-3AD203B41FA5}">
                      <a16:colId xmlns:a16="http://schemas.microsoft.com/office/drawing/2014/main" val="2531212110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</a:rPr>
                        <a:t>名称（编号）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</a:rPr>
                        <a:t>权限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</a:rPr>
                        <a:t>频率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</a:rPr>
                        <a:t>用户级别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9102319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</a:rPr>
                        <a:t>高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</a:rPr>
                        <a:t>关键用户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9039315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</a:rPr>
                        <a:t>高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</a:rPr>
                        <a:t>关键用户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4724256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</a:rPr>
                        <a:t>一般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</a:rPr>
                        <a:t>次要用户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4276935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</a:rPr>
                        <a:t>极高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</a:rPr>
                        <a:t>关键用户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4753543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 dirty="0">
                          <a:effectLst/>
                        </a:rPr>
                        <a:t>1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</a:rPr>
                        <a:t>低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 dirty="0">
                          <a:effectLst/>
                        </a:rPr>
                        <a:t>不重要用户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8203972"/>
                  </a:ext>
                </a:extLst>
              </a:tr>
            </a:tbl>
          </a:graphicData>
        </a:graphic>
      </p:graphicFrame>
      <p:sp>
        <p:nvSpPr>
          <p:cNvPr id="20" name="矩形 19">
            <a:extLst>
              <a:ext uri="{FF2B5EF4-FFF2-40B4-BE49-F238E27FC236}">
                <a16:creationId xmlns:a16="http://schemas.microsoft.com/office/drawing/2014/main" id="{E18AED1E-71FE-4B81-8482-7ACEAB781AA7}"/>
              </a:ext>
            </a:extLst>
          </p:cNvPr>
          <p:cNvSpPr/>
          <p:nvPr/>
        </p:nvSpPr>
        <p:spPr>
          <a:xfrm>
            <a:off x="4174005" y="1125538"/>
            <a:ext cx="3842401" cy="4636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用户群分类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AA21DCF-C7D2-4F23-8A2B-5C47A7E4EB43}"/>
              </a:ext>
            </a:extLst>
          </p:cNvPr>
          <p:cNvSpPr txBox="1"/>
          <p:nvPr/>
        </p:nvSpPr>
        <p:spPr>
          <a:xfrm>
            <a:off x="6497016" y="3933850"/>
            <a:ext cx="533996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注释：</a:t>
            </a:r>
          </a:p>
          <a:p>
            <a:pPr algn="l"/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级权限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游客权限：浏览所有内容，但不能下载、发帖、上传，评论的审核更严格</a:t>
            </a:r>
          </a:p>
          <a:p>
            <a:pPr algn="l"/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级权限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学生权限：浏览所有内容，能够发帖、下载、上传、评论</a:t>
            </a:r>
          </a:p>
          <a:p>
            <a:pPr algn="l"/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级权限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教师权限：浏览所有内容，能够发帖、下载、上传、评论，并且能够添加教师标识</a:t>
            </a:r>
          </a:p>
          <a:p>
            <a:pPr algn="l"/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级权限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管理员权限：拥有所有权限，能够对用户、资料、帖子等进行后台管理</a:t>
            </a:r>
          </a:p>
        </p:txBody>
      </p:sp>
    </p:spTree>
    <p:extLst>
      <p:ext uri="{BB962C8B-B14F-4D97-AF65-F5344CB8AC3E}">
        <p14:creationId xmlns:p14="http://schemas.microsoft.com/office/powerpoint/2010/main" val="252799952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7"/>
          <p:cNvSpPr txBox="1"/>
          <p:nvPr/>
        </p:nvSpPr>
        <p:spPr>
          <a:xfrm>
            <a:off x="118542" y="188368"/>
            <a:ext cx="1808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3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用户群分类文档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18AED1E-71FE-4B81-8482-7ACEAB781AA7}"/>
              </a:ext>
            </a:extLst>
          </p:cNvPr>
          <p:cNvSpPr/>
          <p:nvPr/>
        </p:nvSpPr>
        <p:spPr>
          <a:xfrm>
            <a:off x="4174005" y="1127126"/>
            <a:ext cx="3842401" cy="4636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用户代表确定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E0F384E-7BD7-447D-A532-548CEA710F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008247"/>
              </p:ext>
            </p:extLst>
          </p:nvPr>
        </p:nvGraphicFramePr>
        <p:xfrm>
          <a:off x="550590" y="1944767"/>
          <a:ext cx="5040560" cy="44405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8523">
                  <a:extLst>
                    <a:ext uri="{9D8B030D-6E8A-4147-A177-3AD203B41FA5}">
                      <a16:colId xmlns:a16="http://schemas.microsoft.com/office/drawing/2014/main" val="3478591252"/>
                    </a:ext>
                  </a:extLst>
                </a:gridCol>
                <a:gridCol w="1291735">
                  <a:extLst>
                    <a:ext uri="{9D8B030D-6E8A-4147-A177-3AD203B41FA5}">
                      <a16:colId xmlns:a16="http://schemas.microsoft.com/office/drawing/2014/main" val="2942689194"/>
                    </a:ext>
                  </a:extLst>
                </a:gridCol>
                <a:gridCol w="2890302">
                  <a:extLst>
                    <a:ext uri="{9D8B030D-6E8A-4147-A177-3AD203B41FA5}">
                      <a16:colId xmlns:a16="http://schemas.microsoft.com/office/drawing/2014/main" val="2784455455"/>
                    </a:ext>
                  </a:extLst>
                </a:gridCol>
              </a:tblGrid>
              <a:tr h="444053"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用户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用户代表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理由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1687026"/>
                  </a:ext>
                </a:extLst>
              </a:tr>
              <a:tr h="444053">
                <a:tc>
                  <a:txBody>
                    <a:bodyPr/>
                    <a:lstStyle/>
                    <a:p>
                      <a:pPr algn="l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向浩铭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产品代表选择，便于交流访谈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549088"/>
                  </a:ext>
                </a:extLst>
              </a:tr>
              <a:tr h="1776212">
                <a:tc>
                  <a:txBody>
                    <a:bodyPr/>
                    <a:lstStyle/>
                    <a:p>
                      <a:pPr algn="l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杨枨、王硕苹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拥有丰富的经验，能够在履行用户代表职责的同时的同时提供项目上的帮助。杨老师作为当然用户侧重提供修改意见，王老师作为潜在用户侧重提供拓展意见。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3507619"/>
                  </a:ext>
                </a:extLst>
              </a:tr>
              <a:tr h="444053">
                <a:tc>
                  <a:txBody>
                    <a:bodyPr/>
                    <a:lstStyle/>
                    <a:p>
                      <a:pPr algn="l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鲍明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产品代表选择，便于交流访谈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403539"/>
                  </a:ext>
                </a:extLst>
              </a:tr>
              <a:tr h="1332159">
                <a:tc>
                  <a:txBody>
                    <a:bodyPr/>
                    <a:lstStyle/>
                    <a:p>
                      <a:pPr algn="l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叶元潮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作为学生会的管理层，平时接触事务较多，拥有丰富的管理经验，曾使用过多种系统的管理模块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106167"/>
                  </a:ext>
                </a:extLst>
              </a:tr>
            </a:tbl>
          </a:graphicData>
        </a:graphic>
      </p:graphicFrame>
      <p:grpSp>
        <p:nvGrpSpPr>
          <p:cNvPr id="11" name="组合 10">
            <a:extLst>
              <a:ext uri="{FF2B5EF4-FFF2-40B4-BE49-F238E27FC236}">
                <a16:creationId xmlns:a16="http://schemas.microsoft.com/office/drawing/2014/main" id="{89DBFCF4-9A43-4655-94E9-8093A59AEDD4}"/>
              </a:ext>
            </a:extLst>
          </p:cNvPr>
          <p:cNvGrpSpPr/>
          <p:nvPr/>
        </p:nvGrpSpPr>
        <p:grpSpPr>
          <a:xfrm>
            <a:off x="6383238" y="2133650"/>
            <a:ext cx="5040560" cy="1800198"/>
            <a:chOff x="5161824" y="1994966"/>
            <a:chExt cx="3297964" cy="756804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238B17C-5430-4440-8641-02C1C4321AB5}"/>
                </a:ext>
              </a:extLst>
            </p:cNvPr>
            <p:cNvSpPr/>
            <p:nvPr/>
          </p:nvSpPr>
          <p:spPr>
            <a:xfrm>
              <a:off x="5161824" y="1994966"/>
              <a:ext cx="3297964" cy="7568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3628AFED-4932-4024-B737-F18AFC76C1F2}"/>
                </a:ext>
              </a:extLst>
            </p:cNvPr>
            <p:cNvGrpSpPr/>
            <p:nvPr/>
          </p:nvGrpSpPr>
          <p:grpSpPr>
            <a:xfrm>
              <a:off x="5284317" y="2032622"/>
              <a:ext cx="3036413" cy="620438"/>
              <a:chOff x="5284317" y="2911032"/>
              <a:chExt cx="3036413" cy="620438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426F4481-64F0-49E2-807C-A08721BAE89C}"/>
                  </a:ext>
                </a:extLst>
              </p:cNvPr>
              <p:cNvSpPr/>
              <p:nvPr/>
            </p:nvSpPr>
            <p:spPr>
              <a:xfrm>
                <a:off x="5284317" y="2911032"/>
                <a:ext cx="444204" cy="2410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8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权力</a:t>
                </a:r>
                <a:endParaRPr lang="en-US" altLang="zh-CN" sz="18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906C68DB-7FD9-4F66-ABC1-6242CF704B85}"/>
                  </a:ext>
                </a:extLst>
              </p:cNvPr>
              <p:cNvSpPr/>
              <p:nvPr/>
            </p:nvSpPr>
            <p:spPr>
              <a:xfrm>
                <a:off x="5284317" y="3153940"/>
                <a:ext cx="3036413" cy="3775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1.</a:t>
                </a:r>
                <a:r>
                  <a:rPr lang="zh-CN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提出对项目功能的意见</a:t>
                </a:r>
              </a:p>
              <a:p>
                <a:pPr algn="l"/>
                <a:r>
                  <a:rPr lang="en-US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2.</a:t>
                </a:r>
                <a:r>
                  <a:rPr lang="zh-CN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提出对原型设计的意见</a:t>
                </a:r>
              </a:p>
              <a:p>
                <a:pPr algn="l"/>
                <a:r>
                  <a:rPr lang="en-US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3.</a:t>
                </a:r>
                <a:r>
                  <a:rPr lang="zh-CN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提出所需要的需求</a:t>
                </a:r>
              </a:p>
            </p:txBody>
          </p: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F9AC516-EA86-4BCD-B65B-18F30605DF2D}"/>
              </a:ext>
            </a:extLst>
          </p:cNvPr>
          <p:cNvGrpSpPr/>
          <p:nvPr/>
        </p:nvGrpSpPr>
        <p:grpSpPr>
          <a:xfrm>
            <a:off x="6383237" y="4221880"/>
            <a:ext cx="5040559" cy="1800198"/>
            <a:chOff x="5161824" y="1994966"/>
            <a:chExt cx="3297964" cy="756804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A80452B-C905-46D8-A776-68975BC222C4}"/>
                </a:ext>
              </a:extLst>
            </p:cNvPr>
            <p:cNvSpPr/>
            <p:nvPr/>
          </p:nvSpPr>
          <p:spPr>
            <a:xfrm>
              <a:off x="5161824" y="1994966"/>
              <a:ext cx="3297964" cy="7568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420904FB-4FC6-4A94-A072-D2886B9911F0}"/>
                </a:ext>
              </a:extLst>
            </p:cNvPr>
            <p:cNvGrpSpPr/>
            <p:nvPr/>
          </p:nvGrpSpPr>
          <p:grpSpPr>
            <a:xfrm>
              <a:off x="5284317" y="2032622"/>
              <a:ext cx="3036413" cy="707955"/>
              <a:chOff x="5284317" y="2911032"/>
              <a:chExt cx="3036413" cy="707955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759DF140-4164-4712-8DFB-FA406F431FAA}"/>
                  </a:ext>
                </a:extLst>
              </p:cNvPr>
              <p:cNvSpPr/>
              <p:nvPr/>
            </p:nvSpPr>
            <p:spPr>
              <a:xfrm>
                <a:off x="5284317" y="2911032"/>
                <a:ext cx="422885" cy="1552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8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义务</a:t>
                </a:r>
                <a:endParaRPr lang="en-US" altLang="zh-CN" sz="1800" kern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F17D8B28-6DDD-4B39-AF0A-3D753BEC06D4}"/>
                  </a:ext>
                </a:extLst>
              </p:cNvPr>
              <p:cNvSpPr/>
              <p:nvPr/>
            </p:nvSpPr>
            <p:spPr>
              <a:xfrm>
                <a:off x="5284317" y="3153940"/>
                <a:ext cx="3036413" cy="4650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fontAlgn="base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7EEA"/>
                  </a:buClr>
                  <a:defRPr/>
                </a:pPr>
                <a:r>
                  <a:rPr lang="en-US" altLang="zh-CN" sz="1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1.</a:t>
                </a:r>
                <a:r>
                  <a:rPr lang="zh-CN" altLang="en-US" sz="1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接受访谈</a:t>
                </a:r>
              </a:p>
              <a:p>
                <a:pPr lvl="0" fontAlgn="base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7EEA"/>
                  </a:buClr>
                  <a:defRPr/>
                </a:pPr>
                <a:r>
                  <a:rPr lang="en-US" altLang="zh-CN" sz="1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2.</a:t>
                </a:r>
                <a:r>
                  <a:rPr lang="zh-CN" altLang="en-US" sz="1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参与产品迭代后的反馈</a:t>
                </a:r>
              </a:p>
              <a:p>
                <a:pPr lvl="0" fontAlgn="base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7EEA"/>
                  </a:buClr>
                  <a:defRPr/>
                </a:pPr>
                <a:r>
                  <a:rPr lang="en-US" altLang="zh-CN" sz="1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3.</a:t>
                </a:r>
                <a:r>
                  <a:rPr lang="zh-CN" altLang="en-US" sz="1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对产品原型的试用测试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0771918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7"/>
          <p:cNvSpPr txBox="1"/>
          <p:nvPr/>
        </p:nvSpPr>
        <p:spPr>
          <a:xfrm>
            <a:off x="118542" y="188368"/>
            <a:ext cx="1808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3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用户群分类文档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408716A-01EE-4046-9D9D-B9F8BD837A20}"/>
              </a:ext>
            </a:extLst>
          </p:cNvPr>
          <p:cNvSpPr/>
          <p:nvPr/>
        </p:nvSpPr>
        <p:spPr>
          <a:xfrm>
            <a:off x="1270670" y="1125538"/>
            <a:ext cx="3842401" cy="4636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产品代表确定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504D40E-8968-4B73-9D17-C977288E9A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553298"/>
              </p:ext>
            </p:extLst>
          </p:nvPr>
        </p:nvGraphicFramePr>
        <p:xfrm>
          <a:off x="550592" y="1946556"/>
          <a:ext cx="5184574" cy="44405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3052">
                  <a:extLst>
                    <a:ext uri="{9D8B030D-6E8A-4147-A177-3AD203B41FA5}">
                      <a16:colId xmlns:a16="http://schemas.microsoft.com/office/drawing/2014/main" val="1469537340"/>
                    </a:ext>
                  </a:extLst>
                </a:gridCol>
                <a:gridCol w="1328641">
                  <a:extLst>
                    <a:ext uri="{9D8B030D-6E8A-4147-A177-3AD203B41FA5}">
                      <a16:colId xmlns:a16="http://schemas.microsoft.com/office/drawing/2014/main" val="4257709004"/>
                    </a:ext>
                  </a:extLst>
                </a:gridCol>
                <a:gridCol w="2972881">
                  <a:extLst>
                    <a:ext uri="{9D8B030D-6E8A-4147-A177-3AD203B41FA5}">
                      <a16:colId xmlns:a16="http://schemas.microsoft.com/office/drawing/2014/main" val="2859277459"/>
                    </a:ext>
                  </a:extLst>
                </a:gridCol>
              </a:tblGrid>
              <a:tr h="370044"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用户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产品代表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理由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7354051"/>
                  </a:ext>
                </a:extLst>
              </a:tr>
              <a:tr h="740088">
                <a:tc>
                  <a:txBody>
                    <a:bodyPr/>
                    <a:lstStyle/>
                    <a:p>
                      <a:pPr algn="l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余浩凯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参与社交圈较广，能够方便的找到多位用户，访谈和交流较方便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9512007"/>
                  </a:ext>
                </a:extLst>
              </a:tr>
              <a:tr h="1480176">
                <a:tc>
                  <a:txBody>
                    <a:bodyPr/>
                    <a:lstStyle/>
                    <a:p>
                      <a:pPr algn="l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许罗阳宁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交流能力较强，对项目的认识最深刻，与老师有较多交流，能够与项目发起人兼教师代表的杨枨老师做较多的沟通，也能与潜在用户王硕苹老师方便的做访谈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7103552"/>
                  </a:ext>
                </a:extLst>
              </a:tr>
              <a:tr h="1110132">
                <a:tc>
                  <a:txBody>
                    <a:bodyPr/>
                    <a:lstStyle/>
                    <a:p>
                      <a:pPr algn="l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邵云飞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转专业的学生，与原专业有较多接触，能够方便的获取不同专业学生的意见，也能方便的访谈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7964893"/>
                  </a:ext>
                </a:extLst>
              </a:tr>
              <a:tr h="740088">
                <a:tc>
                  <a:txBody>
                    <a:bodyPr/>
                    <a:lstStyle/>
                    <a:p>
                      <a:pPr algn="l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徐晟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有专业的交际圈，能够找到合适的有管理员经验的用户代表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8824790"/>
                  </a:ext>
                </a:extLst>
              </a:tr>
            </a:tbl>
          </a:graphicData>
        </a:graphic>
      </p:graphicFrame>
      <p:grpSp>
        <p:nvGrpSpPr>
          <p:cNvPr id="8" name="组合 7">
            <a:extLst>
              <a:ext uri="{FF2B5EF4-FFF2-40B4-BE49-F238E27FC236}">
                <a16:creationId xmlns:a16="http://schemas.microsoft.com/office/drawing/2014/main" id="{1F2DE75A-7963-4D68-8F02-6CE972A6A138}"/>
              </a:ext>
            </a:extLst>
          </p:cNvPr>
          <p:cNvGrpSpPr/>
          <p:nvPr/>
        </p:nvGrpSpPr>
        <p:grpSpPr>
          <a:xfrm>
            <a:off x="6370577" y="1187896"/>
            <a:ext cx="5040559" cy="1521818"/>
            <a:chOff x="5161824" y="1994966"/>
            <a:chExt cx="3297964" cy="756804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9F39D4A-D5B6-4CF5-AA53-6DF3BAD213D9}"/>
                </a:ext>
              </a:extLst>
            </p:cNvPr>
            <p:cNvSpPr/>
            <p:nvPr/>
          </p:nvSpPr>
          <p:spPr>
            <a:xfrm>
              <a:off x="5161824" y="1994966"/>
              <a:ext cx="3297964" cy="7568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D2FF1952-22D0-4B3F-9886-7870F999D6EC}"/>
                </a:ext>
              </a:extLst>
            </p:cNvPr>
            <p:cNvGrpSpPr/>
            <p:nvPr/>
          </p:nvGrpSpPr>
          <p:grpSpPr>
            <a:xfrm>
              <a:off x="5284317" y="2032622"/>
              <a:ext cx="3036413" cy="631076"/>
              <a:chOff x="5284317" y="2911032"/>
              <a:chExt cx="3036413" cy="631076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D1C9E19E-4A64-435E-B91B-7856E7AC8560}"/>
                  </a:ext>
                </a:extLst>
              </p:cNvPr>
              <p:cNvSpPr/>
              <p:nvPr/>
            </p:nvSpPr>
            <p:spPr>
              <a:xfrm>
                <a:off x="5284317" y="2911032"/>
                <a:ext cx="444204" cy="2410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8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权力</a:t>
                </a:r>
                <a:endParaRPr lang="en-US" altLang="zh-CN" sz="18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BD16750-1621-4364-83D3-CEAF57E61B90}"/>
                  </a:ext>
                </a:extLst>
              </p:cNvPr>
              <p:cNvSpPr/>
              <p:nvPr/>
            </p:nvSpPr>
            <p:spPr>
              <a:xfrm>
                <a:off x="5284317" y="3153940"/>
                <a:ext cx="3036413" cy="3881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1.</a:t>
                </a:r>
                <a:r>
                  <a:rPr lang="zh-CN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深入用户群体，与用户沟通</a:t>
                </a:r>
              </a:p>
              <a:p>
                <a:pPr algn="l"/>
                <a:r>
                  <a:rPr lang="en-US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2.</a:t>
                </a:r>
                <a:r>
                  <a:rPr lang="zh-CN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协助、引导用户做出决策</a:t>
                </a:r>
              </a:p>
              <a:p>
                <a:pPr algn="l"/>
                <a:r>
                  <a:rPr lang="en-US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3.</a:t>
                </a:r>
                <a:r>
                  <a:rPr lang="zh-CN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作为开发组和用户之间的桥梁</a:t>
                </a:r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A33D758D-2180-438F-BFE3-A4FA49768C77}"/>
              </a:ext>
            </a:extLst>
          </p:cNvPr>
          <p:cNvGrpSpPr/>
          <p:nvPr/>
        </p:nvGrpSpPr>
        <p:grpSpPr>
          <a:xfrm>
            <a:off x="6383237" y="2853728"/>
            <a:ext cx="5040559" cy="4149638"/>
            <a:chOff x="5161824" y="1994966"/>
            <a:chExt cx="3297964" cy="791449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973AAED-DC70-4914-BBBA-1D6164496DF5}"/>
                </a:ext>
              </a:extLst>
            </p:cNvPr>
            <p:cNvSpPr/>
            <p:nvPr/>
          </p:nvSpPr>
          <p:spPr>
            <a:xfrm>
              <a:off x="5161824" y="1994966"/>
              <a:ext cx="3297964" cy="7568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3E4A6410-575F-4FDC-BDB7-C63D76C023AD}"/>
                </a:ext>
              </a:extLst>
            </p:cNvPr>
            <p:cNvGrpSpPr/>
            <p:nvPr/>
          </p:nvGrpSpPr>
          <p:grpSpPr>
            <a:xfrm>
              <a:off x="5273043" y="2023780"/>
              <a:ext cx="1600882" cy="762635"/>
              <a:chOff x="5273043" y="2902190"/>
              <a:chExt cx="1600882" cy="762635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6F4DCEA9-FB81-4701-8FC6-7329D8D8B24D}"/>
                  </a:ext>
                </a:extLst>
              </p:cNvPr>
              <p:cNvSpPr/>
              <p:nvPr/>
            </p:nvSpPr>
            <p:spPr>
              <a:xfrm>
                <a:off x="5297353" y="2902190"/>
                <a:ext cx="422885" cy="70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8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工作</a:t>
                </a:r>
                <a:endParaRPr lang="en-US" altLang="zh-CN" sz="1800" kern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14D637E9-4F80-42B9-A963-37364B8000EC}"/>
                  </a:ext>
                </a:extLst>
              </p:cNvPr>
              <p:cNvSpPr/>
              <p:nvPr/>
            </p:nvSpPr>
            <p:spPr>
              <a:xfrm>
                <a:off x="5273043" y="2979823"/>
                <a:ext cx="1600882" cy="6850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1.</a:t>
                </a:r>
                <a:r>
                  <a:rPr lang="zh-CN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制定计划：</a:t>
                </a:r>
              </a:p>
              <a:p>
                <a:pPr algn="l"/>
                <a:r>
                  <a:rPr lang="en-US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 1</a:t>
                </a:r>
                <a:r>
                  <a:rPr lang="zh-CN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）细化产品的范围和约束条件</a:t>
                </a:r>
              </a:p>
              <a:p>
                <a:pPr algn="l"/>
                <a:r>
                  <a:rPr lang="en-US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 2</a:t>
                </a:r>
                <a:r>
                  <a:rPr lang="zh-CN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）识别需要与之交互的其它系统</a:t>
                </a:r>
              </a:p>
              <a:p>
                <a:pPr algn="l"/>
                <a:r>
                  <a:rPr lang="en-US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 3</a:t>
                </a:r>
                <a:r>
                  <a:rPr lang="zh-CN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）评估新系统对业务操作的其他影响</a:t>
                </a:r>
              </a:p>
              <a:p>
                <a:pPr algn="l"/>
                <a:r>
                  <a:rPr lang="en-US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2.</a:t>
                </a:r>
                <a:r>
                  <a:rPr lang="zh-CN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需求</a:t>
                </a:r>
              </a:p>
              <a:p>
                <a:pPr algn="l"/>
                <a:r>
                  <a:rPr lang="en-US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 1</a:t>
                </a:r>
                <a:r>
                  <a:rPr lang="zh-CN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）从用户收集需求</a:t>
                </a:r>
              </a:p>
              <a:p>
                <a:pPr algn="l"/>
                <a:r>
                  <a:rPr lang="en-US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 2</a:t>
                </a:r>
                <a:r>
                  <a:rPr lang="zh-CN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）确定用例</a:t>
                </a:r>
              </a:p>
              <a:p>
                <a:pPr algn="l"/>
                <a:r>
                  <a:rPr lang="en-US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 3</a:t>
                </a:r>
                <a:r>
                  <a:rPr lang="zh-CN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）解决用户需求冲突</a:t>
                </a:r>
              </a:p>
              <a:p>
                <a:pPr algn="l"/>
                <a:r>
                  <a:rPr lang="en-US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 4</a:t>
                </a:r>
                <a:r>
                  <a:rPr lang="zh-CN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）定义优先级</a:t>
                </a:r>
              </a:p>
              <a:p>
                <a:pPr algn="l"/>
                <a:r>
                  <a:rPr lang="en-US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 5</a:t>
                </a:r>
                <a:r>
                  <a:rPr lang="zh-CN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）确定质量与性能</a:t>
                </a:r>
              </a:p>
              <a:p>
                <a:pPr algn="l"/>
                <a:r>
                  <a:rPr lang="en-US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 6</a:t>
                </a:r>
                <a:r>
                  <a:rPr lang="zh-CN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）评估原型</a:t>
                </a:r>
              </a:p>
              <a:p>
                <a:pPr algn="l"/>
                <a:r>
                  <a:rPr lang="en-US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 7</a:t>
                </a:r>
                <a:r>
                  <a:rPr lang="zh-CN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）用户访谈</a:t>
                </a:r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25590B9-21C1-4283-8D23-FEBAF2B863D7}"/>
              </a:ext>
            </a:extLst>
          </p:cNvPr>
          <p:cNvSpPr txBox="1"/>
          <p:nvPr/>
        </p:nvSpPr>
        <p:spPr>
          <a:xfrm>
            <a:off x="9163794" y="3411839"/>
            <a:ext cx="2583115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确认和验证</a:t>
            </a:r>
          </a:p>
          <a:p>
            <a:pPr algn="l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1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）评审需求规范</a:t>
            </a:r>
          </a:p>
          <a:p>
            <a:pPr algn="l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2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）定义验收条件</a:t>
            </a:r>
          </a:p>
          <a:p>
            <a:pPr algn="l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3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）确定验收测试</a:t>
            </a:r>
          </a:p>
          <a:p>
            <a:pPr algn="l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4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）提供测试集</a:t>
            </a:r>
          </a:p>
          <a:p>
            <a:pPr algn="l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5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）执行验收测试</a:t>
            </a:r>
          </a:p>
          <a:p>
            <a:pPr algn="l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协助用户</a:t>
            </a:r>
          </a:p>
          <a:p>
            <a:pPr algn="l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1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）编写用户手册</a:t>
            </a:r>
          </a:p>
          <a:p>
            <a:pPr algn="l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2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）展示系统</a:t>
            </a:r>
          </a:p>
          <a:p>
            <a:pPr algn="l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5.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变更管理</a:t>
            </a:r>
          </a:p>
          <a:p>
            <a:pPr algn="l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1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）迭代文档</a:t>
            </a:r>
          </a:p>
          <a:p>
            <a:pPr algn="l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2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）评估变更的影响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9895407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1711</TotalTime>
  <Words>4015</Words>
  <Application>Microsoft Office PowerPoint</Application>
  <PresentationFormat>自定义</PresentationFormat>
  <Paragraphs>848</Paragraphs>
  <Slides>34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0" baseType="lpstr">
      <vt:lpstr>等线</vt:lpstr>
      <vt:lpstr>微软雅黑</vt:lpstr>
      <vt:lpstr>Arial</vt:lpstr>
      <vt:lpstr>Calibri</vt:lpstr>
      <vt:lpstr>Eras Bold ITC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简洁彩条</dc:title>
  <dc:creator>第一PPT</dc:creator>
  <cp:keywords>www.1ppt.com</cp:keywords>
  <dc:description>www.1ppt.com</dc:description>
  <cp:lastModifiedBy>xu guo</cp:lastModifiedBy>
  <cp:revision>47</cp:revision>
  <dcterms:created xsi:type="dcterms:W3CDTF">2015-04-23T03:04:04Z</dcterms:created>
  <dcterms:modified xsi:type="dcterms:W3CDTF">2022-05-17T11:08:17Z</dcterms:modified>
</cp:coreProperties>
</file>