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7" r:id="rId18"/>
    <p:sldId id="272" r:id="rId19"/>
    <p:sldId id="273" r:id="rId20"/>
    <p:sldId id="274" r:id="rId21"/>
    <p:sldId id="275" r:id="rId22"/>
    <p:sldId id="276" r:id="rId23"/>
    <p:sldId id="277" r:id="rId24"/>
    <p:sldId id="278" r:id="rId25"/>
    <p:sldId id="279" r:id="rId26"/>
    <p:sldId id="280" r:id="rId27"/>
    <p:sldId id="281" r:id="rId28"/>
    <p:sldId id="298" r:id="rId29"/>
    <p:sldId id="299" r:id="rId30"/>
    <p:sldId id="300" r:id="rId31"/>
    <p:sldId id="301" r:id="rId32"/>
    <p:sldId id="282" r:id="rId33"/>
    <p:sldId id="283" r:id="rId34"/>
    <p:sldId id="284" r:id="rId35"/>
    <p:sldId id="285" r:id="rId36"/>
    <p:sldId id="302" r:id="rId37"/>
    <p:sldId id="303" r:id="rId38"/>
    <p:sldId id="304" r:id="rId39"/>
    <p:sldId id="286" r:id="rId40"/>
    <p:sldId id="287" r:id="rId41"/>
    <p:sldId id="288" r:id="rId42"/>
    <p:sldId id="289" r:id="rId43"/>
    <p:sldId id="305" r:id="rId44"/>
    <p:sldId id="306" r:id="rId45"/>
    <p:sldId id="307" r:id="rId46"/>
    <p:sldId id="290" r:id="rId47"/>
    <p:sldId id="291" r:id="rId48"/>
    <p:sldId id="308" r:id="rId49"/>
    <p:sldId id="309" r:id="rId50"/>
    <p:sldId id="310" r:id="rId51"/>
    <p:sldId id="292" r:id="rId52"/>
    <p:sldId id="311" r:id="rId53"/>
    <p:sldId id="312" r:id="rId54"/>
    <p:sldId id="313" r:id="rId55"/>
    <p:sldId id="293" r:id="rId56"/>
    <p:sldId id="294" r:id="rId57"/>
    <p:sldId id="295" r:id="rId58"/>
    <p:sldId id="296" r:id="rId59"/>
    <p:sldId id="354" r:id="rId60"/>
    <p:sldId id="355" r:id="rId61"/>
    <p:sldId id="356" r:id="rId62"/>
    <p:sldId id="357"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2FA7B-5D7A-418C-813C-B3A58B9FF7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89A4B85-FB54-4FD4-9B52-A698B2B95B2E}">
      <dgm:prSet/>
      <dgm:spPr>
        <a:solidFill>
          <a:schemeClr val="accent5"/>
        </a:solidFill>
      </dgm:spPr>
      <dgm:t>
        <a:bodyPr/>
        <a:lstStyle/>
        <a:p>
          <a:r>
            <a:rPr lang="en-US" b="1"/>
            <a:t>1</a:t>
          </a:r>
          <a:r>
            <a:rPr lang="zh-CN" b="1"/>
            <a:t>）如何从系统中识别出角色</a:t>
          </a:r>
          <a:endParaRPr lang="zh-CN"/>
        </a:p>
      </dgm:t>
    </dgm:pt>
    <dgm:pt modelId="{47D66678-017A-4C29-B68E-2F8F9B44B742}" type="parTrans" cxnId="{030D434A-B113-478D-A29A-A686D8259BDD}">
      <dgm:prSet/>
      <dgm:spPr/>
      <dgm:t>
        <a:bodyPr/>
        <a:lstStyle/>
        <a:p>
          <a:endParaRPr lang="zh-CN" altLang="en-US"/>
        </a:p>
      </dgm:t>
    </dgm:pt>
    <dgm:pt modelId="{D86BFD35-24F1-4B93-9DD4-86F1DC70BEE5}" type="sibTrans" cxnId="{030D434A-B113-478D-A29A-A686D8259BDD}">
      <dgm:prSet/>
      <dgm:spPr/>
      <dgm:t>
        <a:bodyPr/>
        <a:lstStyle/>
        <a:p>
          <a:endParaRPr lang="zh-CN" altLang="en-US"/>
        </a:p>
      </dgm:t>
    </dgm:pt>
    <dgm:pt modelId="{E19C82AC-2A9D-4CBE-B85E-793EDFC2FBDB}">
      <dgm:prSet/>
      <dgm:spPr/>
      <dgm:t>
        <a:bodyPr/>
        <a:lstStyle/>
        <a:p>
          <a:r>
            <a:rPr lang="zh-CN"/>
            <a:t>获取系统用例首先要找出系统的角色，我们可以从系统要完成的业务中识别系统的角色。</a:t>
          </a:r>
        </a:p>
      </dgm:t>
    </dgm:pt>
    <dgm:pt modelId="{1A806086-6C65-4932-B6CF-35611AF670E9}" type="parTrans" cxnId="{C883F3E1-E00C-42FE-801F-73329BEA08D0}">
      <dgm:prSet/>
      <dgm:spPr/>
      <dgm:t>
        <a:bodyPr/>
        <a:lstStyle/>
        <a:p>
          <a:endParaRPr lang="zh-CN" altLang="en-US"/>
        </a:p>
      </dgm:t>
    </dgm:pt>
    <dgm:pt modelId="{C3C15F6B-D43E-48DD-9BFA-C311829A9593}" type="sibTrans" cxnId="{C883F3E1-E00C-42FE-801F-73329BEA08D0}">
      <dgm:prSet/>
      <dgm:spPr/>
      <dgm:t>
        <a:bodyPr/>
        <a:lstStyle/>
        <a:p>
          <a:endParaRPr lang="zh-CN" altLang="en-US"/>
        </a:p>
      </dgm:t>
    </dgm:pt>
    <dgm:pt modelId="{CAAA8648-E979-4FAD-BF9C-A3BDB501E0F8}">
      <dgm:prSet/>
      <dgm:spPr/>
      <dgm:t>
        <a:bodyPr/>
        <a:lstStyle/>
        <a:p>
          <a:r>
            <a:rPr lang="zh-CN"/>
            <a:t>通过与用户的交流，让用户回答一些问题来识别角色。可以参考以下问题。</a:t>
          </a:r>
        </a:p>
      </dgm:t>
    </dgm:pt>
    <dgm:pt modelId="{4D02F40B-357C-459B-951C-0826D69AF940}" type="parTrans" cxnId="{C3E4E56A-C60C-4EF0-AA3E-2AAF9478DFF6}">
      <dgm:prSet/>
      <dgm:spPr/>
      <dgm:t>
        <a:bodyPr/>
        <a:lstStyle/>
        <a:p>
          <a:endParaRPr lang="zh-CN" altLang="en-US"/>
        </a:p>
      </dgm:t>
    </dgm:pt>
    <dgm:pt modelId="{6F418E3C-349B-471B-877B-0D840E1BD23C}" type="sibTrans" cxnId="{C3E4E56A-C60C-4EF0-AA3E-2AAF9478DFF6}">
      <dgm:prSet/>
      <dgm:spPr/>
      <dgm:t>
        <a:bodyPr/>
        <a:lstStyle/>
        <a:p>
          <a:endParaRPr lang="zh-CN" altLang="en-US"/>
        </a:p>
      </dgm:t>
    </dgm:pt>
    <dgm:pt modelId="{DF67F99B-A27A-498E-A061-0630E542631E}">
      <dgm:prSet/>
      <dgm:spPr/>
      <dgm:t>
        <a:bodyPr/>
        <a:lstStyle/>
        <a:p>
          <a:r>
            <a:rPr lang="zh-CN"/>
            <a:t>（</a:t>
          </a:r>
          <a:r>
            <a:rPr lang="en-US"/>
            <a:t>1</a:t>
          </a:r>
          <a:r>
            <a:rPr lang="zh-CN"/>
            <a:t>）	谁将使用系统的主要功能？</a:t>
          </a:r>
        </a:p>
      </dgm:t>
    </dgm:pt>
    <dgm:pt modelId="{04F3379F-8197-43B0-BB5A-B5BAB89409D2}" type="parTrans" cxnId="{016A60B9-9486-411D-A3F3-4CA464F4DA7B}">
      <dgm:prSet/>
      <dgm:spPr/>
      <dgm:t>
        <a:bodyPr/>
        <a:lstStyle/>
        <a:p>
          <a:endParaRPr lang="zh-CN" altLang="en-US"/>
        </a:p>
      </dgm:t>
    </dgm:pt>
    <dgm:pt modelId="{8D4CF472-F61D-48C2-B0EA-01891B61DA19}" type="sibTrans" cxnId="{016A60B9-9486-411D-A3F3-4CA464F4DA7B}">
      <dgm:prSet/>
      <dgm:spPr/>
      <dgm:t>
        <a:bodyPr/>
        <a:lstStyle/>
        <a:p>
          <a:endParaRPr lang="zh-CN" altLang="en-US"/>
        </a:p>
      </dgm:t>
    </dgm:pt>
    <dgm:pt modelId="{F12BBD7E-BD7C-404C-A0DE-B088BA55542E}">
      <dgm:prSet/>
      <dgm:spPr/>
      <dgm:t>
        <a:bodyPr/>
        <a:lstStyle/>
        <a:p>
          <a:r>
            <a:rPr lang="zh-CN"/>
            <a:t>（</a:t>
          </a:r>
          <a:r>
            <a:rPr lang="en-US"/>
            <a:t>2</a:t>
          </a:r>
          <a:r>
            <a:rPr lang="zh-CN"/>
            <a:t>）	谁需要系统的支持以完成其日常工作任务？</a:t>
          </a:r>
        </a:p>
      </dgm:t>
    </dgm:pt>
    <dgm:pt modelId="{3E37066C-7454-48DD-B4EC-08163CEC9EC3}" type="parTrans" cxnId="{6E314B4D-2DAD-4E1F-A41E-B3CAED8410C4}">
      <dgm:prSet/>
      <dgm:spPr/>
      <dgm:t>
        <a:bodyPr/>
        <a:lstStyle/>
        <a:p>
          <a:endParaRPr lang="zh-CN" altLang="en-US"/>
        </a:p>
      </dgm:t>
    </dgm:pt>
    <dgm:pt modelId="{EFC09A46-B5C7-4889-81D0-5F8DCBBAA6D8}" type="sibTrans" cxnId="{6E314B4D-2DAD-4E1F-A41E-B3CAED8410C4}">
      <dgm:prSet/>
      <dgm:spPr/>
      <dgm:t>
        <a:bodyPr/>
        <a:lstStyle/>
        <a:p>
          <a:endParaRPr lang="zh-CN" altLang="en-US"/>
        </a:p>
      </dgm:t>
    </dgm:pt>
    <dgm:pt modelId="{FA4B2D6E-2D0E-4AE1-B987-DE878D6F7EC0}">
      <dgm:prSet/>
      <dgm:spPr/>
      <dgm:t>
        <a:bodyPr/>
        <a:lstStyle/>
        <a:p>
          <a:r>
            <a:rPr lang="zh-CN"/>
            <a:t>（</a:t>
          </a:r>
          <a:r>
            <a:rPr lang="en-US"/>
            <a:t>3</a:t>
          </a:r>
          <a:r>
            <a:rPr lang="zh-CN"/>
            <a:t>）	谁负责维护、管理并保持系统正常运行？</a:t>
          </a:r>
        </a:p>
      </dgm:t>
    </dgm:pt>
    <dgm:pt modelId="{6138E30B-AC87-4D98-A917-454B91B9DED2}" type="parTrans" cxnId="{70D89795-9ACD-46CE-8280-5253BD2FB454}">
      <dgm:prSet/>
      <dgm:spPr/>
      <dgm:t>
        <a:bodyPr/>
        <a:lstStyle/>
        <a:p>
          <a:endParaRPr lang="zh-CN" altLang="en-US"/>
        </a:p>
      </dgm:t>
    </dgm:pt>
    <dgm:pt modelId="{0CBBF61B-726A-4AC0-8D79-07E8D06DAB86}" type="sibTrans" cxnId="{70D89795-9ACD-46CE-8280-5253BD2FB454}">
      <dgm:prSet/>
      <dgm:spPr/>
      <dgm:t>
        <a:bodyPr/>
        <a:lstStyle/>
        <a:p>
          <a:endParaRPr lang="zh-CN" altLang="en-US"/>
        </a:p>
      </dgm:t>
    </dgm:pt>
    <dgm:pt modelId="{E5AB21F7-4A1E-46DA-A47C-077F2F675EF7}">
      <dgm:prSet/>
      <dgm:spPr/>
      <dgm:t>
        <a:bodyPr/>
        <a:lstStyle/>
        <a:p>
          <a:r>
            <a:rPr lang="zh-CN"/>
            <a:t>（</a:t>
          </a:r>
          <a:r>
            <a:rPr lang="en-US"/>
            <a:t>4</a:t>
          </a:r>
          <a:r>
            <a:rPr lang="zh-CN"/>
            <a:t>）	系统需要处理哪些硬设备？</a:t>
          </a:r>
        </a:p>
      </dgm:t>
    </dgm:pt>
    <dgm:pt modelId="{94909EC0-1A91-405D-90EE-425D0B21A80C}" type="parTrans" cxnId="{8E2E2FCE-409B-4AB1-9864-0B21DE8857D4}">
      <dgm:prSet/>
      <dgm:spPr/>
      <dgm:t>
        <a:bodyPr/>
        <a:lstStyle/>
        <a:p>
          <a:endParaRPr lang="zh-CN" altLang="en-US"/>
        </a:p>
      </dgm:t>
    </dgm:pt>
    <dgm:pt modelId="{95A468C9-C6D4-455B-AB4B-259EE1DA8689}" type="sibTrans" cxnId="{8E2E2FCE-409B-4AB1-9864-0B21DE8857D4}">
      <dgm:prSet/>
      <dgm:spPr/>
      <dgm:t>
        <a:bodyPr/>
        <a:lstStyle/>
        <a:p>
          <a:endParaRPr lang="zh-CN" altLang="en-US"/>
        </a:p>
      </dgm:t>
    </dgm:pt>
    <dgm:pt modelId="{AAE4A491-26DA-4BB5-94ED-74FC42065345}">
      <dgm:prSet/>
      <dgm:spPr/>
      <dgm:t>
        <a:bodyPr/>
        <a:lstStyle/>
        <a:p>
          <a:r>
            <a:rPr lang="zh-CN"/>
            <a:t>（</a:t>
          </a:r>
          <a:r>
            <a:rPr lang="en-US"/>
            <a:t>5</a:t>
          </a:r>
          <a:r>
            <a:rPr lang="zh-CN"/>
            <a:t>）	系统需要和哪些外部系统交互？</a:t>
          </a:r>
        </a:p>
      </dgm:t>
    </dgm:pt>
    <dgm:pt modelId="{D1768DAC-749F-48F3-9E98-7016ACF10D37}" type="parTrans" cxnId="{258EEF24-F987-41E1-91B7-55D723C84352}">
      <dgm:prSet/>
      <dgm:spPr/>
      <dgm:t>
        <a:bodyPr/>
        <a:lstStyle/>
        <a:p>
          <a:endParaRPr lang="zh-CN" altLang="en-US"/>
        </a:p>
      </dgm:t>
    </dgm:pt>
    <dgm:pt modelId="{EB428B88-5FFA-49E3-978B-0EA24BA32358}" type="sibTrans" cxnId="{258EEF24-F987-41E1-91B7-55D723C84352}">
      <dgm:prSet/>
      <dgm:spPr/>
      <dgm:t>
        <a:bodyPr/>
        <a:lstStyle/>
        <a:p>
          <a:endParaRPr lang="zh-CN" altLang="en-US"/>
        </a:p>
      </dgm:t>
    </dgm:pt>
    <dgm:pt modelId="{27064F1A-5A93-4993-82BC-9F422091EC1D}">
      <dgm:prSet/>
      <dgm:spPr/>
      <dgm:t>
        <a:bodyPr/>
        <a:lstStyle/>
        <a:p>
          <a:r>
            <a:rPr lang="zh-CN"/>
            <a:t>（</a:t>
          </a:r>
          <a:r>
            <a:rPr lang="en-US"/>
            <a:t>6</a:t>
          </a:r>
          <a:r>
            <a:rPr lang="zh-CN"/>
            <a:t>）	系统运行产生的结果谁比较感兴趣？</a:t>
          </a:r>
        </a:p>
      </dgm:t>
    </dgm:pt>
    <dgm:pt modelId="{5F83D27A-1166-44F3-93A5-CA3B9ECF7134}" type="parTrans" cxnId="{9BF2BF97-53DC-499C-A6EA-603F9FD2B6DB}">
      <dgm:prSet/>
      <dgm:spPr/>
      <dgm:t>
        <a:bodyPr/>
        <a:lstStyle/>
        <a:p>
          <a:endParaRPr lang="zh-CN" altLang="en-US"/>
        </a:p>
      </dgm:t>
    </dgm:pt>
    <dgm:pt modelId="{8332D59C-1588-45B1-A4C9-3520B17F5E3B}" type="sibTrans" cxnId="{9BF2BF97-53DC-499C-A6EA-603F9FD2B6DB}">
      <dgm:prSet/>
      <dgm:spPr/>
      <dgm:t>
        <a:bodyPr/>
        <a:lstStyle/>
        <a:p>
          <a:endParaRPr lang="zh-CN" altLang="en-US"/>
        </a:p>
      </dgm:t>
    </dgm:pt>
    <dgm:pt modelId="{9156AB17-885F-41B5-BE56-C631DE490104}">
      <dgm:prSet/>
      <dgm:spPr/>
      <dgm:t>
        <a:bodyPr/>
        <a:lstStyle/>
        <a:p>
          <a:r>
            <a:rPr lang="zh-CN"/>
            <a:t>这几个问题的答案往往包括所有与系统相关的用户。进一步分析这些用户，以及他们在系统中承担的作用就可以得到角色。</a:t>
          </a:r>
        </a:p>
      </dgm:t>
    </dgm:pt>
    <dgm:pt modelId="{B85AC726-84BB-4D2E-9E38-A9B2699AEC4E}" type="parTrans" cxnId="{120A40B8-6134-4BC9-B647-1107E41D6CF4}">
      <dgm:prSet/>
      <dgm:spPr/>
      <dgm:t>
        <a:bodyPr/>
        <a:lstStyle/>
        <a:p>
          <a:endParaRPr lang="zh-CN" altLang="en-US"/>
        </a:p>
      </dgm:t>
    </dgm:pt>
    <dgm:pt modelId="{C6534360-25D4-4D59-922C-3836F7D213A6}" type="sibTrans" cxnId="{120A40B8-6134-4BC9-B647-1107E41D6CF4}">
      <dgm:prSet/>
      <dgm:spPr/>
      <dgm:t>
        <a:bodyPr/>
        <a:lstStyle/>
        <a:p>
          <a:endParaRPr lang="zh-CN" altLang="en-US"/>
        </a:p>
      </dgm:t>
    </dgm:pt>
    <dgm:pt modelId="{2B5C3F40-A959-42BC-A6C3-FCAB16669EB7}" type="pres">
      <dgm:prSet presAssocID="{93C2FA7B-5D7A-418C-813C-B3A58B9FF793}" presName="linear" presStyleCnt="0">
        <dgm:presLayoutVars>
          <dgm:animLvl val="lvl"/>
          <dgm:resizeHandles val="exact"/>
        </dgm:presLayoutVars>
      </dgm:prSet>
      <dgm:spPr/>
    </dgm:pt>
    <dgm:pt modelId="{195D375F-4059-4507-92BB-E635DE72531C}" type="pres">
      <dgm:prSet presAssocID="{689A4B85-FB54-4FD4-9B52-A698B2B95B2E}" presName="parentText" presStyleLbl="node1" presStyleIdx="0" presStyleCnt="1">
        <dgm:presLayoutVars>
          <dgm:chMax val="0"/>
          <dgm:bulletEnabled val="1"/>
        </dgm:presLayoutVars>
      </dgm:prSet>
      <dgm:spPr/>
    </dgm:pt>
    <dgm:pt modelId="{A584E751-964D-48A0-9F90-2F90F34FEFC9}" type="pres">
      <dgm:prSet presAssocID="{689A4B85-FB54-4FD4-9B52-A698B2B95B2E}" presName="childText" presStyleLbl="revTx" presStyleIdx="0" presStyleCnt="1">
        <dgm:presLayoutVars>
          <dgm:bulletEnabled val="1"/>
        </dgm:presLayoutVars>
      </dgm:prSet>
      <dgm:spPr/>
    </dgm:pt>
  </dgm:ptLst>
  <dgm:cxnLst>
    <dgm:cxn modelId="{DE5C5B01-6A13-481A-AFA3-66A8B733E6BB}" type="presOf" srcId="{CAAA8648-E979-4FAD-BF9C-A3BDB501E0F8}" destId="{A584E751-964D-48A0-9F90-2F90F34FEFC9}" srcOrd="0" destOrd="1" presId="urn:microsoft.com/office/officeart/2005/8/layout/vList2"/>
    <dgm:cxn modelId="{F942EA10-C1F5-4CDD-9C1A-EF47DD6CE7B8}" type="presOf" srcId="{DF67F99B-A27A-498E-A061-0630E542631E}" destId="{A584E751-964D-48A0-9F90-2F90F34FEFC9}" srcOrd="0" destOrd="2" presId="urn:microsoft.com/office/officeart/2005/8/layout/vList2"/>
    <dgm:cxn modelId="{AF7F6114-9268-4EB4-B2B8-5736AB2E9DC6}" type="presOf" srcId="{689A4B85-FB54-4FD4-9B52-A698B2B95B2E}" destId="{195D375F-4059-4507-92BB-E635DE72531C}" srcOrd="0" destOrd="0" presId="urn:microsoft.com/office/officeart/2005/8/layout/vList2"/>
    <dgm:cxn modelId="{6F694923-11CA-4850-89AF-B5DB1F4C43DC}" type="presOf" srcId="{9156AB17-885F-41B5-BE56-C631DE490104}" destId="{A584E751-964D-48A0-9F90-2F90F34FEFC9}" srcOrd="0" destOrd="8" presId="urn:microsoft.com/office/officeart/2005/8/layout/vList2"/>
    <dgm:cxn modelId="{CD05C924-F156-48BC-925C-5DD20D0506F7}" type="presOf" srcId="{E5AB21F7-4A1E-46DA-A47C-077F2F675EF7}" destId="{A584E751-964D-48A0-9F90-2F90F34FEFC9}" srcOrd="0" destOrd="5" presId="urn:microsoft.com/office/officeart/2005/8/layout/vList2"/>
    <dgm:cxn modelId="{258EEF24-F987-41E1-91B7-55D723C84352}" srcId="{CAAA8648-E979-4FAD-BF9C-A3BDB501E0F8}" destId="{AAE4A491-26DA-4BB5-94ED-74FC42065345}" srcOrd="4" destOrd="0" parTransId="{D1768DAC-749F-48F3-9E98-7016ACF10D37}" sibTransId="{EB428B88-5FFA-49E3-978B-0EA24BA32358}"/>
    <dgm:cxn modelId="{6478FD3F-D344-43D7-A79E-FFEFE6DB91E8}" type="presOf" srcId="{27064F1A-5A93-4993-82BC-9F422091EC1D}" destId="{A584E751-964D-48A0-9F90-2F90F34FEFC9}" srcOrd="0" destOrd="7" presId="urn:microsoft.com/office/officeart/2005/8/layout/vList2"/>
    <dgm:cxn modelId="{E3A79464-C257-4A19-BB40-3F24FE525529}" type="presOf" srcId="{E19C82AC-2A9D-4CBE-B85E-793EDFC2FBDB}" destId="{A584E751-964D-48A0-9F90-2F90F34FEFC9}" srcOrd="0" destOrd="0" presId="urn:microsoft.com/office/officeart/2005/8/layout/vList2"/>
    <dgm:cxn modelId="{030D434A-B113-478D-A29A-A686D8259BDD}" srcId="{93C2FA7B-5D7A-418C-813C-B3A58B9FF793}" destId="{689A4B85-FB54-4FD4-9B52-A698B2B95B2E}" srcOrd="0" destOrd="0" parTransId="{47D66678-017A-4C29-B68E-2F8F9B44B742}" sibTransId="{D86BFD35-24F1-4B93-9DD4-86F1DC70BEE5}"/>
    <dgm:cxn modelId="{C3E4E56A-C60C-4EF0-AA3E-2AAF9478DFF6}" srcId="{689A4B85-FB54-4FD4-9B52-A698B2B95B2E}" destId="{CAAA8648-E979-4FAD-BF9C-A3BDB501E0F8}" srcOrd="1" destOrd="0" parTransId="{4D02F40B-357C-459B-951C-0826D69AF940}" sibTransId="{6F418E3C-349B-471B-877B-0D840E1BD23C}"/>
    <dgm:cxn modelId="{6E314B4D-2DAD-4E1F-A41E-B3CAED8410C4}" srcId="{CAAA8648-E979-4FAD-BF9C-A3BDB501E0F8}" destId="{F12BBD7E-BD7C-404C-A0DE-B088BA55542E}" srcOrd="1" destOrd="0" parTransId="{3E37066C-7454-48DD-B4EC-08163CEC9EC3}" sibTransId="{EFC09A46-B5C7-4889-81D0-5F8DCBBAA6D8}"/>
    <dgm:cxn modelId="{589ADD56-57AB-4983-8E00-CA81FE771DDF}" type="presOf" srcId="{93C2FA7B-5D7A-418C-813C-B3A58B9FF793}" destId="{2B5C3F40-A959-42BC-A6C3-FCAB16669EB7}" srcOrd="0" destOrd="0" presId="urn:microsoft.com/office/officeart/2005/8/layout/vList2"/>
    <dgm:cxn modelId="{D7D4DD78-656F-48E8-AF85-1BE956EED742}" type="presOf" srcId="{FA4B2D6E-2D0E-4AE1-B987-DE878D6F7EC0}" destId="{A584E751-964D-48A0-9F90-2F90F34FEFC9}" srcOrd="0" destOrd="4" presId="urn:microsoft.com/office/officeart/2005/8/layout/vList2"/>
    <dgm:cxn modelId="{70D89795-9ACD-46CE-8280-5253BD2FB454}" srcId="{CAAA8648-E979-4FAD-BF9C-A3BDB501E0F8}" destId="{FA4B2D6E-2D0E-4AE1-B987-DE878D6F7EC0}" srcOrd="2" destOrd="0" parTransId="{6138E30B-AC87-4D98-A917-454B91B9DED2}" sibTransId="{0CBBF61B-726A-4AC0-8D79-07E8D06DAB86}"/>
    <dgm:cxn modelId="{9BF2BF97-53DC-499C-A6EA-603F9FD2B6DB}" srcId="{CAAA8648-E979-4FAD-BF9C-A3BDB501E0F8}" destId="{27064F1A-5A93-4993-82BC-9F422091EC1D}" srcOrd="5" destOrd="0" parTransId="{5F83D27A-1166-44F3-93A5-CA3B9ECF7134}" sibTransId="{8332D59C-1588-45B1-A4C9-3520B17F5E3B}"/>
    <dgm:cxn modelId="{120A40B8-6134-4BC9-B647-1107E41D6CF4}" srcId="{689A4B85-FB54-4FD4-9B52-A698B2B95B2E}" destId="{9156AB17-885F-41B5-BE56-C631DE490104}" srcOrd="2" destOrd="0" parTransId="{B85AC726-84BB-4D2E-9E38-A9B2699AEC4E}" sibTransId="{C6534360-25D4-4D59-922C-3836F7D213A6}"/>
    <dgm:cxn modelId="{016A60B9-9486-411D-A3F3-4CA464F4DA7B}" srcId="{CAAA8648-E979-4FAD-BF9C-A3BDB501E0F8}" destId="{DF67F99B-A27A-498E-A061-0630E542631E}" srcOrd="0" destOrd="0" parTransId="{04F3379F-8197-43B0-BB5A-B5BAB89409D2}" sibTransId="{8D4CF472-F61D-48C2-B0EA-01891B61DA19}"/>
    <dgm:cxn modelId="{8E2E2FCE-409B-4AB1-9864-0B21DE8857D4}" srcId="{CAAA8648-E979-4FAD-BF9C-A3BDB501E0F8}" destId="{E5AB21F7-4A1E-46DA-A47C-077F2F675EF7}" srcOrd="3" destOrd="0" parTransId="{94909EC0-1A91-405D-90EE-425D0B21A80C}" sibTransId="{95A468C9-C6D4-455B-AB4B-259EE1DA8689}"/>
    <dgm:cxn modelId="{4B0F5BD2-4F74-429F-A467-5873403F8A73}" type="presOf" srcId="{AAE4A491-26DA-4BB5-94ED-74FC42065345}" destId="{A584E751-964D-48A0-9F90-2F90F34FEFC9}" srcOrd="0" destOrd="6" presId="urn:microsoft.com/office/officeart/2005/8/layout/vList2"/>
    <dgm:cxn modelId="{C883F3E1-E00C-42FE-801F-73329BEA08D0}" srcId="{689A4B85-FB54-4FD4-9B52-A698B2B95B2E}" destId="{E19C82AC-2A9D-4CBE-B85E-793EDFC2FBDB}" srcOrd="0" destOrd="0" parTransId="{1A806086-6C65-4932-B6CF-35611AF670E9}" sibTransId="{C3C15F6B-D43E-48DD-9BFA-C311829A9593}"/>
    <dgm:cxn modelId="{F20345E2-0BD1-4F03-982F-F72D80AFAE5D}" type="presOf" srcId="{F12BBD7E-BD7C-404C-A0DE-B088BA55542E}" destId="{A584E751-964D-48A0-9F90-2F90F34FEFC9}" srcOrd="0" destOrd="3" presId="urn:microsoft.com/office/officeart/2005/8/layout/vList2"/>
    <dgm:cxn modelId="{D3FF0BF1-063D-4BD2-A421-715B150EBC3E}" type="presParOf" srcId="{2B5C3F40-A959-42BC-A6C3-FCAB16669EB7}" destId="{195D375F-4059-4507-92BB-E635DE72531C}" srcOrd="0" destOrd="0" presId="urn:microsoft.com/office/officeart/2005/8/layout/vList2"/>
    <dgm:cxn modelId="{25DB25A9-4FA9-4B7E-B126-1A7DA8841D9A}" type="presParOf" srcId="{2B5C3F40-A959-42BC-A6C3-FCAB16669EB7}" destId="{A584E751-964D-48A0-9F90-2F90F34FEF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353ED-440B-4B8B-B691-470218EE9A1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CN" altLang="en-US"/>
        </a:p>
      </dgm:t>
    </dgm:pt>
    <dgm:pt modelId="{DC2C9CAC-BAD0-48D7-BEE9-694404EF5368}">
      <dgm:prSet/>
      <dgm:spPr/>
      <dgm:t>
        <a:bodyPr/>
        <a:lstStyle/>
        <a:p>
          <a:r>
            <a:rPr lang="en-US" b="1"/>
            <a:t>2</a:t>
          </a:r>
          <a:r>
            <a:rPr lang="zh-CN" b="1"/>
            <a:t>）如何从系统中识别用例</a:t>
          </a:r>
          <a:endParaRPr lang="zh-CN"/>
        </a:p>
      </dgm:t>
    </dgm:pt>
    <dgm:pt modelId="{3FB0EF2C-E87B-48B2-AAF4-CAB584739D52}" type="parTrans" cxnId="{693BCED8-D9E2-41BC-B9C5-2FC5A6A4BC41}">
      <dgm:prSet/>
      <dgm:spPr/>
      <dgm:t>
        <a:bodyPr/>
        <a:lstStyle/>
        <a:p>
          <a:endParaRPr lang="zh-CN" altLang="en-US"/>
        </a:p>
      </dgm:t>
    </dgm:pt>
    <dgm:pt modelId="{8275EE05-D22E-4B5B-890D-4BB70FE5E612}" type="sibTrans" cxnId="{693BCED8-D9E2-41BC-B9C5-2FC5A6A4BC41}">
      <dgm:prSet/>
      <dgm:spPr/>
      <dgm:t>
        <a:bodyPr/>
        <a:lstStyle/>
        <a:p>
          <a:endParaRPr lang="zh-CN" altLang="en-US"/>
        </a:p>
      </dgm:t>
    </dgm:pt>
    <dgm:pt modelId="{D2944B32-9D02-4600-9FCA-3D6A9954CA99}">
      <dgm:prSet/>
      <dgm:spPr/>
      <dgm:t>
        <a:bodyPr/>
        <a:lstStyle/>
        <a:p>
          <a:r>
            <a:rPr lang="zh-CN"/>
            <a:t>用例的获取是需求分析阶段的主要任务之一。但对于一个大系统，要直接列出用例清单常常是十分困难的。这时可先列出角色清单，再对每个角色列出它的用例，问题就会变得容易得多。在识别出了角色之后，就可以通过回答下述问题来帮助识别用例。</a:t>
          </a:r>
        </a:p>
      </dgm:t>
    </dgm:pt>
    <dgm:pt modelId="{81808B37-5E09-4F9D-941E-6F6A7CF4B931}" type="parTrans" cxnId="{36480CE0-D179-467E-B824-CECD0D3911A1}">
      <dgm:prSet/>
      <dgm:spPr/>
      <dgm:t>
        <a:bodyPr/>
        <a:lstStyle/>
        <a:p>
          <a:endParaRPr lang="zh-CN" altLang="en-US"/>
        </a:p>
      </dgm:t>
    </dgm:pt>
    <dgm:pt modelId="{15DE1F16-F941-4E0E-86A4-984D858DD24D}" type="sibTrans" cxnId="{36480CE0-D179-467E-B824-CECD0D3911A1}">
      <dgm:prSet/>
      <dgm:spPr/>
      <dgm:t>
        <a:bodyPr/>
        <a:lstStyle/>
        <a:p>
          <a:endParaRPr lang="zh-CN" altLang="en-US"/>
        </a:p>
      </dgm:t>
    </dgm:pt>
    <dgm:pt modelId="{BFE2C398-C632-495B-A81D-65A20BE3DBDD}">
      <dgm:prSet/>
      <dgm:spPr/>
      <dgm:t>
        <a:bodyPr/>
        <a:lstStyle/>
        <a:p>
          <a:r>
            <a:rPr lang="zh-CN"/>
            <a:t>（</a:t>
          </a:r>
          <a:r>
            <a:rPr lang="en-US"/>
            <a:t>1</a:t>
          </a:r>
          <a:r>
            <a:rPr lang="zh-CN"/>
            <a:t>）	每个角色执行的操作有什么？</a:t>
          </a:r>
        </a:p>
      </dgm:t>
    </dgm:pt>
    <dgm:pt modelId="{51183E9F-331D-44DD-97AD-D3ADC043B85B}" type="parTrans" cxnId="{0BC0A26D-804F-445F-9381-5CD8D4756E4A}">
      <dgm:prSet/>
      <dgm:spPr/>
      <dgm:t>
        <a:bodyPr/>
        <a:lstStyle/>
        <a:p>
          <a:endParaRPr lang="zh-CN" altLang="en-US"/>
        </a:p>
      </dgm:t>
    </dgm:pt>
    <dgm:pt modelId="{9383C9D1-B6B0-47D9-A1AA-E3908BD9EE94}" type="sibTrans" cxnId="{0BC0A26D-804F-445F-9381-5CD8D4756E4A}">
      <dgm:prSet/>
      <dgm:spPr/>
      <dgm:t>
        <a:bodyPr/>
        <a:lstStyle/>
        <a:p>
          <a:endParaRPr lang="zh-CN" altLang="en-US"/>
        </a:p>
      </dgm:t>
    </dgm:pt>
    <dgm:pt modelId="{4DA9352D-1C14-4670-B4C1-7FD31111D04D}">
      <dgm:prSet/>
      <dgm:spPr/>
      <dgm:t>
        <a:bodyPr/>
        <a:lstStyle/>
        <a:p>
          <a:r>
            <a:rPr lang="zh-CN"/>
            <a:t>（</a:t>
          </a:r>
          <a:r>
            <a:rPr lang="en-US"/>
            <a:t>2</a:t>
          </a:r>
          <a:r>
            <a:rPr lang="zh-CN"/>
            <a:t>）	什么角色将要创建、存储、改变、删除或读取系统中的信息吗？</a:t>
          </a:r>
        </a:p>
      </dgm:t>
    </dgm:pt>
    <dgm:pt modelId="{A747703A-A039-43B7-A428-EAFC2F388AD0}" type="parTrans" cxnId="{88989307-C5B1-4533-87C9-528293BB23D7}">
      <dgm:prSet/>
      <dgm:spPr/>
      <dgm:t>
        <a:bodyPr/>
        <a:lstStyle/>
        <a:p>
          <a:endParaRPr lang="zh-CN" altLang="en-US"/>
        </a:p>
      </dgm:t>
    </dgm:pt>
    <dgm:pt modelId="{CDDA277F-8E7E-4E1C-95BD-D6E581F2C5B2}" type="sibTrans" cxnId="{88989307-C5B1-4533-87C9-528293BB23D7}">
      <dgm:prSet/>
      <dgm:spPr/>
      <dgm:t>
        <a:bodyPr/>
        <a:lstStyle/>
        <a:p>
          <a:endParaRPr lang="zh-CN" altLang="en-US"/>
        </a:p>
      </dgm:t>
    </dgm:pt>
    <dgm:pt modelId="{CF386553-D365-43B8-B93A-B8002D9D9076}">
      <dgm:prSet/>
      <dgm:spPr/>
      <dgm:t>
        <a:bodyPr/>
        <a:lstStyle/>
        <a:p>
          <a:r>
            <a:rPr lang="zh-CN"/>
            <a:t>（</a:t>
          </a:r>
          <a:r>
            <a:rPr lang="en-US"/>
            <a:t>3</a:t>
          </a:r>
          <a:r>
            <a:rPr lang="zh-CN"/>
            <a:t>）	什么用例会创建、存储、改变、删除或读取这个信息？</a:t>
          </a:r>
        </a:p>
      </dgm:t>
    </dgm:pt>
    <dgm:pt modelId="{2E9DD144-1810-41A3-AF7C-4A6DAE5F6F60}" type="parTrans" cxnId="{82FE1675-E3EC-4A2F-9593-64F909FF1D96}">
      <dgm:prSet/>
      <dgm:spPr/>
      <dgm:t>
        <a:bodyPr/>
        <a:lstStyle/>
        <a:p>
          <a:endParaRPr lang="zh-CN" altLang="en-US"/>
        </a:p>
      </dgm:t>
    </dgm:pt>
    <dgm:pt modelId="{4590B6D3-384E-4DC6-9663-A85276046DC7}" type="sibTrans" cxnId="{82FE1675-E3EC-4A2F-9593-64F909FF1D96}">
      <dgm:prSet/>
      <dgm:spPr/>
      <dgm:t>
        <a:bodyPr/>
        <a:lstStyle/>
        <a:p>
          <a:endParaRPr lang="zh-CN" altLang="en-US"/>
        </a:p>
      </dgm:t>
    </dgm:pt>
    <dgm:pt modelId="{CB28416C-4A9D-4021-BFF8-30E6A7577E44}">
      <dgm:prSet/>
      <dgm:spPr/>
      <dgm:t>
        <a:bodyPr/>
        <a:lstStyle/>
        <a:p>
          <a:r>
            <a:rPr lang="zh-CN"/>
            <a:t>（</a:t>
          </a:r>
          <a:r>
            <a:rPr lang="en-US"/>
            <a:t>4</a:t>
          </a:r>
          <a:r>
            <a:rPr lang="zh-CN"/>
            <a:t>）	角色需要通知系统外部的突然变化吗？</a:t>
          </a:r>
        </a:p>
      </dgm:t>
    </dgm:pt>
    <dgm:pt modelId="{C788B760-2B18-445C-97A6-E363CDDA7ECB}" type="parTrans" cxnId="{3E545983-CDBF-4217-A260-EB690DB6452A}">
      <dgm:prSet/>
      <dgm:spPr/>
      <dgm:t>
        <a:bodyPr/>
        <a:lstStyle/>
        <a:p>
          <a:endParaRPr lang="zh-CN" altLang="en-US"/>
        </a:p>
      </dgm:t>
    </dgm:pt>
    <dgm:pt modelId="{219D8E04-313F-4E5B-95EF-3EAF077E0B40}" type="sibTrans" cxnId="{3E545983-CDBF-4217-A260-EB690DB6452A}">
      <dgm:prSet/>
      <dgm:spPr/>
      <dgm:t>
        <a:bodyPr/>
        <a:lstStyle/>
        <a:p>
          <a:endParaRPr lang="zh-CN" altLang="en-US"/>
        </a:p>
      </dgm:t>
    </dgm:pt>
    <dgm:pt modelId="{D77509D5-E953-4A48-8260-814C7310E034}">
      <dgm:prSet/>
      <dgm:spPr/>
      <dgm:t>
        <a:bodyPr/>
        <a:lstStyle/>
        <a:p>
          <a:r>
            <a:rPr lang="zh-CN"/>
            <a:t>（</a:t>
          </a:r>
          <a:r>
            <a:rPr lang="en-US"/>
            <a:t>5</a:t>
          </a:r>
          <a:r>
            <a:rPr lang="zh-CN"/>
            <a:t>）	系统需要通知角色正在发生的事情吗？</a:t>
          </a:r>
        </a:p>
      </dgm:t>
    </dgm:pt>
    <dgm:pt modelId="{3C98F044-0497-42D3-88FB-DC51D5945DBA}" type="parTrans" cxnId="{AEF0301A-82CA-4D9D-B2B2-8BC9AB03F9B7}">
      <dgm:prSet/>
      <dgm:spPr/>
      <dgm:t>
        <a:bodyPr/>
        <a:lstStyle/>
        <a:p>
          <a:endParaRPr lang="zh-CN" altLang="en-US"/>
        </a:p>
      </dgm:t>
    </dgm:pt>
    <dgm:pt modelId="{0CFA6B76-FFE1-4262-81A9-C1EA7C7C0866}" type="sibTrans" cxnId="{AEF0301A-82CA-4D9D-B2B2-8BC9AB03F9B7}">
      <dgm:prSet/>
      <dgm:spPr/>
      <dgm:t>
        <a:bodyPr/>
        <a:lstStyle/>
        <a:p>
          <a:endParaRPr lang="zh-CN" altLang="en-US"/>
        </a:p>
      </dgm:t>
    </dgm:pt>
    <dgm:pt modelId="{3C729333-86C1-47DD-9F01-839308D95C70}">
      <dgm:prSet/>
      <dgm:spPr/>
      <dgm:t>
        <a:bodyPr/>
        <a:lstStyle/>
        <a:p>
          <a:r>
            <a:rPr lang="zh-CN"/>
            <a:t>（</a:t>
          </a:r>
          <a:r>
            <a:rPr lang="en-US"/>
            <a:t>6</a:t>
          </a:r>
          <a:r>
            <a:rPr lang="zh-CN"/>
            <a:t>）	什么用例将支持和维护系统？</a:t>
          </a:r>
        </a:p>
      </dgm:t>
    </dgm:pt>
    <dgm:pt modelId="{7D9B4A0B-AE6D-4AFC-8D92-9CC927B74B01}" type="parTrans" cxnId="{3743729D-E0CA-4659-A7F5-9148BF7BAB4E}">
      <dgm:prSet/>
      <dgm:spPr/>
      <dgm:t>
        <a:bodyPr/>
        <a:lstStyle/>
        <a:p>
          <a:endParaRPr lang="zh-CN" altLang="en-US"/>
        </a:p>
      </dgm:t>
    </dgm:pt>
    <dgm:pt modelId="{C29212C1-2224-4309-BF54-3B4A5F04D9C8}" type="sibTrans" cxnId="{3743729D-E0CA-4659-A7F5-9148BF7BAB4E}">
      <dgm:prSet/>
      <dgm:spPr/>
      <dgm:t>
        <a:bodyPr/>
        <a:lstStyle/>
        <a:p>
          <a:endParaRPr lang="zh-CN" altLang="en-US"/>
        </a:p>
      </dgm:t>
    </dgm:pt>
    <dgm:pt modelId="{E8454CF6-20E1-44E3-8BA4-0E655622569A}" type="pres">
      <dgm:prSet presAssocID="{FAE353ED-440B-4B8B-B691-470218EE9A18}" presName="Name0" presStyleCnt="0">
        <dgm:presLayoutVars>
          <dgm:dir/>
          <dgm:resizeHandles val="exact"/>
        </dgm:presLayoutVars>
      </dgm:prSet>
      <dgm:spPr/>
    </dgm:pt>
    <dgm:pt modelId="{A9015C84-8987-44C1-A08E-0695FB2EAA2D}" type="pres">
      <dgm:prSet presAssocID="{DC2C9CAC-BAD0-48D7-BEE9-694404EF5368}" presName="node" presStyleLbl="node1" presStyleIdx="0" presStyleCnt="1">
        <dgm:presLayoutVars>
          <dgm:bulletEnabled val="1"/>
        </dgm:presLayoutVars>
      </dgm:prSet>
      <dgm:spPr/>
    </dgm:pt>
  </dgm:ptLst>
  <dgm:cxnLst>
    <dgm:cxn modelId="{88989307-C5B1-4533-87C9-528293BB23D7}" srcId="{D2944B32-9D02-4600-9FCA-3D6A9954CA99}" destId="{4DA9352D-1C14-4670-B4C1-7FD31111D04D}" srcOrd="1" destOrd="0" parTransId="{A747703A-A039-43B7-A428-EAFC2F388AD0}" sibTransId="{CDDA277F-8E7E-4E1C-95BD-D6E581F2C5B2}"/>
    <dgm:cxn modelId="{AEF0301A-82CA-4D9D-B2B2-8BC9AB03F9B7}" srcId="{D2944B32-9D02-4600-9FCA-3D6A9954CA99}" destId="{D77509D5-E953-4A48-8260-814C7310E034}" srcOrd="4" destOrd="0" parTransId="{3C98F044-0497-42D3-88FB-DC51D5945DBA}" sibTransId="{0CFA6B76-FFE1-4262-81A9-C1EA7C7C0866}"/>
    <dgm:cxn modelId="{E31C5028-B30D-476A-B6DD-4407F7B8BBD2}" type="presOf" srcId="{3C729333-86C1-47DD-9F01-839308D95C70}" destId="{A9015C84-8987-44C1-A08E-0695FB2EAA2D}" srcOrd="0" destOrd="7" presId="urn:microsoft.com/office/officeart/2005/8/layout/process1"/>
    <dgm:cxn modelId="{C5BFF362-5421-43DE-A0B8-B421C4200B22}" type="presOf" srcId="{BFE2C398-C632-495B-A81D-65A20BE3DBDD}" destId="{A9015C84-8987-44C1-A08E-0695FB2EAA2D}" srcOrd="0" destOrd="2" presId="urn:microsoft.com/office/officeart/2005/8/layout/process1"/>
    <dgm:cxn modelId="{0BC0A26D-804F-445F-9381-5CD8D4756E4A}" srcId="{D2944B32-9D02-4600-9FCA-3D6A9954CA99}" destId="{BFE2C398-C632-495B-A81D-65A20BE3DBDD}" srcOrd="0" destOrd="0" parTransId="{51183E9F-331D-44DD-97AD-D3ADC043B85B}" sibTransId="{9383C9D1-B6B0-47D9-A1AA-E3908BD9EE94}"/>
    <dgm:cxn modelId="{5EA7944E-EF57-46B9-952A-FD22BB00CFDA}" type="presOf" srcId="{DC2C9CAC-BAD0-48D7-BEE9-694404EF5368}" destId="{A9015C84-8987-44C1-A08E-0695FB2EAA2D}" srcOrd="0" destOrd="0" presId="urn:microsoft.com/office/officeart/2005/8/layout/process1"/>
    <dgm:cxn modelId="{82FE1675-E3EC-4A2F-9593-64F909FF1D96}" srcId="{D2944B32-9D02-4600-9FCA-3D6A9954CA99}" destId="{CF386553-D365-43B8-B93A-B8002D9D9076}" srcOrd="2" destOrd="0" parTransId="{2E9DD144-1810-41A3-AF7C-4A6DAE5F6F60}" sibTransId="{4590B6D3-384E-4DC6-9663-A85276046DC7}"/>
    <dgm:cxn modelId="{FD9B4D80-7F81-481C-9B0B-28E05335069F}" type="presOf" srcId="{D2944B32-9D02-4600-9FCA-3D6A9954CA99}" destId="{A9015C84-8987-44C1-A08E-0695FB2EAA2D}" srcOrd="0" destOrd="1" presId="urn:microsoft.com/office/officeart/2005/8/layout/process1"/>
    <dgm:cxn modelId="{3E545983-CDBF-4217-A260-EB690DB6452A}" srcId="{D2944B32-9D02-4600-9FCA-3D6A9954CA99}" destId="{CB28416C-4A9D-4021-BFF8-30E6A7577E44}" srcOrd="3" destOrd="0" parTransId="{C788B760-2B18-445C-97A6-E363CDDA7ECB}" sibTransId="{219D8E04-313F-4E5B-95EF-3EAF077E0B40}"/>
    <dgm:cxn modelId="{3743729D-E0CA-4659-A7F5-9148BF7BAB4E}" srcId="{D2944B32-9D02-4600-9FCA-3D6A9954CA99}" destId="{3C729333-86C1-47DD-9F01-839308D95C70}" srcOrd="5" destOrd="0" parTransId="{7D9B4A0B-AE6D-4AFC-8D92-9CC927B74B01}" sibTransId="{C29212C1-2224-4309-BF54-3B4A5F04D9C8}"/>
    <dgm:cxn modelId="{E26BCCA6-4A5A-47C2-A0D1-443471A9E495}" type="presOf" srcId="{4DA9352D-1C14-4670-B4C1-7FD31111D04D}" destId="{A9015C84-8987-44C1-A08E-0695FB2EAA2D}" srcOrd="0" destOrd="3" presId="urn:microsoft.com/office/officeart/2005/8/layout/process1"/>
    <dgm:cxn modelId="{F1852EAB-9F92-4D1B-B0C2-ADD4AEBED2C2}" type="presOf" srcId="{D77509D5-E953-4A48-8260-814C7310E034}" destId="{A9015C84-8987-44C1-A08E-0695FB2EAA2D}" srcOrd="0" destOrd="6" presId="urn:microsoft.com/office/officeart/2005/8/layout/process1"/>
    <dgm:cxn modelId="{011C64CA-9632-4907-9951-FB63BDE44F15}" type="presOf" srcId="{CB28416C-4A9D-4021-BFF8-30E6A7577E44}" destId="{A9015C84-8987-44C1-A08E-0695FB2EAA2D}" srcOrd="0" destOrd="5" presId="urn:microsoft.com/office/officeart/2005/8/layout/process1"/>
    <dgm:cxn modelId="{693BCED8-D9E2-41BC-B9C5-2FC5A6A4BC41}" srcId="{FAE353ED-440B-4B8B-B691-470218EE9A18}" destId="{DC2C9CAC-BAD0-48D7-BEE9-694404EF5368}" srcOrd="0" destOrd="0" parTransId="{3FB0EF2C-E87B-48B2-AAF4-CAB584739D52}" sibTransId="{8275EE05-D22E-4B5B-890D-4BB70FE5E612}"/>
    <dgm:cxn modelId="{36480CE0-D179-467E-B824-CECD0D3911A1}" srcId="{DC2C9CAC-BAD0-48D7-BEE9-694404EF5368}" destId="{D2944B32-9D02-4600-9FCA-3D6A9954CA99}" srcOrd="0" destOrd="0" parTransId="{81808B37-5E09-4F9D-941E-6F6A7CF4B931}" sibTransId="{15DE1F16-F941-4E0E-86A4-984D858DD24D}"/>
    <dgm:cxn modelId="{FF8FF6F2-363F-4646-941D-234DF1DA8116}" type="presOf" srcId="{CF386553-D365-43B8-B93A-B8002D9D9076}" destId="{A9015C84-8987-44C1-A08E-0695FB2EAA2D}" srcOrd="0" destOrd="4" presId="urn:microsoft.com/office/officeart/2005/8/layout/process1"/>
    <dgm:cxn modelId="{8DC67EFF-1DB7-486D-951B-2556924F7CE6}" type="presOf" srcId="{FAE353ED-440B-4B8B-B691-470218EE9A18}" destId="{E8454CF6-20E1-44E3-8BA4-0E655622569A}" srcOrd="0" destOrd="0" presId="urn:microsoft.com/office/officeart/2005/8/layout/process1"/>
    <dgm:cxn modelId="{9526FF26-6A58-4F70-BD89-AD37CFAC6CF1}" type="presParOf" srcId="{E8454CF6-20E1-44E3-8BA4-0E655622569A}" destId="{A9015C84-8987-44C1-A08E-0695FB2EAA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5171AC-481B-49FA-8384-291FEF6E57DA}"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zh-CN" altLang="en-US"/>
        </a:p>
      </dgm:t>
    </dgm:pt>
    <dgm:pt modelId="{B49688A4-FDF7-47ED-B629-39F5FF09E12F}">
      <dgm:prSet/>
      <dgm:spPr/>
      <dgm:t>
        <a:bodyPr/>
        <a:lstStyle/>
        <a:p>
          <a:r>
            <a:rPr lang="en-US" dirty="0"/>
            <a:t>2.	</a:t>
          </a:r>
          <a:r>
            <a:rPr lang="zh-CN" dirty="0"/>
            <a:t>区分用例优先次序</a:t>
          </a:r>
        </a:p>
      </dgm:t>
    </dgm:pt>
    <dgm:pt modelId="{1FB2F6F7-E04C-4975-87CA-4D878A9D08F2}" type="parTrans" cxnId="{359F8141-3697-4624-AC6D-A821A26E438A}">
      <dgm:prSet/>
      <dgm:spPr/>
      <dgm:t>
        <a:bodyPr/>
        <a:lstStyle/>
        <a:p>
          <a:endParaRPr lang="zh-CN" altLang="en-US"/>
        </a:p>
      </dgm:t>
    </dgm:pt>
    <dgm:pt modelId="{B3A019A3-ED91-472D-A155-A007D452E97D}" type="sibTrans" cxnId="{359F8141-3697-4624-AC6D-A821A26E438A}">
      <dgm:prSet/>
      <dgm:spPr/>
      <dgm:t>
        <a:bodyPr/>
        <a:lstStyle/>
        <a:p>
          <a:endParaRPr lang="zh-CN" altLang="en-US"/>
        </a:p>
      </dgm:t>
    </dgm:pt>
    <dgm:pt modelId="{3FB5B854-7247-4B13-B153-612E39A41233}">
      <dgm:prSet/>
      <dgm:spPr/>
      <dgm:t>
        <a:bodyPr/>
        <a:lstStyle/>
        <a:p>
          <a:r>
            <a:rPr lang="zh-CN" dirty="0"/>
            <a:t>某些用例必须在其他用例之前完成，因为它们之间要相互依赖</a:t>
          </a:r>
        </a:p>
      </dgm:t>
    </dgm:pt>
    <dgm:pt modelId="{24D4C0F1-F3B1-497D-87E5-627039AB3D11}" type="parTrans" cxnId="{48FAF63D-D93F-4D7C-88BB-665B0D6770D7}">
      <dgm:prSet/>
      <dgm:spPr/>
      <dgm:t>
        <a:bodyPr/>
        <a:lstStyle/>
        <a:p>
          <a:endParaRPr lang="zh-CN" altLang="en-US"/>
        </a:p>
      </dgm:t>
    </dgm:pt>
    <dgm:pt modelId="{EE59FE7E-8AC1-4BB4-BC92-035023D13926}" type="sibTrans" cxnId="{48FAF63D-D93F-4D7C-88BB-665B0D6770D7}">
      <dgm:prSet/>
      <dgm:spPr/>
      <dgm:t>
        <a:bodyPr/>
        <a:lstStyle/>
        <a:p>
          <a:endParaRPr lang="zh-CN" altLang="en-US"/>
        </a:p>
      </dgm:t>
    </dgm:pt>
    <dgm:pt modelId="{5B0CC14B-58E0-4CA4-8809-C896EB5BD124}">
      <dgm:prSet/>
      <dgm:spPr/>
      <dgm:t>
        <a:bodyPr/>
        <a:lstStyle/>
        <a:p>
          <a:r>
            <a:rPr lang="en-US"/>
            <a:t>3.	</a:t>
          </a:r>
          <a:r>
            <a:rPr lang="zh-CN"/>
            <a:t>构建用例图模型</a:t>
          </a:r>
        </a:p>
      </dgm:t>
    </dgm:pt>
    <dgm:pt modelId="{863B69FA-0571-49E1-AE88-F3B33C591C78}" type="parTrans" cxnId="{BF027201-EFB5-484D-8525-1B42714C3695}">
      <dgm:prSet/>
      <dgm:spPr/>
      <dgm:t>
        <a:bodyPr/>
        <a:lstStyle/>
        <a:p>
          <a:endParaRPr lang="zh-CN" altLang="en-US"/>
        </a:p>
      </dgm:t>
    </dgm:pt>
    <dgm:pt modelId="{001E69A9-D205-4D52-AADC-9CD848BEFC15}" type="sibTrans" cxnId="{BF027201-EFB5-484D-8525-1B42714C3695}">
      <dgm:prSet/>
      <dgm:spPr/>
      <dgm:t>
        <a:bodyPr/>
        <a:lstStyle/>
        <a:p>
          <a:endParaRPr lang="zh-CN" altLang="en-US"/>
        </a:p>
      </dgm:t>
    </dgm:pt>
    <dgm:pt modelId="{772A6E47-490F-4482-ABBF-800DF112C047}">
      <dgm:prSet/>
      <dgm:spPr/>
      <dgm:t>
        <a:bodyPr/>
        <a:lstStyle/>
        <a:p>
          <a:r>
            <a:rPr lang="zh-CN"/>
            <a:t>将已确定并细化的角色和用例放入用例图中。此时，再借助包含、扩展和泛化的关系给出用例之间的结构模型。</a:t>
          </a:r>
        </a:p>
      </dgm:t>
    </dgm:pt>
    <dgm:pt modelId="{65D0E5D9-B434-486E-9A15-2439081F9ECD}" type="parTrans" cxnId="{269BDBC3-D935-4DF2-9C9E-34063900D474}">
      <dgm:prSet/>
      <dgm:spPr/>
      <dgm:t>
        <a:bodyPr/>
        <a:lstStyle/>
        <a:p>
          <a:endParaRPr lang="zh-CN" altLang="en-US"/>
        </a:p>
      </dgm:t>
    </dgm:pt>
    <dgm:pt modelId="{2B361744-927A-48C7-B828-4D5E6AD93DF6}" type="sibTrans" cxnId="{269BDBC3-D935-4DF2-9C9E-34063900D474}">
      <dgm:prSet/>
      <dgm:spPr/>
      <dgm:t>
        <a:bodyPr/>
        <a:lstStyle/>
        <a:p>
          <a:endParaRPr lang="zh-CN" altLang="en-US"/>
        </a:p>
      </dgm:t>
    </dgm:pt>
    <dgm:pt modelId="{7864C4E7-1C45-4346-AC08-A7FFFBEE78F8}">
      <dgm:prSet/>
      <dgm:spPr/>
      <dgm:t>
        <a:bodyPr/>
        <a:lstStyle/>
        <a:p>
          <a:r>
            <a:rPr lang="zh-CN"/>
            <a:t>在系统需求分析中需考虑：系统用例图模型需要哪些视图，每个视图包含什么内容？视图中成员是否需构成包？下面针对上述的图书管理系统，为其建立系统的用例图模型。</a:t>
          </a:r>
        </a:p>
      </dgm:t>
    </dgm:pt>
    <dgm:pt modelId="{998D1EEF-87FC-40D2-BDB1-193086EC8EC5}" type="parTrans" cxnId="{C56E498B-0FA2-4D58-A5BD-7BC5C09FF8A1}">
      <dgm:prSet/>
      <dgm:spPr/>
      <dgm:t>
        <a:bodyPr/>
        <a:lstStyle/>
        <a:p>
          <a:endParaRPr lang="zh-CN" altLang="en-US"/>
        </a:p>
      </dgm:t>
    </dgm:pt>
    <dgm:pt modelId="{F65D8ABD-EE31-4099-890A-B194747C94ED}" type="sibTrans" cxnId="{C56E498B-0FA2-4D58-A5BD-7BC5C09FF8A1}">
      <dgm:prSet/>
      <dgm:spPr/>
      <dgm:t>
        <a:bodyPr/>
        <a:lstStyle/>
        <a:p>
          <a:endParaRPr lang="zh-CN" altLang="en-US"/>
        </a:p>
      </dgm:t>
    </dgm:pt>
    <dgm:pt modelId="{2E7CE302-993C-40C4-9151-C3A609C28BD4}" type="pres">
      <dgm:prSet presAssocID="{7F5171AC-481B-49FA-8384-291FEF6E57DA}" presName="linear" presStyleCnt="0">
        <dgm:presLayoutVars>
          <dgm:dir/>
          <dgm:animLvl val="lvl"/>
          <dgm:resizeHandles val="exact"/>
        </dgm:presLayoutVars>
      </dgm:prSet>
      <dgm:spPr/>
    </dgm:pt>
    <dgm:pt modelId="{DFE84B99-62E4-4294-A072-14166804D935}" type="pres">
      <dgm:prSet presAssocID="{B49688A4-FDF7-47ED-B629-39F5FF09E12F}" presName="parentLin" presStyleCnt="0"/>
      <dgm:spPr/>
    </dgm:pt>
    <dgm:pt modelId="{37DE1081-D0F9-453A-A6F3-DDF7CB9FF530}" type="pres">
      <dgm:prSet presAssocID="{B49688A4-FDF7-47ED-B629-39F5FF09E12F}" presName="parentLeftMargin" presStyleLbl="node1" presStyleIdx="0" presStyleCnt="2"/>
      <dgm:spPr/>
    </dgm:pt>
    <dgm:pt modelId="{5DA21D86-2183-4BCA-A4A0-1337B14C21FA}" type="pres">
      <dgm:prSet presAssocID="{B49688A4-FDF7-47ED-B629-39F5FF09E12F}" presName="parentText" presStyleLbl="node1" presStyleIdx="0" presStyleCnt="2">
        <dgm:presLayoutVars>
          <dgm:chMax val="0"/>
          <dgm:bulletEnabled val="1"/>
        </dgm:presLayoutVars>
      </dgm:prSet>
      <dgm:spPr/>
    </dgm:pt>
    <dgm:pt modelId="{20ED7C66-A80A-47EC-8B22-FF133A593462}" type="pres">
      <dgm:prSet presAssocID="{B49688A4-FDF7-47ED-B629-39F5FF09E12F}" presName="negativeSpace" presStyleCnt="0"/>
      <dgm:spPr/>
    </dgm:pt>
    <dgm:pt modelId="{5EC250E0-2B19-4CB0-A23E-6E6A2A16C4D7}" type="pres">
      <dgm:prSet presAssocID="{B49688A4-FDF7-47ED-B629-39F5FF09E12F}" presName="childText" presStyleLbl="conFgAcc1" presStyleIdx="0" presStyleCnt="2">
        <dgm:presLayoutVars>
          <dgm:bulletEnabled val="1"/>
        </dgm:presLayoutVars>
      </dgm:prSet>
      <dgm:spPr/>
    </dgm:pt>
    <dgm:pt modelId="{4A080BD3-6466-4A6A-BFED-6247D804FD4A}" type="pres">
      <dgm:prSet presAssocID="{B3A019A3-ED91-472D-A155-A007D452E97D}" presName="spaceBetweenRectangles" presStyleCnt="0"/>
      <dgm:spPr/>
    </dgm:pt>
    <dgm:pt modelId="{8797EE31-4B3E-46E2-B51B-2E1C802C7766}" type="pres">
      <dgm:prSet presAssocID="{5B0CC14B-58E0-4CA4-8809-C896EB5BD124}" presName="parentLin" presStyleCnt="0"/>
      <dgm:spPr/>
    </dgm:pt>
    <dgm:pt modelId="{5FACC90B-B8B6-42B2-9A54-56A4B17108DD}" type="pres">
      <dgm:prSet presAssocID="{5B0CC14B-58E0-4CA4-8809-C896EB5BD124}" presName="parentLeftMargin" presStyleLbl="node1" presStyleIdx="0" presStyleCnt="2"/>
      <dgm:spPr/>
    </dgm:pt>
    <dgm:pt modelId="{34B96811-FEA3-4EFE-9C97-4FD6544C7662}" type="pres">
      <dgm:prSet presAssocID="{5B0CC14B-58E0-4CA4-8809-C896EB5BD124}" presName="parentText" presStyleLbl="node1" presStyleIdx="1" presStyleCnt="2">
        <dgm:presLayoutVars>
          <dgm:chMax val="0"/>
          <dgm:bulletEnabled val="1"/>
        </dgm:presLayoutVars>
      </dgm:prSet>
      <dgm:spPr/>
    </dgm:pt>
    <dgm:pt modelId="{6A8DE4E7-978F-464B-B58E-E8F82D61EF55}" type="pres">
      <dgm:prSet presAssocID="{5B0CC14B-58E0-4CA4-8809-C896EB5BD124}" presName="negativeSpace" presStyleCnt="0"/>
      <dgm:spPr/>
    </dgm:pt>
    <dgm:pt modelId="{7DF0DFC1-2D1B-4997-8063-1CEEA8D68630}" type="pres">
      <dgm:prSet presAssocID="{5B0CC14B-58E0-4CA4-8809-C896EB5BD124}" presName="childText" presStyleLbl="conFgAcc1" presStyleIdx="1" presStyleCnt="2">
        <dgm:presLayoutVars>
          <dgm:bulletEnabled val="1"/>
        </dgm:presLayoutVars>
      </dgm:prSet>
      <dgm:spPr/>
    </dgm:pt>
  </dgm:ptLst>
  <dgm:cxnLst>
    <dgm:cxn modelId="{BF027201-EFB5-484D-8525-1B42714C3695}" srcId="{7F5171AC-481B-49FA-8384-291FEF6E57DA}" destId="{5B0CC14B-58E0-4CA4-8809-C896EB5BD124}" srcOrd="1" destOrd="0" parTransId="{863B69FA-0571-49E1-AE88-F3B33C591C78}" sibTransId="{001E69A9-D205-4D52-AADC-9CD848BEFC15}"/>
    <dgm:cxn modelId="{DD5F3835-6751-4353-9460-83ABB053EB1C}" type="presOf" srcId="{7864C4E7-1C45-4346-AC08-A7FFFBEE78F8}" destId="{7DF0DFC1-2D1B-4997-8063-1CEEA8D68630}" srcOrd="0" destOrd="1" presId="urn:microsoft.com/office/officeart/2005/8/layout/list1"/>
    <dgm:cxn modelId="{48FAF63D-D93F-4D7C-88BB-665B0D6770D7}" srcId="{B49688A4-FDF7-47ED-B629-39F5FF09E12F}" destId="{3FB5B854-7247-4B13-B153-612E39A41233}" srcOrd="0" destOrd="0" parTransId="{24D4C0F1-F3B1-497D-87E5-627039AB3D11}" sibTransId="{EE59FE7E-8AC1-4BB4-BC92-035023D13926}"/>
    <dgm:cxn modelId="{A6BF3E3F-F8A5-4094-AB2B-2677D301B267}" type="presOf" srcId="{B49688A4-FDF7-47ED-B629-39F5FF09E12F}" destId="{5DA21D86-2183-4BCA-A4A0-1337B14C21FA}" srcOrd="1" destOrd="0" presId="urn:microsoft.com/office/officeart/2005/8/layout/list1"/>
    <dgm:cxn modelId="{359F8141-3697-4624-AC6D-A821A26E438A}" srcId="{7F5171AC-481B-49FA-8384-291FEF6E57DA}" destId="{B49688A4-FDF7-47ED-B629-39F5FF09E12F}" srcOrd="0" destOrd="0" parTransId="{1FB2F6F7-E04C-4975-87CA-4D878A9D08F2}" sibTransId="{B3A019A3-ED91-472D-A155-A007D452E97D}"/>
    <dgm:cxn modelId="{C56E498B-0FA2-4D58-A5BD-7BC5C09FF8A1}" srcId="{5B0CC14B-58E0-4CA4-8809-C896EB5BD124}" destId="{7864C4E7-1C45-4346-AC08-A7FFFBEE78F8}" srcOrd="1" destOrd="0" parTransId="{998D1EEF-87FC-40D2-BDB1-193086EC8EC5}" sibTransId="{F65D8ABD-EE31-4099-890A-B194747C94ED}"/>
    <dgm:cxn modelId="{B3E8C9A0-C8BF-4E25-87FD-AEC966B94CE7}" type="presOf" srcId="{5B0CC14B-58E0-4CA4-8809-C896EB5BD124}" destId="{5FACC90B-B8B6-42B2-9A54-56A4B17108DD}" srcOrd="0" destOrd="0" presId="urn:microsoft.com/office/officeart/2005/8/layout/list1"/>
    <dgm:cxn modelId="{D74B86BD-8E63-4162-9E0A-034D48AA8B62}" type="presOf" srcId="{B49688A4-FDF7-47ED-B629-39F5FF09E12F}" destId="{37DE1081-D0F9-453A-A6F3-DDF7CB9FF530}" srcOrd="0" destOrd="0" presId="urn:microsoft.com/office/officeart/2005/8/layout/list1"/>
    <dgm:cxn modelId="{269BDBC3-D935-4DF2-9C9E-34063900D474}" srcId="{5B0CC14B-58E0-4CA4-8809-C896EB5BD124}" destId="{772A6E47-490F-4482-ABBF-800DF112C047}" srcOrd="0" destOrd="0" parTransId="{65D0E5D9-B434-486E-9A15-2439081F9ECD}" sibTransId="{2B361744-927A-48C7-B828-4D5E6AD93DF6}"/>
    <dgm:cxn modelId="{7FA8FCCE-8DC4-4032-BB61-C2085AC8B7BF}" type="presOf" srcId="{3FB5B854-7247-4B13-B153-612E39A41233}" destId="{5EC250E0-2B19-4CB0-A23E-6E6A2A16C4D7}" srcOrd="0" destOrd="0" presId="urn:microsoft.com/office/officeart/2005/8/layout/list1"/>
    <dgm:cxn modelId="{1B24AED2-A2F0-424C-A1F1-F314DA89F56B}" type="presOf" srcId="{772A6E47-490F-4482-ABBF-800DF112C047}" destId="{7DF0DFC1-2D1B-4997-8063-1CEEA8D68630}" srcOrd="0" destOrd="0" presId="urn:microsoft.com/office/officeart/2005/8/layout/list1"/>
    <dgm:cxn modelId="{ED1880D3-4C70-403D-A4B0-F23234410046}" type="presOf" srcId="{5B0CC14B-58E0-4CA4-8809-C896EB5BD124}" destId="{34B96811-FEA3-4EFE-9C97-4FD6544C7662}" srcOrd="1" destOrd="0" presId="urn:microsoft.com/office/officeart/2005/8/layout/list1"/>
    <dgm:cxn modelId="{C42AEDF4-972D-4DDB-A948-20523571371E}" type="presOf" srcId="{7F5171AC-481B-49FA-8384-291FEF6E57DA}" destId="{2E7CE302-993C-40C4-9151-C3A609C28BD4}" srcOrd="0" destOrd="0" presId="urn:microsoft.com/office/officeart/2005/8/layout/list1"/>
    <dgm:cxn modelId="{0C9882E0-A4E9-408C-9061-665F3DE04485}" type="presParOf" srcId="{2E7CE302-993C-40C4-9151-C3A609C28BD4}" destId="{DFE84B99-62E4-4294-A072-14166804D935}" srcOrd="0" destOrd="0" presId="urn:microsoft.com/office/officeart/2005/8/layout/list1"/>
    <dgm:cxn modelId="{E92F8FA9-4A58-4397-9054-7EEEBD3D74B1}" type="presParOf" srcId="{DFE84B99-62E4-4294-A072-14166804D935}" destId="{37DE1081-D0F9-453A-A6F3-DDF7CB9FF530}" srcOrd="0" destOrd="0" presId="urn:microsoft.com/office/officeart/2005/8/layout/list1"/>
    <dgm:cxn modelId="{9BC31657-D48D-4D41-9885-B215787B307C}" type="presParOf" srcId="{DFE84B99-62E4-4294-A072-14166804D935}" destId="{5DA21D86-2183-4BCA-A4A0-1337B14C21FA}" srcOrd="1" destOrd="0" presId="urn:microsoft.com/office/officeart/2005/8/layout/list1"/>
    <dgm:cxn modelId="{4745E378-01DA-4BAB-9C19-D1693A648C8F}" type="presParOf" srcId="{2E7CE302-993C-40C4-9151-C3A609C28BD4}" destId="{20ED7C66-A80A-47EC-8B22-FF133A593462}" srcOrd="1" destOrd="0" presId="urn:microsoft.com/office/officeart/2005/8/layout/list1"/>
    <dgm:cxn modelId="{9770207E-A501-43EB-A9F5-4562AD12BE3A}" type="presParOf" srcId="{2E7CE302-993C-40C4-9151-C3A609C28BD4}" destId="{5EC250E0-2B19-4CB0-A23E-6E6A2A16C4D7}" srcOrd="2" destOrd="0" presId="urn:microsoft.com/office/officeart/2005/8/layout/list1"/>
    <dgm:cxn modelId="{CD147F4A-E239-4ACB-978B-4868CB099FFB}" type="presParOf" srcId="{2E7CE302-993C-40C4-9151-C3A609C28BD4}" destId="{4A080BD3-6466-4A6A-BFED-6247D804FD4A}" srcOrd="3" destOrd="0" presId="urn:microsoft.com/office/officeart/2005/8/layout/list1"/>
    <dgm:cxn modelId="{F1440BA3-7286-4C98-81B1-A8A30285ECEB}" type="presParOf" srcId="{2E7CE302-993C-40C4-9151-C3A609C28BD4}" destId="{8797EE31-4B3E-46E2-B51B-2E1C802C7766}" srcOrd="4" destOrd="0" presId="urn:microsoft.com/office/officeart/2005/8/layout/list1"/>
    <dgm:cxn modelId="{E13CA4D3-84D0-4237-BBCE-4BB1AC1EAD4C}" type="presParOf" srcId="{8797EE31-4B3E-46E2-B51B-2E1C802C7766}" destId="{5FACC90B-B8B6-42B2-9A54-56A4B17108DD}" srcOrd="0" destOrd="0" presId="urn:microsoft.com/office/officeart/2005/8/layout/list1"/>
    <dgm:cxn modelId="{7055651C-6546-48DA-AA9A-8EA641065731}" type="presParOf" srcId="{8797EE31-4B3E-46E2-B51B-2E1C802C7766}" destId="{34B96811-FEA3-4EFE-9C97-4FD6544C7662}" srcOrd="1" destOrd="0" presId="urn:microsoft.com/office/officeart/2005/8/layout/list1"/>
    <dgm:cxn modelId="{76D82EF7-27B4-46AD-88A6-F652C62FCF45}" type="presParOf" srcId="{2E7CE302-993C-40C4-9151-C3A609C28BD4}" destId="{6A8DE4E7-978F-464B-B58E-E8F82D61EF55}" srcOrd="5" destOrd="0" presId="urn:microsoft.com/office/officeart/2005/8/layout/list1"/>
    <dgm:cxn modelId="{E3F84CDF-F4A0-4AA2-8444-E6FD59EB6344}" type="presParOf" srcId="{2E7CE302-993C-40C4-9151-C3A609C28BD4}" destId="{7DF0DFC1-2D1B-4997-8063-1CEEA8D68630}" srcOrd="6" destOrd="0" presId="urn:microsoft.com/office/officeart/2005/8/layout/list1"/>
  </dgm:cxnLst>
  <dgm:bg>
    <a:solidFill>
      <a:schemeClr val="accent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B38362-ADFF-4895-815C-0A0BA6A0BFB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zh-CN" altLang="en-US"/>
        </a:p>
      </dgm:t>
    </dgm:pt>
    <dgm:pt modelId="{0C6B987B-7463-4421-84B1-F6AF4073753E}">
      <dgm:prSet/>
      <dgm:spPr/>
      <dgm:t>
        <a:bodyPr/>
        <a:lstStyle/>
        <a:p>
          <a:r>
            <a:rPr lang="zh-CN" b="1">
              <a:solidFill>
                <a:schemeClr val="tx1"/>
              </a:solidFill>
            </a:rPr>
            <a:t>对系统进行建模时，对类的识别是一个需要大量技巧的工作，下面主要介绍几种类的识别方法。</a:t>
          </a:r>
          <a:endParaRPr lang="zh-CN" b="1" dirty="0">
            <a:solidFill>
              <a:schemeClr val="tx1"/>
            </a:solidFill>
          </a:endParaRPr>
        </a:p>
      </dgm:t>
    </dgm:pt>
    <dgm:pt modelId="{4073D363-9B25-46F4-8B4E-91266570264A}" type="parTrans" cxnId="{B7D12AC0-EED2-4C60-9E5B-D3A73E4D4C22}">
      <dgm:prSet/>
      <dgm:spPr/>
      <dgm:t>
        <a:bodyPr/>
        <a:lstStyle/>
        <a:p>
          <a:endParaRPr lang="zh-CN" altLang="en-US"/>
        </a:p>
      </dgm:t>
    </dgm:pt>
    <dgm:pt modelId="{1BC0FA04-EBC6-4D16-A0F3-18259CC93752}" type="sibTrans" cxnId="{B7D12AC0-EED2-4C60-9E5B-D3A73E4D4C22}">
      <dgm:prSet/>
      <dgm:spPr/>
      <dgm:t>
        <a:bodyPr/>
        <a:lstStyle/>
        <a:p>
          <a:endParaRPr lang="zh-CN" altLang="en-US"/>
        </a:p>
      </dgm:t>
    </dgm:pt>
    <dgm:pt modelId="{E52BFCC7-E364-4B3D-BFE6-4124E71924E1}">
      <dgm:prSet/>
      <dgm:spPr/>
      <dgm:t>
        <a:bodyPr/>
        <a:lstStyle/>
        <a:p>
          <a:r>
            <a:rPr lang="en-US"/>
            <a:t>1</a:t>
          </a:r>
          <a:r>
            <a:rPr lang="zh-CN"/>
            <a:t>）	名词识别法</a:t>
          </a:r>
        </a:p>
      </dgm:t>
    </dgm:pt>
    <dgm:pt modelId="{7968C6CC-DF1F-4C10-8EC6-6E29707D9562}" type="parTrans" cxnId="{86FEF09E-77B3-4707-B793-216AACB7EF23}">
      <dgm:prSet/>
      <dgm:spPr/>
      <dgm:t>
        <a:bodyPr/>
        <a:lstStyle/>
        <a:p>
          <a:endParaRPr lang="zh-CN" altLang="en-US"/>
        </a:p>
      </dgm:t>
    </dgm:pt>
    <dgm:pt modelId="{FE26ECCD-0EBB-4D89-B4A8-CCCCF4F3C9A8}" type="sibTrans" cxnId="{86FEF09E-77B3-4707-B793-216AACB7EF23}">
      <dgm:prSet/>
      <dgm:spPr/>
      <dgm:t>
        <a:bodyPr/>
        <a:lstStyle/>
        <a:p>
          <a:endParaRPr lang="zh-CN" altLang="en-US"/>
        </a:p>
      </dgm:t>
    </dgm:pt>
    <dgm:pt modelId="{AEB09678-A8DC-49E7-A58E-4E42D8CC9D22}">
      <dgm:prSet/>
      <dgm:spPr/>
      <dgm:t>
        <a:bodyPr/>
        <a:lstStyle/>
        <a:p>
          <a:r>
            <a:rPr lang="zh-CN"/>
            <a:t>名词识别法的关键是识别系统问题域中的实体。对系统进行描述，描述应该使用问题域中的概念和命名，从系统描述中标识名词及名词短语，其中的名词往往可以标识为对象，复数名词往往可以标识为类。</a:t>
          </a:r>
        </a:p>
      </dgm:t>
    </dgm:pt>
    <dgm:pt modelId="{D35D3D83-B082-4210-A25E-B5E24629C0C8}" type="parTrans" cxnId="{1D3C5A95-F506-4B1B-B8A7-F6E3AFF61345}">
      <dgm:prSet/>
      <dgm:spPr/>
      <dgm:t>
        <a:bodyPr/>
        <a:lstStyle/>
        <a:p>
          <a:endParaRPr lang="zh-CN" altLang="en-US"/>
        </a:p>
      </dgm:t>
    </dgm:pt>
    <dgm:pt modelId="{62741A86-D3EC-4615-8822-683E8E649961}" type="sibTrans" cxnId="{1D3C5A95-F506-4B1B-B8A7-F6E3AFF61345}">
      <dgm:prSet/>
      <dgm:spPr/>
      <dgm:t>
        <a:bodyPr/>
        <a:lstStyle/>
        <a:p>
          <a:endParaRPr lang="zh-CN" altLang="en-US"/>
        </a:p>
      </dgm:t>
    </dgm:pt>
    <dgm:pt modelId="{CA7C0653-53B5-4A48-B584-CC288D20C9EC}">
      <dgm:prSet/>
      <dgm:spPr/>
      <dgm:t>
        <a:bodyPr/>
        <a:lstStyle/>
        <a:p>
          <a:r>
            <a:rPr lang="en-US"/>
            <a:t>2</a:t>
          </a:r>
          <a:r>
            <a:rPr lang="zh-CN"/>
            <a:t>）	从用例中识别类</a:t>
          </a:r>
        </a:p>
      </dgm:t>
    </dgm:pt>
    <dgm:pt modelId="{10011856-D8C3-44D9-B646-09DD0EEAA78B}" type="parTrans" cxnId="{D367E6CD-C9B8-4A08-B6DA-B98E840FF9E3}">
      <dgm:prSet/>
      <dgm:spPr/>
      <dgm:t>
        <a:bodyPr/>
        <a:lstStyle/>
        <a:p>
          <a:endParaRPr lang="zh-CN" altLang="en-US"/>
        </a:p>
      </dgm:t>
    </dgm:pt>
    <dgm:pt modelId="{7864A362-F8E0-453C-9856-15895E6D080D}" type="sibTrans" cxnId="{D367E6CD-C9B8-4A08-B6DA-B98E840FF9E3}">
      <dgm:prSet/>
      <dgm:spPr/>
      <dgm:t>
        <a:bodyPr/>
        <a:lstStyle/>
        <a:p>
          <a:endParaRPr lang="zh-CN" altLang="en-US"/>
        </a:p>
      </dgm:t>
    </dgm:pt>
    <dgm:pt modelId="{7CEE5DC4-A0E4-4B10-9EBD-1438A2C7C351}">
      <dgm:prSet/>
      <dgm:spPr/>
      <dgm:t>
        <a:bodyPr/>
        <a:lstStyle/>
        <a:p>
          <a:r>
            <a:rPr lang="zh-CN"/>
            <a:t>用例图是对系统进行需求分析建立的图形描述，实质上是一种系统描述的形式，自然可以根据用例描述来识别类。</a:t>
          </a:r>
        </a:p>
      </dgm:t>
    </dgm:pt>
    <dgm:pt modelId="{4426F335-DE2D-4D6F-A52A-6F229B7A16FF}" type="parTrans" cxnId="{41432C17-CDD7-42F0-8106-61A1335D6AC2}">
      <dgm:prSet/>
      <dgm:spPr/>
      <dgm:t>
        <a:bodyPr/>
        <a:lstStyle/>
        <a:p>
          <a:endParaRPr lang="zh-CN" altLang="en-US"/>
        </a:p>
      </dgm:t>
    </dgm:pt>
    <dgm:pt modelId="{642802E6-943D-474E-961B-1C1EF00B4B3F}" type="sibTrans" cxnId="{41432C17-CDD7-42F0-8106-61A1335D6AC2}">
      <dgm:prSet/>
      <dgm:spPr/>
      <dgm:t>
        <a:bodyPr/>
        <a:lstStyle/>
        <a:p>
          <a:endParaRPr lang="zh-CN" altLang="en-US"/>
        </a:p>
      </dgm:t>
    </dgm:pt>
    <dgm:pt modelId="{9151FED4-30F8-47A2-9653-C60237B23FE4}">
      <dgm:prSet/>
      <dgm:spPr/>
      <dgm:t>
        <a:bodyPr/>
        <a:lstStyle/>
        <a:p>
          <a:r>
            <a:rPr lang="en-US"/>
            <a:t>3)	</a:t>
          </a:r>
          <a:r>
            <a:rPr lang="zh-CN"/>
            <a:t>使用</a:t>
          </a:r>
          <a:r>
            <a:rPr lang="en-US"/>
            <a:t>CRC</a:t>
          </a:r>
          <a:r>
            <a:rPr lang="zh-CN"/>
            <a:t>分析法</a:t>
          </a:r>
        </a:p>
      </dgm:t>
    </dgm:pt>
    <dgm:pt modelId="{0DFDE579-7FCD-49E2-929E-A84B41D8C0ED}" type="parTrans" cxnId="{FFF06B1B-5382-4F6C-A07F-62D89A73B5DF}">
      <dgm:prSet/>
      <dgm:spPr/>
      <dgm:t>
        <a:bodyPr/>
        <a:lstStyle/>
        <a:p>
          <a:endParaRPr lang="zh-CN" altLang="en-US"/>
        </a:p>
      </dgm:t>
    </dgm:pt>
    <dgm:pt modelId="{65E8B923-5DB1-4AE5-A838-98B9D325B0D4}" type="sibTrans" cxnId="{FFF06B1B-5382-4F6C-A07F-62D89A73B5DF}">
      <dgm:prSet/>
      <dgm:spPr/>
      <dgm:t>
        <a:bodyPr/>
        <a:lstStyle/>
        <a:p>
          <a:endParaRPr lang="zh-CN" altLang="en-US"/>
        </a:p>
      </dgm:t>
    </dgm:pt>
    <dgm:pt modelId="{761D30E1-9274-439F-83D9-5CE5A3B8DDF7}">
      <dgm:prSet/>
      <dgm:spPr/>
      <dgm:t>
        <a:bodyPr/>
        <a:lstStyle/>
        <a:p>
          <a:r>
            <a:rPr lang="en-US"/>
            <a:t>CRC</a:t>
          </a:r>
          <a:r>
            <a:rPr lang="zh-CN"/>
            <a:t>卡由三部分组成：类</a:t>
          </a:r>
          <a:r>
            <a:rPr lang="en-US"/>
            <a:t>(Class)</a:t>
          </a:r>
          <a:r>
            <a:rPr lang="zh-CN"/>
            <a:t>、职责</a:t>
          </a:r>
          <a:r>
            <a:rPr lang="en-US"/>
            <a:t>(Responsibility)</a:t>
          </a:r>
          <a:r>
            <a:rPr lang="zh-CN"/>
            <a:t>和协作</a:t>
          </a:r>
          <a:r>
            <a:rPr lang="en-US"/>
            <a:t>(Collaborator)</a:t>
          </a:r>
          <a:endParaRPr lang="zh-CN"/>
        </a:p>
      </dgm:t>
    </dgm:pt>
    <dgm:pt modelId="{ADB2998A-A9DA-449D-B9F5-4308DC880ABB}" type="parTrans" cxnId="{75681FD0-9D2C-4DCA-B12A-E9239F41E633}">
      <dgm:prSet/>
      <dgm:spPr/>
      <dgm:t>
        <a:bodyPr/>
        <a:lstStyle/>
        <a:p>
          <a:endParaRPr lang="zh-CN" altLang="en-US"/>
        </a:p>
      </dgm:t>
    </dgm:pt>
    <dgm:pt modelId="{BA2BF0C0-4EA3-45AB-AFE4-24E2CAF81E82}" type="sibTrans" cxnId="{75681FD0-9D2C-4DCA-B12A-E9239F41E633}">
      <dgm:prSet/>
      <dgm:spPr/>
      <dgm:t>
        <a:bodyPr/>
        <a:lstStyle/>
        <a:p>
          <a:endParaRPr lang="zh-CN" altLang="en-US"/>
        </a:p>
      </dgm:t>
    </dgm:pt>
    <dgm:pt modelId="{25DC496F-D74A-4992-9297-BF5FC718A9B1}">
      <dgm:prSet/>
      <dgm:spPr/>
      <dgm:t>
        <a:bodyPr/>
        <a:lstStyle/>
        <a:p>
          <a:r>
            <a:rPr lang="en-US"/>
            <a:t>4)	</a:t>
          </a:r>
          <a:r>
            <a:rPr lang="zh-CN"/>
            <a:t>领域分析法</a:t>
          </a:r>
        </a:p>
      </dgm:t>
    </dgm:pt>
    <dgm:pt modelId="{9DFEFF47-4BBC-4D9E-9ECD-5E7DAD0E0A13}" type="parTrans" cxnId="{F3D83DBB-5F2B-4AD4-8DAA-622854FD60A2}">
      <dgm:prSet/>
      <dgm:spPr/>
      <dgm:t>
        <a:bodyPr/>
        <a:lstStyle/>
        <a:p>
          <a:endParaRPr lang="zh-CN" altLang="en-US"/>
        </a:p>
      </dgm:t>
    </dgm:pt>
    <dgm:pt modelId="{58A90366-52BF-4347-957F-B1350F75DA30}" type="sibTrans" cxnId="{F3D83DBB-5F2B-4AD4-8DAA-622854FD60A2}">
      <dgm:prSet/>
      <dgm:spPr/>
      <dgm:t>
        <a:bodyPr/>
        <a:lstStyle/>
        <a:p>
          <a:endParaRPr lang="zh-CN" altLang="en-US"/>
        </a:p>
      </dgm:t>
    </dgm:pt>
    <dgm:pt modelId="{10CB674A-9B9F-4049-95A9-9E3DD427221D}">
      <dgm:prSet/>
      <dgm:spPr/>
      <dgm:t>
        <a:bodyPr/>
        <a:lstStyle/>
        <a:p>
          <a:r>
            <a:rPr lang="zh-CN"/>
            <a:t>通过对某一领域中的已有应用系统、理论、技术、开发历史等的分析和研究，来标识、收集、组织和表示领域模型及软件体系结构的过程，并得到最终的结果。</a:t>
          </a:r>
        </a:p>
      </dgm:t>
    </dgm:pt>
    <dgm:pt modelId="{9FDAEC5C-E734-410A-A716-D4AB1ADD1E07}" type="parTrans" cxnId="{10E9A90A-2C30-4390-B59C-595146EFDDCA}">
      <dgm:prSet/>
      <dgm:spPr/>
      <dgm:t>
        <a:bodyPr/>
        <a:lstStyle/>
        <a:p>
          <a:endParaRPr lang="zh-CN" altLang="en-US"/>
        </a:p>
      </dgm:t>
    </dgm:pt>
    <dgm:pt modelId="{A6925D14-404C-4195-B3D5-F995C0943B89}" type="sibTrans" cxnId="{10E9A90A-2C30-4390-B59C-595146EFDDCA}">
      <dgm:prSet/>
      <dgm:spPr/>
      <dgm:t>
        <a:bodyPr/>
        <a:lstStyle/>
        <a:p>
          <a:endParaRPr lang="zh-CN" altLang="en-US"/>
        </a:p>
      </dgm:t>
    </dgm:pt>
    <dgm:pt modelId="{62F0F782-9942-4851-84C5-C0F58367D033}" type="pres">
      <dgm:prSet presAssocID="{61B38362-ADFF-4895-815C-0A0BA6A0BFB9}" presName="linear" presStyleCnt="0">
        <dgm:presLayoutVars>
          <dgm:animLvl val="lvl"/>
          <dgm:resizeHandles val="exact"/>
        </dgm:presLayoutVars>
      </dgm:prSet>
      <dgm:spPr/>
    </dgm:pt>
    <dgm:pt modelId="{DA2DEBD1-34C1-45C6-AD55-71E57D28F663}" type="pres">
      <dgm:prSet presAssocID="{0C6B987B-7463-4421-84B1-F6AF4073753E}" presName="parentText" presStyleLbl="node1" presStyleIdx="0" presStyleCnt="5">
        <dgm:presLayoutVars>
          <dgm:chMax val="0"/>
          <dgm:bulletEnabled val="1"/>
        </dgm:presLayoutVars>
      </dgm:prSet>
      <dgm:spPr/>
    </dgm:pt>
    <dgm:pt modelId="{1DA71E82-7ADE-4C28-BA29-08B4BDC8CB50}" type="pres">
      <dgm:prSet presAssocID="{1BC0FA04-EBC6-4D16-A0F3-18259CC93752}" presName="spacer" presStyleCnt="0"/>
      <dgm:spPr/>
    </dgm:pt>
    <dgm:pt modelId="{68E0D72E-8C20-4281-BAB0-1CC0ED90188A}" type="pres">
      <dgm:prSet presAssocID="{E52BFCC7-E364-4B3D-BFE6-4124E71924E1}" presName="parentText" presStyleLbl="node1" presStyleIdx="1" presStyleCnt="5">
        <dgm:presLayoutVars>
          <dgm:chMax val="0"/>
          <dgm:bulletEnabled val="1"/>
        </dgm:presLayoutVars>
      </dgm:prSet>
      <dgm:spPr/>
    </dgm:pt>
    <dgm:pt modelId="{BA0D81B6-5725-4143-81A5-445785946AB6}" type="pres">
      <dgm:prSet presAssocID="{E52BFCC7-E364-4B3D-BFE6-4124E71924E1}" presName="childText" presStyleLbl="revTx" presStyleIdx="0" presStyleCnt="4">
        <dgm:presLayoutVars>
          <dgm:bulletEnabled val="1"/>
        </dgm:presLayoutVars>
      </dgm:prSet>
      <dgm:spPr/>
    </dgm:pt>
    <dgm:pt modelId="{AC7F61F4-726A-4C80-BBB3-E2617F36D5A0}" type="pres">
      <dgm:prSet presAssocID="{CA7C0653-53B5-4A48-B584-CC288D20C9EC}" presName="parentText" presStyleLbl="node1" presStyleIdx="2" presStyleCnt="5">
        <dgm:presLayoutVars>
          <dgm:chMax val="0"/>
          <dgm:bulletEnabled val="1"/>
        </dgm:presLayoutVars>
      </dgm:prSet>
      <dgm:spPr/>
    </dgm:pt>
    <dgm:pt modelId="{6CC78F2D-125F-483F-9AF8-49A90623AC02}" type="pres">
      <dgm:prSet presAssocID="{CA7C0653-53B5-4A48-B584-CC288D20C9EC}" presName="childText" presStyleLbl="revTx" presStyleIdx="1" presStyleCnt="4">
        <dgm:presLayoutVars>
          <dgm:bulletEnabled val="1"/>
        </dgm:presLayoutVars>
      </dgm:prSet>
      <dgm:spPr/>
    </dgm:pt>
    <dgm:pt modelId="{046C7295-F25E-4B26-A058-FDFB69DAF457}" type="pres">
      <dgm:prSet presAssocID="{9151FED4-30F8-47A2-9653-C60237B23FE4}" presName="parentText" presStyleLbl="node1" presStyleIdx="3" presStyleCnt="5">
        <dgm:presLayoutVars>
          <dgm:chMax val="0"/>
          <dgm:bulletEnabled val="1"/>
        </dgm:presLayoutVars>
      </dgm:prSet>
      <dgm:spPr/>
    </dgm:pt>
    <dgm:pt modelId="{7D216D69-B2CC-4620-9297-D0FBFCA4C731}" type="pres">
      <dgm:prSet presAssocID="{9151FED4-30F8-47A2-9653-C60237B23FE4}" presName="childText" presStyleLbl="revTx" presStyleIdx="2" presStyleCnt="4">
        <dgm:presLayoutVars>
          <dgm:bulletEnabled val="1"/>
        </dgm:presLayoutVars>
      </dgm:prSet>
      <dgm:spPr/>
    </dgm:pt>
    <dgm:pt modelId="{F55C81E2-A679-4E5D-96A2-6A11676F8AB2}" type="pres">
      <dgm:prSet presAssocID="{25DC496F-D74A-4992-9297-BF5FC718A9B1}" presName="parentText" presStyleLbl="node1" presStyleIdx="4" presStyleCnt="5">
        <dgm:presLayoutVars>
          <dgm:chMax val="0"/>
          <dgm:bulletEnabled val="1"/>
        </dgm:presLayoutVars>
      </dgm:prSet>
      <dgm:spPr/>
    </dgm:pt>
    <dgm:pt modelId="{47C14845-B255-4E2E-84AF-2AE9B1AAA8EF}" type="pres">
      <dgm:prSet presAssocID="{25DC496F-D74A-4992-9297-BF5FC718A9B1}" presName="childText" presStyleLbl="revTx" presStyleIdx="3" presStyleCnt="4">
        <dgm:presLayoutVars>
          <dgm:bulletEnabled val="1"/>
        </dgm:presLayoutVars>
      </dgm:prSet>
      <dgm:spPr/>
    </dgm:pt>
  </dgm:ptLst>
  <dgm:cxnLst>
    <dgm:cxn modelId="{10E9A90A-2C30-4390-B59C-595146EFDDCA}" srcId="{25DC496F-D74A-4992-9297-BF5FC718A9B1}" destId="{10CB674A-9B9F-4049-95A9-9E3DD427221D}" srcOrd="0" destOrd="0" parTransId="{9FDAEC5C-E734-410A-A716-D4AB1ADD1E07}" sibTransId="{A6925D14-404C-4195-B3D5-F995C0943B89}"/>
    <dgm:cxn modelId="{41432C17-CDD7-42F0-8106-61A1335D6AC2}" srcId="{CA7C0653-53B5-4A48-B584-CC288D20C9EC}" destId="{7CEE5DC4-A0E4-4B10-9EBD-1438A2C7C351}" srcOrd="0" destOrd="0" parTransId="{4426F335-DE2D-4D6F-A52A-6F229B7A16FF}" sibTransId="{642802E6-943D-474E-961B-1C1EF00B4B3F}"/>
    <dgm:cxn modelId="{FFF06B1B-5382-4F6C-A07F-62D89A73B5DF}" srcId="{61B38362-ADFF-4895-815C-0A0BA6A0BFB9}" destId="{9151FED4-30F8-47A2-9653-C60237B23FE4}" srcOrd="3" destOrd="0" parTransId="{0DFDE579-7FCD-49E2-929E-A84B41D8C0ED}" sibTransId="{65E8B923-5DB1-4AE5-A838-98B9D325B0D4}"/>
    <dgm:cxn modelId="{A343062B-D7FA-4E87-BC82-34858AE49AF4}" type="presOf" srcId="{AEB09678-A8DC-49E7-A58E-4E42D8CC9D22}" destId="{BA0D81B6-5725-4143-81A5-445785946AB6}" srcOrd="0" destOrd="0" presId="urn:microsoft.com/office/officeart/2005/8/layout/vList2"/>
    <dgm:cxn modelId="{E34D8A37-AC8A-42B8-B099-9035EDAFB1CE}" type="presOf" srcId="{7CEE5DC4-A0E4-4B10-9EBD-1438A2C7C351}" destId="{6CC78F2D-125F-483F-9AF8-49A90623AC02}" srcOrd="0" destOrd="0" presId="urn:microsoft.com/office/officeart/2005/8/layout/vList2"/>
    <dgm:cxn modelId="{D323603D-F147-417E-BCCE-76F21A5CD96F}" type="presOf" srcId="{0C6B987B-7463-4421-84B1-F6AF4073753E}" destId="{DA2DEBD1-34C1-45C6-AD55-71E57D28F663}" srcOrd="0" destOrd="0" presId="urn:microsoft.com/office/officeart/2005/8/layout/vList2"/>
    <dgm:cxn modelId="{6573C968-7CF7-42B9-A01A-56275CD5D3E1}" type="presOf" srcId="{61B38362-ADFF-4895-815C-0A0BA6A0BFB9}" destId="{62F0F782-9942-4851-84C5-C0F58367D033}" srcOrd="0" destOrd="0" presId="urn:microsoft.com/office/officeart/2005/8/layout/vList2"/>
    <dgm:cxn modelId="{074F844D-2CA3-4BD1-98B1-4A84591A8AC0}" type="presOf" srcId="{9151FED4-30F8-47A2-9653-C60237B23FE4}" destId="{046C7295-F25E-4B26-A058-FDFB69DAF457}" srcOrd="0" destOrd="0" presId="urn:microsoft.com/office/officeart/2005/8/layout/vList2"/>
    <dgm:cxn modelId="{73B8FE56-41ED-4AE7-943A-731412B40DA5}" type="presOf" srcId="{10CB674A-9B9F-4049-95A9-9E3DD427221D}" destId="{47C14845-B255-4E2E-84AF-2AE9B1AAA8EF}" srcOrd="0" destOrd="0" presId="urn:microsoft.com/office/officeart/2005/8/layout/vList2"/>
    <dgm:cxn modelId="{1D3C5A95-F506-4B1B-B8A7-F6E3AFF61345}" srcId="{E52BFCC7-E364-4B3D-BFE6-4124E71924E1}" destId="{AEB09678-A8DC-49E7-A58E-4E42D8CC9D22}" srcOrd="0" destOrd="0" parTransId="{D35D3D83-B082-4210-A25E-B5E24629C0C8}" sibTransId="{62741A86-D3EC-4615-8822-683E8E649961}"/>
    <dgm:cxn modelId="{86FEF09E-77B3-4707-B793-216AACB7EF23}" srcId="{61B38362-ADFF-4895-815C-0A0BA6A0BFB9}" destId="{E52BFCC7-E364-4B3D-BFE6-4124E71924E1}" srcOrd="1" destOrd="0" parTransId="{7968C6CC-DF1F-4C10-8EC6-6E29707D9562}" sibTransId="{FE26ECCD-0EBB-4D89-B4A8-CCCCF4F3C9A8}"/>
    <dgm:cxn modelId="{F3D83DBB-5F2B-4AD4-8DAA-622854FD60A2}" srcId="{61B38362-ADFF-4895-815C-0A0BA6A0BFB9}" destId="{25DC496F-D74A-4992-9297-BF5FC718A9B1}" srcOrd="4" destOrd="0" parTransId="{9DFEFF47-4BBC-4D9E-9ECD-5E7DAD0E0A13}" sibTransId="{58A90366-52BF-4347-957F-B1350F75DA30}"/>
    <dgm:cxn modelId="{281980BB-2E44-41AE-83C5-4E3152F6EDC3}" type="presOf" srcId="{761D30E1-9274-439F-83D9-5CE5A3B8DDF7}" destId="{7D216D69-B2CC-4620-9297-D0FBFCA4C731}" srcOrd="0" destOrd="0" presId="urn:microsoft.com/office/officeart/2005/8/layout/vList2"/>
    <dgm:cxn modelId="{B7D12AC0-EED2-4C60-9E5B-D3A73E4D4C22}" srcId="{61B38362-ADFF-4895-815C-0A0BA6A0BFB9}" destId="{0C6B987B-7463-4421-84B1-F6AF4073753E}" srcOrd="0" destOrd="0" parTransId="{4073D363-9B25-46F4-8B4E-91266570264A}" sibTransId="{1BC0FA04-EBC6-4D16-A0F3-18259CC93752}"/>
    <dgm:cxn modelId="{0830BEC7-AB0E-43F2-B107-A9F7025AA79B}" type="presOf" srcId="{25DC496F-D74A-4992-9297-BF5FC718A9B1}" destId="{F55C81E2-A679-4E5D-96A2-6A11676F8AB2}" srcOrd="0" destOrd="0" presId="urn:microsoft.com/office/officeart/2005/8/layout/vList2"/>
    <dgm:cxn modelId="{D367E6CD-C9B8-4A08-B6DA-B98E840FF9E3}" srcId="{61B38362-ADFF-4895-815C-0A0BA6A0BFB9}" destId="{CA7C0653-53B5-4A48-B584-CC288D20C9EC}" srcOrd="2" destOrd="0" parTransId="{10011856-D8C3-44D9-B646-09DD0EEAA78B}" sibTransId="{7864A362-F8E0-453C-9856-15895E6D080D}"/>
    <dgm:cxn modelId="{75681FD0-9D2C-4DCA-B12A-E9239F41E633}" srcId="{9151FED4-30F8-47A2-9653-C60237B23FE4}" destId="{761D30E1-9274-439F-83D9-5CE5A3B8DDF7}" srcOrd="0" destOrd="0" parTransId="{ADB2998A-A9DA-449D-B9F5-4308DC880ABB}" sibTransId="{BA2BF0C0-4EA3-45AB-AFE4-24E2CAF81E82}"/>
    <dgm:cxn modelId="{4BAC39DA-9AC0-4091-8CD1-F171F31E5B40}" type="presOf" srcId="{CA7C0653-53B5-4A48-B584-CC288D20C9EC}" destId="{AC7F61F4-726A-4C80-BBB3-E2617F36D5A0}" srcOrd="0" destOrd="0" presId="urn:microsoft.com/office/officeart/2005/8/layout/vList2"/>
    <dgm:cxn modelId="{079942E3-E4D9-4715-9163-70932D4CB045}" type="presOf" srcId="{E52BFCC7-E364-4B3D-BFE6-4124E71924E1}" destId="{68E0D72E-8C20-4281-BAB0-1CC0ED90188A}" srcOrd="0" destOrd="0" presId="urn:microsoft.com/office/officeart/2005/8/layout/vList2"/>
    <dgm:cxn modelId="{0FB9BBA2-F9F4-4CB2-A51F-FAEE45A54A69}" type="presParOf" srcId="{62F0F782-9942-4851-84C5-C0F58367D033}" destId="{DA2DEBD1-34C1-45C6-AD55-71E57D28F663}" srcOrd="0" destOrd="0" presId="urn:microsoft.com/office/officeart/2005/8/layout/vList2"/>
    <dgm:cxn modelId="{6FA4379F-6B8C-44A5-868B-FA0078902A08}" type="presParOf" srcId="{62F0F782-9942-4851-84C5-C0F58367D033}" destId="{1DA71E82-7ADE-4C28-BA29-08B4BDC8CB50}" srcOrd="1" destOrd="0" presId="urn:microsoft.com/office/officeart/2005/8/layout/vList2"/>
    <dgm:cxn modelId="{BA41ABCC-BBFE-4DC9-8B3B-14F4F41BDF65}" type="presParOf" srcId="{62F0F782-9942-4851-84C5-C0F58367D033}" destId="{68E0D72E-8C20-4281-BAB0-1CC0ED90188A}" srcOrd="2" destOrd="0" presId="urn:microsoft.com/office/officeart/2005/8/layout/vList2"/>
    <dgm:cxn modelId="{93274A17-3F7E-4F3C-B1BD-C010F359EC2B}" type="presParOf" srcId="{62F0F782-9942-4851-84C5-C0F58367D033}" destId="{BA0D81B6-5725-4143-81A5-445785946AB6}" srcOrd="3" destOrd="0" presId="urn:microsoft.com/office/officeart/2005/8/layout/vList2"/>
    <dgm:cxn modelId="{111F47B7-3F90-44B1-8D8F-FF95B14724FE}" type="presParOf" srcId="{62F0F782-9942-4851-84C5-C0F58367D033}" destId="{AC7F61F4-726A-4C80-BBB3-E2617F36D5A0}" srcOrd="4" destOrd="0" presId="urn:microsoft.com/office/officeart/2005/8/layout/vList2"/>
    <dgm:cxn modelId="{7A20E5FE-E37C-4FBB-866D-2EE227F06EB1}" type="presParOf" srcId="{62F0F782-9942-4851-84C5-C0F58367D033}" destId="{6CC78F2D-125F-483F-9AF8-49A90623AC02}" srcOrd="5" destOrd="0" presId="urn:microsoft.com/office/officeart/2005/8/layout/vList2"/>
    <dgm:cxn modelId="{F86BF307-8AB4-4880-882D-04D73AD63139}" type="presParOf" srcId="{62F0F782-9942-4851-84C5-C0F58367D033}" destId="{046C7295-F25E-4B26-A058-FDFB69DAF457}" srcOrd="6" destOrd="0" presId="urn:microsoft.com/office/officeart/2005/8/layout/vList2"/>
    <dgm:cxn modelId="{976DEE04-F04C-4124-B130-5038859B94D8}" type="presParOf" srcId="{62F0F782-9942-4851-84C5-C0F58367D033}" destId="{7D216D69-B2CC-4620-9297-D0FBFCA4C731}" srcOrd="7" destOrd="0" presId="urn:microsoft.com/office/officeart/2005/8/layout/vList2"/>
    <dgm:cxn modelId="{B29B7C6B-2C6F-441D-91DC-30112263BD3C}" type="presParOf" srcId="{62F0F782-9942-4851-84C5-C0F58367D033}" destId="{F55C81E2-A679-4E5D-96A2-6A11676F8AB2}" srcOrd="8" destOrd="0" presId="urn:microsoft.com/office/officeart/2005/8/layout/vList2"/>
    <dgm:cxn modelId="{78578146-D961-433B-8F72-8DD929FB25AB}" type="presParOf" srcId="{62F0F782-9942-4851-84C5-C0F58367D033}" destId="{47C14845-B255-4E2E-84AF-2AE9B1AAA8E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DCC097-5ACD-4B95-9140-75790D8FAA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A4A45E5-D3DB-4199-BB98-1D566E10DDBF}">
      <dgm:prSet/>
      <dgm:spPr/>
      <dgm:t>
        <a:bodyPr/>
        <a:lstStyle/>
        <a:p>
          <a:r>
            <a:rPr lang="zh-CN"/>
            <a:t>在使用类图对系统进行建模时需要注意以下几点。</a:t>
          </a:r>
        </a:p>
      </dgm:t>
    </dgm:pt>
    <dgm:pt modelId="{D4DA2555-6D88-4391-80BA-2663E219EC13}" type="parTrans" cxnId="{04FD82FB-E0E1-4546-8DD0-2E6E23CD7B96}">
      <dgm:prSet/>
      <dgm:spPr/>
      <dgm:t>
        <a:bodyPr/>
        <a:lstStyle/>
        <a:p>
          <a:endParaRPr lang="zh-CN" altLang="en-US"/>
        </a:p>
      </dgm:t>
    </dgm:pt>
    <dgm:pt modelId="{A6E9CE6C-F4ED-4342-B0C8-37178B64AB6D}" type="sibTrans" cxnId="{04FD82FB-E0E1-4546-8DD0-2E6E23CD7B96}">
      <dgm:prSet/>
      <dgm:spPr/>
      <dgm:t>
        <a:bodyPr/>
        <a:lstStyle/>
        <a:p>
          <a:endParaRPr lang="zh-CN" altLang="en-US"/>
        </a:p>
      </dgm:t>
    </dgm:pt>
    <dgm:pt modelId="{51760D2B-216A-4A76-B49A-1E296E7A1E14}">
      <dgm:prSet/>
      <dgm:spPr/>
      <dgm:t>
        <a:bodyPr/>
        <a:lstStyle/>
        <a:p>
          <a:r>
            <a:rPr lang="en-US"/>
            <a:t>(1)	</a:t>
          </a:r>
          <a:r>
            <a:rPr lang="zh-CN"/>
            <a:t>应该从简单概念开始创建类图，比如类的关系等。</a:t>
          </a:r>
        </a:p>
      </dgm:t>
    </dgm:pt>
    <dgm:pt modelId="{128BA116-2185-43AE-83A9-BB3157FC1D5C}" type="parTrans" cxnId="{7B198E56-30F4-4223-A7E8-25DAC075F28A}">
      <dgm:prSet/>
      <dgm:spPr/>
      <dgm:t>
        <a:bodyPr/>
        <a:lstStyle/>
        <a:p>
          <a:endParaRPr lang="zh-CN" altLang="en-US"/>
        </a:p>
      </dgm:t>
    </dgm:pt>
    <dgm:pt modelId="{05DE6514-0F0F-494D-8A12-AD871DB8ABD6}" type="sibTrans" cxnId="{7B198E56-30F4-4223-A7E8-25DAC075F28A}">
      <dgm:prSet/>
      <dgm:spPr/>
      <dgm:t>
        <a:bodyPr/>
        <a:lstStyle/>
        <a:p>
          <a:endParaRPr lang="zh-CN" altLang="en-US"/>
        </a:p>
      </dgm:t>
    </dgm:pt>
    <dgm:pt modelId="{4883A07C-FF69-46CA-979E-7F22D927A94E}">
      <dgm:prSet/>
      <dgm:spPr/>
      <dgm:t>
        <a:bodyPr/>
        <a:lstStyle/>
        <a:p>
          <a:r>
            <a:rPr lang="en-US" dirty="0"/>
            <a:t>(2)	</a:t>
          </a:r>
          <a:r>
            <a:rPr lang="zh-CN" dirty="0"/>
            <a:t>在项目的不同开发阶段，使用不同的观点来创建类图。如果处于分析阶段应该画概念层类图，在软件设计阶段，应该画说明层类图，当针对某个特定的技术实现时应该画实现层类图。</a:t>
          </a:r>
        </a:p>
      </dgm:t>
    </dgm:pt>
    <dgm:pt modelId="{58D2BDA7-C94F-43CE-AC09-5A79051546FF}" type="parTrans" cxnId="{BBA543C5-9D14-4E28-A3A2-28E63D17DC8D}">
      <dgm:prSet/>
      <dgm:spPr/>
      <dgm:t>
        <a:bodyPr/>
        <a:lstStyle/>
        <a:p>
          <a:endParaRPr lang="zh-CN" altLang="en-US"/>
        </a:p>
      </dgm:t>
    </dgm:pt>
    <dgm:pt modelId="{B20FFD1D-6B4B-4A8E-AB88-E4ABE149EA4D}" type="sibTrans" cxnId="{BBA543C5-9D14-4E28-A3A2-28E63D17DC8D}">
      <dgm:prSet/>
      <dgm:spPr/>
      <dgm:t>
        <a:bodyPr/>
        <a:lstStyle/>
        <a:p>
          <a:endParaRPr lang="zh-CN" altLang="en-US"/>
        </a:p>
      </dgm:t>
    </dgm:pt>
    <dgm:pt modelId="{4E8E3053-CA6B-4B02-85B2-3D416B0DF863}">
      <dgm:prSet/>
      <dgm:spPr/>
      <dgm:t>
        <a:bodyPr/>
        <a:lstStyle/>
        <a:p>
          <a:r>
            <a:rPr lang="en-US" dirty="0"/>
            <a:t>(3)	</a:t>
          </a:r>
          <a:r>
            <a:rPr lang="zh-CN" dirty="0"/>
            <a:t>不要为每个事物都画一个模型，应该把精力放在关键的领域。使用类图的最大危险是过早地着眼于实现的细节，为了避免这个问题，应该将重点放在概念层和说明层。</a:t>
          </a:r>
        </a:p>
      </dgm:t>
    </dgm:pt>
    <dgm:pt modelId="{FE219AA6-8A0E-4C40-9CBC-D7FB15404E97}" type="parTrans" cxnId="{8F6D34B3-7A40-4D0F-BE12-081803DF294A}">
      <dgm:prSet/>
      <dgm:spPr/>
      <dgm:t>
        <a:bodyPr/>
        <a:lstStyle/>
        <a:p>
          <a:endParaRPr lang="zh-CN" altLang="en-US"/>
        </a:p>
      </dgm:t>
    </dgm:pt>
    <dgm:pt modelId="{E0842250-BD3B-4428-B2FD-83040E12A9AD}" type="sibTrans" cxnId="{8F6D34B3-7A40-4D0F-BE12-081803DF294A}">
      <dgm:prSet/>
      <dgm:spPr/>
      <dgm:t>
        <a:bodyPr/>
        <a:lstStyle/>
        <a:p>
          <a:endParaRPr lang="zh-CN" altLang="en-US"/>
        </a:p>
      </dgm:t>
    </dgm:pt>
    <dgm:pt modelId="{9995F331-B2CA-4713-81AB-427D47DB6F82}" type="pres">
      <dgm:prSet presAssocID="{78DCC097-5ACD-4B95-9140-75790D8FAA8D}" presName="linear" presStyleCnt="0">
        <dgm:presLayoutVars>
          <dgm:animLvl val="lvl"/>
          <dgm:resizeHandles val="exact"/>
        </dgm:presLayoutVars>
      </dgm:prSet>
      <dgm:spPr/>
    </dgm:pt>
    <dgm:pt modelId="{B0E45F24-A19C-479B-B3F4-62C9784D4260}" type="pres">
      <dgm:prSet presAssocID="{3A4A45E5-D3DB-4199-BB98-1D566E10DDBF}" presName="parentText" presStyleLbl="node1" presStyleIdx="0" presStyleCnt="1">
        <dgm:presLayoutVars>
          <dgm:chMax val="0"/>
          <dgm:bulletEnabled val="1"/>
        </dgm:presLayoutVars>
      </dgm:prSet>
      <dgm:spPr/>
    </dgm:pt>
    <dgm:pt modelId="{B1FD4D28-292E-42E7-A9AA-64FB41D5268D}" type="pres">
      <dgm:prSet presAssocID="{3A4A45E5-D3DB-4199-BB98-1D566E10DDBF}" presName="childText" presStyleLbl="revTx" presStyleIdx="0" presStyleCnt="1">
        <dgm:presLayoutVars>
          <dgm:bulletEnabled val="1"/>
        </dgm:presLayoutVars>
      </dgm:prSet>
      <dgm:spPr/>
    </dgm:pt>
  </dgm:ptLst>
  <dgm:cxnLst>
    <dgm:cxn modelId="{50771707-E3F6-4C48-B27C-9F5136C53A30}" type="presOf" srcId="{3A4A45E5-D3DB-4199-BB98-1D566E10DDBF}" destId="{B0E45F24-A19C-479B-B3F4-62C9784D4260}" srcOrd="0" destOrd="0" presId="urn:microsoft.com/office/officeart/2005/8/layout/vList2"/>
    <dgm:cxn modelId="{EA7C1C31-7EE7-48A7-8BF6-4F374B27FB62}" type="presOf" srcId="{78DCC097-5ACD-4B95-9140-75790D8FAA8D}" destId="{9995F331-B2CA-4713-81AB-427D47DB6F82}" srcOrd="0" destOrd="0" presId="urn:microsoft.com/office/officeart/2005/8/layout/vList2"/>
    <dgm:cxn modelId="{7B198E56-30F4-4223-A7E8-25DAC075F28A}" srcId="{3A4A45E5-D3DB-4199-BB98-1D566E10DDBF}" destId="{51760D2B-216A-4A76-B49A-1E296E7A1E14}" srcOrd="0" destOrd="0" parTransId="{128BA116-2185-43AE-83A9-BB3157FC1D5C}" sibTransId="{05DE6514-0F0F-494D-8A12-AD871DB8ABD6}"/>
    <dgm:cxn modelId="{8CA9F477-DAC0-4660-B381-E734E93EB827}" type="presOf" srcId="{51760D2B-216A-4A76-B49A-1E296E7A1E14}" destId="{B1FD4D28-292E-42E7-A9AA-64FB41D5268D}" srcOrd="0" destOrd="0" presId="urn:microsoft.com/office/officeart/2005/8/layout/vList2"/>
    <dgm:cxn modelId="{2A984679-00FA-4902-A7E7-8B33B2DF9B6D}" type="presOf" srcId="{4E8E3053-CA6B-4B02-85B2-3D416B0DF863}" destId="{B1FD4D28-292E-42E7-A9AA-64FB41D5268D}" srcOrd="0" destOrd="2" presId="urn:microsoft.com/office/officeart/2005/8/layout/vList2"/>
    <dgm:cxn modelId="{4FC03CB2-203F-4865-B53C-73B05852ABAE}" type="presOf" srcId="{4883A07C-FF69-46CA-979E-7F22D927A94E}" destId="{B1FD4D28-292E-42E7-A9AA-64FB41D5268D}" srcOrd="0" destOrd="1" presId="urn:microsoft.com/office/officeart/2005/8/layout/vList2"/>
    <dgm:cxn modelId="{8F6D34B3-7A40-4D0F-BE12-081803DF294A}" srcId="{3A4A45E5-D3DB-4199-BB98-1D566E10DDBF}" destId="{4E8E3053-CA6B-4B02-85B2-3D416B0DF863}" srcOrd="2" destOrd="0" parTransId="{FE219AA6-8A0E-4C40-9CBC-D7FB15404E97}" sibTransId="{E0842250-BD3B-4428-B2FD-83040E12A9AD}"/>
    <dgm:cxn modelId="{BBA543C5-9D14-4E28-A3A2-28E63D17DC8D}" srcId="{3A4A45E5-D3DB-4199-BB98-1D566E10DDBF}" destId="{4883A07C-FF69-46CA-979E-7F22D927A94E}" srcOrd="1" destOrd="0" parTransId="{58D2BDA7-C94F-43CE-AC09-5A79051546FF}" sibTransId="{B20FFD1D-6B4B-4A8E-AB88-E4ABE149EA4D}"/>
    <dgm:cxn modelId="{04FD82FB-E0E1-4546-8DD0-2E6E23CD7B96}" srcId="{78DCC097-5ACD-4B95-9140-75790D8FAA8D}" destId="{3A4A45E5-D3DB-4199-BB98-1D566E10DDBF}" srcOrd="0" destOrd="0" parTransId="{D4DA2555-6D88-4391-80BA-2663E219EC13}" sibTransId="{A6E9CE6C-F4ED-4342-B0C8-37178B64AB6D}"/>
    <dgm:cxn modelId="{5E00F50F-B40F-413A-8028-1E225E1CBE55}" type="presParOf" srcId="{9995F331-B2CA-4713-81AB-427D47DB6F82}" destId="{B0E45F24-A19C-479B-B3F4-62C9784D4260}" srcOrd="0" destOrd="0" presId="urn:microsoft.com/office/officeart/2005/8/layout/vList2"/>
    <dgm:cxn modelId="{728BE5FA-899D-4740-BD70-53B8A383C4DA}" type="presParOf" srcId="{9995F331-B2CA-4713-81AB-427D47DB6F82}" destId="{B1FD4D28-292E-42E7-A9AA-64FB41D5268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75678C-6320-4AED-BBB5-25F3FBC4F14C}"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zh-CN" altLang="en-US"/>
        </a:p>
      </dgm:t>
    </dgm:pt>
    <dgm:pt modelId="{99296540-4E90-4926-969A-4811F354F365}">
      <dgm:prSet/>
      <dgm:spPr/>
      <dgm:t>
        <a:bodyPr/>
        <a:lstStyle/>
        <a:p>
          <a:r>
            <a:rPr lang="en-US"/>
            <a:t>(1)</a:t>
          </a:r>
          <a:r>
            <a:rPr lang="zh-CN"/>
            <a:t>确定类和关系</a:t>
          </a:r>
        </a:p>
      </dgm:t>
    </dgm:pt>
    <dgm:pt modelId="{C5479EFA-66EB-47F0-9EAA-670F499246BC}" type="parTrans" cxnId="{F930F5CD-E6ED-41AC-8F7B-78349AA2C676}">
      <dgm:prSet/>
      <dgm:spPr/>
      <dgm:t>
        <a:bodyPr/>
        <a:lstStyle/>
        <a:p>
          <a:endParaRPr lang="zh-CN" altLang="en-US"/>
        </a:p>
      </dgm:t>
    </dgm:pt>
    <dgm:pt modelId="{7EA89F20-FD1E-4E1E-863A-579E93C606E2}" type="sibTrans" cxnId="{F930F5CD-E6ED-41AC-8F7B-78349AA2C676}">
      <dgm:prSet/>
      <dgm:spPr/>
      <dgm:t>
        <a:bodyPr/>
        <a:lstStyle/>
        <a:p>
          <a:endParaRPr lang="zh-CN" altLang="en-US"/>
        </a:p>
      </dgm:t>
    </dgm:pt>
    <dgm:pt modelId="{FA7CB9EA-0BBF-42DB-A5F1-376B8AEEE22C}">
      <dgm:prSet/>
      <dgm:spPr/>
      <dgm:t>
        <a:bodyPr/>
        <a:lstStyle/>
        <a:p>
          <a:r>
            <a:rPr lang="zh-CN"/>
            <a:t>根据用例图进行类图的建模首先要做的是通过分析用例图确定类及其关系。找到第一批类，确定类中的内容。</a:t>
          </a:r>
        </a:p>
      </dgm:t>
    </dgm:pt>
    <dgm:pt modelId="{63BD2D3B-BE3D-43F0-A1AA-20CC4B5E050A}" type="parTrans" cxnId="{F2797E0E-FA33-418D-9F50-1904CC0CCAED}">
      <dgm:prSet/>
      <dgm:spPr/>
      <dgm:t>
        <a:bodyPr/>
        <a:lstStyle/>
        <a:p>
          <a:endParaRPr lang="zh-CN" altLang="en-US"/>
        </a:p>
      </dgm:t>
    </dgm:pt>
    <dgm:pt modelId="{43127BF7-1504-486A-8947-460824D376BD}" type="sibTrans" cxnId="{F2797E0E-FA33-418D-9F50-1904CC0CCAED}">
      <dgm:prSet/>
      <dgm:spPr/>
      <dgm:t>
        <a:bodyPr/>
        <a:lstStyle/>
        <a:p>
          <a:endParaRPr lang="zh-CN" altLang="en-US"/>
        </a:p>
      </dgm:t>
    </dgm:pt>
    <dgm:pt modelId="{5741FF17-8B74-41F7-AA39-A0D2CA9BCBE9}">
      <dgm:prSet/>
      <dgm:spPr/>
      <dgm:t>
        <a:bodyPr/>
        <a:lstStyle/>
        <a:p>
          <a:r>
            <a:rPr lang="zh-CN"/>
            <a:t>确定了系统中的主要</a:t>
          </a:r>
          <a:r>
            <a:rPr lang="en-US"/>
            <a:t>'</a:t>
          </a:r>
          <a:r>
            <a:rPr lang="zh-CN"/>
            <a:t>类后，下面通过用例图来确定各个功能应该所属的类。</a:t>
          </a:r>
        </a:p>
      </dgm:t>
    </dgm:pt>
    <dgm:pt modelId="{629BD3BE-933D-4806-B8D2-65EE411A1CC9}" type="parTrans" cxnId="{CF0517FE-F956-4F2F-AFFB-6E1F0A91B36C}">
      <dgm:prSet/>
      <dgm:spPr/>
      <dgm:t>
        <a:bodyPr/>
        <a:lstStyle/>
        <a:p>
          <a:endParaRPr lang="zh-CN" altLang="en-US"/>
        </a:p>
      </dgm:t>
    </dgm:pt>
    <dgm:pt modelId="{C0A9F957-B871-4EBD-8104-24EEC0907DFA}" type="sibTrans" cxnId="{CF0517FE-F956-4F2F-AFFB-6E1F0A91B36C}">
      <dgm:prSet/>
      <dgm:spPr/>
      <dgm:t>
        <a:bodyPr/>
        <a:lstStyle/>
        <a:p>
          <a:endParaRPr lang="zh-CN" altLang="en-US"/>
        </a:p>
      </dgm:t>
    </dgm:pt>
    <dgm:pt modelId="{D418887A-2F22-4746-B4CF-D43A4548AFFD}">
      <dgm:prSet/>
      <dgm:spPr/>
      <dgm:t>
        <a:bodyPr/>
        <a:lstStyle/>
        <a:p>
          <a:r>
            <a:rPr lang="zh-CN"/>
            <a:t>下面通过添加类之间的多重性让类图的信息更加详细，并且对类图进行调整以便保证没有冗余的类和关系。</a:t>
          </a:r>
        </a:p>
      </dgm:t>
    </dgm:pt>
    <dgm:pt modelId="{56D2EC83-65D3-4D6E-94E6-C3A296DA7997}" type="parTrans" cxnId="{1F5AB6B2-EBE6-4E36-91FC-03771729A988}">
      <dgm:prSet/>
      <dgm:spPr/>
      <dgm:t>
        <a:bodyPr/>
        <a:lstStyle/>
        <a:p>
          <a:endParaRPr lang="zh-CN" altLang="en-US"/>
        </a:p>
      </dgm:t>
    </dgm:pt>
    <dgm:pt modelId="{6592E4D4-F926-4EED-9054-93E7C33397DE}" type="sibTrans" cxnId="{1F5AB6B2-EBE6-4E36-91FC-03771729A988}">
      <dgm:prSet/>
      <dgm:spPr/>
      <dgm:t>
        <a:bodyPr/>
        <a:lstStyle/>
        <a:p>
          <a:endParaRPr lang="zh-CN" altLang="en-US"/>
        </a:p>
      </dgm:t>
    </dgm:pt>
    <dgm:pt modelId="{A31E7B57-AE7F-4535-A342-2949D4D3CBBF}">
      <dgm:prSet/>
      <dgm:spPr/>
      <dgm:t>
        <a:bodyPr/>
        <a:lstStyle/>
        <a:p>
          <a:r>
            <a:rPr lang="en-US"/>
            <a:t>(2)</a:t>
          </a:r>
          <a:r>
            <a:rPr lang="zh-CN"/>
            <a:t>确定属性和操作</a:t>
          </a:r>
        </a:p>
      </dgm:t>
    </dgm:pt>
    <dgm:pt modelId="{B03B7228-4729-4BD1-8C51-9BA51295EC14}" type="parTrans" cxnId="{FF9E667C-EC48-475D-8317-ECF0E30907F6}">
      <dgm:prSet/>
      <dgm:spPr/>
      <dgm:t>
        <a:bodyPr/>
        <a:lstStyle/>
        <a:p>
          <a:endParaRPr lang="zh-CN" altLang="en-US"/>
        </a:p>
      </dgm:t>
    </dgm:pt>
    <dgm:pt modelId="{7AB3A6B2-9A2B-44C1-886E-2E02103DD540}" type="sibTrans" cxnId="{FF9E667C-EC48-475D-8317-ECF0E30907F6}">
      <dgm:prSet/>
      <dgm:spPr/>
      <dgm:t>
        <a:bodyPr/>
        <a:lstStyle/>
        <a:p>
          <a:endParaRPr lang="zh-CN" altLang="en-US"/>
        </a:p>
      </dgm:t>
    </dgm:pt>
    <dgm:pt modelId="{43D5A86E-5207-40B4-9E3F-0925F2F88F6A}">
      <dgm:prSet/>
      <dgm:spPr/>
      <dgm:t>
        <a:bodyPr/>
        <a:lstStyle/>
        <a:p>
          <a:r>
            <a:rPr lang="zh-CN"/>
            <a:t>下面根据已经建好的类和关系为系统中的类开始添加属性和操作以便提供数据存储和需要的功能来完成系统功能</a:t>
          </a:r>
        </a:p>
      </dgm:t>
    </dgm:pt>
    <dgm:pt modelId="{40DF730A-D3A0-40BE-B1EA-BB6B67D17868}" type="parTrans" cxnId="{B91CEAF1-36A1-467E-AFE5-40E12F0EC9D5}">
      <dgm:prSet/>
      <dgm:spPr/>
      <dgm:t>
        <a:bodyPr/>
        <a:lstStyle/>
        <a:p>
          <a:endParaRPr lang="zh-CN" altLang="en-US"/>
        </a:p>
      </dgm:t>
    </dgm:pt>
    <dgm:pt modelId="{685C6A70-9D4C-470C-A3C9-FB43D104E984}" type="sibTrans" cxnId="{B91CEAF1-36A1-467E-AFE5-40E12F0EC9D5}">
      <dgm:prSet/>
      <dgm:spPr/>
      <dgm:t>
        <a:bodyPr/>
        <a:lstStyle/>
        <a:p>
          <a:endParaRPr lang="zh-CN" altLang="en-US"/>
        </a:p>
      </dgm:t>
    </dgm:pt>
    <dgm:pt modelId="{28F62101-E4A9-43F8-9B81-671047582586}">
      <dgm:prSet/>
      <dgm:spPr/>
      <dgm:t>
        <a:bodyPr/>
        <a:lstStyle/>
        <a:p>
          <a:r>
            <a:rPr lang="zh-CN"/>
            <a:t>最后，为属性和操作提供参数、数据类型和初始值。</a:t>
          </a:r>
        </a:p>
      </dgm:t>
    </dgm:pt>
    <dgm:pt modelId="{1E07810C-6975-4373-891E-E41F37910607}" type="parTrans" cxnId="{99409B23-32F3-4DE9-92DE-77B73E0CC9EA}">
      <dgm:prSet/>
      <dgm:spPr/>
      <dgm:t>
        <a:bodyPr/>
        <a:lstStyle/>
        <a:p>
          <a:endParaRPr lang="zh-CN" altLang="en-US"/>
        </a:p>
      </dgm:t>
    </dgm:pt>
    <dgm:pt modelId="{70591CED-6A29-45E2-A1EC-A52386E8F91D}" type="sibTrans" cxnId="{99409B23-32F3-4DE9-92DE-77B73E0CC9EA}">
      <dgm:prSet/>
      <dgm:spPr/>
      <dgm:t>
        <a:bodyPr/>
        <a:lstStyle/>
        <a:p>
          <a:endParaRPr lang="zh-CN" altLang="en-US"/>
        </a:p>
      </dgm:t>
    </dgm:pt>
    <dgm:pt modelId="{0EE6F2AB-F0C4-492F-8B30-3151D29EE5A2}" type="pres">
      <dgm:prSet presAssocID="{5975678C-6320-4AED-BBB5-25F3FBC4F14C}" presName="Name0" presStyleCnt="0">
        <dgm:presLayoutVars>
          <dgm:chPref val="3"/>
          <dgm:dir/>
          <dgm:animLvl val="lvl"/>
          <dgm:resizeHandles/>
        </dgm:presLayoutVars>
      </dgm:prSet>
      <dgm:spPr/>
    </dgm:pt>
    <dgm:pt modelId="{EAC9B847-7AF2-4394-9582-A75CA3C0A850}" type="pres">
      <dgm:prSet presAssocID="{99296540-4E90-4926-969A-4811F354F365}" presName="horFlow" presStyleCnt="0"/>
      <dgm:spPr/>
    </dgm:pt>
    <dgm:pt modelId="{80B96F22-8123-42CF-8DEE-9CBBD3833C17}" type="pres">
      <dgm:prSet presAssocID="{99296540-4E90-4926-969A-4811F354F365}" presName="bigChev" presStyleLbl="node1" presStyleIdx="0" presStyleCnt="2"/>
      <dgm:spPr/>
    </dgm:pt>
    <dgm:pt modelId="{C00F4E09-A73D-43D2-8B19-6371EAD36655}" type="pres">
      <dgm:prSet presAssocID="{63BD2D3B-BE3D-43F0-A1AA-20CC4B5E050A}" presName="parTrans" presStyleCnt="0"/>
      <dgm:spPr/>
    </dgm:pt>
    <dgm:pt modelId="{42CC3BAF-8BAC-4847-88AD-626277546C39}" type="pres">
      <dgm:prSet presAssocID="{FA7CB9EA-0BBF-42DB-A5F1-376B8AEEE22C}" presName="node" presStyleLbl="alignAccFollowNode1" presStyleIdx="0" presStyleCnt="5">
        <dgm:presLayoutVars>
          <dgm:bulletEnabled val="1"/>
        </dgm:presLayoutVars>
      </dgm:prSet>
      <dgm:spPr/>
    </dgm:pt>
    <dgm:pt modelId="{107BBFD2-7024-43C4-8F71-8F865F1031FB}" type="pres">
      <dgm:prSet presAssocID="{43127BF7-1504-486A-8947-460824D376BD}" presName="sibTrans" presStyleCnt="0"/>
      <dgm:spPr/>
    </dgm:pt>
    <dgm:pt modelId="{BAA11FF1-CDD4-4DA1-B9EC-1BADF05A5542}" type="pres">
      <dgm:prSet presAssocID="{5741FF17-8B74-41F7-AA39-A0D2CA9BCBE9}" presName="node" presStyleLbl="alignAccFollowNode1" presStyleIdx="1" presStyleCnt="5">
        <dgm:presLayoutVars>
          <dgm:bulletEnabled val="1"/>
        </dgm:presLayoutVars>
      </dgm:prSet>
      <dgm:spPr/>
    </dgm:pt>
    <dgm:pt modelId="{D7B9985C-4E38-4708-ACBE-F6CE1DA20233}" type="pres">
      <dgm:prSet presAssocID="{C0A9F957-B871-4EBD-8104-24EEC0907DFA}" presName="sibTrans" presStyleCnt="0"/>
      <dgm:spPr/>
    </dgm:pt>
    <dgm:pt modelId="{B3081627-0B0C-401C-BFC3-CA49482A1D59}" type="pres">
      <dgm:prSet presAssocID="{D418887A-2F22-4746-B4CF-D43A4548AFFD}" presName="node" presStyleLbl="alignAccFollowNode1" presStyleIdx="2" presStyleCnt="5">
        <dgm:presLayoutVars>
          <dgm:bulletEnabled val="1"/>
        </dgm:presLayoutVars>
      </dgm:prSet>
      <dgm:spPr/>
    </dgm:pt>
    <dgm:pt modelId="{F4307DB6-FAEE-49AA-A9A0-F74E54AD80D3}" type="pres">
      <dgm:prSet presAssocID="{99296540-4E90-4926-969A-4811F354F365}" presName="vSp" presStyleCnt="0"/>
      <dgm:spPr/>
    </dgm:pt>
    <dgm:pt modelId="{313AC581-D93D-450F-8BB4-A28B345DB0AE}" type="pres">
      <dgm:prSet presAssocID="{A31E7B57-AE7F-4535-A342-2949D4D3CBBF}" presName="horFlow" presStyleCnt="0"/>
      <dgm:spPr/>
    </dgm:pt>
    <dgm:pt modelId="{A48E5123-ABFF-4878-AEF0-43C9D649D7EC}" type="pres">
      <dgm:prSet presAssocID="{A31E7B57-AE7F-4535-A342-2949D4D3CBBF}" presName="bigChev" presStyleLbl="node1" presStyleIdx="1" presStyleCnt="2"/>
      <dgm:spPr/>
    </dgm:pt>
    <dgm:pt modelId="{7BE4DA90-E9A2-4B2F-A724-783311BBA2AD}" type="pres">
      <dgm:prSet presAssocID="{40DF730A-D3A0-40BE-B1EA-BB6B67D17868}" presName="parTrans" presStyleCnt="0"/>
      <dgm:spPr/>
    </dgm:pt>
    <dgm:pt modelId="{38DA9F59-D7C8-4486-AB38-E7379EA52BCE}" type="pres">
      <dgm:prSet presAssocID="{43D5A86E-5207-40B4-9E3F-0925F2F88F6A}" presName="node" presStyleLbl="alignAccFollowNode1" presStyleIdx="3" presStyleCnt="5">
        <dgm:presLayoutVars>
          <dgm:bulletEnabled val="1"/>
        </dgm:presLayoutVars>
      </dgm:prSet>
      <dgm:spPr/>
    </dgm:pt>
    <dgm:pt modelId="{F2A21CCC-5990-42E3-B34B-9504F45BDAA5}" type="pres">
      <dgm:prSet presAssocID="{685C6A70-9D4C-470C-A3C9-FB43D104E984}" presName="sibTrans" presStyleCnt="0"/>
      <dgm:spPr/>
    </dgm:pt>
    <dgm:pt modelId="{5FC74637-134A-4E46-AFBC-76DECA6E1195}" type="pres">
      <dgm:prSet presAssocID="{28F62101-E4A9-43F8-9B81-671047582586}" presName="node" presStyleLbl="alignAccFollowNode1" presStyleIdx="4" presStyleCnt="5">
        <dgm:presLayoutVars>
          <dgm:bulletEnabled val="1"/>
        </dgm:presLayoutVars>
      </dgm:prSet>
      <dgm:spPr/>
    </dgm:pt>
  </dgm:ptLst>
  <dgm:cxnLst>
    <dgm:cxn modelId="{FC767308-7750-4284-AFF6-DC59D6A22343}" type="presOf" srcId="{5741FF17-8B74-41F7-AA39-A0D2CA9BCBE9}" destId="{BAA11FF1-CDD4-4DA1-B9EC-1BADF05A5542}" srcOrd="0" destOrd="0" presId="urn:microsoft.com/office/officeart/2005/8/layout/lProcess3"/>
    <dgm:cxn modelId="{F2797E0E-FA33-418D-9F50-1904CC0CCAED}" srcId="{99296540-4E90-4926-969A-4811F354F365}" destId="{FA7CB9EA-0BBF-42DB-A5F1-376B8AEEE22C}" srcOrd="0" destOrd="0" parTransId="{63BD2D3B-BE3D-43F0-A1AA-20CC4B5E050A}" sibTransId="{43127BF7-1504-486A-8947-460824D376BD}"/>
    <dgm:cxn modelId="{C90AD512-CD4D-4393-A193-304164766A60}" type="presOf" srcId="{A31E7B57-AE7F-4535-A342-2949D4D3CBBF}" destId="{A48E5123-ABFF-4878-AEF0-43C9D649D7EC}" srcOrd="0" destOrd="0" presId="urn:microsoft.com/office/officeart/2005/8/layout/lProcess3"/>
    <dgm:cxn modelId="{6952541F-DBFC-4EE8-8764-93914E03CCEF}" type="presOf" srcId="{D418887A-2F22-4746-B4CF-D43A4548AFFD}" destId="{B3081627-0B0C-401C-BFC3-CA49482A1D59}" srcOrd="0" destOrd="0" presId="urn:microsoft.com/office/officeart/2005/8/layout/lProcess3"/>
    <dgm:cxn modelId="{99409B23-32F3-4DE9-92DE-77B73E0CC9EA}" srcId="{A31E7B57-AE7F-4535-A342-2949D4D3CBBF}" destId="{28F62101-E4A9-43F8-9B81-671047582586}" srcOrd="1" destOrd="0" parTransId="{1E07810C-6975-4373-891E-E41F37910607}" sibTransId="{70591CED-6A29-45E2-A1EC-A52386E8F91D}"/>
    <dgm:cxn modelId="{B8CFE16D-DCA2-4D6D-A8BD-636ABD91A746}" type="presOf" srcId="{FA7CB9EA-0BBF-42DB-A5F1-376B8AEEE22C}" destId="{42CC3BAF-8BAC-4847-88AD-626277546C39}" srcOrd="0" destOrd="0" presId="urn:microsoft.com/office/officeart/2005/8/layout/lProcess3"/>
    <dgm:cxn modelId="{CDF92F50-9F24-4169-AFE6-FAD2934FDD06}" type="presOf" srcId="{5975678C-6320-4AED-BBB5-25F3FBC4F14C}" destId="{0EE6F2AB-F0C4-492F-8B30-3151D29EE5A2}" srcOrd="0" destOrd="0" presId="urn:microsoft.com/office/officeart/2005/8/layout/lProcess3"/>
    <dgm:cxn modelId="{FF9E667C-EC48-475D-8317-ECF0E30907F6}" srcId="{5975678C-6320-4AED-BBB5-25F3FBC4F14C}" destId="{A31E7B57-AE7F-4535-A342-2949D4D3CBBF}" srcOrd="1" destOrd="0" parTransId="{B03B7228-4729-4BD1-8C51-9BA51295EC14}" sibTransId="{7AB3A6B2-9A2B-44C1-886E-2E02103DD540}"/>
    <dgm:cxn modelId="{7E73C29F-B0CF-4475-853B-258CB0B50235}" type="presOf" srcId="{28F62101-E4A9-43F8-9B81-671047582586}" destId="{5FC74637-134A-4E46-AFBC-76DECA6E1195}" srcOrd="0" destOrd="0" presId="urn:microsoft.com/office/officeart/2005/8/layout/lProcess3"/>
    <dgm:cxn modelId="{1F5AB6B2-EBE6-4E36-91FC-03771729A988}" srcId="{99296540-4E90-4926-969A-4811F354F365}" destId="{D418887A-2F22-4746-B4CF-D43A4548AFFD}" srcOrd="2" destOrd="0" parTransId="{56D2EC83-65D3-4D6E-94E6-C3A296DA7997}" sibTransId="{6592E4D4-F926-4EED-9054-93E7C33397DE}"/>
    <dgm:cxn modelId="{099963BA-1F1E-4800-8FB8-CAB7663EE9F2}" type="presOf" srcId="{43D5A86E-5207-40B4-9E3F-0925F2F88F6A}" destId="{38DA9F59-D7C8-4486-AB38-E7379EA52BCE}" srcOrd="0" destOrd="0" presId="urn:microsoft.com/office/officeart/2005/8/layout/lProcess3"/>
    <dgm:cxn modelId="{F930F5CD-E6ED-41AC-8F7B-78349AA2C676}" srcId="{5975678C-6320-4AED-BBB5-25F3FBC4F14C}" destId="{99296540-4E90-4926-969A-4811F354F365}" srcOrd="0" destOrd="0" parTransId="{C5479EFA-66EB-47F0-9EAA-670F499246BC}" sibTransId="{7EA89F20-FD1E-4E1E-863A-579E93C606E2}"/>
    <dgm:cxn modelId="{3EE47FD7-B0A1-4669-9DC4-0EEB5C29802B}" type="presOf" srcId="{99296540-4E90-4926-969A-4811F354F365}" destId="{80B96F22-8123-42CF-8DEE-9CBBD3833C17}" srcOrd="0" destOrd="0" presId="urn:microsoft.com/office/officeart/2005/8/layout/lProcess3"/>
    <dgm:cxn modelId="{B91CEAF1-36A1-467E-AFE5-40E12F0EC9D5}" srcId="{A31E7B57-AE7F-4535-A342-2949D4D3CBBF}" destId="{43D5A86E-5207-40B4-9E3F-0925F2F88F6A}" srcOrd="0" destOrd="0" parTransId="{40DF730A-D3A0-40BE-B1EA-BB6B67D17868}" sibTransId="{685C6A70-9D4C-470C-A3C9-FB43D104E984}"/>
    <dgm:cxn modelId="{CF0517FE-F956-4F2F-AFFB-6E1F0A91B36C}" srcId="{99296540-4E90-4926-969A-4811F354F365}" destId="{5741FF17-8B74-41F7-AA39-A0D2CA9BCBE9}" srcOrd="1" destOrd="0" parTransId="{629BD3BE-933D-4806-B8D2-65EE411A1CC9}" sibTransId="{C0A9F957-B871-4EBD-8104-24EEC0907DFA}"/>
    <dgm:cxn modelId="{2B86F3C0-679F-4241-93C3-86F859D7AA34}" type="presParOf" srcId="{0EE6F2AB-F0C4-492F-8B30-3151D29EE5A2}" destId="{EAC9B847-7AF2-4394-9582-A75CA3C0A850}" srcOrd="0" destOrd="0" presId="urn:microsoft.com/office/officeart/2005/8/layout/lProcess3"/>
    <dgm:cxn modelId="{1D722000-BABE-4DF8-A4A0-9D2A47FCEE56}" type="presParOf" srcId="{EAC9B847-7AF2-4394-9582-A75CA3C0A850}" destId="{80B96F22-8123-42CF-8DEE-9CBBD3833C17}" srcOrd="0" destOrd="0" presId="urn:microsoft.com/office/officeart/2005/8/layout/lProcess3"/>
    <dgm:cxn modelId="{09DDDDC3-B4E0-4B94-9A31-45C411549771}" type="presParOf" srcId="{EAC9B847-7AF2-4394-9582-A75CA3C0A850}" destId="{C00F4E09-A73D-43D2-8B19-6371EAD36655}" srcOrd="1" destOrd="0" presId="urn:microsoft.com/office/officeart/2005/8/layout/lProcess3"/>
    <dgm:cxn modelId="{D9B4E6C9-272A-4D74-924D-7303833FD272}" type="presParOf" srcId="{EAC9B847-7AF2-4394-9582-A75CA3C0A850}" destId="{42CC3BAF-8BAC-4847-88AD-626277546C39}" srcOrd="2" destOrd="0" presId="urn:microsoft.com/office/officeart/2005/8/layout/lProcess3"/>
    <dgm:cxn modelId="{FC1B37F3-5EE4-47F9-8413-3AB74606227D}" type="presParOf" srcId="{EAC9B847-7AF2-4394-9582-A75CA3C0A850}" destId="{107BBFD2-7024-43C4-8F71-8F865F1031FB}" srcOrd="3" destOrd="0" presId="urn:microsoft.com/office/officeart/2005/8/layout/lProcess3"/>
    <dgm:cxn modelId="{9EDF2976-8376-4D4B-A520-511528B0BBA0}" type="presParOf" srcId="{EAC9B847-7AF2-4394-9582-A75CA3C0A850}" destId="{BAA11FF1-CDD4-4DA1-B9EC-1BADF05A5542}" srcOrd="4" destOrd="0" presId="urn:microsoft.com/office/officeart/2005/8/layout/lProcess3"/>
    <dgm:cxn modelId="{DFBB1BB7-FB97-43CA-8BF0-C72432E7166D}" type="presParOf" srcId="{EAC9B847-7AF2-4394-9582-A75CA3C0A850}" destId="{D7B9985C-4E38-4708-ACBE-F6CE1DA20233}" srcOrd="5" destOrd="0" presId="urn:microsoft.com/office/officeart/2005/8/layout/lProcess3"/>
    <dgm:cxn modelId="{4ECDDDAB-BABF-445E-BC2C-D6C5E2F435DE}" type="presParOf" srcId="{EAC9B847-7AF2-4394-9582-A75CA3C0A850}" destId="{B3081627-0B0C-401C-BFC3-CA49482A1D59}" srcOrd="6" destOrd="0" presId="urn:microsoft.com/office/officeart/2005/8/layout/lProcess3"/>
    <dgm:cxn modelId="{9A2AA448-6968-4F27-953D-69A28832587F}" type="presParOf" srcId="{0EE6F2AB-F0C4-492F-8B30-3151D29EE5A2}" destId="{F4307DB6-FAEE-49AA-A9A0-F74E54AD80D3}" srcOrd="1" destOrd="0" presId="urn:microsoft.com/office/officeart/2005/8/layout/lProcess3"/>
    <dgm:cxn modelId="{901B0406-A187-4EEA-8EA7-81A4513C6A64}" type="presParOf" srcId="{0EE6F2AB-F0C4-492F-8B30-3151D29EE5A2}" destId="{313AC581-D93D-450F-8BB4-A28B345DB0AE}" srcOrd="2" destOrd="0" presId="urn:microsoft.com/office/officeart/2005/8/layout/lProcess3"/>
    <dgm:cxn modelId="{C1DFD81F-8EDC-415D-B1E8-793ADA4DE5C5}" type="presParOf" srcId="{313AC581-D93D-450F-8BB4-A28B345DB0AE}" destId="{A48E5123-ABFF-4878-AEF0-43C9D649D7EC}" srcOrd="0" destOrd="0" presId="urn:microsoft.com/office/officeart/2005/8/layout/lProcess3"/>
    <dgm:cxn modelId="{C84D46BD-3879-4645-B251-D83D8EB36CB9}" type="presParOf" srcId="{313AC581-D93D-450F-8BB4-A28B345DB0AE}" destId="{7BE4DA90-E9A2-4B2F-A724-783311BBA2AD}" srcOrd="1" destOrd="0" presId="urn:microsoft.com/office/officeart/2005/8/layout/lProcess3"/>
    <dgm:cxn modelId="{043B057C-5D63-4A7B-998D-AEA01434E9DB}" type="presParOf" srcId="{313AC581-D93D-450F-8BB4-A28B345DB0AE}" destId="{38DA9F59-D7C8-4486-AB38-E7379EA52BCE}" srcOrd="2" destOrd="0" presId="urn:microsoft.com/office/officeart/2005/8/layout/lProcess3"/>
    <dgm:cxn modelId="{4B23CAD1-2EA0-4DA5-B361-2B7E65954256}" type="presParOf" srcId="{313AC581-D93D-450F-8BB4-A28B345DB0AE}" destId="{F2A21CCC-5990-42E3-B34B-9504F45BDAA5}" srcOrd="3" destOrd="0" presId="urn:microsoft.com/office/officeart/2005/8/layout/lProcess3"/>
    <dgm:cxn modelId="{8D0B3836-B194-4F76-874A-EF3B30DE6C44}" type="presParOf" srcId="{313AC581-D93D-450F-8BB4-A28B345DB0AE}" destId="{5FC74637-134A-4E46-AFBC-76DECA6E1195}"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D375F-4059-4507-92BB-E635DE72531C}">
      <dsp:nvSpPr>
        <dsp:cNvPr id="0" name=""/>
        <dsp:cNvSpPr/>
      </dsp:nvSpPr>
      <dsp:spPr>
        <a:xfrm>
          <a:off x="0" y="26414"/>
          <a:ext cx="11601450" cy="605474"/>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1</a:t>
          </a:r>
          <a:r>
            <a:rPr lang="zh-CN" sz="2300" b="1" kern="1200"/>
            <a:t>）如何从系统中识别出角色</a:t>
          </a:r>
          <a:endParaRPr lang="zh-CN" sz="2300" kern="1200"/>
        </a:p>
      </dsp:txBody>
      <dsp:txXfrm>
        <a:off x="29557" y="55971"/>
        <a:ext cx="11542336" cy="546360"/>
      </dsp:txXfrm>
    </dsp:sp>
    <dsp:sp modelId="{A584E751-964D-48A0-9F90-2F90F34FEFC9}">
      <dsp:nvSpPr>
        <dsp:cNvPr id="0" name=""/>
        <dsp:cNvSpPr/>
      </dsp:nvSpPr>
      <dsp:spPr>
        <a:xfrm>
          <a:off x="0" y="631889"/>
          <a:ext cx="1160145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4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sz="1800" kern="1200"/>
            <a:t>获取系统用例首先要找出系统的角色，我们可以从系统要完成的业务中识别系统的角色。</a:t>
          </a:r>
        </a:p>
        <a:p>
          <a:pPr marL="171450" lvl="1" indent="-171450" algn="l" defTabSz="800100">
            <a:lnSpc>
              <a:spcPct val="90000"/>
            </a:lnSpc>
            <a:spcBef>
              <a:spcPct val="0"/>
            </a:spcBef>
            <a:spcAft>
              <a:spcPct val="20000"/>
            </a:spcAft>
            <a:buChar char="•"/>
          </a:pPr>
          <a:r>
            <a:rPr lang="zh-CN" sz="1800" kern="1200"/>
            <a:t>通过与用户的交流，让用户回答一些问题来识别角色。可以参考以下问题。</a:t>
          </a:r>
        </a:p>
        <a:p>
          <a:pPr marL="342900" lvl="2" indent="-171450" algn="l" defTabSz="800100">
            <a:lnSpc>
              <a:spcPct val="90000"/>
            </a:lnSpc>
            <a:spcBef>
              <a:spcPct val="0"/>
            </a:spcBef>
            <a:spcAft>
              <a:spcPct val="20000"/>
            </a:spcAft>
            <a:buChar char="•"/>
          </a:pPr>
          <a:r>
            <a:rPr lang="zh-CN" sz="1800" kern="1200"/>
            <a:t>（</a:t>
          </a:r>
          <a:r>
            <a:rPr lang="en-US" sz="1800" kern="1200"/>
            <a:t>1</a:t>
          </a:r>
          <a:r>
            <a:rPr lang="zh-CN" sz="1800" kern="1200"/>
            <a:t>）	谁将使用系统的主要功能？</a:t>
          </a:r>
        </a:p>
        <a:p>
          <a:pPr marL="342900" lvl="2" indent="-171450" algn="l" defTabSz="800100">
            <a:lnSpc>
              <a:spcPct val="90000"/>
            </a:lnSpc>
            <a:spcBef>
              <a:spcPct val="0"/>
            </a:spcBef>
            <a:spcAft>
              <a:spcPct val="20000"/>
            </a:spcAft>
            <a:buChar char="•"/>
          </a:pPr>
          <a:r>
            <a:rPr lang="zh-CN" sz="1800" kern="1200"/>
            <a:t>（</a:t>
          </a:r>
          <a:r>
            <a:rPr lang="en-US" sz="1800" kern="1200"/>
            <a:t>2</a:t>
          </a:r>
          <a:r>
            <a:rPr lang="zh-CN" sz="1800" kern="1200"/>
            <a:t>）	谁需要系统的支持以完成其日常工作任务？</a:t>
          </a:r>
        </a:p>
        <a:p>
          <a:pPr marL="342900" lvl="2" indent="-171450" algn="l" defTabSz="800100">
            <a:lnSpc>
              <a:spcPct val="90000"/>
            </a:lnSpc>
            <a:spcBef>
              <a:spcPct val="0"/>
            </a:spcBef>
            <a:spcAft>
              <a:spcPct val="20000"/>
            </a:spcAft>
            <a:buChar char="•"/>
          </a:pPr>
          <a:r>
            <a:rPr lang="zh-CN" sz="1800" kern="1200"/>
            <a:t>（</a:t>
          </a:r>
          <a:r>
            <a:rPr lang="en-US" sz="1800" kern="1200"/>
            <a:t>3</a:t>
          </a:r>
          <a:r>
            <a:rPr lang="zh-CN" sz="1800" kern="1200"/>
            <a:t>）	谁负责维护、管理并保持系统正常运行？</a:t>
          </a:r>
        </a:p>
        <a:p>
          <a:pPr marL="342900" lvl="2" indent="-171450" algn="l" defTabSz="800100">
            <a:lnSpc>
              <a:spcPct val="90000"/>
            </a:lnSpc>
            <a:spcBef>
              <a:spcPct val="0"/>
            </a:spcBef>
            <a:spcAft>
              <a:spcPct val="20000"/>
            </a:spcAft>
            <a:buChar char="•"/>
          </a:pPr>
          <a:r>
            <a:rPr lang="zh-CN" sz="1800" kern="1200"/>
            <a:t>（</a:t>
          </a:r>
          <a:r>
            <a:rPr lang="en-US" sz="1800" kern="1200"/>
            <a:t>4</a:t>
          </a:r>
          <a:r>
            <a:rPr lang="zh-CN" sz="1800" kern="1200"/>
            <a:t>）	系统需要处理哪些硬设备？</a:t>
          </a:r>
        </a:p>
        <a:p>
          <a:pPr marL="342900" lvl="2" indent="-171450" algn="l" defTabSz="800100">
            <a:lnSpc>
              <a:spcPct val="90000"/>
            </a:lnSpc>
            <a:spcBef>
              <a:spcPct val="0"/>
            </a:spcBef>
            <a:spcAft>
              <a:spcPct val="20000"/>
            </a:spcAft>
            <a:buChar char="•"/>
          </a:pPr>
          <a:r>
            <a:rPr lang="zh-CN" sz="1800" kern="1200"/>
            <a:t>（</a:t>
          </a:r>
          <a:r>
            <a:rPr lang="en-US" sz="1800" kern="1200"/>
            <a:t>5</a:t>
          </a:r>
          <a:r>
            <a:rPr lang="zh-CN" sz="1800" kern="1200"/>
            <a:t>）	系统需要和哪些外部系统交互？</a:t>
          </a:r>
        </a:p>
        <a:p>
          <a:pPr marL="342900" lvl="2" indent="-171450" algn="l" defTabSz="800100">
            <a:lnSpc>
              <a:spcPct val="90000"/>
            </a:lnSpc>
            <a:spcBef>
              <a:spcPct val="0"/>
            </a:spcBef>
            <a:spcAft>
              <a:spcPct val="20000"/>
            </a:spcAft>
            <a:buChar char="•"/>
          </a:pPr>
          <a:r>
            <a:rPr lang="zh-CN" sz="1800" kern="1200"/>
            <a:t>（</a:t>
          </a:r>
          <a:r>
            <a:rPr lang="en-US" sz="1800" kern="1200"/>
            <a:t>6</a:t>
          </a:r>
          <a:r>
            <a:rPr lang="zh-CN" sz="1800" kern="1200"/>
            <a:t>）	系统运行产生的结果谁比较感兴趣？</a:t>
          </a:r>
        </a:p>
        <a:p>
          <a:pPr marL="171450" lvl="1" indent="-171450" algn="l" defTabSz="800100">
            <a:lnSpc>
              <a:spcPct val="90000"/>
            </a:lnSpc>
            <a:spcBef>
              <a:spcPct val="0"/>
            </a:spcBef>
            <a:spcAft>
              <a:spcPct val="20000"/>
            </a:spcAft>
            <a:buChar char="•"/>
          </a:pPr>
          <a:r>
            <a:rPr lang="zh-CN" sz="1800" kern="1200"/>
            <a:t>这几个问题的答案往往包括所有与系统相关的用户。进一步分析这些用户，以及他们在系统中承担的作用就可以得到角色。</a:t>
          </a:r>
        </a:p>
      </dsp:txBody>
      <dsp:txXfrm>
        <a:off x="0" y="631889"/>
        <a:ext cx="11601450" cy="3427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15C84-8987-44C1-A08E-0695FB2EAA2D}">
      <dsp:nvSpPr>
        <dsp:cNvPr id="0" name=""/>
        <dsp:cNvSpPr/>
      </dsp:nvSpPr>
      <dsp:spPr>
        <a:xfrm>
          <a:off x="5134" y="0"/>
          <a:ext cx="10505330"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2</a:t>
          </a:r>
          <a:r>
            <a:rPr lang="zh-CN" sz="2600" b="1" kern="1200"/>
            <a:t>）如何从系统中识别用例</a:t>
          </a:r>
          <a:endParaRPr lang="zh-CN" sz="2600" kern="1200"/>
        </a:p>
        <a:p>
          <a:pPr marL="228600" lvl="1" indent="-228600" algn="l" defTabSz="889000">
            <a:lnSpc>
              <a:spcPct val="90000"/>
            </a:lnSpc>
            <a:spcBef>
              <a:spcPct val="0"/>
            </a:spcBef>
            <a:spcAft>
              <a:spcPct val="15000"/>
            </a:spcAft>
            <a:buChar char="•"/>
          </a:pPr>
          <a:r>
            <a:rPr lang="zh-CN" sz="2000" kern="1200"/>
            <a:t>用例的获取是需求分析阶段的主要任务之一。但对于一个大系统，要直接列出用例清单常常是十分困难的。这时可先列出角色清单，再对每个角色列出它的用例，问题就会变得容易得多。在识别出了角色之后，就可以通过回答下述问题来帮助识别用例。</a:t>
          </a:r>
        </a:p>
        <a:p>
          <a:pPr marL="457200" lvl="2" indent="-228600" algn="l" defTabSz="889000">
            <a:lnSpc>
              <a:spcPct val="90000"/>
            </a:lnSpc>
            <a:spcBef>
              <a:spcPct val="0"/>
            </a:spcBef>
            <a:spcAft>
              <a:spcPct val="15000"/>
            </a:spcAft>
            <a:buChar char="•"/>
          </a:pPr>
          <a:r>
            <a:rPr lang="zh-CN" sz="2000" kern="1200"/>
            <a:t>（</a:t>
          </a:r>
          <a:r>
            <a:rPr lang="en-US" sz="2000" kern="1200"/>
            <a:t>1</a:t>
          </a:r>
          <a:r>
            <a:rPr lang="zh-CN" sz="2000" kern="1200"/>
            <a:t>）	每个角色执行的操作有什么？</a:t>
          </a:r>
        </a:p>
        <a:p>
          <a:pPr marL="457200" lvl="2" indent="-228600" algn="l" defTabSz="889000">
            <a:lnSpc>
              <a:spcPct val="90000"/>
            </a:lnSpc>
            <a:spcBef>
              <a:spcPct val="0"/>
            </a:spcBef>
            <a:spcAft>
              <a:spcPct val="15000"/>
            </a:spcAft>
            <a:buChar char="•"/>
          </a:pPr>
          <a:r>
            <a:rPr lang="zh-CN" sz="2000" kern="1200"/>
            <a:t>（</a:t>
          </a:r>
          <a:r>
            <a:rPr lang="en-US" sz="2000" kern="1200"/>
            <a:t>2</a:t>
          </a:r>
          <a:r>
            <a:rPr lang="zh-CN" sz="2000" kern="1200"/>
            <a:t>）	什么角色将要创建、存储、改变、删除或读取系统中的信息吗？</a:t>
          </a:r>
        </a:p>
        <a:p>
          <a:pPr marL="457200" lvl="2" indent="-228600" algn="l" defTabSz="889000">
            <a:lnSpc>
              <a:spcPct val="90000"/>
            </a:lnSpc>
            <a:spcBef>
              <a:spcPct val="0"/>
            </a:spcBef>
            <a:spcAft>
              <a:spcPct val="15000"/>
            </a:spcAft>
            <a:buChar char="•"/>
          </a:pPr>
          <a:r>
            <a:rPr lang="zh-CN" sz="2000" kern="1200"/>
            <a:t>（</a:t>
          </a:r>
          <a:r>
            <a:rPr lang="en-US" sz="2000" kern="1200"/>
            <a:t>3</a:t>
          </a:r>
          <a:r>
            <a:rPr lang="zh-CN" sz="2000" kern="1200"/>
            <a:t>）	什么用例会创建、存储、改变、删除或读取这个信息？</a:t>
          </a:r>
        </a:p>
        <a:p>
          <a:pPr marL="457200" lvl="2" indent="-228600" algn="l" defTabSz="889000">
            <a:lnSpc>
              <a:spcPct val="90000"/>
            </a:lnSpc>
            <a:spcBef>
              <a:spcPct val="0"/>
            </a:spcBef>
            <a:spcAft>
              <a:spcPct val="15000"/>
            </a:spcAft>
            <a:buChar char="•"/>
          </a:pPr>
          <a:r>
            <a:rPr lang="zh-CN" sz="2000" kern="1200"/>
            <a:t>（</a:t>
          </a:r>
          <a:r>
            <a:rPr lang="en-US" sz="2000" kern="1200"/>
            <a:t>4</a:t>
          </a:r>
          <a:r>
            <a:rPr lang="zh-CN" sz="2000" kern="1200"/>
            <a:t>）	角色需要通知系统外部的突然变化吗？</a:t>
          </a:r>
        </a:p>
        <a:p>
          <a:pPr marL="457200" lvl="2" indent="-228600" algn="l" defTabSz="889000">
            <a:lnSpc>
              <a:spcPct val="90000"/>
            </a:lnSpc>
            <a:spcBef>
              <a:spcPct val="0"/>
            </a:spcBef>
            <a:spcAft>
              <a:spcPct val="15000"/>
            </a:spcAft>
            <a:buChar char="•"/>
          </a:pPr>
          <a:r>
            <a:rPr lang="zh-CN" sz="2000" kern="1200"/>
            <a:t>（</a:t>
          </a:r>
          <a:r>
            <a:rPr lang="en-US" sz="2000" kern="1200"/>
            <a:t>5</a:t>
          </a:r>
          <a:r>
            <a:rPr lang="zh-CN" sz="2000" kern="1200"/>
            <a:t>）	系统需要通知角色正在发生的事情吗？</a:t>
          </a:r>
        </a:p>
        <a:p>
          <a:pPr marL="457200" lvl="2" indent="-228600" algn="l" defTabSz="889000">
            <a:lnSpc>
              <a:spcPct val="90000"/>
            </a:lnSpc>
            <a:spcBef>
              <a:spcPct val="0"/>
            </a:spcBef>
            <a:spcAft>
              <a:spcPct val="15000"/>
            </a:spcAft>
            <a:buChar char="•"/>
          </a:pPr>
          <a:r>
            <a:rPr lang="zh-CN" sz="2000" kern="1200"/>
            <a:t>（</a:t>
          </a:r>
          <a:r>
            <a:rPr lang="en-US" sz="2000" kern="1200"/>
            <a:t>6</a:t>
          </a:r>
          <a:r>
            <a:rPr lang="zh-CN" sz="2000" kern="1200"/>
            <a:t>）	什么用例将支持和维护系统？</a:t>
          </a:r>
        </a:p>
      </dsp:txBody>
      <dsp:txXfrm>
        <a:off x="132580" y="127446"/>
        <a:ext cx="10250438" cy="4096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250E0-2B19-4CB0-A23E-6E6A2A16C4D7}">
      <dsp:nvSpPr>
        <dsp:cNvPr id="0" name=""/>
        <dsp:cNvSpPr/>
      </dsp:nvSpPr>
      <dsp:spPr>
        <a:xfrm>
          <a:off x="0" y="418418"/>
          <a:ext cx="10515600" cy="970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zh-CN" sz="2200" kern="1200" dirty="0"/>
            <a:t>某些用例必须在其他用例之前完成，因为它们之间要相互依赖</a:t>
          </a:r>
        </a:p>
      </dsp:txBody>
      <dsp:txXfrm>
        <a:off x="0" y="418418"/>
        <a:ext cx="10515600" cy="970200"/>
      </dsp:txXfrm>
    </dsp:sp>
    <dsp:sp modelId="{5DA21D86-2183-4BCA-A4A0-1337B14C21FA}">
      <dsp:nvSpPr>
        <dsp:cNvPr id="0" name=""/>
        <dsp:cNvSpPr/>
      </dsp:nvSpPr>
      <dsp:spPr>
        <a:xfrm>
          <a:off x="525780" y="93698"/>
          <a:ext cx="7360920" cy="649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kern="1200" dirty="0"/>
            <a:t>2.	</a:t>
          </a:r>
          <a:r>
            <a:rPr lang="zh-CN" sz="2200" kern="1200" dirty="0"/>
            <a:t>区分用例优先次序</a:t>
          </a:r>
        </a:p>
      </dsp:txBody>
      <dsp:txXfrm>
        <a:off x="557483" y="125401"/>
        <a:ext cx="7297514" cy="586034"/>
      </dsp:txXfrm>
    </dsp:sp>
    <dsp:sp modelId="{7DF0DFC1-2D1B-4997-8063-1CEEA8D68630}">
      <dsp:nvSpPr>
        <dsp:cNvPr id="0" name=""/>
        <dsp:cNvSpPr/>
      </dsp:nvSpPr>
      <dsp:spPr>
        <a:xfrm>
          <a:off x="0" y="1832139"/>
          <a:ext cx="10515600" cy="24255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zh-CN" sz="2200" kern="1200"/>
            <a:t>将已确定并细化的角色和用例放入用例图中。此时，再借助包含、扩展和泛化的关系给出用例之间的结构模型。</a:t>
          </a:r>
        </a:p>
        <a:p>
          <a:pPr marL="228600" lvl="1" indent="-228600" algn="l" defTabSz="977900">
            <a:lnSpc>
              <a:spcPct val="90000"/>
            </a:lnSpc>
            <a:spcBef>
              <a:spcPct val="0"/>
            </a:spcBef>
            <a:spcAft>
              <a:spcPct val="15000"/>
            </a:spcAft>
            <a:buChar char="•"/>
          </a:pPr>
          <a:r>
            <a:rPr lang="zh-CN" sz="2200" kern="1200"/>
            <a:t>在系统需求分析中需考虑：系统用例图模型需要哪些视图，每个视图包含什么内容？视图中成员是否需构成包？下面针对上述的图书管理系统，为其建立系统的用例图模型。</a:t>
          </a:r>
        </a:p>
      </dsp:txBody>
      <dsp:txXfrm>
        <a:off x="0" y="1832139"/>
        <a:ext cx="10515600" cy="2425500"/>
      </dsp:txXfrm>
    </dsp:sp>
    <dsp:sp modelId="{34B96811-FEA3-4EFE-9C97-4FD6544C7662}">
      <dsp:nvSpPr>
        <dsp:cNvPr id="0" name=""/>
        <dsp:cNvSpPr/>
      </dsp:nvSpPr>
      <dsp:spPr>
        <a:xfrm>
          <a:off x="525780" y="1507419"/>
          <a:ext cx="7360920" cy="649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kern="1200"/>
            <a:t>3.	</a:t>
          </a:r>
          <a:r>
            <a:rPr lang="zh-CN" sz="2200" kern="1200"/>
            <a:t>构建用例图模型</a:t>
          </a:r>
        </a:p>
      </dsp:txBody>
      <dsp:txXfrm>
        <a:off x="557483" y="1539122"/>
        <a:ext cx="729751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DEBD1-34C1-45C6-AD55-71E57D28F663}">
      <dsp:nvSpPr>
        <dsp:cNvPr id="0" name=""/>
        <dsp:cNvSpPr/>
      </dsp:nvSpPr>
      <dsp:spPr>
        <a:xfrm>
          <a:off x="0" y="62109"/>
          <a:ext cx="11087100" cy="50017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1" kern="1200">
              <a:solidFill>
                <a:schemeClr val="tx1"/>
              </a:solidFill>
            </a:rPr>
            <a:t>对系统进行建模时，对类的识别是一个需要大量技巧的工作，下面主要介绍几种类的识别方法。</a:t>
          </a:r>
          <a:endParaRPr lang="zh-CN" sz="1900" b="1" kern="1200" dirty="0">
            <a:solidFill>
              <a:schemeClr val="tx1"/>
            </a:solidFill>
          </a:endParaRPr>
        </a:p>
      </dsp:txBody>
      <dsp:txXfrm>
        <a:off x="24417" y="86526"/>
        <a:ext cx="11038266" cy="451341"/>
      </dsp:txXfrm>
    </dsp:sp>
    <dsp:sp modelId="{68E0D72E-8C20-4281-BAB0-1CC0ED90188A}">
      <dsp:nvSpPr>
        <dsp:cNvPr id="0" name=""/>
        <dsp:cNvSpPr/>
      </dsp:nvSpPr>
      <dsp:spPr>
        <a:xfrm>
          <a:off x="0" y="617004"/>
          <a:ext cx="11087100" cy="500175"/>
        </a:xfrm>
        <a:prstGeom prst="roundRect">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1</a:t>
          </a:r>
          <a:r>
            <a:rPr lang="zh-CN" sz="1900" kern="1200"/>
            <a:t>）	名词识别法</a:t>
          </a:r>
        </a:p>
      </dsp:txBody>
      <dsp:txXfrm>
        <a:off x="24417" y="641421"/>
        <a:ext cx="11038266" cy="451341"/>
      </dsp:txXfrm>
    </dsp:sp>
    <dsp:sp modelId="{BA0D81B6-5725-4143-81A5-445785946AB6}">
      <dsp:nvSpPr>
        <dsp:cNvPr id="0" name=""/>
        <dsp:cNvSpPr/>
      </dsp:nvSpPr>
      <dsp:spPr>
        <a:xfrm>
          <a:off x="0" y="1117179"/>
          <a:ext cx="110871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1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t>名词识别法的关键是识别系统问题域中的实体。对系统进行描述，描述应该使用问题域中的概念和命名，从系统描述中标识名词及名词短语，其中的名词往往可以标识为对象，复数名词往往可以标识为类。</a:t>
          </a:r>
        </a:p>
      </dsp:txBody>
      <dsp:txXfrm>
        <a:off x="0" y="1117179"/>
        <a:ext cx="11087100" cy="521122"/>
      </dsp:txXfrm>
    </dsp:sp>
    <dsp:sp modelId="{AC7F61F4-726A-4C80-BBB3-E2617F36D5A0}">
      <dsp:nvSpPr>
        <dsp:cNvPr id="0" name=""/>
        <dsp:cNvSpPr/>
      </dsp:nvSpPr>
      <dsp:spPr>
        <a:xfrm>
          <a:off x="0" y="1638301"/>
          <a:ext cx="11087100" cy="50017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2</a:t>
          </a:r>
          <a:r>
            <a:rPr lang="zh-CN" sz="1900" kern="1200"/>
            <a:t>）	从用例中识别类</a:t>
          </a:r>
        </a:p>
      </dsp:txBody>
      <dsp:txXfrm>
        <a:off x="24417" y="1662718"/>
        <a:ext cx="11038266" cy="451341"/>
      </dsp:txXfrm>
    </dsp:sp>
    <dsp:sp modelId="{6CC78F2D-125F-483F-9AF8-49A90623AC02}">
      <dsp:nvSpPr>
        <dsp:cNvPr id="0" name=""/>
        <dsp:cNvSpPr/>
      </dsp:nvSpPr>
      <dsp:spPr>
        <a:xfrm>
          <a:off x="0" y="2138476"/>
          <a:ext cx="110871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1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t>用例图是对系统进行需求分析建立的图形描述，实质上是一种系统描述的形式，自然可以根据用例描述来识别类。</a:t>
          </a:r>
        </a:p>
      </dsp:txBody>
      <dsp:txXfrm>
        <a:off x="0" y="2138476"/>
        <a:ext cx="11087100" cy="314640"/>
      </dsp:txXfrm>
    </dsp:sp>
    <dsp:sp modelId="{046C7295-F25E-4B26-A058-FDFB69DAF457}">
      <dsp:nvSpPr>
        <dsp:cNvPr id="0" name=""/>
        <dsp:cNvSpPr/>
      </dsp:nvSpPr>
      <dsp:spPr>
        <a:xfrm>
          <a:off x="0" y="2453116"/>
          <a:ext cx="11087100" cy="500175"/>
        </a:xfrm>
        <a:prstGeom prst="roundRect">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3)	</a:t>
          </a:r>
          <a:r>
            <a:rPr lang="zh-CN" sz="1900" kern="1200"/>
            <a:t>使用</a:t>
          </a:r>
          <a:r>
            <a:rPr lang="en-US" sz="1900" kern="1200"/>
            <a:t>CRC</a:t>
          </a:r>
          <a:r>
            <a:rPr lang="zh-CN" sz="1900" kern="1200"/>
            <a:t>分析法</a:t>
          </a:r>
        </a:p>
      </dsp:txBody>
      <dsp:txXfrm>
        <a:off x="24417" y="2477533"/>
        <a:ext cx="11038266" cy="451341"/>
      </dsp:txXfrm>
    </dsp:sp>
    <dsp:sp modelId="{7D216D69-B2CC-4620-9297-D0FBFCA4C731}">
      <dsp:nvSpPr>
        <dsp:cNvPr id="0" name=""/>
        <dsp:cNvSpPr/>
      </dsp:nvSpPr>
      <dsp:spPr>
        <a:xfrm>
          <a:off x="0" y="2953291"/>
          <a:ext cx="110871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1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CRC</a:t>
          </a:r>
          <a:r>
            <a:rPr lang="zh-CN" sz="1500" kern="1200"/>
            <a:t>卡由三部分组成：类</a:t>
          </a:r>
          <a:r>
            <a:rPr lang="en-US" sz="1500" kern="1200"/>
            <a:t>(Class)</a:t>
          </a:r>
          <a:r>
            <a:rPr lang="zh-CN" sz="1500" kern="1200"/>
            <a:t>、职责</a:t>
          </a:r>
          <a:r>
            <a:rPr lang="en-US" sz="1500" kern="1200"/>
            <a:t>(Responsibility)</a:t>
          </a:r>
          <a:r>
            <a:rPr lang="zh-CN" sz="1500" kern="1200"/>
            <a:t>和协作</a:t>
          </a:r>
          <a:r>
            <a:rPr lang="en-US" sz="1500" kern="1200"/>
            <a:t>(Collaborator)</a:t>
          </a:r>
          <a:endParaRPr lang="zh-CN" sz="1500" kern="1200"/>
        </a:p>
      </dsp:txBody>
      <dsp:txXfrm>
        <a:off x="0" y="2953291"/>
        <a:ext cx="11087100" cy="314640"/>
      </dsp:txXfrm>
    </dsp:sp>
    <dsp:sp modelId="{F55C81E2-A679-4E5D-96A2-6A11676F8AB2}">
      <dsp:nvSpPr>
        <dsp:cNvPr id="0" name=""/>
        <dsp:cNvSpPr/>
      </dsp:nvSpPr>
      <dsp:spPr>
        <a:xfrm>
          <a:off x="0" y="3267931"/>
          <a:ext cx="11087100" cy="50017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4)	</a:t>
          </a:r>
          <a:r>
            <a:rPr lang="zh-CN" sz="1900" kern="1200"/>
            <a:t>领域分析法</a:t>
          </a:r>
        </a:p>
      </dsp:txBody>
      <dsp:txXfrm>
        <a:off x="24417" y="3292348"/>
        <a:ext cx="11038266" cy="451341"/>
      </dsp:txXfrm>
    </dsp:sp>
    <dsp:sp modelId="{47C14845-B255-4E2E-84AF-2AE9B1AAA8EF}">
      <dsp:nvSpPr>
        <dsp:cNvPr id="0" name=""/>
        <dsp:cNvSpPr/>
      </dsp:nvSpPr>
      <dsp:spPr>
        <a:xfrm>
          <a:off x="0" y="3768106"/>
          <a:ext cx="110871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01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t>通过对某一领域中的已有应用系统、理论、技术、开发历史等的分析和研究，来标识、收集、组织和表示领域模型及软件体系结构的过程，并得到最终的结果。</a:t>
          </a:r>
        </a:p>
      </dsp:txBody>
      <dsp:txXfrm>
        <a:off x="0" y="3768106"/>
        <a:ext cx="11087100" cy="521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45F24-A19C-479B-B3F4-62C9784D4260}">
      <dsp:nvSpPr>
        <dsp:cNvPr id="0" name=""/>
        <dsp:cNvSpPr/>
      </dsp:nvSpPr>
      <dsp:spPr>
        <a:xfrm>
          <a:off x="0" y="84856"/>
          <a:ext cx="10515600" cy="9213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sz="3500" kern="1200"/>
            <a:t>在使用类图对系统进行建模时需要注意以下几点。</a:t>
          </a:r>
        </a:p>
      </dsp:txBody>
      <dsp:txXfrm>
        <a:off x="44978" y="129834"/>
        <a:ext cx="10425644" cy="831418"/>
      </dsp:txXfrm>
    </dsp:sp>
    <dsp:sp modelId="{B1FD4D28-292E-42E7-A9AA-64FB41D5268D}">
      <dsp:nvSpPr>
        <dsp:cNvPr id="0" name=""/>
        <dsp:cNvSpPr/>
      </dsp:nvSpPr>
      <dsp:spPr>
        <a:xfrm>
          <a:off x="0" y="1006231"/>
          <a:ext cx="10515600" cy="326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(1)	</a:t>
          </a:r>
          <a:r>
            <a:rPr lang="zh-CN" sz="2700" kern="1200"/>
            <a:t>应该从简单概念开始创建类图，比如类的关系等。</a:t>
          </a:r>
        </a:p>
        <a:p>
          <a:pPr marL="228600" lvl="1" indent="-228600" algn="l" defTabSz="1200150">
            <a:lnSpc>
              <a:spcPct val="90000"/>
            </a:lnSpc>
            <a:spcBef>
              <a:spcPct val="0"/>
            </a:spcBef>
            <a:spcAft>
              <a:spcPct val="20000"/>
            </a:spcAft>
            <a:buChar char="•"/>
          </a:pPr>
          <a:r>
            <a:rPr lang="en-US" sz="2700" kern="1200" dirty="0"/>
            <a:t>(2)	</a:t>
          </a:r>
          <a:r>
            <a:rPr lang="zh-CN" sz="2700" kern="1200" dirty="0"/>
            <a:t>在项目的不同开发阶段，使用不同的观点来创建类图。如果处于分析阶段应该画概念层类图，在软件设计阶段，应该画说明层类图，当针对某个特定的技术实现时应该画实现层类图。</a:t>
          </a:r>
        </a:p>
        <a:p>
          <a:pPr marL="228600" lvl="1" indent="-228600" algn="l" defTabSz="1200150">
            <a:lnSpc>
              <a:spcPct val="90000"/>
            </a:lnSpc>
            <a:spcBef>
              <a:spcPct val="0"/>
            </a:spcBef>
            <a:spcAft>
              <a:spcPct val="20000"/>
            </a:spcAft>
            <a:buChar char="•"/>
          </a:pPr>
          <a:r>
            <a:rPr lang="en-US" sz="2700" kern="1200" dirty="0"/>
            <a:t>(3)	</a:t>
          </a:r>
          <a:r>
            <a:rPr lang="zh-CN" sz="2700" kern="1200" dirty="0"/>
            <a:t>不要为每个事物都画一个模型，应该把精力放在关键的领域。使用类图的最大危险是过早地着眼于实现的细节，为了避免这个问题，应该将重点放在概念层和说明层。</a:t>
          </a:r>
        </a:p>
      </dsp:txBody>
      <dsp:txXfrm>
        <a:off x="0" y="1006231"/>
        <a:ext cx="10515600" cy="3260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96F22-8123-42CF-8DEE-9CBBD3833C17}">
      <dsp:nvSpPr>
        <dsp:cNvPr id="0" name=""/>
        <dsp:cNvSpPr/>
      </dsp:nvSpPr>
      <dsp:spPr>
        <a:xfrm>
          <a:off x="6545" y="738441"/>
          <a:ext cx="3358008" cy="13432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23495" rIns="0" bIns="23495" numCol="1" spcCol="1270" anchor="ctr" anchorCtr="0">
          <a:noAutofit/>
        </a:bodyPr>
        <a:lstStyle/>
        <a:p>
          <a:pPr marL="0" lvl="0" indent="0" algn="ctr" defTabSz="1644650">
            <a:lnSpc>
              <a:spcPct val="90000"/>
            </a:lnSpc>
            <a:spcBef>
              <a:spcPct val="0"/>
            </a:spcBef>
            <a:spcAft>
              <a:spcPct val="35000"/>
            </a:spcAft>
            <a:buNone/>
          </a:pPr>
          <a:r>
            <a:rPr lang="en-US" sz="3700" kern="1200"/>
            <a:t>(1)</a:t>
          </a:r>
          <a:r>
            <a:rPr lang="zh-CN" sz="3700" kern="1200"/>
            <a:t>确定类和关系</a:t>
          </a:r>
        </a:p>
      </dsp:txBody>
      <dsp:txXfrm>
        <a:off x="678147" y="738441"/>
        <a:ext cx="2014805" cy="1343203"/>
      </dsp:txXfrm>
    </dsp:sp>
    <dsp:sp modelId="{42CC3BAF-8BAC-4847-88AD-626277546C39}">
      <dsp:nvSpPr>
        <dsp:cNvPr id="0" name=""/>
        <dsp:cNvSpPr/>
      </dsp:nvSpPr>
      <dsp:spPr>
        <a:xfrm>
          <a:off x="2928013" y="852613"/>
          <a:ext cx="2787147" cy="11148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zh-CN" sz="1300" kern="1200"/>
            <a:t>根据用例图进行类图的建模首先要做的是通过分析用例图确定类及其关系。找到第一批类，确定类中的内容。</a:t>
          </a:r>
        </a:p>
      </dsp:txBody>
      <dsp:txXfrm>
        <a:off x="3485442" y="852613"/>
        <a:ext cx="1672289" cy="1114858"/>
      </dsp:txXfrm>
    </dsp:sp>
    <dsp:sp modelId="{BAA11FF1-CDD4-4DA1-B9EC-1BADF05A5542}">
      <dsp:nvSpPr>
        <dsp:cNvPr id="0" name=""/>
        <dsp:cNvSpPr/>
      </dsp:nvSpPr>
      <dsp:spPr>
        <a:xfrm>
          <a:off x="5324960" y="852613"/>
          <a:ext cx="2787147" cy="11148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zh-CN" sz="1300" kern="1200"/>
            <a:t>确定了系统中的主要</a:t>
          </a:r>
          <a:r>
            <a:rPr lang="en-US" sz="1300" kern="1200"/>
            <a:t>'</a:t>
          </a:r>
          <a:r>
            <a:rPr lang="zh-CN" sz="1300" kern="1200"/>
            <a:t>类后，下面通过用例图来确定各个功能应该所属的类。</a:t>
          </a:r>
        </a:p>
      </dsp:txBody>
      <dsp:txXfrm>
        <a:off x="5882389" y="852613"/>
        <a:ext cx="1672289" cy="1114858"/>
      </dsp:txXfrm>
    </dsp:sp>
    <dsp:sp modelId="{B3081627-0B0C-401C-BFC3-CA49482A1D59}">
      <dsp:nvSpPr>
        <dsp:cNvPr id="0" name=""/>
        <dsp:cNvSpPr/>
      </dsp:nvSpPr>
      <dsp:spPr>
        <a:xfrm>
          <a:off x="7721906" y="852613"/>
          <a:ext cx="2787147" cy="11148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zh-CN" sz="1300" kern="1200"/>
            <a:t>下面通过添加类之间的多重性让类图的信息更加详细，并且对类图进行调整以便保证没有冗余的类和关系。</a:t>
          </a:r>
        </a:p>
      </dsp:txBody>
      <dsp:txXfrm>
        <a:off x="8279335" y="852613"/>
        <a:ext cx="1672289" cy="1114858"/>
      </dsp:txXfrm>
    </dsp:sp>
    <dsp:sp modelId="{A48E5123-ABFF-4878-AEF0-43C9D649D7EC}">
      <dsp:nvSpPr>
        <dsp:cNvPr id="0" name=""/>
        <dsp:cNvSpPr/>
      </dsp:nvSpPr>
      <dsp:spPr>
        <a:xfrm>
          <a:off x="6545" y="2269693"/>
          <a:ext cx="3358008" cy="13432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23495" rIns="0" bIns="23495" numCol="1" spcCol="1270" anchor="ctr" anchorCtr="0">
          <a:noAutofit/>
        </a:bodyPr>
        <a:lstStyle/>
        <a:p>
          <a:pPr marL="0" lvl="0" indent="0" algn="ctr" defTabSz="1644650">
            <a:lnSpc>
              <a:spcPct val="90000"/>
            </a:lnSpc>
            <a:spcBef>
              <a:spcPct val="0"/>
            </a:spcBef>
            <a:spcAft>
              <a:spcPct val="35000"/>
            </a:spcAft>
            <a:buNone/>
          </a:pPr>
          <a:r>
            <a:rPr lang="en-US" sz="3700" kern="1200"/>
            <a:t>(2)</a:t>
          </a:r>
          <a:r>
            <a:rPr lang="zh-CN" sz="3700" kern="1200"/>
            <a:t>确定属性和操作</a:t>
          </a:r>
        </a:p>
      </dsp:txBody>
      <dsp:txXfrm>
        <a:off x="678147" y="2269693"/>
        <a:ext cx="2014805" cy="1343203"/>
      </dsp:txXfrm>
    </dsp:sp>
    <dsp:sp modelId="{38DA9F59-D7C8-4486-AB38-E7379EA52BCE}">
      <dsp:nvSpPr>
        <dsp:cNvPr id="0" name=""/>
        <dsp:cNvSpPr/>
      </dsp:nvSpPr>
      <dsp:spPr>
        <a:xfrm>
          <a:off x="2928013" y="2383865"/>
          <a:ext cx="2787147" cy="11148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zh-CN" sz="1300" kern="1200"/>
            <a:t>下面根据已经建好的类和关系为系统中的类开始添加属性和操作以便提供数据存储和需要的功能来完成系统功能</a:t>
          </a:r>
        </a:p>
      </dsp:txBody>
      <dsp:txXfrm>
        <a:off x="3485442" y="2383865"/>
        <a:ext cx="1672289" cy="1114858"/>
      </dsp:txXfrm>
    </dsp:sp>
    <dsp:sp modelId="{5FC74637-134A-4E46-AFBC-76DECA6E1195}">
      <dsp:nvSpPr>
        <dsp:cNvPr id="0" name=""/>
        <dsp:cNvSpPr/>
      </dsp:nvSpPr>
      <dsp:spPr>
        <a:xfrm>
          <a:off x="5324960" y="2383865"/>
          <a:ext cx="2787147" cy="111485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zh-CN" sz="1300" kern="1200"/>
            <a:t>最后，为属性和操作提供参数、数据类型和初始值。</a:t>
          </a:r>
        </a:p>
      </dsp:txBody>
      <dsp:txXfrm>
        <a:off x="5882389" y="2383865"/>
        <a:ext cx="1672289" cy="11148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5CB5-8775-42A3-9A20-0679CDBF33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0C261D-20E0-47D7-B454-A98920F16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0B0ED9-E591-41A2-A724-5F7CE4E136B8}"/>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5" name="页脚占位符 4">
            <a:extLst>
              <a:ext uri="{FF2B5EF4-FFF2-40B4-BE49-F238E27FC236}">
                <a16:creationId xmlns:a16="http://schemas.microsoft.com/office/drawing/2014/main" id="{B4FE2FB3-B55E-409F-BAE1-5BD98291F4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46E823-67FC-457A-BE5A-CF971E762A27}"/>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162908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37390-F201-4655-88BD-ECB7E4EA09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347027-AD01-4C71-934C-395094DDFE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DC258F-F295-44CB-9517-8005FB745FF7}"/>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5" name="页脚占位符 4">
            <a:extLst>
              <a:ext uri="{FF2B5EF4-FFF2-40B4-BE49-F238E27FC236}">
                <a16:creationId xmlns:a16="http://schemas.microsoft.com/office/drawing/2014/main" id="{DC401413-307F-47AC-99E5-D594BB4B4B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1A9F25-FE93-4232-8553-83138248A375}"/>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67071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D45B89-8F28-4E11-AC4E-C69B47E1AE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CD8B85-71BD-4D6A-8188-DA1D00C533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1C43D-11BA-4CA5-B21A-3D6DB3520E0C}"/>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5" name="页脚占位符 4">
            <a:extLst>
              <a:ext uri="{FF2B5EF4-FFF2-40B4-BE49-F238E27FC236}">
                <a16:creationId xmlns:a16="http://schemas.microsoft.com/office/drawing/2014/main" id="{F67E28BE-0340-4B06-922C-ADD9AC8CE5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A5E90E-D840-48D7-9737-F19B750E18A8}"/>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388011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AFEB6-B1EB-4E85-BC73-FAF7DFF420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AFDDBF-799C-4287-A1E9-00EE3A31D3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FA3D61-03D6-4B89-B7AE-452EFFC3F582}"/>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5" name="页脚占位符 4">
            <a:extLst>
              <a:ext uri="{FF2B5EF4-FFF2-40B4-BE49-F238E27FC236}">
                <a16:creationId xmlns:a16="http://schemas.microsoft.com/office/drawing/2014/main" id="{F3656EB8-57CC-471C-8323-501AF728A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8EBD00-A3C2-406C-B0CB-30A7F6C06418}"/>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302089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FBC4A-0DEB-4E5D-80FC-9547EE2FFA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E5E4B0-DE9D-4BB0-AFF0-C453AF757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1393FD-F53A-4A93-A55D-C2F272001581}"/>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5" name="页脚占位符 4">
            <a:extLst>
              <a:ext uri="{FF2B5EF4-FFF2-40B4-BE49-F238E27FC236}">
                <a16:creationId xmlns:a16="http://schemas.microsoft.com/office/drawing/2014/main" id="{4A99A3F1-1869-4A75-B232-605212745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12A195-02A9-4123-ABFB-5DD30123A53C}"/>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299647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64761-9905-4790-B3B3-CD1B62E39D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43CA5A-3846-4FBC-8DB9-479F862585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2561C6-8B2C-4E1F-BF1E-5E722097DEE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4864A6-BB81-4B6F-8413-9ABFB6C71E9D}"/>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6" name="页脚占位符 5">
            <a:extLst>
              <a:ext uri="{FF2B5EF4-FFF2-40B4-BE49-F238E27FC236}">
                <a16:creationId xmlns:a16="http://schemas.microsoft.com/office/drawing/2014/main" id="{0EC61763-ADDF-4E52-9415-38DCBBD3CE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617847-2DB9-4768-9B7F-90373DEC556A}"/>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276960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DE0FA-77FC-4560-B7B7-6B1F80FF8E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3DF31EF-CFDE-4B75-8080-3B72884B7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E272A5-AEFE-4986-AF72-F08AA8A0E2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B07844-80C6-4658-93A1-F601C84E4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D23502-ED55-4A56-8245-32D55FF80E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D53323-68C6-4829-8ABE-79B1B6995FD8}"/>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8" name="页脚占位符 7">
            <a:extLst>
              <a:ext uri="{FF2B5EF4-FFF2-40B4-BE49-F238E27FC236}">
                <a16:creationId xmlns:a16="http://schemas.microsoft.com/office/drawing/2014/main" id="{C642FE73-CB26-4142-9994-E11BD43C6B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B4D651-9547-4B3D-A811-822089DE4B02}"/>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382882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4AEA6-5B7C-4959-A783-93B2A19E10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6B2474-1884-4DCB-81CF-8744BCD3ED09}"/>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4" name="页脚占位符 3">
            <a:extLst>
              <a:ext uri="{FF2B5EF4-FFF2-40B4-BE49-F238E27FC236}">
                <a16:creationId xmlns:a16="http://schemas.microsoft.com/office/drawing/2014/main" id="{BD9FB750-C740-416A-AFE7-60C7315B65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0C35FF0-7790-43A5-ABE1-635B9B6AD2C1}"/>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389796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5274A6-5A53-485A-84D3-27AC1AF9591E}"/>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3" name="页脚占位符 2">
            <a:extLst>
              <a:ext uri="{FF2B5EF4-FFF2-40B4-BE49-F238E27FC236}">
                <a16:creationId xmlns:a16="http://schemas.microsoft.com/office/drawing/2014/main" id="{0E63259D-E738-4CE1-BF16-B02313728D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8C28EA6-5033-4B0C-B2D7-8805CFAD9955}"/>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151002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92B9B-EF2D-4578-AF55-25DA7D942A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5684F4-B3D0-4AE3-A0A5-085ABEF1E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B143F7-01E6-4482-96BD-1AD90B3FE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379930-1F25-4721-A58E-D1FB0CA878CB}"/>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6" name="页脚占位符 5">
            <a:extLst>
              <a:ext uri="{FF2B5EF4-FFF2-40B4-BE49-F238E27FC236}">
                <a16:creationId xmlns:a16="http://schemas.microsoft.com/office/drawing/2014/main" id="{747600A6-9B76-4C09-A8BC-26F4FBFAAC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25C3C7-00DA-44BC-8457-8766D9297051}"/>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51344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D69B3-E42B-4156-9194-C621FC6A2F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B48F26-AAE9-4A76-9F6D-EA987B057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48254F-EF5C-4BBB-AF0F-E4714C44F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0F0363-BF5E-41AF-B268-A4C328ACE5B9}"/>
              </a:ext>
            </a:extLst>
          </p:cNvPr>
          <p:cNvSpPr>
            <a:spLocks noGrp="1"/>
          </p:cNvSpPr>
          <p:nvPr>
            <p:ph type="dt" sz="half" idx="10"/>
          </p:nvPr>
        </p:nvSpPr>
        <p:spPr/>
        <p:txBody>
          <a:bodyPr/>
          <a:lstStyle/>
          <a:p>
            <a:fld id="{F5E46DF9-D2CA-4F5E-94F4-A8694AACD744}" type="datetimeFigureOut">
              <a:rPr lang="zh-CN" altLang="en-US" smtClean="0"/>
              <a:t>2022/3/26</a:t>
            </a:fld>
            <a:endParaRPr lang="zh-CN" altLang="en-US"/>
          </a:p>
        </p:txBody>
      </p:sp>
      <p:sp>
        <p:nvSpPr>
          <p:cNvPr id="6" name="页脚占位符 5">
            <a:extLst>
              <a:ext uri="{FF2B5EF4-FFF2-40B4-BE49-F238E27FC236}">
                <a16:creationId xmlns:a16="http://schemas.microsoft.com/office/drawing/2014/main" id="{5D4FC50A-AC12-4929-8AD5-C0776990AF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94E154-281D-45BC-8A40-92AF4828C941}"/>
              </a:ext>
            </a:extLst>
          </p:cNvPr>
          <p:cNvSpPr>
            <a:spLocks noGrp="1"/>
          </p:cNvSpPr>
          <p:nvPr>
            <p:ph type="sldNum" sz="quarter" idx="12"/>
          </p:nvPr>
        </p:nvSpPr>
        <p:spPr/>
        <p:txBody>
          <a:bodyPr/>
          <a:lstStyle/>
          <a:p>
            <a:fld id="{0D1960D8-50FE-49CA-9991-4B5036F4248E}" type="slidenum">
              <a:rPr lang="zh-CN" altLang="en-US" smtClean="0"/>
              <a:t>‹#›</a:t>
            </a:fld>
            <a:endParaRPr lang="zh-CN" altLang="en-US"/>
          </a:p>
        </p:txBody>
      </p:sp>
    </p:spTree>
    <p:extLst>
      <p:ext uri="{BB962C8B-B14F-4D97-AF65-F5344CB8AC3E}">
        <p14:creationId xmlns:p14="http://schemas.microsoft.com/office/powerpoint/2010/main" val="301072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CCF16B-9903-4430-8E4A-DDB6BAF6C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B9777F-4C73-4651-ACB6-42D507EFD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9CA726F-8D84-4EA9-B763-AF5E4C5B3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5E46DF9-D2CA-4F5E-94F4-A8694AACD744}" type="datetimeFigureOut">
              <a:rPr lang="zh-CN" altLang="en-US" smtClean="0"/>
              <a:pPr/>
              <a:t>2022/3/26</a:t>
            </a:fld>
            <a:endParaRPr lang="zh-CN" altLang="en-US" dirty="0"/>
          </a:p>
        </p:txBody>
      </p:sp>
      <p:sp>
        <p:nvSpPr>
          <p:cNvPr id="5" name="页脚占位符 4">
            <a:extLst>
              <a:ext uri="{FF2B5EF4-FFF2-40B4-BE49-F238E27FC236}">
                <a16:creationId xmlns:a16="http://schemas.microsoft.com/office/drawing/2014/main" id="{85989BC4-660C-4769-BC76-84EA6E5EC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8A064E63-FF5E-4431-AFBB-DA595C9A2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D1960D8-50FE-49CA-9991-4B5036F4248E}" type="slidenum">
              <a:rPr lang="zh-CN" altLang="en-US" smtClean="0"/>
              <a:pPr/>
              <a:t>‹#›</a:t>
            </a:fld>
            <a:endParaRPr lang="zh-CN" altLang="en-US" dirty="0"/>
          </a:p>
        </p:txBody>
      </p:sp>
    </p:spTree>
    <p:extLst>
      <p:ext uri="{BB962C8B-B14F-4D97-AF65-F5344CB8AC3E}">
        <p14:creationId xmlns:p14="http://schemas.microsoft.com/office/powerpoint/2010/main" val="378022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66052-A9BB-4243-8D8C-E20E4A5263EA}"/>
              </a:ext>
            </a:extLst>
          </p:cNvPr>
          <p:cNvSpPr>
            <a:spLocks noGrp="1"/>
          </p:cNvSpPr>
          <p:nvPr>
            <p:ph type="ctrTitle"/>
          </p:nvPr>
        </p:nvSpPr>
        <p:spPr/>
        <p:txBody>
          <a:bodyPr/>
          <a:lstStyle/>
          <a:p>
            <a:r>
              <a:rPr lang="zh-CN" altLang="en-US" dirty="0"/>
              <a:t>用例图，类图，状态图</a:t>
            </a:r>
          </a:p>
        </p:txBody>
      </p:sp>
      <p:sp>
        <p:nvSpPr>
          <p:cNvPr id="3" name="副标题 2">
            <a:extLst>
              <a:ext uri="{FF2B5EF4-FFF2-40B4-BE49-F238E27FC236}">
                <a16:creationId xmlns:a16="http://schemas.microsoft.com/office/drawing/2014/main" id="{5D9F92D7-7D1E-4816-88EA-D06C63F1B6B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0240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4.1.2</a:t>
            </a:r>
            <a:r>
              <a:rPr lang="zh-CN" altLang="en-US" dirty="0"/>
              <a:t>用例</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fontScale="77500" lnSpcReduction="20000"/>
          </a:bodyPr>
          <a:lstStyle/>
          <a:p>
            <a:pPr marL="0" indent="0">
              <a:lnSpc>
                <a:spcPct val="120000"/>
              </a:lnSpc>
              <a:buNone/>
            </a:pPr>
            <a:r>
              <a:rPr lang="zh-CN" altLang="en-US" dirty="0"/>
              <a:t>使用用例进行系统的需求分析时具有如下一些特点。</a:t>
            </a:r>
          </a:p>
          <a:p>
            <a:pPr>
              <a:lnSpc>
                <a:spcPct val="120000"/>
              </a:lnSpc>
            </a:pPr>
            <a:r>
              <a:rPr lang="en-US" altLang="zh-CN" dirty="0"/>
              <a:t>(1)	</a:t>
            </a:r>
            <a:r>
              <a:rPr lang="zh-CN" altLang="en-US" dirty="0"/>
              <a:t>用例是从系统的使用角度描述系统中的信息，即在系统的外部所能看到的系统的功能，而不是考虑系统内部对该功能的具体实现方式。</a:t>
            </a:r>
          </a:p>
          <a:p>
            <a:pPr>
              <a:lnSpc>
                <a:spcPct val="120000"/>
              </a:lnSpc>
            </a:pPr>
            <a:r>
              <a:rPr lang="en-US" altLang="zh-CN" dirty="0"/>
              <a:t>(2)	</a:t>
            </a:r>
            <a:r>
              <a:rPr lang="zh-CN" altLang="en-US" dirty="0"/>
              <a:t>用例描述了用户提出的一些可见需求，对应一个具体的用户目标。使用用例可以促进与用户的沟通，正确地理解需求，同时也可以用来划分系统与外部实体的界限，是面向对象分析与设计的起点，是类、对象、操作的来源。</a:t>
            </a:r>
          </a:p>
          <a:p>
            <a:pPr>
              <a:lnSpc>
                <a:spcPct val="120000"/>
              </a:lnSpc>
            </a:pPr>
            <a:r>
              <a:rPr lang="en-US" altLang="zh-CN" dirty="0"/>
              <a:t>(3)	</a:t>
            </a:r>
            <a:r>
              <a:rPr lang="zh-CN" altLang="en-US" dirty="0"/>
              <a:t>用例通常由某个参与者来执行。</a:t>
            </a:r>
          </a:p>
          <a:p>
            <a:pPr>
              <a:lnSpc>
                <a:spcPct val="120000"/>
              </a:lnSpc>
            </a:pPr>
            <a:r>
              <a:rPr lang="en-US" altLang="zh-CN" dirty="0"/>
              <a:t>(4)	</a:t>
            </a:r>
            <a:r>
              <a:rPr lang="zh-CN" altLang="en-US" dirty="0"/>
              <a:t>用例把执行的结果反馈给参与者。</a:t>
            </a:r>
          </a:p>
          <a:p>
            <a:pPr>
              <a:lnSpc>
                <a:spcPct val="120000"/>
              </a:lnSpc>
            </a:pPr>
            <a:r>
              <a:rPr lang="en-US" altLang="zh-CN" dirty="0"/>
              <a:t>(5)	</a:t>
            </a:r>
            <a:r>
              <a:rPr lang="zh-CN" altLang="en-US" dirty="0"/>
              <a:t>用例在功能上具有完整性，即它从参与者接受输入</a:t>
            </a:r>
            <a:r>
              <a:rPr lang="en-US" altLang="zh-CN" dirty="0"/>
              <a:t>,</a:t>
            </a:r>
            <a:r>
              <a:rPr lang="zh-CN" altLang="en-US" dirty="0"/>
              <a:t>产生的结果最终再输出给参与者。</a:t>
            </a:r>
          </a:p>
          <a:p>
            <a:pPr>
              <a:lnSpc>
                <a:spcPct val="120000"/>
              </a:lnSpc>
            </a:pPr>
            <a:endParaRPr lang="zh-CN" altLang="en-US" dirty="0"/>
          </a:p>
        </p:txBody>
      </p:sp>
    </p:spTree>
    <p:extLst>
      <p:ext uri="{BB962C8B-B14F-4D97-AF65-F5344CB8AC3E}">
        <p14:creationId xmlns:p14="http://schemas.microsoft.com/office/powerpoint/2010/main" val="17660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4.1.3</a:t>
            </a:r>
            <a:r>
              <a:rPr lang="zh-CN" altLang="en-US" dirty="0"/>
              <a:t>用例描述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a:bodyPr>
          <a:lstStyle/>
          <a:p>
            <a:r>
              <a:rPr lang="zh-CN" altLang="en-US" dirty="0"/>
              <a:t>从软件开发的角度，用例就是需求的文字性描述，主要是说明系统如何工作的功能性或行为性需求。用例图只是简单地用图形的方式描述了一下系统。实际上，用例是文本形式，不是图形。用例是作为人与人之间，尤其是没有受过专门培训的人员之间互相交流的一种手段。因此，编写用例的首选形式通常是简单的文本。因此对于每个用例，还需要有详细的说明，这样就可以让别人对这个系统有一个更加详细的了解，这时就需要编写用例描述。对于用例描述的内容，一般没有硬性规定的格式，但一些必需或者重要的内容还是必需要写进用例描述里面的。用例描述一般包括：用例编号、用例概述（说明）、前置（前提）条件、基本事件流、其他事件流、异常事件流、后置（事后）条件等</a:t>
            </a:r>
          </a:p>
          <a:p>
            <a:endParaRPr lang="zh-CN" altLang="en-US" dirty="0"/>
          </a:p>
        </p:txBody>
      </p:sp>
    </p:spTree>
    <p:extLst>
      <p:ext uri="{BB962C8B-B14F-4D97-AF65-F5344CB8AC3E}">
        <p14:creationId xmlns:p14="http://schemas.microsoft.com/office/powerpoint/2010/main" val="357481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a:xfrm>
            <a:off x="323850" y="365125"/>
            <a:ext cx="3914775" cy="1325563"/>
          </a:xfrm>
        </p:spPr>
        <p:txBody>
          <a:bodyPr/>
          <a:lstStyle/>
          <a:p>
            <a:r>
              <a:rPr lang="zh-CN" altLang="en-US" dirty="0"/>
              <a:t>用例描述模板</a:t>
            </a:r>
          </a:p>
        </p:txBody>
      </p:sp>
      <p:graphicFrame>
        <p:nvGraphicFramePr>
          <p:cNvPr id="12" name="内容占位符 11">
            <a:extLst>
              <a:ext uri="{FF2B5EF4-FFF2-40B4-BE49-F238E27FC236}">
                <a16:creationId xmlns:a16="http://schemas.microsoft.com/office/drawing/2014/main" id="{EADD1293-9FA9-4B78-AED8-60EAA8194C01}"/>
              </a:ext>
            </a:extLst>
          </p:cNvPr>
          <p:cNvGraphicFramePr>
            <a:graphicFrameLocks noGrp="1"/>
          </p:cNvGraphicFramePr>
          <p:nvPr>
            <p:ph idx="1"/>
            <p:extLst>
              <p:ext uri="{D42A27DB-BD31-4B8C-83A1-F6EECF244321}">
                <p14:modId xmlns:p14="http://schemas.microsoft.com/office/powerpoint/2010/main" val="2826730373"/>
              </p:ext>
            </p:extLst>
          </p:nvPr>
        </p:nvGraphicFramePr>
        <p:xfrm>
          <a:off x="4689602" y="-1"/>
          <a:ext cx="7502398" cy="6919676"/>
        </p:xfrm>
        <a:graphic>
          <a:graphicData uri="http://schemas.openxmlformats.org/drawingml/2006/table">
            <a:tbl>
              <a:tblPr firstRow="1" firstCol="1" bandRow="1"/>
              <a:tblGrid>
                <a:gridCol w="2628831">
                  <a:extLst>
                    <a:ext uri="{9D8B030D-6E8A-4147-A177-3AD203B41FA5}">
                      <a16:colId xmlns:a16="http://schemas.microsoft.com/office/drawing/2014/main" val="2794318124"/>
                    </a:ext>
                  </a:extLst>
                </a:gridCol>
                <a:gridCol w="2628831">
                  <a:extLst>
                    <a:ext uri="{9D8B030D-6E8A-4147-A177-3AD203B41FA5}">
                      <a16:colId xmlns:a16="http://schemas.microsoft.com/office/drawing/2014/main" val="2375221338"/>
                    </a:ext>
                  </a:extLst>
                </a:gridCol>
                <a:gridCol w="2244736">
                  <a:extLst>
                    <a:ext uri="{9D8B030D-6E8A-4147-A177-3AD203B41FA5}">
                      <a16:colId xmlns:a16="http://schemas.microsoft.com/office/drawing/2014/main" val="3373990513"/>
                    </a:ext>
                  </a:extLst>
                </a:gridCol>
              </a:tblGrid>
              <a:tr h="379087">
                <a:tc>
                  <a:txBody>
                    <a:bodyPr/>
                    <a:lstStyle/>
                    <a:p>
                      <a:pPr indent="114300">
                        <a:lnSpc>
                          <a:spcPct val="142000"/>
                        </a:lnSpc>
                      </a:pPr>
                      <a:r>
                        <a:rPr lang="zh-TW" sz="800" dirty="0">
                          <a:effectLst/>
                          <a:latin typeface="宋体" panose="02010600030101010101" pitchFamily="2" charset="-122"/>
                          <a:ea typeface="宋体" panose="02010600030101010101" pitchFamily="2" charset="-122"/>
                          <a:cs typeface="宋体" panose="02010600030101010101" pitchFamily="2" charset="-122"/>
                        </a:rPr>
                        <a:t>用例编号</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为用例制定一个唯一的编号，通常格式为</a:t>
                      </a:r>
                      <a:r>
                        <a:rPr lang="en-US" sz="800">
                          <a:solidFill>
                            <a:srgbClr val="000000"/>
                          </a:solidFill>
                          <a:effectLst/>
                          <a:latin typeface="Times New Roman" panose="02020603050405020304" pitchFamily="18" charset="0"/>
                          <a:ea typeface="Times New Roman" panose="02020603050405020304" pitchFamily="18" charset="0"/>
                          <a:cs typeface="宋体" panose="02010600030101010101" pitchFamily="2" charset="-122"/>
                        </a:rPr>
                        <a:t>UCxx</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80211206"/>
                  </a:ext>
                </a:extLst>
              </a:tr>
              <a:tr h="519206">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用例名称</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345"/>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让读者一目了然地知道用例的目标，应为一个动词短语</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02729180"/>
                  </a:ext>
                </a:extLst>
              </a:tr>
              <a:tr h="187177">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用例概述</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指用例的目标，对用例概要性的描述</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1652866"/>
                  </a:ext>
                </a:extLst>
              </a:tr>
              <a:tr h="187177">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范围</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用例的设计范围</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0953586"/>
                  </a:ext>
                </a:extLst>
              </a:tr>
              <a:tr h="519206">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主参与者</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345"/>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该用例的主要参与者，在此列出名称，并对其进行简要的描述</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6018509"/>
                  </a:ext>
                </a:extLst>
              </a:tr>
              <a:tr h="519206">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次要参与者</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295"/>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该用例的次要参与者，在此列出名称，并对其进行简要的描述</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998702"/>
                  </a:ext>
                </a:extLst>
              </a:tr>
              <a:tr h="183697">
                <a:tc rowSpan="3">
                  <a:txBody>
                    <a:bodyPr/>
                    <a:lstStyle/>
                    <a:p>
                      <a:pPr indent="254000">
                        <a:lnSpc>
                          <a:spcPts val="1320"/>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项目相关人利益说明</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94606" marR="94606" marT="47303" marB="47303"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项目相关人</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利益</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58150290"/>
                  </a:ext>
                </a:extLst>
              </a:tr>
              <a:tr h="187177">
                <a:tc vMerge="1">
                  <a:txBody>
                    <a:bodyPr/>
                    <a:lstStyle/>
                    <a:p>
                      <a:endParaRPr lang="zh-CN" altLang="en-US"/>
                    </a:p>
                  </a:txBody>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项目相关人员的名称</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从该用例获取的利益</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989285"/>
                  </a:ext>
                </a:extLst>
              </a:tr>
              <a:tr h="183697">
                <a:tc vMerge="1">
                  <a:txBody>
                    <a:bodyPr/>
                    <a:lstStyle/>
                    <a:p>
                      <a:endParaRPr lang="zh-CN" altLang="en-US"/>
                    </a:p>
                  </a:txBody>
                  <a:tcPr/>
                </a:tc>
                <a:tc>
                  <a:txBody>
                    <a:bodyPr/>
                    <a:lstStyle/>
                    <a:p>
                      <a:pPr indent="254000">
                        <a:lnSpc>
                          <a:spcPct val="142000"/>
                        </a:lnSpc>
                        <a:tabLst>
                          <a:tab pos="201295" algn="l"/>
                        </a:tabLst>
                      </a:pPr>
                      <a:r>
                        <a:rPr lang="en-US" sz="8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tabLst>
                          <a:tab pos="204470" algn="l"/>
                        </a:tabLst>
                      </a:pPr>
                      <a:r>
                        <a:rPr lang="en-US" sz="8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4277692"/>
                  </a:ext>
                </a:extLst>
              </a:tr>
              <a:tr h="187177">
                <a:tc>
                  <a:txBody>
                    <a:bodyPr/>
                    <a:lstStyle/>
                    <a:p>
                      <a:pPr indent="254000">
                        <a:lnSpc>
                          <a:spcPct val="142000"/>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前置条件</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指的是启动该用例应该满足的条件</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1726408"/>
                  </a:ext>
                </a:extLst>
              </a:tr>
              <a:tr h="183697">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后置条件</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指的是该用例完成之后，将执行什么动作</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4769276"/>
                  </a:ext>
                </a:extLst>
              </a:tr>
              <a:tr h="183697">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成功保证</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描述当前目标完成后，环境会发生什么变化</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8537431"/>
                  </a:ext>
                </a:extLst>
              </a:tr>
              <a:tr h="187177">
                <a:tc rowSpan="3">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基本事件流</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94606" marR="94606" marT="47303" marB="47303"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步骤</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活动</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0491854"/>
                  </a:ext>
                </a:extLst>
              </a:tr>
              <a:tr h="519206">
                <a:tc vMerge="1">
                  <a:txBody>
                    <a:bodyPr/>
                    <a:lstStyle/>
                    <a:p>
                      <a:endParaRPr lang="zh-CN" altLang="en-US"/>
                    </a:p>
                  </a:txBody>
                  <a:tcPr/>
                </a:tc>
                <a:tc>
                  <a:txBody>
                    <a:bodyPr/>
                    <a:lstStyle/>
                    <a:p>
                      <a:pPr indent="254000">
                        <a:lnSpc>
                          <a:spcPct val="142000"/>
                        </a:lnSpc>
                      </a:pPr>
                      <a:r>
                        <a:rPr lang="zh-TW" sz="800">
                          <a:solidFill>
                            <a:srgbClr val="000000"/>
                          </a:solidFill>
                          <a:effectLst/>
                          <a:latin typeface="宋体" panose="02010600030101010101" pitchFamily="2" charset="-122"/>
                          <a:ea typeface="Times New Roman" panose="02020603050405020304" pitchFamily="18" charset="0"/>
                          <a:cs typeface="宋体" panose="02010600030101010101" pitchFamily="2" charset="-122"/>
                        </a:rPr>
                        <a:t>1</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320"/>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描述触发事件到目标完成以及清除的步骤</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434348"/>
                  </a:ext>
                </a:extLst>
              </a:tr>
              <a:tr h="519206">
                <a:tc vMerge="1">
                  <a:txBody>
                    <a:bodyPr/>
                    <a:lstStyle/>
                    <a:p>
                      <a:endParaRPr lang="zh-CN" altLang="en-US"/>
                    </a:p>
                  </a:txBody>
                  <a:tcPr/>
                </a:tc>
                <a:tc>
                  <a:txBody>
                    <a:bodyPr/>
                    <a:lstStyle/>
                    <a:p>
                      <a:pPr indent="254000">
                        <a:lnSpc>
                          <a:spcPct val="142000"/>
                        </a:lnSpc>
                      </a:pPr>
                      <a:r>
                        <a:rPr lang="zh-TW" sz="800">
                          <a:solidFill>
                            <a:srgbClr val="000000"/>
                          </a:solidFill>
                          <a:effectLst/>
                          <a:latin typeface="宋体" panose="02010600030101010101" pitchFamily="2" charset="-122"/>
                          <a:ea typeface="Times New Roman" panose="02020603050405020304" pitchFamily="18" charset="0"/>
                          <a:cs typeface="宋体" panose="02010600030101010101" pitchFamily="2" charset="-122"/>
                        </a:rPr>
                        <a:t>2</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320"/>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其中可以包含子事件流，以子事件流编号来表示</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0748763"/>
                  </a:ext>
                </a:extLst>
              </a:tr>
              <a:tr h="557715">
                <a:tc rowSpan="2">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扩展事件流</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94606" marR="94606" marT="47303" marB="47303"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pPr>
                      <a:r>
                        <a:rPr lang="en-US" sz="800">
                          <a:solidFill>
                            <a:srgbClr val="000000"/>
                          </a:solidFill>
                          <a:effectLst/>
                          <a:latin typeface="Times New Roman" panose="02020603050405020304" pitchFamily="18" charset="0"/>
                          <a:ea typeface="Times New Roman" panose="02020603050405020304" pitchFamily="18" charset="0"/>
                          <a:cs typeface="宋体" panose="02010600030101010101" pitchFamily="2" charset="-122"/>
                        </a:rPr>
                        <a:t>la</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390"/>
                        </a:lnSpc>
                      </a:pPr>
                      <a:r>
                        <a:rPr lang="en-US" sz="800" dirty="0">
                          <a:solidFill>
                            <a:srgbClr val="000000"/>
                          </a:solidFill>
                          <a:effectLst/>
                          <a:latin typeface="Times New Roman" panose="02020603050405020304" pitchFamily="18" charset="0"/>
                          <a:ea typeface="Times New Roman" panose="02020603050405020304" pitchFamily="18" charset="0"/>
                          <a:cs typeface="宋体" panose="02010600030101010101" pitchFamily="2" charset="-122"/>
                        </a:rPr>
                        <a:t>la</a:t>
                      </a: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表示是对</a:t>
                      </a:r>
                      <a:r>
                        <a:rPr lang="zh-TW" sz="800" dirty="0">
                          <a:solidFill>
                            <a:srgbClr val="000000"/>
                          </a:solidFill>
                          <a:effectLst/>
                          <a:latin typeface="宋体" panose="02010600030101010101" pitchFamily="2" charset="-122"/>
                          <a:ea typeface="Times New Roman" panose="02020603050405020304" pitchFamily="18" charset="0"/>
                          <a:cs typeface="宋体" panose="02010600030101010101" pitchFamily="2" charset="-122"/>
                        </a:rPr>
                        <a:t>1</a:t>
                      </a: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的扩展，其中应说明条件和活动</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01388663"/>
                  </a:ext>
                </a:extLst>
              </a:tr>
              <a:tr h="519206">
                <a:tc vMerge="1">
                  <a:txBody>
                    <a:bodyPr/>
                    <a:lstStyle/>
                    <a:p>
                      <a:endParaRPr lang="zh-CN" altLang="en-US"/>
                    </a:p>
                  </a:txBody>
                  <a:tcPr/>
                </a:tc>
                <a:tc>
                  <a:txBody>
                    <a:bodyPr/>
                    <a:lstStyle/>
                    <a:p>
                      <a:pPr indent="254000">
                        <a:lnSpc>
                          <a:spcPct val="142000"/>
                        </a:lnSpc>
                      </a:pPr>
                      <a:r>
                        <a:rPr lang="en-US" sz="800">
                          <a:solidFill>
                            <a:srgbClr val="000000"/>
                          </a:solidFill>
                          <a:effectLst/>
                          <a:latin typeface="Times New Roman" panose="02020603050405020304" pitchFamily="18" charset="0"/>
                          <a:ea typeface="Times New Roman" panose="02020603050405020304" pitchFamily="18" charset="0"/>
                          <a:cs typeface="宋体" panose="02010600030101010101" pitchFamily="2" charset="-122"/>
                        </a:rPr>
                        <a:t>lb</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320"/>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其中可以包含子事件流，以子事件流编号来表示</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1916253"/>
                  </a:ext>
                </a:extLst>
              </a:tr>
              <a:tr h="616084">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子事件流</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ct val="142000"/>
                        </a:lnSpc>
                        <a:spcAft>
                          <a:spcPts val="300"/>
                        </a:spcAft>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对多次重复的事件流可以定义为子事件流，这</a:t>
                      </a:r>
                      <a:endParaRPr lang="zh-CN" sz="1000">
                        <a:effectLst/>
                        <a:latin typeface="宋体" panose="02010600030101010101" pitchFamily="2" charset="-122"/>
                        <a:ea typeface="宋体" panose="02010600030101010101" pitchFamily="2" charset="-122"/>
                        <a:cs typeface="宋体" panose="02010600030101010101" pitchFamily="2" charset="-122"/>
                      </a:endParaRPr>
                    </a:p>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也是抽取被包含用例的地方</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1222260"/>
                  </a:ext>
                </a:extLst>
              </a:tr>
              <a:tr h="519206">
                <a:tc>
                  <a:txBody>
                    <a:bodyPr/>
                    <a:lstStyle/>
                    <a:p>
                      <a:pPr indent="254000">
                        <a:lnSpc>
                          <a:spcPct val="142000"/>
                        </a:lnSpc>
                      </a:pPr>
                      <a:r>
                        <a:rPr lang="zh-TW" sz="800">
                          <a:solidFill>
                            <a:srgbClr val="000000"/>
                          </a:solidFill>
                          <a:effectLst/>
                          <a:latin typeface="宋体" panose="02010600030101010101" pitchFamily="2" charset="-122"/>
                          <a:ea typeface="宋体" panose="02010600030101010101" pitchFamily="2" charset="-122"/>
                          <a:cs typeface="宋体" panose="02010600030101010101" pitchFamily="2" charset="-122"/>
                        </a:rPr>
                        <a:t>规则与约束</a:t>
                      </a:r>
                      <a:endParaRPr lang="zh-CN" sz="100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54000">
                        <a:lnSpc>
                          <a:spcPts val="1295"/>
                        </a:lnSpc>
                      </a:pPr>
                      <a:r>
                        <a:rPr lang="zh-TW" sz="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对该用例实现时需要考虑的业务规则、非功能需求、设计约束等</a:t>
                      </a:r>
                      <a:endParaRPr lang="zh-CN" sz="1000" dirty="0">
                        <a:effectLst/>
                        <a:latin typeface="宋体" panose="02010600030101010101" pitchFamily="2" charset="-122"/>
                        <a:ea typeface="宋体" panose="02010600030101010101" pitchFamily="2" charset="-122"/>
                        <a:cs typeface="宋体" panose="02010600030101010101" pitchFamily="2" charset="-122"/>
                      </a:endParaRPr>
                    </a:p>
                  </a:txBody>
                  <a:tcPr marL="6959" marR="69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zh-CN" sz="1300" dirty="0">
                        <a:solidFill>
                          <a:srgbClr val="000000"/>
                        </a:solidFill>
                        <a:effectLst/>
                        <a:latin typeface="Times New Roman" panose="02020603050405020304" pitchFamily="18" charset="0"/>
                        <a:ea typeface="Times New Roman" panose="02020603050405020304" pitchFamily="18" charset="0"/>
                      </a:endParaRPr>
                    </a:p>
                  </a:txBody>
                  <a:tcPr marL="6959" marR="695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2680594"/>
                  </a:ext>
                </a:extLst>
              </a:tr>
            </a:tbl>
          </a:graphicData>
        </a:graphic>
      </p:graphicFrame>
    </p:spTree>
    <p:extLst>
      <p:ext uri="{BB962C8B-B14F-4D97-AF65-F5344CB8AC3E}">
        <p14:creationId xmlns:p14="http://schemas.microsoft.com/office/powerpoint/2010/main" val="335215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4.1.3</a:t>
            </a:r>
            <a:r>
              <a:rPr lang="zh-CN" altLang="en-US" dirty="0"/>
              <a:t>用例描述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515600" cy="3879850"/>
          </a:xfrm>
        </p:spPr>
        <p:txBody>
          <a:bodyPr>
            <a:normAutofit/>
          </a:bodyPr>
          <a:lstStyle/>
          <a:p>
            <a:r>
              <a:rPr lang="zh-CN" altLang="en-US" dirty="0"/>
              <a:t>理论上可以把一个系统的所有用例都画出来，但是在实际开发过程中，进行用例分析时只需要把那些重要的、交互过程复杂的用例找出来。用例并不是系统的全部需求，用例描述的只是功能性方面的需求。</a:t>
            </a:r>
          </a:p>
          <a:p>
            <a:r>
              <a:rPr lang="zh-CN" altLang="en-US" dirty="0"/>
              <a:t>关联用于表示参与者和用例之间的对应关系，它表示参与者使用了系统中的哪些服务（用例），或者说系统所提供的服务（用例）是被哪些参与者所使用的。</a:t>
            </a:r>
          </a:p>
          <a:p>
            <a:pPr marL="0" indent="0">
              <a:buNone/>
            </a:pPr>
            <a:endParaRPr lang="zh-CN" altLang="en-US" dirty="0"/>
          </a:p>
        </p:txBody>
      </p:sp>
      <p:pic>
        <p:nvPicPr>
          <p:cNvPr id="7" name="图片 6">
            <a:extLst>
              <a:ext uri="{FF2B5EF4-FFF2-40B4-BE49-F238E27FC236}">
                <a16:creationId xmlns:a16="http://schemas.microsoft.com/office/drawing/2014/main" id="{4E299605-7486-4E87-8A13-3C75E602211B}"/>
              </a:ext>
            </a:extLst>
          </p:cNvPr>
          <p:cNvPicPr>
            <a:picLocks noChangeAspect="1"/>
          </p:cNvPicPr>
          <p:nvPr/>
        </p:nvPicPr>
        <p:blipFill>
          <a:blip r:embed="rId2"/>
          <a:stretch>
            <a:fillRect/>
          </a:stretch>
        </p:blipFill>
        <p:spPr>
          <a:xfrm>
            <a:off x="5276850" y="4305299"/>
            <a:ext cx="6675344" cy="2466975"/>
          </a:xfrm>
          <a:prstGeom prst="rect">
            <a:avLst/>
          </a:prstGeom>
        </p:spPr>
      </p:pic>
    </p:spTree>
    <p:extLst>
      <p:ext uri="{BB962C8B-B14F-4D97-AF65-F5344CB8AC3E}">
        <p14:creationId xmlns:p14="http://schemas.microsoft.com/office/powerpoint/2010/main" val="207573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ctrTitle"/>
          </p:nvPr>
        </p:nvSpPr>
        <p:spPr/>
        <p:txBody>
          <a:bodyPr/>
          <a:lstStyle/>
          <a:p>
            <a:r>
              <a:rPr lang="en-US" altLang="zh-CN" dirty="0"/>
              <a:t>4.2</a:t>
            </a:r>
            <a:r>
              <a:rPr lang="zh-CN" altLang="en-US" dirty="0"/>
              <a:t>用例之间的可视化表示</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type="subTitle" idx="1"/>
          </p:nvPr>
        </p:nvSpPr>
        <p:spPr/>
        <p:txBody>
          <a:bodyPr/>
          <a:lstStyle/>
          <a:p>
            <a:r>
              <a:rPr lang="zh-CN" altLang="en-US" dirty="0"/>
              <a:t>用例除了与参与者有关联关系外，用例之间也存在着一定的关系，如泛化关系、包含关系、扩展关系等。</a:t>
            </a:r>
          </a:p>
        </p:txBody>
      </p:sp>
    </p:spTree>
    <p:extLst>
      <p:ext uri="{BB962C8B-B14F-4D97-AF65-F5344CB8AC3E}">
        <p14:creationId xmlns:p14="http://schemas.microsoft.com/office/powerpoint/2010/main" val="197206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4.2.1</a:t>
            </a:r>
            <a:r>
              <a:rPr lang="zh-CN" altLang="en-US" dirty="0"/>
              <a:t>包含关系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包含关系指的是两个用例之间的关系，其中一个用例（称为基本用例，</a:t>
            </a:r>
            <a:r>
              <a:rPr lang="en-US" altLang="zh-CN" dirty="0" err="1"/>
              <a:t>BaseUseCase</a:t>
            </a:r>
            <a:r>
              <a:rPr lang="zh-CN" altLang="en-US" dirty="0"/>
              <a:t>）的行为包含另一个用例（称为包含用例，</a:t>
            </a:r>
            <a:r>
              <a:rPr lang="en-US" altLang="zh-CN" dirty="0" err="1"/>
              <a:t>InclusionUseCase</a:t>
            </a:r>
            <a:r>
              <a:rPr lang="zh-CN" altLang="en-US" dirty="0"/>
              <a:t>）的行为。也就是说基本用例会用到包含用例，表示基本用例中重用包含用例中的步骤。在</a:t>
            </a:r>
            <a:r>
              <a:rPr lang="en-US" altLang="zh-CN" dirty="0"/>
              <a:t>UML</a:t>
            </a:r>
            <a:r>
              <a:rPr lang="zh-CN" altLang="en-US" dirty="0"/>
              <a:t>图中，使用带虚线箭头表示，并在线上标有</a:t>
            </a:r>
            <a:r>
              <a:rPr lang="en-US" altLang="zh-CN" dirty="0"/>
              <a:t>«include»,</a:t>
            </a:r>
            <a:r>
              <a:rPr lang="zh-CN" altLang="en-US" dirty="0"/>
              <a:t>如图</a:t>
            </a:r>
            <a:r>
              <a:rPr lang="en-US" altLang="zh-CN" dirty="0"/>
              <a:t>4.7</a:t>
            </a:r>
            <a:r>
              <a:rPr lang="zh-CN" altLang="en-US" dirty="0"/>
              <a:t>所示。</a:t>
            </a:r>
          </a:p>
          <a:p>
            <a:r>
              <a:rPr lang="zh-CN" altLang="en-US" dirty="0"/>
              <a:t>在包含关系中，箭头的方向是从基本用例到包含用例，也就是说，基本用例是依赖于包含用例的。</a:t>
            </a:r>
          </a:p>
          <a:p>
            <a:endParaRPr lang="zh-CN" altLang="en-US" dirty="0"/>
          </a:p>
        </p:txBody>
      </p:sp>
      <p:pic>
        <p:nvPicPr>
          <p:cNvPr id="5" name="图片 4">
            <a:extLst>
              <a:ext uri="{FF2B5EF4-FFF2-40B4-BE49-F238E27FC236}">
                <a16:creationId xmlns:a16="http://schemas.microsoft.com/office/drawing/2014/main" id="{C7EEB70A-B60B-44BB-B788-021F9B515004}"/>
              </a:ext>
            </a:extLst>
          </p:cNvPr>
          <p:cNvPicPr>
            <a:picLocks noChangeAspect="1"/>
          </p:cNvPicPr>
          <p:nvPr/>
        </p:nvPicPr>
        <p:blipFill>
          <a:blip r:embed="rId2"/>
          <a:stretch>
            <a:fillRect/>
          </a:stretch>
        </p:blipFill>
        <p:spPr>
          <a:xfrm>
            <a:off x="1795462" y="4705350"/>
            <a:ext cx="8432711" cy="2019300"/>
          </a:xfrm>
          <a:prstGeom prst="rect">
            <a:avLst/>
          </a:prstGeom>
        </p:spPr>
      </p:pic>
    </p:spTree>
    <p:extLst>
      <p:ext uri="{BB962C8B-B14F-4D97-AF65-F5344CB8AC3E}">
        <p14:creationId xmlns:p14="http://schemas.microsoft.com/office/powerpoint/2010/main" val="144366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4.2.2</a:t>
            </a:r>
            <a:r>
              <a:rPr lang="zh-CN" altLang="en-US" dirty="0"/>
              <a:t>扩展关系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a:bodyPr>
          <a:lstStyle/>
          <a:p>
            <a:r>
              <a:rPr lang="zh-CN" altLang="en-US" dirty="0"/>
              <a:t>扩展</a:t>
            </a:r>
            <a:r>
              <a:rPr lang="en-US" altLang="zh-CN" dirty="0"/>
              <a:t>(extend)</a:t>
            </a:r>
            <a:r>
              <a:rPr lang="zh-CN" altLang="en-US" dirty="0"/>
              <a:t>关系的基本含义与泛化关系类似。</a:t>
            </a:r>
            <a:r>
              <a:rPr lang="en-US" altLang="zh-CN" dirty="0"/>
              <a:t>extend</a:t>
            </a:r>
            <a:r>
              <a:rPr lang="zh-CN" altLang="en-US" dirty="0"/>
              <a:t>关系是对基本用例的扩展，基本用例是一个完整的用例，即使没有子用例的参与，也可以完成一个完整的功能。</a:t>
            </a:r>
            <a:r>
              <a:rPr lang="en-US" altLang="zh-CN" dirty="0"/>
              <a:t>extend</a:t>
            </a:r>
            <a:r>
              <a:rPr lang="zh-CN" altLang="en-US" dirty="0"/>
              <a:t>的基本用例中将存在一个扩展点，只有当扩展点被激活时，子用例才会被执行。在扩展关系中，对于扩展用例</a:t>
            </a:r>
            <a:r>
              <a:rPr lang="en-US" altLang="zh-CN" dirty="0"/>
              <a:t>(</a:t>
            </a:r>
            <a:r>
              <a:rPr lang="en-US" altLang="zh-CN" dirty="0" err="1"/>
              <a:t>ExtensionUseCase</a:t>
            </a:r>
            <a:r>
              <a:rPr lang="en-US" altLang="zh-CN" dirty="0"/>
              <a:t>)</a:t>
            </a:r>
            <a:r>
              <a:rPr lang="zh-CN" altLang="en-US" dirty="0"/>
              <a:t>有更多的规则限制，即基本用例必须声明若干“扩展点</a:t>
            </a:r>
            <a:r>
              <a:rPr lang="en-US" altLang="zh-CN" dirty="0"/>
              <a:t>"(</a:t>
            </a:r>
            <a:r>
              <a:rPr lang="en-US" altLang="zh-CN" dirty="0" err="1"/>
              <a:t>ExtensionPoint</a:t>
            </a:r>
            <a:r>
              <a:rPr lang="en-US" altLang="zh-CN" dirty="0"/>
              <a:t>),</a:t>
            </a:r>
            <a:r>
              <a:rPr lang="zh-CN" altLang="en-US" dirty="0"/>
              <a:t>而扩展用例只能在这些扩展点上增加新的行为和含义。扩展关系是从扩展用例到基本用例的关系，它说明扩展用例定义的行为如何插入到基本用例定义的行为中。也就是说</a:t>
            </a:r>
            <a:r>
              <a:rPr lang="en-US" altLang="zh-CN" dirty="0"/>
              <a:t>,</a:t>
            </a:r>
            <a:r>
              <a:rPr lang="zh-CN" altLang="en-US" dirty="0"/>
              <a:t>扩展用例并不在基本用例中显示。</a:t>
            </a:r>
          </a:p>
        </p:txBody>
      </p:sp>
    </p:spTree>
    <p:extLst>
      <p:ext uri="{BB962C8B-B14F-4D97-AF65-F5344CB8AC3E}">
        <p14:creationId xmlns:p14="http://schemas.microsoft.com/office/powerpoint/2010/main" val="69351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4.2.2</a:t>
            </a:r>
            <a:r>
              <a:rPr lang="zh-CN" altLang="en-US" dirty="0"/>
              <a:t>扩展关系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a:bodyPr>
          <a:lstStyle/>
          <a:p>
            <a:r>
              <a:rPr lang="zh-CN" altLang="en-US" dirty="0"/>
              <a:t>在以下几种情况下，可使用扩展用例。</a:t>
            </a:r>
          </a:p>
          <a:p>
            <a:pPr lvl="1"/>
            <a:r>
              <a:rPr lang="en-US" altLang="zh-CN" dirty="0"/>
              <a:t>(1)</a:t>
            </a:r>
            <a:r>
              <a:rPr lang="zh-CN" altLang="en-US" dirty="0"/>
              <a:t>表明用例的某一部分是可选的系统行为</a:t>
            </a:r>
            <a:r>
              <a:rPr lang="en-US" altLang="zh-CN" dirty="0"/>
              <a:t>(</a:t>
            </a:r>
            <a:r>
              <a:rPr lang="zh-CN" altLang="en-US" dirty="0"/>
              <a:t>这样，就可以将模型中的可选行为和必选行为分开</a:t>
            </a:r>
            <a:r>
              <a:rPr lang="en-US" altLang="zh-CN" dirty="0"/>
              <a:t>)</a:t>
            </a:r>
            <a:r>
              <a:rPr lang="zh-CN" altLang="en-US" dirty="0"/>
              <a:t>。</a:t>
            </a:r>
          </a:p>
          <a:p>
            <a:pPr lvl="1"/>
            <a:r>
              <a:rPr lang="en-US" altLang="zh-CN" dirty="0"/>
              <a:t>(2)</a:t>
            </a:r>
            <a:r>
              <a:rPr lang="zh-CN" altLang="en-US" dirty="0"/>
              <a:t>表明只在特定条件</a:t>
            </a:r>
            <a:r>
              <a:rPr lang="en-US" altLang="zh-CN" dirty="0"/>
              <a:t>(</a:t>
            </a:r>
            <a:r>
              <a:rPr lang="zh-CN" altLang="en-US" dirty="0"/>
              <a:t>如例外条件</a:t>
            </a:r>
            <a:r>
              <a:rPr lang="en-US" altLang="zh-CN" dirty="0"/>
              <a:t>)</a:t>
            </a:r>
            <a:r>
              <a:rPr lang="zh-CN" altLang="en-US" dirty="0"/>
              <a:t>下才执行的分支。</a:t>
            </a:r>
          </a:p>
          <a:p>
            <a:pPr lvl="1"/>
            <a:r>
              <a:rPr lang="en-US" altLang="zh-CN" dirty="0"/>
              <a:t>(3)</a:t>
            </a:r>
            <a:r>
              <a:rPr lang="zh-CN" altLang="en-US" dirty="0"/>
              <a:t>表明可能有一组行为，其中的一个或多个可以在基本用例中的扩展点处插入。所插入的行为和插入的顺序取决于在执行基本用例时与主角进行的交互。</a:t>
            </a:r>
          </a:p>
          <a:p>
            <a:endParaRPr lang="zh-CN" altLang="en-US" dirty="0"/>
          </a:p>
        </p:txBody>
      </p:sp>
      <p:pic>
        <p:nvPicPr>
          <p:cNvPr id="5" name="图片 4">
            <a:extLst>
              <a:ext uri="{FF2B5EF4-FFF2-40B4-BE49-F238E27FC236}">
                <a16:creationId xmlns:a16="http://schemas.microsoft.com/office/drawing/2014/main" id="{E8E504CD-82A1-4B0F-B3D6-1662F4E47C2A}"/>
              </a:ext>
            </a:extLst>
          </p:cNvPr>
          <p:cNvPicPr>
            <a:picLocks noChangeAspect="1"/>
          </p:cNvPicPr>
          <p:nvPr/>
        </p:nvPicPr>
        <p:blipFill>
          <a:blip r:embed="rId2"/>
          <a:stretch>
            <a:fillRect/>
          </a:stretch>
        </p:blipFill>
        <p:spPr>
          <a:xfrm>
            <a:off x="3309937" y="4100512"/>
            <a:ext cx="8161375" cy="2392363"/>
          </a:xfrm>
          <a:prstGeom prst="rect">
            <a:avLst/>
          </a:prstGeom>
        </p:spPr>
      </p:pic>
      <p:sp>
        <p:nvSpPr>
          <p:cNvPr id="6" name="文本框 5">
            <a:extLst>
              <a:ext uri="{FF2B5EF4-FFF2-40B4-BE49-F238E27FC236}">
                <a16:creationId xmlns:a16="http://schemas.microsoft.com/office/drawing/2014/main" id="{9533216D-0D9C-471B-8EE3-86DC719ABDA6}"/>
              </a:ext>
            </a:extLst>
          </p:cNvPr>
          <p:cNvSpPr txBox="1"/>
          <p:nvPr/>
        </p:nvSpPr>
        <p:spPr>
          <a:xfrm>
            <a:off x="561975" y="4949924"/>
            <a:ext cx="2557462" cy="923330"/>
          </a:xfrm>
          <a:prstGeom prst="rect">
            <a:avLst/>
          </a:prstGeom>
          <a:noFill/>
        </p:spPr>
        <p:txBody>
          <a:bodyPr wrap="square" rtlCol="0">
            <a:spAutoFit/>
          </a:bodyPr>
          <a:lstStyle/>
          <a:p>
            <a:r>
              <a:rPr lang="en-US" altLang="zh-CN" sz="1800" dirty="0" err="1">
                <a:solidFill>
                  <a:srgbClr val="000000"/>
                </a:solidFill>
                <a:effectLst/>
                <a:latin typeface="Times New Roman" panose="02020603050405020304" pitchFamily="18" charset="0"/>
                <a:ea typeface="Times New Roman" panose="02020603050405020304" pitchFamily="18" charset="0"/>
              </a:rPr>
              <a:t>在UML图中，使用带虚线箭头表示，并在线上标有《extend》</a:t>
            </a:r>
            <a:r>
              <a:rPr lang="en-US" altLang="zh-CN" sz="1800" baseline="-25000" dirty="0" err="1">
                <a:solidFill>
                  <a:srgbClr val="000000"/>
                </a:solidFill>
                <a:effectLst/>
                <a:latin typeface="Times New Roman" panose="02020603050405020304" pitchFamily="18" charset="0"/>
                <a:ea typeface="Times New Roman" panose="02020603050405020304" pitchFamily="18" charset="0"/>
              </a:rPr>
              <a:t>o</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98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4.2.3</a:t>
            </a:r>
            <a:r>
              <a:rPr lang="zh-CN" altLang="en-US" dirty="0"/>
              <a:t>泛化关系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泛化关系指的是一般与特殊的关系。当多个用例共同拥有一种类似的结构和行为的时候，可以将它们的共性抽象成为父用例，其他的用例作为泛化关系中的子用例。在用例的泛化关系中，子用例是父用例的一种特殊形式，子用例继承了父用例所有的结构、行为和关系，用例之间的泛化关系如图所示。</a:t>
            </a:r>
          </a:p>
        </p:txBody>
      </p:sp>
      <p:pic>
        <p:nvPicPr>
          <p:cNvPr id="5" name="图片 4">
            <a:extLst>
              <a:ext uri="{FF2B5EF4-FFF2-40B4-BE49-F238E27FC236}">
                <a16:creationId xmlns:a16="http://schemas.microsoft.com/office/drawing/2014/main" id="{5572F03E-3F0A-4968-BAEA-CDA7AD6A529E}"/>
              </a:ext>
            </a:extLst>
          </p:cNvPr>
          <p:cNvPicPr>
            <a:picLocks noChangeAspect="1"/>
          </p:cNvPicPr>
          <p:nvPr/>
        </p:nvPicPr>
        <p:blipFill>
          <a:blip r:embed="rId2"/>
          <a:stretch>
            <a:fillRect/>
          </a:stretch>
        </p:blipFill>
        <p:spPr>
          <a:xfrm>
            <a:off x="1038225" y="3871912"/>
            <a:ext cx="8782050" cy="2669626"/>
          </a:xfrm>
          <a:prstGeom prst="rect">
            <a:avLst/>
          </a:prstGeom>
        </p:spPr>
      </p:pic>
    </p:spTree>
    <p:extLst>
      <p:ext uri="{BB962C8B-B14F-4D97-AF65-F5344CB8AC3E}">
        <p14:creationId xmlns:p14="http://schemas.microsoft.com/office/powerpoint/2010/main" val="278891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4.2.4</a:t>
            </a:r>
            <a:r>
              <a:rPr lang="zh-CN" altLang="en-US" dirty="0"/>
              <a:t>分组关系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934700" cy="4351338"/>
          </a:xfrm>
        </p:spPr>
        <p:txBody>
          <a:bodyPr>
            <a:normAutofit/>
          </a:bodyPr>
          <a:lstStyle/>
          <a:p>
            <a:pPr>
              <a:lnSpc>
                <a:spcPct val="120000"/>
              </a:lnSpc>
            </a:pPr>
            <a:r>
              <a:rPr lang="zh-CN" altLang="en-US" dirty="0"/>
              <a:t>在一些用例图中，用例的数目可能很多，这时就需要把这些用例组织起来。这种情况在一个系统包含很多子系统时就会出现。另一种可能就是，当你按顺序和用户会谈，收集系统需求时，每个需求必须用一个单独的用例来表达，这时就需要某种方式来对这些需求进行分类。最直接的方法就是把相关的用例放在一个包中组织起来。一组用例可以放在一个文件夹中。</a:t>
            </a:r>
          </a:p>
          <a:p>
            <a:pPr>
              <a:lnSpc>
                <a:spcPct val="120000"/>
              </a:lnSpc>
            </a:pPr>
            <a:endParaRPr lang="zh-CN" altLang="en-US" dirty="0"/>
          </a:p>
        </p:txBody>
      </p:sp>
    </p:spTree>
    <p:extLst>
      <p:ext uri="{BB962C8B-B14F-4D97-AF65-F5344CB8AC3E}">
        <p14:creationId xmlns:p14="http://schemas.microsoft.com/office/powerpoint/2010/main" val="198619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91A31-049A-4569-B707-AFA14F28A383}"/>
              </a:ext>
            </a:extLst>
          </p:cNvPr>
          <p:cNvSpPr>
            <a:spLocks noGrp="1"/>
          </p:cNvSpPr>
          <p:nvPr>
            <p:ph type="title"/>
          </p:nvPr>
        </p:nvSpPr>
        <p:spPr/>
        <p:txBody>
          <a:bodyPr/>
          <a:lstStyle/>
          <a:p>
            <a:r>
              <a:rPr lang="zh-CN" altLang="en-US" dirty="0"/>
              <a:t>用例的概念</a:t>
            </a:r>
          </a:p>
        </p:txBody>
      </p:sp>
      <p:sp>
        <p:nvSpPr>
          <p:cNvPr id="3" name="内容占位符 2">
            <a:extLst>
              <a:ext uri="{FF2B5EF4-FFF2-40B4-BE49-F238E27FC236}">
                <a16:creationId xmlns:a16="http://schemas.microsoft.com/office/drawing/2014/main" id="{60BC27CA-7475-4590-BCE5-FE556589D22D}"/>
              </a:ext>
            </a:extLst>
          </p:cNvPr>
          <p:cNvSpPr>
            <a:spLocks noGrp="1"/>
          </p:cNvSpPr>
          <p:nvPr>
            <p:ph idx="1"/>
          </p:nvPr>
        </p:nvSpPr>
        <p:spPr/>
        <p:txBody>
          <a:bodyPr/>
          <a:lstStyle/>
          <a:p>
            <a:r>
              <a:rPr lang="zh-CN" altLang="en-US" dirty="0"/>
              <a:t>用例模型的基本组成部分有用例、角色（或参与者）和系统。用例用于描述系统的功能，也就是从用户的角度来说，系统具体应包含哪些功能，帮助分析人员理解系统的行为，它是对系统功能的宏观的、整体的描述，一个完整的系统通常包含许多用例，每个用例具体说明应完成的功能；参与者是指那些与系统进行交互的外部实体，通常它是系统的一个用户，但它也可以是其他系统或硬件设备，总之凡是需要与系统进行交互的任何实体都可以称作参与者，用例往往必须向参与者传递一些数值</a:t>
            </a:r>
            <a:r>
              <a:rPr lang="en-US" altLang="zh-CN" dirty="0"/>
              <a:t>.</a:t>
            </a:r>
            <a:r>
              <a:rPr lang="zh-CN" altLang="en-US" dirty="0"/>
              <a:t>这些数值是参与者在系统中获得的信息。</a:t>
            </a:r>
          </a:p>
        </p:txBody>
      </p:sp>
    </p:spTree>
    <p:extLst>
      <p:ext uri="{BB962C8B-B14F-4D97-AF65-F5344CB8AC3E}">
        <p14:creationId xmlns:p14="http://schemas.microsoft.com/office/powerpoint/2010/main" val="323526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4.2</a:t>
            </a:r>
            <a:r>
              <a:rPr lang="zh-CN" altLang="en-US" dirty="0"/>
              <a:t>总结</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fontScale="85000" lnSpcReduction="20000"/>
          </a:bodyPr>
          <a:lstStyle/>
          <a:p>
            <a:pPr>
              <a:lnSpc>
                <a:spcPct val="120000"/>
              </a:lnSpc>
            </a:pPr>
            <a:r>
              <a:rPr lang="zh-CN" altLang="en-US" dirty="0"/>
              <a:t>综上所述，用例之间存在着一定的关系，这些关系既有联系又有区别，在扩展关系中，基本用例是一个完整的用例，即是可以独立存在的用例。一个基本用例执行时，可以执行，也可以不执行扩展部分。</a:t>
            </a:r>
          </a:p>
          <a:p>
            <a:pPr>
              <a:lnSpc>
                <a:spcPct val="120000"/>
              </a:lnSpc>
            </a:pPr>
            <a:r>
              <a:rPr lang="zh-CN" altLang="en-US" dirty="0"/>
              <a:t>在包含关系中，基本用例可能是也可能不是一个完整的用例。在执行基本用例时，一定会执行包含用例</a:t>
            </a:r>
            <a:r>
              <a:rPr lang="en-US" altLang="zh-CN" dirty="0"/>
              <a:t>(</a:t>
            </a:r>
            <a:r>
              <a:rPr lang="en-US" altLang="zh-CN" dirty="0" err="1"/>
              <a:t>InclusionUseCase</a:t>
            </a:r>
            <a:r>
              <a:rPr lang="en-US" altLang="zh-CN" dirty="0"/>
              <a:t>)</a:t>
            </a:r>
            <a:r>
              <a:rPr lang="zh-CN" altLang="en-US" dirty="0"/>
              <a:t>部分。</a:t>
            </a:r>
          </a:p>
          <a:p>
            <a:pPr>
              <a:lnSpc>
                <a:spcPct val="120000"/>
              </a:lnSpc>
            </a:pPr>
            <a:r>
              <a:rPr lang="zh-CN" altLang="en-US" dirty="0"/>
              <a:t>如果需要重复处理</a:t>
            </a:r>
            <a:r>
              <a:rPr lang="zh-CN" altLang="en-US" dirty="0">
                <a:solidFill>
                  <a:srgbClr val="FF0000"/>
                </a:solidFill>
              </a:rPr>
              <a:t>两个或多个</a:t>
            </a:r>
            <a:r>
              <a:rPr lang="zh-CN" altLang="en-US" dirty="0"/>
              <a:t>用例时，可以考虑使用</a:t>
            </a:r>
            <a:r>
              <a:rPr lang="zh-CN" altLang="en-US" dirty="0">
                <a:solidFill>
                  <a:srgbClr val="FF0000"/>
                </a:solidFill>
              </a:rPr>
              <a:t>包含</a:t>
            </a:r>
            <a:r>
              <a:rPr lang="zh-CN" altLang="en-US" dirty="0"/>
              <a:t>关系，实现一个基本用例对另一个用例的引用。</a:t>
            </a:r>
          </a:p>
          <a:p>
            <a:pPr>
              <a:lnSpc>
                <a:spcPct val="120000"/>
              </a:lnSpc>
            </a:pPr>
            <a:r>
              <a:rPr lang="zh-CN" altLang="en-US" dirty="0"/>
              <a:t>当处理正常行为的变型而且只是</a:t>
            </a:r>
            <a:r>
              <a:rPr lang="zh-CN" altLang="en-US" dirty="0">
                <a:solidFill>
                  <a:srgbClr val="FF0000"/>
                </a:solidFill>
              </a:rPr>
              <a:t>偶尔描述</a:t>
            </a:r>
            <a:r>
              <a:rPr lang="zh-CN" altLang="en-US" dirty="0"/>
              <a:t>时，可以考虑</a:t>
            </a:r>
            <a:r>
              <a:rPr lang="zh-CN" altLang="en-US" dirty="0">
                <a:solidFill>
                  <a:srgbClr val="FF0000"/>
                </a:solidFill>
              </a:rPr>
              <a:t>只用泛化</a:t>
            </a:r>
            <a:r>
              <a:rPr lang="zh-CN" altLang="en-US" dirty="0"/>
              <a:t>关系。</a:t>
            </a:r>
          </a:p>
          <a:p>
            <a:pPr>
              <a:lnSpc>
                <a:spcPct val="120000"/>
              </a:lnSpc>
            </a:pPr>
            <a:r>
              <a:rPr lang="zh-CN" altLang="en-US" dirty="0"/>
              <a:t>当描述正常行为的变型而且希望采用更多的控制方式时，可以在基本用例中设置扩展点，使用扩展关系。</a:t>
            </a:r>
          </a:p>
          <a:p>
            <a:endParaRPr lang="zh-CN" altLang="en-US" dirty="0"/>
          </a:p>
        </p:txBody>
      </p:sp>
    </p:spTree>
    <p:extLst>
      <p:ext uri="{BB962C8B-B14F-4D97-AF65-F5344CB8AC3E}">
        <p14:creationId xmlns:p14="http://schemas.microsoft.com/office/powerpoint/2010/main" val="315503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ctrTitle"/>
          </p:nvPr>
        </p:nvSpPr>
        <p:spPr/>
        <p:txBody>
          <a:bodyPr/>
          <a:lstStyle/>
          <a:p>
            <a:r>
              <a:rPr lang="en-US" altLang="zh-CN" dirty="0"/>
              <a:t>4.3</a:t>
            </a:r>
            <a:r>
              <a:rPr lang="zh-CN" altLang="en-US" dirty="0"/>
              <a:t>用例图建模技术及应用</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type="subTitle" idx="1"/>
          </p:nvPr>
        </p:nvSpPr>
        <p:spPr/>
        <p:txBody>
          <a:bodyPr>
            <a:normAutofit lnSpcReduction="10000"/>
          </a:bodyPr>
          <a:lstStyle/>
          <a:p>
            <a:r>
              <a:rPr lang="zh-CN" altLang="en-US" dirty="0"/>
              <a:t>创建用例图模型主要包括以下三部分内容。</a:t>
            </a:r>
          </a:p>
          <a:p>
            <a:r>
              <a:rPr lang="en-US" altLang="zh-CN" dirty="0"/>
              <a:t>(1)	</a:t>
            </a:r>
            <a:r>
              <a:rPr lang="zh-CN" altLang="en-US" dirty="0"/>
              <a:t>识别出系统中的角色和用例。</a:t>
            </a:r>
          </a:p>
          <a:p>
            <a:r>
              <a:rPr lang="en-US" altLang="zh-CN" dirty="0"/>
              <a:t>(2)	</a:t>
            </a:r>
            <a:r>
              <a:rPr lang="zh-CN" altLang="en-US" dirty="0"/>
              <a:t>区分用例之间的先后次序。</a:t>
            </a:r>
          </a:p>
          <a:p>
            <a:r>
              <a:rPr lang="en-US" altLang="zh-CN" dirty="0"/>
              <a:t>(3)	</a:t>
            </a:r>
            <a:r>
              <a:rPr lang="zh-CN" altLang="en-US" dirty="0"/>
              <a:t>创建用例图模型结构。</a:t>
            </a:r>
          </a:p>
          <a:p>
            <a:endParaRPr lang="zh-CN" altLang="en-US" dirty="0"/>
          </a:p>
        </p:txBody>
      </p:sp>
    </p:spTree>
    <p:extLst>
      <p:ext uri="{BB962C8B-B14F-4D97-AF65-F5344CB8AC3E}">
        <p14:creationId xmlns:p14="http://schemas.microsoft.com/office/powerpoint/2010/main" val="3513778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4.3.1.</a:t>
            </a:r>
            <a:r>
              <a:rPr lang="zh-CN" altLang="en-US" dirty="0"/>
              <a:t>识别出系统中的角色和用例</a:t>
            </a:r>
          </a:p>
        </p:txBody>
      </p:sp>
      <p:graphicFrame>
        <p:nvGraphicFramePr>
          <p:cNvPr id="6" name="内容占位符 5">
            <a:extLst>
              <a:ext uri="{FF2B5EF4-FFF2-40B4-BE49-F238E27FC236}">
                <a16:creationId xmlns:a16="http://schemas.microsoft.com/office/drawing/2014/main" id="{1399193D-3203-4C84-88EE-55CAB612C3D5}"/>
              </a:ext>
            </a:extLst>
          </p:cNvPr>
          <p:cNvGraphicFramePr>
            <a:graphicFrameLocks noGrp="1"/>
          </p:cNvGraphicFramePr>
          <p:nvPr>
            <p:ph idx="1"/>
            <p:extLst>
              <p:ext uri="{D42A27DB-BD31-4B8C-83A1-F6EECF244321}">
                <p14:modId xmlns:p14="http://schemas.microsoft.com/office/powerpoint/2010/main" val="1234001704"/>
              </p:ext>
            </p:extLst>
          </p:nvPr>
        </p:nvGraphicFramePr>
        <p:xfrm>
          <a:off x="438150" y="2374523"/>
          <a:ext cx="11601450" cy="408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EAA42A1D-D805-49F9-869A-ACA5D39CC883}"/>
              </a:ext>
            </a:extLst>
          </p:cNvPr>
          <p:cNvSpPr txBox="1"/>
          <p:nvPr/>
        </p:nvSpPr>
        <p:spPr>
          <a:xfrm>
            <a:off x="542925" y="1547813"/>
            <a:ext cx="11106150" cy="892552"/>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创建用例图的第一项任务是要找出系统中的角色和用例。</a:t>
            </a:r>
          </a:p>
          <a:p>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326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zh-CN" altLang="en-US" dirty="0"/>
              <a:t>结合自己项目</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参考</a:t>
            </a:r>
            <a:r>
              <a:rPr lang="en-US" altLang="zh-CN" dirty="0"/>
              <a:t>p59</a:t>
            </a:r>
            <a:endParaRPr lang="zh-CN" altLang="en-US" dirty="0"/>
          </a:p>
        </p:txBody>
      </p:sp>
    </p:spTree>
    <p:extLst>
      <p:ext uri="{BB962C8B-B14F-4D97-AF65-F5344CB8AC3E}">
        <p14:creationId xmlns:p14="http://schemas.microsoft.com/office/powerpoint/2010/main" val="305407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4.3.1.</a:t>
            </a:r>
            <a:r>
              <a:rPr lang="zh-CN" altLang="en-US" dirty="0"/>
              <a:t>识别出系统中的角色和用例</a:t>
            </a:r>
          </a:p>
        </p:txBody>
      </p:sp>
      <p:graphicFrame>
        <p:nvGraphicFramePr>
          <p:cNvPr id="4" name="内容占位符 3">
            <a:extLst>
              <a:ext uri="{FF2B5EF4-FFF2-40B4-BE49-F238E27FC236}">
                <a16:creationId xmlns:a16="http://schemas.microsoft.com/office/drawing/2014/main" id="{B3FC4A4E-EED0-4928-9FA5-31D0E2E7C630}"/>
              </a:ext>
            </a:extLst>
          </p:cNvPr>
          <p:cNvGraphicFramePr>
            <a:graphicFrameLocks noGrp="1"/>
          </p:cNvGraphicFramePr>
          <p:nvPr>
            <p:ph idx="1"/>
            <p:extLst>
              <p:ext uri="{D42A27DB-BD31-4B8C-83A1-F6EECF244321}">
                <p14:modId xmlns:p14="http://schemas.microsoft.com/office/powerpoint/2010/main" val="434139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3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4.3.2</a:t>
            </a:r>
            <a:r>
              <a:rPr lang="zh-CN" altLang="en-US" dirty="0"/>
              <a:t>区分用例优先次序</a:t>
            </a:r>
            <a:r>
              <a:rPr lang="en-US" altLang="zh-CN" dirty="0"/>
              <a:t>&amp;</a:t>
            </a:r>
            <a:br>
              <a:rPr lang="en-US" altLang="zh-CN" dirty="0"/>
            </a:br>
            <a:r>
              <a:rPr lang="en-US" altLang="zh-CN" dirty="0"/>
              <a:t>4.3.3</a:t>
            </a:r>
            <a:r>
              <a:rPr lang="zh-CN" altLang="en-US" dirty="0"/>
              <a:t>构建用例图模型</a:t>
            </a:r>
          </a:p>
        </p:txBody>
      </p:sp>
      <p:graphicFrame>
        <p:nvGraphicFramePr>
          <p:cNvPr id="4" name="内容占位符 3">
            <a:extLst>
              <a:ext uri="{FF2B5EF4-FFF2-40B4-BE49-F238E27FC236}">
                <a16:creationId xmlns:a16="http://schemas.microsoft.com/office/drawing/2014/main" id="{E5E47889-E313-4F07-BB92-B04EECA6D648}"/>
              </a:ext>
            </a:extLst>
          </p:cNvPr>
          <p:cNvGraphicFramePr>
            <a:graphicFrameLocks noGrp="1"/>
          </p:cNvGraphicFramePr>
          <p:nvPr>
            <p:ph idx="1"/>
            <p:extLst>
              <p:ext uri="{D42A27DB-BD31-4B8C-83A1-F6EECF244321}">
                <p14:modId xmlns:p14="http://schemas.microsoft.com/office/powerpoint/2010/main" val="565117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613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FD1A113-4EF4-46EE-A2A7-C90D42FE724C}"/>
              </a:ext>
            </a:extLst>
          </p:cNvPr>
          <p:cNvSpPr>
            <a:spLocks noGrp="1"/>
          </p:cNvSpPr>
          <p:nvPr>
            <p:ph type="ctrTitle"/>
          </p:nvPr>
        </p:nvSpPr>
        <p:spPr/>
        <p:txBody>
          <a:bodyPr/>
          <a:lstStyle/>
          <a:p>
            <a:r>
              <a:rPr lang="zh-CN" altLang="en-US" dirty="0"/>
              <a:t>类图和对象图</a:t>
            </a:r>
          </a:p>
        </p:txBody>
      </p:sp>
      <p:sp>
        <p:nvSpPr>
          <p:cNvPr id="5" name="副标题 4">
            <a:extLst>
              <a:ext uri="{FF2B5EF4-FFF2-40B4-BE49-F238E27FC236}">
                <a16:creationId xmlns:a16="http://schemas.microsoft.com/office/drawing/2014/main" id="{4A8510BF-5FF2-4E86-B981-5C8E9365BC5D}"/>
              </a:ext>
            </a:extLst>
          </p:cNvPr>
          <p:cNvSpPr>
            <a:spLocks noGrp="1"/>
          </p:cNvSpPr>
          <p:nvPr>
            <p:ph type="subTitle" idx="1"/>
          </p:nvPr>
        </p:nvSpPr>
        <p:spPr/>
        <p:txBody>
          <a:bodyPr/>
          <a:lstStyle/>
          <a:p>
            <a:pPr algn="l"/>
            <a:r>
              <a:rPr lang="zh-CN" altLang="en-US" dirty="0"/>
              <a:t>类图是用来显示系统中的类、接口及它们之间的静态结构和关系的一种静态模型，它用于描述系统的结构。类图的建模贯穿系统的分析和设计阶段的始终，通常从用户能够理解的用例开始建模，最终到系统开发小组能够完全理解的类。</a:t>
            </a:r>
          </a:p>
        </p:txBody>
      </p:sp>
    </p:spTree>
    <p:extLst>
      <p:ext uri="{BB962C8B-B14F-4D97-AF65-F5344CB8AC3E}">
        <p14:creationId xmlns:p14="http://schemas.microsoft.com/office/powerpoint/2010/main" val="2794600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400050" y="1825625"/>
            <a:ext cx="6162675" cy="4351338"/>
          </a:xfrm>
        </p:spPr>
        <p:txBody>
          <a:bodyPr/>
          <a:lstStyle/>
          <a:p>
            <a:r>
              <a:rPr lang="zh-CN" altLang="en-US" dirty="0"/>
              <a:t>类是对一组具有相同属性、操作、关系和语义的对象的抽象。主要包括名称部分</a:t>
            </a:r>
            <a:r>
              <a:rPr lang="en-US" altLang="zh-CN" dirty="0"/>
              <a:t>(Name)</a:t>
            </a:r>
            <a:r>
              <a:rPr lang="zh-CN" altLang="en-US" dirty="0"/>
              <a:t>、属性部分</a:t>
            </a:r>
            <a:r>
              <a:rPr lang="en-US" altLang="zh-CN" dirty="0"/>
              <a:t>(Attribute)</a:t>
            </a:r>
            <a:r>
              <a:rPr lang="zh-CN" altLang="en-US" dirty="0"/>
              <a:t>和操作部分</a:t>
            </a:r>
            <a:r>
              <a:rPr lang="en-US" altLang="zh-CN" dirty="0"/>
              <a:t>(Operation)</a:t>
            </a:r>
            <a:r>
              <a:rPr lang="zh-CN" altLang="en-US" dirty="0"/>
              <a:t>。在</a:t>
            </a:r>
            <a:r>
              <a:rPr lang="en-US" altLang="zh-CN" dirty="0"/>
              <a:t>UML</a:t>
            </a:r>
            <a:r>
              <a:rPr lang="zh-CN" altLang="en-US" dirty="0"/>
              <a:t>中类用一个矩形框表示，它包含三个区域，最上面是类名、中间是类的属性、最下面是类的方法，如图所示。</a:t>
            </a:r>
          </a:p>
        </p:txBody>
      </p:sp>
      <p:pic>
        <p:nvPicPr>
          <p:cNvPr id="6" name="图片 5">
            <a:extLst>
              <a:ext uri="{FF2B5EF4-FFF2-40B4-BE49-F238E27FC236}">
                <a16:creationId xmlns:a16="http://schemas.microsoft.com/office/drawing/2014/main" id="{52759CC0-CD93-4C5E-889C-FA531FDD30FB}"/>
              </a:ext>
            </a:extLst>
          </p:cNvPr>
          <p:cNvPicPr>
            <a:picLocks noChangeAspect="1"/>
          </p:cNvPicPr>
          <p:nvPr/>
        </p:nvPicPr>
        <p:blipFill>
          <a:blip r:embed="rId2"/>
          <a:stretch>
            <a:fillRect/>
          </a:stretch>
        </p:blipFill>
        <p:spPr>
          <a:xfrm>
            <a:off x="6657975" y="816135"/>
            <a:ext cx="4905627" cy="5289390"/>
          </a:xfrm>
          <a:prstGeom prst="rect">
            <a:avLst/>
          </a:prstGeom>
        </p:spPr>
      </p:pic>
    </p:spTree>
    <p:extLst>
      <p:ext uri="{BB962C8B-B14F-4D97-AF65-F5344CB8AC3E}">
        <p14:creationId xmlns:p14="http://schemas.microsoft.com/office/powerpoint/2010/main" val="1027459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361950" y="1690688"/>
            <a:ext cx="7629525" cy="4351338"/>
          </a:xfrm>
        </p:spPr>
        <p:txBody>
          <a:bodyPr/>
          <a:lstStyle/>
          <a:p>
            <a:r>
              <a:rPr lang="en-US" altLang="zh-CN" dirty="0"/>
              <a:t>1.</a:t>
            </a:r>
            <a:r>
              <a:rPr lang="zh-CN" altLang="en-US" dirty="0"/>
              <a:t>名称</a:t>
            </a:r>
          </a:p>
          <a:p>
            <a:r>
              <a:rPr lang="zh-CN" altLang="en-US" dirty="0"/>
              <a:t>每个类都必须有一个能和其他类进行区分的名称，类的名称部分是不能省略的，其他组成部分可以省略。名称</a:t>
            </a:r>
            <a:r>
              <a:rPr lang="en-US" altLang="zh-CN" dirty="0"/>
              <a:t>(Name)</a:t>
            </a:r>
            <a:r>
              <a:rPr lang="zh-CN" altLang="en-US" dirty="0"/>
              <a:t>是一个文本串，类的命名要求为由字符、数字、下划线组成的唯一的字符串即可。表示方法有以下两种。</a:t>
            </a:r>
          </a:p>
          <a:p>
            <a:pPr lvl="1"/>
            <a:r>
              <a:rPr lang="en-US" altLang="zh-CN" dirty="0"/>
              <a:t>(1)</a:t>
            </a:r>
            <a:r>
              <a:rPr lang="zh-CN" altLang="en-US" dirty="0"/>
              <a:t>简单名：如图中的“课程”</a:t>
            </a:r>
            <a:r>
              <a:rPr lang="en-US" altLang="zh-CN" dirty="0"/>
              <a:t>,</a:t>
            </a:r>
            <a:r>
              <a:rPr lang="zh-CN" altLang="en-US" dirty="0"/>
              <a:t>它只是一个单独的名称。</a:t>
            </a:r>
          </a:p>
          <a:p>
            <a:pPr lvl="1"/>
            <a:r>
              <a:rPr lang="en-US" altLang="zh-CN" dirty="0"/>
              <a:t>(2)</a:t>
            </a:r>
            <a:r>
              <a:rPr lang="zh-CN" altLang="en-US" dirty="0"/>
              <a:t>全名：也称为路径名，就是在类名前面加上包的名称</a:t>
            </a:r>
            <a:endParaRPr lang="en-US" altLang="zh-CN" dirty="0"/>
          </a:p>
          <a:p>
            <a:endParaRPr lang="zh-CN" altLang="en-US" dirty="0"/>
          </a:p>
        </p:txBody>
      </p:sp>
      <p:pic>
        <p:nvPicPr>
          <p:cNvPr id="4" name="图片 3">
            <a:extLst>
              <a:ext uri="{FF2B5EF4-FFF2-40B4-BE49-F238E27FC236}">
                <a16:creationId xmlns:a16="http://schemas.microsoft.com/office/drawing/2014/main" id="{1831B71D-253A-4A8E-8429-FB21920153E6}"/>
              </a:ext>
            </a:extLst>
          </p:cNvPr>
          <p:cNvPicPr>
            <a:picLocks noChangeAspect="1"/>
          </p:cNvPicPr>
          <p:nvPr/>
        </p:nvPicPr>
        <p:blipFill>
          <a:blip r:embed="rId2"/>
          <a:stretch>
            <a:fillRect/>
          </a:stretch>
        </p:blipFill>
        <p:spPr>
          <a:xfrm>
            <a:off x="8011733" y="1595438"/>
            <a:ext cx="3818317" cy="4117021"/>
          </a:xfrm>
          <a:prstGeom prst="rect">
            <a:avLst/>
          </a:prstGeom>
        </p:spPr>
      </p:pic>
    </p:spTree>
    <p:extLst>
      <p:ext uri="{BB962C8B-B14F-4D97-AF65-F5344CB8AC3E}">
        <p14:creationId xmlns:p14="http://schemas.microsoft.com/office/powerpoint/2010/main" val="2900416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en-US" altLang="zh-CN" dirty="0"/>
              <a:t>2.</a:t>
            </a:r>
            <a:r>
              <a:rPr lang="zh-CN" altLang="en-US" dirty="0"/>
              <a:t>属性</a:t>
            </a:r>
            <a:endParaRPr lang="en-US" altLang="zh-CN" dirty="0"/>
          </a:p>
          <a:p>
            <a:r>
              <a:rPr lang="zh-CN" altLang="en-US" dirty="0"/>
              <a:t>属性描述了类在软件系统中代表的事物（即对象）所具备的特性。类可以有任意数目的属性，也可以没有属性。类如果有属性，则每一个属性都必须有一个名字，另外还可以有其他的描述信息，如可见性、数据类型、默认值等。</a:t>
            </a:r>
            <a:endParaRPr lang="en-US" altLang="zh-CN" dirty="0"/>
          </a:p>
          <a:p>
            <a:r>
              <a:rPr lang="zh-CN" altLang="en-US" dirty="0"/>
              <a:t>在</a:t>
            </a:r>
            <a:r>
              <a:rPr lang="en-US" altLang="zh-CN" dirty="0"/>
              <a:t>UML</a:t>
            </a:r>
            <a:r>
              <a:rPr lang="zh-CN" altLang="en-US" dirty="0"/>
              <a:t>中，</a:t>
            </a:r>
            <a:r>
              <a:rPr lang="zh-CN" altLang="en-US" dirty="0">
                <a:solidFill>
                  <a:srgbClr val="FF0000"/>
                </a:solidFill>
              </a:rPr>
              <a:t>类属性</a:t>
            </a:r>
            <a:r>
              <a:rPr lang="zh-CN" altLang="en-US" dirty="0"/>
              <a:t>的语法为：</a:t>
            </a:r>
            <a:endParaRPr lang="en-US" altLang="zh-CN" dirty="0"/>
          </a:p>
          <a:p>
            <a:pPr marL="0" indent="0">
              <a:buNone/>
            </a:pPr>
            <a:r>
              <a:rPr lang="en-US" altLang="zh-CN" dirty="0"/>
              <a:t>	</a:t>
            </a:r>
            <a:r>
              <a:rPr lang="en-US" altLang="zh-CN" dirty="0">
                <a:highlight>
                  <a:srgbClr val="FFFF00"/>
                </a:highlight>
              </a:rPr>
              <a:t>[</a:t>
            </a:r>
            <a:r>
              <a:rPr lang="zh-CN" altLang="en-US" dirty="0">
                <a:highlight>
                  <a:srgbClr val="FFFF00"/>
                </a:highlight>
              </a:rPr>
              <a:t>可见性</a:t>
            </a:r>
            <a:r>
              <a:rPr lang="en-US" altLang="zh-CN" dirty="0">
                <a:highlight>
                  <a:srgbClr val="FFFF00"/>
                </a:highlight>
              </a:rPr>
              <a:t>]</a:t>
            </a:r>
            <a:r>
              <a:rPr lang="zh-CN" altLang="en-US" dirty="0">
                <a:highlight>
                  <a:srgbClr val="FFFF00"/>
                </a:highlight>
              </a:rPr>
              <a:t>属性名</a:t>
            </a:r>
            <a:r>
              <a:rPr lang="en-US" altLang="zh-CN" dirty="0">
                <a:highlight>
                  <a:srgbClr val="FFFF00"/>
                </a:highlight>
              </a:rPr>
              <a:t>[:</a:t>
            </a:r>
            <a:r>
              <a:rPr lang="zh-CN" altLang="en-US" dirty="0">
                <a:highlight>
                  <a:srgbClr val="FFFF00"/>
                </a:highlight>
              </a:rPr>
              <a:t>类型</a:t>
            </a:r>
            <a:r>
              <a:rPr lang="en-US" altLang="zh-CN" dirty="0">
                <a:highlight>
                  <a:srgbClr val="FFFF00"/>
                </a:highlight>
              </a:rPr>
              <a:t>][=</a:t>
            </a:r>
            <a:r>
              <a:rPr lang="zh-CN" altLang="en-US" dirty="0">
                <a:highlight>
                  <a:srgbClr val="FFFF00"/>
                </a:highlight>
              </a:rPr>
              <a:t>初始值</a:t>
            </a:r>
            <a:r>
              <a:rPr lang="en-US" altLang="zh-CN" dirty="0">
                <a:highlight>
                  <a:srgbClr val="FFFF00"/>
                </a:highlight>
              </a:rPr>
              <a:t>][</a:t>
            </a:r>
            <a:r>
              <a:rPr lang="zh-CN" altLang="en-US" dirty="0">
                <a:highlight>
                  <a:srgbClr val="FFFF00"/>
                </a:highlight>
              </a:rPr>
              <a:t>｛属性字符串｝</a:t>
            </a:r>
            <a:r>
              <a:rPr lang="en-US" altLang="zh-CN" dirty="0">
                <a:highlight>
                  <a:srgbClr val="FFFF00"/>
                </a:highlight>
              </a:rPr>
              <a:t>]</a:t>
            </a:r>
            <a:endParaRPr lang="zh-CN" altLang="en-US" dirty="0">
              <a:highlight>
                <a:srgbClr val="FFFF00"/>
              </a:highlight>
            </a:endParaRPr>
          </a:p>
        </p:txBody>
      </p:sp>
    </p:spTree>
    <p:extLst>
      <p:ext uri="{BB962C8B-B14F-4D97-AF65-F5344CB8AC3E}">
        <p14:creationId xmlns:p14="http://schemas.microsoft.com/office/powerpoint/2010/main" val="6777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zh-CN" altLang="en-US" dirty="0"/>
              <a:t>使用用例的主要目的</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pPr lvl="1"/>
            <a:r>
              <a:rPr lang="zh-CN" altLang="en-US" dirty="0"/>
              <a:t>（</a:t>
            </a:r>
            <a:r>
              <a:rPr lang="en-US" altLang="zh-CN" dirty="0"/>
              <a:t>1</a:t>
            </a:r>
            <a:r>
              <a:rPr lang="zh-CN" altLang="en-US" dirty="0"/>
              <a:t>）明确系统应具备什么功能，这些功能是否满足客户的基本需求，并与系统开发人员达成一致。</a:t>
            </a:r>
            <a:endParaRPr lang="en-US" altLang="zh-CN" dirty="0"/>
          </a:p>
          <a:p>
            <a:pPr lvl="1"/>
            <a:r>
              <a:rPr lang="zh-CN" altLang="en-US" dirty="0"/>
              <a:t>（</a:t>
            </a:r>
            <a:r>
              <a:rPr lang="en-US" altLang="zh-CN" dirty="0"/>
              <a:t>2</a:t>
            </a:r>
            <a:r>
              <a:rPr lang="zh-CN" altLang="en-US" dirty="0"/>
              <a:t>）为系统的功能提供清晰一致的描述，用例模型应用于系统开发的整个过程，为后阶段的系统设计和开发工作打下良好的基础。</a:t>
            </a:r>
          </a:p>
          <a:p>
            <a:pPr lvl="1"/>
            <a:r>
              <a:rPr lang="zh-CN" altLang="en-US" dirty="0"/>
              <a:t>（</a:t>
            </a:r>
            <a:r>
              <a:rPr lang="en-US" altLang="zh-CN" dirty="0"/>
              <a:t>3</a:t>
            </a:r>
            <a:r>
              <a:rPr lang="zh-CN" altLang="en-US" dirty="0"/>
              <a:t>）为系统测试打下基础，可以用于验证最终实现的系统所完成的功能是否符合客户的最初需求。</a:t>
            </a:r>
          </a:p>
          <a:p>
            <a:pPr lvl="1"/>
            <a:r>
              <a:rPr lang="zh-CN" altLang="en-US" dirty="0"/>
              <a:t>（</a:t>
            </a:r>
            <a:r>
              <a:rPr lang="en-US" altLang="zh-CN" dirty="0"/>
              <a:t>4</a:t>
            </a:r>
            <a:r>
              <a:rPr lang="zh-CN" altLang="en-US" dirty="0"/>
              <a:t>）通过从需求的功能用例出发跟踪进入到系统中具体实现的类和方法，可以检查其是否正确。</a:t>
            </a:r>
          </a:p>
        </p:txBody>
      </p:sp>
    </p:spTree>
    <p:extLst>
      <p:ext uri="{BB962C8B-B14F-4D97-AF65-F5344CB8AC3E}">
        <p14:creationId xmlns:p14="http://schemas.microsoft.com/office/powerpoint/2010/main" val="2944632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r>
              <a:rPr lang="en-US" altLang="zh-CN" dirty="0"/>
              <a:t>——</a:t>
            </a:r>
            <a:r>
              <a:rPr lang="zh-CN" altLang="en-US" dirty="0">
                <a:solidFill>
                  <a:srgbClr val="FF0000"/>
                </a:solidFill>
              </a:rPr>
              <a:t>类属性</a:t>
            </a:r>
            <a:r>
              <a:rPr lang="zh-CN" altLang="en-US" dirty="0"/>
              <a:t>的语法</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fontScale="62500" lnSpcReduction="20000"/>
          </a:bodyPr>
          <a:lstStyle/>
          <a:p>
            <a:pPr>
              <a:lnSpc>
                <a:spcPct val="120000"/>
              </a:lnSpc>
            </a:pPr>
            <a:r>
              <a:rPr lang="en-US" altLang="zh-CN" dirty="0"/>
              <a:t>(1)	</a:t>
            </a:r>
            <a:r>
              <a:rPr lang="zh-CN" altLang="en-US" b="1" dirty="0"/>
              <a:t>可见性</a:t>
            </a:r>
            <a:r>
              <a:rPr lang="zh-CN" altLang="en-US" dirty="0"/>
              <a:t>：类中属性的可见性主要包括公有</a:t>
            </a:r>
            <a:r>
              <a:rPr lang="en-US" altLang="zh-CN" dirty="0"/>
              <a:t>(Public).</a:t>
            </a:r>
            <a:r>
              <a:rPr lang="zh-CN" altLang="en-US" dirty="0"/>
              <a:t>私有</a:t>
            </a:r>
            <a:r>
              <a:rPr lang="en-US" altLang="zh-CN" dirty="0"/>
              <a:t>(Private)</a:t>
            </a:r>
            <a:r>
              <a:rPr lang="zh-CN" altLang="en-US" dirty="0"/>
              <a:t>和受保护</a:t>
            </a:r>
            <a:r>
              <a:rPr lang="en-US" altLang="zh-CN" dirty="0"/>
              <a:t>(Protected),</a:t>
            </a:r>
            <a:r>
              <a:rPr lang="zh-CN" altLang="en-US" dirty="0"/>
              <a:t>在</a:t>
            </a:r>
            <a:r>
              <a:rPr lang="en-US" altLang="zh-CN" dirty="0"/>
              <a:t>UML</a:t>
            </a:r>
            <a:r>
              <a:rPr lang="zh-CN" altLang="en-US" dirty="0"/>
              <a:t>中，用“</a:t>
            </a:r>
            <a:r>
              <a:rPr lang="en-US" altLang="zh-CN" dirty="0"/>
              <a:t>+</a:t>
            </a:r>
            <a:r>
              <a:rPr lang="zh-CN" altLang="en-US" dirty="0"/>
              <a:t>”表达公有类型，用“</a:t>
            </a:r>
            <a:r>
              <a:rPr lang="en-US" altLang="zh-CN" dirty="0"/>
              <a:t>-</a:t>
            </a:r>
            <a:r>
              <a:rPr lang="zh-CN" altLang="en-US" dirty="0"/>
              <a:t>”表达私有类型，而用“</a:t>
            </a:r>
            <a:r>
              <a:rPr lang="en-US" altLang="zh-CN" dirty="0"/>
              <a:t>#</a:t>
            </a:r>
            <a:r>
              <a:rPr lang="zh-CN" altLang="en-US" dirty="0"/>
              <a:t>”表达受保护类型。</a:t>
            </a:r>
            <a:r>
              <a:rPr lang="en-US" altLang="zh-CN" dirty="0"/>
              <a:t>UML</a:t>
            </a:r>
            <a:r>
              <a:rPr lang="zh-CN" altLang="en-US" dirty="0"/>
              <a:t>的类中不存在默认的可见性，如果没有显示任何一种符号，就表示没有定义该属性的可见性。</a:t>
            </a:r>
          </a:p>
          <a:p>
            <a:pPr>
              <a:lnSpc>
                <a:spcPct val="120000"/>
              </a:lnSpc>
            </a:pPr>
            <a:r>
              <a:rPr lang="en-US" altLang="zh-CN" dirty="0"/>
              <a:t>(2)	</a:t>
            </a:r>
            <a:r>
              <a:rPr lang="zh-CN" altLang="en-US" b="1" dirty="0"/>
              <a:t>属性名</a:t>
            </a:r>
            <a:r>
              <a:rPr lang="zh-CN" altLang="en-US" dirty="0"/>
              <a:t>：每个属性都必须有一个名字以区别于类中的其他属性，是类的一个特性。属性名由描述所属类的特性的名词或名词短语组成。按照</a:t>
            </a:r>
            <a:r>
              <a:rPr lang="en-US" altLang="zh-CN" dirty="0"/>
              <a:t>UML</a:t>
            </a:r>
            <a:r>
              <a:rPr lang="zh-CN" altLang="en-US" dirty="0"/>
              <a:t>的约定，单字属性名小写。如果属性名包含多个单词，这些单词要合并，且除了第一个单词外其余单词的首字母要大写。</a:t>
            </a:r>
            <a:endParaRPr lang="en-US" altLang="zh-CN" dirty="0"/>
          </a:p>
          <a:p>
            <a:pPr>
              <a:lnSpc>
                <a:spcPct val="120000"/>
              </a:lnSpc>
            </a:pPr>
            <a:r>
              <a:rPr lang="en-US" altLang="zh-CN" dirty="0"/>
              <a:t>(3)	</a:t>
            </a:r>
            <a:r>
              <a:rPr lang="zh-CN" altLang="en-US" b="1" dirty="0"/>
              <a:t>类型</a:t>
            </a:r>
            <a:r>
              <a:rPr lang="zh-CN" altLang="en-US" dirty="0"/>
              <a:t>：说明属性的数据类型。在类的图标里，可以指定每个属性值的类型。可能的类型包括字符串</a:t>
            </a:r>
            <a:r>
              <a:rPr lang="en-US" altLang="zh-CN" dirty="0"/>
              <a:t>(string)</a:t>
            </a:r>
            <a:r>
              <a:rPr lang="zh-CN" altLang="en-US" dirty="0"/>
              <a:t>、浮点型</a:t>
            </a:r>
            <a:r>
              <a:rPr lang="en-US" altLang="zh-CN" dirty="0"/>
              <a:t>(float)</a:t>
            </a:r>
            <a:r>
              <a:rPr lang="zh-CN" altLang="en-US" dirty="0"/>
              <a:t>、整型</a:t>
            </a:r>
            <a:r>
              <a:rPr lang="en-US" altLang="zh-CN" dirty="0"/>
              <a:t>(int)</a:t>
            </a:r>
            <a:r>
              <a:rPr lang="zh-CN" altLang="en-US" dirty="0"/>
              <a:t>和布尔型</a:t>
            </a:r>
            <a:r>
              <a:rPr lang="en-US" altLang="zh-CN" dirty="0"/>
              <a:t>(</a:t>
            </a:r>
            <a:r>
              <a:rPr lang="en-US" altLang="zh-CN" dirty="0" err="1"/>
              <a:t>boolean</a:t>
            </a:r>
            <a:r>
              <a:rPr lang="en-US" altLang="zh-CN" dirty="0"/>
              <a:t>)(</a:t>
            </a:r>
            <a:r>
              <a:rPr lang="zh-CN" altLang="en-US" dirty="0"/>
              <a:t>以及其他的枚举类型</a:t>
            </a:r>
            <a:r>
              <a:rPr lang="en-US" altLang="zh-CN" dirty="0"/>
              <a:t>)</a:t>
            </a:r>
            <a:r>
              <a:rPr lang="zh-CN" altLang="en-US" dirty="0"/>
              <a:t>。指明类型时，需要在属性值后面加上类型名，中间用冒号隔开。还可以为属性指定一个默认值。</a:t>
            </a:r>
          </a:p>
          <a:p>
            <a:pPr>
              <a:lnSpc>
                <a:spcPct val="120000"/>
              </a:lnSpc>
            </a:pPr>
            <a:r>
              <a:rPr lang="en-US" altLang="zh-CN" dirty="0"/>
              <a:t>(4)	</a:t>
            </a:r>
            <a:r>
              <a:rPr lang="zh-CN" altLang="en-US" b="1" dirty="0"/>
              <a:t>初始值</a:t>
            </a:r>
            <a:r>
              <a:rPr lang="zh-CN" altLang="en-US" dirty="0"/>
              <a:t>：为了保护系统的完整性，防止漏掉取值或被非法的值破坏系统的完整性，可以设定属性的初始值。</a:t>
            </a:r>
            <a:endParaRPr lang="en-US" altLang="zh-CN" dirty="0"/>
          </a:p>
          <a:p>
            <a:pPr>
              <a:lnSpc>
                <a:spcPct val="120000"/>
              </a:lnSpc>
            </a:pPr>
            <a:r>
              <a:rPr lang="en-US" altLang="zh-CN" dirty="0"/>
              <a:t>(5)	</a:t>
            </a:r>
            <a:r>
              <a:rPr lang="zh-CN" altLang="en-US" b="1" dirty="0"/>
              <a:t>属性字符串</a:t>
            </a:r>
            <a:r>
              <a:rPr lang="zh-CN" altLang="en-US" dirty="0"/>
              <a:t>：属性字符串用来指定关于属性的其他信息，例如某个属性应该是永久的。任何希望添加在属性定义字符串值但又没有合适地方可以加入的规则，都可以放在属性字符串里。</a:t>
            </a:r>
          </a:p>
          <a:p>
            <a:pPr>
              <a:lnSpc>
                <a:spcPct val="120000"/>
              </a:lnSpc>
            </a:pPr>
            <a:endParaRPr lang="zh-CN" altLang="en-US" dirty="0"/>
          </a:p>
        </p:txBody>
      </p:sp>
    </p:spTree>
    <p:extLst>
      <p:ext uri="{BB962C8B-B14F-4D97-AF65-F5344CB8AC3E}">
        <p14:creationId xmlns:p14="http://schemas.microsoft.com/office/powerpoint/2010/main" val="316092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en-US" altLang="zh-CN" dirty="0"/>
              <a:t>3.</a:t>
            </a:r>
            <a:r>
              <a:rPr lang="zh-CN" altLang="en-US" dirty="0"/>
              <a:t>操作</a:t>
            </a:r>
            <a:endParaRPr lang="en-US" altLang="zh-CN" dirty="0"/>
          </a:p>
          <a:p>
            <a:r>
              <a:rPr lang="zh-CN" altLang="en-US" dirty="0"/>
              <a:t>操作是对类的对象所能做的事务的一个抽象。一个类可以有任意数量的操作或者根本没有操作。类如果有操作，则每一个操作也都有一个名字，其他可选的信息包括可见性、参数的名字、参数类型、参数默认值和操作的返回值的类型等。</a:t>
            </a:r>
          </a:p>
          <a:p>
            <a:r>
              <a:rPr lang="zh-CN" altLang="en-US" dirty="0"/>
              <a:t>在</a:t>
            </a:r>
            <a:r>
              <a:rPr lang="en-US" altLang="zh-CN" dirty="0"/>
              <a:t>UML</a:t>
            </a:r>
            <a:r>
              <a:rPr lang="zh-CN" altLang="en-US" dirty="0"/>
              <a:t>中，</a:t>
            </a:r>
            <a:r>
              <a:rPr lang="zh-CN" altLang="en-US" dirty="0">
                <a:solidFill>
                  <a:srgbClr val="FF0000"/>
                </a:solidFill>
              </a:rPr>
              <a:t>类操作</a:t>
            </a:r>
            <a:r>
              <a:rPr lang="zh-CN" altLang="en-US" dirty="0"/>
              <a:t>的语法为：</a:t>
            </a:r>
          </a:p>
          <a:p>
            <a:pPr marL="0" indent="0">
              <a:buNone/>
            </a:pPr>
            <a:r>
              <a:rPr lang="en-US" altLang="zh-CN" dirty="0"/>
              <a:t>	</a:t>
            </a:r>
            <a:r>
              <a:rPr lang="en-US" altLang="zh-CN" dirty="0">
                <a:highlight>
                  <a:srgbClr val="FFFF00"/>
                </a:highlight>
              </a:rPr>
              <a:t>[</a:t>
            </a:r>
            <a:r>
              <a:rPr lang="zh-CN" altLang="en-US" dirty="0">
                <a:highlight>
                  <a:srgbClr val="FFFF00"/>
                </a:highlight>
              </a:rPr>
              <a:t>可见性</a:t>
            </a:r>
            <a:r>
              <a:rPr lang="en-US" altLang="zh-CN" dirty="0">
                <a:highlight>
                  <a:srgbClr val="FFFF00"/>
                </a:highlight>
              </a:rPr>
              <a:t>]</a:t>
            </a:r>
            <a:r>
              <a:rPr lang="zh-CN" altLang="en-US" dirty="0">
                <a:highlight>
                  <a:srgbClr val="FFFF00"/>
                </a:highlight>
              </a:rPr>
              <a:t>操作名</a:t>
            </a:r>
            <a:r>
              <a:rPr lang="en-US" altLang="zh-CN" dirty="0">
                <a:highlight>
                  <a:srgbClr val="FFFF00"/>
                </a:highlight>
              </a:rPr>
              <a:t>[(</a:t>
            </a:r>
            <a:r>
              <a:rPr lang="zh-CN" altLang="en-US" dirty="0">
                <a:highlight>
                  <a:srgbClr val="FFFF00"/>
                </a:highlight>
              </a:rPr>
              <a:t>参数表</a:t>
            </a:r>
            <a:r>
              <a:rPr lang="en-US" altLang="zh-CN" dirty="0">
                <a:highlight>
                  <a:srgbClr val="FFFF00"/>
                </a:highlight>
              </a:rPr>
              <a:t>)][:</a:t>
            </a:r>
            <a:r>
              <a:rPr lang="zh-CN" altLang="en-US" dirty="0">
                <a:highlight>
                  <a:srgbClr val="FFFF00"/>
                </a:highlight>
              </a:rPr>
              <a:t>返回类型</a:t>
            </a:r>
            <a:r>
              <a:rPr lang="en-US" altLang="zh-CN" dirty="0">
                <a:highlight>
                  <a:srgbClr val="FFFF00"/>
                </a:highlight>
              </a:rPr>
              <a:t>][</a:t>
            </a:r>
            <a:r>
              <a:rPr lang="zh-CN" altLang="en-US" dirty="0">
                <a:highlight>
                  <a:srgbClr val="FFFF00"/>
                </a:highlight>
              </a:rPr>
              <a:t>｛属性字符串｝</a:t>
            </a:r>
            <a:r>
              <a:rPr lang="en-US" altLang="zh-CN" dirty="0">
                <a:highlight>
                  <a:srgbClr val="FFFF00"/>
                </a:highlight>
              </a:rPr>
              <a:t>]</a:t>
            </a:r>
          </a:p>
          <a:p>
            <a:endParaRPr lang="zh-CN" altLang="en-US" dirty="0"/>
          </a:p>
        </p:txBody>
      </p:sp>
    </p:spTree>
    <p:extLst>
      <p:ext uri="{BB962C8B-B14F-4D97-AF65-F5344CB8AC3E}">
        <p14:creationId xmlns:p14="http://schemas.microsoft.com/office/powerpoint/2010/main" val="3349361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r>
              <a:rPr lang="en-US" altLang="zh-CN" dirty="0"/>
              <a:t>——</a:t>
            </a:r>
            <a:r>
              <a:rPr lang="zh-CN" altLang="en-US" dirty="0">
                <a:solidFill>
                  <a:srgbClr val="FF0000"/>
                </a:solidFill>
              </a:rPr>
              <a:t>类操作</a:t>
            </a:r>
            <a:r>
              <a:rPr lang="zh-CN" altLang="en-US" dirty="0"/>
              <a:t>的语法</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199" y="1825625"/>
            <a:ext cx="10944225" cy="4351338"/>
          </a:xfrm>
        </p:spPr>
        <p:txBody>
          <a:bodyPr>
            <a:normAutofit fontScale="62500" lnSpcReduction="20000"/>
          </a:bodyPr>
          <a:lstStyle/>
          <a:p>
            <a:pPr>
              <a:lnSpc>
                <a:spcPct val="120000"/>
              </a:lnSpc>
            </a:pPr>
            <a:r>
              <a:rPr lang="en-US" altLang="zh-CN" dirty="0"/>
              <a:t>(1)	</a:t>
            </a:r>
            <a:r>
              <a:rPr lang="zh-CN" altLang="en-US" b="1" dirty="0"/>
              <a:t>可见性</a:t>
            </a:r>
            <a:r>
              <a:rPr lang="zh-CN" altLang="en-US" dirty="0"/>
              <a:t>：类中操作的可见性主要包括公有</a:t>
            </a:r>
            <a:r>
              <a:rPr lang="en-US" altLang="zh-CN" dirty="0"/>
              <a:t>(Public),</a:t>
            </a:r>
            <a:r>
              <a:rPr lang="zh-CN" altLang="en-US" dirty="0"/>
              <a:t>私有</a:t>
            </a:r>
            <a:r>
              <a:rPr lang="en-US" altLang="zh-CN" dirty="0"/>
              <a:t>(Private),</a:t>
            </a:r>
            <a:r>
              <a:rPr lang="zh-CN" altLang="en-US" dirty="0"/>
              <a:t>受保护</a:t>
            </a:r>
            <a:r>
              <a:rPr lang="en-US" altLang="zh-CN" dirty="0"/>
              <a:t>(Protected)</a:t>
            </a:r>
            <a:r>
              <a:rPr lang="zh-CN" altLang="en-US" dirty="0"/>
              <a:t>和包内公有</a:t>
            </a:r>
            <a:r>
              <a:rPr lang="en-US" altLang="zh-CN" dirty="0"/>
              <a:t>(Package)0</a:t>
            </a:r>
            <a:r>
              <a:rPr lang="zh-CN" altLang="en-US" dirty="0"/>
              <a:t>在</a:t>
            </a:r>
            <a:r>
              <a:rPr lang="en-US" altLang="zh-CN" dirty="0"/>
              <a:t>UML</a:t>
            </a:r>
            <a:r>
              <a:rPr lang="zh-CN" altLang="en-US" dirty="0"/>
              <a:t>中，公有类型用“</a:t>
            </a:r>
            <a:r>
              <a:rPr lang="en-US" altLang="zh-CN" dirty="0"/>
              <a:t>+”</a:t>
            </a:r>
            <a:r>
              <a:rPr lang="zh-CN" altLang="en-US" dirty="0"/>
              <a:t>表示，私有类型用“一”表示，受保护类型则用表示，而包内公有类型用“</a:t>
            </a:r>
            <a:r>
              <a:rPr lang="en-US" altLang="zh-CN" dirty="0"/>
              <a:t>〜”</a:t>
            </a:r>
            <a:r>
              <a:rPr lang="zh-CN" altLang="en-US" dirty="0"/>
              <a:t>表示。 </a:t>
            </a:r>
          </a:p>
          <a:p>
            <a:pPr>
              <a:lnSpc>
                <a:spcPct val="120000"/>
              </a:lnSpc>
            </a:pPr>
            <a:r>
              <a:rPr lang="en-US" altLang="zh-CN" dirty="0"/>
              <a:t>(2)	</a:t>
            </a:r>
            <a:r>
              <a:rPr lang="zh-CN" altLang="en-US" b="1" dirty="0"/>
              <a:t>操作名</a:t>
            </a:r>
            <a:r>
              <a:rPr lang="zh-CN" altLang="en-US" dirty="0"/>
              <a:t>：用来描述所属类的行为的动词或动词短语。</a:t>
            </a:r>
          </a:p>
          <a:p>
            <a:pPr>
              <a:lnSpc>
                <a:spcPct val="120000"/>
              </a:lnSpc>
            </a:pPr>
            <a:r>
              <a:rPr lang="en-US" altLang="zh-CN" dirty="0"/>
              <a:t>(3)	</a:t>
            </a:r>
            <a:r>
              <a:rPr lang="zh-CN" altLang="en-US" b="1" dirty="0"/>
              <a:t>参数表</a:t>
            </a:r>
            <a:r>
              <a:rPr lang="zh-CN" altLang="en-US" dirty="0"/>
              <a:t>：一些按顺序排列的属性定义了操作的输入。是可选的，即操作不一定必须有参数才行。参数的定义方式：“名称：类型气若存在多个参数，将各个参数用逗号隔开。参数可以具有默认值。</a:t>
            </a:r>
          </a:p>
          <a:p>
            <a:pPr>
              <a:lnSpc>
                <a:spcPct val="120000"/>
              </a:lnSpc>
            </a:pPr>
            <a:r>
              <a:rPr lang="en-US" altLang="zh-CN" dirty="0"/>
              <a:t>(4)	</a:t>
            </a:r>
            <a:r>
              <a:rPr lang="zh-CN" altLang="en-US" b="1" dirty="0"/>
              <a:t>返回类型</a:t>
            </a:r>
            <a:r>
              <a:rPr lang="zh-CN" altLang="en-US" dirty="0"/>
              <a:t>：是可选的，即操作不一定必须有返回类型。绝大部分编程语言只支持一个返回值。具体的编程语言一般要加一个关键字</a:t>
            </a:r>
            <a:r>
              <a:rPr lang="en-US" altLang="zh-CN" dirty="0"/>
              <a:t>void</a:t>
            </a:r>
            <a:r>
              <a:rPr lang="zh-CN" altLang="en-US" dirty="0"/>
              <a:t>来表示无返回值。</a:t>
            </a:r>
          </a:p>
          <a:p>
            <a:pPr>
              <a:lnSpc>
                <a:spcPct val="120000"/>
              </a:lnSpc>
            </a:pPr>
            <a:r>
              <a:rPr lang="en-US" altLang="zh-CN" dirty="0"/>
              <a:t>(5)	</a:t>
            </a:r>
            <a:r>
              <a:rPr lang="zh-CN" altLang="en-US" b="1" dirty="0"/>
              <a:t>属性字符串</a:t>
            </a:r>
            <a:r>
              <a:rPr lang="zh-CN" altLang="en-US" dirty="0"/>
              <a:t>：在操作的定义中加入一些除了预定义元素之外的信息。</a:t>
            </a:r>
          </a:p>
          <a:p>
            <a:pPr>
              <a:lnSpc>
                <a:spcPct val="120000"/>
              </a:lnSpc>
            </a:pPr>
            <a:r>
              <a:rPr lang="zh-CN" altLang="en-US" dirty="0"/>
              <a:t>像前面给类的属性指定附加信息一样，也可以给操作指定附加信息。在操作名后面的括号中可以说明操作所需要的参数和参数的类型。有一种操作叫</a:t>
            </a:r>
            <a:r>
              <a:rPr lang="zh-CN" altLang="en-US" dirty="0">
                <a:solidFill>
                  <a:srgbClr val="FF0000"/>
                </a:solidFill>
              </a:rPr>
              <a:t>函数</a:t>
            </a:r>
            <a:r>
              <a:rPr lang="en-US" altLang="zh-CN" dirty="0"/>
              <a:t>(Function),</a:t>
            </a:r>
            <a:r>
              <a:rPr lang="zh-CN" altLang="en-US" dirty="0"/>
              <a:t>它在完成操作后要返回一个返回值。可以指明函数的返回值及返回值的类型。</a:t>
            </a:r>
          </a:p>
          <a:p>
            <a:pPr>
              <a:lnSpc>
                <a:spcPct val="120000"/>
              </a:lnSpc>
            </a:pPr>
            <a:endParaRPr lang="zh-CN" altLang="en-US" dirty="0"/>
          </a:p>
        </p:txBody>
      </p:sp>
    </p:spTree>
    <p:extLst>
      <p:ext uri="{BB962C8B-B14F-4D97-AF65-F5344CB8AC3E}">
        <p14:creationId xmlns:p14="http://schemas.microsoft.com/office/powerpoint/2010/main" val="2849301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5.1.1</a:t>
            </a:r>
            <a:r>
              <a:rPr lang="zh-CN" altLang="en-US" dirty="0"/>
              <a:t>类图概述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a:bodyPr>
          <a:lstStyle/>
          <a:p>
            <a:r>
              <a:rPr lang="en-US" altLang="zh-CN" dirty="0"/>
              <a:t>4.	</a:t>
            </a:r>
            <a:r>
              <a:rPr lang="zh-CN" altLang="en-US" dirty="0"/>
              <a:t>职责</a:t>
            </a:r>
          </a:p>
          <a:p>
            <a:r>
              <a:rPr lang="zh-CN" altLang="en-US" dirty="0"/>
              <a:t>在操作列表框下面的区域，可以用来说明类的职责。职责位于操作部分下面的区域，可以用来说明类要做什么或说明另一个类的信息。类的职责可以是一个短语或一个句子。在</a:t>
            </a:r>
            <a:r>
              <a:rPr lang="en-US" altLang="zh-CN" dirty="0"/>
              <a:t>UML</a:t>
            </a:r>
            <a:r>
              <a:rPr lang="zh-CN" altLang="en-US" dirty="0"/>
              <a:t>中，把职责列在类图底部的分隔栏中。</a:t>
            </a:r>
            <a:endParaRPr lang="en-US" altLang="zh-CN" dirty="0"/>
          </a:p>
          <a:p>
            <a:r>
              <a:rPr lang="en-US" altLang="zh-CN" dirty="0"/>
              <a:t>5.	</a:t>
            </a:r>
            <a:r>
              <a:rPr lang="zh-CN" altLang="en-US" dirty="0"/>
              <a:t>约束</a:t>
            </a:r>
          </a:p>
          <a:p>
            <a:r>
              <a:rPr lang="zh-CN" altLang="en-US" dirty="0"/>
              <a:t>说明类的职责是消除二义性的一种非形式化的方法，形式化的方法是使用约束。约束指定了该类所要满足的一个或多个规则。在</a:t>
            </a:r>
            <a:r>
              <a:rPr lang="en-US" altLang="zh-CN" dirty="0"/>
              <a:t>UML</a:t>
            </a:r>
            <a:r>
              <a:rPr lang="zh-CN" altLang="en-US" dirty="0"/>
              <a:t>中，约束是用</a:t>
            </a:r>
            <a:r>
              <a:rPr lang="en-US" altLang="zh-CN" dirty="0"/>
              <a:t>{}</a:t>
            </a:r>
            <a:r>
              <a:rPr lang="zh-CN" altLang="en-US" dirty="0"/>
              <a:t>的格式写在类的边上，指定个别属性的取值范围。括号中的文本指定了该类所要满足的一个或者多个规则。</a:t>
            </a:r>
          </a:p>
          <a:p>
            <a:endParaRPr lang="zh-CN" altLang="en-US" dirty="0"/>
          </a:p>
        </p:txBody>
      </p:sp>
    </p:spTree>
    <p:extLst>
      <p:ext uri="{BB962C8B-B14F-4D97-AF65-F5344CB8AC3E}">
        <p14:creationId xmlns:p14="http://schemas.microsoft.com/office/powerpoint/2010/main" val="111351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5.1.2</a:t>
            </a:r>
            <a:r>
              <a:rPr lang="zh-CN" altLang="en-US" dirty="0"/>
              <a:t>对象图概述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fontScale="92500" lnSpcReduction="10000"/>
          </a:bodyPr>
          <a:lstStyle/>
          <a:p>
            <a:pPr marL="0" indent="0">
              <a:buNone/>
            </a:pPr>
            <a:r>
              <a:rPr lang="en-US" altLang="zh-CN" dirty="0"/>
              <a:t>1.	</a:t>
            </a:r>
            <a:r>
              <a:rPr lang="zh-CN" altLang="en-US" b="1" dirty="0"/>
              <a:t>什么是对象</a:t>
            </a:r>
          </a:p>
          <a:p>
            <a:r>
              <a:rPr lang="zh-CN" altLang="en-US" dirty="0"/>
              <a:t>对象指的是一个单独的、可确认的物体、单元或实体，它可以是具体的也可以是抽象的，在问题领域里有确切定义的角色。换句话说，对象是边界非常清楚的任何事物。</a:t>
            </a:r>
            <a:endParaRPr lang="en-US" altLang="zh-CN" dirty="0"/>
          </a:p>
          <a:p>
            <a:r>
              <a:rPr lang="zh-CN" altLang="en-US" dirty="0"/>
              <a:t>一个对象通常包含以下几部分。</a:t>
            </a:r>
          </a:p>
          <a:p>
            <a:pPr lvl="1"/>
            <a:r>
              <a:rPr lang="zh-CN" altLang="en-US" dirty="0">
                <a:solidFill>
                  <a:srgbClr val="FF0000"/>
                </a:solidFill>
              </a:rPr>
              <a:t>标识</a:t>
            </a:r>
            <a:r>
              <a:rPr lang="zh-CN" altLang="en-US" dirty="0"/>
              <a:t>（名字）：为了将一个对象与其他的对象区分开，通常会给对象起一个“标识”，也就是“对象名”。</a:t>
            </a:r>
          </a:p>
          <a:p>
            <a:pPr lvl="1"/>
            <a:r>
              <a:rPr lang="zh-CN" altLang="en-US" dirty="0">
                <a:solidFill>
                  <a:srgbClr val="FF0000"/>
                </a:solidFill>
              </a:rPr>
              <a:t>状态</a:t>
            </a:r>
            <a:r>
              <a:rPr lang="zh-CN" altLang="en-US" dirty="0"/>
              <a:t>（属性）：对象的状态包括对象的所有属性（通常是静态的）和这些属性的当前值（通常是动态的）。</a:t>
            </a:r>
          </a:p>
          <a:p>
            <a:pPr lvl="1"/>
            <a:r>
              <a:rPr lang="zh-CN" altLang="en-US" dirty="0">
                <a:solidFill>
                  <a:srgbClr val="FF0000"/>
                </a:solidFill>
              </a:rPr>
              <a:t>行为</a:t>
            </a:r>
            <a:r>
              <a:rPr lang="zh-CN" altLang="en-US" dirty="0"/>
              <a:t>（方法，事件）：没有一个对象是孤立存在的，对象可以被操作，也可以操作别的对象。而行为就是一个对象根据它的状态改变和消息传送所釆取的行动和所做出的反应。</a:t>
            </a:r>
          </a:p>
          <a:p>
            <a:endParaRPr lang="zh-CN" altLang="en-US" dirty="0"/>
          </a:p>
        </p:txBody>
      </p:sp>
    </p:spTree>
    <p:extLst>
      <p:ext uri="{BB962C8B-B14F-4D97-AF65-F5344CB8AC3E}">
        <p14:creationId xmlns:p14="http://schemas.microsoft.com/office/powerpoint/2010/main" val="210713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5.1.2</a:t>
            </a:r>
            <a:r>
              <a:rPr lang="zh-CN" altLang="en-US" dirty="0"/>
              <a:t>对象图概述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类与对象的区别：</a:t>
            </a:r>
            <a:endParaRPr lang="en-US" altLang="zh-CN" dirty="0"/>
          </a:p>
          <a:p>
            <a:pPr lvl="1"/>
            <a:r>
              <a:rPr lang="zh-CN" altLang="en-US" dirty="0"/>
              <a:t>（</a:t>
            </a:r>
            <a:r>
              <a:rPr lang="en-US" altLang="zh-CN" dirty="0"/>
              <a:t>1</a:t>
            </a:r>
            <a:r>
              <a:rPr lang="zh-CN" altLang="en-US" dirty="0"/>
              <a:t>）</a:t>
            </a:r>
            <a:r>
              <a:rPr lang="en-US" altLang="zh-CN" dirty="0"/>
              <a:t>	</a:t>
            </a:r>
            <a:r>
              <a:rPr lang="zh-CN" altLang="en-US" dirty="0"/>
              <a:t>对象是一个存在于时间和空间中的具体实体，而类仅代表一个抽象，抽象出对象的“本质”。</a:t>
            </a:r>
            <a:endParaRPr lang="en-US" altLang="zh-CN" dirty="0"/>
          </a:p>
          <a:p>
            <a:pPr lvl="1"/>
            <a:r>
              <a:rPr lang="zh-CN" altLang="en-US" dirty="0"/>
              <a:t>（</a:t>
            </a:r>
            <a:r>
              <a:rPr lang="en-US" altLang="zh-CN" dirty="0"/>
              <a:t>2</a:t>
            </a:r>
            <a:r>
              <a:rPr lang="zh-CN" altLang="en-US" dirty="0"/>
              <a:t>）	类是共享一个公用结构和一个公共行为对象集合。</a:t>
            </a:r>
          </a:p>
          <a:p>
            <a:pPr lvl="1"/>
            <a:r>
              <a:rPr lang="zh-CN" altLang="en-US" dirty="0"/>
              <a:t>（</a:t>
            </a:r>
            <a:r>
              <a:rPr lang="en-US" altLang="zh-CN" dirty="0"/>
              <a:t>3</a:t>
            </a:r>
            <a:r>
              <a:rPr lang="zh-CN" altLang="en-US" dirty="0"/>
              <a:t>）	类是静态的，对象是动态的；类是一般化，对象是个性化；类是定义，对象是实例；类是抽象、对象是具体。</a:t>
            </a:r>
          </a:p>
          <a:p>
            <a:pPr lvl="1"/>
            <a:endParaRPr lang="zh-CN" altLang="en-US" dirty="0"/>
          </a:p>
        </p:txBody>
      </p:sp>
    </p:spTree>
    <p:extLst>
      <p:ext uri="{BB962C8B-B14F-4D97-AF65-F5344CB8AC3E}">
        <p14:creationId xmlns:p14="http://schemas.microsoft.com/office/powerpoint/2010/main" val="654147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5.1.2</a:t>
            </a:r>
            <a:r>
              <a:rPr lang="zh-CN" altLang="en-US" dirty="0"/>
              <a:t>对象图概述</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7810500" cy="4351338"/>
          </a:xfrm>
        </p:spPr>
        <p:txBody>
          <a:bodyPr>
            <a:normAutofit fontScale="92500" lnSpcReduction="10000"/>
          </a:bodyPr>
          <a:lstStyle/>
          <a:p>
            <a:r>
              <a:rPr lang="en-US" altLang="zh-CN" dirty="0"/>
              <a:t>2.	</a:t>
            </a:r>
            <a:r>
              <a:rPr lang="zh-CN" altLang="en-US" dirty="0"/>
              <a:t>对象图</a:t>
            </a:r>
          </a:p>
          <a:p>
            <a:r>
              <a:rPr lang="zh-CN" altLang="en-US" dirty="0"/>
              <a:t>对象图（</a:t>
            </a:r>
            <a:r>
              <a:rPr lang="en-US" altLang="zh-CN" dirty="0" err="1"/>
              <a:t>ObjectDiagram</a:t>
            </a:r>
            <a:r>
              <a:rPr lang="zh-CN" altLang="en-US" dirty="0"/>
              <a:t>）描述的是参与交互的各个对象在交互过程中某一时刻的状态。对象图可以被看作是类图在某一时刻的实例。在</a:t>
            </a:r>
            <a:r>
              <a:rPr lang="en-US" altLang="zh-CN" dirty="0"/>
              <a:t>UML</a:t>
            </a:r>
            <a:r>
              <a:rPr lang="zh-CN" altLang="en-US" dirty="0"/>
              <a:t>中，对象图使用的是与类图相同的符号和关系，因为对象就是类的实例，如图所示。</a:t>
            </a:r>
          </a:p>
          <a:p>
            <a:r>
              <a:rPr lang="zh-CN" altLang="en-US" dirty="0"/>
              <a:t>对象图主要包括以下几部分。</a:t>
            </a:r>
          </a:p>
          <a:p>
            <a:pPr lvl="1"/>
            <a:r>
              <a:rPr lang="zh-CN" altLang="en-US" dirty="0">
                <a:solidFill>
                  <a:srgbClr val="FF0000"/>
                </a:solidFill>
              </a:rPr>
              <a:t>对象名</a:t>
            </a:r>
            <a:r>
              <a:rPr lang="zh-CN" altLang="en-US" dirty="0"/>
              <a:t>：由于对象是一个类的实例，因此其名称的格式是“对象名：类名”，这两个部分是可选的，但如果是包含类名，则必须加上**：”，另外为了和类名区分，还必须加上下划线。</a:t>
            </a:r>
          </a:p>
          <a:p>
            <a:pPr lvl="1"/>
            <a:r>
              <a:rPr lang="zh-CN" altLang="en-US" dirty="0">
                <a:solidFill>
                  <a:srgbClr val="FF0000"/>
                </a:solidFill>
              </a:rPr>
              <a:t>属性</a:t>
            </a:r>
            <a:r>
              <a:rPr lang="zh-CN" altLang="en-US" dirty="0"/>
              <a:t>：由于对象是一个具体的事物，因此所有的属性值都已经确定，因此通常会在属性的后面列出其值。</a:t>
            </a:r>
          </a:p>
          <a:p>
            <a:endParaRPr lang="zh-CN" altLang="en-US" dirty="0"/>
          </a:p>
        </p:txBody>
      </p:sp>
      <p:pic>
        <p:nvPicPr>
          <p:cNvPr id="5" name="图片 4">
            <a:extLst>
              <a:ext uri="{FF2B5EF4-FFF2-40B4-BE49-F238E27FC236}">
                <a16:creationId xmlns:a16="http://schemas.microsoft.com/office/drawing/2014/main" id="{92A1DB85-4925-4B96-BBEF-F1FA9043A543}"/>
              </a:ext>
            </a:extLst>
          </p:cNvPr>
          <p:cNvPicPr>
            <a:picLocks noChangeAspect="1"/>
          </p:cNvPicPr>
          <p:nvPr/>
        </p:nvPicPr>
        <p:blipFill>
          <a:blip r:embed="rId2"/>
          <a:stretch>
            <a:fillRect/>
          </a:stretch>
        </p:blipFill>
        <p:spPr>
          <a:xfrm>
            <a:off x="8458199" y="2819400"/>
            <a:ext cx="3526971" cy="2057400"/>
          </a:xfrm>
          <a:prstGeom prst="rect">
            <a:avLst/>
          </a:prstGeom>
        </p:spPr>
      </p:pic>
    </p:spTree>
    <p:extLst>
      <p:ext uri="{BB962C8B-B14F-4D97-AF65-F5344CB8AC3E}">
        <p14:creationId xmlns:p14="http://schemas.microsoft.com/office/powerpoint/2010/main" val="1508984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5.1.2</a:t>
            </a:r>
            <a:r>
              <a:rPr lang="zh-CN" altLang="en-US" dirty="0"/>
              <a:t>对象图概述</a:t>
            </a:r>
            <a:r>
              <a:rPr lang="en-US" altLang="zh-CN" dirty="0"/>
              <a:t>——</a:t>
            </a:r>
            <a:r>
              <a:rPr lang="zh-CN" altLang="en-US" dirty="0"/>
              <a:t>类图与对象图</a:t>
            </a:r>
          </a:p>
        </p:txBody>
      </p:sp>
      <p:sp>
        <p:nvSpPr>
          <p:cNvPr id="4" name="文本占位符 3">
            <a:extLst>
              <a:ext uri="{FF2B5EF4-FFF2-40B4-BE49-F238E27FC236}">
                <a16:creationId xmlns:a16="http://schemas.microsoft.com/office/drawing/2014/main" id="{65B33725-4CC9-4DF0-91D6-E468DE4FE4E5}"/>
              </a:ext>
            </a:extLst>
          </p:cNvPr>
          <p:cNvSpPr>
            <a:spLocks noGrp="1"/>
          </p:cNvSpPr>
          <p:nvPr>
            <p:ph type="body" idx="1"/>
          </p:nvPr>
        </p:nvSpPr>
        <p:spPr/>
        <p:txBody>
          <a:bodyPr/>
          <a:lstStyle/>
          <a:p>
            <a:r>
              <a:rPr lang="zh-CN" altLang="en-US" dirty="0"/>
              <a:t>类图</a:t>
            </a:r>
          </a:p>
        </p:txBody>
      </p:sp>
      <p:sp>
        <p:nvSpPr>
          <p:cNvPr id="5" name="内容占位符 4">
            <a:extLst>
              <a:ext uri="{FF2B5EF4-FFF2-40B4-BE49-F238E27FC236}">
                <a16:creationId xmlns:a16="http://schemas.microsoft.com/office/drawing/2014/main" id="{A41D903F-7E28-47C1-AA5B-5B41B86B8EA0}"/>
              </a:ext>
            </a:extLst>
          </p:cNvPr>
          <p:cNvSpPr>
            <a:spLocks noGrp="1"/>
          </p:cNvSpPr>
          <p:nvPr>
            <p:ph sz="half" idx="2"/>
          </p:nvPr>
        </p:nvSpPr>
        <p:spPr/>
        <p:txBody>
          <a:bodyPr>
            <a:normAutofit fontScale="62500" lnSpcReduction="20000"/>
          </a:bodyPr>
          <a:lstStyle/>
          <a:p>
            <a:pPr>
              <a:lnSpc>
                <a:spcPct val="120000"/>
              </a:lnSpc>
            </a:pPr>
            <a:r>
              <a:rPr lang="zh-CN" altLang="en-US" dirty="0"/>
              <a:t>类具有三个分栏：名称、属性和操作</a:t>
            </a:r>
            <a:endParaRPr lang="en-US" altLang="zh-CN" dirty="0"/>
          </a:p>
          <a:p>
            <a:pPr>
              <a:lnSpc>
                <a:spcPct val="120000"/>
              </a:lnSpc>
            </a:pPr>
            <a:r>
              <a:rPr lang="zh-CN" altLang="en-US" dirty="0"/>
              <a:t>在类的名称分栏中只有类名</a:t>
            </a:r>
            <a:endParaRPr lang="en-US" altLang="zh-CN" dirty="0"/>
          </a:p>
          <a:p>
            <a:pPr>
              <a:lnSpc>
                <a:spcPct val="120000"/>
              </a:lnSpc>
            </a:pPr>
            <a:r>
              <a:rPr lang="zh-CN" altLang="en-US" dirty="0"/>
              <a:t>类的属性分栏定义了所有属性的特征</a:t>
            </a:r>
            <a:endParaRPr lang="en-US" altLang="zh-CN" dirty="0"/>
          </a:p>
          <a:p>
            <a:pPr>
              <a:lnSpc>
                <a:spcPct val="120000"/>
              </a:lnSpc>
            </a:pPr>
            <a:r>
              <a:rPr lang="zh-CN" altLang="en-US" dirty="0"/>
              <a:t>类中列出了操作</a:t>
            </a:r>
            <a:endParaRPr lang="en-US" altLang="zh-CN" dirty="0"/>
          </a:p>
          <a:p>
            <a:pPr>
              <a:lnSpc>
                <a:spcPct val="120000"/>
              </a:lnSpc>
            </a:pPr>
            <a:r>
              <a:rPr lang="zh-CN" altLang="en-US" dirty="0"/>
              <a:t>类使用关联连接、关联使用名称、角色、多重性及约束等特征定义。类代表的是对对象的分类所以必须说明可以参与关联的对象的数目</a:t>
            </a:r>
          </a:p>
        </p:txBody>
      </p:sp>
      <p:sp>
        <p:nvSpPr>
          <p:cNvPr id="6" name="文本占位符 5">
            <a:extLst>
              <a:ext uri="{FF2B5EF4-FFF2-40B4-BE49-F238E27FC236}">
                <a16:creationId xmlns:a16="http://schemas.microsoft.com/office/drawing/2014/main" id="{E7B3133E-DC9D-4514-A5E1-2AF2F986D0EB}"/>
              </a:ext>
            </a:extLst>
          </p:cNvPr>
          <p:cNvSpPr>
            <a:spLocks noGrp="1"/>
          </p:cNvSpPr>
          <p:nvPr>
            <p:ph type="body" sz="quarter" idx="3"/>
          </p:nvPr>
        </p:nvSpPr>
        <p:spPr/>
        <p:txBody>
          <a:bodyPr/>
          <a:lstStyle/>
          <a:p>
            <a:r>
              <a:rPr lang="zh-CN" altLang="en-US" dirty="0"/>
              <a:t>对象图</a:t>
            </a:r>
          </a:p>
        </p:txBody>
      </p:sp>
      <p:sp>
        <p:nvSpPr>
          <p:cNvPr id="7" name="内容占位符 6">
            <a:extLst>
              <a:ext uri="{FF2B5EF4-FFF2-40B4-BE49-F238E27FC236}">
                <a16:creationId xmlns:a16="http://schemas.microsoft.com/office/drawing/2014/main" id="{42DC5DAA-EA83-4F32-A127-55633C583332}"/>
              </a:ext>
            </a:extLst>
          </p:cNvPr>
          <p:cNvSpPr>
            <a:spLocks noGrp="1"/>
          </p:cNvSpPr>
          <p:nvPr>
            <p:ph sz="quarter" idx="4"/>
          </p:nvPr>
        </p:nvSpPr>
        <p:spPr/>
        <p:txBody>
          <a:bodyPr>
            <a:normAutofit fontScale="62500" lnSpcReduction="20000"/>
          </a:bodyPr>
          <a:lstStyle/>
          <a:p>
            <a:pPr>
              <a:lnSpc>
                <a:spcPct val="120000"/>
              </a:lnSpc>
            </a:pPr>
            <a:r>
              <a:rPr lang="zh-CN" altLang="en-US" dirty="0"/>
              <a:t>对象只有两个分栏：名称和属性</a:t>
            </a:r>
            <a:endParaRPr lang="en-US" altLang="zh-CN" dirty="0"/>
          </a:p>
          <a:p>
            <a:pPr>
              <a:lnSpc>
                <a:spcPct val="120000"/>
              </a:lnSpc>
            </a:pPr>
            <a:r>
              <a:rPr lang="zh-CN" altLang="en-US" dirty="0"/>
              <a:t>对象的名称形式为“对象名：类名”，置名对象的名称形式为“：类名”</a:t>
            </a:r>
            <a:endParaRPr lang="en-US" altLang="zh-CN" dirty="0"/>
          </a:p>
          <a:p>
            <a:pPr>
              <a:lnSpc>
                <a:spcPct val="120000"/>
              </a:lnSpc>
            </a:pPr>
            <a:r>
              <a:rPr lang="zh-CN" altLang="en-US" dirty="0"/>
              <a:t>对象则只定义了属性的当前值，以便用于测试用例对象图中不包括操作，因为对于属于同一个类的对象而言，其操作是相同的</a:t>
            </a:r>
            <a:endParaRPr lang="en-US" altLang="zh-CN" dirty="0"/>
          </a:p>
          <a:p>
            <a:pPr>
              <a:lnSpc>
                <a:spcPct val="120000"/>
              </a:lnSpc>
            </a:pPr>
            <a:r>
              <a:rPr lang="zh-CN" altLang="en-US" dirty="0"/>
              <a:t>对象使用链连接，链拥有名称、角色，但是没有多重性。对象代表的是单独的实体，所有的链都是一对一的，因此不涉及多重性</a:t>
            </a:r>
          </a:p>
        </p:txBody>
      </p:sp>
    </p:spTree>
    <p:extLst>
      <p:ext uri="{BB962C8B-B14F-4D97-AF65-F5344CB8AC3E}">
        <p14:creationId xmlns:p14="http://schemas.microsoft.com/office/powerpoint/2010/main" val="1305936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5.1.3</a:t>
            </a:r>
            <a:r>
              <a:rPr lang="zh-CN" altLang="en-US" dirty="0"/>
              <a:t>接口</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714375" y="2936875"/>
            <a:ext cx="10934700" cy="3556000"/>
          </a:xfrm>
        </p:spPr>
        <p:txBody>
          <a:bodyPr>
            <a:normAutofit lnSpcReduction="10000"/>
          </a:bodyPr>
          <a:lstStyle/>
          <a:p>
            <a:r>
              <a:rPr lang="zh-CN" altLang="en-US" dirty="0"/>
              <a:t>接口</a:t>
            </a:r>
            <a:r>
              <a:rPr lang="en-US" altLang="zh-CN" dirty="0"/>
              <a:t>(Interface)</a:t>
            </a:r>
            <a:r>
              <a:rPr lang="zh-CN" altLang="en-US" dirty="0"/>
              <a:t>是描述类的部分行为的一组操作，它也是一个类提供给另一个类的一组操作。通常接口被描述为</a:t>
            </a:r>
            <a:r>
              <a:rPr lang="zh-CN" altLang="en-US" dirty="0">
                <a:solidFill>
                  <a:srgbClr val="FF0000"/>
                </a:solidFill>
              </a:rPr>
              <a:t>抽象操作</a:t>
            </a:r>
            <a:r>
              <a:rPr lang="zh-CN" altLang="en-US" dirty="0"/>
              <a:t>，也就是只用</a:t>
            </a:r>
            <a:r>
              <a:rPr lang="zh-CN" altLang="en-US" dirty="0">
                <a:solidFill>
                  <a:srgbClr val="FF0000"/>
                </a:solidFill>
              </a:rPr>
              <a:t>标识</a:t>
            </a:r>
            <a:r>
              <a:rPr lang="en-US" altLang="zh-CN" dirty="0"/>
              <a:t>(</a:t>
            </a:r>
            <a:r>
              <a:rPr lang="zh-CN" altLang="en-US" dirty="0"/>
              <a:t>返回值、操作名称、参数表</a:t>
            </a:r>
            <a:r>
              <a:rPr lang="en-US" altLang="zh-CN" dirty="0"/>
              <a:t>)</a:t>
            </a:r>
            <a:r>
              <a:rPr lang="zh-CN" altLang="en-US" dirty="0"/>
              <a:t>说明它的行为，而真正实现部分放在使用该接口的对象中，也就是说接口只负责定义操作而不具体地实现。</a:t>
            </a:r>
          </a:p>
          <a:p>
            <a:r>
              <a:rPr lang="zh-CN" altLang="en-US" dirty="0"/>
              <a:t>接口的模型表示法和类大致相同，都是用一个矩形图标来代表。和类的不同之处在于，接口只是一组操作，没有属性。在</a:t>
            </a:r>
            <a:r>
              <a:rPr lang="en-US" altLang="zh-CN" dirty="0"/>
              <a:t>UML</a:t>
            </a:r>
            <a:r>
              <a:rPr lang="zh-CN" altLang="en-US" dirty="0"/>
              <a:t>图形上，接口的表示和类图的表示类似，只是在最上面的一层类名前加描述</a:t>
            </a:r>
            <a:r>
              <a:rPr lang="en-US" altLang="zh-CN" dirty="0"/>
              <a:t>《interface》</a:t>
            </a:r>
            <a:r>
              <a:rPr lang="zh-CN" altLang="en-US" dirty="0"/>
              <a:t>，或是简化表示，用一个圆圈表示，如图所示。</a:t>
            </a:r>
          </a:p>
          <a:p>
            <a:endParaRPr lang="zh-CN" altLang="en-US" dirty="0"/>
          </a:p>
        </p:txBody>
      </p:sp>
      <p:pic>
        <p:nvPicPr>
          <p:cNvPr id="5" name="图片 4">
            <a:extLst>
              <a:ext uri="{FF2B5EF4-FFF2-40B4-BE49-F238E27FC236}">
                <a16:creationId xmlns:a16="http://schemas.microsoft.com/office/drawing/2014/main" id="{9C62139D-6D8F-4D30-B207-01DA0F11FABE}"/>
              </a:ext>
            </a:extLst>
          </p:cNvPr>
          <p:cNvPicPr>
            <a:picLocks noChangeAspect="1"/>
          </p:cNvPicPr>
          <p:nvPr/>
        </p:nvPicPr>
        <p:blipFill>
          <a:blip r:embed="rId2"/>
          <a:stretch>
            <a:fillRect/>
          </a:stretch>
        </p:blipFill>
        <p:spPr>
          <a:xfrm>
            <a:off x="3995737" y="266699"/>
            <a:ext cx="5158897" cy="2409825"/>
          </a:xfrm>
          <a:prstGeom prst="rect">
            <a:avLst/>
          </a:prstGeom>
        </p:spPr>
      </p:pic>
    </p:spTree>
    <p:extLst>
      <p:ext uri="{BB962C8B-B14F-4D97-AF65-F5344CB8AC3E}">
        <p14:creationId xmlns:p14="http://schemas.microsoft.com/office/powerpoint/2010/main" val="495480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5.1.4</a:t>
            </a:r>
            <a:r>
              <a:rPr lang="zh-CN" altLang="en-US" dirty="0"/>
              <a:t>抽象类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744200" cy="4889500"/>
          </a:xfrm>
        </p:spPr>
        <p:txBody>
          <a:bodyPr>
            <a:normAutofit fontScale="77500" lnSpcReduction="20000"/>
          </a:bodyPr>
          <a:lstStyle/>
          <a:p>
            <a:pPr>
              <a:lnSpc>
                <a:spcPct val="120000"/>
              </a:lnSpc>
            </a:pPr>
            <a:r>
              <a:rPr lang="zh-CN" altLang="en-US" dirty="0">
                <a:solidFill>
                  <a:srgbClr val="FF0000"/>
                </a:solidFill>
              </a:rPr>
              <a:t>抽象类</a:t>
            </a:r>
            <a:r>
              <a:rPr lang="zh-CN" altLang="en-US" dirty="0"/>
              <a:t>是包含一种或多种抽象方法的类，它本身</a:t>
            </a:r>
            <a:r>
              <a:rPr lang="zh-CN" altLang="en-US" b="1" dirty="0"/>
              <a:t>不需要构造实例</a:t>
            </a:r>
            <a:r>
              <a:rPr lang="zh-CN" altLang="en-US" dirty="0"/>
              <a:t>。定义抽象类后，其他类可以对它进行扩充并且通过实现其中的抽象方法，使抽象类具体化。在</a:t>
            </a:r>
            <a:r>
              <a:rPr lang="en-US" altLang="zh-CN" dirty="0"/>
              <a:t>UML</a:t>
            </a:r>
            <a:r>
              <a:rPr lang="zh-CN" altLang="en-US" dirty="0"/>
              <a:t>中抽象类的图形表示和类图一样，只是在最上面一层的类名前加描述</a:t>
            </a:r>
            <a:r>
              <a:rPr lang="en-US" altLang="zh-CN" dirty="0"/>
              <a:t>《abstract》</a:t>
            </a:r>
            <a:r>
              <a:rPr lang="zh-CN" altLang="en-US" dirty="0"/>
              <a:t>或是在类的属性描述上设置该类为抽象类，抽象类的类名用斜体表示。</a:t>
            </a:r>
          </a:p>
          <a:p>
            <a:pPr>
              <a:lnSpc>
                <a:spcPct val="120000"/>
              </a:lnSpc>
            </a:pPr>
            <a:r>
              <a:rPr lang="zh-CN" altLang="en-US" dirty="0"/>
              <a:t>接口与抽象类非常相似，例如，两者都不能产生实例对象，都可以作为一种定义使用。但接口和抽象类仍有本质的不同，这些不同包括以下几个方面。</a:t>
            </a:r>
          </a:p>
          <a:p>
            <a:pPr lvl="1">
              <a:lnSpc>
                <a:spcPct val="120000"/>
              </a:lnSpc>
            </a:pPr>
            <a:r>
              <a:rPr lang="zh-CN" altLang="en-US" dirty="0"/>
              <a:t>抽象类可以包含某些实现代码，但接口没有任何实现部分；</a:t>
            </a:r>
          </a:p>
          <a:p>
            <a:pPr lvl="1">
              <a:lnSpc>
                <a:spcPct val="120000"/>
              </a:lnSpc>
            </a:pPr>
            <a:r>
              <a:rPr lang="zh-CN" altLang="en-US" dirty="0"/>
              <a:t>抽象类可以包含属性而接口没有；</a:t>
            </a:r>
          </a:p>
          <a:p>
            <a:pPr lvl="1">
              <a:lnSpc>
                <a:spcPct val="120000"/>
              </a:lnSpc>
            </a:pPr>
            <a:r>
              <a:rPr lang="zh-CN" altLang="en-US" dirty="0"/>
              <a:t>接口可以被结构继承，但抽象类不行；</a:t>
            </a:r>
          </a:p>
          <a:p>
            <a:pPr lvl="1">
              <a:lnSpc>
                <a:spcPct val="120000"/>
              </a:lnSpc>
            </a:pPr>
            <a:r>
              <a:rPr lang="zh-CN" altLang="en-US" dirty="0"/>
              <a:t>抽象类可以有构造函数和析构函数，而接口都没有；</a:t>
            </a:r>
            <a:endParaRPr lang="en-US" altLang="zh-CN" dirty="0"/>
          </a:p>
          <a:p>
            <a:pPr lvl="1">
              <a:lnSpc>
                <a:spcPct val="120000"/>
              </a:lnSpc>
            </a:pPr>
            <a:r>
              <a:rPr lang="zh-CN" altLang="en-US" dirty="0"/>
              <a:t>抽象类可以继承其他类和接口而接口仅能继承接口；</a:t>
            </a:r>
            <a:endParaRPr lang="en-US" altLang="zh-CN" dirty="0"/>
          </a:p>
          <a:p>
            <a:pPr lvl="1">
              <a:lnSpc>
                <a:spcPct val="120000"/>
              </a:lnSpc>
            </a:pPr>
            <a:r>
              <a:rPr lang="zh-CN" altLang="en-US" dirty="0"/>
              <a:t>接口支持多继承而抽象类仅支持单继承。</a:t>
            </a:r>
          </a:p>
          <a:p>
            <a:pPr>
              <a:lnSpc>
                <a:spcPct val="120000"/>
              </a:lnSpc>
            </a:pPr>
            <a:endParaRPr lang="zh-CN" altLang="en-US" dirty="0"/>
          </a:p>
        </p:txBody>
      </p:sp>
    </p:spTree>
    <p:extLst>
      <p:ext uri="{BB962C8B-B14F-4D97-AF65-F5344CB8AC3E}">
        <p14:creationId xmlns:p14="http://schemas.microsoft.com/office/powerpoint/2010/main" val="155294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lnSpcReduction="10000"/>
          </a:bodyPr>
          <a:lstStyle/>
          <a:p>
            <a:r>
              <a:rPr lang="zh-CN" altLang="en-US" dirty="0"/>
              <a:t>用例图</a:t>
            </a:r>
            <a:r>
              <a:rPr lang="en-US" altLang="zh-CN" dirty="0"/>
              <a:t>(</a:t>
            </a:r>
            <a:r>
              <a:rPr lang="en-US" altLang="zh-CN" dirty="0" err="1"/>
              <a:t>UseCaseDiagram</a:t>
            </a:r>
            <a:r>
              <a:rPr lang="en-US" altLang="zh-CN" dirty="0"/>
              <a:t>)</a:t>
            </a:r>
            <a:r>
              <a:rPr lang="zh-CN" altLang="en-US" dirty="0"/>
              <a:t>是显示一组用例、参与者以及它们之间关系的一种图。</a:t>
            </a:r>
          </a:p>
          <a:p>
            <a:r>
              <a:rPr lang="zh-CN" altLang="en-US" dirty="0"/>
              <a:t>用例图在</a:t>
            </a:r>
            <a:r>
              <a:rPr lang="en-US" altLang="zh-CN" dirty="0"/>
              <a:t>UML</a:t>
            </a:r>
            <a:r>
              <a:rPr lang="zh-CN" altLang="en-US" dirty="0"/>
              <a:t>中是非常特别的图形元素，它描述了用户希望如何使用一个系统。通过用例图可以知道谁将是系统相关的用户</a:t>
            </a:r>
            <a:r>
              <a:rPr lang="en-US" altLang="zh-CN" dirty="0"/>
              <a:t>•</a:t>
            </a:r>
            <a:r>
              <a:rPr lang="zh-CN" altLang="en-US" dirty="0"/>
              <a:t>他们希望系统提供什么样的服务，以及他们需要为系统提供的服务。</a:t>
            </a:r>
          </a:p>
          <a:p>
            <a:r>
              <a:rPr lang="zh-CN" altLang="en-US" dirty="0"/>
              <a:t>用例图从用户的角度而不是开发者的角度来描述对软件产品的需求，分析产品所需的功能和动态行为。用例图常用来对需求进行建模，用例图在系统的整个分析、设计和开发阶段是非常重要的，它的正确与否直接影响到客户对最终实现的产品的满意度。用例图被广泛使用在各种开发活动中，但它最常用于描述系统以及子系统。</a:t>
            </a:r>
          </a:p>
          <a:p>
            <a:endParaRPr lang="zh-CN" altLang="en-US" dirty="0"/>
          </a:p>
        </p:txBody>
      </p:sp>
    </p:spTree>
    <p:extLst>
      <p:ext uri="{BB962C8B-B14F-4D97-AF65-F5344CB8AC3E}">
        <p14:creationId xmlns:p14="http://schemas.microsoft.com/office/powerpoint/2010/main" val="1225145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5.2.1</a:t>
            </a:r>
            <a:r>
              <a:rPr lang="zh-CN" altLang="en-US" dirty="0"/>
              <a:t>依赖关系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normAutofit lnSpcReduction="10000"/>
          </a:bodyPr>
          <a:lstStyle/>
          <a:p>
            <a:r>
              <a:rPr lang="zh-CN" altLang="en-US" dirty="0"/>
              <a:t>依赖关系（</a:t>
            </a:r>
            <a:r>
              <a:rPr lang="en-US" altLang="zh-CN" dirty="0"/>
              <a:t>Dependency</a:t>
            </a:r>
            <a:r>
              <a:rPr lang="zh-CN" altLang="en-US" dirty="0"/>
              <a:t>）表示两个或多个模型元素之间语义上的关系。它表示了这样一种情形，对于一个元素（服务提供者）的某些改变可能会影响或提供消息给其他元素（使用者），即使用者以某种形式依赖于其他类元。在</a:t>
            </a:r>
            <a:r>
              <a:rPr lang="en-US" altLang="zh-CN" dirty="0"/>
              <a:t>UML</a:t>
            </a:r>
            <a:r>
              <a:rPr lang="zh-CN" altLang="en-US" dirty="0"/>
              <a:t>图形上，把依赖画成一条有向的虚线，指向被依赖的事物。当要指明一个事物使用另一个事物时，就使用依赖。依赖关系如图所示。</a:t>
            </a:r>
          </a:p>
          <a:p>
            <a:r>
              <a:rPr lang="en-US" altLang="zh-CN" dirty="0"/>
              <a:t>UML</a:t>
            </a:r>
            <a:r>
              <a:rPr lang="zh-CN" altLang="en-US" dirty="0"/>
              <a:t>定义了</a:t>
            </a:r>
            <a:r>
              <a:rPr lang="en-US" altLang="zh-CN" dirty="0"/>
              <a:t>4</a:t>
            </a:r>
            <a:r>
              <a:rPr lang="zh-CN" altLang="en-US" dirty="0"/>
              <a:t>种基本依赖，分别是</a:t>
            </a:r>
            <a:endParaRPr lang="en-US" altLang="zh-CN" dirty="0"/>
          </a:p>
          <a:p>
            <a:pPr lvl="1"/>
            <a:r>
              <a:rPr lang="zh-CN" altLang="en-US" dirty="0">
                <a:solidFill>
                  <a:srgbClr val="FF0000"/>
                </a:solidFill>
              </a:rPr>
              <a:t>使用依赖</a:t>
            </a:r>
            <a:endParaRPr lang="en-US" altLang="zh-CN" dirty="0"/>
          </a:p>
          <a:p>
            <a:pPr lvl="1"/>
            <a:r>
              <a:rPr lang="zh-CN" altLang="en-US" dirty="0">
                <a:solidFill>
                  <a:srgbClr val="FF0000"/>
                </a:solidFill>
              </a:rPr>
              <a:t>抽象依赖</a:t>
            </a:r>
            <a:endParaRPr lang="en-US" altLang="zh-CN" dirty="0"/>
          </a:p>
          <a:p>
            <a:pPr lvl="1"/>
            <a:r>
              <a:rPr lang="zh-CN" altLang="en-US" dirty="0">
                <a:solidFill>
                  <a:srgbClr val="FF0000"/>
                </a:solidFill>
              </a:rPr>
              <a:t>授权依赖</a:t>
            </a:r>
            <a:endParaRPr lang="en-US" altLang="zh-CN" dirty="0"/>
          </a:p>
          <a:p>
            <a:pPr lvl="1"/>
            <a:r>
              <a:rPr lang="zh-CN" altLang="en-US" dirty="0">
                <a:solidFill>
                  <a:srgbClr val="FF0000"/>
                </a:solidFill>
              </a:rPr>
              <a:t>绑定依赖</a:t>
            </a:r>
            <a:endParaRPr lang="zh-CN" altLang="en-US" dirty="0"/>
          </a:p>
          <a:p>
            <a:endParaRPr lang="zh-CN" altLang="en-US" dirty="0"/>
          </a:p>
        </p:txBody>
      </p:sp>
      <p:pic>
        <p:nvPicPr>
          <p:cNvPr id="5" name="图片 4">
            <a:extLst>
              <a:ext uri="{FF2B5EF4-FFF2-40B4-BE49-F238E27FC236}">
                <a16:creationId xmlns:a16="http://schemas.microsoft.com/office/drawing/2014/main" id="{F04CA24F-072B-40EB-9982-2C3BBEBE8216}"/>
              </a:ext>
            </a:extLst>
          </p:cNvPr>
          <p:cNvPicPr>
            <a:picLocks noChangeAspect="1"/>
          </p:cNvPicPr>
          <p:nvPr/>
        </p:nvPicPr>
        <p:blipFill>
          <a:blip r:embed="rId2"/>
          <a:stretch>
            <a:fillRect/>
          </a:stretch>
        </p:blipFill>
        <p:spPr>
          <a:xfrm>
            <a:off x="4206478" y="4375150"/>
            <a:ext cx="7985522" cy="2366081"/>
          </a:xfrm>
          <a:prstGeom prst="rect">
            <a:avLst/>
          </a:prstGeom>
        </p:spPr>
      </p:pic>
    </p:spTree>
    <p:extLst>
      <p:ext uri="{BB962C8B-B14F-4D97-AF65-F5344CB8AC3E}">
        <p14:creationId xmlns:p14="http://schemas.microsoft.com/office/powerpoint/2010/main" val="151743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5.2.1</a:t>
            </a:r>
            <a:r>
              <a:rPr lang="zh-CN" altLang="en-US" dirty="0"/>
              <a:t>依赖关系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a:t>
            </a:r>
            <a:r>
              <a:rPr lang="en-US" altLang="zh-CN" dirty="0"/>
              <a:t>1</a:t>
            </a:r>
            <a:r>
              <a:rPr lang="zh-CN" altLang="en-US" dirty="0"/>
              <a:t>）</a:t>
            </a:r>
            <a:r>
              <a:rPr lang="zh-CN" altLang="en-US" b="1" dirty="0"/>
              <a:t>使用依赖</a:t>
            </a:r>
            <a:r>
              <a:rPr lang="zh-CN" altLang="en-US" dirty="0"/>
              <a:t>。使用依赖是一种非常</a:t>
            </a:r>
            <a:r>
              <a:rPr lang="zh-CN" altLang="en-US" dirty="0">
                <a:solidFill>
                  <a:srgbClr val="FF0000"/>
                </a:solidFill>
              </a:rPr>
              <a:t>直接</a:t>
            </a:r>
            <a:r>
              <a:rPr lang="zh-CN" altLang="en-US" dirty="0"/>
              <a:t>的关系，它通常表示使用者使用服务提供者所提供的服务实现它的行为。使用依赖关系的说明如表所示。</a:t>
            </a:r>
          </a:p>
        </p:txBody>
      </p:sp>
      <p:graphicFrame>
        <p:nvGraphicFramePr>
          <p:cNvPr id="4" name="表格 4">
            <a:extLst>
              <a:ext uri="{FF2B5EF4-FFF2-40B4-BE49-F238E27FC236}">
                <a16:creationId xmlns:a16="http://schemas.microsoft.com/office/drawing/2014/main" id="{00AFBEF7-F6A1-490B-AF79-A61E844B7B49}"/>
              </a:ext>
            </a:extLst>
          </p:cNvPr>
          <p:cNvGraphicFramePr>
            <a:graphicFrameLocks noGrp="1"/>
          </p:cNvGraphicFramePr>
          <p:nvPr>
            <p:extLst>
              <p:ext uri="{D42A27DB-BD31-4B8C-83A1-F6EECF244321}">
                <p14:modId xmlns:p14="http://schemas.microsoft.com/office/powerpoint/2010/main" val="3897361281"/>
              </p:ext>
            </p:extLst>
          </p:nvPr>
        </p:nvGraphicFramePr>
        <p:xfrm>
          <a:off x="285750" y="3110440"/>
          <a:ext cx="11696699" cy="3557940"/>
        </p:xfrm>
        <a:graphic>
          <a:graphicData uri="http://schemas.openxmlformats.org/drawingml/2006/table">
            <a:tbl>
              <a:tblPr firstRow="1" bandRow="1">
                <a:tableStyleId>{F5AB1C69-6EDB-4FF4-983F-18BD219EF322}</a:tableStyleId>
              </a:tblPr>
              <a:tblGrid>
                <a:gridCol w="1587041">
                  <a:extLst>
                    <a:ext uri="{9D8B030D-6E8A-4147-A177-3AD203B41FA5}">
                      <a16:colId xmlns:a16="http://schemas.microsoft.com/office/drawing/2014/main" val="279680390"/>
                    </a:ext>
                  </a:extLst>
                </a:gridCol>
                <a:gridCol w="8204659">
                  <a:extLst>
                    <a:ext uri="{9D8B030D-6E8A-4147-A177-3AD203B41FA5}">
                      <a16:colId xmlns:a16="http://schemas.microsoft.com/office/drawing/2014/main" val="1696845125"/>
                    </a:ext>
                  </a:extLst>
                </a:gridCol>
                <a:gridCol w="1904999">
                  <a:extLst>
                    <a:ext uri="{9D8B030D-6E8A-4147-A177-3AD203B41FA5}">
                      <a16:colId xmlns:a16="http://schemas.microsoft.com/office/drawing/2014/main" val="1765114432"/>
                    </a:ext>
                  </a:extLst>
                </a:gridCol>
              </a:tblGrid>
              <a:tr h="589668">
                <a:tc>
                  <a:txBody>
                    <a:bodyPr/>
                    <a:lstStyle/>
                    <a:p>
                      <a:pPr algn="ctr"/>
                      <a:r>
                        <a:rPr lang="zh-CN" altLang="en-US" sz="2000" dirty="0">
                          <a:latin typeface="楷体" panose="02010609060101010101" pitchFamily="49" charset="-122"/>
                          <a:ea typeface="楷体" panose="02010609060101010101" pitchFamily="49" charset="-122"/>
                        </a:rPr>
                        <a:t>依赖关系</a:t>
                      </a:r>
                    </a:p>
                  </a:txBody>
                  <a:tcPr/>
                </a:tc>
                <a:tc>
                  <a:txBody>
                    <a:bodyPr/>
                    <a:lstStyle/>
                    <a:p>
                      <a:pPr algn="ctr"/>
                      <a:r>
                        <a:rPr lang="zh-CN" altLang="en-US" sz="2000" dirty="0">
                          <a:latin typeface="楷体" panose="02010609060101010101" pitchFamily="49" charset="-122"/>
                          <a:ea typeface="楷体" panose="02010609060101010101" pitchFamily="49" charset="-122"/>
                        </a:rPr>
                        <a:t>功能</a:t>
                      </a:r>
                    </a:p>
                  </a:txBody>
                  <a:tcPr/>
                </a:tc>
                <a:tc>
                  <a:txBody>
                    <a:bodyPr/>
                    <a:lstStyle/>
                    <a:p>
                      <a:pPr algn="ctr"/>
                      <a:r>
                        <a:rPr lang="zh-CN" altLang="en-US" sz="2000" dirty="0">
                          <a:latin typeface="楷体" panose="02010609060101010101" pitchFamily="49" charset="-122"/>
                          <a:ea typeface="楷体" panose="02010609060101010101" pitchFamily="49" charset="-122"/>
                        </a:rPr>
                        <a:t>关键字</a:t>
                      </a:r>
                    </a:p>
                  </a:txBody>
                  <a:tcPr/>
                </a:tc>
                <a:extLst>
                  <a:ext uri="{0D108BD9-81ED-4DB2-BD59-A6C34878D82A}">
                    <a16:rowId xmlns:a16="http://schemas.microsoft.com/office/drawing/2014/main" val="3479851359"/>
                  </a:ext>
                </a:extLst>
              </a:tr>
              <a:tr h="589668">
                <a:tc>
                  <a:txBody>
                    <a:bodyPr/>
                    <a:lstStyle/>
                    <a:p>
                      <a:pPr lvl="0" indent="127000" algn="ctr">
                        <a:lnSpc>
                          <a:spcPct val="142000"/>
                        </a:lnSpc>
                      </a:pPr>
                      <a:r>
                        <a:rPr lang="zh-TW" sz="2000" dirty="0">
                          <a:effectLst/>
                          <a:latin typeface="楷体" panose="02010609060101010101" pitchFamily="49" charset="-122"/>
                          <a:ea typeface="楷体" panose="02010609060101010101" pitchFamily="49" charset="-122"/>
                          <a:cs typeface="宋体" panose="02010600030101010101" pitchFamily="2" charset="-122"/>
                        </a:rPr>
                        <a:t>使用</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00000"/>
                        </a:lnSpc>
                      </a:pPr>
                      <a:r>
                        <a:rPr lang="zh-TW" sz="2000" dirty="0">
                          <a:effectLst/>
                          <a:latin typeface="楷体" panose="02010609060101010101" pitchFamily="49" charset="-122"/>
                          <a:ea typeface="楷体" panose="02010609060101010101" pitchFamily="49" charset="-122"/>
                          <a:cs typeface="宋体" panose="02010600030101010101" pitchFamily="2" charset="-122"/>
                        </a:rPr>
                        <a:t>声明使用一个模型元素需要用到另一个已经存在的模型元素，这样才能正确</a:t>
                      </a: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实现使用者的功能（包括调用、参数、发送和实例化）</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en-US" sz="2000" dirty="0">
                          <a:effectLst/>
                          <a:latin typeface="楷体" panose="02010609060101010101" pitchFamily="49" charset="-122"/>
                          <a:ea typeface="楷体" panose="02010609060101010101" pitchFamily="49" charset="-122"/>
                          <a:cs typeface="宋体" panose="02010600030101010101" pitchFamily="2" charset="-122"/>
                        </a:rPr>
                        <a:t>use</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73611808"/>
                  </a:ext>
                </a:extLst>
              </a:tr>
              <a:tr h="589668">
                <a:tc>
                  <a:txBody>
                    <a:bodyPr/>
                    <a:lstStyle/>
                    <a:p>
                      <a:pPr lvl="0" indent="127000" algn="ctr">
                        <a:lnSpc>
                          <a:spcPct val="142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调用</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声明一个类调用其他类的操作的方法</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en-US"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call</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2066226029"/>
                  </a:ext>
                </a:extLst>
              </a:tr>
              <a:tr h="589668">
                <a:tc>
                  <a:txBody>
                    <a:bodyPr/>
                    <a:lstStyle/>
                    <a:p>
                      <a:pPr lvl="0" indent="127000" algn="ctr">
                        <a:lnSpc>
                          <a:spcPct val="142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参数</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声明一个操作和它的参数之间的关系</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en-US"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parameter</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2132675803"/>
                  </a:ext>
                </a:extLst>
              </a:tr>
              <a:tr h="589668">
                <a:tc>
                  <a:txBody>
                    <a:bodyPr/>
                    <a:lstStyle/>
                    <a:p>
                      <a:pPr lvl="0" indent="127000" algn="ctr">
                        <a:lnSpc>
                          <a:spcPct val="142000"/>
                        </a:lnSpc>
                      </a:pPr>
                      <a:r>
                        <a:rPr lang="zh-TW" sz="2000" dirty="0">
                          <a:effectLst/>
                          <a:latin typeface="楷体" panose="02010609060101010101" pitchFamily="49" charset="-122"/>
                          <a:ea typeface="楷体" panose="02010609060101010101" pitchFamily="49" charset="-122"/>
                          <a:cs typeface="宋体" panose="02010600030101010101" pitchFamily="2" charset="-122"/>
                        </a:rPr>
                        <a:t>发送</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zh-TW" sz="2000" dirty="0">
                          <a:effectLst/>
                          <a:latin typeface="楷体" panose="02010609060101010101" pitchFamily="49" charset="-122"/>
                          <a:ea typeface="楷体" panose="02010609060101010101" pitchFamily="49" charset="-122"/>
                          <a:cs typeface="宋体" panose="02010600030101010101" pitchFamily="2" charset="-122"/>
                        </a:rPr>
                        <a:t>声明信号发送者和信号接收者之间的关系</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en-US"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send</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3410148931"/>
                  </a:ext>
                </a:extLst>
              </a:tr>
              <a:tr h="589668">
                <a:tc>
                  <a:txBody>
                    <a:bodyPr/>
                    <a:lstStyle/>
                    <a:p>
                      <a:pPr lvl="0" indent="127000" algn="ctr">
                        <a:lnSpc>
                          <a:spcPct val="142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实例化</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声明用一个类的方法创建了另一个类的实例</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lvl="0" indent="254000" algn="l">
                        <a:lnSpc>
                          <a:spcPct val="142000"/>
                        </a:lnSpc>
                      </a:pPr>
                      <a:r>
                        <a:rPr lang="en-US"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instantiate</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1195681728"/>
                  </a:ext>
                </a:extLst>
              </a:tr>
            </a:tbl>
          </a:graphicData>
        </a:graphic>
      </p:graphicFrame>
    </p:spTree>
    <p:extLst>
      <p:ext uri="{BB962C8B-B14F-4D97-AF65-F5344CB8AC3E}">
        <p14:creationId xmlns:p14="http://schemas.microsoft.com/office/powerpoint/2010/main" val="1685669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5.2.1</a:t>
            </a:r>
            <a:r>
              <a:rPr lang="zh-CN" altLang="en-US" dirty="0"/>
              <a:t>依赖关系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381000" y="1825625"/>
            <a:ext cx="11239500" cy="4351338"/>
          </a:xfrm>
        </p:spPr>
        <p:txBody>
          <a:bodyPr/>
          <a:lstStyle/>
          <a:p>
            <a:r>
              <a:rPr lang="zh-CN" altLang="en-US" dirty="0"/>
              <a:t>（</a:t>
            </a:r>
            <a:r>
              <a:rPr lang="en-US" altLang="zh-CN" dirty="0"/>
              <a:t>2</a:t>
            </a:r>
            <a:r>
              <a:rPr lang="zh-CN" altLang="en-US" dirty="0"/>
              <a:t>）</a:t>
            </a:r>
            <a:r>
              <a:rPr lang="zh-CN" altLang="en-US" b="1" dirty="0"/>
              <a:t>抽象依赖</a:t>
            </a:r>
            <a:r>
              <a:rPr lang="zh-CN" altLang="en-US" dirty="0"/>
              <a:t>。抽象依赖建模表示使用者和提供者之间的关系，它依赖于在不同抽象层次上的事物。共有三种类型的抽象依赖：跟踪依赖（</a:t>
            </a:r>
            <a:r>
              <a:rPr lang="en-US" altLang="zh-CN" dirty="0"/>
              <a:t>«trace»</a:t>
            </a:r>
            <a:r>
              <a:rPr lang="zh-CN" altLang="en-US" dirty="0"/>
              <a:t>）</a:t>
            </a:r>
            <a:r>
              <a:rPr lang="en-US" altLang="zh-CN" dirty="0"/>
              <a:t>,</a:t>
            </a:r>
            <a:r>
              <a:rPr lang="zh-CN" altLang="en-US" dirty="0"/>
              <a:t>精化依赖（</a:t>
            </a:r>
            <a:r>
              <a:rPr lang="en-US" altLang="zh-CN" dirty="0"/>
              <a:t>«refine»</a:t>
            </a:r>
            <a:r>
              <a:rPr lang="zh-CN" altLang="en-US" dirty="0"/>
              <a:t>）和派生依赖（</a:t>
            </a:r>
            <a:r>
              <a:rPr lang="en-US" altLang="zh-CN" dirty="0"/>
              <a:t>«derive»</a:t>
            </a:r>
            <a:r>
              <a:rPr lang="zh-CN" altLang="en-US" dirty="0"/>
              <a:t>）</a:t>
            </a:r>
            <a:r>
              <a:rPr lang="en-US" altLang="zh-CN" dirty="0"/>
              <a:t>,</a:t>
            </a:r>
            <a:r>
              <a:rPr lang="zh-CN" altLang="en-US" dirty="0"/>
              <a:t>如表所示。</a:t>
            </a:r>
          </a:p>
        </p:txBody>
      </p:sp>
      <p:graphicFrame>
        <p:nvGraphicFramePr>
          <p:cNvPr id="4" name="表格 4">
            <a:extLst>
              <a:ext uri="{FF2B5EF4-FFF2-40B4-BE49-F238E27FC236}">
                <a16:creationId xmlns:a16="http://schemas.microsoft.com/office/drawing/2014/main" id="{82D97B0E-C127-4825-BB5C-69FDBB722369}"/>
              </a:ext>
            </a:extLst>
          </p:cNvPr>
          <p:cNvGraphicFramePr>
            <a:graphicFrameLocks noGrp="1"/>
          </p:cNvGraphicFramePr>
          <p:nvPr>
            <p:extLst>
              <p:ext uri="{D42A27DB-BD31-4B8C-83A1-F6EECF244321}">
                <p14:modId xmlns:p14="http://schemas.microsoft.com/office/powerpoint/2010/main" val="2604049529"/>
              </p:ext>
            </p:extLst>
          </p:nvPr>
        </p:nvGraphicFramePr>
        <p:xfrm>
          <a:off x="44450" y="3429000"/>
          <a:ext cx="12103100" cy="3363836"/>
        </p:xfrm>
        <a:graphic>
          <a:graphicData uri="http://schemas.openxmlformats.org/drawingml/2006/table">
            <a:tbl>
              <a:tblPr firstRow="1" bandRow="1">
                <a:tableStyleId>{F5AB1C69-6EDB-4FF4-983F-18BD219EF322}</a:tableStyleId>
              </a:tblPr>
              <a:tblGrid>
                <a:gridCol w="1654175">
                  <a:extLst>
                    <a:ext uri="{9D8B030D-6E8A-4147-A177-3AD203B41FA5}">
                      <a16:colId xmlns:a16="http://schemas.microsoft.com/office/drawing/2014/main" val="3239311157"/>
                    </a:ext>
                  </a:extLst>
                </a:gridCol>
                <a:gridCol w="8448674">
                  <a:extLst>
                    <a:ext uri="{9D8B030D-6E8A-4147-A177-3AD203B41FA5}">
                      <a16:colId xmlns:a16="http://schemas.microsoft.com/office/drawing/2014/main" val="1137372786"/>
                    </a:ext>
                  </a:extLst>
                </a:gridCol>
                <a:gridCol w="2000251">
                  <a:extLst>
                    <a:ext uri="{9D8B030D-6E8A-4147-A177-3AD203B41FA5}">
                      <a16:colId xmlns:a16="http://schemas.microsoft.com/office/drawing/2014/main" val="2756121224"/>
                    </a:ext>
                  </a:extLst>
                </a:gridCol>
              </a:tblGrid>
              <a:tr h="603660">
                <a:tc>
                  <a:txBody>
                    <a:bodyPr/>
                    <a:lstStyle/>
                    <a:p>
                      <a:pPr indent="254000">
                        <a:lnSpc>
                          <a:spcPct val="142000"/>
                        </a:lnSpc>
                      </a:pPr>
                      <a:r>
                        <a:rPr lang="zh-TW" sz="1800" dirty="0">
                          <a:effectLst/>
                          <a:latin typeface="楷体" panose="02010609060101010101" pitchFamily="49" charset="-122"/>
                          <a:ea typeface="楷体" panose="02010609060101010101" pitchFamily="49" charset="-122"/>
                          <a:cs typeface="宋体" panose="02010600030101010101" pitchFamily="2" charset="-122"/>
                        </a:rPr>
                        <a:t>依赖关系</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marL="0" indent="254000" algn="l" defTabSz="914400" rtl="0" eaLnBrk="1" latinLnBrk="0" hangingPunct="1">
                        <a:lnSpc>
                          <a:spcPct val="142000"/>
                        </a:lnSpc>
                      </a:pPr>
                      <a:r>
                        <a:rPr lang="zh-TW" altLang="en-US" sz="18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rPr>
                        <a:t>功能</a:t>
                      </a:r>
                      <a:endParaRPr lang="zh-CN" altLang="en-US" sz="18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marL="0" indent="254000" algn="l" defTabSz="914400" rtl="0" eaLnBrk="1" latinLnBrk="0" hangingPunct="1">
                        <a:lnSpc>
                          <a:spcPct val="142000"/>
                        </a:lnSpc>
                      </a:pPr>
                      <a:r>
                        <a:rPr lang="zh-TW" altLang="en-US" sz="18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rPr>
                        <a:t>关键字</a:t>
                      </a:r>
                      <a:endParaRPr lang="zh-CN" altLang="en-US" sz="18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473735597"/>
                  </a:ext>
                </a:extLst>
              </a:tr>
              <a:tr h="565616">
                <a:tc>
                  <a:txBody>
                    <a:bodyPr/>
                    <a:lstStyle/>
                    <a:p>
                      <a:pPr indent="190500">
                        <a:lnSpc>
                          <a:spcPct val="100000"/>
                        </a:lnSpc>
                      </a:pPr>
                      <a:r>
                        <a:rPr lang="zh-TW" sz="1800" dirty="0">
                          <a:effectLst/>
                          <a:latin typeface="楷体" panose="02010609060101010101" pitchFamily="49" charset="-122"/>
                          <a:ea typeface="楷体" panose="02010609060101010101" pitchFamily="49" charset="-122"/>
                          <a:cs typeface="宋体" panose="02010600030101010101" pitchFamily="2" charset="-122"/>
                        </a:rPr>
                        <a:t>跟踪</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54000" algn="just">
                        <a:lnSpc>
                          <a:spcPct val="100000"/>
                        </a:lnSpc>
                      </a:pP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声明不同模型中的元素之间存在一些连接，但是不如映射精确</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54000">
                        <a:lnSpc>
                          <a:spcPct val="100000"/>
                        </a:lnSpc>
                      </a:pPr>
                      <a:r>
                        <a:rPr lang="en-US" sz="1800">
                          <a:solidFill>
                            <a:srgbClr val="000000"/>
                          </a:solidFill>
                          <a:effectLst/>
                          <a:latin typeface="楷体" panose="02010609060101010101" pitchFamily="49" charset="-122"/>
                          <a:ea typeface="楷体" panose="02010609060101010101" pitchFamily="49" charset="-122"/>
                          <a:cs typeface="宋体" panose="02010600030101010101" pitchFamily="2" charset="-122"/>
                        </a:rPr>
                        <a:t>trace</a:t>
                      </a:r>
                      <a:endParaRPr lang="zh-CN" sz="18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954820086"/>
                  </a:ext>
                </a:extLst>
              </a:tr>
              <a:tr h="790246">
                <a:tc>
                  <a:txBody>
                    <a:bodyPr/>
                    <a:lstStyle/>
                    <a:p>
                      <a:pPr indent="190500">
                        <a:lnSpc>
                          <a:spcPct val="100000"/>
                        </a:lnSpc>
                      </a:pPr>
                      <a:r>
                        <a:rPr lang="zh-TW" sz="1800">
                          <a:solidFill>
                            <a:srgbClr val="000000"/>
                          </a:solidFill>
                          <a:effectLst/>
                          <a:latin typeface="楷体" panose="02010609060101010101" pitchFamily="49" charset="-122"/>
                          <a:ea typeface="楷体" panose="02010609060101010101" pitchFamily="49" charset="-122"/>
                          <a:cs typeface="宋体" panose="02010600030101010101" pitchFamily="2" charset="-122"/>
                        </a:rPr>
                        <a:t>精化</a:t>
                      </a:r>
                      <a:endParaRPr lang="zh-CN" sz="18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54000" algn="just">
                        <a:lnSpc>
                          <a:spcPct val="100000"/>
                        </a:lnSpc>
                      </a:pP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声明具有两个不同语义层次上的元素之间的映射，即在不同的抽象层次对相同概念的类进行建模时，要使用精化（</a:t>
                      </a:r>
                      <a:r>
                        <a:rPr lang="en-US" sz="180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refine）</a:t>
                      </a:r>
                      <a:r>
                        <a:rPr lang="en-US" sz="1800" baseline="-2500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o</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例如，在分析阶段，有</a:t>
                      </a: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Customer</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类，在设计阶段时要将</a:t>
                      </a: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Customer</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类进行精化，详细到可以实现的程度</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54000">
                        <a:lnSpc>
                          <a:spcPct val="100000"/>
                        </a:lnSpc>
                      </a:pP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refine</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1907621461"/>
                  </a:ext>
                </a:extLst>
              </a:tr>
              <a:tr h="1317077">
                <a:tc>
                  <a:txBody>
                    <a:bodyPr/>
                    <a:lstStyle/>
                    <a:p>
                      <a:pPr indent="190500">
                        <a:lnSpc>
                          <a:spcPct val="100000"/>
                        </a:lnSpc>
                      </a:pPr>
                      <a:r>
                        <a:rPr lang="zh-TW" sz="1800">
                          <a:solidFill>
                            <a:srgbClr val="000000"/>
                          </a:solidFill>
                          <a:effectLst/>
                          <a:latin typeface="楷体" panose="02010609060101010101" pitchFamily="49" charset="-122"/>
                          <a:ea typeface="楷体" panose="02010609060101010101" pitchFamily="49" charset="-122"/>
                          <a:cs typeface="宋体" panose="02010600030101010101" pitchFamily="2" charset="-122"/>
                        </a:rPr>
                        <a:t>派生</a:t>
                      </a:r>
                      <a:endParaRPr lang="zh-CN" sz="18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54000" algn="just">
                        <a:lnSpc>
                          <a:spcPct val="100000"/>
                        </a:lnSpc>
                      </a:pP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声明一个实例可以从另一个实例导出,当对两个属性或两个关联建模时（其中一个是具体的，一个是概念的），要使用派生。例如</a:t>
                      </a: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,Person</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类可以有</a:t>
                      </a:r>
                      <a:r>
                        <a:rPr lang="en-US" sz="180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BirthDate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属性（具体的）和</a:t>
                      </a: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属性（概念的，可以从</a:t>
                      </a:r>
                      <a:r>
                        <a:rPr lang="en-US" sz="180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BirthDate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中导出，因此在类中不必另外表示）。可以用派生依赖表示</a:t>
                      </a: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和</a:t>
                      </a:r>
                      <a:r>
                        <a:rPr lang="en-US" sz="180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BirthDate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间的关系，表明</a:t>
                      </a: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是从</a:t>
                      </a:r>
                      <a:r>
                        <a:rPr lang="en-US" sz="180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BirthDate</a:t>
                      </a:r>
                      <a:r>
                        <a:rPr lang="zh-TW"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属性派生的</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54000">
                        <a:lnSpc>
                          <a:spcPct val="100000"/>
                        </a:lnSpc>
                      </a:pPr>
                      <a:r>
                        <a:rPr lang="en-US" sz="18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derive</a:t>
                      </a:r>
                      <a:endParaRPr lang="zh-CN" sz="18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4245772475"/>
                  </a:ext>
                </a:extLst>
              </a:tr>
            </a:tbl>
          </a:graphicData>
        </a:graphic>
      </p:graphicFrame>
    </p:spTree>
    <p:extLst>
      <p:ext uri="{BB962C8B-B14F-4D97-AF65-F5344CB8AC3E}">
        <p14:creationId xmlns:p14="http://schemas.microsoft.com/office/powerpoint/2010/main" val="16967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5.2.1</a:t>
            </a:r>
            <a:r>
              <a:rPr lang="zh-CN" altLang="en-US" dirty="0"/>
              <a:t>依赖关系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452437" y="1778000"/>
            <a:ext cx="11287125" cy="4351338"/>
          </a:xfrm>
        </p:spPr>
        <p:txBody>
          <a:bodyPr/>
          <a:lstStyle/>
          <a:p>
            <a:r>
              <a:rPr lang="en-US" altLang="zh-CN" dirty="0"/>
              <a:t>(3)	</a:t>
            </a:r>
            <a:r>
              <a:rPr lang="zh-CN" altLang="en-US" b="1" dirty="0"/>
              <a:t>授权依赖</a:t>
            </a:r>
            <a:r>
              <a:rPr lang="zh-CN" altLang="en-US" dirty="0"/>
              <a:t>。授权依赖表达了一个事物访问另一个事物的能力。提供者可以规定使用者的权限，这是提供者控制和限制对其内容访问的方法。主要有三种类型的授权依赖：访问依赖</a:t>
            </a:r>
            <a:r>
              <a:rPr lang="en-US" altLang="zh-CN" dirty="0"/>
              <a:t>(«access»)</a:t>
            </a:r>
            <a:r>
              <a:rPr lang="zh-CN" altLang="en-US" dirty="0"/>
              <a:t>、导入依赖</a:t>
            </a:r>
            <a:r>
              <a:rPr lang="en-US" altLang="zh-CN" dirty="0"/>
              <a:t>(《import»</a:t>
            </a:r>
            <a:r>
              <a:rPr lang="zh-CN" altLang="en-US" dirty="0"/>
              <a:t>和友元依赖</a:t>
            </a:r>
            <a:r>
              <a:rPr lang="en-US" altLang="zh-CN" dirty="0"/>
              <a:t>(《friend»)„</a:t>
            </a:r>
            <a:r>
              <a:rPr lang="zh-CN" altLang="en-US" dirty="0"/>
              <a:t>授权依赖的说明如表所示。</a:t>
            </a:r>
          </a:p>
        </p:txBody>
      </p:sp>
      <p:graphicFrame>
        <p:nvGraphicFramePr>
          <p:cNvPr id="4" name="表格 4">
            <a:extLst>
              <a:ext uri="{FF2B5EF4-FFF2-40B4-BE49-F238E27FC236}">
                <a16:creationId xmlns:a16="http://schemas.microsoft.com/office/drawing/2014/main" id="{A2F75429-3280-4079-941B-462524088B31}"/>
              </a:ext>
            </a:extLst>
          </p:cNvPr>
          <p:cNvGraphicFramePr>
            <a:graphicFrameLocks noGrp="1"/>
          </p:cNvGraphicFramePr>
          <p:nvPr>
            <p:extLst>
              <p:ext uri="{D42A27DB-BD31-4B8C-83A1-F6EECF244321}">
                <p14:modId xmlns:p14="http://schemas.microsoft.com/office/powerpoint/2010/main" val="3195334609"/>
              </p:ext>
            </p:extLst>
          </p:nvPr>
        </p:nvGraphicFramePr>
        <p:xfrm>
          <a:off x="452437" y="3429000"/>
          <a:ext cx="11287125" cy="3333752"/>
        </p:xfrm>
        <a:graphic>
          <a:graphicData uri="http://schemas.openxmlformats.org/drawingml/2006/table">
            <a:tbl>
              <a:tblPr firstRow="1" bandRow="1">
                <a:tableStyleId>{F5AB1C69-6EDB-4FF4-983F-18BD219EF322}</a:tableStyleId>
              </a:tblPr>
              <a:tblGrid>
                <a:gridCol w="2195513">
                  <a:extLst>
                    <a:ext uri="{9D8B030D-6E8A-4147-A177-3AD203B41FA5}">
                      <a16:colId xmlns:a16="http://schemas.microsoft.com/office/drawing/2014/main" val="2746251092"/>
                    </a:ext>
                  </a:extLst>
                </a:gridCol>
                <a:gridCol w="6667500">
                  <a:extLst>
                    <a:ext uri="{9D8B030D-6E8A-4147-A177-3AD203B41FA5}">
                      <a16:colId xmlns:a16="http://schemas.microsoft.com/office/drawing/2014/main" val="1202814526"/>
                    </a:ext>
                  </a:extLst>
                </a:gridCol>
                <a:gridCol w="2424112">
                  <a:extLst>
                    <a:ext uri="{9D8B030D-6E8A-4147-A177-3AD203B41FA5}">
                      <a16:colId xmlns:a16="http://schemas.microsoft.com/office/drawing/2014/main" val="585810997"/>
                    </a:ext>
                  </a:extLst>
                </a:gridCol>
              </a:tblGrid>
              <a:tr h="833438">
                <a:tc>
                  <a:txBody>
                    <a:bodyPr/>
                    <a:lstStyle/>
                    <a:p>
                      <a:pPr indent="127000">
                        <a:lnSpc>
                          <a:spcPct val="100000"/>
                        </a:lnSpc>
                      </a:pPr>
                      <a:r>
                        <a:rPr lang="zh-TW" sz="2000" dirty="0">
                          <a:effectLst/>
                          <a:latin typeface="楷体" panose="02010609060101010101" pitchFamily="49" charset="-122"/>
                          <a:ea typeface="楷体" panose="02010609060101010101" pitchFamily="49" charset="-122"/>
                          <a:cs typeface="宋体" panose="02010600030101010101" pitchFamily="2" charset="-122"/>
                        </a:rPr>
                        <a:t>依赖关系</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marL="0" indent="127000" algn="l" defTabSz="914400" rtl="0" eaLnBrk="1" latinLnBrk="0" hangingPunct="1">
                        <a:lnSpc>
                          <a:spcPct val="100000"/>
                        </a:lnSpc>
                      </a:pPr>
                      <a:r>
                        <a:rPr lang="zh-TW" altLang="en-US" sz="20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rPr>
                        <a:t>功能</a:t>
                      </a:r>
                      <a:endParaRPr lang="zh-CN" altLang="en-US" sz="20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marL="0" indent="127000" algn="l" defTabSz="914400" rtl="0" eaLnBrk="1" latinLnBrk="0" hangingPunct="1">
                        <a:lnSpc>
                          <a:spcPct val="100000"/>
                        </a:lnSpc>
                      </a:pPr>
                      <a:r>
                        <a:rPr lang="zh-TW" altLang="en-US" sz="20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rPr>
                        <a:t>关键字</a:t>
                      </a:r>
                      <a:endParaRPr lang="zh-CN" altLang="en-US" sz="2000" b="1" kern="1200" dirty="0">
                        <a:solidFill>
                          <a:schemeClr val="lt1"/>
                        </a:solidFill>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453657527"/>
                  </a:ext>
                </a:extLst>
              </a:tr>
              <a:tr h="833438">
                <a:tc>
                  <a:txBody>
                    <a:bodyPr/>
                    <a:lstStyle/>
                    <a:p>
                      <a:pPr indent="292100">
                        <a:lnSpc>
                          <a:spcPct val="100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访问</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88900" algn="just">
                        <a:lnSpc>
                          <a:spcPct val="100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允许一个包访问另一个包的内容</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41300">
                        <a:lnSpc>
                          <a:spcPct val="100000"/>
                        </a:lnSpc>
                      </a:pPr>
                      <a:r>
                        <a:rPr lang="en-US" sz="2000">
                          <a:solidFill>
                            <a:srgbClr val="000000"/>
                          </a:solidFill>
                          <a:effectLst/>
                          <a:latin typeface="楷体" panose="02010609060101010101" pitchFamily="49" charset="-122"/>
                          <a:ea typeface="楷体" panose="02010609060101010101" pitchFamily="49" charset="-122"/>
                          <a:cs typeface="宋体" panose="02010600030101010101" pitchFamily="2" charset="-122"/>
                        </a:rPr>
                        <a:t>access</a:t>
                      </a:r>
                      <a:endParaRPr lang="zh-CN" sz="20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2769488046"/>
                  </a:ext>
                </a:extLst>
              </a:tr>
              <a:tr h="833438">
                <a:tc>
                  <a:txBody>
                    <a:bodyPr/>
                    <a:lstStyle/>
                    <a:p>
                      <a:pPr indent="292100">
                        <a:lnSpc>
                          <a:spcPct val="100000"/>
                        </a:lnSpc>
                      </a:pPr>
                      <a:r>
                        <a:rPr lang="zh-TW" sz="2000">
                          <a:solidFill>
                            <a:srgbClr val="000000"/>
                          </a:solidFill>
                          <a:effectLst/>
                          <a:latin typeface="楷体" panose="02010609060101010101" pitchFamily="49" charset="-122"/>
                          <a:ea typeface="楷体" panose="02010609060101010101" pitchFamily="49" charset="-122"/>
                          <a:cs typeface="宋体" panose="02010600030101010101" pitchFamily="2" charset="-122"/>
                        </a:rPr>
                        <a:t>导入</a:t>
                      </a:r>
                      <a:endParaRPr lang="zh-CN" sz="20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88900" algn="just">
                        <a:lnSpc>
                          <a:spcPct val="100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允许一个包访问另一个包的内容并为被访问包的组成部分增加别名</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41300">
                        <a:lnSpc>
                          <a:spcPct val="100000"/>
                        </a:lnSpc>
                      </a:pPr>
                      <a:r>
                        <a:rPr lang="en-US" sz="2000">
                          <a:solidFill>
                            <a:srgbClr val="000000"/>
                          </a:solidFill>
                          <a:effectLst/>
                          <a:latin typeface="楷体" panose="02010609060101010101" pitchFamily="49" charset="-122"/>
                          <a:ea typeface="楷体" panose="02010609060101010101" pitchFamily="49" charset="-122"/>
                          <a:cs typeface="宋体" panose="02010600030101010101" pitchFamily="2" charset="-122"/>
                        </a:rPr>
                        <a:t>import</a:t>
                      </a:r>
                      <a:endParaRPr lang="zh-CN" sz="20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2591674753"/>
                  </a:ext>
                </a:extLst>
              </a:tr>
              <a:tr h="833438">
                <a:tc>
                  <a:txBody>
                    <a:bodyPr/>
                    <a:lstStyle/>
                    <a:p>
                      <a:pPr indent="292100">
                        <a:lnSpc>
                          <a:spcPct val="100000"/>
                        </a:lnSpc>
                      </a:pPr>
                      <a:r>
                        <a:rPr lang="zh-TW" sz="2000">
                          <a:solidFill>
                            <a:srgbClr val="000000"/>
                          </a:solidFill>
                          <a:effectLst/>
                          <a:latin typeface="楷体" panose="02010609060101010101" pitchFamily="49" charset="-122"/>
                          <a:ea typeface="楷体" panose="02010609060101010101" pitchFamily="49" charset="-122"/>
                          <a:cs typeface="宋体" panose="02010600030101010101" pitchFamily="2" charset="-122"/>
                        </a:rPr>
                        <a:t>友元</a:t>
                      </a:r>
                      <a:endParaRPr lang="zh-CN" sz="200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88900" algn="just">
                        <a:lnSpc>
                          <a:spcPct val="100000"/>
                        </a:lnSpc>
                      </a:pP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允许一个元素访问另一个元素</a:t>
                      </a:r>
                      <a:r>
                        <a:rPr lang="en-US"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t>
                      </a:r>
                      <a:r>
                        <a:rPr lang="zh-TW"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不管被访问的元素是否具有可见性</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tc>
                  <a:txBody>
                    <a:bodyPr/>
                    <a:lstStyle/>
                    <a:p>
                      <a:pPr indent="241300">
                        <a:lnSpc>
                          <a:spcPct val="100000"/>
                        </a:lnSpc>
                      </a:pPr>
                      <a:r>
                        <a:rPr lang="en-US" sz="200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friend</a:t>
                      </a:r>
                      <a:endParaRPr lang="zh-CN" sz="2000" dirty="0">
                        <a:effectLst/>
                        <a:latin typeface="楷体" panose="02010609060101010101" pitchFamily="49" charset="-122"/>
                        <a:ea typeface="楷体" panose="02010609060101010101" pitchFamily="49" charset="-122"/>
                        <a:cs typeface="宋体" panose="02010600030101010101" pitchFamily="2" charset="-122"/>
                      </a:endParaRPr>
                    </a:p>
                  </a:txBody>
                  <a:tcPr marL="5715" marR="5715" marT="0" marB="0" anchor="ctr"/>
                </a:tc>
                <a:extLst>
                  <a:ext uri="{0D108BD9-81ED-4DB2-BD59-A6C34878D82A}">
                    <a16:rowId xmlns:a16="http://schemas.microsoft.com/office/drawing/2014/main" val="1529486934"/>
                  </a:ext>
                </a:extLst>
              </a:tr>
            </a:tbl>
          </a:graphicData>
        </a:graphic>
      </p:graphicFrame>
    </p:spTree>
    <p:extLst>
      <p:ext uri="{BB962C8B-B14F-4D97-AF65-F5344CB8AC3E}">
        <p14:creationId xmlns:p14="http://schemas.microsoft.com/office/powerpoint/2010/main" val="525650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5.2.1</a:t>
            </a:r>
            <a:r>
              <a:rPr lang="zh-CN" altLang="en-US" dirty="0"/>
              <a:t>依赖关系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en-US" altLang="zh-CN" dirty="0"/>
              <a:t>(4)	</a:t>
            </a:r>
            <a:r>
              <a:rPr lang="zh-CN" altLang="en-US" dirty="0"/>
              <a:t>绑定依赖。它表明对目标模板使用给定的实际参数进行实例化。当对模板类的细节建模时，要使用绑定</a:t>
            </a:r>
            <a:r>
              <a:rPr lang="en-US" altLang="zh-CN" dirty="0"/>
              <a:t>(«bind»)</a:t>
            </a:r>
            <a:r>
              <a:rPr lang="zh-CN" altLang="en-US" dirty="0"/>
              <a:t>。例如，模板容器类和这个类的实例之间的关系被模型化为绑定依赖。绑定包括一个映射到模板的形式参数的实际参数列表。绑定依赖关系的说明如表所示。</a:t>
            </a:r>
          </a:p>
        </p:txBody>
      </p:sp>
      <p:graphicFrame>
        <p:nvGraphicFramePr>
          <p:cNvPr id="4" name="表格 4">
            <a:extLst>
              <a:ext uri="{FF2B5EF4-FFF2-40B4-BE49-F238E27FC236}">
                <a16:creationId xmlns:a16="http://schemas.microsoft.com/office/drawing/2014/main" id="{6846E698-8BEA-4C5E-968A-8ED89645F412}"/>
              </a:ext>
            </a:extLst>
          </p:cNvPr>
          <p:cNvGraphicFramePr>
            <a:graphicFrameLocks noGrp="1"/>
          </p:cNvGraphicFramePr>
          <p:nvPr>
            <p:extLst>
              <p:ext uri="{D42A27DB-BD31-4B8C-83A1-F6EECF244321}">
                <p14:modId xmlns:p14="http://schemas.microsoft.com/office/powerpoint/2010/main" val="2220328583"/>
              </p:ext>
            </p:extLst>
          </p:nvPr>
        </p:nvGraphicFramePr>
        <p:xfrm>
          <a:off x="1038225" y="4200525"/>
          <a:ext cx="10039348" cy="1790700"/>
        </p:xfrm>
        <a:graphic>
          <a:graphicData uri="http://schemas.openxmlformats.org/drawingml/2006/table">
            <a:tbl>
              <a:tblPr firstRow="1" bandRow="1">
                <a:tableStyleId>{F5AB1C69-6EDB-4FF4-983F-18BD219EF322}</a:tableStyleId>
              </a:tblPr>
              <a:tblGrid>
                <a:gridCol w="2232078">
                  <a:extLst>
                    <a:ext uri="{9D8B030D-6E8A-4147-A177-3AD203B41FA5}">
                      <a16:colId xmlns:a16="http://schemas.microsoft.com/office/drawing/2014/main" val="1321778732"/>
                    </a:ext>
                  </a:extLst>
                </a:gridCol>
                <a:gridCol w="5575192">
                  <a:extLst>
                    <a:ext uri="{9D8B030D-6E8A-4147-A177-3AD203B41FA5}">
                      <a16:colId xmlns:a16="http://schemas.microsoft.com/office/drawing/2014/main" val="948998841"/>
                    </a:ext>
                  </a:extLst>
                </a:gridCol>
                <a:gridCol w="2232078">
                  <a:extLst>
                    <a:ext uri="{9D8B030D-6E8A-4147-A177-3AD203B41FA5}">
                      <a16:colId xmlns:a16="http://schemas.microsoft.com/office/drawing/2014/main" val="986840021"/>
                    </a:ext>
                  </a:extLst>
                </a:gridCol>
              </a:tblGrid>
              <a:tr h="895350">
                <a:tc>
                  <a:txBody>
                    <a:bodyPr/>
                    <a:lstStyle/>
                    <a:p>
                      <a:r>
                        <a:rPr lang="zh-CN" altLang="en-US" sz="2000" dirty="0">
                          <a:latin typeface="楷体" panose="02010609060101010101" pitchFamily="49" charset="-122"/>
                          <a:ea typeface="楷体" panose="02010609060101010101" pitchFamily="49" charset="-122"/>
                        </a:rPr>
                        <a:t>依赖关系</a:t>
                      </a:r>
                    </a:p>
                  </a:txBody>
                  <a:tcPr anchor="ctr"/>
                </a:tc>
                <a:tc>
                  <a:txBody>
                    <a:bodyPr/>
                    <a:lstStyle/>
                    <a:p>
                      <a:r>
                        <a:rPr lang="zh-CN" altLang="en-US" sz="2000" dirty="0">
                          <a:latin typeface="楷体" panose="02010609060101010101" pitchFamily="49" charset="-122"/>
                          <a:ea typeface="楷体" panose="02010609060101010101" pitchFamily="49" charset="-122"/>
                        </a:rPr>
                        <a:t>功能</a:t>
                      </a:r>
                    </a:p>
                  </a:txBody>
                  <a:tcPr anchor="ctr"/>
                </a:tc>
                <a:tc>
                  <a:txBody>
                    <a:bodyPr/>
                    <a:lstStyle/>
                    <a:p>
                      <a:r>
                        <a:rPr lang="zh-CN" altLang="en-US" sz="2000" dirty="0">
                          <a:latin typeface="楷体" panose="02010609060101010101" pitchFamily="49" charset="-122"/>
                          <a:ea typeface="楷体" panose="02010609060101010101" pitchFamily="49" charset="-122"/>
                        </a:rPr>
                        <a:t>关键字</a:t>
                      </a:r>
                    </a:p>
                  </a:txBody>
                  <a:tcPr anchor="ctr"/>
                </a:tc>
                <a:extLst>
                  <a:ext uri="{0D108BD9-81ED-4DB2-BD59-A6C34878D82A}">
                    <a16:rowId xmlns:a16="http://schemas.microsoft.com/office/drawing/2014/main" val="4104647429"/>
                  </a:ext>
                </a:extLst>
              </a:tr>
              <a:tr h="895350">
                <a:tc>
                  <a:txBody>
                    <a:bodyPr/>
                    <a:lstStyle/>
                    <a:p>
                      <a:r>
                        <a:rPr lang="zh-CN" altLang="en-US" sz="2000" dirty="0">
                          <a:latin typeface="楷体" panose="02010609060101010101" pitchFamily="49" charset="-122"/>
                          <a:ea typeface="楷体" panose="02010609060101010101" pitchFamily="49" charset="-122"/>
                        </a:rPr>
                        <a:t>绑定</a:t>
                      </a:r>
                    </a:p>
                  </a:txBody>
                  <a:tcPr anchor="ctr"/>
                </a:tc>
                <a:tc>
                  <a:txBody>
                    <a:bodyPr/>
                    <a:lstStyle/>
                    <a:p>
                      <a:r>
                        <a:rPr lang="zh-CN" altLang="en-US" sz="2000" dirty="0">
                          <a:latin typeface="楷体" panose="02010609060101010101" pitchFamily="49" charset="-122"/>
                          <a:ea typeface="楷体" panose="02010609060101010101" pitchFamily="49" charset="-122"/>
                        </a:rPr>
                        <a:t>为模板参数指定值，生成一个新的模板元素</a:t>
                      </a:r>
                    </a:p>
                  </a:txBody>
                  <a:tcPr anchor="ctr"/>
                </a:tc>
                <a:tc>
                  <a:txBody>
                    <a:bodyPr/>
                    <a:lstStyle/>
                    <a:p>
                      <a:r>
                        <a:rPr lang="en-US" altLang="zh-CN" sz="2000" dirty="0">
                          <a:latin typeface="楷体" panose="02010609060101010101" pitchFamily="49" charset="-122"/>
                          <a:ea typeface="楷体" panose="02010609060101010101" pitchFamily="49" charset="-122"/>
                        </a:rPr>
                        <a:t>bind</a:t>
                      </a:r>
                      <a:endParaRPr lang="zh-CN" altLang="en-US" sz="2000" dirty="0">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1832039702"/>
                  </a:ext>
                </a:extLst>
              </a:tr>
            </a:tbl>
          </a:graphicData>
        </a:graphic>
      </p:graphicFrame>
    </p:spTree>
    <p:extLst>
      <p:ext uri="{BB962C8B-B14F-4D97-AF65-F5344CB8AC3E}">
        <p14:creationId xmlns:p14="http://schemas.microsoft.com/office/powerpoint/2010/main" val="3565232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5.2.2</a:t>
            </a:r>
            <a:r>
              <a:rPr lang="zh-CN" altLang="en-US" dirty="0"/>
              <a:t>泛化关系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泛化关系</a:t>
            </a:r>
            <a:r>
              <a:rPr lang="en-US" altLang="zh-CN" dirty="0"/>
              <a:t>(Generalization)</a:t>
            </a:r>
            <a:r>
              <a:rPr lang="zh-CN" altLang="en-US" dirty="0"/>
              <a:t>是一种存在于一般元素和特殊元素之间的分类关系，它只使用在类型上，而不是实例上。在类中，一般元素被称为超类或父类，而特殊元素被称为子类。在</a:t>
            </a:r>
            <a:r>
              <a:rPr lang="en-US" altLang="zh-CN" dirty="0"/>
              <a:t>UML</a:t>
            </a:r>
            <a:r>
              <a:rPr lang="zh-CN" altLang="en-US" dirty="0"/>
              <a:t>中，泛化关系用一条从子类指向父类的空心三角箭头表示，如图所示。</a:t>
            </a:r>
          </a:p>
          <a:p>
            <a:endParaRPr lang="zh-CN" altLang="en-US" dirty="0"/>
          </a:p>
        </p:txBody>
      </p:sp>
      <p:pic>
        <p:nvPicPr>
          <p:cNvPr id="5" name="图片 4">
            <a:extLst>
              <a:ext uri="{FF2B5EF4-FFF2-40B4-BE49-F238E27FC236}">
                <a16:creationId xmlns:a16="http://schemas.microsoft.com/office/drawing/2014/main" id="{F22092F0-E738-4F24-8063-21495A44336B}"/>
              </a:ext>
            </a:extLst>
          </p:cNvPr>
          <p:cNvPicPr>
            <a:picLocks noChangeAspect="1"/>
          </p:cNvPicPr>
          <p:nvPr/>
        </p:nvPicPr>
        <p:blipFill>
          <a:blip r:embed="rId2"/>
          <a:stretch>
            <a:fillRect/>
          </a:stretch>
        </p:blipFill>
        <p:spPr>
          <a:xfrm>
            <a:off x="1785937" y="3690937"/>
            <a:ext cx="8843963" cy="2766573"/>
          </a:xfrm>
          <a:prstGeom prst="rect">
            <a:avLst/>
          </a:prstGeom>
        </p:spPr>
      </p:pic>
    </p:spTree>
    <p:extLst>
      <p:ext uri="{BB962C8B-B14F-4D97-AF65-F5344CB8AC3E}">
        <p14:creationId xmlns:p14="http://schemas.microsoft.com/office/powerpoint/2010/main" val="3160140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515600" cy="2698750"/>
          </a:xfrm>
        </p:spPr>
        <p:txBody>
          <a:bodyPr anchor="ctr">
            <a:normAutofit fontScale="77500" lnSpcReduction="20000"/>
          </a:bodyPr>
          <a:lstStyle/>
          <a:p>
            <a:pPr>
              <a:lnSpc>
                <a:spcPct val="120000"/>
              </a:lnSpc>
            </a:pPr>
            <a:r>
              <a:rPr lang="zh-CN" altLang="en-US" b="1" dirty="0"/>
              <a:t>关联关系</a:t>
            </a:r>
            <a:r>
              <a:rPr lang="en-US" altLang="zh-CN" dirty="0"/>
              <a:t>(Association)</a:t>
            </a:r>
            <a:r>
              <a:rPr lang="zh-CN" altLang="en-US" dirty="0"/>
              <a:t>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a:t>
            </a:r>
            <a:r>
              <a:rPr lang="en-US" altLang="zh-CN" dirty="0"/>
              <a:t>UML</a:t>
            </a:r>
            <a:r>
              <a:rPr lang="zh-CN" altLang="en-US" dirty="0"/>
              <a:t>图形中，关联关系用一条连接两个类的实线表示。</a:t>
            </a:r>
            <a:endParaRPr lang="en-US" altLang="zh-CN" dirty="0"/>
          </a:p>
          <a:p>
            <a:pPr>
              <a:lnSpc>
                <a:spcPct val="120000"/>
              </a:lnSpc>
            </a:pPr>
            <a:r>
              <a:rPr lang="zh-CN" altLang="en-US" dirty="0"/>
              <a:t>在</a:t>
            </a:r>
            <a:r>
              <a:rPr lang="en-US" altLang="zh-CN" dirty="0"/>
              <a:t>UML</a:t>
            </a:r>
            <a:r>
              <a:rPr lang="zh-CN" altLang="en-US" dirty="0"/>
              <a:t>中，有</a:t>
            </a:r>
            <a:r>
              <a:rPr lang="en-US" altLang="zh-CN" dirty="0"/>
              <a:t>4</a:t>
            </a:r>
            <a:r>
              <a:rPr lang="zh-CN" altLang="en-US" dirty="0"/>
              <a:t>种可应用到关联的基本修饰：关联名、关联端的角色、关联端的多重性和聚合。</a:t>
            </a:r>
          </a:p>
          <a:p>
            <a:pPr marL="0" indent="0">
              <a:buNone/>
            </a:pPr>
            <a:endParaRPr lang="en-US" altLang="zh-CN" dirty="0"/>
          </a:p>
          <a:p>
            <a:endParaRPr lang="zh-CN" altLang="en-US" dirty="0"/>
          </a:p>
        </p:txBody>
      </p:sp>
      <p:pic>
        <p:nvPicPr>
          <p:cNvPr id="5" name="图片 4">
            <a:extLst>
              <a:ext uri="{FF2B5EF4-FFF2-40B4-BE49-F238E27FC236}">
                <a16:creationId xmlns:a16="http://schemas.microsoft.com/office/drawing/2014/main" id="{56465C78-3D94-4620-90BC-8BA1FB20DCBE}"/>
              </a:ext>
            </a:extLst>
          </p:cNvPr>
          <p:cNvPicPr>
            <a:picLocks noChangeAspect="1"/>
          </p:cNvPicPr>
          <p:nvPr/>
        </p:nvPicPr>
        <p:blipFill>
          <a:blip r:embed="rId2"/>
          <a:stretch>
            <a:fillRect/>
          </a:stretch>
        </p:blipFill>
        <p:spPr>
          <a:xfrm>
            <a:off x="2295524" y="4109675"/>
            <a:ext cx="8124825" cy="2535600"/>
          </a:xfrm>
          <a:prstGeom prst="rect">
            <a:avLst/>
          </a:prstGeom>
        </p:spPr>
      </p:pic>
    </p:spTree>
    <p:extLst>
      <p:ext uri="{BB962C8B-B14F-4D97-AF65-F5344CB8AC3E}">
        <p14:creationId xmlns:p14="http://schemas.microsoft.com/office/powerpoint/2010/main" val="419911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en-US" altLang="zh-CN" dirty="0"/>
              <a:t>1.</a:t>
            </a:r>
            <a:r>
              <a:rPr lang="zh-CN" altLang="en-US" dirty="0"/>
              <a:t>关联名即名称</a:t>
            </a:r>
          </a:p>
          <a:p>
            <a:r>
              <a:rPr lang="zh-CN" altLang="en-US" dirty="0"/>
              <a:t>名称用来描述关联的性质，通常使用一个动词或动词短语来命名关联，因为它表明源对象正在目标对象上执行的动作。为了消除名称含义的歧义，</a:t>
            </a:r>
            <a:r>
              <a:rPr lang="en-US" altLang="zh-CN" dirty="0"/>
              <a:t>UML</a:t>
            </a:r>
            <a:r>
              <a:rPr lang="zh-CN" altLang="en-US" dirty="0"/>
              <a:t>中提供了一个指引读者名称方向的三角形，并给名称一个方向。</a:t>
            </a:r>
            <a:endParaRPr lang="en-US" altLang="zh-CN" dirty="0"/>
          </a:p>
          <a:p>
            <a:r>
              <a:rPr lang="zh-CN" altLang="en-US" dirty="0"/>
              <a:t>此外，在描述关联关系时，可以分别给关联的两端命名，如果关联的端点已经明确地有了名称</a:t>
            </a:r>
            <a:r>
              <a:rPr lang="en-US" altLang="zh-CN" dirty="0"/>
              <a:t>,</a:t>
            </a:r>
            <a:r>
              <a:rPr lang="zh-CN" altLang="en-US" dirty="0"/>
              <a:t>则不需要给关联关系取名。如果一个类有多个关联关系，为了进行区分</a:t>
            </a:r>
            <a:r>
              <a:rPr lang="en-US" altLang="zh-CN" dirty="0"/>
              <a:t>,</a:t>
            </a:r>
            <a:r>
              <a:rPr lang="zh-CN" altLang="en-US" dirty="0"/>
              <a:t>使用关联名或是关联端点名。如果一个关联有多个端点在一个类上，则需要给关联端点命名进行区分。</a:t>
            </a:r>
          </a:p>
          <a:p>
            <a:endParaRPr lang="zh-CN" altLang="en-US" dirty="0"/>
          </a:p>
        </p:txBody>
      </p:sp>
    </p:spTree>
    <p:extLst>
      <p:ext uri="{BB962C8B-B14F-4D97-AF65-F5344CB8AC3E}">
        <p14:creationId xmlns:p14="http://schemas.microsoft.com/office/powerpoint/2010/main" val="4025782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en-US" altLang="zh-CN" dirty="0"/>
              <a:t>2.</a:t>
            </a:r>
            <a:r>
              <a:rPr lang="zh-CN" altLang="en-US" dirty="0"/>
              <a:t>角色</a:t>
            </a:r>
          </a:p>
          <a:p>
            <a:r>
              <a:rPr lang="zh-CN" altLang="en-US" dirty="0"/>
              <a:t>当一个类处于关联的某一端时，该类就在这个关系中扮演了一个特定的角色。它呈现的是对另一端的职责。可以显式地命名一个类在关联中所承担的角色。关联端点承担的角色称为端点名</a:t>
            </a:r>
            <a:r>
              <a:rPr lang="en-US" altLang="zh-CN" dirty="0"/>
              <a:t>(</a:t>
            </a:r>
            <a:r>
              <a:rPr lang="zh-CN" altLang="en-US" dirty="0"/>
              <a:t>或角色名</a:t>
            </a:r>
            <a:r>
              <a:rPr lang="en-US" altLang="zh-CN" dirty="0"/>
              <a:t>)</a:t>
            </a:r>
            <a:r>
              <a:rPr lang="zh-CN" altLang="en-US" dirty="0"/>
              <a:t>，端点名称是名词或名词短语，以解释对象是如何参与关联的。关联关系的角色设置如图所示。</a:t>
            </a:r>
          </a:p>
          <a:p>
            <a:endParaRPr lang="zh-CN" altLang="en-US" dirty="0"/>
          </a:p>
        </p:txBody>
      </p:sp>
      <p:pic>
        <p:nvPicPr>
          <p:cNvPr id="5" name="图片 4">
            <a:extLst>
              <a:ext uri="{FF2B5EF4-FFF2-40B4-BE49-F238E27FC236}">
                <a16:creationId xmlns:a16="http://schemas.microsoft.com/office/drawing/2014/main" id="{BF7F8678-B18C-4528-B017-A5F89E07605E}"/>
              </a:ext>
            </a:extLst>
          </p:cNvPr>
          <p:cNvPicPr>
            <a:picLocks noChangeAspect="1"/>
          </p:cNvPicPr>
          <p:nvPr/>
        </p:nvPicPr>
        <p:blipFill>
          <a:blip r:embed="rId2"/>
          <a:stretch>
            <a:fillRect/>
          </a:stretch>
        </p:blipFill>
        <p:spPr>
          <a:xfrm>
            <a:off x="838200" y="4333875"/>
            <a:ext cx="9782175" cy="2330960"/>
          </a:xfrm>
          <a:prstGeom prst="rect">
            <a:avLst/>
          </a:prstGeom>
        </p:spPr>
      </p:pic>
    </p:spTree>
    <p:extLst>
      <p:ext uri="{BB962C8B-B14F-4D97-AF65-F5344CB8AC3E}">
        <p14:creationId xmlns:p14="http://schemas.microsoft.com/office/powerpoint/2010/main" val="3191492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485775" y="1495425"/>
            <a:ext cx="11191875" cy="4681538"/>
          </a:xfrm>
        </p:spPr>
        <p:txBody>
          <a:bodyPr anchor="ctr">
            <a:normAutofit fontScale="77500" lnSpcReduction="20000"/>
          </a:bodyPr>
          <a:lstStyle/>
          <a:p>
            <a:pPr>
              <a:lnSpc>
                <a:spcPct val="110000"/>
              </a:lnSpc>
            </a:pPr>
            <a:r>
              <a:rPr lang="en-US" altLang="zh-CN" dirty="0"/>
              <a:t>3.</a:t>
            </a:r>
            <a:r>
              <a:rPr lang="zh-CN" altLang="en-US" dirty="0"/>
              <a:t>多重性</a:t>
            </a:r>
          </a:p>
          <a:p>
            <a:pPr>
              <a:lnSpc>
                <a:spcPct val="110000"/>
              </a:lnSpc>
            </a:pPr>
            <a:r>
              <a:rPr lang="zh-CN" altLang="en-US" dirty="0"/>
              <a:t>关联表示了对象间的结构关系。有时在建模时需要说明一个关联的实例中有多少个相互连接的对象。即多重性是指有多少对象可以参与该关联。可以表达一个取值范围、特定值、无限定的范围或一组离散值。</a:t>
            </a:r>
            <a:endParaRPr lang="en-US" altLang="zh-CN" dirty="0"/>
          </a:p>
          <a:p>
            <a:pPr>
              <a:lnSpc>
                <a:spcPct val="110000"/>
              </a:lnSpc>
            </a:pPr>
            <a:r>
              <a:rPr lang="zh-CN" altLang="en-US" dirty="0">
                <a:highlight>
                  <a:srgbClr val="FFFF00"/>
                </a:highlight>
              </a:rPr>
              <a:t>格式：”</a:t>
            </a:r>
            <a:r>
              <a:rPr lang="en-US" altLang="zh-CN" dirty="0" err="1">
                <a:highlight>
                  <a:srgbClr val="FFFF00"/>
                </a:highlight>
              </a:rPr>
              <a:t>minimum..Maximum</a:t>
            </a:r>
            <a:r>
              <a:rPr lang="zh-CN" altLang="en-US" dirty="0">
                <a:highlight>
                  <a:srgbClr val="FFFF00"/>
                </a:highlight>
              </a:rPr>
              <a:t>“（均为</a:t>
            </a:r>
            <a:r>
              <a:rPr lang="en-US" altLang="zh-CN" dirty="0">
                <a:highlight>
                  <a:srgbClr val="FFFF00"/>
                </a:highlight>
              </a:rPr>
              <a:t>int</a:t>
            </a:r>
            <a:r>
              <a:rPr lang="zh-CN" altLang="en-US" dirty="0">
                <a:highlight>
                  <a:srgbClr val="FFFF00"/>
                </a:highlight>
              </a:rPr>
              <a:t>型</a:t>
            </a:r>
            <a:r>
              <a:rPr lang="en-US" altLang="zh-CN" dirty="0">
                <a:highlight>
                  <a:srgbClr val="FFFF00"/>
                </a:highlight>
              </a:rPr>
              <a:t>)</a:t>
            </a:r>
            <a:r>
              <a:rPr lang="zh-CN" altLang="en-US" dirty="0">
                <a:highlight>
                  <a:srgbClr val="FFFF00"/>
                </a:highlight>
              </a:rPr>
              <a:t>。</a:t>
            </a:r>
          </a:p>
          <a:p>
            <a:pPr>
              <a:lnSpc>
                <a:spcPct val="110000"/>
              </a:lnSpc>
            </a:pPr>
            <a:r>
              <a:rPr lang="zh-CN" altLang="en-US" dirty="0"/>
              <a:t>赋给一个端点的多重性表示该端点可以有多少个对象与另一个端点的一个对象关联，可以是</a:t>
            </a:r>
            <a:r>
              <a:rPr lang="zh-CN" altLang="en-US" b="1" dirty="0"/>
              <a:t>一对</a:t>
            </a:r>
            <a:r>
              <a:rPr lang="en-US" altLang="zh-CN" b="1" dirty="0"/>
              <a:t>—</a:t>
            </a:r>
            <a:r>
              <a:rPr lang="en-US" altLang="zh-CN" dirty="0"/>
              <a:t>(one-to-one)</a:t>
            </a:r>
            <a:r>
              <a:rPr lang="zh-CN" altLang="en-US" dirty="0"/>
              <a:t>、</a:t>
            </a:r>
            <a:r>
              <a:rPr lang="zh-CN" altLang="en-US" b="1" dirty="0"/>
              <a:t>一对多</a:t>
            </a:r>
            <a:r>
              <a:rPr lang="en-US" altLang="zh-CN" dirty="0"/>
              <a:t>(one-to-many)</a:t>
            </a:r>
            <a:r>
              <a:rPr lang="zh-CN" altLang="en-US" dirty="0"/>
              <a:t>、</a:t>
            </a:r>
            <a:r>
              <a:rPr lang="zh-CN" altLang="en-US" b="1" dirty="0"/>
              <a:t>一对一或多</a:t>
            </a:r>
            <a:r>
              <a:rPr lang="en-US" altLang="zh-CN" dirty="0"/>
              <a:t>(one-to-</a:t>
            </a:r>
            <a:r>
              <a:rPr lang="en-US" altLang="zh-CN" dirty="0" err="1"/>
              <a:t>oneormore</a:t>
            </a:r>
            <a:r>
              <a:rPr lang="en-US" altLang="zh-CN" dirty="0"/>
              <a:t>)</a:t>
            </a:r>
            <a:r>
              <a:rPr lang="zh-CN" altLang="en-US" dirty="0"/>
              <a:t>、</a:t>
            </a:r>
            <a:r>
              <a:rPr lang="zh-CN" altLang="en-US" b="1" dirty="0"/>
              <a:t>一对零或一</a:t>
            </a:r>
            <a:r>
              <a:rPr lang="en-US" altLang="zh-CN" dirty="0"/>
              <a:t>(one-to-</a:t>
            </a:r>
            <a:r>
              <a:rPr lang="en-US" altLang="zh-CN" dirty="0" err="1"/>
              <a:t>zeroorone</a:t>
            </a:r>
            <a:r>
              <a:rPr lang="en-US" altLang="zh-CN" dirty="0"/>
              <a:t>)</a:t>
            </a:r>
            <a:r>
              <a:rPr lang="zh-CN" altLang="en-US" dirty="0"/>
              <a:t>、</a:t>
            </a:r>
            <a:r>
              <a:rPr lang="zh-CN" altLang="en-US" b="1" dirty="0"/>
              <a:t>一对有限间隔</a:t>
            </a:r>
            <a:r>
              <a:rPr lang="en-US" altLang="zh-CN" dirty="0"/>
              <a:t>(one-to-</a:t>
            </a:r>
            <a:r>
              <a:rPr lang="en-US" altLang="zh-CN" dirty="0" err="1"/>
              <a:t>aboundedinterval</a:t>
            </a:r>
            <a:r>
              <a:rPr lang="en-US" altLang="zh-CN" dirty="0"/>
              <a:t>.</a:t>
            </a:r>
            <a:r>
              <a:rPr lang="zh-CN" altLang="en-US" dirty="0"/>
              <a:t>例如，一对</a:t>
            </a:r>
            <a:r>
              <a:rPr lang="en-US" altLang="zh-CN" dirty="0"/>
              <a:t>5〜10)</a:t>
            </a:r>
            <a:r>
              <a:rPr lang="zh-CN" altLang="en-US" dirty="0"/>
              <a:t>、</a:t>
            </a:r>
            <a:r>
              <a:rPr lang="en-US" altLang="zh-CN" b="1" dirty="0"/>
              <a:t>—</a:t>
            </a:r>
            <a:r>
              <a:rPr lang="zh-CN" altLang="en-US" b="1" dirty="0"/>
              <a:t>对</a:t>
            </a:r>
            <a:r>
              <a:rPr lang="en-US" altLang="zh-CN" b="1" dirty="0"/>
              <a:t>n</a:t>
            </a:r>
            <a:r>
              <a:rPr lang="en-US" altLang="zh-CN" dirty="0"/>
              <a:t>(one-to-exactly〃)</a:t>
            </a:r>
            <a:r>
              <a:rPr lang="zh-CN" altLang="en-US" dirty="0"/>
              <a:t>，或者</a:t>
            </a:r>
            <a:r>
              <a:rPr lang="zh-CN" altLang="en-US" b="1" dirty="0"/>
              <a:t>一对一组选择</a:t>
            </a:r>
            <a:r>
              <a:rPr lang="en-US" altLang="zh-CN" dirty="0"/>
              <a:t>(one-to-</a:t>
            </a:r>
            <a:r>
              <a:rPr lang="en-US" altLang="zh-CN" dirty="0" err="1"/>
              <a:t>asetofchoices</a:t>
            </a:r>
            <a:r>
              <a:rPr lang="en-US" altLang="zh-CN" dirty="0"/>
              <a:t>,</a:t>
            </a:r>
            <a:r>
              <a:rPr lang="zh-CN" altLang="en-US" dirty="0"/>
              <a:t>例如，一对</a:t>
            </a:r>
            <a:r>
              <a:rPr lang="en-US" altLang="zh-CN" dirty="0"/>
              <a:t>9</a:t>
            </a:r>
            <a:r>
              <a:rPr lang="zh-CN" altLang="en-US" dirty="0"/>
              <a:t>或</a:t>
            </a:r>
            <a:r>
              <a:rPr lang="en-US" altLang="zh-CN" dirty="0"/>
              <a:t>10)</a:t>
            </a:r>
            <a:r>
              <a:rPr lang="zh-CN" altLang="en-US" dirty="0"/>
              <a:t>。</a:t>
            </a:r>
            <a:endParaRPr lang="en-US" altLang="zh-CN" dirty="0"/>
          </a:p>
          <a:p>
            <a:pPr>
              <a:lnSpc>
                <a:spcPct val="110000"/>
              </a:lnSpc>
            </a:pPr>
            <a:r>
              <a:rPr lang="en-US" altLang="zh-CN" dirty="0"/>
              <a:t>UML</a:t>
            </a:r>
            <a:r>
              <a:rPr lang="zh-CN" altLang="en-US" dirty="0"/>
              <a:t>使用</a:t>
            </a:r>
            <a:r>
              <a:rPr lang="zh-CN" altLang="en-US" dirty="0">
                <a:solidFill>
                  <a:srgbClr val="FF0000"/>
                </a:solidFill>
              </a:rPr>
              <a:t>星号</a:t>
            </a:r>
            <a:r>
              <a:rPr lang="en-US" altLang="zh-CN" dirty="0"/>
              <a:t>(*)</a:t>
            </a:r>
            <a:r>
              <a:rPr lang="zh-CN" altLang="en-US" dirty="0"/>
              <a:t>来代表许多</a:t>
            </a:r>
            <a:r>
              <a:rPr lang="en-US" altLang="zh-CN" dirty="0"/>
              <a:t>(more)</a:t>
            </a:r>
            <a:r>
              <a:rPr lang="zh-CN" altLang="en-US" dirty="0"/>
              <a:t>和多个</a:t>
            </a:r>
            <a:r>
              <a:rPr lang="en-US" altLang="zh-CN" dirty="0"/>
              <a:t>(many)</a:t>
            </a:r>
            <a:r>
              <a:rPr lang="zh-CN" altLang="en-US" dirty="0"/>
              <a:t>。在一种语义中，</a:t>
            </a:r>
            <a:r>
              <a:rPr lang="zh-CN" altLang="en-US" dirty="0">
                <a:solidFill>
                  <a:srgbClr val="FF0000"/>
                </a:solidFill>
              </a:rPr>
              <a:t>两点</a:t>
            </a:r>
            <a:r>
              <a:rPr lang="zh-CN" altLang="en-US" dirty="0"/>
              <a:t>代表</a:t>
            </a:r>
            <a:r>
              <a:rPr lang="en-US" altLang="zh-CN" dirty="0"/>
              <a:t>Or(</a:t>
            </a:r>
            <a:r>
              <a:rPr lang="zh-CN" altLang="en-US" dirty="0"/>
              <a:t>或</a:t>
            </a:r>
            <a:r>
              <a:rPr lang="en-US" altLang="zh-CN" dirty="0"/>
              <a:t>)</a:t>
            </a:r>
            <a:r>
              <a:rPr lang="zh-CN" altLang="en-US" dirty="0"/>
              <a:t>关系，例如“</a:t>
            </a:r>
            <a:r>
              <a:rPr lang="en-US" altLang="zh-CN" dirty="0"/>
              <a:t>1..*”</a:t>
            </a:r>
            <a:r>
              <a:rPr lang="zh-CN" altLang="en-US" dirty="0"/>
              <a:t>代表一个或者多个。在另一种语义中，</a:t>
            </a:r>
            <a:r>
              <a:rPr lang="en-US" altLang="zh-CN" dirty="0"/>
              <a:t>Or</a:t>
            </a:r>
            <a:r>
              <a:rPr lang="zh-CN" altLang="en-US" dirty="0"/>
              <a:t>关系用</a:t>
            </a:r>
            <a:r>
              <a:rPr lang="zh-CN" altLang="en-US" dirty="0">
                <a:solidFill>
                  <a:srgbClr val="FF0000"/>
                </a:solidFill>
              </a:rPr>
              <a:t>逗号</a:t>
            </a:r>
            <a:r>
              <a:rPr lang="zh-CN" altLang="en-US" dirty="0"/>
              <a:t>来表示，例如“</a:t>
            </a:r>
            <a:r>
              <a:rPr lang="en-US" altLang="zh-CN" dirty="0"/>
              <a:t>5,10”</a:t>
            </a:r>
            <a:r>
              <a:rPr lang="zh-CN" altLang="en-US" dirty="0"/>
              <a:t>代表</a:t>
            </a:r>
            <a:r>
              <a:rPr lang="en-US" altLang="zh-CN" dirty="0"/>
              <a:t>5</a:t>
            </a:r>
            <a:r>
              <a:rPr lang="zh-CN" altLang="en-US" dirty="0"/>
              <a:t>或者</a:t>
            </a:r>
            <a:r>
              <a:rPr lang="en-US" altLang="zh-CN" dirty="0"/>
              <a:t>10</a:t>
            </a:r>
            <a:r>
              <a:rPr lang="zh-CN" altLang="en-US" dirty="0"/>
              <a:t>。如图</a:t>
            </a:r>
            <a:r>
              <a:rPr lang="en-US" altLang="zh-CN" dirty="0"/>
              <a:t>5.11</a:t>
            </a:r>
            <a:r>
              <a:rPr lang="zh-CN" altLang="en-US" dirty="0"/>
              <a:t>所示就是一对零或多。</a:t>
            </a:r>
          </a:p>
          <a:p>
            <a:endParaRPr lang="zh-CN" altLang="en-US" dirty="0"/>
          </a:p>
        </p:txBody>
      </p:sp>
    </p:spTree>
    <p:extLst>
      <p:ext uri="{BB962C8B-B14F-4D97-AF65-F5344CB8AC3E}">
        <p14:creationId xmlns:p14="http://schemas.microsoft.com/office/powerpoint/2010/main" val="83675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zh-CN" altLang="en-US" dirty="0"/>
              <a:t>用例图的主要作用</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en-US" altLang="zh-CN" dirty="0"/>
              <a:t>(1)	</a:t>
            </a:r>
            <a:r>
              <a:rPr lang="zh-CN" altLang="en-US" dirty="0"/>
              <a:t>用来描述将要开发系统的功能需求和系统的使用场景。</a:t>
            </a:r>
          </a:p>
          <a:p>
            <a:r>
              <a:rPr lang="en-US" altLang="zh-CN" dirty="0"/>
              <a:t>(2)	</a:t>
            </a:r>
            <a:r>
              <a:rPr lang="zh-CN" altLang="en-US" dirty="0"/>
              <a:t>作为设计和开发过程的基础，促进各阶段开发工作的进展。</a:t>
            </a:r>
          </a:p>
          <a:p>
            <a:r>
              <a:rPr lang="en-US" altLang="zh-CN" dirty="0"/>
              <a:t>(3)	</a:t>
            </a:r>
            <a:r>
              <a:rPr lang="zh-CN" altLang="en-US" dirty="0"/>
              <a:t>用于验证与确认系统需求。</a:t>
            </a:r>
          </a:p>
          <a:p>
            <a:endParaRPr lang="zh-CN" altLang="en-US" dirty="0"/>
          </a:p>
        </p:txBody>
      </p:sp>
    </p:spTree>
    <p:extLst>
      <p:ext uri="{BB962C8B-B14F-4D97-AF65-F5344CB8AC3E}">
        <p14:creationId xmlns:p14="http://schemas.microsoft.com/office/powerpoint/2010/main" val="10697599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571500" y="1600200"/>
            <a:ext cx="10782300" cy="2790825"/>
          </a:xfrm>
        </p:spPr>
        <p:txBody>
          <a:bodyPr>
            <a:normAutofit fontScale="77500" lnSpcReduction="20000"/>
          </a:bodyPr>
          <a:lstStyle/>
          <a:p>
            <a:pPr>
              <a:lnSpc>
                <a:spcPct val="120000"/>
              </a:lnSpc>
            </a:pPr>
            <a:r>
              <a:rPr lang="en-US" altLang="zh-CN" dirty="0"/>
              <a:t>4.</a:t>
            </a:r>
            <a:r>
              <a:rPr lang="zh-CN" altLang="en-US" dirty="0"/>
              <a:t>聚合</a:t>
            </a:r>
          </a:p>
          <a:p>
            <a:pPr>
              <a:lnSpc>
                <a:spcPct val="120000"/>
              </a:lnSpc>
            </a:pPr>
            <a:r>
              <a:rPr lang="zh-CN" altLang="en-US" dirty="0"/>
              <a:t>两个类之间的简单关联表示了两个同等地位类之间的结构关系，这样说明这两个类是同一级别的，一个类并不比另一个类显得重要。在实际建模中，往往需要对“整体</a:t>
            </a:r>
            <a:r>
              <a:rPr lang="en-US" altLang="zh-CN" dirty="0"/>
              <a:t>/</a:t>
            </a:r>
            <a:r>
              <a:rPr lang="zh-CN" altLang="en-US" dirty="0"/>
              <a:t>部分”的关系进行描述，一个类描述了一个较大的事物</a:t>
            </a:r>
            <a:r>
              <a:rPr lang="en-US" altLang="zh-CN" dirty="0"/>
              <a:t>(“</a:t>
            </a:r>
            <a:r>
              <a:rPr lang="zh-CN" altLang="en-US" dirty="0"/>
              <a:t>整体”</a:t>
            </a:r>
            <a:r>
              <a:rPr lang="en-US" altLang="zh-CN" dirty="0"/>
              <a:t>)</a:t>
            </a:r>
            <a:r>
              <a:rPr lang="zh-CN" altLang="en-US" dirty="0"/>
              <a:t>，它由较小的事物</a:t>
            </a:r>
            <a:r>
              <a:rPr lang="en-US" altLang="zh-CN" dirty="0"/>
              <a:t>(“</a:t>
            </a:r>
            <a:r>
              <a:rPr lang="zh-CN" altLang="en-US" dirty="0"/>
              <a:t>部分”</a:t>
            </a:r>
            <a:r>
              <a:rPr lang="en-US" altLang="zh-CN" dirty="0"/>
              <a:t>)</a:t>
            </a:r>
            <a:r>
              <a:rPr lang="zh-CN" altLang="en-US" dirty="0"/>
              <a:t>组成。聚合关系正是表示整体和部分关系的关联。聚合描述了“</a:t>
            </a:r>
            <a:r>
              <a:rPr lang="en-US" altLang="zh-CN" dirty="0"/>
              <a:t>has-a”</a:t>
            </a:r>
            <a:r>
              <a:rPr lang="zh-CN" altLang="en-US" dirty="0"/>
              <a:t>的关系，意思是整体对象拥有部分对象。实质上，</a:t>
            </a:r>
            <a:r>
              <a:rPr lang="zh-CN" altLang="en-US" u="sng" dirty="0"/>
              <a:t>聚合就是一种特殊的关联</a:t>
            </a:r>
            <a:r>
              <a:rPr lang="zh-CN" altLang="en-US" dirty="0"/>
              <a:t>。</a:t>
            </a:r>
          </a:p>
          <a:p>
            <a:pPr>
              <a:lnSpc>
                <a:spcPct val="120000"/>
              </a:lnSpc>
            </a:pPr>
            <a:r>
              <a:rPr lang="zh-CN" altLang="en-US" dirty="0"/>
              <a:t>在</a:t>
            </a:r>
            <a:r>
              <a:rPr lang="en-US" altLang="zh-CN" dirty="0"/>
              <a:t>UML</a:t>
            </a:r>
            <a:r>
              <a:rPr lang="zh-CN" altLang="en-US" dirty="0"/>
              <a:t>中，聚合被表示为在整体的一端用一个</a:t>
            </a:r>
            <a:r>
              <a:rPr lang="zh-CN" altLang="en-US" b="1" dirty="0"/>
              <a:t>空心菱形</a:t>
            </a:r>
            <a:r>
              <a:rPr lang="zh-CN" altLang="en-US" dirty="0"/>
              <a:t>修饰的简单关联。</a:t>
            </a:r>
          </a:p>
          <a:p>
            <a:pPr>
              <a:lnSpc>
                <a:spcPct val="120000"/>
              </a:lnSpc>
            </a:pPr>
            <a:endParaRPr lang="zh-CN" altLang="en-US" dirty="0"/>
          </a:p>
        </p:txBody>
      </p:sp>
      <p:pic>
        <p:nvPicPr>
          <p:cNvPr id="5" name="图片 4">
            <a:extLst>
              <a:ext uri="{FF2B5EF4-FFF2-40B4-BE49-F238E27FC236}">
                <a16:creationId xmlns:a16="http://schemas.microsoft.com/office/drawing/2014/main" id="{9C0103BC-F1F0-4EC1-832C-E286B862E929}"/>
              </a:ext>
            </a:extLst>
          </p:cNvPr>
          <p:cNvPicPr>
            <a:picLocks noChangeAspect="1"/>
          </p:cNvPicPr>
          <p:nvPr/>
        </p:nvPicPr>
        <p:blipFill>
          <a:blip r:embed="rId2"/>
          <a:stretch>
            <a:fillRect/>
          </a:stretch>
        </p:blipFill>
        <p:spPr>
          <a:xfrm>
            <a:off x="1214437" y="4324349"/>
            <a:ext cx="8782196" cy="2238375"/>
          </a:xfrm>
          <a:prstGeom prst="rect">
            <a:avLst/>
          </a:prstGeom>
        </p:spPr>
      </p:pic>
    </p:spTree>
    <p:extLst>
      <p:ext uri="{BB962C8B-B14F-4D97-AF65-F5344CB8AC3E}">
        <p14:creationId xmlns:p14="http://schemas.microsoft.com/office/powerpoint/2010/main" val="4031965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142874" y="1492250"/>
            <a:ext cx="6029325" cy="5118100"/>
          </a:xfrm>
        </p:spPr>
        <p:txBody>
          <a:bodyPr>
            <a:normAutofit fontScale="92500" lnSpcReduction="20000"/>
          </a:bodyPr>
          <a:lstStyle/>
          <a:p>
            <a:pPr>
              <a:lnSpc>
                <a:spcPct val="120000"/>
              </a:lnSpc>
            </a:pPr>
            <a:r>
              <a:rPr lang="en-US" altLang="zh-CN" dirty="0"/>
              <a:t>5.</a:t>
            </a:r>
            <a:r>
              <a:rPr lang="zh-CN" altLang="en-US" dirty="0"/>
              <a:t>组合关系</a:t>
            </a:r>
          </a:p>
          <a:p>
            <a:pPr>
              <a:lnSpc>
                <a:spcPct val="120000"/>
              </a:lnSpc>
            </a:pPr>
            <a:r>
              <a:rPr lang="zh-CN" altLang="en-US" dirty="0"/>
              <a:t>组合关系是聚合关系中的一种特殊情况，是更强形式的聚合，又被称为强聚合。在组合中，成员对象的生命周期取决于聚合的生命周期，聚合不仅控制着成员对象的行为，而且控制着成员对象的创建和撤销。这就意味着，在组合式聚合中，一个对象在一个时间内只能是一个组合的一部分。</a:t>
            </a:r>
            <a:endParaRPr lang="en-US" altLang="zh-CN" dirty="0"/>
          </a:p>
          <a:p>
            <a:pPr>
              <a:lnSpc>
                <a:spcPct val="120000"/>
              </a:lnSpc>
            </a:pPr>
            <a:r>
              <a:rPr lang="zh-CN" altLang="en-US" dirty="0"/>
              <a:t>在</a:t>
            </a:r>
            <a:r>
              <a:rPr lang="en-US" altLang="zh-CN" dirty="0"/>
              <a:t>UML</a:t>
            </a:r>
            <a:r>
              <a:rPr lang="zh-CN" altLang="en-US" dirty="0"/>
              <a:t>中，组合关系用带实心菱头的实线来表示，其中头部指向整体，如图所示。</a:t>
            </a:r>
          </a:p>
        </p:txBody>
      </p:sp>
      <p:pic>
        <p:nvPicPr>
          <p:cNvPr id="7" name="图片 6">
            <a:extLst>
              <a:ext uri="{FF2B5EF4-FFF2-40B4-BE49-F238E27FC236}">
                <a16:creationId xmlns:a16="http://schemas.microsoft.com/office/drawing/2014/main" id="{C1FC7CDB-771E-462E-9D33-691DBD77FF5B}"/>
              </a:ext>
            </a:extLst>
          </p:cNvPr>
          <p:cNvPicPr>
            <a:picLocks noChangeAspect="1"/>
          </p:cNvPicPr>
          <p:nvPr/>
        </p:nvPicPr>
        <p:blipFill>
          <a:blip r:embed="rId2"/>
          <a:stretch>
            <a:fillRect/>
          </a:stretch>
        </p:blipFill>
        <p:spPr>
          <a:xfrm>
            <a:off x="6229799" y="1181100"/>
            <a:ext cx="5754598" cy="5429250"/>
          </a:xfrm>
          <a:prstGeom prst="rect">
            <a:avLst/>
          </a:prstGeom>
        </p:spPr>
      </p:pic>
    </p:spTree>
    <p:extLst>
      <p:ext uri="{BB962C8B-B14F-4D97-AF65-F5344CB8AC3E}">
        <p14:creationId xmlns:p14="http://schemas.microsoft.com/office/powerpoint/2010/main" val="3798438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515600" cy="2641600"/>
          </a:xfrm>
        </p:spPr>
        <p:txBody>
          <a:bodyPr>
            <a:normAutofit fontScale="70000" lnSpcReduction="20000"/>
          </a:bodyPr>
          <a:lstStyle/>
          <a:p>
            <a:pPr>
              <a:lnSpc>
                <a:spcPct val="120000"/>
              </a:lnSpc>
            </a:pPr>
            <a:r>
              <a:rPr lang="zh-CN" altLang="en-US" dirty="0"/>
              <a:t>正如对象是类的实例一样，关联也有自己的实例。导航性描述的是一个对象通过链</a:t>
            </a:r>
            <a:r>
              <a:rPr lang="en-US" altLang="zh-CN" dirty="0"/>
              <a:t>(</a:t>
            </a:r>
            <a:r>
              <a:rPr lang="zh-CN" altLang="en-US" dirty="0"/>
              <a:t>关联的实例</a:t>
            </a:r>
            <a:r>
              <a:rPr lang="en-US" altLang="zh-CN" dirty="0"/>
              <a:t>)</a:t>
            </a:r>
            <a:r>
              <a:rPr lang="zh-CN" altLang="en-US" dirty="0"/>
              <a:t>进行导航访问另一个对象，即对一个关联端点设置导航属性意味着本端的对象可以被另一端的对象访问。可以在关联关系上加箭头表示导航方向，如图所示。</a:t>
            </a:r>
          </a:p>
          <a:p>
            <a:pPr>
              <a:lnSpc>
                <a:spcPct val="120000"/>
              </a:lnSpc>
            </a:pPr>
            <a:r>
              <a:rPr lang="zh-CN" altLang="en-US" dirty="0"/>
              <a:t>导航共分为以下两类。</a:t>
            </a:r>
          </a:p>
          <a:p>
            <a:pPr lvl="1">
              <a:lnSpc>
                <a:spcPct val="120000"/>
              </a:lnSpc>
            </a:pPr>
            <a:r>
              <a:rPr lang="en-US" altLang="zh-CN" dirty="0"/>
              <a:t>(1)</a:t>
            </a:r>
            <a:r>
              <a:rPr lang="zh-CN" altLang="en-US" dirty="0">
                <a:solidFill>
                  <a:srgbClr val="FF0000"/>
                </a:solidFill>
              </a:rPr>
              <a:t>单向关联</a:t>
            </a:r>
            <a:r>
              <a:rPr lang="en-US" altLang="zh-CN" dirty="0"/>
              <a:t>(</a:t>
            </a:r>
            <a:r>
              <a:rPr lang="en-US" altLang="zh-CN" dirty="0" err="1"/>
              <a:t>UnidirectionAssociation</a:t>
            </a:r>
            <a:r>
              <a:rPr lang="en-US" altLang="zh-CN" dirty="0"/>
              <a:t>)</a:t>
            </a:r>
            <a:r>
              <a:rPr lang="zh-CN" altLang="en-US" dirty="0"/>
              <a:t>：只在一个方向上可以导航的关联，用一条带箭头的实线来表示。</a:t>
            </a:r>
          </a:p>
          <a:p>
            <a:pPr lvl="1">
              <a:lnSpc>
                <a:spcPct val="120000"/>
              </a:lnSpc>
            </a:pPr>
            <a:r>
              <a:rPr lang="en-US" altLang="zh-CN" dirty="0"/>
              <a:t>(2)</a:t>
            </a:r>
            <a:r>
              <a:rPr lang="zh-CN" altLang="en-US" dirty="0">
                <a:solidFill>
                  <a:srgbClr val="FF0000"/>
                </a:solidFill>
              </a:rPr>
              <a:t>双向关联</a:t>
            </a:r>
            <a:r>
              <a:rPr lang="en-US" altLang="zh-CN" dirty="0"/>
              <a:t>(</a:t>
            </a:r>
            <a:r>
              <a:rPr lang="en-US" altLang="zh-CN" dirty="0" err="1"/>
              <a:t>BidirectionAssociation</a:t>
            </a:r>
            <a:r>
              <a:rPr lang="en-US" altLang="zh-CN" dirty="0"/>
              <a:t>):</a:t>
            </a:r>
            <a:r>
              <a:rPr lang="zh-CN" altLang="en-US" dirty="0"/>
              <a:t>在两个方向上都可以导航的关联，用一条没有箭头的实线来表示。另外，使用导航性可以降低类之间的耦合度，这也是好的面向对象分析与设计的目标之一。</a:t>
            </a:r>
          </a:p>
        </p:txBody>
      </p:sp>
      <p:pic>
        <p:nvPicPr>
          <p:cNvPr id="5" name="图片 4">
            <a:extLst>
              <a:ext uri="{FF2B5EF4-FFF2-40B4-BE49-F238E27FC236}">
                <a16:creationId xmlns:a16="http://schemas.microsoft.com/office/drawing/2014/main" id="{F6F9C0AE-463F-4D46-952E-D35B61BF72DF}"/>
              </a:ext>
            </a:extLst>
          </p:cNvPr>
          <p:cNvPicPr>
            <a:picLocks noChangeAspect="1"/>
          </p:cNvPicPr>
          <p:nvPr/>
        </p:nvPicPr>
        <p:blipFill>
          <a:blip r:embed="rId2"/>
          <a:stretch>
            <a:fillRect/>
          </a:stretch>
        </p:blipFill>
        <p:spPr>
          <a:xfrm>
            <a:off x="1042987" y="4467224"/>
            <a:ext cx="8129588" cy="2360631"/>
          </a:xfrm>
          <a:prstGeom prst="rect">
            <a:avLst/>
          </a:prstGeom>
        </p:spPr>
      </p:pic>
    </p:spTree>
    <p:extLst>
      <p:ext uri="{BB962C8B-B14F-4D97-AF65-F5344CB8AC3E}">
        <p14:creationId xmlns:p14="http://schemas.microsoft.com/office/powerpoint/2010/main" val="3491188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257174" y="1387476"/>
            <a:ext cx="11658601" cy="1650999"/>
          </a:xfrm>
        </p:spPr>
        <p:txBody>
          <a:bodyPr>
            <a:noAutofit/>
          </a:bodyPr>
          <a:lstStyle/>
          <a:p>
            <a:pPr>
              <a:lnSpc>
                <a:spcPct val="120000"/>
              </a:lnSpc>
            </a:pPr>
            <a:r>
              <a:rPr lang="en-US" altLang="zh-CN" sz="1600" dirty="0"/>
              <a:t>7.</a:t>
            </a:r>
            <a:r>
              <a:rPr lang="zh-CN" altLang="en-US" sz="1600" dirty="0"/>
              <a:t>关联类</a:t>
            </a:r>
          </a:p>
          <a:p>
            <a:pPr>
              <a:lnSpc>
                <a:spcPct val="120000"/>
              </a:lnSpc>
            </a:pPr>
            <a:r>
              <a:rPr lang="zh-CN" altLang="en-US" sz="1600" dirty="0"/>
              <a:t>在两个类之间的关联中，关联本身可以有特征。即关联和类一样，也可以有自己的属性和操作。此时，这个关联实际上是个关联类</a:t>
            </a:r>
            <a:r>
              <a:rPr lang="en-US" altLang="zh-CN" sz="1600" dirty="0"/>
              <a:t>(</a:t>
            </a:r>
            <a:r>
              <a:rPr lang="en-US" altLang="zh-CN" sz="1600" dirty="0" err="1"/>
              <a:t>AssociationClass</a:t>
            </a:r>
            <a:r>
              <a:rPr lang="en-US" altLang="zh-CN" sz="1600" dirty="0"/>
              <a:t>)</a:t>
            </a:r>
            <a:r>
              <a:rPr lang="zh-CN" altLang="en-US" sz="1600" dirty="0"/>
              <a:t>。</a:t>
            </a:r>
            <a:endParaRPr lang="en-US" altLang="zh-CN" sz="1600" dirty="0"/>
          </a:p>
          <a:p>
            <a:pPr>
              <a:lnSpc>
                <a:spcPct val="120000"/>
              </a:lnSpc>
            </a:pPr>
            <a:r>
              <a:rPr lang="zh-CN" altLang="en-US" sz="1600" dirty="0"/>
              <a:t>关联类是同时具有类和关系特征的模型元素，一个关联类可以看成是一个拥有类特性的关联，也可以看成是一个拥有关联特性的类。关联类的可视化表示方式与一般的类相同，但是要用一条虚线把关联类和对应的关联线连接起来。关联类也可以与其他类关联。</a:t>
            </a:r>
          </a:p>
        </p:txBody>
      </p:sp>
      <p:pic>
        <p:nvPicPr>
          <p:cNvPr id="5" name="图片 4">
            <a:extLst>
              <a:ext uri="{FF2B5EF4-FFF2-40B4-BE49-F238E27FC236}">
                <a16:creationId xmlns:a16="http://schemas.microsoft.com/office/drawing/2014/main" id="{2873894F-1B4D-4807-A25B-B6ED2AB11075}"/>
              </a:ext>
            </a:extLst>
          </p:cNvPr>
          <p:cNvPicPr>
            <a:picLocks noChangeAspect="1"/>
          </p:cNvPicPr>
          <p:nvPr/>
        </p:nvPicPr>
        <p:blipFill>
          <a:blip r:embed="rId2"/>
          <a:stretch>
            <a:fillRect/>
          </a:stretch>
        </p:blipFill>
        <p:spPr>
          <a:xfrm>
            <a:off x="1953439" y="3257550"/>
            <a:ext cx="8538348" cy="3352800"/>
          </a:xfrm>
          <a:prstGeom prst="rect">
            <a:avLst/>
          </a:prstGeom>
        </p:spPr>
      </p:pic>
    </p:spTree>
    <p:extLst>
      <p:ext uri="{BB962C8B-B14F-4D97-AF65-F5344CB8AC3E}">
        <p14:creationId xmlns:p14="http://schemas.microsoft.com/office/powerpoint/2010/main" val="3757727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5.2.3</a:t>
            </a:r>
            <a:r>
              <a:rPr lang="zh-CN" altLang="en-US" dirty="0"/>
              <a:t>关联关系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6"/>
            <a:ext cx="10515600" cy="2203450"/>
          </a:xfrm>
        </p:spPr>
        <p:txBody>
          <a:bodyPr>
            <a:normAutofit fontScale="70000" lnSpcReduction="20000"/>
          </a:bodyPr>
          <a:lstStyle/>
          <a:p>
            <a:pPr>
              <a:lnSpc>
                <a:spcPct val="120000"/>
              </a:lnSpc>
            </a:pPr>
            <a:r>
              <a:rPr lang="en-US" altLang="zh-CN" dirty="0"/>
              <a:t>8.</a:t>
            </a:r>
            <a:r>
              <a:rPr lang="zh-CN" altLang="en-US" dirty="0"/>
              <a:t>约束</a:t>
            </a:r>
          </a:p>
          <a:p>
            <a:pPr>
              <a:lnSpc>
                <a:spcPct val="120000"/>
              </a:lnSpc>
            </a:pPr>
            <a:r>
              <a:rPr lang="zh-CN" altLang="en-US" dirty="0"/>
              <a:t>由于两个类之间的一个关联可能对应有一个规则。可以通过关联线附近加注一个约束来说明这个规则。</a:t>
            </a:r>
            <a:r>
              <a:rPr lang="en-US" altLang="zh-CN" dirty="0"/>
              <a:t>UML</a:t>
            </a:r>
            <a:r>
              <a:rPr lang="zh-CN" altLang="en-US" dirty="0"/>
              <a:t>中提供了一种简便、统一和一致的约束（</a:t>
            </a:r>
            <a:r>
              <a:rPr lang="en-US" altLang="zh-CN" dirty="0"/>
              <a:t>Constraint</a:t>
            </a:r>
            <a:r>
              <a:rPr lang="zh-CN" altLang="en-US" dirty="0"/>
              <a:t>）</a:t>
            </a:r>
            <a:r>
              <a:rPr lang="en-US" altLang="zh-CN" dirty="0"/>
              <a:t>,</a:t>
            </a:r>
            <a:r>
              <a:rPr lang="zh-CN" altLang="en-US" dirty="0"/>
              <a:t>是各种模型元素的一种语义条件或规则。</a:t>
            </a:r>
            <a:endParaRPr lang="en-US" altLang="zh-CN" dirty="0"/>
          </a:p>
          <a:p>
            <a:pPr>
              <a:lnSpc>
                <a:spcPct val="120000"/>
              </a:lnSpc>
            </a:pPr>
            <a:r>
              <a:rPr lang="zh-CN" altLang="en-US" dirty="0"/>
              <a:t>另一种类型的约束是</a:t>
            </a:r>
            <a:r>
              <a:rPr lang="en-US" altLang="zh-CN" dirty="0"/>
              <a:t>Or</a:t>
            </a:r>
            <a:r>
              <a:rPr lang="zh-CN" altLang="en-US" dirty="0"/>
              <a:t>（或）关系，通过在两条关联线之间连一条虚线，虚线之上标注</a:t>
            </a:r>
            <a:r>
              <a:rPr lang="en-US" altLang="zh-CN" dirty="0"/>
              <a:t>{or}</a:t>
            </a:r>
            <a:r>
              <a:rPr lang="zh-CN" altLang="en-US" dirty="0"/>
              <a:t>来表示这种约束。</a:t>
            </a:r>
          </a:p>
          <a:p>
            <a:pPr>
              <a:lnSpc>
                <a:spcPct val="120000"/>
              </a:lnSpc>
            </a:pPr>
            <a:endParaRPr lang="zh-CN" altLang="en-US" dirty="0"/>
          </a:p>
        </p:txBody>
      </p:sp>
      <p:pic>
        <p:nvPicPr>
          <p:cNvPr id="4" name="Picutre 649">
            <a:extLst>
              <a:ext uri="{FF2B5EF4-FFF2-40B4-BE49-F238E27FC236}">
                <a16:creationId xmlns:a16="http://schemas.microsoft.com/office/drawing/2014/main" id="{AC8BCF90-BE0C-40F5-894D-9E1FD4DAC11B}"/>
              </a:ext>
            </a:extLst>
          </p:cNvPr>
          <p:cNvPicPr/>
          <p:nvPr/>
        </p:nvPicPr>
        <p:blipFill>
          <a:blip r:embed="rId2"/>
          <a:stretch/>
        </p:blipFill>
        <p:spPr>
          <a:xfrm>
            <a:off x="1930400" y="4230689"/>
            <a:ext cx="7708900" cy="1770061"/>
          </a:xfrm>
          <a:prstGeom prst="rect">
            <a:avLst/>
          </a:prstGeom>
        </p:spPr>
      </p:pic>
    </p:spTree>
    <p:extLst>
      <p:ext uri="{BB962C8B-B14F-4D97-AF65-F5344CB8AC3E}">
        <p14:creationId xmlns:p14="http://schemas.microsoft.com/office/powerpoint/2010/main" val="3834920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5.2.4</a:t>
            </a:r>
            <a:r>
              <a:rPr lang="zh-CN" altLang="en-US" dirty="0"/>
              <a:t>实现关系</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515600" cy="2536825"/>
          </a:xfrm>
        </p:spPr>
        <p:txBody>
          <a:bodyPr>
            <a:normAutofit fontScale="62500" lnSpcReduction="20000"/>
          </a:bodyPr>
          <a:lstStyle/>
          <a:p>
            <a:pPr>
              <a:lnSpc>
                <a:spcPct val="120000"/>
              </a:lnSpc>
            </a:pPr>
            <a:r>
              <a:rPr lang="zh-CN" altLang="en-US" dirty="0"/>
              <a:t>实现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a:t>
            </a:r>
          </a:p>
          <a:p>
            <a:pPr>
              <a:lnSpc>
                <a:spcPct val="120000"/>
              </a:lnSpc>
            </a:pPr>
            <a:r>
              <a:rPr lang="zh-CN" altLang="en-US" dirty="0"/>
              <a:t>实现关系通常在两种情况下被使用：在接口与实现该接口的类之间；在用例及实现该用例的协作之间。</a:t>
            </a:r>
          </a:p>
          <a:p>
            <a:pPr>
              <a:lnSpc>
                <a:spcPct val="120000"/>
              </a:lnSpc>
            </a:pPr>
            <a:r>
              <a:rPr lang="zh-CN" altLang="en-US" dirty="0"/>
              <a:t>在</a:t>
            </a:r>
            <a:r>
              <a:rPr lang="en-US" altLang="zh-CN" dirty="0"/>
              <a:t>UML</a:t>
            </a:r>
            <a:r>
              <a:rPr lang="zh-CN" altLang="en-US" dirty="0"/>
              <a:t>中，实现关系的符号与泛化关系的符号类似，用一条带指向接口的空心三角箭头的虚线表示。</a:t>
            </a:r>
          </a:p>
          <a:p>
            <a:pPr>
              <a:lnSpc>
                <a:spcPct val="120000"/>
              </a:lnSpc>
            </a:pPr>
            <a:r>
              <a:rPr lang="zh-CN" altLang="en-US" dirty="0"/>
              <a:t>实现关系还有一种省略的表示方法，即接口表示为一个小圆圈，并和实现接口的类用一条线段连接，</a:t>
            </a:r>
          </a:p>
        </p:txBody>
      </p:sp>
      <p:pic>
        <p:nvPicPr>
          <p:cNvPr id="5" name="图片 4">
            <a:extLst>
              <a:ext uri="{FF2B5EF4-FFF2-40B4-BE49-F238E27FC236}">
                <a16:creationId xmlns:a16="http://schemas.microsoft.com/office/drawing/2014/main" id="{393FBB13-9F98-409E-8A7E-DB3C0D98EA7A}"/>
              </a:ext>
            </a:extLst>
          </p:cNvPr>
          <p:cNvPicPr>
            <a:picLocks noChangeAspect="1"/>
          </p:cNvPicPr>
          <p:nvPr/>
        </p:nvPicPr>
        <p:blipFill>
          <a:blip r:embed="rId2"/>
          <a:stretch>
            <a:fillRect/>
          </a:stretch>
        </p:blipFill>
        <p:spPr>
          <a:xfrm>
            <a:off x="342899" y="4440237"/>
            <a:ext cx="6050805" cy="1325563"/>
          </a:xfrm>
          <a:prstGeom prst="rect">
            <a:avLst/>
          </a:prstGeom>
        </p:spPr>
      </p:pic>
      <p:pic>
        <p:nvPicPr>
          <p:cNvPr id="7" name="图片 6">
            <a:extLst>
              <a:ext uri="{FF2B5EF4-FFF2-40B4-BE49-F238E27FC236}">
                <a16:creationId xmlns:a16="http://schemas.microsoft.com/office/drawing/2014/main" id="{5D848E09-9508-4450-932C-4D19FC451CC3}"/>
              </a:ext>
            </a:extLst>
          </p:cNvPr>
          <p:cNvPicPr>
            <a:picLocks noChangeAspect="1"/>
          </p:cNvPicPr>
          <p:nvPr/>
        </p:nvPicPr>
        <p:blipFill>
          <a:blip r:embed="rId3"/>
          <a:stretch>
            <a:fillRect/>
          </a:stretch>
        </p:blipFill>
        <p:spPr>
          <a:xfrm>
            <a:off x="6657974" y="4440237"/>
            <a:ext cx="4341217" cy="1484313"/>
          </a:xfrm>
          <a:prstGeom prst="rect">
            <a:avLst/>
          </a:prstGeom>
        </p:spPr>
      </p:pic>
    </p:spTree>
    <p:extLst>
      <p:ext uri="{BB962C8B-B14F-4D97-AF65-F5344CB8AC3E}">
        <p14:creationId xmlns:p14="http://schemas.microsoft.com/office/powerpoint/2010/main" val="3325104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5.3.1</a:t>
            </a:r>
            <a:r>
              <a:rPr lang="zh-CN" altLang="en-US" dirty="0"/>
              <a:t>概念层类图</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b="1" dirty="0"/>
              <a:t>概念层的类图</a:t>
            </a:r>
            <a:r>
              <a:rPr lang="zh-CN" altLang="en-US" dirty="0"/>
              <a:t>描述的是现实世界中对问题领域的概念理解，类图中表达的类与现实世界的问题领域有着明显的对应关系，类之间的关系也与问题领域中实际事物的关系有着明显的对应关系。在概念层类图阶段很少考虑或者几乎不需要考虑类的实现问题。</a:t>
            </a:r>
          </a:p>
          <a:p>
            <a:r>
              <a:rPr lang="zh-CN" altLang="en-US" dirty="0"/>
              <a:t>概念层类图中的类和类关系和最终的实现类并不一定有直接和明显的对应关系，在概念层上，类图着重于对问题领域的概念化理解，而不是实现。因此，类名通常都是问题领域中实际事物的名称，并且独立于具体的编程语言。</a:t>
            </a:r>
          </a:p>
          <a:p>
            <a:endParaRPr lang="zh-CN" altLang="en-US" dirty="0"/>
          </a:p>
        </p:txBody>
      </p:sp>
    </p:spTree>
    <p:extLst>
      <p:ext uri="{BB962C8B-B14F-4D97-AF65-F5344CB8AC3E}">
        <p14:creationId xmlns:p14="http://schemas.microsoft.com/office/powerpoint/2010/main" val="1283617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5.3.2</a:t>
            </a:r>
            <a:r>
              <a:rPr lang="zh-CN" altLang="en-US" dirty="0"/>
              <a:t>说明层类图</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在说明层阶段主要考虑的是类的</a:t>
            </a:r>
            <a:r>
              <a:rPr lang="zh-CN" altLang="en-US" dirty="0">
                <a:solidFill>
                  <a:srgbClr val="FF0000"/>
                </a:solidFill>
              </a:rPr>
              <a:t>接口</a:t>
            </a:r>
            <a:r>
              <a:rPr lang="zh-CN" altLang="en-US" dirty="0"/>
              <a:t>部分，而不是实现部分。这个接口可能因为实现环境、运行特性等有多种不同的实现。</a:t>
            </a:r>
            <a:endParaRPr lang="en-US" altLang="zh-CN" dirty="0"/>
          </a:p>
          <a:p>
            <a:endParaRPr lang="zh-CN" altLang="en-US" dirty="0"/>
          </a:p>
        </p:txBody>
      </p:sp>
    </p:spTree>
    <p:extLst>
      <p:ext uri="{BB962C8B-B14F-4D97-AF65-F5344CB8AC3E}">
        <p14:creationId xmlns:p14="http://schemas.microsoft.com/office/powerpoint/2010/main" val="3720622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5.3.3</a:t>
            </a:r>
            <a:r>
              <a:rPr lang="zh-CN" altLang="en-US" dirty="0"/>
              <a:t>实现层类图</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真正需要考虑类的实现问题是在实现层类图阶段。提供实现的细节，在实现层阶段的类的概念才是真正的严格意义上的类。它揭示了软件实体的构成情况</a:t>
            </a:r>
            <a:endParaRPr lang="en-US" altLang="zh-CN" dirty="0"/>
          </a:p>
          <a:p>
            <a:r>
              <a:rPr lang="zh-CN" altLang="en-US" dirty="0"/>
              <a:t>建立类图的步骤如下。</a:t>
            </a:r>
          </a:p>
          <a:p>
            <a:pPr lvl="1"/>
            <a:r>
              <a:rPr lang="zh-CN" altLang="en-US" dirty="0"/>
              <a:t>（</a:t>
            </a:r>
            <a:r>
              <a:rPr lang="en-US" altLang="zh-CN" dirty="0"/>
              <a:t>1</a:t>
            </a:r>
            <a:r>
              <a:rPr lang="zh-CN" altLang="en-US" dirty="0"/>
              <a:t>）	研究分析问题领域，对系统进行需求分析，确定系统需求。</a:t>
            </a:r>
          </a:p>
          <a:p>
            <a:pPr lvl="1"/>
            <a:r>
              <a:rPr lang="zh-CN" altLang="en-US" dirty="0"/>
              <a:t>（</a:t>
            </a:r>
            <a:r>
              <a:rPr lang="en-US" altLang="zh-CN" dirty="0"/>
              <a:t>2</a:t>
            </a:r>
            <a:r>
              <a:rPr lang="zh-CN" altLang="en-US" dirty="0"/>
              <a:t>）	确定系统中的类，明确类的含义和职责以及确定类的属性和操作。</a:t>
            </a:r>
          </a:p>
          <a:p>
            <a:pPr lvl="1"/>
            <a:r>
              <a:rPr lang="zh-CN" altLang="en-US" dirty="0"/>
              <a:t>（</a:t>
            </a:r>
            <a:r>
              <a:rPr lang="en-US" altLang="zh-CN" dirty="0"/>
              <a:t>3</a:t>
            </a:r>
            <a:r>
              <a:rPr lang="zh-CN" altLang="en-US" dirty="0"/>
              <a:t>）	最后确定类之间的关系。</a:t>
            </a:r>
          </a:p>
          <a:p>
            <a:pPr marL="0" indent="0">
              <a:buNone/>
            </a:pPr>
            <a:endParaRPr lang="zh-CN" altLang="en-US" dirty="0"/>
          </a:p>
        </p:txBody>
      </p:sp>
    </p:spTree>
    <p:extLst>
      <p:ext uri="{BB962C8B-B14F-4D97-AF65-F5344CB8AC3E}">
        <p14:creationId xmlns:p14="http://schemas.microsoft.com/office/powerpoint/2010/main" val="288337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5.3.3</a:t>
            </a:r>
            <a:r>
              <a:rPr lang="zh-CN" altLang="en-US" dirty="0"/>
              <a:t>实现层类图</a:t>
            </a:r>
          </a:p>
        </p:txBody>
      </p:sp>
      <p:graphicFrame>
        <p:nvGraphicFramePr>
          <p:cNvPr id="5" name="内容占位符 4">
            <a:extLst>
              <a:ext uri="{FF2B5EF4-FFF2-40B4-BE49-F238E27FC236}">
                <a16:creationId xmlns:a16="http://schemas.microsoft.com/office/drawing/2014/main" id="{04364C6E-D5F8-4C26-A47B-1A46680DF56C}"/>
              </a:ext>
            </a:extLst>
          </p:cNvPr>
          <p:cNvGraphicFramePr>
            <a:graphicFrameLocks noGrp="1"/>
          </p:cNvGraphicFramePr>
          <p:nvPr>
            <p:ph idx="1"/>
            <p:extLst>
              <p:ext uri="{D42A27DB-BD31-4B8C-83A1-F6EECF244321}">
                <p14:modId xmlns:p14="http://schemas.microsoft.com/office/powerpoint/2010/main" val="464372312"/>
              </p:ext>
            </p:extLst>
          </p:nvPr>
        </p:nvGraphicFramePr>
        <p:xfrm>
          <a:off x="495300" y="1825625"/>
          <a:ext cx="110871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28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zh-CN" altLang="en-US" dirty="0"/>
              <a:t>用例图的元素组成</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10515600" cy="2086499"/>
          </a:xfrm>
        </p:spPr>
        <p:txBody>
          <a:bodyPr/>
          <a:lstStyle/>
          <a:p>
            <a:r>
              <a:rPr lang="en-US" altLang="zh-CN" dirty="0"/>
              <a:t>(1)	</a:t>
            </a:r>
            <a:r>
              <a:rPr lang="zh-CN" altLang="en-US" dirty="0"/>
              <a:t>参与者</a:t>
            </a:r>
            <a:r>
              <a:rPr lang="en-US" altLang="zh-CN" dirty="0"/>
              <a:t>(Actor)</a:t>
            </a:r>
            <a:r>
              <a:rPr lang="zh-CN" altLang="en-US" dirty="0"/>
              <a:t>：也称为角色，它代表系统的用户。</a:t>
            </a:r>
          </a:p>
          <a:p>
            <a:r>
              <a:rPr lang="en-US" altLang="zh-CN" dirty="0"/>
              <a:t>(2)	</a:t>
            </a:r>
            <a:r>
              <a:rPr lang="zh-CN" altLang="en-US" dirty="0"/>
              <a:t>系统边界</a:t>
            </a:r>
            <a:r>
              <a:rPr lang="en-US" altLang="zh-CN" dirty="0"/>
              <a:t>(</a:t>
            </a:r>
            <a:r>
              <a:rPr lang="en-US" altLang="zh-CN" dirty="0" err="1"/>
              <a:t>SystemScope</a:t>
            </a:r>
            <a:r>
              <a:rPr lang="en-US" altLang="zh-CN" dirty="0"/>
              <a:t>):</a:t>
            </a:r>
            <a:r>
              <a:rPr lang="zh-CN" altLang="en-US" dirty="0"/>
              <a:t>它确定系统的范围。</a:t>
            </a:r>
          </a:p>
          <a:p>
            <a:r>
              <a:rPr lang="en-US" altLang="zh-CN" dirty="0"/>
              <a:t>(3)	</a:t>
            </a:r>
            <a:r>
              <a:rPr lang="zh-CN" altLang="en-US" dirty="0"/>
              <a:t>用例</a:t>
            </a:r>
            <a:r>
              <a:rPr lang="en-US" altLang="zh-CN" dirty="0"/>
              <a:t>(</a:t>
            </a:r>
            <a:r>
              <a:rPr lang="en-US" altLang="zh-CN" dirty="0" err="1"/>
              <a:t>UseCase</a:t>
            </a:r>
            <a:r>
              <a:rPr lang="en-US" altLang="zh-CN" dirty="0"/>
              <a:t>)</a:t>
            </a:r>
            <a:r>
              <a:rPr lang="zh-CN" altLang="en-US" dirty="0"/>
              <a:t>：它代表系统提供的服务。</a:t>
            </a:r>
          </a:p>
          <a:p>
            <a:r>
              <a:rPr lang="en-US" altLang="zh-CN" dirty="0"/>
              <a:t>(4)	</a:t>
            </a:r>
            <a:r>
              <a:rPr lang="zh-CN" altLang="en-US" dirty="0"/>
              <a:t>关联</a:t>
            </a:r>
            <a:r>
              <a:rPr lang="en-US" altLang="zh-CN" dirty="0"/>
              <a:t>(Association)</a:t>
            </a:r>
            <a:r>
              <a:rPr lang="zh-CN" altLang="en-US" dirty="0"/>
              <a:t>：它表示参与者与用例间的关系。</a:t>
            </a:r>
          </a:p>
        </p:txBody>
      </p:sp>
      <p:pic>
        <p:nvPicPr>
          <p:cNvPr id="4" name="Picutre 483">
            <a:extLst>
              <a:ext uri="{FF2B5EF4-FFF2-40B4-BE49-F238E27FC236}">
                <a16:creationId xmlns:a16="http://schemas.microsoft.com/office/drawing/2014/main" id="{13FA1257-11A0-48C3-994C-DB74768954EC}"/>
              </a:ext>
            </a:extLst>
          </p:cNvPr>
          <p:cNvPicPr/>
          <p:nvPr/>
        </p:nvPicPr>
        <p:blipFill>
          <a:blip r:embed="rId2"/>
          <a:stretch/>
        </p:blipFill>
        <p:spPr>
          <a:xfrm>
            <a:off x="5349083" y="3912124"/>
            <a:ext cx="5297707" cy="2716090"/>
          </a:xfrm>
          <a:prstGeom prst="rect">
            <a:avLst/>
          </a:prstGeom>
        </p:spPr>
      </p:pic>
      <p:sp>
        <p:nvSpPr>
          <p:cNvPr id="5" name="文本框 4">
            <a:extLst>
              <a:ext uri="{FF2B5EF4-FFF2-40B4-BE49-F238E27FC236}">
                <a16:creationId xmlns:a16="http://schemas.microsoft.com/office/drawing/2014/main" id="{5CA5CEC6-FD89-4B9D-9D7A-EA782C4EBFBB}"/>
              </a:ext>
            </a:extLst>
          </p:cNvPr>
          <p:cNvSpPr txBox="1"/>
          <p:nvPr/>
        </p:nvSpPr>
        <p:spPr>
          <a:xfrm>
            <a:off x="1338606" y="4251488"/>
            <a:ext cx="3908351"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从图</a:t>
            </a:r>
            <a:r>
              <a:rPr lang="en-US" altLang="zh-CN" dirty="0">
                <a:latin typeface="微软雅黑" panose="020B0503020204020204" pitchFamily="34" charset="-122"/>
                <a:ea typeface="微软雅黑" panose="020B0503020204020204" pitchFamily="34" charset="-122"/>
              </a:rPr>
              <a:t>4.1</a:t>
            </a:r>
            <a:r>
              <a:rPr lang="zh-CN" altLang="en-US" dirty="0">
                <a:latin typeface="微软雅黑" panose="020B0503020204020204" pitchFamily="34" charset="-122"/>
                <a:ea typeface="微软雅黑" panose="020B0503020204020204" pitchFamily="34" charset="-122"/>
              </a:rPr>
              <a:t>中可以看出，所有的用例都放置在系统边界内，表明它属于一个系统。参与者则放在系统边界的外面，表明参与者并不属于系统。但是参与者负责直接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或间接地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驱动与其相关联的用例的执行。</a:t>
            </a:r>
          </a:p>
        </p:txBody>
      </p:sp>
    </p:spTree>
    <p:extLst>
      <p:ext uri="{BB962C8B-B14F-4D97-AF65-F5344CB8AC3E}">
        <p14:creationId xmlns:p14="http://schemas.microsoft.com/office/powerpoint/2010/main" val="1233019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5.3.3</a:t>
            </a:r>
            <a:r>
              <a:rPr lang="zh-CN" altLang="en-US" dirty="0"/>
              <a:t>实现层类图</a:t>
            </a:r>
            <a:r>
              <a:rPr lang="en-US" altLang="zh-CN" dirty="0"/>
              <a:t>——CRC</a:t>
            </a:r>
            <a:r>
              <a:rPr lang="zh-CN" altLang="en-US" dirty="0"/>
              <a:t>卡</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4029075" cy="435133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70000" lnSpcReduction="20000"/>
          </a:bodyPr>
          <a:lstStyle/>
          <a:p>
            <a:pPr>
              <a:lnSpc>
                <a:spcPct val="120000"/>
              </a:lnSpc>
              <a:buFont typeface="Wingdings" panose="05000000000000000000" pitchFamily="2" charset="2"/>
              <a:buChar char="ü"/>
            </a:pPr>
            <a:r>
              <a:rPr lang="zh-CN" altLang="en-US" b="1" dirty="0"/>
              <a:t>类</a:t>
            </a:r>
            <a:r>
              <a:rPr lang="zh-CN" altLang="en-US" dirty="0"/>
              <a:t>：代表一系列对象的集合，这些对象是对系统设计的抽象建模，可以是一个人、一件物品等，类名写在整个</a:t>
            </a:r>
            <a:r>
              <a:rPr lang="en-US" altLang="zh-CN" dirty="0"/>
              <a:t>CRC</a:t>
            </a:r>
            <a:r>
              <a:rPr lang="zh-CN" altLang="en-US" dirty="0"/>
              <a:t>卡的最上方。</a:t>
            </a:r>
          </a:p>
          <a:p>
            <a:pPr>
              <a:lnSpc>
                <a:spcPct val="120000"/>
              </a:lnSpc>
              <a:buFont typeface="Wingdings" panose="05000000000000000000" pitchFamily="2" charset="2"/>
              <a:buChar char="ü"/>
            </a:pPr>
            <a:r>
              <a:rPr lang="zh-CN" altLang="en-US" b="1" dirty="0"/>
              <a:t>职责</a:t>
            </a:r>
            <a:r>
              <a:rPr lang="zh-CN" altLang="en-US" dirty="0"/>
              <a:t>：包括这个类对自身信息的了解，以及这些信息将如何运用。诸如，一个人，他知道他的电话号码、地址、性别等属性，并且他知道他可以说话、行走的行为能力。这个部分在</a:t>
            </a:r>
            <a:r>
              <a:rPr lang="en-US" altLang="zh-CN" dirty="0"/>
              <a:t>CRC</a:t>
            </a:r>
            <a:r>
              <a:rPr lang="zh-CN" altLang="en-US" dirty="0"/>
              <a:t>卡的左边。</a:t>
            </a:r>
          </a:p>
          <a:p>
            <a:pPr>
              <a:lnSpc>
                <a:spcPct val="120000"/>
              </a:lnSpc>
              <a:buFont typeface="Wingdings" panose="05000000000000000000" pitchFamily="2" charset="2"/>
              <a:buChar char="ü"/>
            </a:pPr>
            <a:r>
              <a:rPr lang="zh-CN" altLang="en-US" b="1" dirty="0"/>
              <a:t>协作</a:t>
            </a:r>
            <a:r>
              <a:rPr lang="zh-CN" altLang="en-US" dirty="0"/>
              <a:t>：指代另一个类，通过这个类获取我们想要的信息或者相关操作。这个部分在</a:t>
            </a:r>
            <a:r>
              <a:rPr lang="en-US" altLang="zh-CN" dirty="0"/>
              <a:t>CRC</a:t>
            </a:r>
            <a:r>
              <a:rPr lang="zh-CN" altLang="en-US" dirty="0"/>
              <a:t>卡的右边。</a:t>
            </a:r>
          </a:p>
          <a:p>
            <a:pPr>
              <a:lnSpc>
                <a:spcPct val="120000"/>
              </a:lnSpc>
            </a:pPr>
            <a:endParaRPr lang="zh-CN" altLang="en-US" dirty="0"/>
          </a:p>
        </p:txBody>
      </p:sp>
      <p:sp>
        <p:nvSpPr>
          <p:cNvPr id="4" name="文本框 3">
            <a:extLst>
              <a:ext uri="{FF2B5EF4-FFF2-40B4-BE49-F238E27FC236}">
                <a16:creationId xmlns:a16="http://schemas.microsoft.com/office/drawing/2014/main" id="{72BDFEE8-2B2D-4FA0-B5A9-3F58638DB4DB}"/>
              </a:ext>
            </a:extLst>
          </p:cNvPr>
          <p:cNvSpPr txBox="1"/>
          <p:nvPr/>
        </p:nvSpPr>
        <p:spPr>
          <a:xfrm>
            <a:off x="5695950" y="2081213"/>
            <a:ext cx="4505325" cy="333950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nSpc>
                <a:spcPct val="200000"/>
              </a:lnSpc>
            </a:pPr>
            <a:r>
              <a:rPr lang="zh-CN" altLang="en-US" dirty="0"/>
              <a:t>创建</a:t>
            </a:r>
            <a:r>
              <a:rPr lang="en-US" altLang="zh-CN" dirty="0"/>
              <a:t>CRC</a:t>
            </a:r>
            <a:r>
              <a:rPr lang="zh-CN" altLang="en-US" dirty="0"/>
              <a:t>模型的步骤：</a:t>
            </a:r>
            <a:endParaRPr lang="en-US" altLang="zh-CN" dirty="0"/>
          </a:p>
          <a:p>
            <a:pPr marL="342900" indent="-342900">
              <a:lnSpc>
                <a:spcPct val="200000"/>
              </a:lnSpc>
              <a:buFont typeface="Wingdings" panose="05000000000000000000" pitchFamily="2" charset="2"/>
              <a:buChar char="u"/>
            </a:pPr>
            <a:r>
              <a:rPr lang="zh-CN" altLang="en-US" dirty="0"/>
              <a:t>建立团队</a:t>
            </a:r>
            <a:endParaRPr lang="en-US" altLang="zh-CN" dirty="0"/>
          </a:p>
          <a:p>
            <a:pPr marL="342900" indent="-342900">
              <a:lnSpc>
                <a:spcPct val="200000"/>
              </a:lnSpc>
              <a:buFont typeface="Wingdings" panose="05000000000000000000" pitchFamily="2" charset="2"/>
              <a:buChar char="u"/>
            </a:pPr>
            <a:r>
              <a:rPr lang="zh-CN" altLang="en-US" dirty="0"/>
              <a:t>找出客户需求中存在的名词和名词词组</a:t>
            </a:r>
            <a:endParaRPr lang="en-US" altLang="zh-CN" dirty="0"/>
          </a:p>
          <a:p>
            <a:pPr marL="342900" indent="-342900">
              <a:lnSpc>
                <a:spcPct val="200000"/>
              </a:lnSpc>
              <a:buFont typeface="Wingdings" panose="05000000000000000000" pitchFamily="2" charset="2"/>
              <a:buChar char="u"/>
            </a:pPr>
            <a:r>
              <a:rPr lang="zh-CN" altLang="en-US" dirty="0"/>
              <a:t>筛选。</a:t>
            </a:r>
            <a:endParaRPr lang="en-US" altLang="zh-CN" dirty="0"/>
          </a:p>
          <a:p>
            <a:pPr marL="342900" indent="-342900">
              <a:lnSpc>
                <a:spcPct val="200000"/>
              </a:lnSpc>
              <a:buFont typeface="Wingdings" panose="05000000000000000000" pitchFamily="2" charset="2"/>
              <a:buChar char="u"/>
            </a:pPr>
            <a:r>
              <a:rPr lang="zh-CN" altLang="en-US" dirty="0"/>
              <a:t>建卡。</a:t>
            </a:r>
            <a:endParaRPr lang="en-US" altLang="zh-CN" dirty="0"/>
          </a:p>
          <a:p>
            <a:pPr marL="342900" indent="-342900">
              <a:lnSpc>
                <a:spcPct val="200000"/>
              </a:lnSpc>
              <a:buFont typeface="Wingdings" panose="05000000000000000000" pitchFamily="2" charset="2"/>
              <a:buChar char="u"/>
            </a:pPr>
            <a:r>
              <a:rPr lang="zh-CN" altLang="en-US" dirty="0"/>
              <a:t>角色扮演。</a:t>
            </a:r>
          </a:p>
        </p:txBody>
      </p:sp>
    </p:spTree>
    <p:extLst>
      <p:ext uri="{BB962C8B-B14F-4D97-AF65-F5344CB8AC3E}">
        <p14:creationId xmlns:p14="http://schemas.microsoft.com/office/powerpoint/2010/main" val="4269162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5.3.3</a:t>
            </a:r>
            <a:r>
              <a:rPr lang="zh-CN" altLang="en-US" dirty="0"/>
              <a:t>实现层类图</a:t>
            </a:r>
          </a:p>
        </p:txBody>
      </p:sp>
      <p:graphicFrame>
        <p:nvGraphicFramePr>
          <p:cNvPr id="5" name="内容占位符 4">
            <a:extLst>
              <a:ext uri="{FF2B5EF4-FFF2-40B4-BE49-F238E27FC236}">
                <a16:creationId xmlns:a16="http://schemas.microsoft.com/office/drawing/2014/main" id="{C1EA0BA1-D4B0-40A6-9DF3-5DEE2FFD82DC}"/>
              </a:ext>
            </a:extLst>
          </p:cNvPr>
          <p:cNvGraphicFramePr>
            <a:graphicFrameLocks noGrp="1"/>
          </p:cNvGraphicFramePr>
          <p:nvPr>
            <p:ph idx="1"/>
            <p:extLst>
              <p:ext uri="{D42A27DB-BD31-4B8C-83A1-F6EECF244321}">
                <p14:modId xmlns:p14="http://schemas.microsoft.com/office/powerpoint/2010/main" val="34669240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337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5.3.3</a:t>
            </a:r>
            <a:r>
              <a:rPr lang="zh-CN" altLang="en-US" dirty="0"/>
              <a:t>实现层类图</a:t>
            </a:r>
          </a:p>
        </p:txBody>
      </p:sp>
      <p:graphicFrame>
        <p:nvGraphicFramePr>
          <p:cNvPr id="5" name="内容占位符 4">
            <a:extLst>
              <a:ext uri="{FF2B5EF4-FFF2-40B4-BE49-F238E27FC236}">
                <a16:creationId xmlns:a16="http://schemas.microsoft.com/office/drawing/2014/main" id="{EC4EE976-AB34-45C1-9570-52D65DAD1BEA}"/>
              </a:ext>
            </a:extLst>
          </p:cNvPr>
          <p:cNvGraphicFramePr>
            <a:graphicFrameLocks noGrp="1"/>
          </p:cNvGraphicFramePr>
          <p:nvPr>
            <p:ph idx="1"/>
            <p:extLst>
              <p:ext uri="{D42A27DB-BD31-4B8C-83A1-F6EECF244321}">
                <p14:modId xmlns:p14="http://schemas.microsoft.com/office/powerpoint/2010/main" val="2332614499"/>
              </p:ext>
            </p:extLst>
          </p:nvPr>
        </p:nvGraphicFramePr>
        <p:xfrm>
          <a:off x="742950" y="2359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B485B874-E707-4E63-A915-F4E77E0A0C91}"/>
              </a:ext>
            </a:extLst>
          </p:cNvPr>
          <p:cNvSpPr txBox="1"/>
          <p:nvPr/>
        </p:nvSpPr>
        <p:spPr>
          <a:xfrm>
            <a:off x="838200" y="1481862"/>
            <a:ext cx="9867900" cy="1754326"/>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根据用例图进行类图的建模主要是确定系统需要的类以及类之间的关联和主要类的属性的描述。</a:t>
            </a:r>
          </a:p>
          <a:p>
            <a:endParaRPr lang="zh-CN" altLang="en-US" sz="3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6175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4.1.1</a:t>
            </a:r>
            <a:r>
              <a:rPr lang="zh-CN" altLang="en-US" dirty="0"/>
              <a:t>参与者</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838200" y="1825625"/>
            <a:ext cx="7759045" cy="4351338"/>
          </a:xfrm>
        </p:spPr>
        <p:txBody>
          <a:bodyPr>
            <a:normAutofit fontScale="85000" lnSpcReduction="10000"/>
          </a:bodyPr>
          <a:lstStyle/>
          <a:p>
            <a:r>
              <a:rPr lang="zh-CN" altLang="en-US" dirty="0"/>
              <a:t>参与者</a:t>
            </a:r>
            <a:r>
              <a:rPr lang="en-US" altLang="zh-CN" dirty="0"/>
              <a:t>(</a:t>
            </a:r>
            <a:r>
              <a:rPr lang="zh-CN" altLang="en-US" dirty="0"/>
              <a:t>也可以称为角色，</a:t>
            </a:r>
            <a:r>
              <a:rPr lang="en-US" altLang="zh-CN" dirty="0"/>
              <a:t>Actor)</a:t>
            </a:r>
            <a:r>
              <a:rPr lang="zh-CN" altLang="en-US" dirty="0"/>
              <a:t>是系统外部的一个人或者物，它以某种方式参与了系</a:t>
            </a:r>
          </a:p>
          <a:p>
            <a:r>
              <a:rPr lang="zh-CN" altLang="en-US" dirty="0"/>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endParaRPr lang="en-US" altLang="zh-CN" dirty="0"/>
          </a:p>
          <a:p>
            <a:r>
              <a:rPr lang="zh-CN" altLang="en-US" dirty="0"/>
              <a:t>参与者在</a:t>
            </a:r>
            <a:r>
              <a:rPr lang="en-US" altLang="zh-CN" dirty="0"/>
              <a:t>UML</a:t>
            </a:r>
            <a:r>
              <a:rPr lang="zh-CN" altLang="en-US" dirty="0"/>
              <a:t>中通常以一个直立人的图形符号来表示，如图所示。参与者是用例图的一个重要组成部分，它代表参与系统交互的用户、设备或另一个系统。</a:t>
            </a:r>
            <a:endParaRPr lang="en-US" altLang="zh-CN" dirty="0"/>
          </a:p>
          <a:p>
            <a:r>
              <a:rPr lang="zh-CN" altLang="en-US" dirty="0"/>
              <a:t>参与者的作用为以下两点：</a:t>
            </a:r>
            <a:endParaRPr lang="en-US" altLang="zh-CN" dirty="0"/>
          </a:p>
          <a:p>
            <a:pPr lvl="1"/>
            <a:r>
              <a:rPr lang="zh-CN" altLang="en-US" dirty="0"/>
              <a:t>（</a:t>
            </a:r>
            <a:r>
              <a:rPr lang="en-US" altLang="zh-CN" dirty="0"/>
              <a:t>1</a:t>
            </a:r>
            <a:r>
              <a:rPr lang="zh-CN" altLang="en-US" dirty="0"/>
              <a:t>）建立系统的外部用户模型。</a:t>
            </a:r>
          </a:p>
          <a:p>
            <a:pPr lvl="1"/>
            <a:r>
              <a:rPr lang="zh-CN" altLang="en-US" dirty="0"/>
              <a:t>（</a:t>
            </a:r>
            <a:r>
              <a:rPr lang="en-US" altLang="zh-CN" dirty="0"/>
              <a:t>2</a:t>
            </a:r>
            <a:r>
              <a:rPr lang="zh-CN" altLang="en-US" dirty="0"/>
              <a:t>）对系统边界之外的对象进行描述。</a:t>
            </a:r>
          </a:p>
          <a:p>
            <a:pPr lvl="1"/>
            <a:endParaRPr lang="zh-CN" altLang="en-US" dirty="0"/>
          </a:p>
          <a:p>
            <a:endParaRPr lang="zh-CN" altLang="en-US" dirty="0"/>
          </a:p>
        </p:txBody>
      </p:sp>
      <p:pic>
        <p:nvPicPr>
          <p:cNvPr id="5" name="图片 4">
            <a:extLst>
              <a:ext uri="{FF2B5EF4-FFF2-40B4-BE49-F238E27FC236}">
                <a16:creationId xmlns:a16="http://schemas.microsoft.com/office/drawing/2014/main" id="{B165EFFB-158D-475B-A080-56F341A71CDB}"/>
              </a:ext>
            </a:extLst>
          </p:cNvPr>
          <p:cNvPicPr>
            <a:picLocks noChangeAspect="1"/>
          </p:cNvPicPr>
          <p:nvPr/>
        </p:nvPicPr>
        <p:blipFill>
          <a:blip r:embed="rId2"/>
          <a:stretch>
            <a:fillRect/>
          </a:stretch>
        </p:blipFill>
        <p:spPr>
          <a:xfrm>
            <a:off x="8427562" y="1690688"/>
            <a:ext cx="3634501" cy="4125650"/>
          </a:xfrm>
          <a:prstGeom prst="rect">
            <a:avLst/>
          </a:prstGeom>
        </p:spPr>
      </p:pic>
    </p:spTree>
    <p:extLst>
      <p:ext uri="{BB962C8B-B14F-4D97-AF65-F5344CB8AC3E}">
        <p14:creationId xmlns:p14="http://schemas.microsoft.com/office/powerpoint/2010/main" val="185101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4.1.1</a:t>
            </a:r>
            <a:r>
              <a:rPr lang="zh-CN" altLang="en-US" dirty="0"/>
              <a:t>参与者</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p:txBody>
          <a:bodyPr/>
          <a:lstStyle/>
          <a:p>
            <a:r>
              <a:rPr lang="zh-CN" altLang="en-US" dirty="0"/>
              <a:t>由于参与者实际上就是类，因此参与者之间也具有继承关系（但在分析设计阶段，一般使用泛化关系来表示继承关系）。参与者之间的泛化关系表示一个一般性的参与者（称为父参与者）与另一个较为特殊的参与者（称为子参与者）之间的联系。子参与者继承了父参与者的行为和含义，还可以增加自己独有的行为和含义，子参与者可以出现在父参与者能出现的任何位置上。通常，将某些参与者的共同行为描述成为超类，而某一具体的参与者仅仅把其所特有的那部分行为定义一下就可以了，子参与者和父参与者的通用行为则不必重新定义，只要继承超类中相应的行为即可。参与者之间的泛化关系用带空心三角形箭头的实线来表示，箭头端指向超类。</a:t>
            </a:r>
          </a:p>
        </p:txBody>
      </p:sp>
    </p:spTree>
    <p:extLst>
      <p:ext uri="{BB962C8B-B14F-4D97-AF65-F5344CB8AC3E}">
        <p14:creationId xmlns:p14="http://schemas.microsoft.com/office/powerpoint/2010/main" val="235026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7B5F-A6C7-495A-9C43-BF87559CF741}"/>
              </a:ext>
            </a:extLst>
          </p:cNvPr>
          <p:cNvSpPr>
            <a:spLocks noGrp="1"/>
          </p:cNvSpPr>
          <p:nvPr>
            <p:ph type="title"/>
          </p:nvPr>
        </p:nvSpPr>
        <p:spPr/>
        <p:txBody>
          <a:bodyPr/>
          <a:lstStyle/>
          <a:p>
            <a:r>
              <a:rPr lang="en-US" altLang="zh-CN" dirty="0"/>
              <a:t>4.1.2</a:t>
            </a:r>
            <a:r>
              <a:rPr lang="zh-CN" altLang="en-US" dirty="0"/>
              <a:t>用例</a:t>
            </a:r>
          </a:p>
        </p:txBody>
      </p:sp>
      <p:sp>
        <p:nvSpPr>
          <p:cNvPr id="3" name="内容占位符 2">
            <a:extLst>
              <a:ext uri="{FF2B5EF4-FFF2-40B4-BE49-F238E27FC236}">
                <a16:creationId xmlns:a16="http://schemas.microsoft.com/office/drawing/2014/main" id="{92AFAF10-1285-4EC5-A710-FA43FD0D91D5}"/>
              </a:ext>
            </a:extLst>
          </p:cNvPr>
          <p:cNvSpPr>
            <a:spLocks noGrp="1"/>
          </p:cNvSpPr>
          <p:nvPr>
            <p:ph idx="1"/>
          </p:nvPr>
        </p:nvSpPr>
        <p:spPr>
          <a:xfrm>
            <a:off x="712902" y="1505113"/>
            <a:ext cx="10766196" cy="4351338"/>
          </a:xfrm>
        </p:spPr>
        <p:txBody>
          <a:bodyPr>
            <a:normAutofit/>
          </a:bodyPr>
          <a:lstStyle/>
          <a:p>
            <a:r>
              <a:rPr lang="zh-CN" altLang="en-US" dirty="0"/>
              <a:t>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a:t>
            </a:r>
            <a:endParaRPr lang="en-US" altLang="zh-CN" dirty="0"/>
          </a:p>
          <a:p>
            <a:r>
              <a:rPr lang="zh-CN" altLang="en-US" dirty="0"/>
              <a:t>用例在</a:t>
            </a:r>
            <a:r>
              <a:rPr lang="en-US" altLang="zh-CN" dirty="0"/>
              <a:t>UML</a:t>
            </a:r>
            <a:r>
              <a:rPr lang="zh-CN" altLang="en-US" dirty="0"/>
              <a:t>中通常用一个椭圆图形符号来表示，如图所示。</a:t>
            </a:r>
          </a:p>
        </p:txBody>
      </p:sp>
      <p:pic>
        <p:nvPicPr>
          <p:cNvPr id="5" name="图片 4">
            <a:extLst>
              <a:ext uri="{FF2B5EF4-FFF2-40B4-BE49-F238E27FC236}">
                <a16:creationId xmlns:a16="http://schemas.microsoft.com/office/drawing/2014/main" id="{98A9EDCC-36F0-4273-A849-D1B4D2F61FB0}"/>
              </a:ext>
            </a:extLst>
          </p:cNvPr>
          <p:cNvPicPr>
            <a:picLocks noChangeAspect="1"/>
          </p:cNvPicPr>
          <p:nvPr/>
        </p:nvPicPr>
        <p:blipFill>
          <a:blip r:embed="rId2"/>
          <a:stretch>
            <a:fillRect/>
          </a:stretch>
        </p:blipFill>
        <p:spPr>
          <a:xfrm>
            <a:off x="905013" y="4101756"/>
            <a:ext cx="3673626" cy="2040903"/>
          </a:xfrm>
          <a:prstGeom prst="rect">
            <a:avLst/>
          </a:prstGeom>
        </p:spPr>
      </p:pic>
    </p:spTree>
    <p:extLst>
      <p:ext uri="{BB962C8B-B14F-4D97-AF65-F5344CB8AC3E}">
        <p14:creationId xmlns:p14="http://schemas.microsoft.com/office/powerpoint/2010/main" val="5747789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TotalTime>
  <Words>8720</Words>
  <Application>Microsoft Office PowerPoint</Application>
  <PresentationFormat>宽屏</PresentationFormat>
  <Paragraphs>376</Paragraphs>
  <Slides>62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等线</vt:lpstr>
      <vt:lpstr>等线 Light</vt:lpstr>
      <vt:lpstr>楷体</vt:lpstr>
      <vt:lpstr>宋体</vt:lpstr>
      <vt:lpstr>微软雅黑</vt:lpstr>
      <vt:lpstr>Arial</vt:lpstr>
      <vt:lpstr>Times New Roman</vt:lpstr>
      <vt:lpstr>Wingdings</vt:lpstr>
      <vt:lpstr>Office 主题​​</vt:lpstr>
      <vt:lpstr>用例图，类图，状态图</vt:lpstr>
      <vt:lpstr>用例的概念</vt:lpstr>
      <vt:lpstr>使用用例的主要目的</vt:lpstr>
      <vt:lpstr>PowerPoint 演示文稿</vt:lpstr>
      <vt:lpstr>用例图的主要作用</vt:lpstr>
      <vt:lpstr>用例图的元素组成</vt:lpstr>
      <vt:lpstr>4.1.1参与者</vt:lpstr>
      <vt:lpstr>4.1.1参与者</vt:lpstr>
      <vt:lpstr>4.1.2用例</vt:lpstr>
      <vt:lpstr>4.1.2用例</vt:lpstr>
      <vt:lpstr>4.1.3用例描述</vt:lpstr>
      <vt:lpstr>用例描述模板</vt:lpstr>
      <vt:lpstr>4.1.3用例描述</vt:lpstr>
      <vt:lpstr>4.2用例之间的可视化表示</vt:lpstr>
      <vt:lpstr>4.2.1包含关系</vt:lpstr>
      <vt:lpstr>4.2.2扩展关系</vt:lpstr>
      <vt:lpstr>4.2.2扩展关系</vt:lpstr>
      <vt:lpstr>4.2.3泛化关系</vt:lpstr>
      <vt:lpstr>4.2.4分组关系</vt:lpstr>
      <vt:lpstr>4.2总结</vt:lpstr>
      <vt:lpstr>4.3用例图建模技术及应用</vt:lpstr>
      <vt:lpstr>4.3.1.识别出系统中的角色和用例</vt:lpstr>
      <vt:lpstr>结合自己项目</vt:lpstr>
      <vt:lpstr>4.3.1.识别出系统中的角色和用例</vt:lpstr>
      <vt:lpstr>4.3.2区分用例优先次序&amp; 4.3.3构建用例图模型</vt:lpstr>
      <vt:lpstr>类图和对象图</vt:lpstr>
      <vt:lpstr>5.1.1类图概述</vt:lpstr>
      <vt:lpstr>5.1.1类图概述</vt:lpstr>
      <vt:lpstr>5.1.1类图概述</vt:lpstr>
      <vt:lpstr>5.1.1类图概述——类属性的语法</vt:lpstr>
      <vt:lpstr>5.1.1类图概述</vt:lpstr>
      <vt:lpstr>5.1.1类图概述——类操作的语法</vt:lpstr>
      <vt:lpstr>5.1.1类图概述</vt:lpstr>
      <vt:lpstr>5.1.2对象图概述</vt:lpstr>
      <vt:lpstr>5.1.2对象图概述</vt:lpstr>
      <vt:lpstr>5.1.2对象图概述</vt:lpstr>
      <vt:lpstr>5.1.2对象图概述——类图与对象图</vt:lpstr>
      <vt:lpstr>5.1.3接口</vt:lpstr>
      <vt:lpstr>5.1.4抽象类</vt:lpstr>
      <vt:lpstr>5.2.1依赖关系</vt:lpstr>
      <vt:lpstr>5.2.1依赖关系</vt:lpstr>
      <vt:lpstr>5.2.1依赖关系</vt:lpstr>
      <vt:lpstr>5.2.1依赖关系</vt:lpstr>
      <vt:lpstr>5.2.1依赖关系</vt:lpstr>
      <vt:lpstr>5.2.2泛化关系</vt:lpstr>
      <vt:lpstr>5.2.3关联关系</vt:lpstr>
      <vt:lpstr>5.2.3关联关系</vt:lpstr>
      <vt:lpstr>5.2.3关联关系</vt:lpstr>
      <vt:lpstr>5.2.3关联关系</vt:lpstr>
      <vt:lpstr>5.2.3关联关系</vt:lpstr>
      <vt:lpstr>5.2.3关联关系</vt:lpstr>
      <vt:lpstr>5.2.3关联关系</vt:lpstr>
      <vt:lpstr>5.2.3关联关系</vt:lpstr>
      <vt:lpstr>5.2.3关联关系</vt:lpstr>
      <vt:lpstr>5.2.4实现关系</vt:lpstr>
      <vt:lpstr>5.3.1概念层类图</vt:lpstr>
      <vt:lpstr>5.3.2说明层类图</vt:lpstr>
      <vt:lpstr>5.3.3实现层类图</vt:lpstr>
      <vt:lpstr>5.3.3实现层类图</vt:lpstr>
      <vt:lpstr>5.3.3实现层类图——CRC卡</vt:lpstr>
      <vt:lpstr>5.3.3实现层类图</vt:lpstr>
      <vt:lpstr>5.3.3实现层类图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 晟</dc:creator>
  <cp:lastModifiedBy>徐 晟</cp:lastModifiedBy>
  <cp:revision>134</cp:revision>
  <dcterms:created xsi:type="dcterms:W3CDTF">2022-03-25T09:59:12Z</dcterms:created>
  <dcterms:modified xsi:type="dcterms:W3CDTF">2022-03-27T11:01:31Z</dcterms:modified>
</cp:coreProperties>
</file>