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75" r:id="rId4"/>
    <p:sldId id="257" r:id="rId5"/>
    <p:sldId id="279" r:id="rId6"/>
    <p:sldId id="280" r:id="rId7"/>
    <p:sldId id="281" r:id="rId8"/>
    <p:sldId id="270" r:id="rId9"/>
    <p:sldId id="271" r:id="rId10"/>
    <p:sldId id="272" r:id="rId11"/>
    <p:sldId id="273" r:id="rId12"/>
    <p:sldId id="276" r:id="rId13"/>
    <p:sldId id="282" r:id="rId14"/>
    <p:sldId id="261" r:id="rId15"/>
    <p:sldId id="262" r:id="rId17"/>
    <p:sldId id="263" r:id="rId18"/>
    <p:sldId id="264" r:id="rId19"/>
    <p:sldId id="265" r:id="rId20"/>
    <p:sldId id="289" r:id="rId21"/>
    <p:sldId id="290" r:id="rId22"/>
    <p:sldId id="287" r:id="rId23"/>
    <p:sldId id="288" r:id="rId24"/>
    <p:sldId id="291" r:id="rId25"/>
    <p:sldId id="292" r:id="rId26"/>
    <p:sldId id="293" r:id="rId27"/>
    <p:sldId id="403" r:id="rId28"/>
    <p:sldId id="379" r:id="rId29"/>
    <p:sldId id="380" r:id="rId30"/>
    <p:sldId id="381" r:id="rId31"/>
    <p:sldId id="382" r:id="rId32"/>
    <p:sldId id="402" r:id="rId33"/>
    <p:sldId id="378" r:id="rId34"/>
    <p:sldId id="384" r:id="rId35"/>
    <p:sldId id="386" r:id="rId36"/>
    <p:sldId id="404" r:id="rId37"/>
    <p:sldId id="387" r:id="rId38"/>
    <p:sldId id="388" r:id="rId39"/>
    <p:sldId id="389" r:id="rId40"/>
    <p:sldId id="391" r:id="rId41"/>
    <p:sldId id="392" r:id="rId42"/>
    <p:sldId id="393" r:id="rId43"/>
    <p:sldId id="398" r:id="rId44"/>
    <p:sldId id="394" r:id="rId45"/>
    <p:sldId id="399" r:id="rId46"/>
    <p:sldId id="396" r:id="rId47"/>
    <p:sldId id="400" r:id="rId48"/>
    <p:sldId id="401" r:id="rId49"/>
    <p:sldId id="266" r:id="rId50"/>
    <p:sldId id="278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9" y="7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300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87CAD-0FFB-441A-8BFF-DA8FCBFFA3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03C1-636B-494A-B778-F6F713DDFE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177.xml"/><Relationship Id="rId6" Type="http://schemas.openxmlformats.org/officeDocument/2006/relationships/image" Target="../media/image9.png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image" Target="../media/image10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04.xml"/><Relationship Id="rId2" Type="http://schemas.openxmlformats.org/officeDocument/2006/relationships/image" Target="../media/image16.png"/><Relationship Id="rId1" Type="http://schemas.openxmlformats.org/officeDocument/2006/relationships/tags" Target="../tags/tag20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06.xml"/><Relationship Id="rId2" Type="http://schemas.openxmlformats.org/officeDocument/2006/relationships/image" Target="../media/image16.png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19.xml"/><Relationship Id="rId5" Type="http://schemas.openxmlformats.org/officeDocument/2006/relationships/image" Target="../media/image17.png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143.xml"/><Relationship Id="rId5" Type="http://schemas.openxmlformats.org/officeDocument/2006/relationships/image" Target="../media/image1.jpeg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9.xml"/><Relationship Id="rId3" Type="http://schemas.openxmlformats.org/officeDocument/2006/relationships/image" Target="../media/image27.png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3.xml"/><Relationship Id="rId4" Type="http://schemas.openxmlformats.org/officeDocument/2006/relationships/image" Target="../media/image28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image" Target="../media/image29.png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30.png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image" Target="../media/image31.png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image" Target="../media/image32.png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image" Target="../media/image33.png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image" Target="../media/image34.png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image" Target="../media/image35.png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99.xml"/><Relationship Id="rId1" Type="http://schemas.openxmlformats.org/officeDocument/2006/relationships/tags" Target="../tags/tag29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image" Target="../media/image2.png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" Type="http://schemas.openxmlformats.org/officeDocument/2006/relationships/tags" Target="../tags/tag15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2698774" y="2134521"/>
            <a:ext cx="6612206" cy="2245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UML基础Ⅲ：综合应用和问题解答</a:t>
            </a:r>
            <a:endParaRPr lang="en-US" altLang="zh-CN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698774" y="4414855"/>
            <a:ext cx="4150360" cy="5598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cap="all" spc="4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G07</a:t>
            </a:r>
            <a:endParaRPr lang="en-US" altLang="zh-CN" sz="2800" b="1" cap="all" spc="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2"/>
            </p:custDataLst>
          </p:nvPr>
        </p:nvSpPr>
        <p:spPr>
          <a:xfrm>
            <a:off x="609605" y="1813576"/>
            <a:ext cx="3657629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endParaRPr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933409" y="242318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描述一个实体基于事件反应的动态行为，显示了该实体是如何根据当前所处的状态对不同的事件做出反应的，如图1.7所示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6065" r="6065"/>
          <a:stretch>
            <a:fillRect/>
          </a:stretch>
        </p:blipFill>
        <p:spPr>
          <a:xfrm>
            <a:off x="4616450" y="2575560"/>
            <a:ext cx="6341110" cy="24307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2880">
                <a:moveTo>
                  <a:pt x="0" y="0"/>
                </a:moveTo>
                <a:lnTo>
                  <a:pt x="10800" y="0"/>
                </a:lnTo>
                <a:lnTo>
                  <a:pt x="10800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2457" b="2457"/>
          <a:stretch>
            <a:fillRect/>
          </a:stretch>
        </p:blipFill>
        <p:spPr>
          <a:xfrm>
            <a:off x="1127760" y="1274445"/>
            <a:ext cx="7315200" cy="46672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6720">
                <a:moveTo>
                  <a:pt x="0" y="0"/>
                </a:moveTo>
                <a:lnTo>
                  <a:pt x="11520" y="0"/>
                </a:lnTo>
                <a:lnTo>
                  <a:pt x="1152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8854440" y="1579245"/>
            <a:ext cx="3122930" cy="38766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登录流程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注册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忘记密码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907415"/>
            <a:ext cx="6062345" cy="52209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8099425" y="1275080"/>
            <a:ext cx="3122930" cy="38766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endParaRPr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浏览主页</a:t>
            </a:r>
            <a:endParaRPr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论坛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每个模块都有点赞，评论，发表，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回复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2063750"/>
            <a:ext cx="5521960" cy="32512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5334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4478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7769860" y="1490980"/>
            <a:ext cx="3122930" cy="38766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资料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资料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资料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资料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410335"/>
            <a:ext cx="5832475" cy="453009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7717790" y="1649730"/>
            <a:ext cx="3122930" cy="38766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收藏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关注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395" y="1466215"/>
            <a:ext cx="6878320" cy="257302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891665" y="4151630"/>
            <a:ext cx="7517765" cy="24968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主页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签名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头像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080135"/>
            <a:ext cx="5581650" cy="513397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状态机图</a:t>
            </a:r>
            <a:r>
              <a:rPr lang="en-US" alt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7500620" y="1370965"/>
            <a:ext cx="3122930" cy="38766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搜查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成功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失败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审核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277620"/>
            <a:ext cx="5678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Q1: </a:t>
            </a:r>
            <a:r>
              <a:rPr lang="zh-CN" altLang="en-US" sz="2400"/>
              <a:t>下图是什么图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5" y="2103120"/>
            <a:ext cx="3152775" cy="1362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1620" y="419354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A.类图    B.用例图    C.活动图    D.状态图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277620"/>
            <a:ext cx="5678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Q1: </a:t>
            </a:r>
            <a:r>
              <a:rPr lang="zh-CN" altLang="en-US" sz="2400"/>
              <a:t>下图是什么图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5" y="2103120"/>
            <a:ext cx="3152775" cy="1362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1620" y="419354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A.类图    </a:t>
            </a:r>
            <a:r>
              <a:rPr lang="en-US" altLang="zh-CN" sz="2400">
                <a:solidFill>
                  <a:srgbClr val="C00000"/>
                </a:solidFill>
              </a:rPr>
              <a:t>B.用例图</a:t>
            </a:r>
            <a:r>
              <a:rPr lang="en-US" altLang="zh-CN" sz="2400"/>
              <a:t>    C.活动图    D.状态图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641350" y="4951730"/>
            <a:ext cx="90201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用例图(UseCaseDiagram)是显示一组用例、参与者以及它们之间关系的一种图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Q2: </a:t>
            </a:r>
            <a:r>
              <a:rPr lang="zh-CN" altLang="en-US" sz="2400"/>
              <a:t>顺序图由类角色，生命线，活动条和（ ）组成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820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A.关系     B.消息     C.用例     D.实体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527550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5637530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UML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图的应用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4527550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5637530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提问环节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4527550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8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5637530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小组分工与评分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10"/>
            </p:custDataLst>
          </p:nvPr>
        </p:nvCxnSpPr>
        <p:spPr>
          <a:xfrm>
            <a:off x="4635500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Q2: </a:t>
            </a:r>
            <a:r>
              <a:rPr lang="zh-CN" altLang="en-US" sz="2400"/>
              <a:t>顺序图由类角色，生命线，活动条和（ ）组成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820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A.关系     </a:t>
            </a:r>
            <a:r>
              <a:rPr lang="en-US" altLang="zh-CN" sz="2400">
                <a:solidFill>
                  <a:srgbClr val="C00000"/>
                </a:solidFill>
              </a:rPr>
              <a:t>B.消息</a:t>
            </a:r>
            <a:r>
              <a:rPr lang="en-US" altLang="zh-CN" sz="2400"/>
              <a:t>     C.用例     D.实体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Q3: </a:t>
            </a:r>
            <a:r>
              <a:rPr lang="zh-CN" altLang="en-US" sz="2400"/>
              <a:t>用例图主要包含用例及发起用例的（</a:t>
            </a:r>
            <a:r>
              <a:rPr lang="en-US" altLang="zh-CN" sz="2400"/>
              <a:t>  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A.参与者    B.用户    C.系统     D.类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Q3: </a:t>
            </a:r>
            <a:r>
              <a:rPr lang="zh-CN" altLang="en-US" sz="2400"/>
              <a:t>用例图主要包含用例及发起用例的（</a:t>
            </a:r>
            <a:r>
              <a:rPr lang="en-US" altLang="zh-CN" sz="2400"/>
              <a:t>  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A.参与者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B.用户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C.系统</a:t>
            </a:r>
            <a:r>
              <a:rPr lang="en-US" altLang="zh-CN" sz="2400" dirty="0"/>
              <a:t>     </a:t>
            </a:r>
            <a:r>
              <a:rPr lang="en-US" altLang="zh-CN" sz="2400" dirty="0" err="1"/>
              <a:t>D.类</a:t>
            </a:r>
            <a:endParaRPr lang="en-US" altLang="zh-CN" sz="2400" dirty="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2"/>
            </p:custDataLst>
          </p:nvPr>
        </p:nvSpPr>
        <p:spPr>
          <a:xfrm>
            <a:off x="609605" y="1813576"/>
            <a:ext cx="4791075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798990" y="2095130"/>
            <a:ext cx="4456591" cy="27664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zh-CN" altLang="en-US" sz="2000" dirty="0"/>
              <a:t>类是对一组具有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属性、操作、关系和语义的对象的抽象。主要包括</a:t>
            </a:r>
            <a:r>
              <a:rPr lang="zh-CN" altLang="en-US" sz="2000" b="1" dirty="0"/>
              <a:t>名称部分</a:t>
            </a:r>
            <a:r>
              <a:rPr lang="en-US" altLang="zh-CN" sz="2000" dirty="0"/>
              <a:t>(Name)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属性部分</a:t>
            </a:r>
            <a:r>
              <a:rPr lang="en-US" altLang="zh-CN" sz="2000" dirty="0"/>
              <a:t>(Attribute)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操作部分</a:t>
            </a:r>
            <a:r>
              <a:rPr lang="en-US" altLang="zh-CN" sz="2000" dirty="0"/>
              <a:t>(Operation)</a:t>
            </a:r>
            <a:r>
              <a:rPr lang="zh-CN" altLang="en-US" sz="2000" dirty="0"/>
              <a:t>。在</a:t>
            </a:r>
            <a:r>
              <a:rPr lang="en-US" altLang="zh-CN" sz="2000" dirty="0"/>
              <a:t>UML</a:t>
            </a:r>
            <a:r>
              <a:rPr lang="zh-CN" altLang="en-US" sz="2000" dirty="0"/>
              <a:t>中类用一个矩形框表示，它包含三个区域，最上面是类名、中间是类的属性、最下面是类的方法，如图所示。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57" y="1455297"/>
            <a:ext cx="4521785" cy="4427582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70" y="1965014"/>
            <a:ext cx="4625626" cy="33347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6" y="2012500"/>
            <a:ext cx="4625626" cy="31454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6" y="2696984"/>
            <a:ext cx="4622847" cy="2349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2455603"/>
            <a:ext cx="4420880" cy="334698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54" y="2402783"/>
            <a:ext cx="4567445" cy="3076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98" y="2402783"/>
            <a:ext cx="4394886" cy="30764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2473804"/>
            <a:ext cx="4314548" cy="2906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73" y="2444891"/>
            <a:ext cx="4181626" cy="292713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65" y="2399965"/>
            <a:ext cx="4014083" cy="3095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7" y="2399966"/>
            <a:ext cx="4207284" cy="30956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依赖关系</a:t>
            </a:r>
            <a:r>
              <a:rPr lang="zh-CN" altLang="en-US" dirty="0"/>
              <a:t>（</a:t>
            </a:r>
            <a:r>
              <a:rPr lang="en-US" altLang="zh-CN" dirty="0"/>
              <a:t>Dependency</a:t>
            </a:r>
            <a:r>
              <a:rPr lang="zh-CN" altLang="en-US" dirty="0"/>
              <a:t>）表示两个或多个模型元素之间语义上的关系。它表示了这样一种情形，对于一个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（服务提供者）的某些改变可能会影响或提供消息给其他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（使用者），即使用者以某种形式依赖于其他类元。在</a:t>
            </a:r>
            <a:r>
              <a:rPr lang="en-US" altLang="zh-CN" dirty="0"/>
              <a:t>UML</a:t>
            </a:r>
            <a:r>
              <a:rPr lang="zh-CN" altLang="en-US" dirty="0"/>
              <a:t>图形上，把依赖画成一条有向的</a:t>
            </a:r>
            <a:r>
              <a:rPr lang="zh-CN" altLang="en-US" dirty="0">
                <a:solidFill>
                  <a:srgbClr val="FF0000"/>
                </a:solidFill>
              </a:rPr>
              <a:t>虚线</a:t>
            </a:r>
            <a:r>
              <a:rPr lang="zh-CN" altLang="en-US" dirty="0"/>
              <a:t>，指向被依赖的事物。当要指明一个事物使用另一个事物时，就使用依赖。依赖关系如图所示。</a:t>
            </a:r>
            <a:endParaRPr lang="zh-CN" altLang="en-US" dirty="0"/>
          </a:p>
          <a:p>
            <a:r>
              <a:rPr lang="en-US" altLang="zh-CN" dirty="0"/>
              <a:t>UML</a:t>
            </a:r>
            <a:r>
              <a:rPr lang="zh-CN" altLang="en-US" dirty="0"/>
              <a:t>定义了</a:t>
            </a:r>
            <a:r>
              <a:rPr lang="en-US" altLang="zh-CN" dirty="0"/>
              <a:t>4</a:t>
            </a:r>
            <a:r>
              <a:rPr lang="zh-CN" altLang="en-US" dirty="0"/>
              <a:t>种基本依赖，分别是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使用依赖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抽象依赖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授权依赖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绑定依赖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478" y="4375150"/>
            <a:ext cx="7985522" cy="236608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2"/>
            </p:custDataLst>
          </p:nvPr>
        </p:nvSpPr>
        <p:spPr>
          <a:xfrm>
            <a:off x="609605" y="1813576"/>
            <a:ext cx="3657629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933409" y="242318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用例图(UseCaseDiagram)是显示一组用例、参与者以及它们之间关系的一种图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Picutre 483"/>
          <p:cNvPicPr/>
          <p:nvPr/>
        </p:nvPicPr>
        <p:blipFill>
          <a:blip r:embed="rId5"/>
          <a:stretch>
            <a:fillRect/>
          </a:stretch>
        </p:blipFill>
        <p:spPr>
          <a:xfrm>
            <a:off x="5142073" y="2283984"/>
            <a:ext cx="5297707" cy="27160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类图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2114"/>
            <a:ext cx="12192000" cy="58802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399" y="1753569"/>
            <a:ext cx="10969200" cy="705600"/>
          </a:xfrm>
        </p:spPr>
        <p:txBody>
          <a:bodyPr/>
          <a:lstStyle/>
          <a:p>
            <a:r>
              <a:rPr lang="zh-CN" altLang="en-US" dirty="0"/>
              <a:t>顺序图定义：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9299" y="2974655"/>
            <a:ext cx="5827981" cy="19735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顺序图(</a:t>
            </a:r>
            <a:r>
              <a:rPr lang="zh-CN" altLang="en-US" dirty="0">
                <a:solidFill>
                  <a:srgbClr val="FF0000"/>
                </a:solidFill>
              </a:rPr>
              <a:t>Sequence Diagram</a:t>
            </a:r>
            <a:r>
              <a:rPr lang="zh-CN" altLang="en-US" dirty="0"/>
              <a:t>)是强调消息</a:t>
            </a:r>
            <a:r>
              <a:rPr lang="zh-CN" altLang="en-US" dirty="0">
                <a:solidFill>
                  <a:srgbClr val="FF0000"/>
                </a:solidFill>
              </a:rPr>
              <a:t>时间顺序</a:t>
            </a:r>
            <a:r>
              <a:rPr lang="zh-CN" altLang="en-US" dirty="0"/>
              <a:t>的交互图,它描述了对象之间传送消息的时间顺序,用于表示用例中的行为顺序。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顺序图将交互关系表示为一个二维图。横向轴代表了在协作中各独立对象的类元角色。纵向轴是时间轴,时间沿竖线向下延伸。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31619" y="1664514"/>
            <a:ext cx="5209757" cy="37155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52464" y="1181870"/>
            <a:ext cx="10515600" cy="1325563"/>
          </a:xfrm>
        </p:spPr>
        <p:txBody>
          <a:bodyPr/>
          <a:lstStyle/>
          <a:p>
            <a:r>
              <a:rPr lang="zh-CN" altLang="en-US"/>
              <a:t>顺序图用途</a:t>
            </a:r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52464" y="2642370"/>
            <a:ext cx="10515600" cy="36890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顺序图主要用于按照交互发生的一系列</a:t>
            </a:r>
            <a:r>
              <a:rPr lang="zh-CN" altLang="en-US" sz="2400" dirty="0">
                <a:solidFill>
                  <a:srgbClr val="FF0000"/>
                </a:solidFill>
              </a:rPr>
              <a:t>顺序</a:t>
            </a:r>
            <a:r>
              <a:rPr lang="zh-CN" altLang="en-US" sz="2400" dirty="0"/>
              <a:t>，显示对象之间的这些</a:t>
            </a:r>
            <a:r>
              <a:rPr lang="zh-CN" altLang="en-US" sz="2400" dirty="0">
                <a:solidFill>
                  <a:srgbClr val="FF0000"/>
                </a:solidFill>
              </a:rPr>
              <a:t>交互</a:t>
            </a:r>
            <a:r>
              <a:rPr lang="zh-CN" altLang="en-US" sz="2400" dirty="0"/>
              <a:t>。除记录组织的当前事件外，一个业务级的顺序图能被当作一个需求文件使用,为实现一个未来系统传递需求。在项目的需求阶段,分析师能通过提供一个更加正式层次的表达,把用例带入下一层次。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顺序图的主要用途之一,是把用</a:t>
            </a:r>
            <a:r>
              <a:rPr lang="en-US" altLang="zh-CN" sz="2400" dirty="0" err="1">
                <a:solidFill>
                  <a:srgbClr val="FF0000"/>
                </a:solidFill>
              </a:rPr>
              <a:t>例表达的需求</a:t>
            </a:r>
            <a:r>
              <a:rPr lang="en-US" altLang="zh-CN" sz="2400" dirty="0" err="1"/>
              <a:t>,转化为进</a:t>
            </a:r>
            <a:r>
              <a:rPr lang="zh-CN" altLang="en-US" sz="2400" dirty="0"/>
              <a:t>一</a:t>
            </a:r>
            <a:r>
              <a:rPr lang="en-US" altLang="zh-CN" sz="2400" dirty="0" err="1"/>
              <a:t>步、更加</a:t>
            </a:r>
            <a:r>
              <a:rPr lang="en-US" altLang="zh-CN" sz="2400" dirty="0" err="1">
                <a:solidFill>
                  <a:srgbClr val="FF0000"/>
                </a:solidFill>
              </a:rPr>
              <a:t>正式层次</a:t>
            </a:r>
            <a:r>
              <a:rPr lang="en-US" altLang="zh-CN" sz="2400" dirty="0" err="1"/>
              <a:t>的</a:t>
            </a:r>
            <a:r>
              <a:rPr lang="en-US" altLang="zh-CN" sz="2400" dirty="0" err="1">
                <a:solidFill>
                  <a:srgbClr val="FF0000"/>
                </a:solidFill>
              </a:rPr>
              <a:t>精细表达</a:t>
            </a:r>
            <a:r>
              <a:rPr lang="en-US" altLang="zh-CN" sz="2400" dirty="0" err="1"/>
              <a:t>。用例常常被细化为一个或者更多的顺序图。顺序图还能用来记录</a:t>
            </a:r>
            <a:r>
              <a:rPr lang="zh-CN" altLang="en-US" sz="2400" dirty="0"/>
              <a:t>一</a:t>
            </a:r>
            <a:r>
              <a:rPr lang="en-US" altLang="zh-CN" sz="2400" dirty="0" err="1"/>
              <a:t>个存在系统</a:t>
            </a:r>
            <a:r>
              <a:rPr lang="en-US" altLang="zh-CN" sz="2400" dirty="0"/>
              <a:t>(</a:t>
            </a:r>
            <a:r>
              <a:rPr lang="en-US" altLang="zh-CN" sz="2400" dirty="0" err="1"/>
              <a:t>称它为“遗产</a:t>
            </a:r>
            <a:r>
              <a:rPr lang="en-US" altLang="zh-CN" sz="2400" dirty="0"/>
              <a:t>”)</a:t>
            </a:r>
            <a:r>
              <a:rPr lang="en-US" altLang="zh-CN" sz="2400" dirty="0" err="1"/>
              <a:t>的对象现在如何交互。当把这个系统移交给另一个人或组织时,这个文档很有用</a:t>
            </a:r>
            <a:r>
              <a:rPr lang="en-US" altLang="zh-CN" sz="2400" dirty="0"/>
              <a:t>。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5" y="1064514"/>
            <a:ext cx="10969200" cy="705600"/>
          </a:xfrm>
        </p:spPr>
        <p:txBody>
          <a:bodyPr/>
          <a:lstStyle/>
          <a:p>
            <a:r>
              <a:rPr lang="zh-CN" altLang="en-US" dirty="0"/>
              <a:t>顺序图的建模原则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254928"/>
            <a:ext cx="10969200" cy="39946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(1)设置</a:t>
            </a:r>
            <a:r>
              <a:rPr lang="zh-CN" altLang="en-US" dirty="0">
                <a:solidFill>
                  <a:srgbClr val="FF0000"/>
                </a:solidFill>
              </a:rPr>
              <a:t>交互语境</a:t>
            </a:r>
            <a:r>
              <a:rPr lang="zh-CN" altLang="en-US" dirty="0"/>
              <a:t>,这些语境可以是系统、子系统、操作.类、用例和协作的一个脚本。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(2)通过识别对象在交互中扮演的角色，根据</a:t>
            </a:r>
            <a:r>
              <a:rPr lang="zh-CN" altLang="en-US" dirty="0">
                <a:solidFill>
                  <a:srgbClr val="FF0000"/>
                </a:solidFill>
              </a:rPr>
              <a:t>对象的重要性</a:t>
            </a:r>
            <a:r>
              <a:rPr lang="zh-CN" altLang="en-US" dirty="0"/>
              <a:t>,将其按从左向右的方向放置在顺序图中。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(3)设置每个对象的</a:t>
            </a:r>
            <a:r>
              <a:rPr lang="zh-CN" altLang="en-US" dirty="0">
                <a:solidFill>
                  <a:srgbClr val="FF0000"/>
                </a:solidFill>
              </a:rPr>
              <a:t>生命线</a:t>
            </a:r>
            <a:r>
              <a:rPr lang="zh-CN" altLang="en-US" dirty="0"/>
              <a:t>。一般情况下,对象存在于交互的整个过程,但它可以在交互过程中创建和撤销。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(4)从引发某个交互的信息开始,在生命线之间按</a:t>
            </a:r>
            <a:r>
              <a:rPr lang="zh-CN" altLang="en-US" dirty="0">
                <a:solidFill>
                  <a:srgbClr val="FF0000"/>
                </a:solidFill>
              </a:rPr>
              <a:t>从上向下</a:t>
            </a:r>
            <a:r>
              <a:rPr lang="zh-CN" altLang="en-US" dirty="0"/>
              <a:t>的顺序画出随后的信息。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(5)设置</a:t>
            </a:r>
            <a:r>
              <a:rPr lang="zh-CN" altLang="en-US" dirty="0">
                <a:solidFill>
                  <a:srgbClr val="FF0000"/>
                </a:solidFill>
              </a:rPr>
              <a:t>对象的激活期</a:t>
            </a:r>
            <a:r>
              <a:rPr lang="zh-CN" altLang="en-US" dirty="0"/>
              <a:t>,这可以可视化实际计算发生时的时间点、可视化消息嵌套等。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(6)如果需要设置时间或空间约束,可以为每个消息附上合适的约束。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(7)给控制流的每个消息附上前置或后置条件,这可以更详细地说明这个控制流。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641"/>
            <a:ext cx="12192000" cy="4370717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500505" y="4595495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153"/>
            <a:ext cx="12192000" cy="3333693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500505" y="4595495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注册，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忘记密码顺序图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0230"/>
            <a:ext cx="12192000" cy="2757539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501140" y="4265930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011"/>
            <a:ext cx="12192000" cy="382797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500505" y="4595495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评论顺序图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515"/>
            <a:ext cx="12192000" cy="2642969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388110" y="4117975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3033"/>
            <a:ext cx="12192000" cy="2691934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491615" y="4231005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点赞，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关注顺序图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2"/>
          <p:cNvSpPr/>
          <p:nvPr>
            <p:custDataLst>
              <p:tags r:id="rId2"/>
            </p:custDataLst>
          </p:nvPr>
        </p:nvSpPr>
        <p:spPr>
          <a:xfrm>
            <a:off x="601980" y="1558290"/>
            <a:ext cx="9973945" cy="3710940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933450" y="1981200"/>
            <a:ext cx="9642475" cy="26441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主要作用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用来描述将要开发系统的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功能需求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和系统的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作为设计和开发过程的基础，促进各阶段开发工作的进展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用于验证与确认系统需求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顺序图</a:t>
            </a:r>
            <a:endParaRPr sz="32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1860"/>
            <a:ext cx="10829925" cy="5347335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670050" y="4917440"/>
            <a:ext cx="7489190" cy="3243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主页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浏览顺序图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Q4: </a:t>
            </a:r>
            <a:r>
              <a:rPr lang="zh-CN" altLang="en-US" sz="2400" dirty="0"/>
              <a:t>顺序图反映对象之间发送消息的时间顺序，它与（</a:t>
            </a:r>
            <a:r>
              <a:rPr lang="en-US" altLang="zh-CN" sz="2400" dirty="0"/>
              <a:t>  </a:t>
            </a:r>
            <a:r>
              <a:rPr lang="zh-CN" altLang="en-US" sz="2400" dirty="0"/>
              <a:t>）是同构的。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状态图</a:t>
            </a:r>
            <a:r>
              <a:rPr lang="en-US" altLang="zh-CN" sz="2400" dirty="0"/>
              <a:t>    C.</a:t>
            </a:r>
            <a:r>
              <a:rPr lang="zh-CN" altLang="en-US" sz="2400" dirty="0"/>
              <a:t>协作图</a:t>
            </a:r>
            <a:r>
              <a:rPr lang="en-US" altLang="zh-CN" sz="2400" dirty="0"/>
              <a:t>     </a:t>
            </a:r>
            <a:r>
              <a:rPr lang="en-US" altLang="zh-CN" sz="2400" dirty="0" err="1"/>
              <a:t>D.类</a:t>
            </a:r>
            <a:r>
              <a:rPr lang="zh-CN" altLang="en-US" sz="2400" dirty="0"/>
              <a:t>图</a:t>
            </a:r>
            <a:endParaRPr lang="en-US" altLang="zh-CN" sz="2400" dirty="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Q4: </a:t>
            </a:r>
            <a:r>
              <a:rPr lang="zh-CN" altLang="en-US" sz="2400" dirty="0"/>
              <a:t>顺序图反映对象之间发送消息的时间顺序，它与（</a:t>
            </a:r>
            <a:r>
              <a:rPr lang="en-US" altLang="zh-CN" sz="2400" dirty="0"/>
              <a:t>  </a:t>
            </a:r>
            <a:r>
              <a:rPr lang="zh-CN" altLang="en-US" sz="2400" dirty="0"/>
              <a:t>）是同构的。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状态图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C.</a:t>
            </a:r>
            <a:r>
              <a:rPr lang="zh-CN" altLang="en-US" sz="2400" dirty="0">
                <a:solidFill>
                  <a:srgbClr val="C00000"/>
                </a:solidFill>
              </a:rPr>
              <a:t>协作图</a:t>
            </a:r>
            <a:r>
              <a:rPr lang="en-US" altLang="zh-CN" sz="2400" dirty="0">
                <a:solidFill>
                  <a:srgbClr val="C00000"/>
                </a:solidFill>
              </a:rPr>
              <a:t>     </a:t>
            </a:r>
            <a:r>
              <a:rPr lang="en-US" altLang="zh-CN" sz="2400" dirty="0" err="1"/>
              <a:t>D.类</a:t>
            </a:r>
            <a:r>
              <a:rPr lang="zh-CN" altLang="en-US" sz="2400" dirty="0"/>
              <a:t>图</a:t>
            </a:r>
            <a:endParaRPr lang="en-US" altLang="zh-CN" sz="2400" dirty="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Q5:</a:t>
            </a:r>
            <a:r>
              <a:rPr lang="zh-CN" altLang="en-US" sz="2400" dirty="0"/>
              <a:t>（   ）定义了系统的功能需求，它是从系统的外部看系统功能，并不描述系统内部对功能的具体实现。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用例图</a:t>
            </a:r>
            <a:r>
              <a:rPr lang="en-US" altLang="zh-CN" sz="2400" dirty="0"/>
              <a:t>    B.</a:t>
            </a:r>
            <a:r>
              <a:rPr lang="zh-CN" altLang="en-US" sz="2400" dirty="0"/>
              <a:t>类图</a:t>
            </a:r>
            <a:r>
              <a:rPr lang="en-US" altLang="zh-CN" sz="2400" dirty="0"/>
              <a:t>    C.</a:t>
            </a:r>
            <a:r>
              <a:rPr lang="zh-CN" altLang="en-US" sz="2400" dirty="0"/>
              <a:t>活动图</a:t>
            </a:r>
            <a:r>
              <a:rPr lang="en-US" altLang="zh-CN" sz="2400" dirty="0"/>
              <a:t>     D.</a:t>
            </a:r>
            <a:r>
              <a:rPr lang="zh-CN" altLang="en-US" sz="2400" dirty="0"/>
              <a:t>状态图</a:t>
            </a:r>
            <a:endParaRPr lang="en-US" altLang="zh-CN" sz="2400" dirty="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8000" y="1910080"/>
            <a:ext cx="80403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Q5:</a:t>
            </a:r>
            <a:r>
              <a:rPr lang="zh-CN" altLang="en-US" sz="2400" dirty="0"/>
              <a:t>（   ）定义了系统的功能需求，它是从系统的外部看系统功能，并不描述系统内部对功能的具体实现。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3140" y="3370580"/>
            <a:ext cx="69354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A.</a:t>
            </a:r>
            <a:r>
              <a:rPr lang="zh-CN" altLang="en-US" sz="2400" dirty="0">
                <a:solidFill>
                  <a:srgbClr val="C00000"/>
                </a:solidFill>
              </a:rPr>
              <a:t>用例图</a:t>
            </a:r>
            <a:r>
              <a:rPr lang="en-US" altLang="zh-CN" sz="2400" dirty="0">
                <a:solidFill>
                  <a:srgbClr val="C00000"/>
                </a:solidFill>
              </a:rPr>
              <a:t>    </a:t>
            </a:r>
            <a:r>
              <a:rPr lang="en-US" altLang="zh-CN" sz="2400" dirty="0"/>
              <a:t>B.</a:t>
            </a:r>
            <a:r>
              <a:rPr lang="zh-CN" altLang="en-US" sz="2400" dirty="0"/>
              <a:t>类图</a:t>
            </a:r>
            <a:r>
              <a:rPr lang="en-US" altLang="zh-CN" sz="2400" dirty="0"/>
              <a:t>    C.</a:t>
            </a:r>
            <a:r>
              <a:rPr lang="zh-CN" altLang="en-US" sz="2400" dirty="0"/>
              <a:t>活动图</a:t>
            </a:r>
            <a:r>
              <a:rPr lang="en-US" altLang="zh-CN" sz="2400" dirty="0"/>
              <a:t>     D.</a:t>
            </a:r>
            <a:r>
              <a:rPr lang="zh-CN" altLang="en-US" sz="2400" dirty="0"/>
              <a:t>状态图</a:t>
            </a:r>
            <a:endParaRPr lang="en-US" altLang="zh-CN" sz="2400" dirty="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小组分工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776839" y="2361459"/>
          <a:ext cx="4019110" cy="33202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9542"/>
                <a:gridCol w="1339542"/>
                <a:gridCol w="1340026"/>
              </a:tblGrid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得分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不足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7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8496" y="1382061"/>
          <a:ext cx="6768230" cy="51252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0202"/>
                <a:gridCol w="3816512"/>
                <a:gridCol w="1156049"/>
                <a:gridCol w="1105467"/>
              </a:tblGrid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问题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责任人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落实时间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项目文件修订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会议纪要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甘特图完善加更新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GitHub</a:t>
                      </a:r>
                      <a:r>
                        <a:rPr lang="zh-CN" sz="1400" kern="100">
                          <a:effectLst/>
                        </a:rPr>
                        <a:t>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439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翻转课堂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5.13-5.15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400" kern="100">
                          <a:effectLst/>
                        </a:rPr>
                        <a:t>5.13-5.15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图更新完善（数据流图）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63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</a:t>
                      </a:r>
                      <a:r>
                        <a:rPr lang="en-US" sz="1400" kern="100">
                          <a:effectLst/>
                        </a:rPr>
                        <a:t>e-r</a:t>
                      </a:r>
                      <a:r>
                        <a:rPr lang="zh-CN" sz="1400" kern="100">
                          <a:effectLst/>
                        </a:rPr>
                        <a:t>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5.12-5.13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63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图更新完善（对话框图）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5.13-5.14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图更新完善（顺序图）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软件测试计划修订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原型最后整改（问答）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邵云飞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原型最后整改（论坛）（楼中楼）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余浩凯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原型最后整改（主页）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原型最后整改（博客）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5.12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81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教师需求确认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许罗阳宁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5.15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584270"/>
            <a:ext cx="10969200" cy="705600"/>
          </a:xfrm>
        </p:spPr>
        <p:txBody>
          <a:bodyPr/>
          <a:lstStyle/>
          <a:p>
            <a: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05" y="1453515"/>
            <a:ext cx="10303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[1]杨弘平.UML2 </a:t>
            </a:r>
            <a:r>
              <a:rPr lang="en-US" altLang="zh-CN" dirty="0" err="1">
                <a:sym typeface="+mn-ea"/>
              </a:rPr>
              <a:t>基础、建模与设计教程</a:t>
            </a:r>
            <a:r>
              <a:rPr lang="en-US" altLang="zh-CN" dirty="0">
                <a:sym typeface="+mn-ea"/>
              </a:rPr>
              <a:t>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:清华大学出版社-2015-ISBN 978-7-302-40449-1 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P51-161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05" y="2404906"/>
            <a:ext cx="103035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[2]https://www.docin.com/p-2502479128.html       2022/5/15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1982350" y="2818765"/>
            <a:ext cx="8029575" cy="1120140"/>
          </a:xfrm>
          <a:prstGeom prst="rect">
            <a:avLst/>
          </a:prstGeom>
          <a:noFill/>
        </p:spPr>
        <p:txBody>
          <a:bodyPr wrap="square" t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汉仪大宋简" panose="00020600040101010101" charset="-122"/>
              </a:rPr>
              <a:t>THANKS!</a:t>
            </a:r>
            <a:endParaRPr lang="en-US" sz="7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汉仪大宋简" panose="00020600040101010101" charset="-122"/>
            </a:endParaRPr>
          </a:p>
        </p:txBody>
      </p:sp>
      <p:cxnSp>
        <p:nvCxnSpPr>
          <p:cNvPr id="54" name="直接连接符 53"/>
          <p:cNvCxnSpPr/>
          <p:nvPr>
            <p:custDataLst>
              <p:tags r:id="rId2"/>
            </p:custDataLst>
          </p:nvPr>
        </p:nvCxnSpPr>
        <p:spPr>
          <a:xfrm>
            <a:off x="5460880" y="4164965"/>
            <a:ext cx="10807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3"/>
            </p:custDataLst>
          </p:nvPr>
        </p:nvCxnSpPr>
        <p:spPr>
          <a:xfrm>
            <a:off x="5460880" y="4566285"/>
            <a:ext cx="10807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4"/>
            </p:custDataLst>
          </p:nvPr>
        </p:nvSpPr>
        <p:spPr>
          <a:xfrm>
            <a:off x="5248790" y="4164965"/>
            <a:ext cx="1504950" cy="401320"/>
          </a:xfrm>
          <a:prstGeom prst="rect">
            <a:avLst/>
          </a:prstGeom>
          <a:noFill/>
        </p:spPr>
        <p:txBody>
          <a:bodyPr wrap="square" tIns="0" bIns="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4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汉仪大宋简" panose="00020600040101010101" charset="-122"/>
              </a:rPr>
              <a:t>G07</a:t>
            </a:r>
            <a:endParaRPr lang="en-US" altLang="zh-CN" sz="14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汉仪大宋简" panose="00020600040101010101" charset="-122"/>
            </a:endParaRPr>
          </a:p>
        </p:txBody>
      </p:sp>
      <p:sp>
        <p:nvSpPr>
          <p:cNvPr id="60" name="椭圆 59"/>
          <p:cNvSpPr/>
          <p:nvPr>
            <p:custDataLst>
              <p:tags r:id="rId5"/>
            </p:custDataLst>
          </p:nvPr>
        </p:nvSpPr>
        <p:spPr>
          <a:xfrm>
            <a:off x="5316100" y="2291715"/>
            <a:ext cx="300990" cy="30099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椭圆 60"/>
          <p:cNvSpPr/>
          <p:nvPr>
            <p:custDataLst>
              <p:tags r:id="rId6"/>
            </p:custDataLst>
          </p:nvPr>
        </p:nvSpPr>
        <p:spPr>
          <a:xfrm>
            <a:off x="5860930" y="2291715"/>
            <a:ext cx="300990" cy="30099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椭圆 61"/>
          <p:cNvSpPr/>
          <p:nvPr>
            <p:custDataLst>
              <p:tags r:id="rId7"/>
            </p:custDataLst>
          </p:nvPr>
        </p:nvSpPr>
        <p:spPr>
          <a:xfrm>
            <a:off x="6407665" y="2291715"/>
            <a:ext cx="300990" cy="30099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64" name="直接连接符 63"/>
          <p:cNvCxnSpPr/>
          <p:nvPr>
            <p:custDataLst>
              <p:tags r:id="rId8"/>
            </p:custDataLst>
          </p:nvPr>
        </p:nvCxnSpPr>
        <p:spPr>
          <a:xfrm>
            <a:off x="4039750" y="2443480"/>
            <a:ext cx="914400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9"/>
            </p:custDataLst>
          </p:nvPr>
        </p:nvCxnSpPr>
        <p:spPr>
          <a:xfrm>
            <a:off x="7020440" y="2443480"/>
            <a:ext cx="942340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491615"/>
            <a:ext cx="6497955" cy="433578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8129864" y="257939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论坛模块的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340" y="42615"/>
            <a:ext cx="10969200" cy="705600"/>
          </a:xfrm>
        </p:spPr>
        <p:txBody>
          <a:bodyPr/>
          <a:lstStyle/>
          <a:p>
            <a:r>
              <a:t>用例图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1465580"/>
            <a:ext cx="6403975" cy="41795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8129864" y="257939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博客模块的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722755"/>
            <a:ext cx="6084570" cy="388874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8129864" y="2579390"/>
            <a:ext cx="3009913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问答模块的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922780"/>
            <a:ext cx="6287135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5" y="2176145"/>
            <a:ext cx="3526790" cy="214503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1558925" y="4836160"/>
            <a:ext cx="4641215" cy="1579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资料的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7093585" y="4836160"/>
            <a:ext cx="4641215" cy="1579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854835"/>
            <a:ext cx="7666355" cy="2569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45" y="2150745"/>
            <a:ext cx="2908300" cy="18935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-6096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7155" y="13716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r>
              <a:rPr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sz="3200" b="1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sz="3200" b="1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1211580" y="4827270"/>
            <a:ext cx="4641215" cy="1579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主页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7033260" y="4827270"/>
            <a:ext cx="4641215" cy="1579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模块的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用例图</a:t>
            </a:r>
            <a:endParaRPr lang="zh-CN" altLang="en-US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0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357_1*a*1"/>
  <p:tag name="KSO_WM_TEMPLATE_CATEGORY" val="diagram"/>
  <p:tag name="KSO_WM_TEMPLATE_INDEX" val="20221357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1357_1*b*1"/>
  <p:tag name="KSO_WM_TEMPLATE_CATEGORY" val="diagram"/>
  <p:tag name="KSO_WM_TEMPLATE_INDEX" val="2022135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3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48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2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5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76.xml><?xml version="1.0" encoding="utf-8"?>
<p:tagLst xmlns:p="http://schemas.openxmlformats.org/presentationml/2006/main">
  <p:tag name="KSO_WM_UNIT_VALUE" val="508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212_1*d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c3897c99ad542d2b18ca308c4b19cb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59918c6e3bf479c99fa9caf8b8b8632"/>
  <p:tag name="KSO_WM_UNIT_PLACING_PICTURE" val="259918c6e3bf479c99fa9caf8b8b8632"/>
  <p:tag name="KSO_WM_UNIT_SUPPORT_UNIT_TYPE" val="[&quot;d&quot;,&quot;α&quot;,&quot;β&quot;,&quot;θ&quot;]"/>
  <p:tag name="KSO_WM_TEMPLATE_ASSEMBLE_XID" val="60656eaa4054ed1e2fb7fd65"/>
  <p:tag name="KSO_WM_TEMPLATE_ASSEMBLE_GROUPID" val="60656eaa4054ed1e2fb7fd65"/>
</p:tagLst>
</file>

<file path=ppt/tags/tag177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VALUE" val="1184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67_1*d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33bc4b4ba524c4f93cf3ee804f8e5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24f326405d14055a5da1b2ce56ef59f"/>
  <p:tag name="KSO_WM_UNIT_PLACING_PICTURE" val="424f326405d14055a5da1b2ce56ef59f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9b4054ed1e2fb80d6e"/>
  <p:tag name="KSO_WM_TEMPLATE_ASSEMBLE_GROUPID" val="60656f9b4054ed1e2fb80d6e"/>
</p:tagLst>
</file>

<file path=ppt/tags/tag1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0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19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2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5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28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1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4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39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2.xml><?xml version="1.0" encoding="utf-8"?>
<p:tagLst xmlns:p="http://schemas.openxmlformats.org/presentationml/2006/main">
  <p:tag name="KSO_WM_UNIT_PLACING_PICTURE_USER_VIEWPORT" val="{&quot;height&quot;:7275,&quot;width&quot;:10200}"/>
</p:tagLst>
</file>

<file path=ppt/tags/tag243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6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3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57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1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5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69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73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277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5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DEFAULT_FONT" val="66;72;2"/>
  <p:tag name="KSO_WM_UNIT_BLOCK" val="0"/>
  <p:tag name="KSO_WM_UNIT_DEC_AREA_ID" val="063ed236dd4c4be5a699b733de8bab10"/>
  <p:tag name="KSO_WM_UNIT_ISCONTENTSTITLE" val="0"/>
  <p:tag name="KSO_WM_UNIT_ISNUMDGMTITLE" val="0"/>
  <p:tag name="KSO_WM_UNIT_PRESET_TEXT" val="感谢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341_1*a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91.xml><?xml version="1.0" encoding="utf-8"?>
<p:tagLst xmlns:p="http://schemas.openxmlformats.org/presentationml/2006/main">
  <p:tag name="KSO_WM_UNIT_BLOCK" val="0"/>
  <p:tag name="KSO_WM_UNIT_DEC_AREA_ID" val="6f7dc04349d847d49ec86a916418b51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1341_1*i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3"/>
  <p:tag name="KSO_WM_UNIT_DECORATE_INFO" val="{&quot;ReferentInfo&quot;:{&quot;Id&quot;:&quot;6dfa9d5ad9bb4051810cad6f30c6aec0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3"/>
  <p:tag name="KSO_WM_UNIT_LINE_FILL_TYPE" val="2"/>
</p:tagLst>
</file>

<file path=ppt/tags/tag292.xml><?xml version="1.0" encoding="utf-8"?>
<p:tagLst xmlns:p="http://schemas.openxmlformats.org/presentationml/2006/main">
  <p:tag name="KSO_WM_UNIT_BLOCK" val="0"/>
  <p:tag name="KSO_WM_UNIT_DEC_AREA_ID" val="b2f6aa18d80644fcad8c8ae76f25df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21341_1*i*2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3"/>
  <p:tag name="KSO_WM_UNIT_DECORATE_INFO" val="{&quot;ReferentInfo&quot;:{&quot;Id&quot;:&quot;6dfa9d5ad9bb4051810cad6f30c6aec0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3"/>
  <p:tag name="KSO_WM_UNIT_LINE_FILL_TYPE" val="2"/>
</p:tagLst>
</file>

<file path=ppt/tags/tag293.xml><?xml version="1.0" encoding="utf-8"?>
<p:tagLst xmlns:p="http://schemas.openxmlformats.org/presentationml/2006/main">
  <p:tag name="KSO_WM_UNIT_DEFAULT_FONT" val="14;16;2"/>
  <p:tag name="KSO_WM_UNIT_BLOCK" val="0"/>
  <p:tag name="KSO_WM_UNIT_DEC_AREA_ID" val="6dfa9d5ad9bb4051810cad6f30c6aec0"/>
  <p:tag name="KSO_WM_UNIT_SUBTYPE" val="b"/>
  <p:tag name="KSO_WM_UNIT_PRESET_TEXT" val="演讲人姓名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1341_1*f*1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21341_1*i*3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0cfb89c10844d0a8a35122c7dc7b40"/>
  <p:tag name="KSO_WM_UNIT_DECORATE_INFO" val="{&quot;ReferentInfo&quot;:{&quot;Id&quot;:&quot;e4d23b893b6f4541b35267548f98457a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true},&quot;whChangeMode&quot;:0}"/>
  <p:tag name="KSO_WM_UNIT_FILL_FORE_SCHEMECOLOR_INDEX_BRIGHTNESS" val="0.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21341_1*i*4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4d23b893b6f4541b35267548f98457a"/>
  <p:tag name="KSO_WM_UNIT_DECORATE_INFO" val="{&quot;ReferentInfo&quot;:{&quot;Id&quot;:&quot;063ed236dd4c4be5a699b733de8bab10&quot;,&quot;X&quot;:{&quot;Pos&quot;:1},&quot;Y&quot;:{&quot;Pos&quot;:0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FILL_FORE_SCHEMECOLOR_INDEX_BRIGHTNESS" val="0.2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21341_1*i*5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fcc1798bcc145c19add9103fefa9c4b"/>
  <p:tag name="KSO_WM_UNIT_DECORATE_INFO" val="{&quot;ReferentInfo&quot;:{&quot;Id&quot;:&quot;063ed236dd4c4be5a699b733de8bab10&quot;,&quot;X&quot;:{&quot;Pos&quot;:1},&quot;Y&quot;:{&quot;Pos&quot;:0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FILL_FORE_SCHEMECOLOR_INDEX_BRIGHTNESS" val="0.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21341_1*i*6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7ba167deaab4584bdc39c0a3963e7db"/>
  <p:tag name="KSO_WM_UNIT_DECORATE_INFO" val="{&quot;ReferentInfo&quot;:{&quot;Id&quot;:&quot;3d0cfb89c10844d0a8a35122c7dc7b40&quot;,&quot;X&quot;:{&quot;Pos&quot;:0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0}"/>
  <p:tag name="KSO_WM_UNIT_LINE_FORE_SCHEMECOLOR_INDEX_BRIGHTNESS" val="0.5"/>
  <p:tag name="KSO_WM_UNIT_LINE_FORE_SCHEMECOLOR_INDEX" val="15"/>
  <p:tag name="KSO_WM_UNIT_LINE_FILL_TYPE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21341_1*i*7"/>
  <p:tag name="KSO_WM_TEMPLATE_CATEGORY" val="diagram"/>
  <p:tag name="KSO_WM_TEMPLATE_INDEX" val="2022134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4435443cdf4b9da2b50c7f5bed93d8"/>
  <p:tag name="KSO_WM_UNIT_DECORATE_INFO" val="{&quot;ReferentInfo&quot;:{&quot;Id&quot;:&quot;bfcc1798bcc145c19add9103fefa9c4b&quot;,&quot;X&quot;:{&quot;Pos&quot;:2},&quot;Y&quot;:{&quot;Pos&quot;:1}},&quot;DecorateInfoX&quot;:{&quot;Pos&quot;:0,&quot;IsAbs&quot;:true},&quot;DecorateInfoY&quot;:{&quot;Pos&quot;:1,&quot;IsAbs&quot;:true},&quot;DecorateInfoW&quot;:{&quot;IsAbs&quot;:true},&quot;DecorateInfoH&quot;:{&quot;IsAbs&quot;:true},&quot;whChangeMode&quot;:0}"/>
  <p:tag name="KSO_WM_UNIT_LINE_FORE_SCHEMECOLOR_INDEX_BRIGHTNESS" val="0.5"/>
  <p:tag name="KSO_WM_UNIT_LINE_FORE_SCHEMECOLOR_INDEX" val="15"/>
  <p:tag name="KSO_WM_UNIT_LINE_FILL_TYPE" val="2"/>
</p:tagLst>
</file>

<file path=ppt/tags/tag2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COMMONDATA" val="eyJoZGlkIjoiY2RjNTg1ODIwY2MwYTNmZDQyOTUxYTA2Y2QyY2Q4Yjg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演示</Application>
  <PresentationFormat>宽屏</PresentationFormat>
  <Paragraphs>415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Wingdings</vt:lpstr>
      <vt:lpstr>微软雅黑</vt:lpstr>
      <vt:lpstr>Segoe UI</vt:lpstr>
      <vt:lpstr>Arial Unicode MS</vt:lpstr>
      <vt:lpstr>等线</vt:lpstr>
      <vt:lpstr>Calibri</vt:lpstr>
      <vt:lpstr>Times New Roman</vt:lpstr>
      <vt:lpstr>汉仪大宋简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顺序图定义：</vt:lpstr>
      <vt:lpstr>顺序图用途</vt:lpstr>
      <vt:lpstr>顺序图的建模原则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小组分工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Enchanted</cp:lastModifiedBy>
  <cp:revision>226</cp:revision>
  <dcterms:created xsi:type="dcterms:W3CDTF">2019-06-19T02:08:00Z</dcterms:created>
  <dcterms:modified xsi:type="dcterms:W3CDTF">2022-05-17T10:25:52Z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C78E2ABC678849CB817FEBC00017BF52</vt:lpwstr>
  </property>
</Properties>
</file>