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BF1A6-7972-4216-BFFD-CAE4DF9ECE48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88F-8EE7-463E-A74A-78F35E562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6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BF88F-8EE7-463E-A74A-78F35E5628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2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BF88F-8EE7-463E-A74A-78F35E5628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9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FE752-4E2A-42A7-B41D-C6E5FC544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1BBF22-3EBF-4379-A8DA-BACE498CD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7C490-EFE0-4C00-8F56-680969D2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EA2-A82C-460B-804D-7A48176A29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ED0CF-372D-4E8B-B148-9A547A5B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4D7AA-B9CE-4074-9E21-C5D0B277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B8F8-7A5C-4E42-925E-095280858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6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E4078-4B1C-4DF7-A88F-32E55499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C5CFB8-0257-45B4-B19F-DB7D6CF29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AC23A-D696-46A6-92C5-A0F5615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EA2-A82C-460B-804D-7A48176A29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CA376-5405-4649-A242-BFB2B355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78C8D-4A88-4698-91DA-E5C7E348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B8F8-7A5C-4E42-925E-095280858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9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636531-72A7-487F-B220-415F48BDB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B57A6-890D-46C1-83CE-60B58CB8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D7512-057F-4360-A2D1-B00C7EC4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EA2-A82C-460B-804D-7A48176A29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26D1F-6C45-4789-8EB0-8401FDE3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0D1B8-F8DC-4C30-B56E-B7FB9C35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B8F8-7A5C-4E42-925E-095280858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89D93-6856-4842-8A77-5002ED8F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4A1E-0DC7-465E-86AA-6472AC65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8058C-584B-4705-83CE-C0F554A9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EA2-A82C-460B-804D-7A48176A29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92B1D-7A6F-47E8-8590-3D897D4B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EACA5-A1DF-4C1B-9517-03ECA6D1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B8F8-7A5C-4E42-925E-095280858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1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76042-119A-4F4B-B14A-C9E32FC2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F03C1-6B6F-4709-9D53-CC4C4FFC1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CEDB2-4B09-45D1-A5A6-A032C156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EA2-A82C-460B-804D-7A48176A29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59D1A-703F-4C70-B69F-3E55173C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C1E61-8F56-4F3A-950D-42562BE8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B8F8-7A5C-4E42-925E-095280858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5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8CF53-7514-4152-BA26-B314BB1E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DDF26-9E36-456E-9D76-B0DE2A1D9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838B3-7645-488E-B126-C4EDA13A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05E0F-3E0F-485E-82B0-BD107ACC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EA2-A82C-460B-804D-7A48176A29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D6030-DD10-408B-8FA8-A2BEE40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8DBF2-DA75-472B-AF0B-D90CDA8C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B8F8-7A5C-4E42-925E-095280858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8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C6C38-0570-4F3D-8116-1ABF1037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80F73-764F-4F1E-9FA6-98B1131C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C7684C-F759-454E-B56A-0EFB05717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CC34F6-452A-4AD3-98CF-B79E2FFA9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E4DBA-9420-49ED-AE22-DA8496807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014D79-3EF2-465B-A308-A19A2AC2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EA2-A82C-460B-804D-7A48176A29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708FC9-EC7B-452E-8440-3F897255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349CC7-6DE5-46D2-A1E4-D3070B78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B8F8-7A5C-4E42-925E-095280858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25374-1EEC-4015-AC4B-5CED448B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701E29-41D7-4125-963F-9791B5CC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EA2-A82C-460B-804D-7A48176A29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1DBB6-1CA1-40EE-A788-20CE9711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0BCC2-9C5E-49AE-AAE8-447C3390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B8F8-7A5C-4E42-925E-095280858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1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C3A093-F230-4FD0-9F8F-F27570E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EA2-A82C-460B-804D-7A48176A29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C95C8D-7AB8-43D9-A28F-A66E3806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C69D7C-A295-4414-9BBB-395534AF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B8F8-7A5C-4E42-925E-095280858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1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D8F8-2AC2-4C88-802D-6B603D35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239E1-6DC6-40DE-93BB-D3CFA50F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98D44-E9C9-403F-96E5-786B074E8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FF18F-9596-4BF8-9B5B-165B5AD7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EA2-A82C-460B-804D-7A48176A29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2AF-0947-4ABA-859B-8D082E0B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49574-594E-47E3-A6AD-669DAC05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B8F8-7A5C-4E42-925E-095280858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D42C6-AB57-4E15-A376-8C155D32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59D512-A348-4942-8B47-3AB127DF2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9DC7A-3EC6-4174-8343-669350C6B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1EDAF-1DCD-4E5C-A97D-5F0F9B9F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2EA2-A82C-460B-804D-7A48176A29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B923E-4FAD-4E6E-AE53-CEC6C4C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EFD63-CC4A-40D3-A456-0D664772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B8F8-7A5C-4E42-925E-095280858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1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74B771-23E0-4D69-911E-BBF051C5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50E09-6FDC-4ED3-B81E-D8C98920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52434-2C0C-487D-9AE4-7C06CC8ED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72EA2-A82C-460B-804D-7A48176A29E0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41BCF-0FB5-4C94-9D4F-3702820DE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7F1B5-D210-44B6-B8DE-9E8596C64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2B8F8-7A5C-4E42-925E-095280858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DA386-F3F1-4556-8437-158D8581B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7.1</a:t>
            </a:r>
            <a:r>
              <a:rPr lang="zh-CN" altLang="en-US" dirty="0"/>
              <a:t>状态机图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F70A39-D490-4F0B-B460-4E378E8C3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8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7D8D45-2446-4C69-B113-61B12B47C89D}"/>
              </a:ext>
            </a:extLst>
          </p:cNvPr>
          <p:cNvSpPr/>
          <p:nvPr/>
        </p:nvSpPr>
        <p:spPr>
          <a:xfrm>
            <a:off x="488272" y="1038688"/>
            <a:ext cx="4270159" cy="38884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1788C-4934-4A91-8C1A-31F253279BC9}"/>
              </a:ext>
            </a:extLst>
          </p:cNvPr>
          <p:cNvSpPr txBox="1"/>
          <p:nvPr/>
        </p:nvSpPr>
        <p:spPr>
          <a:xfrm>
            <a:off x="763480" y="1287262"/>
            <a:ext cx="3719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泳道：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将活动图总的活动划分为若干组，并把每一组指定给相应的业务组织（对象）。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泳道区分了负责活动的对象，每个活动只能明确属于一个泳道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泳道用于表示实际执行活动的对象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27B043-338C-4F18-8A97-E103D46B6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40" y="598363"/>
            <a:ext cx="6468378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对角圆角 11">
            <a:extLst>
              <a:ext uri="{FF2B5EF4-FFF2-40B4-BE49-F238E27FC236}">
                <a16:creationId xmlns:a16="http://schemas.microsoft.com/office/drawing/2014/main" id="{0FD68BC5-B679-4CB1-9FFC-E84A3A83CC04}"/>
              </a:ext>
            </a:extLst>
          </p:cNvPr>
          <p:cNvSpPr/>
          <p:nvPr/>
        </p:nvSpPr>
        <p:spPr>
          <a:xfrm>
            <a:off x="6096000" y="941032"/>
            <a:ext cx="5521911" cy="2769833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9AB48163-B28E-418F-965D-F1AACBDFE7C8}"/>
              </a:ext>
            </a:extLst>
          </p:cNvPr>
          <p:cNvSpPr/>
          <p:nvPr/>
        </p:nvSpPr>
        <p:spPr>
          <a:xfrm>
            <a:off x="177553" y="941032"/>
            <a:ext cx="5521911" cy="2769833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89C283-10B6-44DE-A9C5-7FD87716FD9C}"/>
              </a:ext>
            </a:extLst>
          </p:cNvPr>
          <p:cNvSpPr txBox="1"/>
          <p:nvPr/>
        </p:nvSpPr>
        <p:spPr>
          <a:xfrm>
            <a:off x="408373" y="452761"/>
            <a:ext cx="4989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对象流：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将对象放置到活动图上，并用依赖将这些对象连接到对他们进行创建、撤销和修改的活动转移上，这种包括依赖关系和对象应用被称为对象流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对象流用于动作状态对对象的使用和影响的建模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0E1028-39CA-4E7E-82E9-93591C07B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76" y="4831924"/>
            <a:ext cx="5382376" cy="10193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1A940A-F84F-4B79-BED5-6DA8A03EB8EE}"/>
              </a:ext>
            </a:extLst>
          </p:cNvPr>
          <p:cNvSpPr txBox="1"/>
          <p:nvPr/>
        </p:nvSpPr>
        <p:spPr>
          <a:xfrm>
            <a:off x="6258757" y="1006759"/>
            <a:ext cx="4989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特点：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    1</a:t>
            </a:r>
            <a:r>
              <a:rPr lang="zh-CN" altLang="en-US" dirty="0"/>
              <a:t>）一个对象可以由多个动作操作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2</a:t>
            </a:r>
            <a:r>
              <a:rPr lang="zh-CN" altLang="en-US" dirty="0"/>
              <a:t>）一个动作的输入可作为另一动作的输出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3</a:t>
            </a:r>
            <a:r>
              <a:rPr lang="zh-CN" altLang="en-US" dirty="0"/>
              <a:t>）同一对象可多次出现，表不同时间点</a:t>
            </a:r>
          </a:p>
        </p:txBody>
      </p:sp>
    </p:spTree>
    <p:extLst>
      <p:ext uri="{BB962C8B-B14F-4D97-AF65-F5344CB8AC3E}">
        <p14:creationId xmlns:p14="http://schemas.microsoft.com/office/powerpoint/2010/main" val="387306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13DB2667-30E8-4A19-8A11-6A24E01A1969}"/>
              </a:ext>
            </a:extLst>
          </p:cNvPr>
          <p:cNvSpPr/>
          <p:nvPr/>
        </p:nvSpPr>
        <p:spPr>
          <a:xfrm>
            <a:off x="6096000" y="559293"/>
            <a:ext cx="5291091" cy="5388746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7484C685-BDC1-4EB6-BDAA-A52B2157BD81}"/>
              </a:ext>
            </a:extLst>
          </p:cNvPr>
          <p:cNvSpPr/>
          <p:nvPr/>
        </p:nvSpPr>
        <p:spPr>
          <a:xfrm>
            <a:off x="514905" y="559293"/>
            <a:ext cx="5291091" cy="5388746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33BFE5-0B6D-48EE-A638-66EF7AE98490}"/>
              </a:ext>
            </a:extLst>
          </p:cNvPr>
          <p:cNvSpPr txBox="1"/>
          <p:nvPr/>
        </p:nvSpPr>
        <p:spPr>
          <a:xfrm>
            <a:off x="710214" y="559293"/>
            <a:ext cx="20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为工作流建模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438E72-2130-4CD7-8A13-CD4BBBC0A419}"/>
              </a:ext>
            </a:extLst>
          </p:cNvPr>
          <p:cNvSpPr txBox="1"/>
          <p:nvPr/>
        </p:nvSpPr>
        <p:spPr>
          <a:xfrm>
            <a:off x="710214" y="1260629"/>
            <a:ext cx="5095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）建立焦点，确定活动的业务流程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）确定业务对象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）确定其实和终止状态，识别前置和后置条件、工作流边界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）说明随时间发生的动作和活动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）对复杂重复的活动集合归到一个状态节点，并单独用活动图表示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）找出连接活动和动作的转换，考虑分支、汇合等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）将涉及的重要对象加入到活动图中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E7CBBC-BE95-43E8-8912-12B51D85248C}"/>
              </a:ext>
            </a:extLst>
          </p:cNvPr>
          <p:cNvSpPr txBox="1"/>
          <p:nvPr/>
        </p:nvSpPr>
        <p:spPr>
          <a:xfrm>
            <a:off x="6214369" y="559293"/>
            <a:ext cx="245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为对象操作建模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9F3D58-CB82-4127-B21A-E8017F8EFCF3}"/>
              </a:ext>
            </a:extLst>
          </p:cNvPr>
          <p:cNvSpPr txBox="1"/>
          <p:nvPr/>
        </p:nvSpPr>
        <p:spPr>
          <a:xfrm>
            <a:off x="6214369" y="1232231"/>
            <a:ext cx="4971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）收集涉及的抽象概念（类和属性）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）识别前置后置条件和必须保持的信息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）说明随时间发生的活动，表示为活动节点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）使用分支、循环等语句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）当操作属于主动类时使用分岔、汇合</a:t>
            </a:r>
          </a:p>
        </p:txBody>
      </p:sp>
    </p:spTree>
    <p:extLst>
      <p:ext uri="{BB962C8B-B14F-4D97-AF65-F5344CB8AC3E}">
        <p14:creationId xmlns:p14="http://schemas.microsoft.com/office/powerpoint/2010/main" val="215271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72D0C7-46EC-4308-9813-BC7F6849F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43" y="407381"/>
            <a:ext cx="4788769" cy="6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DA386-F3F1-4556-8437-158D8581B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2" y="533968"/>
            <a:ext cx="3898790" cy="4838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状态机图的概述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24B317-558C-452B-95BA-65C872C97BF0}"/>
              </a:ext>
            </a:extLst>
          </p:cNvPr>
          <p:cNvSpPr txBox="1"/>
          <p:nvPr/>
        </p:nvSpPr>
        <p:spPr>
          <a:xfrm>
            <a:off x="668027" y="1271694"/>
            <a:ext cx="443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状态机图是系统分析额常用工具之一，它通过建立类对象的周期模型来描述对象随时间变化的动态行为。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D4E033-AFBB-469D-9372-3160CD2F3C60}"/>
              </a:ext>
            </a:extLst>
          </p:cNvPr>
          <p:cNvSpPr/>
          <p:nvPr/>
        </p:nvSpPr>
        <p:spPr>
          <a:xfrm>
            <a:off x="2401292" y="2561728"/>
            <a:ext cx="970059" cy="469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F4B7C7-D94C-4150-85A1-FA0855F2A865}"/>
              </a:ext>
            </a:extLst>
          </p:cNvPr>
          <p:cNvSpPr/>
          <p:nvPr/>
        </p:nvSpPr>
        <p:spPr>
          <a:xfrm>
            <a:off x="2401293" y="3357436"/>
            <a:ext cx="970059" cy="469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224F6E-DA1F-4594-9A68-9A04A093A093}"/>
              </a:ext>
            </a:extLst>
          </p:cNvPr>
          <p:cNvSpPr/>
          <p:nvPr/>
        </p:nvSpPr>
        <p:spPr>
          <a:xfrm>
            <a:off x="2401293" y="4090939"/>
            <a:ext cx="970059" cy="469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EAC095-BEE3-49B3-BF37-270637F9DF02}"/>
              </a:ext>
            </a:extLst>
          </p:cNvPr>
          <p:cNvSpPr/>
          <p:nvPr/>
        </p:nvSpPr>
        <p:spPr>
          <a:xfrm>
            <a:off x="2401293" y="4824442"/>
            <a:ext cx="970059" cy="469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10DB78-7230-4F85-B7B2-09BD8BF45459}"/>
              </a:ext>
            </a:extLst>
          </p:cNvPr>
          <p:cNvSpPr/>
          <p:nvPr/>
        </p:nvSpPr>
        <p:spPr>
          <a:xfrm>
            <a:off x="2401292" y="5557945"/>
            <a:ext cx="970059" cy="469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B2EE54-6B42-45D5-9601-693289554559}"/>
              </a:ext>
            </a:extLst>
          </p:cNvPr>
          <p:cNvSpPr/>
          <p:nvPr/>
        </p:nvSpPr>
        <p:spPr>
          <a:xfrm>
            <a:off x="515509" y="4047200"/>
            <a:ext cx="1179442" cy="5844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组成部分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7B0415-0D87-4A81-A365-27680524CE51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1694951" y="2796292"/>
            <a:ext cx="706341" cy="154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FCB222B-C1BE-4D3F-8E26-61FECD4949DF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>
            <a:off x="1694951" y="3592000"/>
            <a:ext cx="706342" cy="74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F54E2A-54D2-46DC-BF57-BDC16093CDFF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flipH="1">
            <a:off x="1694951" y="4325503"/>
            <a:ext cx="706342" cy="1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1F98289-DDC9-482E-A41C-3C259458184F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 flipV="1">
            <a:off x="1694951" y="4339414"/>
            <a:ext cx="706342" cy="71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41BE51A-B1F9-48E6-B366-C130EA826E76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1694951" y="4339414"/>
            <a:ext cx="706341" cy="145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DA18BF2-98FB-44C8-9089-40E217150BF5}"/>
              </a:ext>
            </a:extLst>
          </p:cNvPr>
          <p:cNvSpPr/>
          <p:nvPr/>
        </p:nvSpPr>
        <p:spPr>
          <a:xfrm>
            <a:off x="5917947" y="1582939"/>
            <a:ext cx="970059" cy="469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1DB6E9D-5F38-45E2-B9F0-31AA4A4FE49D}"/>
              </a:ext>
            </a:extLst>
          </p:cNvPr>
          <p:cNvSpPr/>
          <p:nvPr/>
        </p:nvSpPr>
        <p:spPr>
          <a:xfrm>
            <a:off x="5917947" y="4589878"/>
            <a:ext cx="970059" cy="469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转换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C2A31F5-7794-498A-BE42-605900D1378D}"/>
              </a:ext>
            </a:extLst>
          </p:cNvPr>
          <p:cNvSpPr/>
          <p:nvPr/>
        </p:nvSpPr>
        <p:spPr>
          <a:xfrm>
            <a:off x="4099494" y="2844572"/>
            <a:ext cx="1179442" cy="5844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基本元素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B58EC7-25F0-4663-9F1A-765A30EC0AE6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294732" y="1817503"/>
            <a:ext cx="623215" cy="1246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9C47E53-ED5A-450C-9B05-877FB6939DE9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5278936" y="3136786"/>
            <a:ext cx="639011" cy="1687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328F264-A044-4000-940C-CA3FB81E6C27}"/>
              </a:ext>
            </a:extLst>
          </p:cNvPr>
          <p:cNvSpPr txBox="1"/>
          <p:nvPr/>
        </p:nvSpPr>
        <p:spPr>
          <a:xfrm>
            <a:off x="7749309" y="380079"/>
            <a:ext cx="299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名称：用于区分，可省略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12E3614-A5D7-4FD8-B74F-E3DFE3AD4E93}"/>
              </a:ext>
            </a:extLst>
          </p:cNvPr>
          <p:cNvSpPr txBox="1"/>
          <p:nvPr/>
        </p:nvSpPr>
        <p:spPr>
          <a:xfrm>
            <a:off x="7719096" y="782225"/>
            <a:ext cx="272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进入</a:t>
            </a:r>
            <a:r>
              <a:rPr lang="en-US" altLang="zh-CN" sz="1400" u="sng" dirty="0"/>
              <a:t>/</a:t>
            </a:r>
            <a:r>
              <a:rPr lang="zh-CN" altLang="en-US" sz="1400" u="sng" dirty="0"/>
              <a:t>退出动作：相应状态的执行动作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2E98613-DB7E-4087-B97F-AE0575C78E4F}"/>
              </a:ext>
            </a:extLst>
          </p:cNvPr>
          <p:cNvSpPr txBox="1"/>
          <p:nvPr/>
        </p:nvSpPr>
        <p:spPr>
          <a:xfrm>
            <a:off x="7749309" y="1477460"/>
            <a:ext cx="272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内部转换：再不推出的状态下处理状态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FF72FF-FC28-4B4A-BB1C-2DC65218E074}"/>
              </a:ext>
            </a:extLst>
          </p:cNvPr>
          <p:cNvSpPr txBox="1"/>
          <p:nvPr/>
        </p:nvSpPr>
        <p:spPr>
          <a:xfrm>
            <a:off x="7719096" y="2086688"/>
            <a:ext cx="266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子状态：状态嵌套内部的为子状态（分为顺序和并发）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2105CC7-C37B-4575-AE25-96D4C9F304F7}"/>
              </a:ext>
            </a:extLst>
          </p:cNvPr>
          <p:cNvSpPr txBox="1"/>
          <p:nvPr/>
        </p:nvSpPr>
        <p:spPr>
          <a:xfrm>
            <a:off x="7719096" y="2699157"/>
            <a:ext cx="256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延迟事件：被推迟，需要激活才能触发的事件</a:t>
            </a:r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151A55BC-9A4A-45EF-BD67-9315F2B77126}"/>
              </a:ext>
            </a:extLst>
          </p:cNvPr>
          <p:cNvSpPr/>
          <p:nvPr/>
        </p:nvSpPr>
        <p:spPr>
          <a:xfrm>
            <a:off x="7004482" y="533968"/>
            <a:ext cx="490943" cy="25511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27C9B12-DCE0-4302-861C-7387FD76F13A}"/>
              </a:ext>
            </a:extLst>
          </p:cNvPr>
          <p:cNvSpPr txBox="1"/>
          <p:nvPr/>
        </p:nvSpPr>
        <p:spPr>
          <a:xfrm>
            <a:off x="7712572" y="3464370"/>
            <a:ext cx="299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源状态：转换被激发前的状态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7BC1759-6064-4F7F-A7DC-F3A4A9D2E024}"/>
              </a:ext>
            </a:extLst>
          </p:cNvPr>
          <p:cNvSpPr txBox="1"/>
          <p:nvPr/>
        </p:nvSpPr>
        <p:spPr>
          <a:xfrm>
            <a:off x="7719096" y="3911682"/>
            <a:ext cx="272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触发状态：引起转换的事件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5BF4BF3-0C8E-4C42-9C82-D5531C426E6F}"/>
              </a:ext>
            </a:extLst>
          </p:cNvPr>
          <p:cNvSpPr txBox="1"/>
          <p:nvPr/>
        </p:nvSpPr>
        <p:spPr>
          <a:xfrm>
            <a:off x="7712572" y="4417782"/>
            <a:ext cx="272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监护条件：当触发条件发生时，对监护条件求值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2E55EFE-6BBA-4254-A00D-C64F7ACFA3D8}"/>
              </a:ext>
            </a:extLst>
          </p:cNvPr>
          <p:cNvSpPr txBox="1"/>
          <p:nvPr/>
        </p:nvSpPr>
        <p:spPr>
          <a:xfrm>
            <a:off x="7749309" y="5197350"/>
            <a:ext cx="266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动作：转换发生时执行的动作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CAA2AB2-667F-4880-BE02-BA39FE57942C}"/>
              </a:ext>
            </a:extLst>
          </p:cNvPr>
          <p:cNvSpPr txBox="1"/>
          <p:nvPr/>
        </p:nvSpPr>
        <p:spPr>
          <a:xfrm>
            <a:off x="7719096" y="5784196"/>
            <a:ext cx="256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/>
              <a:t>目标状态：转换完成后的状态</a:t>
            </a:r>
          </a:p>
        </p:txBody>
      </p:sp>
      <p:sp>
        <p:nvSpPr>
          <p:cNvPr id="73" name="左大括号 72">
            <a:extLst>
              <a:ext uri="{FF2B5EF4-FFF2-40B4-BE49-F238E27FC236}">
                <a16:creationId xmlns:a16="http://schemas.microsoft.com/office/drawing/2014/main" id="{A10A5F22-CA84-491F-87CA-8A459CC2714E}"/>
              </a:ext>
            </a:extLst>
          </p:cNvPr>
          <p:cNvSpPr/>
          <p:nvPr/>
        </p:nvSpPr>
        <p:spPr>
          <a:xfrm>
            <a:off x="7004482" y="3619007"/>
            <a:ext cx="490943" cy="25511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5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D6D0B8-88C1-4141-90F7-39553B859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9" y="677669"/>
            <a:ext cx="4996973" cy="57497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4DAAD9-C8AF-4F29-A84B-4708555DA6C3}"/>
              </a:ext>
            </a:extLst>
          </p:cNvPr>
          <p:cNvSpPr txBox="1"/>
          <p:nvPr/>
        </p:nvSpPr>
        <p:spPr>
          <a:xfrm>
            <a:off x="550416" y="239697"/>
            <a:ext cx="284973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状态转换图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BD10C7-9C46-4E95-B2EC-C9E048DF757A}"/>
              </a:ext>
            </a:extLst>
          </p:cNvPr>
          <p:cNvSpPr/>
          <p:nvPr/>
        </p:nvSpPr>
        <p:spPr>
          <a:xfrm>
            <a:off x="5779364" y="677669"/>
            <a:ext cx="1296140" cy="443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E8D307-5E93-492E-A79D-8BB0F8BBBFE8}"/>
              </a:ext>
            </a:extLst>
          </p:cNvPr>
          <p:cNvSpPr/>
          <p:nvPr/>
        </p:nvSpPr>
        <p:spPr>
          <a:xfrm>
            <a:off x="5779364" y="1353852"/>
            <a:ext cx="1296140" cy="443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进入状态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4FF439-E538-40B6-A82B-6D4CBA07986D}"/>
              </a:ext>
            </a:extLst>
          </p:cNvPr>
          <p:cNvSpPr/>
          <p:nvPr/>
        </p:nvSpPr>
        <p:spPr>
          <a:xfrm>
            <a:off x="5782325" y="2030035"/>
            <a:ext cx="1296140" cy="443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内部转换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AE4E68-40C7-4A93-A166-FBF61165E56F}"/>
              </a:ext>
            </a:extLst>
          </p:cNvPr>
          <p:cNvSpPr/>
          <p:nvPr/>
        </p:nvSpPr>
        <p:spPr>
          <a:xfrm>
            <a:off x="5779364" y="3160459"/>
            <a:ext cx="1296140" cy="443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源状态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2C4EC5-CF5D-450D-B02B-714EF6511021}"/>
              </a:ext>
            </a:extLst>
          </p:cNvPr>
          <p:cNvSpPr/>
          <p:nvPr/>
        </p:nvSpPr>
        <p:spPr>
          <a:xfrm>
            <a:off x="5791203" y="3836642"/>
            <a:ext cx="1296140" cy="443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触发状态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1885B9-D244-462C-B54B-15D7D42F0BA2}"/>
              </a:ext>
            </a:extLst>
          </p:cNvPr>
          <p:cNvSpPr/>
          <p:nvPr/>
        </p:nvSpPr>
        <p:spPr>
          <a:xfrm>
            <a:off x="5779364" y="4512825"/>
            <a:ext cx="1296140" cy="443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监护条件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CC9EC5-6C14-4EA0-A483-99BCB3643B1B}"/>
              </a:ext>
            </a:extLst>
          </p:cNvPr>
          <p:cNvSpPr/>
          <p:nvPr/>
        </p:nvSpPr>
        <p:spPr>
          <a:xfrm>
            <a:off x="5791203" y="5189008"/>
            <a:ext cx="1296140" cy="443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2AEE4F-FDA6-47F9-B900-7B90F93A0F9F}"/>
              </a:ext>
            </a:extLst>
          </p:cNvPr>
          <p:cNvSpPr/>
          <p:nvPr/>
        </p:nvSpPr>
        <p:spPr>
          <a:xfrm>
            <a:off x="5791203" y="5840031"/>
            <a:ext cx="1296140" cy="443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目标状态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B2F00A5-7222-4E5A-9AEA-243BA7D5A1A5}"/>
              </a:ext>
            </a:extLst>
          </p:cNvPr>
          <p:cNvCxnSpPr>
            <a:stCxn id="7" idx="1"/>
          </p:cNvCxnSpPr>
          <p:nvPr/>
        </p:nvCxnSpPr>
        <p:spPr>
          <a:xfrm flipH="1">
            <a:off x="2814221" y="899611"/>
            <a:ext cx="2965143" cy="113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5DC1B1-E357-4759-92B9-2D6FFABFE12A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707689" y="1260629"/>
            <a:ext cx="3071675" cy="31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EB9B961-B14D-4B1E-957F-12A8179A4046}"/>
              </a:ext>
            </a:extLst>
          </p:cNvPr>
          <p:cNvCxnSpPr>
            <a:stCxn id="9" idx="1"/>
          </p:cNvCxnSpPr>
          <p:nvPr/>
        </p:nvCxnSpPr>
        <p:spPr>
          <a:xfrm flipH="1">
            <a:off x="5442012" y="2251977"/>
            <a:ext cx="340313" cy="12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058A32-8BCC-4602-93EB-37D4E4452745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107184" y="2373305"/>
            <a:ext cx="2672180" cy="100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70E87A-8675-4CFB-B739-7B4A61A47AB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107184" y="3000652"/>
            <a:ext cx="2684019" cy="105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9069498-7566-4FC8-9C06-5354425DBB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325950" y="4419602"/>
            <a:ext cx="3453414" cy="31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D50BDE4-1267-49DA-9BEB-8661B5A4DD35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1109709" y="4151807"/>
            <a:ext cx="4681494" cy="125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2C369CE-A7AF-47ED-B754-289D088A7496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107184" y="5761608"/>
            <a:ext cx="2684019" cy="30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02B2285-A9AC-4002-AD11-D532533459B2}"/>
              </a:ext>
            </a:extLst>
          </p:cNvPr>
          <p:cNvSpPr/>
          <p:nvPr/>
        </p:nvSpPr>
        <p:spPr>
          <a:xfrm>
            <a:off x="8248836" y="1038687"/>
            <a:ext cx="1296140" cy="443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子状态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9F560A-9E4E-41CC-AECA-DAF7EEA7E536}"/>
              </a:ext>
            </a:extLst>
          </p:cNvPr>
          <p:cNvSpPr/>
          <p:nvPr/>
        </p:nvSpPr>
        <p:spPr>
          <a:xfrm>
            <a:off x="9882328" y="1038687"/>
            <a:ext cx="1296140" cy="443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延迟事件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1D3055EE-E697-4407-8658-9F126DCA4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34" y="1756784"/>
            <a:ext cx="4385976" cy="162561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C22C375-C63B-404A-8B64-D427A72FC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34" y="3752477"/>
            <a:ext cx="4578813" cy="26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1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单圆角 12">
            <a:extLst>
              <a:ext uri="{FF2B5EF4-FFF2-40B4-BE49-F238E27FC236}">
                <a16:creationId xmlns:a16="http://schemas.microsoft.com/office/drawing/2014/main" id="{687E2070-70A3-4F86-920E-5A6A87F6DCA3}"/>
              </a:ext>
            </a:extLst>
          </p:cNvPr>
          <p:cNvSpPr/>
          <p:nvPr/>
        </p:nvSpPr>
        <p:spPr>
          <a:xfrm>
            <a:off x="385440" y="869742"/>
            <a:ext cx="4843508" cy="2547891"/>
          </a:xfrm>
          <a:prstGeom prst="round1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单圆角 11">
            <a:extLst>
              <a:ext uri="{FF2B5EF4-FFF2-40B4-BE49-F238E27FC236}">
                <a16:creationId xmlns:a16="http://schemas.microsoft.com/office/drawing/2014/main" id="{11DC6DC5-36A5-46DE-BEC7-6EB40880F236}"/>
              </a:ext>
            </a:extLst>
          </p:cNvPr>
          <p:cNvSpPr/>
          <p:nvPr/>
        </p:nvSpPr>
        <p:spPr>
          <a:xfrm>
            <a:off x="385440" y="3506680"/>
            <a:ext cx="4843508" cy="2547891"/>
          </a:xfrm>
          <a:prstGeom prst="round1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F55EF3-7EE6-4AFD-B241-371F24485C57}"/>
              </a:ext>
            </a:extLst>
          </p:cNvPr>
          <p:cNvSpPr/>
          <p:nvPr/>
        </p:nvSpPr>
        <p:spPr>
          <a:xfrm>
            <a:off x="6232124" y="176334"/>
            <a:ext cx="5689846" cy="658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DD09B3-3409-44BE-A1F6-71C6467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30" y="143184"/>
            <a:ext cx="5083206" cy="9043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状态机图的建模技术及应用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C1414F-412A-4CC9-9FE6-0ECDFA4E6393}"/>
              </a:ext>
            </a:extLst>
          </p:cNvPr>
          <p:cNvSpPr txBox="1"/>
          <p:nvPr/>
        </p:nvSpPr>
        <p:spPr>
          <a:xfrm>
            <a:off x="639192" y="1047566"/>
            <a:ext cx="387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状态机图用于对系统的动态方面建模，最常见的是对反应型对象，其特点为：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C23A8A-C224-4395-A120-E33DF97B8F3F}"/>
              </a:ext>
            </a:extLst>
          </p:cNvPr>
          <p:cNvSpPr txBox="1"/>
          <p:nvPr/>
        </p:nvSpPr>
        <p:spPr>
          <a:xfrm>
            <a:off x="825623" y="1935332"/>
            <a:ext cx="3524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）响应外部事件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）具有清晰的生命期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）当前和过去的行为存在依赖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）完成反应后，变回空闲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5FD7AB-871C-4317-8435-DCE1CA254AE5}"/>
              </a:ext>
            </a:extLst>
          </p:cNvPr>
          <p:cNvSpPr txBox="1"/>
          <p:nvPr/>
        </p:nvSpPr>
        <p:spPr>
          <a:xfrm>
            <a:off x="6681927" y="176334"/>
            <a:ext cx="4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使用状态机图建模时，因遵循以下策略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83024A-1570-4C73-A289-852215BF5995}"/>
              </a:ext>
            </a:extLst>
          </p:cNvPr>
          <p:cNvSpPr txBox="1"/>
          <p:nvPr/>
        </p:nvSpPr>
        <p:spPr>
          <a:xfrm>
            <a:off x="6681927" y="720700"/>
            <a:ext cx="48708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）选择状态机的语境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）选择状态的初态和终态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）考虑存在一段时间的条件，以及稳定状态和子状态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）决定稳定状态的顺序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）决定转换事件和触发者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）将动作附加到转换上、状态上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）考虑使用子状态、分支、汇合、历史状态来简化状态机图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）核实事件的可达性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）核实不存在死角状态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）跟踪状态机，核对期望响应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1DF639-DABA-44DD-B0CC-694BB6218F1A}"/>
              </a:ext>
            </a:extLst>
          </p:cNvPr>
          <p:cNvSpPr txBox="1"/>
          <p:nvPr/>
        </p:nvSpPr>
        <p:spPr>
          <a:xfrm>
            <a:off x="754602" y="3675355"/>
            <a:ext cx="375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绘制状态机图的理想步骤：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6E73EE-7A73-41D5-A829-F6CA9ED58076}"/>
              </a:ext>
            </a:extLst>
          </p:cNvPr>
          <p:cNvSpPr txBox="1"/>
          <p:nvPr/>
        </p:nvSpPr>
        <p:spPr>
          <a:xfrm>
            <a:off x="754602" y="4518734"/>
            <a:ext cx="395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）寻找主要状态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）确定状态间的转换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）细化活动于转换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）用复合状态展开细节</a:t>
            </a:r>
          </a:p>
        </p:txBody>
      </p:sp>
    </p:spTree>
    <p:extLst>
      <p:ext uri="{BB962C8B-B14F-4D97-AF65-F5344CB8AC3E}">
        <p14:creationId xmlns:p14="http://schemas.microsoft.com/office/powerpoint/2010/main" val="242354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C0DE45-96CA-40E4-BCCC-49206DF20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96000"/>
              </p:ext>
            </p:extLst>
          </p:nvPr>
        </p:nvGraphicFramePr>
        <p:xfrm>
          <a:off x="211824" y="1206490"/>
          <a:ext cx="5156881" cy="4089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753">
                  <a:extLst>
                    <a:ext uri="{9D8B030D-6E8A-4147-A177-3AD203B41FA5}">
                      <a16:colId xmlns:a16="http://schemas.microsoft.com/office/drawing/2014/main" val="417028364"/>
                    </a:ext>
                  </a:extLst>
                </a:gridCol>
                <a:gridCol w="1718753">
                  <a:extLst>
                    <a:ext uri="{9D8B030D-6E8A-4147-A177-3AD203B41FA5}">
                      <a16:colId xmlns:a16="http://schemas.microsoft.com/office/drawing/2014/main" val="3677333184"/>
                    </a:ext>
                  </a:extLst>
                </a:gridCol>
                <a:gridCol w="1719375">
                  <a:extLst>
                    <a:ext uri="{9D8B030D-6E8A-4147-A177-3AD203B41FA5}">
                      <a16:colId xmlns:a16="http://schemas.microsoft.com/office/drawing/2014/main" val="2669276052"/>
                    </a:ext>
                  </a:extLst>
                </a:gridCol>
              </a:tblGrid>
              <a:tr h="422352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出发状态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动作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到达状态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288428"/>
                  </a:ext>
                </a:extLst>
              </a:tr>
              <a:tr h="523919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空闲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点击找回密码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问答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237794"/>
                  </a:ext>
                </a:extLst>
              </a:tr>
              <a:tr h="523919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问答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回答正确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受理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20147"/>
                  </a:ext>
                </a:extLst>
              </a:tr>
              <a:tr h="523919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问答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回答错误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问答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94458"/>
                  </a:ext>
                </a:extLst>
              </a:tr>
              <a:tr h="523919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问答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回答错误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次以上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冷却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88482"/>
                  </a:ext>
                </a:extLst>
              </a:tr>
              <a:tr h="523919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问答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返回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空闲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32804"/>
                  </a:ext>
                </a:extLst>
              </a:tr>
              <a:tr h="523919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受理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显示原密码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空闲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417575"/>
                  </a:ext>
                </a:extLst>
              </a:tr>
              <a:tr h="523919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冷却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冷却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小时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空闲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8069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1E991C4-9A4C-409D-B6EE-CEE44313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39" y="513898"/>
            <a:ext cx="2031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找回密码状态转换表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4A715D-B9F3-4624-88D6-6C02516C4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533" y="499956"/>
            <a:ext cx="121058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状态转换图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图片 2">
            <a:extLst>
              <a:ext uri="{FF2B5EF4-FFF2-40B4-BE49-F238E27FC236}">
                <a16:creationId xmlns:a16="http://schemas.microsoft.com/office/drawing/2014/main" id="{D9C106C5-93BD-4DC7-B5BD-E2E96BD2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91" y="1141594"/>
            <a:ext cx="36671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71373CD0-80BC-405D-B7A7-AEED1E55A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297" y="5529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3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DA386-F3F1-4556-8437-158D8581B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7.2</a:t>
            </a:r>
            <a:r>
              <a:rPr lang="zh-CN" altLang="en-US" dirty="0"/>
              <a:t>活动图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F70A39-D490-4F0B-B460-4E378E8C3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39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4AC91-4D2E-4292-9297-32C3DBB2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3" y="346112"/>
            <a:ext cx="2041864" cy="913712"/>
          </a:xfrm>
        </p:spPr>
        <p:txBody>
          <a:bodyPr/>
          <a:lstStyle/>
          <a:p>
            <a:r>
              <a:rPr lang="zh-CN" altLang="en-US" dirty="0"/>
              <a:t>活动图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79605-B6D4-4815-835D-0B41C7662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163" y="1690687"/>
            <a:ext cx="10427563" cy="107914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状态机是展示状态与状态转换的图，表现形式不仅有状态机图，还有活动图。活动图用于简化描述一个过程或者操作的工作步骤</a:t>
            </a:r>
            <a:endParaRPr lang="en-US" altLang="zh-CN" sz="1600" dirty="0"/>
          </a:p>
          <a:p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FFC866-6804-429A-A3C8-ED9E95896883}"/>
              </a:ext>
            </a:extLst>
          </p:cNvPr>
          <p:cNvSpPr txBox="1"/>
          <p:nvPr/>
        </p:nvSpPr>
        <p:spPr>
          <a:xfrm>
            <a:off x="1012055" y="3072506"/>
            <a:ext cx="5921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活动图的目的：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）描述一个操作执行过程中所完成的工作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）描述对象内部的工作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）显示如何执行一组相关动作及其影响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）显示用例的实例如何执行动作以及如何改变对象状态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）说明一次业务流程中的参与者和对象如何工作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C100A1-2E48-4E8F-8516-5FF09FD3CDF6}"/>
              </a:ext>
            </a:extLst>
          </p:cNvPr>
          <p:cNvSpPr txBox="1"/>
          <p:nvPr/>
        </p:nvSpPr>
        <p:spPr>
          <a:xfrm>
            <a:off x="8084601" y="3009076"/>
            <a:ext cx="2843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活动图的基本要素：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）状态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）转移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）分支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）分叉和汇合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）泳道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）对象流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3FD60A2-E2E8-4AC9-8E24-CE3B6A3A44F1}"/>
              </a:ext>
            </a:extLst>
          </p:cNvPr>
          <p:cNvSpPr/>
          <p:nvPr/>
        </p:nvSpPr>
        <p:spPr>
          <a:xfrm>
            <a:off x="7696940" y="3563074"/>
            <a:ext cx="301841" cy="16747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FAFBDD62-F77D-41F0-BCDC-ECE5782D15DC}"/>
              </a:ext>
            </a:extLst>
          </p:cNvPr>
          <p:cNvSpPr/>
          <p:nvPr/>
        </p:nvSpPr>
        <p:spPr>
          <a:xfrm>
            <a:off x="798249" y="3657551"/>
            <a:ext cx="166457" cy="1446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半闭框 8">
            <a:extLst>
              <a:ext uri="{FF2B5EF4-FFF2-40B4-BE49-F238E27FC236}">
                <a16:creationId xmlns:a16="http://schemas.microsoft.com/office/drawing/2014/main" id="{9D55BD95-FCC2-4C29-9DB3-D97D2CEEABAE}"/>
              </a:ext>
            </a:extLst>
          </p:cNvPr>
          <p:cNvSpPr/>
          <p:nvPr/>
        </p:nvSpPr>
        <p:spPr>
          <a:xfrm>
            <a:off x="596283" y="1518081"/>
            <a:ext cx="2041864" cy="683580"/>
          </a:xfrm>
          <a:prstGeom prst="halfFrame">
            <a:avLst>
              <a:gd name="adj1" fmla="val 16450"/>
              <a:gd name="adj2" fmla="val 177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>
            <a:extLst>
              <a:ext uri="{FF2B5EF4-FFF2-40B4-BE49-F238E27FC236}">
                <a16:creationId xmlns:a16="http://schemas.microsoft.com/office/drawing/2014/main" id="{AAC61260-5DD3-4D1D-B601-5B319A9857E0}"/>
              </a:ext>
            </a:extLst>
          </p:cNvPr>
          <p:cNvSpPr/>
          <p:nvPr/>
        </p:nvSpPr>
        <p:spPr>
          <a:xfrm rot="10800000">
            <a:off x="9223899" y="1690686"/>
            <a:ext cx="2041864" cy="683580"/>
          </a:xfrm>
          <a:prstGeom prst="halfFrame">
            <a:avLst>
              <a:gd name="adj1" fmla="val 16450"/>
              <a:gd name="adj2" fmla="val 177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19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5B0C09-EA62-4FBC-AD9D-616BBB660279}"/>
              </a:ext>
            </a:extLst>
          </p:cNvPr>
          <p:cNvSpPr txBox="1"/>
          <p:nvPr/>
        </p:nvSpPr>
        <p:spPr>
          <a:xfrm>
            <a:off x="763480" y="710214"/>
            <a:ext cx="4412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动作状态：</a:t>
            </a:r>
            <a:endParaRPr lang="en-US" altLang="zh-CN" dirty="0"/>
          </a:p>
          <a:p>
            <a:r>
              <a:rPr lang="zh-CN" altLang="en-US" dirty="0"/>
              <a:t>活动图中最小单位构造块，表示原子动作，用带圆端的方框表示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7688CB-E9A1-45C6-B41A-ED839D117F51}"/>
              </a:ext>
            </a:extLst>
          </p:cNvPr>
          <p:cNvSpPr/>
          <p:nvPr/>
        </p:nvSpPr>
        <p:spPr>
          <a:xfrm>
            <a:off x="745725" y="2663301"/>
            <a:ext cx="852256" cy="559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动作状态特性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631A06F1-70D9-4138-81EA-4A9DAC5D18BF}"/>
              </a:ext>
            </a:extLst>
          </p:cNvPr>
          <p:cNvSpPr/>
          <p:nvPr/>
        </p:nvSpPr>
        <p:spPr>
          <a:xfrm>
            <a:off x="1926454" y="2095130"/>
            <a:ext cx="568171" cy="1757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F146C0-DA82-45F0-99EF-0CC300FEBCDA}"/>
              </a:ext>
            </a:extLst>
          </p:cNvPr>
          <p:cNvSpPr txBox="1"/>
          <p:nvPr/>
        </p:nvSpPr>
        <p:spPr>
          <a:xfrm>
            <a:off x="2689933" y="1958356"/>
            <a:ext cx="2698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原子性：不能再被分解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不可中断性：一旦开始不可中止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瞬时性：动作处理时间极短，甚至可被忽略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12D6E4-DE0E-4FC3-A8C4-1EB03225C72C}"/>
              </a:ext>
            </a:extLst>
          </p:cNvPr>
          <p:cNvSpPr txBox="1"/>
          <p:nvPr/>
        </p:nvSpPr>
        <p:spPr>
          <a:xfrm>
            <a:off x="763480" y="5019438"/>
            <a:ext cx="4412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活动状态：</a:t>
            </a:r>
            <a:endParaRPr lang="en-US" altLang="zh-CN" dirty="0"/>
          </a:p>
          <a:p>
            <a:r>
              <a:rPr lang="zh-CN" altLang="en-US" dirty="0"/>
              <a:t>表示可分割的原子动作，可以理解为一个组合，他的控制流由其他活动状态或动作状态组成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2693D1-3EB0-4642-88A5-0EA111BEF9D6}"/>
              </a:ext>
            </a:extLst>
          </p:cNvPr>
          <p:cNvSpPr txBox="1"/>
          <p:nvPr/>
        </p:nvSpPr>
        <p:spPr>
          <a:xfrm>
            <a:off x="7173158" y="932155"/>
            <a:ext cx="3382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转移：两个状态间的一种关系，表示某特定事件或条件产生的状态变化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136D1D-8C2D-4B21-8AC2-740A2D71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08" y="2161551"/>
            <a:ext cx="408679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3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3F19EF8-D088-4FA5-A491-ECEF520A6927}"/>
              </a:ext>
            </a:extLst>
          </p:cNvPr>
          <p:cNvSpPr/>
          <p:nvPr/>
        </p:nvSpPr>
        <p:spPr>
          <a:xfrm>
            <a:off x="5976151" y="461639"/>
            <a:ext cx="5495277" cy="61167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18443F-4E71-4499-9945-638DB805E355}"/>
              </a:ext>
            </a:extLst>
          </p:cNvPr>
          <p:cNvSpPr/>
          <p:nvPr/>
        </p:nvSpPr>
        <p:spPr>
          <a:xfrm>
            <a:off x="328474" y="461639"/>
            <a:ext cx="5495277" cy="61167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3BDBB2-F04D-4D0B-8159-CB10BEDA6F22}"/>
              </a:ext>
            </a:extLst>
          </p:cNvPr>
          <p:cNvSpPr txBox="1"/>
          <p:nvPr/>
        </p:nvSpPr>
        <p:spPr>
          <a:xfrm>
            <a:off x="1429305" y="568171"/>
            <a:ext cx="248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分支：用于描述基于某个条件的可选路径，用菱形表示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9FB885-0ABE-4D73-B994-F429BB368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5" y="1607702"/>
            <a:ext cx="5221704" cy="46821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1B5EB3-79D9-4333-BDAF-F8E0F547C57A}"/>
              </a:ext>
            </a:extLst>
          </p:cNvPr>
          <p:cNvSpPr txBox="1"/>
          <p:nvPr/>
        </p:nvSpPr>
        <p:spPr>
          <a:xfrm>
            <a:off x="7341834" y="961371"/>
            <a:ext cx="259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分叉和汇合：用于表示并行的控制流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3A6AFF-DA45-4803-B484-0FBD30A6C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10" y="1870756"/>
            <a:ext cx="4660777" cy="41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9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946</Words>
  <Application>Microsoft Office PowerPoint</Application>
  <PresentationFormat>宽屏</PresentationFormat>
  <Paragraphs>169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7.1状态机图</vt:lpstr>
      <vt:lpstr>状态机图的概述</vt:lpstr>
      <vt:lpstr>PowerPoint 演示文稿</vt:lpstr>
      <vt:lpstr>状态机图的建模技术及应用</vt:lpstr>
      <vt:lpstr>PowerPoint 演示文稿</vt:lpstr>
      <vt:lpstr>7.2活动图</vt:lpstr>
      <vt:lpstr>活动图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7.1状态机图</dc:title>
  <dc:creator>xu guo</dc:creator>
  <cp:lastModifiedBy>xu guo</cp:lastModifiedBy>
  <cp:revision>1</cp:revision>
  <dcterms:created xsi:type="dcterms:W3CDTF">2022-03-27T09:36:26Z</dcterms:created>
  <dcterms:modified xsi:type="dcterms:W3CDTF">2022-03-27T11:06:46Z</dcterms:modified>
</cp:coreProperties>
</file>