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88" r:id="rId4"/>
    <p:sldId id="261" r:id="rId6"/>
    <p:sldId id="287" r:id="rId7"/>
    <p:sldId id="270" r:id="rId8"/>
    <p:sldId id="295" r:id="rId9"/>
    <p:sldId id="289" r:id="rId10"/>
    <p:sldId id="294" r:id="rId11"/>
    <p:sldId id="278" r:id="rId12"/>
    <p:sldId id="315" r:id="rId13"/>
    <p:sldId id="316" r:id="rId14"/>
    <p:sldId id="317" r:id="rId15"/>
    <p:sldId id="318" r:id="rId16"/>
    <p:sldId id="319" r:id="rId17"/>
    <p:sldId id="320" r:id="rId18"/>
    <p:sldId id="332" r:id="rId19"/>
    <p:sldId id="333" r:id="rId20"/>
    <p:sldId id="334" r:id="rId21"/>
    <p:sldId id="335" r:id="rId22"/>
    <p:sldId id="290" r:id="rId23"/>
    <p:sldId id="296" r:id="rId24"/>
    <p:sldId id="336" r:id="rId25"/>
    <p:sldId id="338" r:id="rId26"/>
    <p:sldId id="339" r:id="rId27"/>
    <p:sldId id="340" r:id="rId28"/>
    <p:sldId id="341" r:id="rId29"/>
    <p:sldId id="342" r:id="rId30"/>
    <p:sldId id="343" r:id="rId31"/>
    <p:sldId id="344" r:id="rId32"/>
    <p:sldId id="345" r:id="rId33"/>
    <p:sldId id="346" r:id="rId34"/>
    <p:sldId id="291" r:id="rId35"/>
    <p:sldId id="347" r:id="rId36"/>
    <p:sldId id="348" r:id="rId37"/>
    <p:sldId id="349" r:id="rId38"/>
    <p:sldId id="350" r:id="rId39"/>
    <p:sldId id="351" r:id="rId40"/>
    <p:sldId id="352" r:id="rId41"/>
    <p:sldId id="353" r:id="rId42"/>
    <p:sldId id="354" r:id="rId43"/>
    <p:sldId id="312"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autoAdjust="0"/>
    <p:restoredTop sz="96314" autoAdjust="0"/>
  </p:normalViewPr>
  <p:slideViewPr>
    <p:cSldViewPr snapToGrid="0">
      <p:cViewPr>
        <p:scale>
          <a:sx n="75" d="100"/>
          <a:sy n="75" d="100"/>
        </p:scale>
        <p:origin x="-1836" y="-846"/>
      </p:cViewPr>
      <p:guideLst>
        <p:guide orient="horz" pos="2070"/>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smtClean="0">
                <a:solidFill>
                  <a:schemeClr val="tx1">
                    <a:lumMod val="75000"/>
                    <a:lumOff val="25000"/>
                  </a:schemeClr>
                </a:solidFill>
                <a:cs typeface="+mn-ea"/>
                <a:sym typeface="+mn-lt"/>
              </a:rPr>
              <a:t>UML</a:t>
            </a:r>
            <a:r>
              <a:rPr lang="zh-CN" altLang="en-US" sz="6600" b="1" dirty="0" smtClean="0">
                <a:solidFill>
                  <a:schemeClr val="tx1">
                    <a:lumMod val="75000"/>
                    <a:lumOff val="25000"/>
                  </a:schemeClr>
                </a:solidFill>
                <a:cs typeface="+mn-ea"/>
                <a:sym typeface="+mn-lt"/>
              </a:rPr>
              <a:t>概述</a:t>
            </a:r>
            <a:endParaRPr lang="zh-CN" altLang="en-US" sz="6600" b="1" dirty="0" smtClean="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p>
            <a:r>
              <a:rPr lang="zh-CN" altLang="en-US"/>
              <a:t>2)接口</a:t>
            </a:r>
            <a:endParaRPr lang="zh-CN" altLang="en-US"/>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endParaRPr lang="zh-CN" altLang="en-US"/>
          </a:p>
        </p:txBody>
      </p:sp>
      <p:pic>
        <p:nvPicPr>
          <p:cNvPr id="4" name="图片 3"/>
          <p:cNvPicPr>
            <a:picLocks noChangeAspect="1"/>
          </p:cNvPicPr>
          <p:nvPr/>
        </p:nvPicPr>
        <p:blipFill>
          <a:blip r:embed="rId1"/>
          <a:stretch>
            <a:fillRect/>
          </a:stretch>
        </p:blipFill>
        <p:spPr>
          <a:xfrm>
            <a:off x="1324610" y="3034665"/>
            <a:ext cx="3956050" cy="2889250"/>
          </a:xfrm>
          <a:prstGeom prst="rect">
            <a:avLst/>
          </a:prstGeom>
        </p:spPr>
      </p:pic>
      <p:pic>
        <p:nvPicPr>
          <p:cNvPr id="6" name="图片 5"/>
          <p:cNvPicPr>
            <a:picLocks noChangeAspect="1"/>
          </p:cNvPicPr>
          <p:nvPr/>
        </p:nvPicPr>
        <p:blipFill>
          <a:blip r:embed="rId2"/>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p>
            <a:r>
              <a:rPr lang="zh-CN" altLang="en-US"/>
              <a:t>以需求中的作业和资料为例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p>
            <a:r>
              <a:rPr lang="en-US" altLang="zh-CN"/>
              <a:t>3</a:t>
            </a:r>
            <a:r>
              <a:rPr lang="zh-CN" altLang="en-US"/>
              <a:t>)</a:t>
            </a:r>
            <a:r>
              <a:rPr lang="zh-CN" altLang="en-US"/>
              <a:t>协作</a:t>
            </a:r>
            <a:endParaRPr lang="zh-CN" altLang="en-US"/>
          </a:p>
          <a:p>
            <a:r>
              <a:rPr lang="zh-CN" altLang="en-US"/>
              <a:t>描述了一组</a:t>
            </a:r>
            <a:r>
              <a:rPr lang="zh-CN" altLang="en-US">
                <a:solidFill>
                  <a:srgbClr val="FF0000"/>
                </a:solidFill>
              </a:rPr>
              <a:t>事物间的相互作用的集合</a:t>
            </a:r>
            <a:r>
              <a:rPr lang="zh-CN" altLang="en-US"/>
              <a:t>。</a:t>
            </a:r>
            <a:endParaRPr lang="zh-CN" altLang="en-US"/>
          </a:p>
        </p:txBody>
      </p:sp>
      <p:sp>
        <p:nvSpPr>
          <p:cNvPr id="2" name="文本框 1"/>
          <p:cNvSpPr txBox="1"/>
          <p:nvPr/>
        </p:nvSpPr>
        <p:spPr>
          <a:xfrm>
            <a:off x="1227455" y="2025015"/>
            <a:ext cx="4480560" cy="368300"/>
          </a:xfrm>
          <a:prstGeom prst="rect">
            <a:avLst/>
          </a:prstGeom>
          <a:noFill/>
        </p:spPr>
        <p:txBody>
          <a:bodyPr wrap="square" rtlCol="0" anchor="t">
            <a:spAutoFit/>
          </a:bodyPr>
          <a:p>
            <a:r>
              <a:rPr lang="zh-CN" altLang="en-US"/>
              <a:t>以需求中找回密码（提问找回）为例</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p>
            <a:r>
              <a:rPr lang="en-US" altLang="zh-CN"/>
              <a:t>4</a:t>
            </a:r>
            <a:r>
              <a:rPr lang="zh-CN" altLang="en-US"/>
              <a:t>)</a:t>
            </a:r>
            <a:r>
              <a:rPr lang="zh-CN" altLang="en-US"/>
              <a:t>用例</a:t>
            </a:r>
            <a:endParaRPr lang="zh-CN" altLang="en-US"/>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endParaRPr lang="zh-CN" altLang="en-US"/>
          </a:p>
        </p:txBody>
      </p:sp>
      <p:sp>
        <p:nvSpPr>
          <p:cNvPr id="2" name="文本框 1"/>
          <p:cNvSpPr txBox="1"/>
          <p:nvPr/>
        </p:nvSpPr>
        <p:spPr>
          <a:xfrm>
            <a:off x="1227455" y="2205990"/>
            <a:ext cx="2540000" cy="368300"/>
          </a:xfrm>
          <a:prstGeom prst="rect">
            <a:avLst/>
          </a:prstGeom>
          <a:noFill/>
        </p:spPr>
        <p:txBody>
          <a:bodyPr wrap="square" rtlCol="0" anchor="t">
            <a:spAutoFit/>
          </a:bodyPr>
          <a:p>
            <a:r>
              <a:rPr lang="zh-CN" altLang="en-US"/>
              <a:t>以游客需求为例</a:t>
            </a:r>
            <a:endParaRPr lang="zh-CN" altLang="en-US"/>
          </a:p>
        </p:txBody>
      </p:sp>
      <p:pic>
        <p:nvPicPr>
          <p:cNvPr id="4"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p>
            <a:r>
              <a:rPr lang="en-US" altLang="zh-CN"/>
              <a:t>5</a:t>
            </a:r>
            <a:r>
              <a:rPr lang="zh-CN" altLang="en-US"/>
              <a:t>)构</a:t>
            </a:r>
            <a:r>
              <a:rPr lang="zh-CN" altLang="en-US"/>
              <a:t>件</a:t>
            </a:r>
            <a:endParaRPr lang="zh-CN" altLang="en-US"/>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endParaRPr lang="zh-CN" altLang="en-US"/>
          </a:p>
          <a:p>
            <a:r>
              <a:rPr lang="zh-CN" altLang="en-US"/>
              <a:t>例如COM +或Java Beans。</a:t>
            </a:r>
            <a:endParaRPr lang="zh-CN" altLang="en-US"/>
          </a:p>
        </p:txBody>
      </p:sp>
      <p:sp>
        <p:nvSpPr>
          <p:cNvPr id="2" name="文本框 1"/>
          <p:cNvSpPr txBox="1"/>
          <p:nvPr/>
        </p:nvSpPr>
        <p:spPr>
          <a:xfrm>
            <a:off x="1139190" y="3034665"/>
            <a:ext cx="4290060" cy="368300"/>
          </a:xfrm>
          <a:prstGeom prst="rect">
            <a:avLst/>
          </a:prstGeom>
          <a:noFill/>
        </p:spPr>
        <p:txBody>
          <a:bodyPr wrap="square" rtlCol="0" anchor="t">
            <a:spAutoFit/>
          </a:bodyPr>
          <a:p>
            <a:r>
              <a:rPr lang="zh-CN" altLang="en-US"/>
              <a:t>以学生需求中团队内部交流系统为例</a:t>
            </a:r>
            <a:endParaRPr lang="zh-CN" altLang="en-US"/>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p>
            <a:r>
              <a:rPr lang="en-US" altLang="zh-CN"/>
              <a:t>6</a:t>
            </a:r>
            <a:r>
              <a:rPr lang="zh-CN" altLang="en-US"/>
              <a:t>)</a:t>
            </a:r>
            <a:r>
              <a:rPr lang="zh-CN" altLang="en-US"/>
              <a:t>节点</a:t>
            </a:r>
            <a:endParaRPr lang="zh-CN" altLang="en-US"/>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endParaRPr lang="zh-CN" altLang="en-US"/>
          </a:p>
        </p:txBody>
      </p:sp>
      <p:sp>
        <p:nvSpPr>
          <p:cNvPr id="2" name="文本框 1"/>
          <p:cNvSpPr txBox="1"/>
          <p:nvPr/>
        </p:nvSpPr>
        <p:spPr>
          <a:xfrm>
            <a:off x="1227455" y="2589530"/>
            <a:ext cx="2540000" cy="368300"/>
          </a:xfrm>
          <a:prstGeom prst="rect">
            <a:avLst/>
          </a:prstGeom>
          <a:noFill/>
        </p:spPr>
        <p:txBody>
          <a:bodyPr wrap="square" rtlCol="0" anchor="t">
            <a:spAutoFit/>
          </a:bodyPr>
          <a:p>
            <a:r>
              <a:rPr lang="zh-CN" altLang="en-US"/>
              <a:t>以整个app系统为例</a:t>
            </a:r>
            <a:endParaRPr lang="zh-CN" altLang="en-US"/>
          </a:p>
        </p:txBody>
      </p:sp>
      <p:pic>
        <p:nvPicPr>
          <p:cNvPr id="6"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p>
            <a:r>
              <a:t>1.依赖</a:t>
            </a:r>
          </a:p>
          <a:p>
            <a:r>
              <a:t>依赖（Dependency）是两个模型元素间的语义关系，其中一个元素（独立事务）发生变化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1"/>
          <a:stretch>
            <a:fillRect/>
          </a:stretch>
        </p:blipFill>
        <p:spPr>
          <a:xfrm>
            <a:off x="1361440" y="2482850"/>
            <a:ext cx="4051300" cy="1111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p>
            <a:r>
              <a:t>2.关联</a:t>
            </a:r>
          </a:p>
          <a:p>
            <a:r>
              <a:t>关联（Association）指明了 一个对象与另一个对象间的关系。在图形上，关联用一条实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1"/>
          <a:stretch>
            <a:fillRect/>
          </a:stretch>
        </p:blipFill>
        <p:spPr>
          <a:xfrm>
            <a:off x="1227455" y="2760345"/>
            <a:ext cx="2813050" cy="1339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p>
            <a:r>
              <a:t>3.泛化</a:t>
            </a:r>
          </a:p>
          <a:p>
            <a:r>
              <a:t>泛化（Generalization）是一种一般化-特殊化的关系，是一般事物（父类）和该事物较为特 殊的种类（子类）之间的关系，子类继承父类的属性和操作，除此之外，子类还添加新的属性 和操作。在图形上，把泛化关系画成带有空心箭头的实线，该实线指向父类，如图1.3所示。</a:t>
            </a:r>
          </a:p>
        </p:txBody>
      </p:sp>
      <p:pic>
        <p:nvPicPr>
          <p:cNvPr id="4" name="图片 3"/>
          <p:cNvPicPr>
            <a:picLocks noChangeAspect="1"/>
          </p:cNvPicPr>
          <p:nvPr/>
        </p:nvPicPr>
        <p:blipFill>
          <a:blip r:embed="rId1"/>
          <a:stretch>
            <a:fillRect/>
          </a:stretch>
        </p:blipFill>
        <p:spPr>
          <a:xfrm>
            <a:off x="648970" y="4811395"/>
            <a:ext cx="3879850" cy="908050"/>
          </a:xfrm>
          <a:prstGeom prst="rect">
            <a:avLst/>
          </a:prstGeom>
        </p:spPr>
      </p:pic>
      <p:pic>
        <p:nvPicPr>
          <p:cNvPr id="-2147482623" name="图片 -2147482624"/>
          <p:cNvPicPr>
            <a:picLocks noChangeAspect="1"/>
          </p:cNvPicPr>
          <p:nvPr/>
        </p:nvPicPr>
        <p:blipFill>
          <a:blip r:embed="rId2"/>
          <a:srcRect l="23686" t="311"/>
          <a:stretch>
            <a:fillRect/>
          </a:stretch>
        </p:blipFill>
        <p:spPr>
          <a:xfrm>
            <a:off x="5196205" y="1264285"/>
            <a:ext cx="3079115" cy="5088890"/>
          </a:xfrm>
          <a:prstGeom prst="rect">
            <a:avLst/>
          </a:prstGeom>
          <a:noFill/>
          <a:ln w="9525">
            <a:noFill/>
          </a:ln>
        </p:spPr>
      </p:pic>
      <p:pic>
        <p:nvPicPr>
          <p:cNvPr id="-2147482620" name="图片 2"/>
          <p:cNvPicPr>
            <a:picLocks noChangeAspect="1"/>
          </p:cNvPicPr>
          <p:nvPr/>
        </p:nvPicPr>
        <p:blipFill>
          <a:blip r:embed="rId3"/>
          <a:srcRect l="1427" t="-61" r="12025"/>
          <a:stretch>
            <a:fillRect/>
          </a:stretch>
        </p:blipFill>
        <p:spPr>
          <a:xfrm>
            <a:off x="8393430" y="1123950"/>
            <a:ext cx="3427730" cy="52292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1"/>
          <a:stretch>
            <a:fillRect/>
          </a:stretch>
        </p:blipFill>
        <p:spPr>
          <a:xfrm>
            <a:off x="943610" y="5029835"/>
            <a:ext cx="3638550" cy="977900"/>
          </a:xfrm>
          <a:prstGeom prst="rect">
            <a:avLst/>
          </a:prstGeom>
        </p:spPr>
      </p:pic>
      <p:pic>
        <p:nvPicPr>
          <p:cNvPr id="-2147482618" name="图片 -2147482619"/>
          <p:cNvPicPr>
            <a:picLocks noChangeAspect="1"/>
          </p:cNvPicPr>
          <p:nvPr/>
        </p:nvPicPr>
        <p:blipFill>
          <a:blip r:embed="rId2"/>
          <a:srcRect l="-540" t="-4943" b="11651"/>
          <a:stretch>
            <a:fillRect/>
          </a:stretch>
        </p:blipFill>
        <p:spPr>
          <a:xfrm>
            <a:off x="4401185" y="2313305"/>
            <a:ext cx="5081905" cy="4362450"/>
          </a:xfrm>
          <a:prstGeom prst="rect">
            <a:avLst/>
          </a:prstGeom>
          <a:noFill/>
          <a:ln w="9525">
            <a:noFill/>
          </a:ln>
        </p:spPr>
      </p:pic>
      <p:pic>
        <p:nvPicPr>
          <p:cNvPr id="-2147482617" name="图片 -2147482618"/>
          <p:cNvPicPr>
            <a:picLocks noChangeAspect="1"/>
          </p:cNvPicPr>
          <p:nvPr/>
        </p:nvPicPr>
        <p:blipFill>
          <a:blip r:embed="rId3"/>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endParaRPr lang="zh-CN" altLang="en-US" sz="2400" b="1" dirty="0">
                <a:solidFill>
                  <a:schemeClr val="accent3"/>
                </a:solidFill>
                <a:cs typeface="+mn-ea"/>
                <a:sym typeface="+mn-lt"/>
              </a:endParaRP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a:t>
                </a:r>
                <a:r>
                  <a:rPr lang="zh-CN" altLang="en-US" sz="2400" b="1" dirty="0">
                    <a:solidFill>
                      <a:schemeClr val="accent3"/>
                    </a:solidFill>
                    <a:cs typeface="+mn-ea"/>
                    <a:sym typeface="+mn-lt"/>
                  </a:rPr>
                  <a:t>结构</a:t>
                </a:r>
                <a:endParaRPr lang="zh-CN" altLang="en-US" sz="2400" b="1" dirty="0">
                  <a:solidFill>
                    <a:schemeClr val="accent3"/>
                  </a:solidFill>
                  <a:cs typeface="+mn-ea"/>
                  <a:sym typeface="+mn-lt"/>
                </a:endParaRP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endParaRPr lang="zh-CN" altLang="en-US" sz="2400" b="1" dirty="0">
                <a:solidFill>
                  <a:schemeClr val="accent3"/>
                </a:solidFill>
                <a:cs typeface="+mn-ea"/>
                <a:sym typeface="+mn-lt"/>
              </a:endParaRP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endParaRPr lang="zh-CN" altLang="en-US" sz="2400" b="1" dirty="0">
                <a:solidFill>
                  <a:schemeClr val="accent3"/>
                </a:solidFill>
                <a:cs typeface="+mn-ea"/>
                <a:sym typeface="+mn-lt"/>
              </a:endParaRP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用例视图：主要强调从</a:t>
            </a:r>
            <a:r>
              <a:rPr lang="zh-CN" altLang="en-US" sz="240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a:latin typeface="微软雅黑" panose="020B0503020204020204" pitchFamily="34" charset="-122"/>
                <a:ea typeface="微软雅黑" panose="020B0503020204020204" pitchFamily="34" charset="-122"/>
                <a:sym typeface="+mn-ea"/>
              </a:rPr>
              <a:t>（主要是用户）的角度所看到的或需要的系统功能。</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逻辑视图：主要是从系统的</a:t>
            </a:r>
            <a:r>
              <a:rPr lang="zh-CN" altLang="en-US" sz="240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a:latin typeface="微软雅黑" panose="020B0503020204020204" pitchFamily="34" charset="-122"/>
                <a:ea typeface="微软雅黑" panose="020B0503020204020204" pitchFamily="34" charset="-122"/>
                <a:sym typeface="+mn-ea"/>
              </a:rPr>
              <a:t>显示如何实现系统的功能。</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并发视图：显示了系统的</a:t>
            </a:r>
            <a:r>
              <a:rPr lang="zh-CN" altLang="en-US" sz="2400">
                <a:solidFill>
                  <a:srgbClr val="FF0000"/>
                </a:solidFill>
                <a:latin typeface="微软雅黑" panose="020B0503020204020204" pitchFamily="34" charset="-122"/>
                <a:ea typeface="微软雅黑" panose="020B0503020204020204" pitchFamily="34" charset="-122"/>
                <a:sym typeface="+mn-ea"/>
              </a:rPr>
              <a:t>并发性</a:t>
            </a:r>
            <a:r>
              <a:rPr lang="zh-CN" altLang="en-US" sz="2400">
                <a:latin typeface="微软雅黑" panose="020B0503020204020204" pitchFamily="34" charset="-122"/>
                <a:ea typeface="微软雅黑" panose="020B0503020204020204" pitchFamily="34" charset="-122"/>
                <a:sym typeface="+mn-ea"/>
              </a:rPr>
              <a:t>，并解决在并发系统种存在的通信问题和同步问题。</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组件视图：用于显示</a:t>
            </a:r>
            <a:r>
              <a:rPr lang="zh-CN" altLang="en-US" sz="240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sym typeface="+mn-ea"/>
              </a:rPr>
              <a:t>配置视图：主要</a:t>
            </a:r>
            <a:r>
              <a:rPr lang="zh-CN" altLang="en-US" sz="240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a:t>
            </a:r>
            <a:r>
              <a:rPr lang="zh-CN" altLang="en-US" sz="2800" b="1" dirty="0">
                <a:solidFill>
                  <a:schemeClr val="accent2"/>
                </a:solidFill>
                <a:cs typeface="+mn-ea"/>
                <a:sym typeface="+mn-lt"/>
              </a:rPr>
              <a:t>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p>
            <a:r>
              <a:rPr lang="zh-CN" altLang="en-US"/>
              <a:t>参考图片</a:t>
            </a:r>
            <a:r>
              <a:rPr lang="zh-CN" altLang="en-US"/>
              <a:t>出处：http://www.uml.org.cn/modeler/201909124.asp</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a:t>
            </a:r>
            <a:r>
              <a:rPr lang="zh-CN" altLang="en-US" sz="2800" b="1" dirty="0">
                <a:solidFill>
                  <a:schemeClr val="accent2"/>
                </a:solidFill>
                <a:cs typeface="+mn-ea"/>
                <a:sym typeface="+mn-lt"/>
              </a:rPr>
              <a:t>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38035" y="1089025"/>
            <a:ext cx="4612640" cy="2904490"/>
          </a:xfrm>
          <a:prstGeom prst="rect">
            <a:avLst/>
          </a:prstGeom>
        </p:spPr>
      </p:pic>
      <p:pic>
        <p:nvPicPr>
          <p:cNvPr id="8" name="图片 7"/>
          <p:cNvPicPr>
            <a:picLocks noChangeAspect="1"/>
          </p:cNvPicPr>
          <p:nvPr/>
        </p:nvPicPr>
        <p:blipFill>
          <a:blip r:embed="rId2"/>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p>
            <a:r>
              <a:rPr lang="zh-CN" altLang="en-US">
                <a:sym typeface="+mn-ea"/>
              </a:rPr>
              <a:t>参考图片出处：http://www.uml.org.cn/modeler/201909124.asp</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a:t>
            </a:r>
            <a:r>
              <a:rPr lang="zh-CN" altLang="en-US" sz="2800" b="1" dirty="0">
                <a:solidFill>
                  <a:schemeClr val="accent2"/>
                </a:solidFill>
                <a:cs typeface="+mn-ea"/>
                <a:sym typeface="+mn-lt"/>
              </a:rPr>
              <a:t>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a:t>
            </a:r>
            <a:r>
              <a:rPr lang="zh-CN" altLang="en-US" sz="2800" b="1" dirty="0">
                <a:solidFill>
                  <a:schemeClr val="accent2"/>
                </a:solidFill>
                <a:cs typeface="+mn-ea"/>
                <a:sym typeface="+mn-lt"/>
              </a:rPr>
              <a:t>总结</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endParaRPr lang="zh-CN" altLang="en-US" sz="4000" b="1" dirty="0">
              <a:solidFill>
                <a:schemeClr val="accent3"/>
              </a:solidFill>
              <a:cs typeface="+mn-ea"/>
              <a:sym typeface="+mn-lt"/>
            </a:endParaRP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endParaRPr lang="en-US" altLang="zh-CN" dirty="0">
              <a:sym typeface="+mn-ea"/>
            </a:endParaRPr>
          </a:p>
          <a:p>
            <a:endParaRPr lang="zh-CN" altLang="en-US"/>
          </a:p>
        </p:txBody>
      </p:sp>
      <p:pic>
        <p:nvPicPr>
          <p:cNvPr id="101" name="Shape 101"/>
          <p:cNvPicPr/>
          <p:nvPr/>
        </p:nvPicPr>
        <p:blipFill>
          <a:blip r:embed="rId1"/>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pic>
        <p:nvPicPr>
          <p:cNvPr id="105" name="Shape 105"/>
          <p:cNvPicPr/>
          <p:nvPr/>
        </p:nvPicPr>
        <p:blipFill>
          <a:blip r:embed="rId2"/>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p>
            <a:pPr algn="ctr"/>
            <a:endParaRPr lang="zh-CN" altLang="en-US"/>
          </a:p>
        </p:txBody>
      </p:sp>
      <p:pic>
        <p:nvPicPr>
          <p:cNvPr id="6" name="图片 5"/>
          <p:cNvPicPr>
            <a:picLocks noChangeAspect="1"/>
          </p:cNvPicPr>
          <p:nvPr/>
        </p:nvPicPr>
        <p:blipFill>
          <a:blip r:embed="rId1"/>
          <a:stretch>
            <a:fillRect/>
          </a:stretch>
        </p:blipFill>
        <p:spPr>
          <a:xfrm>
            <a:off x="7196455" y="64770"/>
            <a:ext cx="4751705" cy="3894455"/>
          </a:xfrm>
          <a:prstGeom prst="rect">
            <a:avLst/>
          </a:prstGeom>
        </p:spPr>
      </p:pic>
      <p:pic>
        <p:nvPicPr>
          <p:cNvPr id="7" name="图片 6"/>
          <p:cNvPicPr>
            <a:picLocks noChangeAspect="1"/>
          </p:cNvPicPr>
          <p:nvPr/>
        </p:nvPicPr>
        <p:blipFill>
          <a:blip r:embed="rId2"/>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endParaRPr lang="zh-CN"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p>
            <a:pPr indent="266700"/>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smtClean="0">
                <a:solidFill>
                  <a:schemeClr val="tx1">
                    <a:lumMod val="75000"/>
                    <a:lumOff val="25000"/>
                  </a:schemeClr>
                </a:solidFill>
                <a:cs typeface="+mn-ea"/>
                <a:sym typeface="+mn-lt"/>
              </a:rPr>
              <a:t>THANKS!</a:t>
            </a:r>
            <a:endParaRPr lang="en-US" sz="6600" b="1" dirty="0" smtClean="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微软雅黑" panose="020B0503020204020204" pitchFamily="34" charset="-122"/>
                  <a:ea typeface="微软雅黑" panose="020B0503020204020204" pitchFamily="34" charset="-122"/>
                </a:rPr>
                <a:t>1994年</a:t>
              </a:r>
              <a:endParaRPr lang="en-US" sz="1800" dirty="0" smtClean="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微软雅黑" panose="020B0503020204020204" pitchFamily="34" charset="-122"/>
                  <a:ea typeface="微软雅黑" panose="020B0503020204020204" pitchFamily="34" charset="-122"/>
                </a:rPr>
                <a:t>1995年10月</a:t>
              </a:r>
              <a:endParaRPr lang="en-US" sz="1800" dirty="0" smtClean="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latin typeface="微软雅黑" panose="020B0503020204020204" pitchFamily="34" charset="-122"/>
                  <a:ea typeface="微软雅黑" panose="020B0503020204020204" pitchFamily="34" charset="-122"/>
                </a:rPr>
                <a:t>1996年6月和10月</a:t>
              </a:r>
              <a:endParaRPr lang="en-US" sz="1800" dirty="0" smtClean="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schemeClr val="bg1"/>
                  </a:solidFill>
                  <a:latin typeface="微软雅黑" panose="020B0503020204020204" pitchFamily="34" charset="-122"/>
                  <a:ea typeface="微软雅黑" panose="020B0503020204020204" pitchFamily="34" charset="-122"/>
                </a:rPr>
                <a:t>1997年11月</a:t>
              </a:r>
              <a:endParaRPr lang="en-US" dirty="0" smtClean="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微软雅黑" panose="020B0503020204020204" pitchFamily="34" charset="-122"/>
                  <a:ea typeface="微软雅黑" panose="020B0503020204020204" pitchFamily="34" charset="-122"/>
                </a:rPr>
                <a:t>2000年</a:t>
              </a:r>
              <a:endParaRPr lang="en-US" smtClean="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mtClean="0">
                  <a:latin typeface="微软雅黑" panose="020B0503020204020204" pitchFamily="34" charset="-122"/>
                  <a:ea typeface="微软雅黑" panose="020B0503020204020204" pitchFamily="34" charset="-122"/>
                </a:rPr>
                <a:t>2005年</a:t>
              </a:r>
              <a:endParaRPr lang="en-US" smtClean="0">
                <a:latin typeface="微软雅黑" panose="020B0503020204020204" pitchFamily="34" charset="-122"/>
                <a:ea typeface="微软雅黑" panose="020B0503020204020204" pitchFamily="34" charset="-122"/>
              </a:endParaRP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endPar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a:t>
            </a:r>
            <a:r>
              <a:rPr lang="zh-CN" altLang="en-US" sz="2800" b="1" dirty="0">
                <a:solidFill>
                  <a:schemeClr val="accent2"/>
                </a:solidFill>
                <a:cs typeface="+mn-ea"/>
                <a:sym typeface="+mn-lt"/>
              </a:rPr>
              <a:t>历程</a:t>
            </a:r>
            <a:endParaRPr lang="zh-CN" altLang="en-US" sz="2800" b="1" dirty="0">
              <a:solidFill>
                <a:schemeClr val="accent2"/>
              </a:solidFill>
              <a:cs typeface="+mn-ea"/>
              <a:sym typeface="+mn-lt"/>
            </a:endParaRP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endPar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3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3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300"/>
                                        <p:tgtEl>
                                          <p:spTgt spid="6"/>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3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300"/>
                                        <p:tgtEl>
                                          <p:spTgt spid="5"/>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300"/>
                                        <p:tgtEl>
                                          <p:spTgt spid="1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300"/>
                                        <p:tgtEl>
                                          <p:spTgt spid="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3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300"/>
                                        <p:tgtEl>
                                          <p:spTgt spid="3"/>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300"/>
                                        <p:tgtEl>
                                          <p:spTgt spid="2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300"/>
                                        <p:tgtEl>
                                          <p:spTgt spid="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300"/>
                                        <p:tgtEl>
                                          <p:spTgt spid="8"/>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childTnLst>
                          </p:cTn>
                        </p:par>
                        <p:par>
                          <p:cTn id="64" fill="hold">
                            <p:stCondLst>
                              <p:cond delay="7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par>
                          <p:cTn id="72" fill="hold">
                            <p:stCondLst>
                              <p:cond delay="8500"/>
                            </p:stCondLst>
                            <p:childTnLst>
                              <p:par>
                                <p:cTn id="73" presetID="22" presetClass="entr" presetSubtype="4"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00"/>
                                        <p:tgtEl>
                                          <p:spTgt spid="37"/>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par>
                          <p:cTn id="80" fill="hold">
                            <p:stCondLst>
                              <p:cond delay="9500"/>
                            </p:stCondLst>
                            <p:childTnLst>
                              <p:par>
                                <p:cTn id="81" presetID="22" presetClass="entr" presetSubtype="1"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up)">
                                      <p:cBhvr>
                                        <p:cTn id="83" dur="500"/>
                                        <p:tgtEl>
                                          <p:spTgt spid="3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11500"/>
                            </p:stCondLst>
                            <p:childTnLst>
                              <p:par>
                                <p:cTn id="97" presetID="22" presetClass="entr" presetSubtype="1" fill="hold"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up)">
                                      <p:cBhvr>
                                        <p:cTn id="99" dur="500"/>
                                        <p:tgtEl>
                                          <p:spTgt spid="32"/>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left)">
                                      <p:cBhvr>
                                        <p:cTn id="103" dur="500"/>
                                        <p:tgtEl>
                                          <p:spTgt spid="31"/>
                                        </p:tgtEl>
                                      </p:cBhvr>
                                    </p:animEffect>
                                  </p:childTnLst>
                                </p:cTn>
                              </p:par>
                            </p:childTnLst>
                          </p:cTn>
                        </p:par>
                        <p:par>
                          <p:cTn id="104" fill="hold">
                            <p:stCondLst>
                              <p:cond delay="12500"/>
                            </p:stCondLst>
                            <p:childTnLst>
                              <p:par>
                                <p:cTn id="105" presetID="22" presetClass="entr" presetSubtype="4" fill="hold"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wipe(down)">
                                      <p:cBhvr>
                                        <p:cTn id="107" dur="500"/>
                                        <p:tgtEl>
                                          <p:spTgt spid="48"/>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49"/>
                                        </p:tgtEl>
                                        <p:attrNameLst>
                                          <p:attrName>style.visibility</p:attrName>
                                        </p:attrNameLst>
                                      </p:cBhvr>
                                      <p:to>
                                        <p:strVal val="visible"/>
                                      </p:to>
                                    </p:set>
                                    <p:animEffect transition="in" filter="wipe(left)">
                                      <p:cBhvr>
                                        <p:cTn id="111" dur="3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27" grpId="0"/>
      <p:bldP spid="29" grpId="0"/>
      <p:bldP spid="31" grpId="0"/>
      <p:bldP spid="33" grpId="0"/>
      <p:bldP spid="34" grpId="0"/>
      <p:bldP spid="35" grpId="0"/>
      <p:bldP spid="4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a:t>
            </a:r>
            <a:r>
              <a:rPr lang="zh-CN" altLang="en-US" sz="3500" b="1" dirty="0"/>
              <a:t>特点</a:t>
            </a:r>
            <a:endParaRPr lang="zh-CN" altLang="en-US" sz="3500" b="1" dirty="0"/>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endParaRPr lang="zh-CN" altLang="en-US" sz="1500" dirty="0">
              <a:solidFill>
                <a:schemeClr val="tx2"/>
              </a:solidFill>
              <a:cs typeface="微软雅黑" panose="020B0503020204020204" pitchFamily="34" charset="-122"/>
            </a:endParaRP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endParaRPr lang="zh-CN" altLang="en-US" sz="1600" dirty="0">
              <a:solidFill>
                <a:schemeClr val="tx2"/>
              </a:solidFill>
            </a:endParaRP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endParaRPr lang="zh-CN" altLang="en-US" sz="1500" dirty="0">
              <a:solidFill>
                <a:schemeClr val="tx2"/>
              </a:solidFill>
            </a:endParaRP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endParaRPr lang="zh-CN" altLang="en-US" sz="2400" b="1" dirty="0">
                <a:solidFill>
                  <a:schemeClr val="bg1"/>
                </a:solidFill>
                <a:cs typeface="+mn-ea"/>
                <a:sym typeface="+mn-lt"/>
              </a:endParaRP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endParaRPr lang="zh-CN" altLang="en-US" sz="2400" b="1" dirty="0">
                <a:solidFill>
                  <a:schemeClr val="bg1"/>
                </a:solidFill>
                <a:cs typeface="+mn-ea"/>
                <a:sym typeface="+mn-lt"/>
              </a:endParaRP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endParaRPr lang="zh-CN" altLang="en-US" sz="2400" b="1" dirty="0">
                <a:solidFill>
                  <a:schemeClr val="bg1"/>
                </a:solidFill>
                <a:cs typeface="+mn-ea"/>
                <a:sym typeface="+mn-lt"/>
              </a:endParaRP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endParaRPr lang="zh-CN" altLang="en-US" sz="2400" b="1" dirty="0">
                <a:solidFill>
                  <a:schemeClr val="bg1"/>
                </a:solidFill>
                <a:cs typeface="+mn-ea"/>
                <a:sym typeface="+mn-lt"/>
              </a:endParaRP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endParaRPr lang="zh-CN" altLang="en-US" dirty="0">
              <a:solidFill>
                <a:schemeClr val="tx1">
                  <a:lumMod val="65000"/>
                  <a:lumOff val="35000"/>
                </a:schemeClr>
              </a:solidFill>
              <a:cs typeface="+mn-ea"/>
              <a:sym typeface="+mn-lt"/>
            </a:endParaRP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endParaRPr lang="zh-CN" altLang="en-US" sz="2800" b="1" dirty="0">
              <a:solidFill>
                <a:schemeClr val="accent2"/>
              </a:solidFill>
              <a:cs typeface="+mn-ea"/>
              <a:sym typeface="+mn-lt"/>
            </a:endParaRP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p>
            <a:r>
              <a:rPr lang="zh-CN" altLang="en-US"/>
              <a:t>分组事物是UML模型图的组织部分，</a:t>
            </a:r>
            <a:r>
              <a:rPr lang="zh-CN" altLang="en-US">
                <a:solidFill>
                  <a:srgbClr val="FF0000"/>
                </a:solidFill>
              </a:rPr>
              <a:t>描述事物的组织结构</a:t>
            </a:r>
            <a:r>
              <a:rPr lang="zh-CN" altLang="en-US"/>
              <a:t>，主要由包来实现。 </a:t>
            </a:r>
            <a:endParaRPr lang="zh-CN" altLang="en-US"/>
          </a:p>
          <a:p>
            <a:r>
              <a:rPr lang="zh-CN" altLang="en-US"/>
              <a:t>包：把元素编程成组的机制。</a:t>
            </a:r>
            <a:endParaRPr lang="zh-CN" altLang="en-US"/>
          </a:p>
        </p:txBody>
      </p:sp>
      <p:sp>
        <p:nvSpPr>
          <p:cNvPr id="3" name="文本框 2"/>
          <p:cNvSpPr txBox="1"/>
          <p:nvPr/>
        </p:nvSpPr>
        <p:spPr>
          <a:xfrm>
            <a:off x="470535" y="1557655"/>
            <a:ext cx="2540000" cy="1476375"/>
          </a:xfrm>
          <a:prstGeom prst="rect">
            <a:avLst/>
          </a:prstGeom>
          <a:noFill/>
        </p:spPr>
        <p:txBody>
          <a:bodyPr wrap="square" rtlCol="0" anchor="t">
            <a:spAutoFit/>
          </a:bodyPr>
          <a:p>
            <a:r>
              <a:rPr lang="zh-CN" altLang="en-US"/>
              <a:t>构件事物是UML模型的静态部分</a:t>
            </a:r>
            <a:r>
              <a:rPr lang="en-US" altLang="zh-CN"/>
              <a:t>,</a:t>
            </a:r>
            <a:r>
              <a:rPr lang="zh-CN" altLang="en-US">
                <a:solidFill>
                  <a:srgbClr val="FF0000"/>
                </a:solidFill>
              </a:rPr>
              <a:t>描述概念或物理元素</a:t>
            </a:r>
            <a:r>
              <a:rPr lang="zh-CN" altLang="en-US"/>
              <a:t>。它包括类，接口，协作，用例，构建，</a:t>
            </a:r>
            <a:r>
              <a:rPr lang="zh-CN" altLang="en-US"/>
              <a:t>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p>
            <a:r>
              <a:rPr lang="zh-CN" altLang="en-US"/>
              <a:t>1)类</a:t>
            </a:r>
            <a:endParaRPr lang="zh-CN" altLang="en-US"/>
          </a:p>
          <a:p>
            <a:r>
              <a:rPr lang="zh-CN" altLang="en-US"/>
              <a:t>类是对一组具有相同属性、相同操作、相同关系和相同语义的对象的抽象。UML组成中 类是用一个矩形表示的，它包含三个区域,最上面是类名、中间是类的属性、最下面是类的方法。</a:t>
            </a:r>
            <a:endParaRPr lang="zh-CN" altLang="en-US"/>
          </a:p>
        </p:txBody>
      </p:sp>
      <p:sp>
        <p:nvSpPr>
          <p:cNvPr id="5" name="文本框 4"/>
          <p:cNvSpPr txBox="1"/>
          <p:nvPr/>
        </p:nvSpPr>
        <p:spPr>
          <a:xfrm>
            <a:off x="1227455" y="2205990"/>
            <a:ext cx="3392805" cy="645160"/>
          </a:xfrm>
          <a:prstGeom prst="rect">
            <a:avLst/>
          </a:prstGeom>
          <a:noFill/>
        </p:spPr>
        <p:txBody>
          <a:bodyPr wrap="square" rtlCol="0" anchor="t">
            <a:spAutoFit/>
          </a:bodyPr>
          <a:p>
            <a:r>
              <a:rPr lang="zh-CN" altLang="en-US"/>
              <a:t>以需求中作业</a:t>
            </a:r>
            <a:endParaRPr lang="zh-CN" altLang="en-US"/>
          </a:p>
          <a:p>
            <a:r>
              <a:rPr lang="zh-CN" altLang="en-US"/>
              <a:t>和课程为例</a:t>
            </a:r>
            <a:endParaRPr lang="zh-CN" altLang="en-US"/>
          </a:p>
        </p:txBody>
      </p:sp>
      <p:pic>
        <p:nvPicPr>
          <p:cNvPr id="7" name="图片 6"/>
          <p:cNvPicPr>
            <a:picLocks noChangeAspect="1"/>
          </p:cNvPicPr>
          <p:nvPr/>
        </p:nvPicPr>
        <p:blipFill>
          <a:blip r:embed="rId1"/>
          <a:stretch>
            <a:fillRect/>
          </a:stretch>
        </p:blipFill>
        <p:spPr>
          <a:xfrm>
            <a:off x="3288665" y="2081530"/>
            <a:ext cx="3642995" cy="4668520"/>
          </a:xfrm>
          <a:prstGeom prst="rect">
            <a:avLst/>
          </a:prstGeom>
        </p:spPr>
      </p:pic>
      <p:pic>
        <p:nvPicPr>
          <p:cNvPr id="8" name="图片 7"/>
          <p:cNvPicPr>
            <a:picLocks noChangeAspect="1"/>
          </p:cNvPicPr>
          <p:nvPr/>
        </p:nvPicPr>
        <p:blipFill>
          <a:blip r:embed="rId2"/>
          <a:stretch>
            <a:fillRect/>
          </a:stretch>
        </p:blipFill>
        <p:spPr>
          <a:xfrm>
            <a:off x="7005955" y="2500630"/>
            <a:ext cx="4041775" cy="4356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7205</Words>
  <Application>WPS 演示</Application>
  <PresentationFormat>自定义</PresentationFormat>
  <Paragraphs>295</Paragraphs>
  <Slides>40</Slides>
  <Notes>17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40</vt:i4>
      </vt:variant>
    </vt:vector>
  </HeadingPairs>
  <TitlesOfParts>
    <vt:vector size="56" baseType="lpstr">
      <vt:lpstr>Arial</vt:lpstr>
      <vt:lpstr>宋体</vt:lpstr>
      <vt:lpstr>Wingdings</vt:lpstr>
      <vt:lpstr>阿里巴巴普惠体 M</vt:lpstr>
      <vt:lpstr>阿里巴巴普惠体 L</vt:lpstr>
      <vt:lpstr>微软雅黑</vt:lpstr>
      <vt:lpstr>Roboto Light</vt:lpstr>
      <vt:lpstr>Verdana</vt:lpstr>
      <vt:lpstr>Calibri</vt:lpstr>
      <vt:lpstr>Arial Unicode MS</vt:lpstr>
      <vt:lpstr>Arial Narrow</vt:lpstr>
      <vt:lpstr>Aller Light</vt:lpstr>
      <vt:lpstr>Segoe Print</vt:lpstr>
      <vt:lpstr>黑体</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Enchanted</cp:lastModifiedBy>
  <cp:revision>120</cp:revision>
  <dcterms:created xsi:type="dcterms:W3CDTF">2021-06-28T00:59:00Z</dcterms:created>
  <dcterms:modified xsi:type="dcterms:W3CDTF">2022-03-13T10:35:04Z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2052-11.1.0.11365</vt:lpwstr>
  </property>
</Properties>
</file>