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0" r:id="rId2"/>
    <p:sldId id="364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61" r:id="rId14"/>
    <p:sldId id="390" r:id="rId15"/>
    <p:sldId id="265" r:id="rId16"/>
    <p:sldId id="386" r:id="rId17"/>
    <p:sldId id="387" r:id="rId18"/>
    <p:sldId id="388" r:id="rId19"/>
    <p:sldId id="389" r:id="rId20"/>
    <p:sldId id="391" r:id="rId21"/>
    <p:sldId id="400" r:id="rId22"/>
    <p:sldId id="367" r:id="rId23"/>
    <p:sldId id="401" r:id="rId24"/>
    <p:sldId id="392" r:id="rId25"/>
    <p:sldId id="393" r:id="rId26"/>
    <p:sldId id="289" r:id="rId27"/>
    <p:sldId id="394" r:id="rId28"/>
    <p:sldId id="395" r:id="rId29"/>
    <p:sldId id="396" r:id="rId30"/>
    <p:sldId id="397" r:id="rId31"/>
    <p:sldId id="398" r:id="rId32"/>
    <p:sldId id="399" r:id="rId33"/>
    <p:sldId id="362" r:id="rId34"/>
  </p:sldIdLst>
  <p:sldSz cx="12190413" cy="6859588"/>
  <p:notesSz cx="6858000" cy="9144000"/>
  <p:custDataLst>
    <p:tags r:id="rId37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114" d="100"/>
          <a:sy n="114" d="100"/>
        </p:scale>
        <p:origin x="672" y="108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5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4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3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68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86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27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03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7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8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7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83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9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08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7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2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542286"/>
      </p:ext>
    </p:extLst>
  </p:cSld>
  <p:clrMapOvr>
    <a:masterClrMapping/>
  </p:clrMapOvr>
  <p:transition spd="slow" advClick="0" advTm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0884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9629378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5462019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282123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506658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84495" y="3672051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42" name="矩形 41"/>
          <p:cNvSpPr/>
          <p:nvPr/>
        </p:nvSpPr>
        <p:spPr>
          <a:xfrm>
            <a:off x="2509559" y="2446090"/>
            <a:ext cx="716891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5879323" y="3672051"/>
            <a:ext cx="2502575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342305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C7DC14BA-11FA-48F2-A9C0-0AB9D20E2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1" name="直接连接符 2820"/>
          <p:cNvCxnSpPr>
            <a:cxnSpLocks/>
          </p:cNvCxnSpPr>
          <p:nvPr/>
        </p:nvCxnSpPr>
        <p:spPr>
          <a:xfrm>
            <a:off x="4087199" y="1802821"/>
            <a:ext cx="0" cy="450729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直接连接符 2821"/>
          <p:cNvCxnSpPr>
            <a:cxnSpLocks/>
          </p:cNvCxnSpPr>
          <p:nvPr/>
        </p:nvCxnSpPr>
        <p:spPr>
          <a:xfrm>
            <a:off x="8039422" y="1802821"/>
            <a:ext cx="0" cy="450729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4" name="11 Rectángulo"/>
          <p:cNvSpPr/>
          <p:nvPr/>
        </p:nvSpPr>
        <p:spPr>
          <a:xfrm>
            <a:off x="694606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78972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27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E5BCAA-DE4F-4C7A-865F-F5901FFF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11079"/>
              </p:ext>
            </p:extLst>
          </p:nvPr>
        </p:nvGraphicFramePr>
        <p:xfrm>
          <a:off x="178972" y="1701602"/>
          <a:ext cx="3802935" cy="4858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50">
                  <a:extLst>
                    <a:ext uri="{9D8B030D-6E8A-4147-A177-3AD203B41FA5}">
                      <a16:colId xmlns:a16="http://schemas.microsoft.com/office/drawing/2014/main" val="2228326862"/>
                    </a:ext>
                  </a:extLst>
                </a:gridCol>
                <a:gridCol w="986489">
                  <a:extLst>
                    <a:ext uri="{9D8B030D-6E8A-4147-A177-3AD203B41FA5}">
                      <a16:colId xmlns:a16="http://schemas.microsoft.com/office/drawing/2014/main" val="1174063693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3917693908"/>
                    </a:ext>
                  </a:extLst>
                </a:gridCol>
                <a:gridCol w="986948">
                  <a:extLst>
                    <a:ext uri="{9D8B030D-6E8A-4147-A177-3AD203B41FA5}">
                      <a16:colId xmlns:a16="http://schemas.microsoft.com/office/drawing/2014/main" val="850109077"/>
                    </a:ext>
                  </a:extLst>
                </a:gridCol>
              </a:tblGrid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登陆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69883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创建日期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2022/4/15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277332211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817817447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81899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游客点击登录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4270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游客点击登陆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用户拥有已注册账号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9084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解锁用户权限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788"/>
                  </a:ext>
                </a:extLst>
              </a:tr>
              <a:tr h="11661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点击登录按钮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弹出登录框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输入账号密码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4.</a:t>
                      </a:r>
                      <a:r>
                        <a:rPr lang="zh-CN" sz="1100" kern="100">
                          <a:effectLst/>
                        </a:rPr>
                        <a:t>选择用户身份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5.</a:t>
                      </a:r>
                      <a:r>
                        <a:rPr lang="zh-CN" sz="1100" kern="100">
                          <a:effectLst/>
                        </a:rPr>
                        <a:t>点击登录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6.</a:t>
                      </a:r>
                      <a:r>
                        <a:rPr lang="zh-CN" sz="1100" kern="100">
                          <a:effectLst/>
                        </a:rPr>
                        <a:t>登陆成功返回原页面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233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1.1</a:t>
                      </a:r>
                      <a:r>
                        <a:rPr lang="zh-CN" sz="1100" kern="100">
                          <a:effectLst/>
                        </a:rPr>
                        <a:t>点击需要用户权限的内容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98221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账号密码为空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密码错误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账号不存在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65007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478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极高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2014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3492"/>
                  </a:ext>
                </a:extLst>
              </a:tr>
              <a:tr h="388709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用户信息从数据库中调取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06060"/>
                  </a:ext>
                </a:extLst>
              </a:tr>
              <a:tr h="19435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7845"/>
                  </a:ext>
                </a:extLst>
              </a:tr>
            </a:tbl>
          </a:graphicData>
        </a:graphic>
      </p:graphicFrame>
      <p:sp>
        <p:nvSpPr>
          <p:cNvPr id="19" name="11 Rectángulo">
            <a:extLst>
              <a:ext uri="{FF2B5EF4-FFF2-40B4-BE49-F238E27FC236}">
                <a16:creationId xmlns:a16="http://schemas.microsoft.com/office/drawing/2014/main" id="{6B14DC04-145B-4530-8702-505E9DE4E327}"/>
              </a:ext>
            </a:extLst>
          </p:cNvPr>
          <p:cNvSpPr/>
          <p:nvPr/>
        </p:nvSpPr>
        <p:spPr>
          <a:xfrm>
            <a:off x="4615619" y="1177301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11 Rectángulo">
            <a:extLst>
              <a:ext uri="{FF2B5EF4-FFF2-40B4-BE49-F238E27FC236}">
                <a16:creationId xmlns:a16="http://schemas.microsoft.com/office/drawing/2014/main" id="{F23AF8E1-7272-4875-A3DF-5716A588DC70}"/>
              </a:ext>
            </a:extLst>
          </p:cNvPr>
          <p:cNvSpPr/>
          <p:nvPr/>
        </p:nvSpPr>
        <p:spPr>
          <a:xfrm>
            <a:off x="8555740" y="1177300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F5AFE25-8AD5-466A-B088-4B2CE7074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85293"/>
              </p:ext>
            </p:extLst>
          </p:nvPr>
        </p:nvGraphicFramePr>
        <p:xfrm>
          <a:off x="4224390" y="1672671"/>
          <a:ext cx="3741632" cy="4916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067">
                  <a:extLst>
                    <a:ext uri="{9D8B030D-6E8A-4147-A177-3AD203B41FA5}">
                      <a16:colId xmlns:a16="http://schemas.microsoft.com/office/drawing/2014/main" val="400641799"/>
                    </a:ext>
                  </a:extLst>
                </a:gridCol>
                <a:gridCol w="970705">
                  <a:extLst>
                    <a:ext uri="{9D8B030D-6E8A-4147-A177-3AD203B41FA5}">
                      <a16:colId xmlns:a16="http://schemas.microsoft.com/office/drawing/2014/main" val="4226109637"/>
                    </a:ext>
                  </a:extLst>
                </a:gridCol>
                <a:gridCol w="1941860">
                  <a:extLst>
                    <a:ext uri="{9D8B030D-6E8A-4147-A177-3AD203B41FA5}">
                      <a16:colId xmlns:a16="http://schemas.microsoft.com/office/drawing/2014/main" val="2463992980"/>
                    </a:ext>
                  </a:extLst>
                </a:gridCol>
              </a:tblGrid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ID</a:t>
                      </a:r>
                      <a:r>
                        <a:rPr lang="zh-CN" sz="1200" kern="100">
                          <a:effectLst/>
                        </a:rPr>
                        <a:t>和名称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0253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创建人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徐过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5625200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首要角色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705974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游客想要成为用户需要注册账号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4226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游客点击注册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11775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前置条件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游客点击注册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游客未拥有账号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1039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后置条件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数据库中增加用户信息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55164"/>
                  </a:ext>
                </a:extLst>
              </a:tr>
              <a:tr h="86610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正常流程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输入账号密码手机号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3.</a:t>
                      </a:r>
                      <a:r>
                        <a:rPr lang="zh-CN" sz="1200" kern="100">
                          <a:effectLst/>
                        </a:rPr>
                        <a:t>选择用户身份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4.</a:t>
                      </a:r>
                      <a:r>
                        <a:rPr lang="zh-CN" sz="1200" kern="100">
                          <a:effectLst/>
                        </a:rPr>
                        <a:t>点击注册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5.</a:t>
                      </a:r>
                      <a:r>
                        <a:rPr lang="zh-CN" sz="1200" kern="100">
                          <a:effectLst/>
                        </a:rPr>
                        <a:t>注册成功自动登录返回主页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3591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可选流程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\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59920"/>
                  </a:ext>
                </a:extLst>
              </a:tr>
              <a:tr h="51966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异常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1.</a:t>
                      </a:r>
                      <a:r>
                        <a:rPr lang="zh-CN" sz="1200" kern="100" dirty="0">
                          <a:effectLst/>
                        </a:rPr>
                        <a:t>账号密码为空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2.</a:t>
                      </a:r>
                      <a:r>
                        <a:rPr lang="zh-CN" sz="1200" kern="100" dirty="0">
                          <a:effectLst/>
                        </a:rPr>
                        <a:t>账号密码格式错误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en-US" sz="1200" kern="100" dirty="0">
                          <a:effectLst/>
                        </a:rPr>
                        <a:t>3.</a:t>
                      </a:r>
                      <a:r>
                        <a:rPr lang="zh-CN" sz="1200" kern="100" dirty="0">
                          <a:effectLst/>
                        </a:rPr>
                        <a:t>账号已注册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13950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0816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使用频率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5"/>
                  </a:ext>
                </a:extLst>
              </a:tr>
              <a:tr h="30129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商业规则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37662"/>
                  </a:ext>
                </a:extLst>
              </a:tr>
              <a:tr h="346442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其他信息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1.</a:t>
                      </a:r>
                      <a:r>
                        <a:rPr lang="zh-CN" sz="1200" kern="100">
                          <a:effectLst/>
                        </a:rPr>
                        <a:t>用户信息加入到数据库中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en-US" sz="1200" kern="100">
                          <a:effectLst/>
                        </a:rPr>
                        <a:t>2.</a:t>
                      </a:r>
                      <a:r>
                        <a:rPr lang="zh-CN" sz="1200" kern="100">
                          <a:effectLst/>
                        </a:rPr>
                        <a:t>管理员会定期对数据库维护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89055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假设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582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A3AF97-5604-45C1-A165-909B8546E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94720"/>
              </p:ext>
            </p:extLst>
          </p:nvPr>
        </p:nvGraphicFramePr>
        <p:xfrm>
          <a:off x="8137095" y="1673875"/>
          <a:ext cx="3934774" cy="4886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59">
                  <a:extLst>
                    <a:ext uri="{9D8B030D-6E8A-4147-A177-3AD203B41FA5}">
                      <a16:colId xmlns:a16="http://schemas.microsoft.com/office/drawing/2014/main" val="389999635"/>
                    </a:ext>
                  </a:extLst>
                </a:gridCol>
                <a:gridCol w="1020689">
                  <a:extLst>
                    <a:ext uri="{9D8B030D-6E8A-4147-A177-3AD203B41FA5}">
                      <a16:colId xmlns:a16="http://schemas.microsoft.com/office/drawing/2014/main" val="1437345113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1906752077"/>
                    </a:ext>
                  </a:extLst>
                </a:gridCol>
                <a:gridCol w="1021163">
                  <a:extLst>
                    <a:ext uri="{9D8B030D-6E8A-4147-A177-3AD203B41FA5}">
                      <a16:colId xmlns:a16="http://schemas.microsoft.com/office/drawing/2014/main" val="2910204490"/>
                    </a:ext>
                  </a:extLst>
                </a:gridCol>
              </a:tblGrid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46033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徐过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2022/4/24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353818625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首要角色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次要角色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\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extLst>
                  <a:ext uri="{0D108BD9-81ED-4DB2-BD59-A6C34878D82A}">
                    <a16:rowId xmlns:a16="http://schemas.microsoft.com/office/drawing/2014/main" val="28753538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用户忘记了密码想要找回密码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2268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触发条件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游客点击注册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04891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前置条件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游客点击忘记密码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游客忘记了密码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53219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后置条件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数据库中更新新密码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81422"/>
                  </a:ext>
                </a:extLst>
              </a:tr>
              <a:tr h="1368247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正常流程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1.</a:t>
                      </a:r>
                      <a:r>
                        <a:rPr lang="zh-CN" sz="1100" kern="100" dirty="0">
                          <a:effectLst/>
                        </a:rPr>
                        <a:t>点击忘记密码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2.</a:t>
                      </a:r>
                      <a:r>
                        <a:rPr lang="zh-CN" sz="1100" kern="100" dirty="0">
                          <a:effectLst/>
                        </a:rPr>
                        <a:t>输入账号手机号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3.</a:t>
                      </a:r>
                      <a:r>
                        <a:rPr lang="zh-CN" sz="1100" kern="100" dirty="0">
                          <a:effectLst/>
                        </a:rPr>
                        <a:t>选择用户身份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4.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5.</a:t>
                      </a:r>
                      <a:r>
                        <a:rPr lang="zh-CN" sz="1100" kern="100" dirty="0">
                          <a:effectLst/>
                        </a:rPr>
                        <a:t>跳转到输入新密码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6.</a:t>
                      </a:r>
                      <a:r>
                        <a:rPr lang="zh-CN" sz="1100" kern="100" dirty="0">
                          <a:effectLst/>
                        </a:rPr>
                        <a:t>输入新密码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7.</a:t>
                      </a:r>
                      <a:r>
                        <a:rPr lang="zh-CN" sz="1100" kern="100" dirty="0">
                          <a:effectLst/>
                        </a:rPr>
                        <a:t>点击确认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06356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可选流程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\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31600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异常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账号密码为空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账号密码格式错误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3.</a:t>
                      </a:r>
                      <a:r>
                        <a:rPr lang="zh-CN" sz="1100" kern="100">
                          <a:effectLst/>
                        </a:rPr>
                        <a:t>账号不存在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286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2190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使用频率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中等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9447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商业规则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63002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其他信息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1.</a:t>
                      </a:r>
                      <a:r>
                        <a:rPr lang="zh-CN" sz="1100" kern="100">
                          <a:effectLst/>
                        </a:rPr>
                        <a:t>用户信息在据库中更新</a:t>
                      </a:r>
                      <a:endParaRPr lang="zh-CN" sz="1000" kern="100">
                        <a:effectLst/>
                      </a:endParaRPr>
                    </a:p>
                    <a:p>
                      <a:pPr algn="just"/>
                      <a:r>
                        <a:rPr lang="en-US" sz="1100" kern="100">
                          <a:effectLst/>
                        </a:rPr>
                        <a:t>2.</a:t>
                      </a:r>
                      <a:r>
                        <a:rPr lang="zh-CN" sz="1100" kern="100">
                          <a:effectLst/>
                        </a:rPr>
                        <a:t>管理员会定期对数据库维护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0415"/>
                  </a:ext>
                </a:extLst>
              </a:tr>
              <a:tr h="195464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假设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94" marR="65294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053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4" grpId="0" animBg="1"/>
      <p:bldP spid="16" grpId="0"/>
      <p:bldP spid="1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73C350-3A59-43D1-863F-E2CD82B05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9" y="1978634"/>
            <a:ext cx="5447341" cy="34673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DC9EEF-8A04-4671-95B0-0F9B73C4A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685064"/>
            <a:ext cx="2552700" cy="2009775"/>
          </a:xfrm>
          <a:prstGeom prst="rect">
            <a:avLst/>
          </a:prstGeom>
        </p:spPr>
      </p:pic>
      <p:sp>
        <p:nvSpPr>
          <p:cNvPr id="18" name="11 Rectángulo">
            <a:extLst>
              <a:ext uri="{FF2B5EF4-FFF2-40B4-BE49-F238E27FC236}">
                <a16:creationId xmlns:a16="http://schemas.microsoft.com/office/drawing/2014/main" id="{05D5E821-18ED-4FBA-9078-065A3C15102B}"/>
              </a:ext>
            </a:extLst>
          </p:cNvPr>
          <p:cNvSpPr/>
          <p:nvPr/>
        </p:nvSpPr>
        <p:spPr>
          <a:xfrm>
            <a:off x="7436030" y="1125538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72B8DA53-02FA-477D-A84C-DEBD0A3FE24B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4BE40EDC-ADE1-4252-864B-89F91B6D8C02}"/>
              </a:ext>
            </a:extLst>
          </p:cNvPr>
          <p:cNvSpPr/>
          <p:nvPr/>
        </p:nvSpPr>
        <p:spPr>
          <a:xfrm>
            <a:off x="7436030" y="4149874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FEC83F-EB79-4A5A-8FA4-4C2D3551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11" y="4776611"/>
            <a:ext cx="1844200" cy="14326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440DFA-6071-4EEB-BAB7-55BFBCBA2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99" y="4855343"/>
            <a:ext cx="1905165" cy="93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B61A99-8E4B-4612-A47F-4B847F45E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3" y="4776611"/>
            <a:ext cx="188230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00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8" grpId="0" animBg="1"/>
      <p:bldP spid="22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用例文档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2" name="11 Rectángulo">
            <a:extLst>
              <a:ext uri="{FF2B5EF4-FFF2-40B4-BE49-F238E27FC236}">
                <a16:creationId xmlns:a16="http://schemas.microsoft.com/office/drawing/2014/main" id="{7BD0195B-2DD3-454E-9C33-8C36A510AA69}"/>
              </a:ext>
            </a:extLst>
          </p:cNvPr>
          <p:cNvSpPr/>
          <p:nvPr/>
        </p:nvSpPr>
        <p:spPr>
          <a:xfrm>
            <a:off x="1320988" y="1212157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11 Rectángulo">
            <a:extLst>
              <a:ext uri="{FF2B5EF4-FFF2-40B4-BE49-F238E27FC236}">
                <a16:creationId xmlns:a16="http://schemas.microsoft.com/office/drawing/2014/main" id="{C0FEA186-DFCF-4FB3-9AC5-0D0DE6D9D354}"/>
              </a:ext>
            </a:extLst>
          </p:cNvPr>
          <p:cNvSpPr/>
          <p:nvPr/>
        </p:nvSpPr>
        <p:spPr>
          <a:xfrm>
            <a:off x="7679382" y="1220566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44223F0-5F49-497B-9A41-BE037F4F0B42}"/>
              </a:ext>
            </a:extLst>
          </p:cNvPr>
          <p:cNvSpPr txBox="1"/>
          <p:nvPr/>
        </p:nvSpPr>
        <p:spPr>
          <a:xfrm>
            <a:off x="166588" y="35544"/>
            <a:ext cx="216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41460-97B7-4759-B61F-69D1E6367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" y="1845618"/>
            <a:ext cx="5561952" cy="45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BFDF6-8CED-4BD8-B51D-78A94852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90" y="2133650"/>
            <a:ext cx="6010630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494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934B91-2364-42F6-926B-C9F8E668A7FC}"/>
              </a:ext>
            </a:extLst>
          </p:cNvPr>
          <p:cNvSpPr/>
          <p:nvPr/>
        </p:nvSpPr>
        <p:spPr>
          <a:xfrm>
            <a:off x="4937" y="909514"/>
            <a:ext cx="2673748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18CBC597-BA92-4CC5-AAC2-9D82B05E1B62}"/>
              </a:ext>
            </a:extLst>
          </p:cNvPr>
          <p:cNvSpPr txBox="1"/>
          <p:nvPr/>
        </p:nvSpPr>
        <p:spPr>
          <a:xfrm>
            <a:off x="60697" y="2781296"/>
            <a:ext cx="2529731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7A0A8D-F9ED-4B43-8AA1-FF39E650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00" y="963493"/>
            <a:ext cx="4608512" cy="57066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4E8AED-6FB2-4983-B610-53F3067E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06" y="2210323"/>
            <a:ext cx="4400019" cy="14230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69CB43-5054-46BA-B825-076E28152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4077866"/>
            <a:ext cx="4416068" cy="13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30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112774" y="3071416"/>
            <a:ext cx="705917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29">
            <a:extLst>
              <a:ext uri="{FF2B5EF4-FFF2-40B4-BE49-F238E27FC236}">
                <a16:creationId xmlns:a16="http://schemas.microsoft.com/office/drawing/2014/main" id="{41D2C6A5-F976-4C17-B24F-B8714C30CB15}"/>
              </a:ext>
            </a:extLst>
          </p:cNvPr>
          <p:cNvSpPr/>
          <p:nvPr/>
        </p:nvSpPr>
        <p:spPr>
          <a:xfrm>
            <a:off x="9219670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30">
            <a:extLst>
              <a:ext uri="{FF2B5EF4-FFF2-40B4-BE49-F238E27FC236}">
                <a16:creationId xmlns:a16="http://schemas.microsoft.com/office/drawing/2014/main" id="{C6C012FE-1344-48CD-A53C-C0B790522BD8}"/>
              </a:ext>
            </a:extLst>
          </p:cNvPr>
          <p:cNvSpPr/>
          <p:nvPr/>
        </p:nvSpPr>
        <p:spPr>
          <a:xfrm>
            <a:off x="7473292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31">
            <a:extLst>
              <a:ext uri="{FF2B5EF4-FFF2-40B4-BE49-F238E27FC236}">
                <a16:creationId xmlns:a16="http://schemas.microsoft.com/office/drawing/2014/main" id="{3AF378DA-B05C-490F-A572-7E7ADCDE996E}"/>
              </a:ext>
            </a:extLst>
          </p:cNvPr>
          <p:cNvSpPr/>
          <p:nvPr/>
        </p:nvSpPr>
        <p:spPr>
          <a:xfrm>
            <a:off x="5769016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32">
            <a:extLst>
              <a:ext uri="{FF2B5EF4-FFF2-40B4-BE49-F238E27FC236}">
                <a16:creationId xmlns:a16="http://schemas.microsoft.com/office/drawing/2014/main" id="{FB4DD3E1-252B-4F2F-9C9B-28E236D015A9}"/>
              </a:ext>
            </a:extLst>
          </p:cNvPr>
          <p:cNvSpPr/>
          <p:nvPr/>
        </p:nvSpPr>
        <p:spPr>
          <a:xfrm>
            <a:off x="4047583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33">
            <a:extLst>
              <a:ext uri="{FF2B5EF4-FFF2-40B4-BE49-F238E27FC236}">
                <a16:creationId xmlns:a16="http://schemas.microsoft.com/office/drawing/2014/main" id="{D1755EAC-637C-42C7-BAA0-198FDDADB92C}"/>
              </a:ext>
            </a:extLst>
          </p:cNvPr>
          <p:cNvSpPr/>
          <p:nvPr/>
        </p:nvSpPr>
        <p:spPr>
          <a:xfrm>
            <a:off x="2343307" y="3430487"/>
            <a:ext cx="2073823" cy="702896"/>
          </a:xfrm>
          <a:prstGeom prst="rightArrow">
            <a:avLst>
              <a:gd name="adj1" fmla="val 62125"/>
              <a:gd name="adj2" fmla="val 5220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43B9A67B-57BE-4545-8F7B-F56BD4B36FDC}"/>
              </a:ext>
            </a:extLst>
          </p:cNvPr>
          <p:cNvSpPr txBox="1"/>
          <p:nvPr/>
        </p:nvSpPr>
        <p:spPr>
          <a:xfrm>
            <a:off x="2879474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baseline1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C3307D-F521-4958-A502-E23B98E0CB9C}"/>
              </a:ext>
            </a:extLst>
          </p:cNvPr>
          <p:cNvCxnSpPr/>
          <p:nvPr/>
        </p:nvCxnSpPr>
        <p:spPr>
          <a:xfrm flipV="1">
            <a:off x="3380219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>
                <a16:creationId xmlns:a16="http://schemas.microsoft.com/office/drawing/2014/main" id="{A3B047D0-6A8C-4B29-B225-EC302CFD2230}"/>
              </a:ext>
            </a:extLst>
          </p:cNvPr>
          <p:cNvSpPr txBox="1"/>
          <p:nvPr/>
        </p:nvSpPr>
        <p:spPr>
          <a:xfrm>
            <a:off x="2620618" y="2147161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8D739EA7-DCF2-4130-9539-DDE5776B7143}"/>
              </a:ext>
            </a:extLst>
          </p:cNvPr>
          <p:cNvSpPr txBox="1"/>
          <p:nvPr/>
        </p:nvSpPr>
        <p:spPr>
          <a:xfrm>
            <a:off x="4252471" y="4695637"/>
            <a:ext cx="26446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036E86-C6FB-4BFB-AB72-5C18DED460A2}"/>
              </a:ext>
            </a:extLst>
          </p:cNvPr>
          <p:cNvCxnSpPr/>
          <p:nvPr/>
        </p:nvCxnSpPr>
        <p:spPr>
          <a:xfrm>
            <a:off x="5084494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9">
            <a:extLst>
              <a:ext uri="{FF2B5EF4-FFF2-40B4-BE49-F238E27FC236}">
                <a16:creationId xmlns:a16="http://schemas.microsoft.com/office/drawing/2014/main" id="{74E52E53-8F10-4674-9387-92C46865E1C5}"/>
              </a:ext>
            </a:extLst>
          </p:cNvPr>
          <p:cNvSpPr txBox="1"/>
          <p:nvPr/>
        </p:nvSpPr>
        <p:spPr>
          <a:xfrm>
            <a:off x="4583750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baseline2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106C590C-E504-42A1-9F70-DC4DA158A5F7}"/>
              </a:ext>
            </a:extLst>
          </p:cNvPr>
          <p:cNvSpPr txBox="1"/>
          <p:nvPr/>
        </p:nvSpPr>
        <p:spPr>
          <a:xfrm>
            <a:off x="6305183" y="3617775"/>
            <a:ext cx="118392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baseline3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8F64B65A-6447-4148-9575-5AB00D3AB219}"/>
              </a:ext>
            </a:extLst>
          </p:cNvPr>
          <p:cNvSpPr txBox="1"/>
          <p:nvPr/>
        </p:nvSpPr>
        <p:spPr>
          <a:xfrm>
            <a:off x="7968300" y="3617775"/>
            <a:ext cx="1281231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baseline4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E77349AE-8F68-45A0-8789-3185960B234B}"/>
              </a:ext>
            </a:extLst>
          </p:cNvPr>
          <p:cNvSpPr txBox="1"/>
          <p:nvPr/>
        </p:nvSpPr>
        <p:spPr>
          <a:xfrm>
            <a:off x="9704010" y="3617775"/>
            <a:ext cx="1306460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baseline5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7775E5-EBA7-49AF-B922-BD34FFE02762}"/>
              </a:ext>
            </a:extLst>
          </p:cNvPr>
          <p:cNvCxnSpPr/>
          <p:nvPr/>
        </p:nvCxnSpPr>
        <p:spPr>
          <a:xfrm flipV="1">
            <a:off x="6805928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id="{BFBA2001-1F47-42A6-BE37-E81051079584}"/>
              </a:ext>
            </a:extLst>
          </p:cNvPr>
          <p:cNvSpPr txBox="1"/>
          <p:nvPr/>
        </p:nvSpPr>
        <p:spPr>
          <a:xfrm>
            <a:off x="6011683" y="1908233"/>
            <a:ext cx="264467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4FF127D6-5980-4B20-BF6F-1FA36CB3808E}"/>
              </a:ext>
            </a:extLst>
          </p:cNvPr>
          <p:cNvSpPr txBox="1"/>
          <p:nvPr/>
        </p:nvSpPr>
        <p:spPr>
          <a:xfrm>
            <a:off x="7712567" y="4695637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1BC1809-F27C-46EC-9B51-64340E2AB233}"/>
              </a:ext>
            </a:extLst>
          </p:cNvPr>
          <p:cNvCxnSpPr/>
          <p:nvPr/>
        </p:nvCxnSpPr>
        <p:spPr>
          <a:xfrm>
            <a:off x="8510203" y="3994200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98D0E-BF44-402B-8244-BB6A5C939EC2}"/>
              </a:ext>
            </a:extLst>
          </p:cNvPr>
          <p:cNvCxnSpPr/>
          <p:nvPr/>
        </p:nvCxnSpPr>
        <p:spPr>
          <a:xfrm flipV="1">
            <a:off x="10256581" y="2939728"/>
            <a:ext cx="0" cy="624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>
            <a:extLst>
              <a:ext uri="{FF2B5EF4-FFF2-40B4-BE49-F238E27FC236}">
                <a16:creationId xmlns:a16="http://schemas.microsoft.com/office/drawing/2014/main" id="{89A7ED12-4EC5-4718-A925-F5F5BB88DA41}"/>
              </a:ext>
            </a:extLst>
          </p:cNvPr>
          <p:cNvSpPr txBox="1"/>
          <p:nvPr/>
        </p:nvSpPr>
        <p:spPr>
          <a:xfrm>
            <a:off x="9402748" y="1769005"/>
            <a:ext cx="264467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软件开发计划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39301843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65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1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5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D7D8F7-2B86-4E44-8AE4-1D7CDFD47EF9}"/>
              </a:ext>
            </a:extLst>
          </p:cNvPr>
          <p:cNvSpPr/>
          <p:nvPr/>
        </p:nvSpPr>
        <p:spPr>
          <a:xfrm>
            <a:off x="1342679" y="12695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A11C8-10C7-42DA-8CA9-0FAB7D12C741}"/>
              </a:ext>
            </a:extLst>
          </p:cNvPr>
          <p:cNvSpPr/>
          <p:nvPr/>
        </p:nvSpPr>
        <p:spPr>
          <a:xfrm>
            <a:off x="1342679" y="2615154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97DAF9-C692-4A5A-BF3D-8A0F372784CC}"/>
              </a:ext>
            </a:extLst>
          </p:cNvPr>
          <p:cNvSpPr/>
          <p:nvPr/>
        </p:nvSpPr>
        <p:spPr>
          <a:xfrm>
            <a:off x="1250447" y="26151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FA18518-970E-48A9-9D0F-31E5C2C30607}"/>
              </a:ext>
            </a:extLst>
          </p:cNvPr>
          <p:cNvSpPr/>
          <p:nvPr/>
        </p:nvSpPr>
        <p:spPr>
          <a:xfrm>
            <a:off x="1342679" y="3960753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1A5A72-338B-4E56-B812-D93BE3A3C47B}"/>
              </a:ext>
            </a:extLst>
          </p:cNvPr>
          <p:cNvSpPr/>
          <p:nvPr/>
        </p:nvSpPr>
        <p:spPr>
          <a:xfrm>
            <a:off x="1250447" y="3960753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DE3BCF-737A-4606-A971-C912862FAA3B}"/>
              </a:ext>
            </a:extLst>
          </p:cNvPr>
          <p:cNvSpPr/>
          <p:nvPr/>
        </p:nvSpPr>
        <p:spPr>
          <a:xfrm>
            <a:off x="1342679" y="5306352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C03248-EA63-42F4-8D69-16AEBB0E5F25}"/>
              </a:ext>
            </a:extLst>
          </p:cNvPr>
          <p:cNvSpPr/>
          <p:nvPr/>
        </p:nvSpPr>
        <p:spPr>
          <a:xfrm>
            <a:off x="1250447" y="5306351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1D453E6-CF61-4D16-A0AD-8306510543F3}"/>
              </a:ext>
            </a:extLst>
          </p:cNvPr>
          <p:cNvSpPr txBox="1"/>
          <p:nvPr/>
        </p:nvSpPr>
        <p:spPr>
          <a:xfrm>
            <a:off x="1586459" y="1588893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该网站可自动适应设备分辨率，且兼容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1B1ED0-547B-4372-832C-D0BE9CB3F661}"/>
              </a:ext>
            </a:extLst>
          </p:cNvPr>
          <p:cNvSpPr/>
          <p:nvPr/>
        </p:nvSpPr>
        <p:spPr>
          <a:xfrm>
            <a:off x="1250447" y="126955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6CC6634C-0DF1-4502-8D5D-68BAA7544DAD}"/>
              </a:ext>
            </a:extLst>
          </p:cNvPr>
          <p:cNvSpPr txBox="1"/>
          <p:nvPr/>
        </p:nvSpPr>
        <p:spPr>
          <a:xfrm>
            <a:off x="1594010" y="1239914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适应性需求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8A264CB-3865-4D25-80B6-A7E51F61AC7D}"/>
              </a:ext>
            </a:extLst>
          </p:cNvPr>
          <p:cNvSpPr txBox="1"/>
          <p:nvPr/>
        </p:nvSpPr>
        <p:spPr>
          <a:xfrm>
            <a:off x="1586459" y="2936814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该项目讲用户信息保存在数据库中，除管理员外无用户拥有查看修改的权限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8ED42EBB-E11E-47FF-8AC4-00A184A3284E}"/>
              </a:ext>
            </a:extLst>
          </p:cNvPr>
          <p:cNvSpPr txBox="1"/>
          <p:nvPr/>
        </p:nvSpPr>
        <p:spPr>
          <a:xfrm>
            <a:off x="1594010" y="2588973"/>
            <a:ext cx="1464497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保密性需求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801FCB80-4C20-48B8-8DC0-55B8BF0122EF}"/>
              </a:ext>
            </a:extLst>
          </p:cNvPr>
          <p:cNvSpPr txBox="1"/>
          <p:nvPr/>
        </p:nvSpPr>
        <p:spPr>
          <a:xfrm>
            <a:off x="1586459" y="4285956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50KB/S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网络速度达到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运行内存大于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</a:p>
          <a:p>
            <a:pPr algn="just">
              <a:lnSpc>
                <a:spcPts val="1733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576C6D00-7C55-48F8-8B60-B7CC65D48F67}"/>
              </a:ext>
            </a:extLst>
          </p:cNvPr>
          <p:cNvSpPr txBox="1"/>
          <p:nvPr/>
        </p:nvSpPr>
        <p:spPr>
          <a:xfrm>
            <a:off x="1594010" y="3915600"/>
            <a:ext cx="2926436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计算机硬件资源利用需求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5986B0B-3E33-4F76-BA27-12AF491EE286}"/>
              </a:ext>
            </a:extLst>
          </p:cNvPr>
          <p:cNvSpPr txBox="1"/>
          <p:nvPr/>
        </p:nvSpPr>
        <p:spPr>
          <a:xfrm>
            <a:off x="1586459" y="5630642"/>
            <a:ext cx="4868787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设备、网络设备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084B1A6C-351D-4C73-944F-695B655702FA}"/>
              </a:ext>
            </a:extLst>
          </p:cNvPr>
          <p:cNvSpPr txBox="1"/>
          <p:nvPr/>
        </p:nvSpPr>
        <p:spPr>
          <a:xfrm>
            <a:off x="1594010" y="5281663"/>
            <a:ext cx="1220841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环境需求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28DD09-9138-44AC-9F97-F24C21B0974B}"/>
              </a:ext>
            </a:extLst>
          </p:cNvPr>
          <p:cNvSpPr/>
          <p:nvPr/>
        </p:nvSpPr>
        <p:spPr>
          <a:xfrm>
            <a:off x="6771034" y="12702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5187472-F443-478C-B05E-9CB3A3CB5CED}"/>
              </a:ext>
            </a:extLst>
          </p:cNvPr>
          <p:cNvSpPr/>
          <p:nvPr/>
        </p:nvSpPr>
        <p:spPr>
          <a:xfrm>
            <a:off x="6771034" y="2615897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475D00-2C91-454D-9092-4A00F9EB8A9D}"/>
              </a:ext>
            </a:extLst>
          </p:cNvPr>
          <p:cNvSpPr/>
          <p:nvPr/>
        </p:nvSpPr>
        <p:spPr>
          <a:xfrm>
            <a:off x="6678802" y="26158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6B2F7-DF1F-41C0-B696-600694F85A51}"/>
              </a:ext>
            </a:extLst>
          </p:cNvPr>
          <p:cNvSpPr/>
          <p:nvPr/>
        </p:nvSpPr>
        <p:spPr>
          <a:xfrm>
            <a:off x="6771034" y="3961496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B548E3-086F-4FE9-9A4F-AA4F04031C7F}"/>
              </a:ext>
            </a:extLst>
          </p:cNvPr>
          <p:cNvSpPr/>
          <p:nvPr/>
        </p:nvSpPr>
        <p:spPr>
          <a:xfrm>
            <a:off x="6678802" y="3961496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79CCE1-D106-4D2C-BCB2-3FEEA53DA9A8}"/>
              </a:ext>
            </a:extLst>
          </p:cNvPr>
          <p:cNvSpPr/>
          <p:nvPr/>
        </p:nvSpPr>
        <p:spPr>
          <a:xfrm>
            <a:off x="6771034" y="5307095"/>
            <a:ext cx="5328592" cy="118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9168A10-0620-48B2-928C-4FBDCCC1B6C1}"/>
              </a:ext>
            </a:extLst>
          </p:cNvPr>
          <p:cNvSpPr/>
          <p:nvPr/>
        </p:nvSpPr>
        <p:spPr>
          <a:xfrm>
            <a:off x="6678802" y="5307094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17">
            <a:extLst>
              <a:ext uri="{FF2B5EF4-FFF2-40B4-BE49-F238E27FC236}">
                <a16:creationId xmlns:a16="http://schemas.microsoft.com/office/drawing/2014/main" id="{266E2922-0EB1-49D4-B125-A098E3AEA0D9}"/>
              </a:ext>
            </a:extLst>
          </p:cNvPr>
          <p:cNvSpPr txBox="1"/>
          <p:nvPr/>
        </p:nvSpPr>
        <p:spPr>
          <a:xfrm>
            <a:off x="7014814" y="1589636"/>
            <a:ext cx="4940795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运存（下载时）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最小需求：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200MB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运存（浏览时）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369D3F3-7255-4128-8E17-066241A3D8E2}"/>
              </a:ext>
            </a:extLst>
          </p:cNvPr>
          <p:cNvSpPr/>
          <p:nvPr/>
        </p:nvSpPr>
        <p:spPr>
          <a:xfrm>
            <a:off x="6678802" y="1270297"/>
            <a:ext cx="3112799" cy="344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7B4143BF-75AE-4219-B0B3-759A42EC8B5C}"/>
              </a:ext>
            </a:extLst>
          </p:cNvPr>
          <p:cNvSpPr txBox="1"/>
          <p:nvPr/>
        </p:nvSpPr>
        <p:spPr>
          <a:xfrm>
            <a:off x="7022365" y="1240657"/>
            <a:ext cx="2265181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计算机资源需求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B9470693-A663-4B84-BD92-908EB2AC7FF6}"/>
              </a:ext>
            </a:extLst>
          </p:cNvPr>
          <p:cNvSpPr txBox="1"/>
          <p:nvPr/>
        </p:nvSpPr>
        <p:spPr>
          <a:xfrm>
            <a:off x="7014814" y="2937557"/>
            <a:ext cx="4940795" cy="75924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最低需求：  能够支持网络设备，并浏览网页即可。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建议需求： 能够有较高的网络速度，并且有较高的图像运算能力，以保证网页的浏览和响应速度。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75280093-6F31-4D7E-B7B4-156CBBF5A7C9}"/>
              </a:ext>
            </a:extLst>
          </p:cNvPr>
          <p:cNvSpPr txBox="1"/>
          <p:nvPr/>
        </p:nvSpPr>
        <p:spPr>
          <a:xfrm>
            <a:off x="7022365" y="258971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计算机硬件需求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62CD2163-0FB7-4443-BC98-B20291CD9AA5}"/>
              </a:ext>
            </a:extLst>
          </p:cNvPr>
          <p:cNvSpPr txBox="1"/>
          <p:nvPr/>
        </p:nvSpPr>
        <p:spPr>
          <a:xfrm>
            <a:off x="7014814" y="4286699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Windows/Linux/Mac OS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网页端需要支持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0FD0C4F4-317A-4C78-B05F-5D853BCE8D6C}"/>
              </a:ext>
            </a:extLst>
          </p:cNvPr>
          <p:cNvSpPr txBox="1"/>
          <p:nvPr/>
        </p:nvSpPr>
        <p:spPr>
          <a:xfrm>
            <a:off x="7022365" y="3916343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计算机软件需求</a:t>
            </a:r>
          </a:p>
        </p:txBody>
      </p:sp>
      <p:sp>
        <p:nvSpPr>
          <p:cNvPr id="63" name="TextBox 24">
            <a:extLst>
              <a:ext uri="{FF2B5EF4-FFF2-40B4-BE49-F238E27FC236}">
                <a16:creationId xmlns:a16="http://schemas.microsoft.com/office/drawing/2014/main" id="{FA7744A7-A49F-4308-9707-A415C86F5D44}"/>
              </a:ext>
            </a:extLst>
          </p:cNvPr>
          <p:cNvSpPr txBox="1"/>
          <p:nvPr/>
        </p:nvSpPr>
        <p:spPr>
          <a:xfrm>
            <a:off x="7014814" y="5631385"/>
            <a:ext cx="4868787" cy="5412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需要正常的网路流通，网速低于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200KB/S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浏览会受到影响</a:t>
            </a:r>
          </a:p>
          <a:p>
            <a:pPr algn="just">
              <a:lnSpc>
                <a:spcPts val="1733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下载速度与网速正相关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5B4B98BC-52B0-455B-B0CB-565BA7344511}"/>
              </a:ext>
            </a:extLst>
          </p:cNvPr>
          <p:cNvSpPr txBox="1"/>
          <p:nvPr/>
        </p:nvSpPr>
        <p:spPr>
          <a:xfrm>
            <a:off x="7022365" y="5282406"/>
            <a:ext cx="195181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计算机通信需求</a:t>
            </a:r>
          </a:p>
        </p:txBody>
      </p:sp>
    </p:spTree>
    <p:extLst>
      <p:ext uri="{BB962C8B-B14F-4D97-AF65-F5344CB8AC3E}">
        <p14:creationId xmlns:p14="http://schemas.microsoft.com/office/powerpoint/2010/main" val="3528849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1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5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85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35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5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25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227757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需求可行性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F4D3B0-335B-452D-9D75-F65FA7FC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8062"/>
              </p:ext>
            </p:extLst>
          </p:nvPr>
        </p:nvGraphicFramePr>
        <p:xfrm>
          <a:off x="1702718" y="1197546"/>
          <a:ext cx="6696744" cy="504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1029933275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4035930516"/>
                    </a:ext>
                  </a:extLst>
                </a:gridCol>
              </a:tblGrid>
              <a:tr h="336036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实现风险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148337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游客使用该网站中的论坛功能，参与话题讨论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论坛的使用量超过负载，导致服务器卡顿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8801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游客使用该网站中的博客功能，参与内容浏览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博客的使用量超过负载，导致服务器卡顿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01468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用户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游客使用该网站中的问答功能，参与问题讨论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问答的使用量超过负载，导致服务器卡顿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756256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该网站提供丰富的资料共用户下载，用户也可以上传资料分享给其他用户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下载的人数过多导致下载速度缓慢；</a:t>
                      </a:r>
                      <a:endParaRPr lang="zh-CN" sz="1050" kern="100">
                        <a:effectLst/>
                      </a:endParaRPr>
                    </a:p>
                    <a:p>
                      <a:pPr algn="just"/>
                      <a:r>
                        <a:rPr lang="zh-CN" sz="1200" kern="100">
                          <a:effectLst/>
                        </a:rPr>
                        <a:t>网络安全不够完善，可能会有数据库被入侵的风险；上传的内容过大，导致服务器卡顿；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01824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该网站游客有较多约束，登陆才能够进行下载资料、上传文件等操作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人员混杂，对校内服务所要求的相应的安全保障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13666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自定义子标签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难以管理，不方便归类，同时可能导致一些非法内容传播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579214"/>
                  </a:ext>
                </a:extLst>
              </a:tr>
            </a:tbl>
          </a:graphicData>
        </a:graphic>
      </p:graphicFrame>
      <p:sp>
        <p:nvSpPr>
          <p:cNvPr id="68" name="文本框 66">
            <a:extLst>
              <a:ext uri="{FF2B5EF4-FFF2-40B4-BE49-F238E27FC236}">
                <a16:creationId xmlns:a16="http://schemas.microsoft.com/office/drawing/2014/main" id="{23D00B1B-035F-4935-8470-D6A936184779}"/>
              </a:ext>
            </a:extLst>
          </p:cNvPr>
          <p:cNvSpPr txBox="1"/>
          <p:nvPr/>
        </p:nvSpPr>
        <p:spPr>
          <a:xfrm>
            <a:off x="8615486" y="2565699"/>
            <a:ext cx="324036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需求冲突：</a:t>
            </a:r>
          </a:p>
          <a:p>
            <a:r>
              <a:rPr lang="zh-CN" altLang="en-US" sz="1400" dirty="0"/>
              <a:t>自定义标签与质量属性中的可用性冲突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自定义标签破坏了以课程为索引标签的网页布局和展示系统，虽然会牺牲一定的灵活性，但怀来了整体网页的一致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解决方法：删除自定义子标签的需求</a:t>
            </a:r>
          </a:p>
          <a:p>
            <a:pPr algn="just"/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8022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数据字典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7FFA00-2ADC-4A85-8794-7DA39F453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81939"/>
              </p:ext>
            </p:extLst>
          </p:nvPr>
        </p:nvGraphicFramePr>
        <p:xfrm>
          <a:off x="1654325" y="1197546"/>
          <a:ext cx="8208912" cy="5400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3646274018"/>
                    </a:ext>
                  </a:extLst>
                </a:gridCol>
              </a:tblGrid>
              <a:tr h="3742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密码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头像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个性签名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性别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10284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数据项名：学号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256436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数据项名：密码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7619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数据项名：专业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专业名称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班级名称</a:t>
                      </a: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707372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数据项名：编号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字母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+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02048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数据项名：头像</a:t>
                      </a: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数据类型：图片类型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87694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数据项名：手机号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}*11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数据类型：长整型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27878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数据项名：个性签名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[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30397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数据项名：用户类型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老师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777620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数据项名：性别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{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男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| 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女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just"/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数据类型：字符串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1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676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18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77925" cy="984911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8C89-17C1-440B-B59C-9F3FA9F02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1" y="1025011"/>
            <a:ext cx="11085275" cy="548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00591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5326F-D199-4273-9EF2-66E67BCD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63599"/>
              </p:ext>
            </p:extLst>
          </p:nvPr>
        </p:nvGraphicFramePr>
        <p:xfrm>
          <a:off x="1486694" y="970594"/>
          <a:ext cx="9721080" cy="5800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2226159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03044054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663009756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预计输出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018899607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弹出登陆界面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308463472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输入正确账号密码和身份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登陆成功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64288535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84617057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5966812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选择错误身份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提示身份不匹配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65387305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48916223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跳转到注册界面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537016910"/>
                  </a:ext>
                </a:extLst>
              </a:tr>
              <a:tr h="462051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输入正确账号密码身份和电话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注册成功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67838118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输入已有账号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提示账号已存在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91563366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输入错误格式账号密码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提示格式错误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15238800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5084163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提示输入为空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082608652"/>
                  </a:ext>
                </a:extLst>
              </a:tr>
              <a:tr h="231026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忘记密码界面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跳转到忘记密码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451778344"/>
                  </a:ext>
                </a:extLst>
              </a:tr>
              <a:tr h="231026">
                <a:tc rowSpan="5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获取修改密码权力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输入不存在账号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提示账号不存在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79841628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输入不匹配电话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提示电话不匹配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863127968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点击获取验证码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发送验证码给目标电话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44970893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跳转到修改密码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1461400101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输入错误验证码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提示验证码错误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3366290250"/>
                  </a:ext>
                </a:extLst>
              </a:tr>
              <a:tr h="231026">
                <a:tc rowSpan="3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输入新密码和确认密码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修改成功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88211472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提示密码不规范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570468504"/>
                  </a:ext>
                </a:extLst>
              </a:tr>
              <a:tr h="231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输入两次密码不一样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提示确认密码不一致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014" marR="68014" marT="0" marB="0"/>
                </a:tc>
                <a:extLst>
                  <a:ext uri="{0D108BD9-81ED-4DB2-BD59-A6C34878D82A}">
                    <a16:rowId xmlns:a16="http://schemas.microsoft.com/office/drawing/2014/main" val="238941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548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5375126" y="105353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33319" y="1053530"/>
            <a:ext cx="3744416" cy="511504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7248" y="2450466"/>
              <a:ext cx="265307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愿景与视图文档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375126" y="193938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57217" y="1939383"/>
            <a:ext cx="3744416" cy="511504"/>
            <a:chOff x="6339097" y="3296031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23349" y="3336319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375126" y="282425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57217" y="2824255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需求优先级文档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5389333" y="451480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71294" y="4514805"/>
            <a:ext cx="3744416" cy="511504"/>
            <a:chOff x="6339097" y="5057483"/>
            <a:chExt cx="3744416" cy="511504"/>
          </a:xfrm>
        </p:grpSpPr>
        <p:sp>
          <p:nvSpPr>
            <p:cNvPr id="34" name="圆角矩形 33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SRS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软件需求说明文档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31">
            <a:extLst>
              <a:ext uri="{FF2B5EF4-FFF2-40B4-BE49-F238E27FC236}">
                <a16:creationId xmlns:a16="http://schemas.microsoft.com/office/drawing/2014/main" id="{6BCCF85E-E85D-4C84-A735-6DEE993A038E}"/>
              </a:ext>
            </a:extLst>
          </p:cNvPr>
          <p:cNvSpPr/>
          <p:nvPr/>
        </p:nvSpPr>
        <p:spPr>
          <a:xfrm>
            <a:off x="5389333" y="536008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F462BB8-76CF-41AD-9C09-A7CBCED2DFD7}"/>
              </a:ext>
            </a:extLst>
          </p:cNvPr>
          <p:cNvGrpSpPr/>
          <p:nvPr/>
        </p:nvGrpSpPr>
        <p:grpSpPr>
          <a:xfrm>
            <a:off x="6271294" y="5360080"/>
            <a:ext cx="3744416" cy="511504"/>
            <a:chOff x="6339097" y="5057483"/>
            <a:chExt cx="3744416" cy="511504"/>
          </a:xfrm>
        </p:grpSpPr>
        <p:sp>
          <p:nvSpPr>
            <p:cNvPr id="46" name="圆角矩形 33">
              <a:extLst>
                <a:ext uri="{FF2B5EF4-FFF2-40B4-BE49-F238E27FC236}">
                  <a16:creationId xmlns:a16="http://schemas.microsoft.com/office/drawing/2014/main" id="{AB0413B4-1A63-473D-AFE4-B5DA7B665588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F66F88-FC11-4E71-B081-27526420A8C8}"/>
                </a:ext>
              </a:extLst>
            </p:cNvPr>
            <p:cNvSpPr/>
            <p:nvPr/>
          </p:nvSpPr>
          <p:spPr>
            <a:xfrm>
              <a:off x="6723478" y="5085978"/>
              <a:ext cx="2972127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其他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27">
            <a:extLst>
              <a:ext uri="{FF2B5EF4-FFF2-40B4-BE49-F238E27FC236}">
                <a16:creationId xmlns:a16="http://schemas.microsoft.com/office/drawing/2014/main" id="{2176D67A-CB13-4548-82B5-AF7DBC18B535}"/>
              </a:ext>
            </a:extLst>
          </p:cNvPr>
          <p:cNvSpPr/>
          <p:nvPr/>
        </p:nvSpPr>
        <p:spPr>
          <a:xfrm>
            <a:off x="5389333" y="36795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868DAAC-6861-40F4-8926-E7D6D6205FBB}"/>
              </a:ext>
            </a:extLst>
          </p:cNvPr>
          <p:cNvGrpSpPr/>
          <p:nvPr/>
        </p:nvGrpSpPr>
        <p:grpSpPr>
          <a:xfrm>
            <a:off x="6271424" y="3679519"/>
            <a:ext cx="3744416" cy="511504"/>
            <a:chOff x="6339097" y="4180903"/>
            <a:chExt cx="3744416" cy="511504"/>
          </a:xfrm>
        </p:grpSpPr>
        <p:sp>
          <p:nvSpPr>
            <p:cNvPr id="50" name="圆角矩形 29">
              <a:extLst>
                <a:ext uri="{FF2B5EF4-FFF2-40B4-BE49-F238E27FC236}">
                  <a16:creationId xmlns:a16="http://schemas.microsoft.com/office/drawing/2014/main" id="{5F1DCDD6-2320-4C0A-B7B2-46D251A646B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CEA12D5-66D4-4B50-B47F-D2D799005975}"/>
                </a:ext>
              </a:extLst>
            </p:cNvPr>
            <p:cNvSpPr/>
            <p:nvPr/>
          </p:nvSpPr>
          <p:spPr>
            <a:xfrm>
              <a:off x="6723349" y="4221882"/>
              <a:ext cx="2736304" cy="4309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用例文档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8 0.04119 L 8.97252E-7 3.54085E-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8 0.0412 L 8.97252E-7 -3.23305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8 0.04119 L 8.97252E-7 1.42097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6.96598E-7 " pathEditMode="relative" rAng="0" ptsTypes="AA">
                                      <p:cBhvr>
                                        <p:cTn id="4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-3.79542E-7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19 L -1.13036E-6 1.77737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2" grpId="0" animBg="1"/>
      <p:bldP spid="32" grpId="1" animBg="1"/>
      <p:bldP spid="36" grpId="0" animBg="1"/>
      <p:bldP spid="37" grpId="0"/>
      <p:bldP spid="44" grpId="0" animBg="1"/>
      <p:bldP spid="44" grpId="1" animBg="1"/>
      <p:bldP spid="48" grpId="0" animBg="1"/>
      <p:bldP spid="4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软件需求说明文档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348B5B-7B87-4174-8360-6930C20C13F1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BA847E86-EB7F-4BF1-A65A-785F79D6472C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质量属性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11 Rectángulo">
            <a:extLst>
              <a:ext uri="{FF2B5EF4-FFF2-40B4-BE49-F238E27FC236}">
                <a16:creationId xmlns:a16="http://schemas.microsoft.com/office/drawing/2014/main" id="{8F304549-2DDE-406A-81C7-F01FCFC510E0}"/>
              </a:ext>
            </a:extLst>
          </p:cNvPr>
          <p:cNvSpPr/>
          <p:nvPr/>
        </p:nvSpPr>
        <p:spPr>
          <a:xfrm>
            <a:off x="2289688" y="1127113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11 Rectángulo">
            <a:extLst>
              <a:ext uri="{FF2B5EF4-FFF2-40B4-BE49-F238E27FC236}">
                <a16:creationId xmlns:a16="http://schemas.microsoft.com/office/drawing/2014/main" id="{2A2F0297-E918-4E06-909F-D0392446BF56}"/>
              </a:ext>
            </a:extLst>
          </p:cNvPr>
          <p:cNvSpPr/>
          <p:nvPr/>
        </p:nvSpPr>
        <p:spPr>
          <a:xfrm>
            <a:off x="8061064" y="3168125"/>
            <a:ext cx="2940068" cy="402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开发者角度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D96C80-8BC0-46DA-89E9-95E1B88D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7168"/>
              </p:ext>
            </p:extLst>
          </p:nvPr>
        </p:nvGraphicFramePr>
        <p:xfrm>
          <a:off x="1234667" y="1773610"/>
          <a:ext cx="5256584" cy="430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32414593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3625093813"/>
                    </a:ext>
                  </a:extLst>
                </a:gridCol>
              </a:tblGrid>
              <a:tr h="351172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6459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有效性（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Availability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每次操作都需要有响应，且响应延迟小于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，若出现错误会弹出弹窗，只能执行关闭弹窗操作，关闭弹窗回到操作前的状态。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64440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高效性（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Efficiency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网站采用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https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协议，能够高效传输数据，（设想）租用阿里云数据库，能够快速存储和查询数据。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4608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灵活性（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Flexibility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该网站功能实现不止一种方式，有可选流程来拓展灵活性（参考用例文档）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13561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完整性（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Integrity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系统完整完成愿景中的功能，能够完整满足经过可行性分析的用户需求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1779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互操作性（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Interoperability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网站中在内容展现形式中可以使用链接，能够点击链接跳转到其它网页。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83322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可靠性（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Reliability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该项目在故障处理时优先保护数据库地数据，能够将数据回滚至出错之前，该项目能够同时满足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人访问，并发延迟小于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，且下载浏览速度不会有较大波动，在超出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人后后续用户的体验会有逐渐下降。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570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44520E-8284-4969-A5E2-00B63111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211"/>
              </p:ext>
            </p:extLst>
          </p:nvPr>
        </p:nvGraphicFramePr>
        <p:xfrm>
          <a:off x="7247334" y="3914271"/>
          <a:ext cx="4567528" cy="27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652013271"/>
                    </a:ext>
                  </a:extLst>
                </a:gridCol>
                <a:gridCol w="3271384">
                  <a:extLst>
                    <a:ext uri="{9D8B030D-6E8A-4147-A177-3AD203B41FA5}">
                      <a16:colId xmlns:a16="http://schemas.microsoft.com/office/drawing/2014/main" val="3070432928"/>
                    </a:ext>
                  </a:extLst>
                </a:gridCol>
              </a:tblGrid>
              <a:tr h="376901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0464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1.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可维护性（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Maintainability</a:t>
                      </a:r>
                      <a:r>
                        <a:rPr lang="zh-CN" altLang="zh-CN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该项目有完整的文档体系，参考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标准，在维护工程中能够追溯需求的来源、实现等信息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49813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可移植性（</a:t>
                      </a:r>
                      <a:r>
                        <a:rPr lang="it-IT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Portability</a:t>
                      </a:r>
                      <a:r>
                        <a:rPr lang="zh-CN" altLang="it-IT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该网站开发时应面向对象，保留多接口，为移植到其他平台时做对接准备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24229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该项目文档完整，参考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GB8567-88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标准，完整且标准地记录了需求获取、分析等过程，对于重用时有较高的参考价值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0026"/>
                  </a:ext>
                </a:extLst>
              </a:tr>
              <a:tr h="48419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可测试性（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该项目有实例文档和需求可行性分析，有足够的测试用例分析基础，可以建立需求测试文档，实现对需求的测试。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8685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30FD0C-AB72-0546-230F-5BCC3BEA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06613"/>
              </p:ext>
            </p:extLst>
          </p:nvPr>
        </p:nvGraphicFramePr>
        <p:xfrm>
          <a:off x="6809371" y="1312638"/>
          <a:ext cx="525658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62">
                  <a:extLst>
                    <a:ext uri="{9D8B030D-6E8A-4147-A177-3AD203B41FA5}">
                      <a16:colId xmlns:a16="http://schemas.microsoft.com/office/drawing/2014/main" val="2130792641"/>
                    </a:ext>
                  </a:extLst>
                </a:gridCol>
                <a:gridCol w="3564322">
                  <a:extLst>
                    <a:ext uri="{9D8B030D-6E8A-4147-A177-3AD203B41FA5}">
                      <a16:colId xmlns:a16="http://schemas.microsoft.com/office/drawing/2014/main" val="779380757"/>
                    </a:ext>
                  </a:extLst>
                </a:gridCol>
              </a:tblGrid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强壮性（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Robustness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该项目在出现权限不够的操作时会弹窗提示，在输入框中输入错误类型的字符时，不会给予反馈，并且能够防止</a:t>
                      </a:r>
                      <a:r>
                        <a:rPr lang="en-US" altLang="zh-CN" sz="1200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sql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注入。输入信息与数据库中信息不相符会出现提示。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8726"/>
                  </a:ext>
                </a:extLst>
              </a:tr>
              <a:tr h="57611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可用性（</a:t>
                      </a:r>
                      <a:r>
                        <a:rPr lang="en-US" altLang="zh-CN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Usability</a:t>
                      </a:r>
                      <a:r>
                        <a:rPr lang="zh-CN" altLang="en-US" sz="12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网站布局参考优秀模板（摹客模板库），设计人性化（参考界面原型），功能模块有明显直观的区分和按钮显示在主页上， 对于功能的实现有隐性的引导。</a:t>
                      </a:r>
                      <a:endParaRPr lang="zh-CN" altLang="zh-CN" sz="1200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9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697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3.30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肘形连接符 57"/>
          <p:cNvCxnSpPr>
            <a:cxnSpLocks/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4.23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876262"/>
            <a:chOff x="1853741" y="1952625"/>
            <a:chExt cx="1413335" cy="999353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学生代表访谈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对象：鲍明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访谈人：邵云飞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545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10666" y="3953046"/>
            <a:ext cx="10944224" cy="438144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8" name="肘形连接符 27"/>
          <p:cNvCxnSpPr>
            <a:stCxn id="31" idx="3"/>
            <a:endCxn id="49" idx="1"/>
          </p:cNvCxnSpPr>
          <p:nvPr/>
        </p:nvCxnSpPr>
        <p:spPr>
          <a:xfrm rot="5400000" flipH="1" flipV="1">
            <a:off x="510302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9653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31" name="六边形 3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33855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文本框 6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学生代表访谈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对象：鲍明</a:t>
              </a: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访谈人：邵云飞</a:t>
              </a:r>
            </a:p>
          </p:txBody>
        </p:sp>
      </p:grpSp>
      <p:cxnSp>
        <p:nvCxnSpPr>
          <p:cNvPr id="51" name="肘形连接符 50"/>
          <p:cNvCxnSpPr>
            <a:stCxn id="53" idx="3"/>
            <a:endCxn id="56" idx="1"/>
          </p:cNvCxnSpPr>
          <p:nvPr/>
        </p:nvCxnSpPr>
        <p:spPr>
          <a:xfrm rot="5400000" flipH="1" flipV="1">
            <a:off x="3090694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76925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53" name="六边形 5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72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14247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7" name="文本框 75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游客代表访谈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对象：向铭浩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访谈人：余浩凯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0" idx="3"/>
            <a:endCxn id="63" idx="1"/>
          </p:cNvCxnSpPr>
          <p:nvPr/>
        </p:nvCxnSpPr>
        <p:spPr>
          <a:xfrm rot="5400000" flipH="1" flipV="1">
            <a:off x="5671086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5857317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60" name="六边形 59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79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5.9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94639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63" name="矩形 6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文本框 82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肘形连接符 64"/>
          <p:cNvCxnSpPr>
            <a:stCxn id="67" idx="3"/>
            <a:endCxn id="70" idx="1"/>
          </p:cNvCxnSpPr>
          <p:nvPr/>
        </p:nvCxnSpPr>
        <p:spPr>
          <a:xfrm rot="5400000" flipH="1" flipV="1">
            <a:off x="8251478" y="3212522"/>
            <a:ext cx="1101332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8367691" y="3836075"/>
            <a:ext cx="720080" cy="676392"/>
            <a:chOff x="1039738" y="3090803"/>
            <a:chExt cx="720080" cy="676392"/>
          </a:xfrm>
          <a:solidFill>
            <a:srgbClr val="005DA2"/>
          </a:solidFill>
        </p:grpSpPr>
        <p:sp>
          <p:nvSpPr>
            <p:cNvPr id="67" name="六边形 66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文本框 86"/>
            <p:cNvSpPr txBox="1"/>
            <p:nvPr/>
          </p:nvSpPr>
          <p:spPr>
            <a:xfrm>
              <a:off x="1039738" y="3298194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75031" y="2296612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文本框 89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肘形连接符 71"/>
          <p:cNvCxnSpPr>
            <a:stCxn id="74" idx="0"/>
            <a:endCxn id="77" idx="1"/>
          </p:cNvCxnSpPr>
          <p:nvPr/>
        </p:nvCxnSpPr>
        <p:spPr>
          <a:xfrm rot="16200000" flipH="1">
            <a:off x="2010931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1986729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74" name="六边形 7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93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5.7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424051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77" name="矩形 7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框 96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肘形连接符 78"/>
          <p:cNvCxnSpPr>
            <a:stCxn id="81" idx="0"/>
            <a:endCxn id="84" idx="1"/>
          </p:cNvCxnSpPr>
          <p:nvPr/>
        </p:nvCxnSpPr>
        <p:spPr>
          <a:xfrm rot="16200000" flipH="1">
            <a:off x="4591323" y="4779813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567121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1" name="六边形 8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101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5.8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4443" y="4754803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文本框 104"/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项目发起人访谈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对象：杨枨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访谈人：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肘形连接符 85"/>
          <p:cNvCxnSpPr>
            <a:stCxn id="88" idx="0"/>
            <a:endCxn id="91" idx="1"/>
          </p:cNvCxnSpPr>
          <p:nvPr/>
        </p:nvCxnSpPr>
        <p:spPr>
          <a:xfrm rot="16200000" flipH="1">
            <a:off x="7198697" y="4752831"/>
            <a:ext cx="626503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147513" y="3836075"/>
            <a:ext cx="583096" cy="676392"/>
            <a:chOff x="1109756" y="3090803"/>
            <a:chExt cx="583096" cy="676392"/>
          </a:xfrm>
          <a:solidFill>
            <a:schemeClr val="accent1"/>
          </a:solidFill>
        </p:grpSpPr>
        <p:sp>
          <p:nvSpPr>
            <p:cNvPr id="88" name="六边形 8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9" name="文本框 108"/>
            <p:cNvSpPr txBox="1"/>
            <p:nvPr/>
          </p:nvSpPr>
          <p:spPr>
            <a:xfrm>
              <a:off x="1115002" y="3298194"/>
              <a:ext cx="577850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5.11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584835" y="4754804"/>
            <a:ext cx="1822739" cy="778337"/>
            <a:chOff x="1853741" y="1952625"/>
            <a:chExt cx="1413335" cy="887672"/>
          </a:xfrm>
          <a:solidFill>
            <a:schemeClr val="bg1">
              <a:lumMod val="75000"/>
            </a:schemeClr>
          </a:solidFill>
        </p:grpSpPr>
        <p:sp>
          <p:nvSpPr>
            <p:cNvPr id="91" name="矩形 9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文本框 111"/>
            <p:cNvSpPr txBox="1"/>
            <p:nvPr/>
          </p:nvSpPr>
          <p:spPr>
            <a:xfrm>
              <a:off x="1853742" y="1997871"/>
              <a:ext cx="1413334" cy="8424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管理员代表访谈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对象：叶元潮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访谈人：徐晟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63835" y="3836075"/>
            <a:ext cx="682162" cy="676392"/>
            <a:chOff x="1045689" y="3090803"/>
            <a:chExt cx="682162" cy="676392"/>
          </a:xfrm>
          <a:solidFill>
            <a:schemeClr val="accent1"/>
          </a:solidFill>
        </p:grpSpPr>
        <p:sp>
          <p:nvSpPr>
            <p:cNvPr id="94" name="六边形 93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文本框 114"/>
            <p:cNvSpPr txBox="1"/>
            <p:nvPr/>
          </p:nvSpPr>
          <p:spPr>
            <a:xfrm>
              <a:off x="1045689" y="3298194"/>
              <a:ext cx="682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5.15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访谈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肘形连接符 71">
            <a:extLst>
              <a:ext uri="{FF2B5EF4-FFF2-40B4-BE49-F238E27FC236}">
                <a16:creationId xmlns:a16="http://schemas.microsoft.com/office/drawing/2014/main" id="{67B2FC2D-5D54-4D78-998E-98AF1DE5E7D1}"/>
              </a:ext>
            </a:extLst>
          </p:cNvPr>
          <p:cNvCxnSpPr/>
          <p:nvPr/>
        </p:nvCxnSpPr>
        <p:spPr>
          <a:xfrm rot="16200000" flipH="1">
            <a:off x="9752106" y="4806664"/>
            <a:ext cx="680467" cy="14577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FEF693C-09D0-4A4A-96B6-1150F43911FA}"/>
              </a:ext>
            </a:extLst>
          </p:cNvPr>
          <p:cNvGrpSpPr/>
          <p:nvPr/>
        </p:nvGrpSpPr>
        <p:grpSpPr>
          <a:xfrm>
            <a:off x="10165226" y="4719858"/>
            <a:ext cx="1757259" cy="876262"/>
            <a:chOff x="1853741" y="1952625"/>
            <a:chExt cx="1413335" cy="876262"/>
          </a:xfrm>
          <a:solidFill>
            <a:schemeClr val="bg1">
              <a:lumMod val="75000"/>
            </a:schemeClr>
          </a:solidFill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6F67AAC-660C-41A4-BFB9-59D7B0C3C6A3}"/>
                </a:ext>
              </a:extLst>
            </p:cNvPr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文本框 111">
              <a:extLst>
                <a:ext uri="{FF2B5EF4-FFF2-40B4-BE49-F238E27FC236}">
                  <a16:creationId xmlns:a16="http://schemas.microsoft.com/office/drawing/2014/main" id="{2CD0ED9E-0A51-424C-B839-0FC064A7F1E8}"/>
                </a:ext>
              </a:extLst>
            </p:cNvPr>
            <p:cNvSpPr txBox="1"/>
            <p:nvPr/>
          </p:nvSpPr>
          <p:spPr>
            <a:xfrm>
              <a:off x="1853742" y="1997871"/>
              <a:ext cx="1413334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教师代表访谈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对象：王硕苹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访谈人：许罗阳宁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7213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JAD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7"/>
          <p:cNvSpPr txBox="1"/>
          <p:nvPr/>
        </p:nvSpPr>
        <p:spPr>
          <a:xfrm>
            <a:off x="87033" y="192728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22</a:t>
            </a:r>
            <a:endParaRPr lang="zh-CN" altLang="en-US" sz="24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1783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原型设计（主页）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51E2-C1B5-DA26-948F-3D524AF7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543994"/>
            <a:ext cx="6840760" cy="51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62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053530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原型设计（管理员）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42F5D-F88E-D7BB-F22C-4DE58899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534752"/>
            <a:ext cx="9433048" cy="51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921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75651A1-4565-4DB6-A6FC-8C46AE2C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1703102"/>
            <a:ext cx="3791479" cy="419158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88EDA1F-EF4A-4C7C-99EF-6F2DDAD1F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037311"/>
            <a:ext cx="4680520" cy="55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48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会议纪要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51C3D-74EA-487A-B97A-D6F09B7A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13" y="1298480"/>
            <a:ext cx="4824536" cy="5145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AE73C1-5D7D-48B8-AAB8-C354E112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947094"/>
            <a:ext cx="5115119" cy="35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1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981522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pingcode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EF11A-FF93-41E9-8379-987264F2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701602"/>
            <a:ext cx="102577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867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222998" y="993969"/>
            <a:ext cx="3937425" cy="607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配置管理工具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desktop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B76E-66D2-4DA9-8A69-872EBC31E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5" y="1700883"/>
            <a:ext cx="7209341" cy="4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175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397833" y="1176757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9779" y="993122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业务目标</a:t>
            </a:r>
          </a:p>
        </p:txBody>
      </p:sp>
      <p:sp>
        <p:nvSpPr>
          <p:cNvPr id="24" name="六边形 23"/>
          <p:cNvSpPr/>
          <p:nvPr/>
        </p:nvSpPr>
        <p:spPr>
          <a:xfrm>
            <a:off x="910630" y="3303864"/>
            <a:ext cx="1587056" cy="136846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愿景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视图</a:t>
            </a:r>
          </a:p>
        </p:txBody>
      </p:sp>
      <p:cxnSp>
        <p:nvCxnSpPr>
          <p:cNvPr id="25" name="直接箭头连接符 24"/>
          <p:cNvCxnSpPr>
            <a:stCxn id="24" idx="5"/>
            <a:endCxn id="22" idx="1"/>
          </p:cNvCxnSpPr>
          <p:nvPr/>
        </p:nvCxnSpPr>
        <p:spPr>
          <a:xfrm flipV="1">
            <a:off x="2155569" y="1824623"/>
            <a:ext cx="1242264" cy="147924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0"/>
          </p:cNvCxnSpPr>
          <p:nvPr/>
        </p:nvCxnSpPr>
        <p:spPr>
          <a:xfrm>
            <a:off x="2497686" y="3988098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24" idx="1"/>
            <a:endCxn id="32" idx="1"/>
          </p:cNvCxnSpPr>
          <p:nvPr/>
        </p:nvCxnSpPr>
        <p:spPr>
          <a:xfrm>
            <a:off x="2155569" y="4672333"/>
            <a:ext cx="1240776" cy="1010423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67194" y="1419978"/>
            <a:ext cx="6993996" cy="109213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虽然如今有很多教学网站，但是专门针对一类软件工程大学课程和一类专门的教师；又为学生之间提供交流平台的网站为数不多。这个网站作为一个开课的辅助工具，将有利于教师的教学和学生的学习，让师生之间，同学之间能够充分交流，沟通心得，了解到更多相关知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3396344" y="2794052"/>
            <a:ext cx="7244427" cy="18999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248290" y="2628171"/>
            <a:ext cx="5303299" cy="411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愿景说明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2290" y="3050553"/>
            <a:ext cx="6993995" cy="1672547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了使教师能够把最新，最前沿的关于软件工程的信息传播给学生；为了学生能够利用网络得到老师帮助；为了师生之间，同学之间能够充分交流，沟通心得。软件工程专业课程学习交流系统将提供一个专业的平台。为教师和同学服务，也为软件需求、软件项目管理、软件测试、软件体系结构等软件工程化课程的教学方法提供试验基地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396345" y="5036081"/>
            <a:ext cx="7244427" cy="12933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48291" y="4852447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89762" y="5302002"/>
            <a:ext cx="7136523" cy="1027429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8881"/>
      </p:ext>
    </p:extLst>
  </p:cSld>
  <p:clrMapOvr>
    <a:masterClrMapping/>
  </p:clrMapOvr>
  <p:transition spd="slow" advClick="0" advTm="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3" grpId="0" animBg="1"/>
          <p:bldP spid="24" grpId="0" animBg="1"/>
          <p:bldP spid="28" grpId="0"/>
          <p:bldP spid="29" grpId="0" animBg="1"/>
          <p:bldP spid="30" grpId="0" animBg="1"/>
          <p:bldP spid="31" grpId="0"/>
          <p:bldP spid="32" grpId="0" animBg="1"/>
          <p:bldP spid="33" grpId="0" animBg="1"/>
          <p:bldP spid="34" grpId="0"/>
          <p:bldP spid="15" grpId="0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DB5F6-251E-4669-A2D4-0ECF2162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931995"/>
            <a:ext cx="9145016" cy="59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9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7"/>
          <p:cNvSpPr txBox="1"/>
          <p:nvPr/>
        </p:nvSpPr>
        <p:spPr>
          <a:xfrm>
            <a:off x="190550" y="180723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28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29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5532C9-B8DC-4569-BE40-BFA027148B17}"/>
              </a:ext>
            </a:extLst>
          </p:cNvPr>
          <p:cNvSpPr/>
          <p:nvPr/>
        </p:nvSpPr>
        <p:spPr>
          <a:xfrm>
            <a:off x="4937" y="909514"/>
            <a:ext cx="905693" cy="59230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TextBox 36">
            <a:extLst>
              <a:ext uri="{FF2B5EF4-FFF2-40B4-BE49-F238E27FC236}">
                <a16:creationId xmlns:a16="http://schemas.microsoft.com/office/drawing/2014/main" id="{748ECEEB-021F-4338-8C2A-1DAFC5EDCD83}"/>
              </a:ext>
            </a:extLst>
          </p:cNvPr>
          <p:cNvSpPr txBox="1"/>
          <p:nvPr/>
        </p:nvSpPr>
        <p:spPr>
          <a:xfrm>
            <a:off x="60697" y="2781296"/>
            <a:ext cx="705917" cy="1846686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28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内部评审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DA5CB-9293-4223-A48C-BFD240EF5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1" y="947282"/>
            <a:ext cx="9073008" cy="5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12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BA32F8-4404-4205-8132-478201E7F005}"/>
              </a:ext>
            </a:extLst>
          </p:cNvPr>
          <p:cNvSpPr/>
          <p:nvPr/>
        </p:nvSpPr>
        <p:spPr>
          <a:xfrm>
            <a:off x="4174005" y="1125538"/>
            <a:ext cx="3842401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小组分工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C7C12BB-32ED-4C32-9090-490360CE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25635"/>
              </p:ext>
            </p:extLst>
          </p:nvPr>
        </p:nvGraphicFramePr>
        <p:xfrm>
          <a:off x="1198662" y="1917626"/>
          <a:ext cx="9361042" cy="336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09844994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817896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89032876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93282578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170624"/>
                    </a:ext>
                  </a:extLst>
                </a:gridCol>
                <a:gridCol w="1728194">
                  <a:extLst>
                    <a:ext uri="{9D8B030D-6E8A-4147-A177-3AD203B41FA5}">
                      <a16:colId xmlns:a16="http://schemas.microsoft.com/office/drawing/2014/main" val="417713598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95054"/>
                  </a:ext>
                </a:extLst>
              </a:tr>
              <a:tr h="293365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需求获取计划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用户群文档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视图与范围文档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用例文档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状态转换图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需求测试文档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用户手册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质量属性文档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原型博客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原型个人主页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特性树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类图，顺序图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需求可行性分析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原型主页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原型整合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需求优先级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对话框图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甘特图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教师访谈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JAD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原型论坛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原型搜索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原型管理员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原型资料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关联图</a:t>
                      </a:r>
                      <a:r>
                        <a:rPr lang="en-US" altLang="zh-CN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</a:t>
                      </a:r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学生访谈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会议纪要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原型问答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原型设计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数据字典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生态图</a:t>
                      </a:r>
                      <a:endParaRPr lang="en-US" altLang="zh-CN" sz="16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游客访谈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8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6818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8519" y="2455210"/>
            <a:ext cx="7042278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SRS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软件需求说明汇报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3684494" y="4778722"/>
            <a:ext cx="186938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汇报小组：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G07</a:t>
            </a:r>
          </a:p>
        </p:txBody>
      </p:sp>
      <p:sp>
        <p:nvSpPr>
          <p:cNvPr id="20" name="矩形 19"/>
          <p:cNvSpPr/>
          <p:nvPr/>
        </p:nvSpPr>
        <p:spPr>
          <a:xfrm>
            <a:off x="3075414" y="3552761"/>
            <a:ext cx="6037196" cy="938702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879324" y="4778722"/>
            <a:ext cx="2502574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2030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36A41B02-D234-4890-98D9-A94B2D78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9" y="134300"/>
            <a:ext cx="1300956" cy="1300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0717E7-6542-4C47-935B-93025E833A48}"/>
              </a:ext>
            </a:extLst>
          </p:cNvPr>
          <p:cNvSpPr/>
          <p:nvPr/>
        </p:nvSpPr>
        <p:spPr>
          <a:xfrm>
            <a:off x="4154959" y="1269554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4593-163E-251C-3432-AEFCB42F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50"/>
            <a:ext cx="526732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A15DB6-926C-5452-5B45-D5B5405C478F}"/>
              </a:ext>
            </a:extLst>
          </p:cNvPr>
          <p:cNvSpPr txBox="1"/>
          <p:nvPr/>
        </p:nvSpPr>
        <p:spPr>
          <a:xfrm>
            <a:off x="5454452" y="1917626"/>
            <a:ext cx="65838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论坛：以论坛形式交流，侧重于讨论，用户能够畅所欲言发表自己的观点，与其他用户交流自己的观点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博客：以博客形式交流，侧重于分享，用户能够在其中发表自己的想法，并评论他人的想法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问答：以问答形式交流，侧重于提问，用户能够发起提问或者发表回答，帮助用户解答疑惑。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资料：该平台拥有丰富的资源，用户可以上传资料，也可以下载资料。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个人主页：用户拥有自己的个人主页，展示自己的发表，并且有一定的修改权限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审核：所有内容的发布需要经过管理员的审核才能发布，用于维护平台环境。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管理数据：数据库管理包括日志、内容等信息，并且作为核心存储空间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教师标识：教师拥有独特的教师标志，能够在发表或回答时体现教师身份</a:t>
            </a: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浏览主页：游客只能浏览主页，如果需要更多权限需要注册成用户</a:t>
            </a:r>
          </a:p>
        </p:txBody>
      </p:sp>
    </p:spTree>
    <p:extLst>
      <p:ext uri="{BB962C8B-B14F-4D97-AF65-F5344CB8AC3E}">
        <p14:creationId xmlns:p14="http://schemas.microsoft.com/office/powerpoint/2010/main" val="11138791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90550" y="180723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zh-CN" altLang="en-US" sz="2800" b="1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愿景与视图文档</a:t>
            </a:r>
            <a:endParaRPr lang="zh-CN" altLang="zh-CN" sz="2800" b="1" kern="1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E57620-1CB1-4CB2-9846-6EC6C51F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15892"/>
              </p:ext>
            </p:extLst>
          </p:nvPr>
        </p:nvGraphicFramePr>
        <p:xfrm>
          <a:off x="3574926" y="1269554"/>
          <a:ext cx="7056784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728960816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5636269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49697148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008477247"/>
                    </a:ext>
                  </a:extLst>
                </a:gridCol>
              </a:tblGrid>
              <a:tr h="27108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维度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约束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驱动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779958"/>
                  </a:ext>
                </a:extLst>
              </a:tr>
              <a:tr h="1296893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所有特性需要基于《愿景与范围文档》，不能偏离其中的愿景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与干系人讨论、手机用户意见可以进行一些改动，但需要有干系人确认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83832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质量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需要达到业务目标，</a:t>
                      </a:r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的教师和学生愿意使用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需要通过评审，与项目发起人沟通可以有所弹性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014736"/>
                  </a:ext>
                </a:extLst>
              </a:tr>
              <a:tr h="1037514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一学期的工作，共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周工期，每周打偶需要有成果，完成里程碑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每周的任务可以弹性安排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661909"/>
                  </a:ext>
                </a:extLst>
              </a:tr>
              <a:tr h="518756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详见《项目计划书》预算模块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590210"/>
                  </a:ext>
                </a:extLst>
              </a:tr>
              <a:tr h="7781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人小组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团队合理分工，由一名项目经理领导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724081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E905C3D-9176-4493-9320-C3756C78314C}"/>
              </a:ext>
            </a:extLst>
          </p:cNvPr>
          <p:cNvSpPr/>
          <p:nvPr/>
        </p:nvSpPr>
        <p:spPr>
          <a:xfrm>
            <a:off x="1342678" y="1989634"/>
            <a:ext cx="601443" cy="2736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项目优先级</a:t>
            </a:r>
          </a:p>
        </p:txBody>
      </p:sp>
    </p:spTree>
    <p:extLst>
      <p:ext uri="{BB962C8B-B14F-4D97-AF65-F5344CB8AC3E}">
        <p14:creationId xmlns:p14="http://schemas.microsoft.com/office/powerpoint/2010/main" val="384269111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517A16-1B27-46D3-8F76-049D1BFA6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9360"/>
              </p:ext>
            </p:extLst>
          </p:nvPr>
        </p:nvGraphicFramePr>
        <p:xfrm>
          <a:off x="334566" y="1773610"/>
          <a:ext cx="5904655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92">
                  <a:extLst>
                    <a:ext uri="{9D8B030D-6E8A-4147-A177-3AD203B41FA5}">
                      <a16:colId xmlns:a16="http://schemas.microsoft.com/office/drawing/2014/main" val="319988251"/>
                    </a:ext>
                  </a:extLst>
                </a:gridCol>
                <a:gridCol w="1412818">
                  <a:extLst>
                    <a:ext uri="{9D8B030D-6E8A-4147-A177-3AD203B41FA5}">
                      <a16:colId xmlns:a16="http://schemas.microsoft.com/office/drawing/2014/main" val="2720855674"/>
                    </a:ext>
                  </a:extLst>
                </a:gridCol>
                <a:gridCol w="3183645">
                  <a:extLst>
                    <a:ext uri="{9D8B030D-6E8A-4147-A177-3AD203B41FA5}">
                      <a16:colId xmlns:a16="http://schemas.microsoft.com/office/drawing/2014/main" val="212258364"/>
                    </a:ext>
                  </a:extLst>
                </a:gridCol>
              </a:tblGrid>
              <a:tr h="206632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范围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59862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软工学生、注册学生教师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软工所有学生、其他专业的注册学生、教师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软件工程学科的学生是该项目的主要用户之一，会频繁使用该项目来获取学科资料、信息，与其他用户交流互动，项目的实际需要充分满足学生用户的需求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047169"/>
                  </a:ext>
                </a:extLst>
              </a:tr>
              <a:tr h="123979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软工所有老师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软件工程学科的教师也是该项目的主要用户之一，相对频繁使用该项目，但教师不会对资料有高需求，但为了考察学生的知识获取、自己的教学，对于交流互动、分享心得会有较高的需求，项目也要充分考虑教师的这类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747807"/>
                  </a:ext>
                </a:extLst>
              </a:tr>
              <a:tr h="1033158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其他对该学科有兴趣但未注册的学生教师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游客用户不具有全部权限，但能够对浏览大部分内容，能够清晰了解软件工程学科的知识圈子，了解到其中的资讯、交流，如果有兴趣能够注册成为主要用户体验更多内容功能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308878"/>
                  </a:ext>
                </a:extLst>
              </a:tr>
              <a:tr h="826527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由官方指定的网站管理员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该用户群拥有全部权限，同时也是使用项目最频繁的用户，需要长时间做审核工作，对使用效率尤为看重，项目开发中需要充分优化该用户群的操作体验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544251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误触、随意使用者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这类用户属于不重要用户，其操作反馈对项目的作用很小，但依然需要一定的参考，用来优化全体用户的体验。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40510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1BF592-AB6E-46C7-96A2-FFF1D6BB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13948"/>
              </p:ext>
            </p:extLst>
          </p:nvPr>
        </p:nvGraphicFramePr>
        <p:xfrm>
          <a:off x="6455246" y="2133650"/>
          <a:ext cx="5400600" cy="156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80910631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1313189839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76865849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531212110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名称（编号）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频率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用户级别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02319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03931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724256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次要用户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276935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极高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关键用户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753543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pPr algn="l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200" kern="100" dirty="0">
                          <a:effectLst/>
                        </a:rPr>
                        <a:t>不重要用户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20397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4174005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用户群分类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21DCF-C7D2-4F23-8A2B-5C47A7E4EB43}"/>
              </a:ext>
            </a:extLst>
          </p:cNvPr>
          <p:cNvSpPr txBox="1"/>
          <p:nvPr/>
        </p:nvSpPr>
        <p:spPr>
          <a:xfrm>
            <a:off x="6497016" y="3933850"/>
            <a:ext cx="5339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注释：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游客权限：浏览所有内容，但不能下载、发帖、上传，评论的审核更严格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学生权限：浏览所有内容，能够发帖、下载、上传、评论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教师权限：浏览所有内容，能够发帖、下载、上传、评论，并且能够添加教师标识</a:t>
            </a:r>
          </a:p>
          <a:p>
            <a:pPr algn="l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级权限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管理员权限：拥有所有权限，能够对用户、资料、帖子等进行后台管理</a:t>
            </a:r>
          </a:p>
        </p:txBody>
      </p:sp>
    </p:spTree>
    <p:extLst>
      <p:ext uri="{BB962C8B-B14F-4D97-AF65-F5344CB8AC3E}">
        <p14:creationId xmlns:p14="http://schemas.microsoft.com/office/powerpoint/2010/main" val="252799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127126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用户代表确定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0F384E-7BD7-447D-A532-548CEA71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08247"/>
              </p:ext>
            </p:extLst>
          </p:nvPr>
        </p:nvGraphicFramePr>
        <p:xfrm>
          <a:off x="550590" y="1944767"/>
          <a:ext cx="5040560" cy="444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23">
                  <a:extLst>
                    <a:ext uri="{9D8B030D-6E8A-4147-A177-3AD203B41FA5}">
                      <a16:colId xmlns:a16="http://schemas.microsoft.com/office/drawing/2014/main" val="3478591252"/>
                    </a:ext>
                  </a:extLst>
                </a:gridCol>
                <a:gridCol w="1291735">
                  <a:extLst>
                    <a:ext uri="{9D8B030D-6E8A-4147-A177-3AD203B41FA5}">
                      <a16:colId xmlns:a16="http://schemas.microsoft.com/office/drawing/2014/main" val="2942689194"/>
                    </a:ext>
                  </a:extLst>
                </a:gridCol>
                <a:gridCol w="2890302">
                  <a:extLst>
                    <a:ext uri="{9D8B030D-6E8A-4147-A177-3AD203B41FA5}">
                      <a16:colId xmlns:a16="http://schemas.microsoft.com/office/drawing/2014/main" val="2784455455"/>
                    </a:ext>
                  </a:extLst>
                </a:gridCol>
              </a:tblGrid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687026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向浩铭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9088"/>
                  </a:ext>
                </a:extLst>
              </a:tr>
              <a:tr h="177621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杨枨、王硕苹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拥有丰富的经验，能够在履行用户代表职责的同时的同时提供项目上的帮助。杨老师作为当然用户侧重提供修改意见，王老师作为潜在用户侧重提供拓展意见。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507619"/>
                  </a:ext>
                </a:extLst>
              </a:tr>
              <a:tr h="44405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鲍明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产品代表选择，便于交流访谈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3539"/>
                  </a:ext>
                </a:extLst>
              </a:tr>
              <a:tr h="1332159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叶元潮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作为学生会的管理层，平时接触事务较多，拥有丰富的管理经验，曾使用过多种系统的管理模块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16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DBFCF4-9A43-4655-94E9-8093A59AEDD4}"/>
              </a:ext>
            </a:extLst>
          </p:cNvPr>
          <p:cNvGrpSpPr/>
          <p:nvPr/>
        </p:nvGrpSpPr>
        <p:grpSpPr>
          <a:xfrm>
            <a:off x="6383238" y="2133650"/>
            <a:ext cx="5040560" cy="1800198"/>
            <a:chOff x="5161824" y="1994966"/>
            <a:chExt cx="3297964" cy="7568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38B17C-5430-4440-8641-02C1C4321AB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628AFED-4932-4024-B737-F18AFC76C1F2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20438"/>
              <a:chOff x="5284317" y="2911032"/>
              <a:chExt cx="3036413" cy="62043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26F4481-64F0-49E2-807C-A08721BAE89C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06C68DB-7FD9-4F66-ABC1-6242CF704B85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77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提出对项目功能的意见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提出对原型设计的意见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提出所需要的需求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9AC516-EA86-4BCD-B65B-18F30605DF2D}"/>
              </a:ext>
            </a:extLst>
          </p:cNvPr>
          <p:cNvGrpSpPr/>
          <p:nvPr/>
        </p:nvGrpSpPr>
        <p:grpSpPr>
          <a:xfrm>
            <a:off x="6383237" y="4221880"/>
            <a:ext cx="5040559" cy="1800198"/>
            <a:chOff x="5161824" y="1994966"/>
            <a:chExt cx="3297964" cy="7568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80452B-C905-46D8-A776-68975BC222C4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0904FB-4FC6-4A94-A072-D2886B9911F0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707955"/>
              <a:chOff x="5284317" y="2911032"/>
              <a:chExt cx="3036413" cy="70795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9DF140-4164-4712-8DFB-FA406F431FAA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22885" cy="155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义务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7D8B28-6DDD-4B39-AF0A-3D753BEC06D4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46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1.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接受访谈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2.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参与产品迭代后的反馈</a:t>
                </a:r>
              </a:p>
              <a:p>
                <a:pPr lvl="0" fontAlgn="base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7EEA"/>
                  </a:buClr>
                  <a:defRPr/>
                </a:pPr>
                <a:r>
                  <a:rPr lang="en-US" altLang="zh-CN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3.</a:t>
                </a:r>
                <a:r>
                  <a:rPr lang="zh-CN" altLang="en-US" sz="1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对产品原型的试用测试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77191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18836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用户群分类文档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08716A-01EE-4046-9D9D-B9F8BD837A20}"/>
              </a:ext>
            </a:extLst>
          </p:cNvPr>
          <p:cNvSpPr/>
          <p:nvPr/>
        </p:nvSpPr>
        <p:spPr>
          <a:xfrm>
            <a:off x="1270670" y="1125538"/>
            <a:ext cx="3842401" cy="463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产品代表确定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04D40E-8968-4B73-9D17-C977288E9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53298"/>
              </p:ext>
            </p:extLst>
          </p:nvPr>
        </p:nvGraphicFramePr>
        <p:xfrm>
          <a:off x="550592" y="1946556"/>
          <a:ext cx="5184574" cy="4440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052">
                  <a:extLst>
                    <a:ext uri="{9D8B030D-6E8A-4147-A177-3AD203B41FA5}">
                      <a16:colId xmlns:a16="http://schemas.microsoft.com/office/drawing/2014/main" val="1469537340"/>
                    </a:ext>
                  </a:extLst>
                </a:gridCol>
                <a:gridCol w="1328641">
                  <a:extLst>
                    <a:ext uri="{9D8B030D-6E8A-4147-A177-3AD203B41FA5}">
                      <a16:colId xmlns:a16="http://schemas.microsoft.com/office/drawing/2014/main" val="4257709004"/>
                    </a:ext>
                  </a:extLst>
                </a:gridCol>
                <a:gridCol w="2972881">
                  <a:extLst>
                    <a:ext uri="{9D8B030D-6E8A-4147-A177-3AD203B41FA5}">
                      <a16:colId xmlns:a16="http://schemas.microsoft.com/office/drawing/2014/main" val="2859277459"/>
                    </a:ext>
                  </a:extLst>
                </a:gridCol>
              </a:tblGrid>
              <a:tr h="370044"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产品代表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理由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354051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余浩凯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参与社交圈较广，能够方便的找到多位用户，访谈和交流较方便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12007"/>
                  </a:ext>
                </a:extLst>
              </a:tr>
              <a:tr h="148017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许罗阳宁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交流能力较强，对项目的认识最深刻，与老师有较多交流，能够与项目发起人兼教师代表的杨枨老师做较多的沟通，也能与潜在用户王硕苹老师方便的做访谈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103552"/>
                  </a:ext>
                </a:extLst>
              </a:tr>
              <a:tr h="1110132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邵云飞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转专业的学生，与原专业有较多接触，能够方便的获取不同专业学生的意见，也能方便的访谈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64893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有专业的交际圈，能够找到合适的有管理员经验的用户代表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824790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F2DE75A-7963-4D68-8F02-6CE972A6A138}"/>
              </a:ext>
            </a:extLst>
          </p:cNvPr>
          <p:cNvGrpSpPr/>
          <p:nvPr/>
        </p:nvGrpSpPr>
        <p:grpSpPr>
          <a:xfrm>
            <a:off x="6370577" y="1187896"/>
            <a:ext cx="5040559" cy="1521818"/>
            <a:chOff x="5161824" y="1994966"/>
            <a:chExt cx="3297964" cy="7568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39D4A-D5B6-4CF5-AA53-6DF3BAD213D9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FF1952-22D0-4B3F-9886-7870F999D6EC}"/>
                </a:ext>
              </a:extLst>
            </p:cNvPr>
            <p:cNvGrpSpPr/>
            <p:nvPr/>
          </p:nvGrpSpPr>
          <p:grpSpPr>
            <a:xfrm>
              <a:off x="5284317" y="2032622"/>
              <a:ext cx="3036413" cy="631076"/>
              <a:chOff x="5284317" y="2911032"/>
              <a:chExt cx="3036413" cy="6310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1C9E19E-4A64-435E-B91B-7856E7AC8560}"/>
                  </a:ext>
                </a:extLst>
              </p:cNvPr>
              <p:cNvSpPr/>
              <p:nvPr/>
            </p:nvSpPr>
            <p:spPr>
              <a:xfrm>
                <a:off x="5284317" y="2911032"/>
                <a:ext cx="444204" cy="241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权力</a:t>
                </a:r>
                <a:endPara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BD16750-1621-4364-83D3-CEAF57E61B90}"/>
                  </a:ext>
                </a:extLst>
              </p:cNvPr>
              <p:cNvSpPr/>
              <p:nvPr/>
            </p:nvSpPr>
            <p:spPr>
              <a:xfrm>
                <a:off x="5284317" y="3153940"/>
                <a:ext cx="3036413" cy="388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深入用户群体，与用户沟通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协助、引导用户做出决策</a:t>
                </a:r>
              </a:p>
              <a:p>
                <a:pPr algn="l"/>
                <a:r>
                  <a:rPr lang="en-US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800" kern="100" dirty="0">
                    <a:solidFill>
                      <a:schemeClr val="bg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作为开发组和用户之间的桥梁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3D758D-2180-438F-BFE3-A4FA49768C77}"/>
              </a:ext>
            </a:extLst>
          </p:cNvPr>
          <p:cNvGrpSpPr/>
          <p:nvPr/>
        </p:nvGrpSpPr>
        <p:grpSpPr>
          <a:xfrm>
            <a:off x="6383237" y="2853728"/>
            <a:ext cx="5040559" cy="4149638"/>
            <a:chOff x="5161824" y="1994966"/>
            <a:chExt cx="3297964" cy="7914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73AAED-DC70-4914-BBBA-1D6164496DF5}"/>
                </a:ext>
              </a:extLst>
            </p:cNvPr>
            <p:cNvSpPr/>
            <p:nvPr/>
          </p:nvSpPr>
          <p:spPr>
            <a:xfrm>
              <a:off x="5161824" y="1994966"/>
              <a:ext cx="3297964" cy="7568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4A6410-575F-4FDC-BDB7-C63D76C023AD}"/>
                </a:ext>
              </a:extLst>
            </p:cNvPr>
            <p:cNvGrpSpPr/>
            <p:nvPr/>
          </p:nvGrpSpPr>
          <p:grpSpPr>
            <a:xfrm>
              <a:off x="5273043" y="2023780"/>
              <a:ext cx="1600882" cy="762635"/>
              <a:chOff x="5273043" y="2902190"/>
              <a:chExt cx="1600882" cy="76263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DCEA9-FB81-4701-8FC6-7329D8D8B24D}"/>
                  </a:ext>
                </a:extLst>
              </p:cNvPr>
              <p:cNvSpPr/>
              <p:nvPr/>
            </p:nvSpPr>
            <p:spPr>
              <a:xfrm>
                <a:off x="5297353" y="2902190"/>
                <a:ext cx="422885" cy="7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8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4D637E9-4F80-42B9-A963-37364B8000EC}"/>
                  </a:ext>
                </a:extLst>
              </p:cNvPr>
              <p:cNvSpPr/>
              <p:nvPr/>
            </p:nvSpPr>
            <p:spPr>
              <a:xfrm>
                <a:off x="5273043" y="2979823"/>
                <a:ext cx="1600882" cy="685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制定计划：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）细化产品的范围和约束条件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）识别需要与之交互的其它系统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）评估新系统对业务操作的其他影响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1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）从用户收集需求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2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）确定用例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3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）解决用户需求冲突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4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）定义优先级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5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）确定质量与性能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6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）评估原型</a:t>
                </a:r>
              </a:p>
              <a:p>
                <a:pPr algn="l"/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7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）用户访谈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590B9-21C1-4283-8D23-FEBAF2B863D7}"/>
              </a:ext>
            </a:extLst>
          </p:cNvPr>
          <p:cNvSpPr txBox="1"/>
          <p:nvPr/>
        </p:nvSpPr>
        <p:spPr>
          <a:xfrm>
            <a:off x="9163794" y="3411839"/>
            <a:ext cx="25831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确认和验证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）评审需求规范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）定义验收条件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）确定验收测试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）提供测试集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）执行验收测试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协助用户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）编写用户手册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）展示系统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变更管理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）迭代文档</a:t>
            </a:r>
          </a:p>
          <a:p>
            <a:pPr algn="l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）评估变更的影响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9540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/>
          <p:cNvSpPr txBox="1"/>
          <p:nvPr/>
        </p:nvSpPr>
        <p:spPr>
          <a:xfrm>
            <a:off x="118542" y="274236"/>
            <a:ext cx="261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需求优先级文档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8AED1E-71FE-4B81-8482-7ACEAB781AA7}"/>
              </a:ext>
            </a:extLst>
          </p:cNvPr>
          <p:cNvSpPr/>
          <p:nvPr/>
        </p:nvSpPr>
        <p:spPr>
          <a:xfrm>
            <a:off x="1270670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教师用户优先级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5F004A-FD3F-4CE2-8AFE-B9D0082A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608"/>
              </p:ext>
            </p:extLst>
          </p:nvPr>
        </p:nvGraphicFramePr>
        <p:xfrm>
          <a:off x="377653" y="1557586"/>
          <a:ext cx="5141489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888">
                  <a:extLst>
                    <a:ext uri="{9D8B030D-6E8A-4147-A177-3AD203B41FA5}">
                      <a16:colId xmlns:a16="http://schemas.microsoft.com/office/drawing/2014/main" val="3185814460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2398084369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828102835"/>
                    </a:ext>
                  </a:extLst>
                </a:gridCol>
                <a:gridCol w="412068">
                  <a:extLst>
                    <a:ext uri="{9D8B030D-6E8A-4147-A177-3AD203B41FA5}">
                      <a16:colId xmlns:a16="http://schemas.microsoft.com/office/drawing/2014/main" val="1131000161"/>
                    </a:ext>
                  </a:extLst>
                </a:gridCol>
                <a:gridCol w="496940">
                  <a:extLst>
                    <a:ext uri="{9D8B030D-6E8A-4147-A177-3AD203B41FA5}">
                      <a16:colId xmlns:a16="http://schemas.microsoft.com/office/drawing/2014/main" val="2881503156"/>
                    </a:ext>
                  </a:extLst>
                </a:gridCol>
                <a:gridCol w="412654">
                  <a:extLst>
                    <a:ext uri="{9D8B030D-6E8A-4147-A177-3AD203B41FA5}">
                      <a16:colId xmlns:a16="http://schemas.microsoft.com/office/drawing/2014/main" val="1326246150"/>
                    </a:ext>
                  </a:extLst>
                </a:gridCol>
                <a:gridCol w="496355">
                  <a:extLst>
                    <a:ext uri="{9D8B030D-6E8A-4147-A177-3AD203B41FA5}">
                      <a16:colId xmlns:a16="http://schemas.microsoft.com/office/drawing/2014/main" val="83904726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1722056277"/>
                    </a:ext>
                  </a:extLst>
                </a:gridCol>
                <a:gridCol w="858085">
                  <a:extLst>
                    <a:ext uri="{9D8B030D-6E8A-4147-A177-3AD203B41FA5}">
                      <a16:colId xmlns:a16="http://schemas.microsoft.com/office/drawing/2014/main" val="2197430794"/>
                    </a:ext>
                  </a:extLst>
                </a:gridCol>
              </a:tblGrid>
              <a:tr h="373238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特性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价值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成本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风险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相对优先级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463511452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使用论坛功能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4686990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使用博客功能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937354964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使用问答功能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001837605"/>
                  </a:ext>
                </a:extLst>
              </a:tr>
              <a:tr h="394396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使用资料上传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1.00</a:t>
                      </a:r>
                      <a:r>
                        <a:rPr lang="zh-CN" sz="1100" kern="0">
                          <a:effectLst/>
                        </a:rPr>
                        <a:t>（基准）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490736711"/>
                  </a:ext>
                </a:extLst>
              </a:tr>
              <a:tr h="314081"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网站式布局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10.23%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0.6940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 dirty="0">
                          <a:effectLst/>
                        </a:rPr>
                        <a:t>1.54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298830187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0.3926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0.87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027142199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0.6169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03696093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主页的标题名称一致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3.16%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0.6747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1.50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33762924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主页的布局需要进一步优化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3168890684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网站的版权信息应注明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7.95%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9.47%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0.4445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0.99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674671340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主页的内容显示应按照热度顺序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8.42%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0.5758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849361737"/>
                  </a:ext>
                </a:extLst>
              </a:tr>
              <a:tr h="508959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原型展示显示图片视频等多媒体方式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4.21%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0.5398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1.20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82569870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标签化分块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6.82%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5.26%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0.6477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484371590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登录应采用弹窗形式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301705899"/>
                  </a:ext>
                </a:extLst>
              </a:tr>
              <a:tr h="33930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指定某个体回答问题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9.09%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7.37%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6.32%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0.6643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kern="0">
                          <a:effectLst/>
                        </a:rPr>
                        <a:t>1.48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2058367278"/>
                  </a:ext>
                </a:extLst>
              </a:tr>
              <a:tr h="188057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88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95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349" marR="63349" marT="0" marB="0"/>
                </a:tc>
                <a:extLst>
                  <a:ext uri="{0D108BD9-81ED-4DB2-BD59-A6C34878D82A}">
                    <a16:rowId xmlns:a16="http://schemas.microsoft.com/office/drawing/2014/main" val="1690175168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449BB96-153D-4781-ADF5-B477DD6A2A31}"/>
              </a:ext>
            </a:extLst>
          </p:cNvPr>
          <p:cNvSpPr/>
          <p:nvPr/>
        </p:nvSpPr>
        <p:spPr>
          <a:xfrm>
            <a:off x="7247334" y="1053530"/>
            <a:ext cx="331236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学生用户优先级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EE6534-DE2F-40F2-9185-E6BB63AB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55246"/>
              </p:ext>
            </p:extLst>
          </p:nvPr>
        </p:nvGraphicFramePr>
        <p:xfrm>
          <a:off x="6234920" y="1592104"/>
          <a:ext cx="5577840" cy="367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3122140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13479232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280172009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48444118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15914286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514711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7152897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1832659905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4242971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价值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成本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风险</a:t>
                      </a:r>
                      <a:r>
                        <a:rPr lang="en-US" sz="1200" kern="10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相对优先级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使用论坛功能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10.17%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13.79%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0.3622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0.90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020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使用博客功能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11.86%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0.6784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1.69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00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使用问答功能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0.5519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1.38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284868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使用资料上传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8.47%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8.62%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0.4012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1.00</a:t>
                      </a:r>
                      <a:r>
                        <a:rPr lang="zh-CN" sz="1200" kern="0">
                          <a:effectLst/>
                        </a:rPr>
                        <a:t>（基准）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267166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l"/>
                      <a:r>
                        <a:rPr lang="zh-CN" sz="1050" kern="100">
                          <a:effectLst/>
                        </a:rPr>
                        <a:t>网站式布局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12.07%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14.29%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0.5145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8.93%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0.3518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0.88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6.90%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7.14%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0.4829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74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界面需要优化视觉表现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13.56%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12.50%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0.4840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1.21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8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发帖时显示字数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15.25%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10.34%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10.71%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>
                          <a:effectLst/>
                        </a:rPr>
                        <a:t>0.7244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0" dirty="0">
                          <a:effectLst/>
                        </a:rPr>
                        <a:t>1.81 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6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合计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98162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B4FE72B6-95C8-4339-ABA0-AC272C2B894A}"/>
              </a:ext>
            </a:extLst>
          </p:cNvPr>
          <p:cNvSpPr txBox="1"/>
          <p:nvPr/>
        </p:nvSpPr>
        <p:spPr>
          <a:xfrm>
            <a:off x="7391350" y="5590034"/>
            <a:ext cx="4080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优先级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%/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%+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（几乎无法带来价值）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（价值超乎预计）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（成本无法承担）</a:t>
            </a:r>
          </a:p>
          <a:p>
            <a:pPr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风险：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（风险几乎为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（风险无法承担）</a:t>
            </a:r>
          </a:p>
        </p:txBody>
      </p:sp>
    </p:spTree>
    <p:extLst>
      <p:ext uri="{BB962C8B-B14F-4D97-AF65-F5344CB8AC3E}">
        <p14:creationId xmlns:p14="http://schemas.microsoft.com/office/powerpoint/2010/main" val="398551500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4236</Words>
  <Application>Microsoft Office PowerPoint</Application>
  <PresentationFormat>自定义</PresentationFormat>
  <Paragraphs>965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Eras Bold ITC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xu guo</cp:lastModifiedBy>
  <cp:revision>40</cp:revision>
  <dcterms:created xsi:type="dcterms:W3CDTF">2015-04-23T03:04:04Z</dcterms:created>
  <dcterms:modified xsi:type="dcterms:W3CDTF">2022-05-15T10:39:39Z</dcterms:modified>
</cp:coreProperties>
</file>