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47"/>
  </p:notesMasterIdLst>
  <p:sldIdLst>
    <p:sldId id="288" r:id="rId3"/>
    <p:sldId id="261" r:id="rId4"/>
    <p:sldId id="287" r:id="rId5"/>
    <p:sldId id="270" r:id="rId6"/>
    <p:sldId id="295" r:id="rId7"/>
    <p:sldId id="289" r:id="rId8"/>
    <p:sldId id="294" r:id="rId9"/>
    <p:sldId id="278" r:id="rId10"/>
    <p:sldId id="315" r:id="rId11"/>
    <p:sldId id="316" r:id="rId12"/>
    <p:sldId id="317" r:id="rId13"/>
    <p:sldId id="318" r:id="rId14"/>
    <p:sldId id="319" r:id="rId15"/>
    <p:sldId id="320" r:id="rId16"/>
    <p:sldId id="396" r:id="rId17"/>
    <p:sldId id="397" r:id="rId18"/>
    <p:sldId id="334" r:id="rId19"/>
    <p:sldId id="335" r:id="rId20"/>
    <p:sldId id="290" r:id="rId21"/>
    <p:sldId id="296" r:id="rId22"/>
    <p:sldId id="336" r:id="rId23"/>
    <p:sldId id="338" r:id="rId24"/>
    <p:sldId id="339" r:id="rId25"/>
    <p:sldId id="340" r:id="rId26"/>
    <p:sldId id="341" r:id="rId27"/>
    <p:sldId id="342" r:id="rId28"/>
    <p:sldId id="343" r:id="rId29"/>
    <p:sldId id="344" r:id="rId30"/>
    <p:sldId id="345" r:id="rId31"/>
    <p:sldId id="346" r:id="rId32"/>
    <p:sldId id="291" r:id="rId33"/>
    <p:sldId id="347" r:id="rId34"/>
    <p:sldId id="348" r:id="rId35"/>
    <p:sldId id="349" r:id="rId36"/>
    <p:sldId id="350" r:id="rId37"/>
    <p:sldId id="351" r:id="rId38"/>
    <p:sldId id="352" r:id="rId39"/>
    <p:sldId id="353" r:id="rId40"/>
    <p:sldId id="354" r:id="rId41"/>
    <p:sldId id="401" r:id="rId42"/>
    <p:sldId id="402" r:id="rId43"/>
    <p:sldId id="398" r:id="rId44"/>
    <p:sldId id="399" r:id="rId45"/>
    <p:sldId id="312"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0">
          <p15:clr>
            <a:srgbClr val="A4A3A4"/>
          </p15:clr>
        </p15:guide>
        <p15:guide id="2" pos="377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f"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999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14" autoAdjust="0"/>
  </p:normalViewPr>
  <p:slideViewPr>
    <p:cSldViewPr snapToGrid="0">
      <p:cViewPr varScale="1">
        <p:scale>
          <a:sx n="86" d="100"/>
          <a:sy n="86" d="100"/>
        </p:scale>
        <p:origin x="562" y="62"/>
      </p:cViewPr>
      <p:guideLst>
        <p:guide orient="horz" pos="2070"/>
        <p:guide pos="37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M" panose="00020600040101010101" pitchFamily="18" charset="-122"/>
                <a:ea typeface="阿里巴巴普惠体 M" panose="00020600040101010101" pitchFamily="18" charset="-122"/>
              </a:defRPr>
            </a:lvl1pPr>
          </a:lstStyle>
          <a:p>
            <a:fld id="{18387E6D-879A-4C3F-B90B-CB5B7D8C9D92}" type="datetimeFigureOut">
              <a:rPr lang="zh-CN" altLang="en-US" smtClean="0"/>
              <a:t>2022/3/16</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M" panose="00020600040101010101" pitchFamily="18" charset="-122"/>
                <a:ea typeface="阿里巴巴普惠体 M" panose="00020600040101010101" pitchFamily="18" charset="-122"/>
              </a:defRPr>
            </a:lvl1pPr>
          </a:lstStyle>
          <a:p>
            <a:fld id="{4DD70E93-9BC9-4DA2-8CAC-F4FC08D1C8CE}"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1pPr>
    <a:lvl2pPr marL="4572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2pPr>
    <a:lvl3pPr marL="9144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3pPr>
    <a:lvl4pPr marL="13716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4pPr>
    <a:lvl5pPr marL="1828800" algn="l" defTabSz="914400" rtl="0" eaLnBrk="1" latinLnBrk="0" hangingPunct="1">
      <a:defRPr sz="1200" kern="1200">
        <a:solidFill>
          <a:schemeClr val="tx1"/>
        </a:solidFill>
        <a:latin typeface="阿里巴巴普惠体 M" panose="00020600040101010101" pitchFamily="18" charset="-122"/>
        <a:ea typeface="阿里巴巴普惠体 M"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44135CD-E861-41A7-81F0-F3B524A28841}"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A64216-7571-4F55-B8A0-A9B09CAD06D6}" type="slidenum">
              <a:rPr lang="zh-CN" altLang="en-US" smtClean="0"/>
              <a:t>11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985519" y="1518470"/>
            <a:ext cx="3461834" cy="2221681"/>
          </a:xfrm>
          <a:custGeom>
            <a:avLst/>
            <a:gdLst>
              <a:gd name="connsiteX0" fmla="*/ 0 w 3461834"/>
              <a:gd name="connsiteY0" fmla="*/ 0 h 2221681"/>
              <a:gd name="connsiteX1" fmla="*/ 3461834 w 3461834"/>
              <a:gd name="connsiteY1" fmla="*/ 0 h 2221681"/>
              <a:gd name="connsiteX2" fmla="*/ 3461834 w 3461834"/>
              <a:gd name="connsiteY2" fmla="*/ 2221681 h 2221681"/>
              <a:gd name="connsiteX3" fmla="*/ 0 w 3461834"/>
              <a:gd name="connsiteY3" fmla="*/ 2221681 h 2221681"/>
            </a:gdLst>
            <a:ahLst/>
            <a:cxnLst>
              <a:cxn ang="0">
                <a:pos x="connsiteX0" y="connsiteY0"/>
              </a:cxn>
              <a:cxn ang="0">
                <a:pos x="connsiteX1" y="connsiteY1"/>
              </a:cxn>
              <a:cxn ang="0">
                <a:pos x="connsiteX2" y="connsiteY2"/>
              </a:cxn>
              <a:cxn ang="0">
                <a:pos x="connsiteX3" y="connsiteY3"/>
              </a:cxn>
            </a:cxnLst>
            <a:rect l="l" t="t" r="r" b="b"/>
            <a:pathLst>
              <a:path w="3461834" h="2221681">
                <a:moveTo>
                  <a:pt x="0" y="0"/>
                </a:moveTo>
                <a:lnTo>
                  <a:pt x="3461834" y="0"/>
                </a:lnTo>
                <a:lnTo>
                  <a:pt x="3461834" y="2221681"/>
                </a:lnTo>
                <a:lnTo>
                  <a:pt x="0" y="2221681"/>
                </a:lnTo>
                <a:close/>
              </a:path>
            </a:pathLst>
          </a:custGeom>
        </p:spPr>
        <p:txBody>
          <a:bodyPr wrap="square">
            <a:noAutofit/>
          </a:bodyPr>
          <a:lstStyle/>
          <a:p>
            <a:endParaRPr lang="zh-CN" altLang="en-US"/>
          </a:p>
        </p:txBody>
      </p:sp>
      <p:sp>
        <p:nvSpPr>
          <p:cNvPr id="8" name="图片占位符 7"/>
          <p:cNvSpPr>
            <a:spLocks noGrp="1"/>
          </p:cNvSpPr>
          <p:nvPr>
            <p:ph type="pic" sz="quarter" idx="11"/>
          </p:nvPr>
        </p:nvSpPr>
        <p:spPr>
          <a:xfrm>
            <a:off x="985519" y="3822700"/>
            <a:ext cx="3461832" cy="2211614"/>
          </a:xfrm>
          <a:custGeom>
            <a:avLst/>
            <a:gdLst>
              <a:gd name="connsiteX0" fmla="*/ 0 w 3461832"/>
              <a:gd name="connsiteY0" fmla="*/ 0 h 2211614"/>
              <a:gd name="connsiteX1" fmla="*/ 3461832 w 3461832"/>
              <a:gd name="connsiteY1" fmla="*/ 0 h 2211614"/>
              <a:gd name="connsiteX2" fmla="*/ 3461832 w 3461832"/>
              <a:gd name="connsiteY2" fmla="*/ 2211614 h 2211614"/>
              <a:gd name="connsiteX3" fmla="*/ 0 w 3461832"/>
              <a:gd name="connsiteY3" fmla="*/ 2211614 h 2211614"/>
            </a:gdLst>
            <a:ahLst/>
            <a:cxnLst>
              <a:cxn ang="0">
                <a:pos x="connsiteX0" y="connsiteY0"/>
              </a:cxn>
              <a:cxn ang="0">
                <a:pos x="connsiteX1" y="connsiteY1"/>
              </a:cxn>
              <a:cxn ang="0">
                <a:pos x="connsiteX2" y="connsiteY2"/>
              </a:cxn>
              <a:cxn ang="0">
                <a:pos x="connsiteX3" y="connsiteY3"/>
              </a:cxn>
            </a:cxnLst>
            <a:rect l="l" t="t" r="r" b="b"/>
            <a:pathLst>
              <a:path w="3461832" h="2211614">
                <a:moveTo>
                  <a:pt x="0" y="0"/>
                </a:moveTo>
                <a:lnTo>
                  <a:pt x="3461832" y="0"/>
                </a:lnTo>
                <a:lnTo>
                  <a:pt x="3461832" y="2211614"/>
                </a:lnTo>
                <a:lnTo>
                  <a:pt x="0" y="2211614"/>
                </a:lnTo>
                <a:close/>
              </a:path>
            </a:pathLst>
          </a:custGeom>
        </p:spPr>
        <p:txBody>
          <a:bodyPr wrap="square">
            <a:no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2022/3/16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t>2022/3/16</a:t>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t>‹#›</a:t>
            </a:fld>
            <a:endParaRPr lang="zh-CN" altLang="en-US">
              <a:solidFill>
                <a:prstClr val="black"/>
              </a:solidFill>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0C128AD-E0BD-45AD-BE26-E627024D0FC7}" type="datetimeFigureOut">
              <a:rPr lang="zh-CN" altLang="en-US" smtClean="0"/>
              <a:t>2022/3/16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2022/3/16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C0C128AD-E0BD-45AD-BE26-E627024D0FC7}" type="datetimeFigureOut">
              <a:rPr lang="zh-CN" altLang="en-US" smtClean="0"/>
              <a:t>2022/3/16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FF0EAC-093A-487A-84BB-5268A719D534}" type="slidenum">
              <a:rPr lang="zh-CN" altLang="en-US" smtClean="0"/>
              <a:t>‹#›</a:t>
            </a:fld>
            <a:endParaRPr lang="zh-CN" altLang="en-US"/>
          </a:p>
        </p:txBody>
      </p:sp>
      <p:sp>
        <p:nvSpPr>
          <p:cNvPr id="11" name="TextBox 10"/>
          <p:cNvSpPr txBox="1"/>
          <p:nvPr userDrawn="1"/>
        </p:nvSpPr>
        <p:spPr>
          <a:xfrm>
            <a:off x="1628304" y="6732724"/>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0C128AD-E0BD-45AD-BE26-E627024D0FC7}" type="datetimeFigureOut">
              <a:rPr lang="zh-CN" altLang="en-US" smtClean="0"/>
              <a:t>2022/3/16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C128AD-E0BD-45AD-BE26-E627024D0FC7}" type="datetimeFigureOut">
              <a:rPr lang="zh-CN" altLang="en-US" smtClean="0"/>
              <a:t>2022/3/16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0C128AD-E0BD-45AD-BE26-E627024D0FC7}" type="datetimeFigureOut">
              <a:rPr lang="zh-CN" altLang="en-US" smtClean="0"/>
              <a:t>2022/3/16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FF0EAC-093A-487A-84BB-5268A719D53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C0C128AD-E0BD-45AD-BE26-E627024D0FC7}" type="datetimeFigureOut">
              <a:rPr lang="zh-CN" altLang="en-US" smtClean="0"/>
              <a:t>2022/3/16</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阿里巴巴普惠体 M" panose="00020600040101010101" pitchFamily="18" charset="-122"/>
                <a:ea typeface="阿里巴巴普惠体 M" panose="00020600040101010101" pitchFamily="18" charset="-122"/>
              </a:defRPr>
            </a:lvl1pPr>
          </a:lstStyle>
          <a:p>
            <a:fld id="{DCFF0EAC-093A-487A-84BB-5268A719D53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4="http://schemas.microsoft.com/office/powerpoint/2010/main">
    <mc:Choice Requires="p14">
      <p:transition spd="med" p14:dur="699"/>
    </mc:Choice>
    <mc:Fallback xmlns="">
      <p:transition spd="med"/>
    </mc:Fallback>
  </mc:AlternateContent>
  <p:txStyles>
    <p:titleStyle>
      <a:lvl1pPr algn="l" defTabSz="914400" rtl="0" eaLnBrk="1" latinLnBrk="0" hangingPunct="1">
        <a:lnSpc>
          <a:spcPct val="90000"/>
        </a:lnSpc>
        <a:spcBef>
          <a:spcPct val="0"/>
        </a:spcBef>
        <a:buNone/>
        <a:defRPr sz="4400" kern="1200">
          <a:solidFill>
            <a:schemeClr val="tx1"/>
          </a:solidFill>
          <a:latin typeface="阿里巴巴普惠体 L" panose="00020600040101010101" pitchFamily="18" charset="-122"/>
          <a:ea typeface="阿里巴巴普惠体 L" panose="00020600040101010101" pitchFamily="18"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阿里巴巴普惠体 M" panose="00020600040101010101" pitchFamily="18" charset="-122"/>
          <a:ea typeface="阿里巴巴普惠体 M" panose="00020600040101010101" pitchFamily="18"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阿里巴巴普惠体 M" panose="00020600040101010101" pitchFamily="18" charset="-122"/>
          <a:ea typeface="阿里巴巴普惠体 M" panose="00020600040101010101" pitchFamily="18"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阿里巴巴普惠体 M" panose="00020600040101010101" pitchFamily="18" charset="-122"/>
          <a:ea typeface="阿里巴巴普惠体 M" panose="00020600040101010101" pitchFamily="18"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阿里巴巴普惠体 M" panose="00020600040101010101" pitchFamily="18" charset="-122"/>
          <a:ea typeface="阿里巴巴普惠体 M" panose="00020600040101010101" pitchFamily="18"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Lst>
  <mc:AlternateContent xmlns:mc="http://schemas.openxmlformats.org/markup-compatibility/2006" xmlns:p14="http://schemas.microsoft.com/office/powerpoint/2010/main">
    <mc:Choice Requires="p14">
      <p:transition spd="med" p14:dur="699"/>
    </mc:Choice>
    <mc:Fallback xmlns="">
      <p:transition spd="med"/>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hyperlink" Target="http://www.uml.org.cn/modeler/201909124.asp"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altLang="zh-CN" sz="6600" b="1" dirty="0">
                <a:solidFill>
                  <a:schemeClr val="tx1">
                    <a:lumMod val="75000"/>
                    <a:lumOff val="25000"/>
                  </a:schemeClr>
                </a:solidFill>
                <a:cs typeface="+mn-ea"/>
                <a:sym typeface="+mn-lt"/>
              </a:rPr>
              <a:t>UML</a:t>
            </a:r>
            <a:r>
              <a:rPr lang="zh-CN" altLang="en-US" sz="6600" b="1" dirty="0">
                <a:solidFill>
                  <a:schemeClr val="tx1">
                    <a:lumMod val="75000"/>
                    <a:lumOff val="25000"/>
                  </a:schemeClr>
                </a:solidFill>
                <a:cs typeface="+mn-ea"/>
                <a:sym typeface="+mn-lt"/>
              </a:rPr>
              <a:t>概述</a:t>
            </a: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18" grpId="0"/>
      <p:bldP spid="22" grpId="0" animBg="1"/>
      <p:bldP spid="20" grpId="0" animBg="1"/>
      <p:bldP spid="24" grpId="0"/>
      <p:bldP spid="30" grpId="0" animBg="1"/>
      <p:bldP spid="3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2</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zh-CN" altLang="en-US"/>
              <a:t>2)接口</a:t>
            </a:r>
          </a:p>
          <a:p>
            <a:r>
              <a:rPr lang="zh-CN" altLang="en-US"/>
              <a:t>接口是指类或组件提供特定服务的一组操作的集合。因此，</a:t>
            </a:r>
            <a:r>
              <a:rPr lang="zh-CN" altLang="en-US">
                <a:solidFill>
                  <a:srgbClr val="FF0000"/>
                </a:solidFill>
              </a:rPr>
              <a:t>一个接口描述了类或组件的对外的可见的动作</a:t>
            </a:r>
            <a:r>
              <a:rPr lang="zh-CN" altLang="en-US"/>
              <a:t>。一个接口可以实现类或组件的全部动作，也可以只实现一部分。接口在UML中被画成一个圆和它的名字。</a:t>
            </a:r>
          </a:p>
        </p:txBody>
      </p:sp>
      <p:pic>
        <p:nvPicPr>
          <p:cNvPr id="4" name="图片 3"/>
          <p:cNvPicPr>
            <a:picLocks noChangeAspect="1"/>
          </p:cNvPicPr>
          <p:nvPr/>
        </p:nvPicPr>
        <p:blipFill>
          <a:blip r:embed="rId3"/>
          <a:stretch>
            <a:fillRect/>
          </a:stretch>
        </p:blipFill>
        <p:spPr>
          <a:xfrm>
            <a:off x="1324610" y="3034665"/>
            <a:ext cx="3956050" cy="2889250"/>
          </a:xfrm>
          <a:prstGeom prst="rect">
            <a:avLst/>
          </a:prstGeom>
        </p:spPr>
      </p:pic>
      <p:pic>
        <p:nvPicPr>
          <p:cNvPr id="6" name="图片 5"/>
          <p:cNvPicPr>
            <a:picLocks noChangeAspect="1"/>
          </p:cNvPicPr>
          <p:nvPr/>
        </p:nvPicPr>
        <p:blipFill>
          <a:blip r:embed="rId4"/>
          <a:stretch>
            <a:fillRect/>
          </a:stretch>
        </p:blipFill>
        <p:spPr>
          <a:xfrm>
            <a:off x="5629275" y="3196590"/>
            <a:ext cx="4140200" cy="2260600"/>
          </a:xfrm>
          <a:prstGeom prst="rect">
            <a:avLst/>
          </a:prstGeom>
        </p:spPr>
      </p:pic>
      <p:sp>
        <p:nvSpPr>
          <p:cNvPr id="9" name="文本框 8"/>
          <p:cNvSpPr txBox="1"/>
          <p:nvPr/>
        </p:nvSpPr>
        <p:spPr>
          <a:xfrm>
            <a:off x="1271905" y="2482850"/>
            <a:ext cx="3583940" cy="368300"/>
          </a:xfrm>
          <a:prstGeom prst="rect">
            <a:avLst/>
          </a:prstGeom>
          <a:noFill/>
        </p:spPr>
        <p:txBody>
          <a:bodyPr wrap="square" rtlCol="0" anchor="t">
            <a:spAutoFit/>
          </a:bodyPr>
          <a:lstStyle/>
          <a:p>
            <a:r>
              <a:rPr lang="zh-CN" altLang="en-US"/>
              <a:t>以需求中的作业和资料为例</a:t>
            </a:r>
          </a:p>
        </p:txBody>
      </p:sp>
      <p:sp>
        <p:nvSpPr>
          <p:cNvPr id="2" name="文本框 1"/>
          <p:cNvSpPr txBox="1"/>
          <p:nvPr/>
        </p:nvSpPr>
        <p:spPr>
          <a:xfrm>
            <a:off x="391795" y="3504565"/>
            <a:ext cx="1342390" cy="368300"/>
          </a:xfrm>
          <a:prstGeom prst="rect">
            <a:avLst/>
          </a:prstGeom>
          <a:noFill/>
        </p:spPr>
        <p:txBody>
          <a:bodyPr wrap="square" rtlCol="0">
            <a:spAutoFit/>
          </a:bodyPr>
          <a:lstStyle/>
          <a:p>
            <a:r>
              <a:rPr lang="zh-CN" altLang="en-US"/>
              <a:t>接口名</a:t>
            </a:r>
          </a:p>
        </p:txBody>
      </p:sp>
      <p:cxnSp>
        <p:nvCxnSpPr>
          <p:cNvPr id="5" name="直接箭头连接符 4"/>
          <p:cNvCxnSpPr/>
          <p:nvPr/>
        </p:nvCxnSpPr>
        <p:spPr>
          <a:xfrm flipH="1">
            <a:off x="1264285" y="3514090"/>
            <a:ext cx="747395" cy="114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a:endCxn id="8" idx="3"/>
          </p:cNvCxnSpPr>
          <p:nvPr/>
        </p:nvCxnSpPr>
        <p:spPr>
          <a:xfrm flipH="1">
            <a:off x="1387475" y="4568190"/>
            <a:ext cx="346710" cy="184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86385" y="4568190"/>
            <a:ext cx="1101090" cy="368300"/>
          </a:xfrm>
          <a:prstGeom prst="rect">
            <a:avLst/>
          </a:prstGeom>
          <a:noFill/>
        </p:spPr>
        <p:txBody>
          <a:bodyPr wrap="square" rtlCol="0">
            <a:spAutoFit/>
          </a:bodyPr>
          <a:lstStyle/>
          <a:p>
            <a:r>
              <a:rPr lang="zh-CN" altLang="en-US"/>
              <a:t>接口方法</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3</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645160"/>
          </a:xfrm>
          <a:prstGeom prst="rect">
            <a:avLst/>
          </a:prstGeom>
          <a:noFill/>
        </p:spPr>
        <p:txBody>
          <a:bodyPr wrap="square" rtlCol="0" anchor="t">
            <a:spAutoFit/>
          </a:bodyPr>
          <a:lstStyle/>
          <a:p>
            <a:r>
              <a:rPr lang="en-US" altLang="zh-CN"/>
              <a:t>3</a:t>
            </a:r>
            <a:r>
              <a:rPr lang="zh-CN" altLang="en-US"/>
              <a:t>)协作</a:t>
            </a:r>
          </a:p>
          <a:p>
            <a:r>
              <a:rPr lang="zh-CN" altLang="en-US"/>
              <a:t>描述了一组</a:t>
            </a:r>
            <a:r>
              <a:rPr lang="zh-CN" altLang="en-US">
                <a:solidFill>
                  <a:srgbClr val="FF0000"/>
                </a:solidFill>
              </a:rPr>
              <a:t>事物间的相互作用的集合</a:t>
            </a:r>
            <a:r>
              <a:rPr lang="zh-CN" altLang="en-US"/>
              <a:t>。</a:t>
            </a:r>
          </a:p>
        </p:txBody>
      </p:sp>
      <p:sp>
        <p:nvSpPr>
          <p:cNvPr id="2" name="文本框 1"/>
          <p:cNvSpPr txBox="1"/>
          <p:nvPr/>
        </p:nvSpPr>
        <p:spPr>
          <a:xfrm>
            <a:off x="1227455" y="2025015"/>
            <a:ext cx="4480560" cy="368300"/>
          </a:xfrm>
          <a:prstGeom prst="rect">
            <a:avLst/>
          </a:prstGeom>
          <a:noFill/>
        </p:spPr>
        <p:txBody>
          <a:bodyPr wrap="square" rtlCol="0" anchor="t">
            <a:spAutoFit/>
          </a:bodyPr>
          <a:lstStyle/>
          <a:p>
            <a:r>
              <a:rPr lang="zh-CN" altLang="en-US"/>
              <a:t>以需求中找回密码（提问找回）为例</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155" y="387985"/>
            <a:ext cx="2723515" cy="6082030"/>
          </a:xfrm>
          <a:prstGeom prst="rect">
            <a:avLst/>
          </a:prstGeom>
        </p:spPr>
      </p:pic>
      <p:cxnSp>
        <p:nvCxnSpPr>
          <p:cNvPr id="5" name="直接箭头连接符 4"/>
          <p:cNvCxnSpPr/>
          <p:nvPr/>
        </p:nvCxnSpPr>
        <p:spPr>
          <a:xfrm>
            <a:off x="8654415" y="821055"/>
            <a:ext cx="112141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9881235" y="604520"/>
            <a:ext cx="1082675" cy="368300"/>
          </a:xfrm>
          <a:prstGeom prst="rect">
            <a:avLst/>
          </a:prstGeom>
          <a:noFill/>
        </p:spPr>
        <p:txBody>
          <a:bodyPr wrap="square" rtlCol="0">
            <a:spAutoFit/>
          </a:bodyPr>
          <a:lstStyle/>
          <a:p>
            <a:r>
              <a:rPr lang="zh-CN" altLang="en-US"/>
              <a:t>实例</a:t>
            </a:r>
          </a:p>
        </p:txBody>
      </p:sp>
      <p:cxnSp>
        <p:nvCxnSpPr>
          <p:cNvPr id="7" name="直接箭头连接符 6"/>
          <p:cNvCxnSpPr/>
          <p:nvPr/>
        </p:nvCxnSpPr>
        <p:spPr>
          <a:xfrm>
            <a:off x="8242300" y="1769745"/>
            <a:ext cx="1274445" cy="190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660890" y="1635760"/>
            <a:ext cx="948690" cy="368300"/>
          </a:xfrm>
          <a:prstGeom prst="rect">
            <a:avLst/>
          </a:prstGeom>
          <a:noFill/>
        </p:spPr>
        <p:txBody>
          <a:bodyPr wrap="square" rtlCol="0">
            <a:spAutoFit/>
          </a:bodyPr>
          <a:lstStyle/>
          <a:p>
            <a:r>
              <a:rPr lang="zh-CN" altLang="en-US"/>
              <a:t>消息</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4</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922020"/>
          </a:xfrm>
          <a:prstGeom prst="rect">
            <a:avLst/>
          </a:prstGeom>
          <a:noFill/>
        </p:spPr>
        <p:txBody>
          <a:bodyPr wrap="square" rtlCol="0" anchor="t">
            <a:spAutoFit/>
          </a:bodyPr>
          <a:lstStyle/>
          <a:p>
            <a:r>
              <a:rPr lang="en-US" altLang="zh-CN"/>
              <a:t>4</a:t>
            </a:r>
            <a:r>
              <a:rPr lang="zh-CN" altLang="en-US"/>
              <a:t>)用例</a:t>
            </a:r>
          </a:p>
          <a:p>
            <a:r>
              <a:rPr lang="zh-CN" altLang="en-US"/>
              <a:t>用例是</a:t>
            </a:r>
            <a:r>
              <a:rPr lang="zh-CN" altLang="en-US">
                <a:solidFill>
                  <a:srgbClr val="FF0000"/>
                </a:solidFill>
              </a:rPr>
              <a:t>描述一系列的动作</a:t>
            </a:r>
            <a:r>
              <a:rPr lang="zh-CN" altLang="en-US"/>
              <a:t>，这些动作是系统对一个特定角色执行的。在模型中用例是</a:t>
            </a:r>
            <a:r>
              <a:rPr lang="zh-CN" altLang="en-US">
                <a:solidFill>
                  <a:srgbClr val="FF0000"/>
                </a:solidFill>
              </a:rPr>
              <a:t>通过协作来实现</a:t>
            </a:r>
            <a:r>
              <a:rPr lang="zh-CN" altLang="en-US"/>
              <a:t>的。在UML中，用例画为一个实线椭圆，通常还有它的名字。</a:t>
            </a:r>
          </a:p>
        </p:txBody>
      </p:sp>
      <p:sp>
        <p:nvSpPr>
          <p:cNvPr id="2" name="文本框 1"/>
          <p:cNvSpPr txBox="1"/>
          <p:nvPr/>
        </p:nvSpPr>
        <p:spPr>
          <a:xfrm>
            <a:off x="1227455" y="2205990"/>
            <a:ext cx="2540000" cy="368300"/>
          </a:xfrm>
          <a:prstGeom prst="rect">
            <a:avLst/>
          </a:prstGeom>
          <a:noFill/>
        </p:spPr>
        <p:txBody>
          <a:bodyPr wrap="square" rtlCol="0" anchor="t">
            <a:spAutoFit/>
          </a:bodyPr>
          <a:lstStyle/>
          <a:p>
            <a:r>
              <a:rPr lang="zh-CN" altLang="en-US"/>
              <a:t>以游客需求为例</a:t>
            </a:r>
          </a:p>
        </p:txBody>
      </p:sp>
      <p:pic>
        <p:nvPicPr>
          <p:cNvPr id="4"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7925" y="2117725"/>
            <a:ext cx="4756150" cy="4599940"/>
          </a:xfrm>
          <a:prstGeom prst="rect">
            <a:avLst/>
          </a:prstGeom>
        </p:spPr>
      </p:pic>
      <p:cxnSp>
        <p:nvCxnSpPr>
          <p:cNvPr id="5" name="直接箭头连接符 4"/>
          <p:cNvCxnSpPr/>
          <p:nvPr/>
        </p:nvCxnSpPr>
        <p:spPr>
          <a:xfrm flipH="1">
            <a:off x="3258185" y="3983990"/>
            <a:ext cx="795020" cy="1244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2070100" y="3983990"/>
            <a:ext cx="1092200" cy="368300"/>
          </a:xfrm>
          <a:prstGeom prst="rect">
            <a:avLst/>
          </a:prstGeom>
          <a:noFill/>
        </p:spPr>
        <p:txBody>
          <a:bodyPr wrap="square" rtlCol="0">
            <a:spAutoFit/>
          </a:bodyPr>
          <a:lstStyle/>
          <a:p>
            <a:r>
              <a:rPr lang="zh-CN" altLang="en-US"/>
              <a:t>参与者</a:t>
            </a:r>
          </a:p>
        </p:txBody>
      </p:sp>
      <p:cxnSp>
        <p:nvCxnSpPr>
          <p:cNvPr id="7" name="直接箭头连接符 6"/>
          <p:cNvCxnSpPr/>
          <p:nvPr/>
        </p:nvCxnSpPr>
        <p:spPr>
          <a:xfrm>
            <a:off x="6689090" y="2977515"/>
            <a:ext cx="2406015" cy="1720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162415" y="2967990"/>
            <a:ext cx="891540" cy="368300"/>
          </a:xfrm>
          <a:prstGeom prst="rect">
            <a:avLst/>
          </a:prstGeom>
          <a:noFill/>
        </p:spPr>
        <p:txBody>
          <a:bodyPr wrap="square" rtlCol="0">
            <a:spAutoFit/>
          </a:bodyPr>
          <a:lstStyle/>
          <a:p>
            <a:r>
              <a:rPr lang="zh-CN" altLang="en-US"/>
              <a:t>用例</a:t>
            </a:r>
          </a:p>
        </p:txBody>
      </p:sp>
      <p:cxnSp>
        <p:nvCxnSpPr>
          <p:cNvPr id="9" name="直接箭头连接符 8"/>
          <p:cNvCxnSpPr/>
          <p:nvPr/>
        </p:nvCxnSpPr>
        <p:spPr>
          <a:xfrm>
            <a:off x="6459220" y="5210810"/>
            <a:ext cx="2195195"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750300" y="5114925"/>
            <a:ext cx="1859280" cy="583565"/>
          </a:xfrm>
          <a:prstGeom prst="rect">
            <a:avLst/>
          </a:prstGeom>
          <a:noFill/>
        </p:spPr>
        <p:txBody>
          <a:bodyPr wrap="square" rtlCol="0">
            <a:spAutoFit/>
          </a:bodyPr>
          <a:lstStyle/>
          <a:p>
            <a:r>
              <a:rPr lang="zh-CN" altLang="en-US"/>
              <a:t>拓展</a:t>
            </a:r>
          </a:p>
          <a:p>
            <a:r>
              <a:rPr lang="en-US" altLang="zh-CN" sz="1400"/>
              <a:t>include</a:t>
            </a:r>
            <a:r>
              <a:rPr lang="zh-CN" altLang="en-US" sz="1400"/>
              <a:t>表包含</a:t>
            </a:r>
          </a:p>
        </p:txBody>
      </p:sp>
      <p:cxnSp>
        <p:nvCxnSpPr>
          <p:cNvPr id="11" name="直接箭头连接符 10"/>
          <p:cNvCxnSpPr/>
          <p:nvPr/>
        </p:nvCxnSpPr>
        <p:spPr>
          <a:xfrm>
            <a:off x="7571105" y="4386580"/>
            <a:ext cx="1275080" cy="114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8903335" y="4328795"/>
            <a:ext cx="786130" cy="368300"/>
          </a:xfrm>
          <a:prstGeom prst="rect">
            <a:avLst/>
          </a:prstGeom>
          <a:noFill/>
        </p:spPr>
        <p:txBody>
          <a:bodyPr wrap="square" rtlCol="0">
            <a:spAutoFit/>
          </a:bodyPr>
          <a:lstStyle/>
          <a:p>
            <a:r>
              <a:rPr lang="zh-CN" altLang="en-US"/>
              <a:t>注释</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5</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4201795" cy="1476375"/>
          </a:xfrm>
          <a:prstGeom prst="rect">
            <a:avLst/>
          </a:prstGeom>
          <a:noFill/>
        </p:spPr>
        <p:txBody>
          <a:bodyPr wrap="square" rtlCol="0" anchor="t">
            <a:spAutoFit/>
          </a:bodyPr>
          <a:lstStyle/>
          <a:p>
            <a:r>
              <a:rPr lang="en-US" altLang="zh-CN"/>
              <a:t>5</a:t>
            </a:r>
            <a:r>
              <a:rPr lang="zh-CN" altLang="en-US"/>
              <a:t>)构件</a:t>
            </a:r>
          </a:p>
          <a:p>
            <a:r>
              <a:rPr lang="zh-CN" altLang="en-US"/>
              <a:t>也称为“组件”，</a:t>
            </a:r>
            <a:r>
              <a:rPr lang="zh-CN" altLang="en-US">
                <a:solidFill>
                  <a:srgbClr val="FF0000"/>
                </a:solidFill>
              </a:rPr>
              <a:t>是物理上或可替换的系统部分</a:t>
            </a:r>
            <a:r>
              <a:rPr lang="zh-CN" altLang="en-US"/>
              <a:t>，它实现了一个接口集合。在一个系统中，可以使用不同种类的组件，</a:t>
            </a:r>
          </a:p>
          <a:p>
            <a:r>
              <a:rPr lang="zh-CN" altLang="en-US"/>
              <a:t>例如COM +或Java Beans。</a:t>
            </a:r>
          </a:p>
        </p:txBody>
      </p:sp>
      <p:sp>
        <p:nvSpPr>
          <p:cNvPr id="2" name="文本框 1"/>
          <p:cNvSpPr txBox="1"/>
          <p:nvPr/>
        </p:nvSpPr>
        <p:spPr>
          <a:xfrm>
            <a:off x="1139190" y="3034665"/>
            <a:ext cx="4290060" cy="368300"/>
          </a:xfrm>
          <a:prstGeom prst="rect">
            <a:avLst/>
          </a:prstGeom>
          <a:noFill/>
        </p:spPr>
        <p:txBody>
          <a:bodyPr wrap="square" rtlCol="0" anchor="t">
            <a:spAutoFit/>
          </a:bodyPr>
          <a:lstStyle/>
          <a:p>
            <a:r>
              <a:rPr lang="zh-CN" altLang="en-US"/>
              <a:t>以学生需求中团队内部交流系统为例</a:t>
            </a:r>
          </a:p>
        </p:txBody>
      </p:sp>
      <p:pic>
        <p:nvPicPr>
          <p:cNvPr id="5"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7005" y="161925"/>
            <a:ext cx="4508500" cy="6445250"/>
          </a:xfrm>
          <a:prstGeom prst="rect">
            <a:avLst/>
          </a:prstGeom>
        </p:spPr>
      </p:pic>
      <p:cxnSp>
        <p:nvCxnSpPr>
          <p:cNvPr id="4" name="直接箭头连接符 3"/>
          <p:cNvCxnSpPr/>
          <p:nvPr/>
        </p:nvCxnSpPr>
        <p:spPr>
          <a:xfrm flipH="1">
            <a:off x="6152515" y="3897630"/>
            <a:ext cx="776605" cy="3067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112385" y="4108450"/>
            <a:ext cx="848360" cy="368300"/>
          </a:xfrm>
          <a:prstGeom prst="rect">
            <a:avLst/>
          </a:prstGeom>
          <a:noFill/>
        </p:spPr>
        <p:txBody>
          <a:bodyPr wrap="square" rtlCol="0">
            <a:spAutoFit/>
          </a:bodyPr>
          <a:lstStyle/>
          <a:p>
            <a:r>
              <a:rPr lang="zh-CN" altLang="en-US"/>
              <a:t>构件</a:t>
            </a:r>
          </a:p>
        </p:txBody>
      </p:sp>
      <p:cxnSp>
        <p:nvCxnSpPr>
          <p:cNvPr id="7" name="直接箭头连接符 6"/>
          <p:cNvCxnSpPr/>
          <p:nvPr/>
        </p:nvCxnSpPr>
        <p:spPr>
          <a:xfrm flipH="1">
            <a:off x="5817235" y="3101975"/>
            <a:ext cx="1763395" cy="2971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079365" y="3387090"/>
            <a:ext cx="737870" cy="368300"/>
          </a:xfrm>
          <a:prstGeom prst="rect">
            <a:avLst/>
          </a:prstGeom>
          <a:noFill/>
        </p:spPr>
        <p:txBody>
          <a:bodyPr wrap="square" rtlCol="0">
            <a:spAutoFit/>
          </a:bodyPr>
          <a:lstStyle/>
          <a:p>
            <a:r>
              <a:rPr lang="zh-CN" altLang="en-US"/>
              <a:t>依赖</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6</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198880"/>
          </a:xfrm>
          <a:prstGeom prst="rect">
            <a:avLst/>
          </a:prstGeom>
          <a:noFill/>
        </p:spPr>
        <p:txBody>
          <a:bodyPr wrap="square" rtlCol="0" anchor="t">
            <a:spAutoFit/>
          </a:bodyPr>
          <a:lstStyle/>
          <a:p>
            <a:r>
              <a:rPr lang="en-US" altLang="zh-CN"/>
              <a:t>6</a:t>
            </a:r>
            <a:r>
              <a:rPr lang="zh-CN" altLang="en-US"/>
              <a:t>)节点</a:t>
            </a:r>
          </a:p>
          <a:p>
            <a:r>
              <a:rPr lang="zh-CN" altLang="en-US"/>
              <a:t>为了能够有效地对部署的结构进行建模，UML引入了节点这一概念，它可以用</a:t>
            </a:r>
            <a:r>
              <a:rPr lang="zh-CN" altLang="en-US">
                <a:solidFill>
                  <a:srgbClr val="FF0000"/>
                </a:solidFill>
              </a:rPr>
              <a:t>来描述实际的PC、打印机、服务器等软件运行的基础硬件</a:t>
            </a:r>
            <a:r>
              <a:rPr lang="zh-CN" altLang="en-US"/>
              <a:t>。节点是运行时存在的物理元素，它</a:t>
            </a:r>
            <a:r>
              <a:rPr lang="zh-CN" altLang="en-US">
                <a:solidFill>
                  <a:srgbClr val="FF0000"/>
                </a:solidFill>
              </a:rPr>
              <a:t>表示了一种可计算的资源</a:t>
            </a:r>
            <a:r>
              <a:rPr lang="zh-CN" altLang="en-US"/>
              <a:t>，通常至少有存储空间和处理能力。</a:t>
            </a:r>
          </a:p>
        </p:txBody>
      </p:sp>
      <p:sp>
        <p:nvSpPr>
          <p:cNvPr id="2" name="文本框 1"/>
          <p:cNvSpPr txBox="1"/>
          <p:nvPr/>
        </p:nvSpPr>
        <p:spPr>
          <a:xfrm>
            <a:off x="1227455" y="2589530"/>
            <a:ext cx="2540000" cy="368300"/>
          </a:xfrm>
          <a:prstGeom prst="rect">
            <a:avLst/>
          </a:prstGeom>
          <a:noFill/>
        </p:spPr>
        <p:txBody>
          <a:bodyPr wrap="square" rtlCol="0" anchor="t">
            <a:spAutoFit/>
          </a:bodyPr>
          <a:lstStyle/>
          <a:p>
            <a:r>
              <a:rPr lang="zh-CN" altLang="en-US"/>
              <a:t>以整个app系统为例</a:t>
            </a:r>
          </a:p>
        </p:txBody>
      </p:sp>
      <p:pic>
        <p:nvPicPr>
          <p:cNvPr id="6"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3080" y="2589530"/>
            <a:ext cx="4566920" cy="3834765"/>
          </a:xfrm>
          <a:prstGeom prst="rect">
            <a:avLst/>
          </a:prstGeom>
        </p:spPr>
      </p:pic>
      <p:cxnSp>
        <p:nvCxnSpPr>
          <p:cNvPr id="4" name="直接箭头连接符 3"/>
          <p:cNvCxnSpPr/>
          <p:nvPr/>
        </p:nvCxnSpPr>
        <p:spPr>
          <a:xfrm flipV="1">
            <a:off x="7292975" y="3370580"/>
            <a:ext cx="178308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9229090" y="3197860"/>
            <a:ext cx="901065" cy="368300"/>
          </a:xfrm>
          <a:prstGeom prst="rect">
            <a:avLst/>
          </a:prstGeom>
          <a:noFill/>
        </p:spPr>
        <p:txBody>
          <a:bodyPr wrap="square" rtlCol="0">
            <a:spAutoFit/>
          </a:bodyPr>
          <a:lstStyle/>
          <a:p>
            <a:r>
              <a:rPr lang="zh-CN" altLang="en-US"/>
              <a:t>节点</a:t>
            </a:r>
          </a:p>
        </p:txBody>
      </p:sp>
      <p:cxnSp>
        <p:nvCxnSpPr>
          <p:cNvPr id="7" name="直接箭头连接符 6"/>
          <p:cNvCxnSpPr/>
          <p:nvPr/>
        </p:nvCxnSpPr>
        <p:spPr>
          <a:xfrm>
            <a:off x="7666990" y="4347845"/>
            <a:ext cx="1725295" cy="48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9526270" y="4204335"/>
            <a:ext cx="1475105" cy="368300"/>
          </a:xfrm>
          <a:prstGeom prst="rect">
            <a:avLst/>
          </a:prstGeom>
          <a:noFill/>
        </p:spPr>
        <p:txBody>
          <a:bodyPr wrap="square" rtlCol="0">
            <a:spAutoFit/>
          </a:bodyPr>
          <a:lstStyle/>
          <a:p>
            <a:r>
              <a:rPr lang="zh-CN" altLang="en-US"/>
              <a:t>通信路径</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1</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6247130" cy="1476375"/>
          </a:xfrm>
          <a:prstGeom prst="rect">
            <a:avLst/>
          </a:prstGeom>
          <a:noFill/>
        </p:spPr>
        <p:txBody>
          <a:bodyPr wrap="square" rtlCol="0" anchor="t">
            <a:spAutoFit/>
          </a:bodyPr>
          <a:lstStyle/>
          <a:p>
            <a:r>
              <a:t>1.依赖</a:t>
            </a:r>
          </a:p>
          <a:p>
            <a:r>
              <a:t>依赖（Dependency）是</a:t>
            </a:r>
            <a:r>
              <a:rPr>
                <a:solidFill>
                  <a:srgbClr val="FF0000"/>
                </a:solidFill>
              </a:rPr>
              <a:t>两个模型元素间的语义关系</a:t>
            </a:r>
            <a:r>
              <a:t>，其中一个元素（独立事务）发生变化 会影响另一个元素（依赖事务）的语义。在图形上，把依赖画成一条可能有方向的虚线，偶尔 在其上还带有一个标记，如图1. 1所示。</a:t>
            </a:r>
          </a:p>
        </p:txBody>
      </p:sp>
      <p:pic>
        <p:nvPicPr>
          <p:cNvPr id="4" name="图片 3"/>
          <p:cNvPicPr>
            <a:picLocks noChangeAspect="1"/>
          </p:cNvPicPr>
          <p:nvPr/>
        </p:nvPicPr>
        <p:blipFill>
          <a:blip r:embed="rId3"/>
          <a:stretch>
            <a:fillRect/>
          </a:stretch>
        </p:blipFill>
        <p:spPr>
          <a:xfrm>
            <a:off x="1740535" y="2821305"/>
            <a:ext cx="4051300" cy="1111250"/>
          </a:xfrm>
          <a:prstGeom prst="rect">
            <a:avLst/>
          </a:prstGeom>
        </p:spPr>
      </p:pic>
      <p:pic>
        <p:nvPicPr>
          <p:cNvPr id="2" name="图片 1" descr="依赖1"/>
          <p:cNvPicPr>
            <a:picLocks noChangeAspect="1"/>
          </p:cNvPicPr>
          <p:nvPr/>
        </p:nvPicPr>
        <p:blipFill>
          <a:blip r:embed="rId4"/>
          <a:stretch>
            <a:fillRect/>
          </a:stretch>
        </p:blipFill>
        <p:spPr>
          <a:xfrm>
            <a:off x="414020" y="4016375"/>
            <a:ext cx="8067675" cy="2047875"/>
          </a:xfrm>
          <a:prstGeom prst="rect">
            <a:avLst/>
          </a:prstGeom>
        </p:spPr>
      </p:pic>
      <p:pic>
        <p:nvPicPr>
          <p:cNvPr id="5" name="图片 4" descr="依赖2"/>
          <p:cNvPicPr>
            <a:picLocks noChangeAspect="1"/>
          </p:cNvPicPr>
          <p:nvPr/>
        </p:nvPicPr>
        <p:blipFill>
          <a:blip r:embed="rId5"/>
          <a:stretch>
            <a:fillRect/>
          </a:stretch>
        </p:blipFill>
        <p:spPr>
          <a:xfrm>
            <a:off x="8629650" y="576580"/>
            <a:ext cx="3257550" cy="57054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2</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10285730" cy="1476375"/>
          </a:xfrm>
          <a:prstGeom prst="rect">
            <a:avLst/>
          </a:prstGeom>
          <a:noFill/>
        </p:spPr>
        <p:txBody>
          <a:bodyPr wrap="square" rtlCol="0" anchor="t">
            <a:spAutoFit/>
          </a:bodyPr>
          <a:lstStyle/>
          <a:p>
            <a:r>
              <a:t>2.关联</a:t>
            </a:r>
          </a:p>
          <a:p>
            <a:r>
              <a:t>关联（Association）</a:t>
            </a:r>
            <a:r>
              <a:rPr>
                <a:solidFill>
                  <a:srgbClr val="FF0000"/>
                </a:solidFill>
              </a:rPr>
              <a:t>指明了 一个对象与另一个对象间的关系</a:t>
            </a:r>
            <a:r>
              <a:t>。在图形上，关联用一条实 线表示，它可能有方向，偶尔在其上还有一个标记。例如，读者可以去图书馆借书和还书，图 书管理员可以管理书籍也可以管理读者的信息，显然在读者、书籍、管理员之间存在着某种 联系。那么在用UML设计类图的时候，就可以在读者、书籍、管理员三个类之间建立关联 关系，如图1.2所示。</a:t>
            </a:r>
          </a:p>
        </p:txBody>
      </p:sp>
      <p:pic>
        <p:nvPicPr>
          <p:cNvPr id="2" name="图片 1"/>
          <p:cNvPicPr>
            <a:picLocks noChangeAspect="1"/>
          </p:cNvPicPr>
          <p:nvPr/>
        </p:nvPicPr>
        <p:blipFill>
          <a:blip r:embed="rId3"/>
          <a:stretch>
            <a:fillRect/>
          </a:stretch>
        </p:blipFill>
        <p:spPr>
          <a:xfrm>
            <a:off x="741680" y="2760345"/>
            <a:ext cx="2813050" cy="1339850"/>
          </a:xfrm>
          <a:prstGeom prst="rect">
            <a:avLst/>
          </a:prstGeom>
        </p:spPr>
      </p:pic>
      <p:pic>
        <p:nvPicPr>
          <p:cNvPr id="4" name="图片 3" descr="关联1"/>
          <p:cNvPicPr>
            <a:picLocks noChangeAspect="1"/>
          </p:cNvPicPr>
          <p:nvPr/>
        </p:nvPicPr>
        <p:blipFill>
          <a:blip r:embed="rId4"/>
          <a:stretch>
            <a:fillRect/>
          </a:stretch>
        </p:blipFill>
        <p:spPr>
          <a:xfrm>
            <a:off x="1227455" y="4692015"/>
            <a:ext cx="5822315" cy="2106930"/>
          </a:xfrm>
          <a:prstGeom prst="rect">
            <a:avLst/>
          </a:prstGeom>
        </p:spPr>
      </p:pic>
      <p:pic>
        <p:nvPicPr>
          <p:cNvPr id="5" name="图片 4" descr="关联2"/>
          <p:cNvPicPr>
            <a:picLocks noChangeAspect="1"/>
          </p:cNvPicPr>
          <p:nvPr/>
        </p:nvPicPr>
        <p:blipFill>
          <a:blip r:embed="rId5"/>
          <a:stretch>
            <a:fillRect/>
          </a:stretch>
        </p:blipFill>
        <p:spPr>
          <a:xfrm>
            <a:off x="3863975" y="2820670"/>
            <a:ext cx="7869555" cy="17767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3</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943610" y="1388110"/>
            <a:ext cx="3708400" cy="2584450"/>
          </a:xfrm>
          <a:prstGeom prst="rect">
            <a:avLst/>
          </a:prstGeom>
          <a:noFill/>
        </p:spPr>
        <p:txBody>
          <a:bodyPr wrap="square" rtlCol="0" anchor="t">
            <a:spAutoFit/>
          </a:bodyPr>
          <a:lstStyle/>
          <a:p>
            <a:r>
              <a:rPr dirty="0"/>
              <a:t>3.泛化</a:t>
            </a:r>
          </a:p>
          <a:p>
            <a:r>
              <a:rPr dirty="0" err="1"/>
              <a:t>泛化（Generalization）是一种一般化-特殊化的关系，是一般事物（父类）和该事物较为特</a:t>
            </a:r>
            <a:r>
              <a:rPr dirty="0"/>
              <a:t> </a:t>
            </a:r>
            <a:r>
              <a:rPr dirty="0" err="1"/>
              <a:t>殊的种类（子类）之间的关系，子类继承父类的属性和操作，除此之外，子类还添加新的属性</a:t>
            </a:r>
            <a:r>
              <a:rPr dirty="0"/>
              <a:t> 和操作。在图形上，把泛化关系画成带有空心箭头的实线，该实线指向父类，如图1.3所示。</a:t>
            </a:r>
          </a:p>
        </p:txBody>
      </p:sp>
      <p:pic>
        <p:nvPicPr>
          <p:cNvPr id="4" name="图片 3"/>
          <p:cNvPicPr>
            <a:picLocks noChangeAspect="1"/>
          </p:cNvPicPr>
          <p:nvPr/>
        </p:nvPicPr>
        <p:blipFill>
          <a:blip r:embed="rId3"/>
          <a:stretch>
            <a:fillRect/>
          </a:stretch>
        </p:blipFill>
        <p:spPr>
          <a:xfrm>
            <a:off x="648970" y="4811395"/>
            <a:ext cx="3879850" cy="908050"/>
          </a:xfrm>
          <a:prstGeom prst="rect">
            <a:avLst/>
          </a:prstGeom>
        </p:spPr>
      </p:pic>
      <p:pic>
        <p:nvPicPr>
          <p:cNvPr id="2" name="图片 -2147482624"/>
          <p:cNvPicPr>
            <a:picLocks noChangeAspect="1"/>
          </p:cNvPicPr>
          <p:nvPr/>
        </p:nvPicPr>
        <p:blipFill>
          <a:blip r:embed="rId4"/>
          <a:srcRect l="23686" t="311"/>
          <a:stretch>
            <a:fillRect/>
          </a:stretch>
        </p:blipFill>
        <p:spPr>
          <a:xfrm>
            <a:off x="5324475" y="1264285"/>
            <a:ext cx="3079115" cy="5088890"/>
          </a:xfrm>
          <a:prstGeom prst="rect">
            <a:avLst/>
          </a:prstGeom>
          <a:noFill/>
          <a:ln w="9525">
            <a:noFill/>
          </a:ln>
        </p:spPr>
      </p:pic>
      <p:pic>
        <p:nvPicPr>
          <p:cNvPr id="5" name="图片 2"/>
          <p:cNvPicPr>
            <a:picLocks noChangeAspect="1"/>
          </p:cNvPicPr>
          <p:nvPr/>
        </p:nvPicPr>
        <p:blipFill>
          <a:blip r:embed="rId5"/>
          <a:srcRect l="1427" t="-61" r="12025"/>
          <a:stretch>
            <a:fillRect/>
          </a:stretch>
        </p:blipFill>
        <p:spPr>
          <a:xfrm>
            <a:off x="8403590" y="1123950"/>
            <a:ext cx="3427730" cy="5229225"/>
          </a:xfrm>
          <a:prstGeom prst="rect">
            <a:avLst/>
          </a:prstGeom>
          <a:noFill/>
          <a:ln w="9525">
            <a:noFill/>
          </a:ln>
        </p:spPr>
      </p:pic>
      <p:pic>
        <p:nvPicPr>
          <p:cNvPr id="7" name="图片 6"/>
          <p:cNvPicPr>
            <a:picLocks noChangeAspect="1"/>
          </p:cNvPicPr>
          <p:nvPr/>
        </p:nvPicPr>
        <p:blipFill>
          <a:blip r:embed="rId6"/>
          <a:srcRect l="20048" t="11351"/>
          <a:stretch>
            <a:fillRect/>
          </a:stretch>
        </p:blipFill>
        <p:spPr>
          <a:xfrm>
            <a:off x="5596890" y="811530"/>
            <a:ext cx="3175635" cy="3124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2660650"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中的关系</a:t>
            </a:r>
            <a:r>
              <a:rPr lang="en-US" altLang="zh-CN" sz="2800" b="1" dirty="0">
                <a:solidFill>
                  <a:schemeClr val="accent2"/>
                </a:solidFill>
                <a:cs typeface="+mn-ea"/>
                <a:sym typeface="+mn-lt"/>
              </a:rPr>
              <a:t>4</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2986405" cy="3692525"/>
          </a:xfrm>
          <a:prstGeom prst="rect">
            <a:avLst/>
          </a:prstGeom>
          <a:noFill/>
        </p:spPr>
        <p:txBody>
          <a:bodyPr wrap="square" rtlCol="0" anchor="t">
            <a:spAutoFit/>
          </a:bodyPr>
          <a:lstStyle/>
          <a:p>
            <a:r>
              <a:t>4.实现</a:t>
            </a:r>
          </a:p>
          <a:p>
            <a:r>
              <a:t>实现（Realization）是类之间的语义关系，其中的一个类指定了由另一个类必须执行的 约定。在两种地方会遇到实现关系：一种是在接口和实现它们的类或构件之间；另一种是 在用例和实现它们的协作之间。在图形上，把实现关系画成一条带有空心箭头的虚线，它是 泛化和依赖关系两种图形的结合，如图1.4所示。</a:t>
            </a:r>
          </a:p>
        </p:txBody>
      </p:sp>
      <p:pic>
        <p:nvPicPr>
          <p:cNvPr id="2" name="图片 1"/>
          <p:cNvPicPr>
            <a:picLocks noChangeAspect="1"/>
          </p:cNvPicPr>
          <p:nvPr/>
        </p:nvPicPr>
        <p:blipFill>
          <a:blip r:embed="rId3"/>
          <a:stretch>
            <a:fillRect/>
          </a:stretch>
        </p:blipFill>
        <p:spPr>
          <a:xfrm>
            <a:off x="943610" y="5029835"/>
            <a:ext cx="3638550" cy="977900"/>
          </a:xfrm>
          <a:prstGeom prst="rect">
            <a:avLst/>
          </a:prstGeom>
        </p:spPr>
      </p:pic>
      <p:pic>
        <p:nvPicPr>
          <p:cNvPr id="4" name="图片 -2147482619"/>
          <p:cNvPicPr>
            <a:picLocks noChangeAspect="1"/>
          </p:cNvPicPr>
          <p:nvPr/>
        </p:nvPicPr>
        <p:blipFill>
          <a:blip r:embed="rId4"/>
          <a:srcRect l="-540" t="-4943" b="11651"/>
          <a:stretch>
            <a:fillRect/>
          </a:stretch>
        </p:blipFill>
        <p:spPr>
          <a:xfrm>
            <a:off x="4401185" y="2313305"/>
            <a:ext cx="5081905" cy="4362450"/>
          </a:xfrm>
          <a:prstGeom prst="rect">
            <a:avLst/>
          </a:prstGeom>
          <a:noFill/>
          <a:ln w="9525">
            <a:noFill/>
          </a:ln>
        </p:spPr>
      </p:pic>
      <p:pic>
        <p:nvPicPr>
          <p:cNvPr id="5" name="图片 -2147482618"/>
          <p:cNvPicPr>
            <a:picLocks noChangeAspect="1"/>
          </p:cNvPicPr>
          <p:nvPr/>
        </p:nvPicPr>
        <p:blipFill>
          <a:blip r:embed="rId5"/>
          <a:srcRect t="9638" r="7865"/>
          <a:stretch>
            <a:fillRect/>
          </a:stretch>
        </p:blipFill>
        <p:spPr>
          <a:xfrm>
            <a:off x="7242810" y="321310"/>
            <a:ext cx="4344035" cy="417957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03</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图</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任意多边形 74"/>
          <p:cNvSpPr/>
          <p:nvPr/>
        </p:nvSpPr>
        <p:spPr>
          <a:xfrm rot="2700000">
            <a:off x="1128820" y="4853582"/>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1" name="任意多边形 40"/>
          <p:cNvSpPr/>
          <p:nvPr/>
        </p:nvSpPr>
        <p:spPr>
          <a:xfrm rot="2700000">
            <a:off x="10207380" y="5620147"/>
            <a:ext cx="1667713" cy="1023269"/>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任意多边形 41"/>
          <p:cNvSpPr/>
          <p:nvPr/>
        </p:nvSpPr>
        <p:spPr>
          <a:xfrm rot="2700000">
            <a:off x="9939442" y="5773048"/>
            <a:ext cx="1228628" cy="956548"/>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8" name="任意多边形 37"/>
          <p:cNvSpPr/>
          <p:nvPr/>
        </p:nvSpPr>
        <p:spPr>
          <a:xfrm rot="2700000">
            <a:off x="-2123438" y="1891897"/>
            <a:ext cx="4407208" cy="4180467"/>
          </a:xfrm>
          <a:custGeom>
            <a:avLst/>
            <a:gdLst>
              <a:gd name="connsiteX0" fmla="*/ 0 w 4407208"/>
              <a:gd name="connsiteY0" fmla="*/ 2 h 4180467"/>
              <a:gd name="connsiteX1" fmla="*/ 3741330 w 4407208"/>
              <a:gd name="connsiteY1" fmla="*/ 0 h 4180467"/>
              <a:gd name="connsiteX2" fmla="*/ 4407208 w 4407208"/>
              <a:gd name="connsiteY2" fmla="*/ 665877 h 4180467"/>
              <a:gd name="connsiteX3" fmla="*/ 4407207 w 4407208"/>
              <a:gd name="connsiteY3" fmla="*/ 3953725 h 4180467"/>
              <a:gd name="connsiteX4" fmla="*/ 4180465 w 4407208"/>
              <a:gd name="connsiteY4" fmla="*/ 4180467 h 418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07208" h="4180467">
                <a:moveTo>
                  <a:pt x="0" y="2"/>
                </a:moveTo>
                <a:lnTo>
                  <a:pt x="3741330" y="0"/>
                </a:lnTo>
                <a:cubicBezTo>
                  <a:pt x="4109083" y="1"/>
                  <a:pt x="4407207" y="298124"/>
                  <a:pt x="4407208" y="665877"/>
                </a:cubicBezTo>
                <a:lnTo>
                  <a:pt x="4407207" y="3953725"/>
                </a:lnTo>
                <a:lnTo>
                  <a:pt x="4180465" y="4180467"/>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1" name="任意多边形 30"/>
          <p:cNvSpPr/>
          <p:nvPr/>
        </p:nvSpPr>
        <p:spPr>
          <a:xfrm rot="8100000">
            <a:off x="557094" y="-1876742"/>
            <a:ext cx="4285281" cy="3973762"/>
          </a:xfrm>
          <a:custGeom>
            <a:avLst/>
            <a:gdLst>
              <a:gd name="connsiteX0" fmla="*/ 3973761 w 4285281"/>
              <a:gd name="connsiteY0" fmla="*/ 3973762 h 3973762"/>
              <a:gd name="connsiteX1" fmla="*/ 0 w 4285281"/>
              <a:gd name="connsiteY1" fmla="*/ 1 h 3973762"/>
              <a:gd name="connsiteX2" fmla="*/ 3733660 w 4285281"/>
              <a:gd name="connsiteY2" fmla="*/ 0 h 3973762"/>
              <a:gd name="connsiteX3" fmla="*/ 4285281 w 4285281"/>
              <a:gd name="connsiteY3" fmla="*/ 551621 h 3973762"/>
              <a:gd name="connsiteX4" fmla="*/ 4285281 w 4285281"/>
              <a:gd name="connsiteY4" fmla="*/ 3662241 h 3973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85281" h="3973762">
                <a:moveTo>
                  <a:pt x="3973761" y="3973762"/>
                </a:moveTo>
                <a:lnTo>
                  <a:pt x="0" y="1"/>
                </a:lnTo>
                <a:lnTo>
                  <a:pt x="3733660" y="0"/>
                </a:lnTo>
                <a:cubicBezTo>
                  <a:pt x="4038311" y="1"/>
                  <a:pt x="4285281" y="246970"/>
                  <a:pt x="4285281" y="551621"/>
                </a:cubicBezTo>
                <a:lnTo>
                  <a:pt x="4285281" y="3662241"/>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0" name="组合 69"/>
          <p:cNvGrpSpPr/>
          <p:nvPr/>
        </p:nvGrpSpPr>
        <p:grpSpPr>
          <a:xfrm>
            <a:off x="5263149" y="1688698"/>
            <a:ext cx="2291816" cy="639854"/>
            <a:chOff x="5651363" y="1604422"/>
            <a:chExt cx="2291816" cy="639854"/>
          </a:xfrm>
        </p:grpSpPr>
        <p:sp>
          <p:nvSpPr>
            <p:cNvPr id="65" name="任意多边形 64"/>
            <p:cNvSpPr/>
            <p:nvPr/>
          </p:nvSpPr>
          <p:spPr>
            <a:xfrm rot="2700000">
              <a:off x="5652638" y="1603146"/>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4" name="文本框 43"/>
            <p:cNvSpPr txBox="1"/>
            <p:nvPr/>
          </p:nvSpPr>
          <p:spPr>
            <a:xfrm>
              <a:off x="6433149" y="1703015"/>
              <a:ext cx="15100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由来</a:t>
              </a:r>
            </a:p>
          </p:txBody>
        </p:sp>
        <p:sp>
          <p:nvSpPr>
            <p:cNvPr id="47" name="文本框 46"/>
            <p:cNvSpPr txBox="1"/>
            <p:nvPr/>
          </p:nvSpPr>
          <p:spPr>
            <a:xfrm>
              <a:off x="5969194" y="1693626"/>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1</a:t>
              </a:r>
              <a:endParaRPr lang="zh-CN" altLang="en-US" sz="2400" b="1" i="1" dirty="0">
                <a:solidFill>
                  <a:schemeClr val="bg1"/>
                </a:solidFill>
                <a:cs typeface="+mn-ea"/>
                <a:sym typeface="+mn-lt"/>
              </a:endParaRPr>
            </a:p>
          </p:txBody>
        </p:sp>
      </p:grpSp>
      <p:grpSp>
        <p:nvGrpSpPr>
          <p:cNvPr id="72" name="组合 71"/>
          <p:cNvGrpSpPr/>
          <p:nvPr/>
        </p:nvGrpSpPr>
        <p:grpSpPr>
          <a:xfrm>
            <a:off x="5263150" y="2711242"/>
            <a:ext cx="3206215" cy="639854"/>
            <a:chOff x="5651364" y="2580744"/>
            <a:chExt cx="3206215" cy="639854"/>
          </a:xfrm>
        </p:grpSpPr>
        <p:sp>
          <p:nvSpPr>
            <p:cNvPr id="66" name="任意多边形 65"/>
            <p:cNvSpPr/>
            <p:nvPr/>
          </p:nvSpPr>
          <p:spPr>
            <a:xfrm rot="2700000">
              <a:off x="5652639" y="257946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71" name="组合 70"/>
            <p:cNvGrpSpPr/>
            <p:nvPr/>
          </p:nvGrpSpPr>
          <p:grpSpPr>
            <a:xfrm>
              <a:off x="5969194" y="2669947"/>
              <a:ext cx="2888385" cy="469764"/>
              <a:chOff x="5969194" y="2669947"/>
              <a:chExt cx="2888385" cy="469764"/>
            </a:xfrm>
          </p:grpSpPr>
          <p:sp>
            <p:nvSpPr>
              <p:cNvPr id="49" name="文本框 48"/>
              <p:cNvSpPr txBox="1"/>
              <p:nvPr/>
            </p:nvSpPr>
            <p:spPr>
              <a:xfrm>
                <a:off x="6433149" y="2679336"/>
                <a:ext cx="24244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特点和结构</a:t>
                </a:r>
              </a:p>
            </p:txBody>
          </p:sp>
          <p:sp>
            <p:nvSpPr>
              <p:cNvPr id="52" name="文本框 51"/>
              <p:cNvSpPr txBox="1"/>
              <p:nvPr/>
            </p:nvSpPr>
            <p:spPr>
              <a:xfrm>
                <a:off x="5969194" y="2669947"/>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2</a:t>
                </a:r>
                <a:endParaRPr lang="zh-CN" altLang="en-US" sz="2400" b="1" i="1" dirty="0">
                  <a:solidFill>
                    <a:schemeClr val="bg1"/>
                  </a:solidFill>
                  <a:cs typeface="+mn-ea"/>
                  <a:sym typeface="+mn-lt"/>
                </a:endParaRPr>
              </a:p>
            </p:txBody>
          </p:sp>
        </p:grpSp>
      </p:grpSp>
      <p:grpSp>
        <p:nvGrpSpPr>
          <p:cNvPr id="73" name="组合 72"/>
          <p:cNvGrpSpPr/>
          <p:nvPr/>
        </p:nvGrpSpPr>
        <p:grpSpPr>
          <a:xfrm>
            <a:off x="5263150" y="3733785"/>
            <a:ext cx="1987015" cy="639854"/>
            <a:chOff x="5651364" y="3557063"/>
            <a:chExt cx="1987015" cy="639854"/>
          </a:xfrm>
        </p:grpSpPr>
        <p:sp>
          <p:nvSpPr>
            <p:cNvPr id="67" name="任意多边形 66"/>
            <p:cNvSpPr/>
            <p:nvPr/>
          </p:nvSpPr>
          <p:spPr>
            <a:xfrm rot="2700000">
              <a:off x="5652639" y="3555787"/>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4" name="文本框 53"/>
            <p:cNvSpPr txBox="1"/>
            <p:nvPr/>
          </p:nvSpPr>
          <p:spPr>
            <a:xfrm>
              <a:off x="6433149" y="3655657"/>
              <a:ext cx="1205230"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a:t>
              </a:r>
              <a:r>
                <a:rPr lang="zh-CN" altLang="en-US" sz="2400" b="1" dirty="0">
                  <a:solidFill>
                    <a:schemeClr val="accent3"/>
                  </a:solidFill>
                  <a:cs typeface="+mn-ea"/>
                  <a:sym typeface="+mn-lt"/>
                </a:rPr>
                <a:t>图</a:t>
              </a:r>
            </a:p>
          </p:txBody>
        </p:sp>
        <p:sp>
          <p:nvSpPr>
            <p:cNvPr id="57" name="文本框 56"/>
            <p:cNvSpPr txBox="1"/>
            <p:nvPr/>
          </p:nvSpPr>
          <p:spPr>
            <a:xfrm>
              <a:off x="5969194" y="3646268"/>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3</a:t>
              </a:r>
              <a:endParaRPr lang="zh-CN" altLang="en-US" sz="2400" b="1" i="1" dirty="0">
                <a:solidFill>
                  <a:schemeClr val="bg1"/>
                </a:solidFill>
                <a:cs typeface="+mn-ea"/>
                <a:sym typeface="+mn-lt"/>
              </a:endParaRPr>
            </a:p>
          </p:txBody>
        </p:sp>
      </p:grpSp>
      <p:grpSp>
        <p:nvGrpSpPr>
          <p:cNvPr id="74" name="组合 73"/>
          <p:cNvGrpSpPr/>
          <p:nvPr/>
        </p:nvGrpSpPr>
        <p:grpSpPr>
          <a:xfrm>
            <a:off x="5263150" y="4756329"/>
            <a:ext cx="3059530" cy="639854"/>
            <a:chOff x="5651364" y="4539374"/>
            <a:chExt cx="3059530" cy="639854"/>
          </a:xfrm>
        </p:grpSpPr>
        <p:sp>
          <p:nvSpPr>
            <p:cNvPr id="68" name="任意多边形 67"/>
            <p:cNvSpPr/>
            <p:nvPr/>
          </p:nvSpPr>
          <p:spPr>
            <a:xfrm rot="2700000">
              <a:off x="5652639" y="4538098"/>
              <a:ext cx="639854" cy="642405"/>
            </a:xfrm>
            <a:custGeom>
              <a:avLst/>
              <a:gdLst>
                <a:gd name="connsiteX0" fmla="*/ 490015 w 639854"/>
                <a:gd name="connsiteY0" fmla="*/ 139923 h 642405"/>
                <a:gd name="connsiteX1" fmla="*/ 497027 w 639854"/>
                <a:gd name="connsiteY1" fmla="*/ 142827 h 642405"/>
                <a:gd name="connsiteX2" fmla="*/ 499931 w 639854"/>
                <a:gd name="connsiteY2" fmla="*/ 149839 h 642405"/>
                <a:gd name="connsiteX3" fmla="*/ 499931 w 639854"/>
                <a:gd name="connsiteY3" fmla="*/ 139923 h 642405"/>
                <a:gd name="connsiteX4" fmla="*/ 0 w 639854"/>
                <a:gd name="connsiteY4" fmla="*/ 269028 h 642405"/>
                <a:gd name="connsiteX5" fmla="*/ 126280 w 639854"/>
                <a:gd name="connsiteY5" fmla="*/ 142749 h 642405"/>
                <a:gd name="connsiteX6" fmla="*/ 126280 w 639854"/>
                <a:gd name="connsiteY6" fmla="*/ 142749 h 642405"/>
                <a:gd name="connsiteX7" fmla="*/ 129106 w 639854"/>
                <a:gd name="connsiteY7" fmla="*/ 139923 h 642405"/>
                <a:gd name="connsiteX8" fmla="*/ 129106 w 639854"/>
                <a:gd name="connsiteY8" fmla="*/ 139923 h 642405"/>
                <a:gd name="connsiteX9" fmla="*/ 255385 w 639854"/>
                <a:gd name="connsiteY9" fmla="*/ 13643 h 642405"/>
                <a:gd name="connsiteX10" fmla="*/ 255386 w 639854"/>
                <a:gd name="connsiteY10" fmla="*/ 13643 h 642405"/>
                <a:gd name="connsiteX11" fmla="*/ 269029 w 639854"/>
                <a:gd name="connsiteY11" fmla="*/ 0 h 642405"/>
                <a:gd name="connsiteX12" fmla="*/ 593006 w 639854"/>
                <a:gd name="connsiteY12" fmla="*/ 0 h 642405"/>
                <a:gd name="connsiteX13" fmla="*/ 639854 w 639854"/>
                <a:gd name="connsiteY13" fmla="*/ 46848 h 642405"/>
                <a:gd name="connsiteX14" fmla="*/ 639854 w 639854"/>
                <a:gd name="connsiteY14" fmla="*/ 373376 h 642405"/>
                <a:gd name="connsiteX15" fmla="*/ 513574 w 639854"/>
                <a:gd name="connsiteY15" fmla="*/ 499656 h 642405"/>
                <a:gd name="connsiteX16" fmla="*/ 513575 w 639854"/>
                <a:gd name="connsiteY16" fmla="*/ 499655 h 642405"/>
                <a:gd name="connsiteX17" fmla="*/ 510748 w 639854"/>
                <a:gd name="connsiteY17" fmla="*/ 502482 h 642405"/>
                <a:gd name="connsiteX18" fmla="*/ 510748 w 639854"/>
                <a:gd name="connsiteY18" fmla="*/ 502482 h 642405"/>
                <a:gd name="connsiteX19" fmla="*/ 384469 w 639854"/>
                <a:gd name="connsiteY19" fmla="*/ 628762 h 642405"/>
                <a:gd name="connsiteX20" fmla="*/ 384469 w 639854"/>
                <a:gd name="connsiteY20" fmla="*/ 628761 h 642405"/>
                <a:gd name="connsiteX21" fmla="*/ 370825 w 639854"/>
                <a:gd name="connsiteY21" fmla="*/ 642405 h 642405"/>
                <a:gd name="connsiteX22" fmla="*/ 370825 w 639854"/>
                <a:gd name="connsiteY22" fmla="*/ 269028 h 642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39854" h="642405">
                  <a:moveTo>
                    <a:pt x="490015" y="139923"/>
                  </a:moveTo>
                  <a:lnTo>
                    <a:pt x="497027" y="142827"/>
                  </a:lnTo>
                  <a:lnTo>
                    <a:pt x="499931" y="149839"/>
                  </a:lnTo>
                  <a:lnTo>
                    <a:pt x="499931" y="139923"/>
                  </a:lnTo>
                  <a:close/>
                  <a:moveTo>
                    <a:pt x="0" y="269028"/>
                  </a:moveTo>
                  <a:lnTo>
                    <a:pt x="126280" y="142749"/>
                  </a:lnTo>
                  <a:lnTo>
                    <a:pt x="126280" y="142749"/>
                  </a:lnTo>
                  <a:lnTo>
                    <a:pt x="129106" y="139923"/>
                  </a:lnTo>
                  <a:lnTo>
                    <a:pt x="129106" y="139923"/>
                  </a:lnTo>
                  <a:lnTo>
                    <a:pt x="255385" y="13643"/>
                  </a:lnTo>
                  <a:lnTo>
                    <a:pt x="255386" y="13643"/>
                  </a:lnTo>
                  <a:lnTo>
                    <a:pt x="269029" y="0"/>
                  </a:lnTo>
                  <a:lnTo>
                    <a:pt x="593006" y="0"/>
                  </a:lnTo>
                  <a:cubicBezTo>
                    <a:pt x="618879" y="0"/>
                    <a:pt x="639854" y="20975"/>
                    <a:pt x="639854" y="46848"/>
                  </a:cubicBezTo>
                  <a:lnTo>
                    <a:pt x="639854" y="373376"/>
                  </a:lnTo>
                  <a:lnTo>
                    <a:pt x="513574" y="499656"/>
                  </a:lnTo>
                  <a:lnTo>
                    <a:pt x="513575" y="499655"/>
                  </a:lnTo>
                  <a:lnTo>
                    <a:pt x="510748" y="502482"/>
                  </a:lnTo>
                  <a:lnTo>
                    <a:pt x="510748" y="502482"/>
                  </a:lnTo>
                  <a:lnTo>
                    <a:pt x="384469" y="628762"/>
                  </a:lnTo>
                  <a:lnTo>
                    <a:pt x="384469" y="628761"/>
                  </a:lnTo>
                  <a:lnTo>
                    <a:pt x="370825" y="642405"/>
                  </a:lnTo>
                  <a:lnTo>
                    <a:pt x="370825" y="269028"/>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59" name="文本框 58"/>
            <p:cNvSpPr txBox="1"/>
            <p:nvPr/>
          </p:nvSpPr>
          <p:spPr>
            <a:xfrm>
              <a:off x="6433149" y="4631979"/>
              <a:ext cx="2277745" cy="460375"/>
            </a:xfrm>
            <a:prstGeom prst="rect">
              <a:avLst/>
            </a:prstGeom>
            <a:noFill/>
          </p:spPr>
          <p:txBody>
            <a:bodyPr wrap="none" rtlCol="0">
              <a:spAutoFit/>
              <a:scene3d>
                <a:camera prst="orthographicFront"/>
                <a:lightRig rig="threePt" dir="t"/>
              </a:scene3d>
              <a:sp3d contourW="12700"/>
            </a:bodyPr>
            <a:lstStyle/>
            <a:p>
              <a:r>
                <a:rPr lang="en-US" altLang="zh-CN" sz="2400" b="1" dirty="0">
                  <a:solidFill>
                    <a:schemeClr val="accent3"/>
                  </a:solidFill>
                  <a:cs typeface="+mn-ea"/>
                  <a:sym typeface="+mn-lt"/>
                </a:rPr>
                <a:t>UML2.0</a:t>
              </a:r>
              <a:r>
                <a:rPr lang="zh-CN" altLang="en-US" sz="2400" b="1" dirty="0">
                  <a:solidFill>
                    <a:schemeClr val="accent3"/>
                  </a:solidFill>
                  <a:cs typeface="+mn-ea"/>
                  <a:sym typeface="+mn-lt"/>
                </a:rPr>
                <a:t>新特性</a:t>
              </a:r>
            </a:p>
          </p:txBody>
        </p:sp>
        <p:sp>
          <p:nvSpPr>
            <p:cNvPr id="62" name="文本框 61"/>
            <p:cNvSpPr txBox="1"/>
            <p:nvPr/>
          </p:nvSpPr>
          <p:spPr>
            <a:xfrm>
              <a:off x="5969194" y="4622590"/>
              <a:ext cx="373820" cy="461665"/>
            </a:xfrm>
            <a:prstGeom prst="rect">
              <a:avLst/>
            </a:prstGeom>
            <a:noFill/>
          </p:spPr>
          <p:txBody>
            <a:bodyPr wrap="none" rtlCol="0">
              <a:spAutoFit/>
              <a:scene3d>
                <a:camera prst="orthographicFront"/>
                <a:lightRig rig="threePt" dir="t"/>
              </a:scene3d>
              <a:sp3d contourW="12700"/>
            </a:bodyPr>
            <a:lstStyle/>
            <a:p>
              <a:pPr algn="ctr"/>
              <a:r>
                <a:rPr lang="en-US" altLang="zh-CN" sz="2400" b="1" i="1" dirty="0">
                  <a:solidFill>
                    <a:schemeClr val="bg1"/>
                  </a:solidFill>
                  <a:cs typeface="+mn-ea"/>
                  <a:sym typeface="+mn-lt"/>
                </a:rPr>
                <a:t>4</a:t>
              </a:r>
              <a:endParaRPr lang="zh-CN" altLang="en-US" sz="2400" b="1" i="1" dirty="0">
                <a:solidFill>
                  <a:schemeClr val="bg1"/>
                </a:solidFill>
                <a:cs typeface="+mn-ea"/>
                <a:sym typeface="+mn-lt"/>
              </a:endParaRPr>
            </a:p>
          </p:txBody>
        </p:sp>
      </p:grpSp>
      <p:sp>
        <p:nvSpPr>
          <p:cNvPr id="69" name="文本框 68"/>
          <p:cNvSpPr txBox="1"/>
          <p:nvPr/>
        </p:nvSpPr>
        <p:spPr>
          <a:xfrm>
            <a:off x="1860090" y="568529"/>
            <a:ext cx="2481192" cy="584775"/>
          </a:xfrm>
          <a:prstGeom prst="rect">
            <a:avLst/>
          </a:prstGeom>
          <a:noFill/>
        </p:spPr>
        <p:txBody>
          <a:bodyPr wrap="none" rtlCol="0">
            <a:spAutoFit/>
            <a:scene3d>
              <a:camera prst="orthographicFront"/>
              <a:lightRig rig="threePt" dir="t"/>
            </a:scene3d>
            <a:sp3d contourW="12700"/>
          </a:bodyPr>
          <a:lstStyle/>
          <a:p>
            <a:r>
              <a:rPr lang="en-US" altLang="zh-CN" sz="3200" b="1" i="1" dirty="0">
                <a:solidFill>
                  <a:schemeClr val="bg1"/>
                </a:solidFill>
                <a:cs typeface="+mn-ea"/>
                <a:sym typeface="+mn-lt"/>
              </a:rPr>
              <a:t>CONTENTS</a:t>
            </a:r>
            <a:endParaRPr lang="zh-CN" altLang="en-US" sz="3200" b="1" i="1" dirty="0">
              <a:solidFill>
                <a:schemeClr val="bg1"/>
              </a:solidFill>
              <a:cs typeface="+mn-ea"/>
              <a:sym typeface="+mn-lt"/>
            </a:endParaRPr>
          </a:p>
        </p:txBody>
      </p:sp>
      <p:sp>
        <p:nvSpPr>
          <p:cNvPr id="76" name="任意多边形 75"/>
          <p:cNvSpPr/>
          <p:nvPr/>
        </p:nvSpPr>
        <p:spPr>
          <a:xfrm rot="2700000">
            <a:off x="3427329" y="2269748"/>
            <a:ext cx="593302" cy="596266"/>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 calcmode="lin" valueType="num">
                                      <p:cBhvr additive="base">
                                        <p:cTn id="7" dur="500" fill="hold"/>
                                        <p:tgtEl>
                                          <p:spTgt spid="76"/>
                                        </p:tgtEl>
                                        <p:attrNameLst>
                                          <p:attrName>ppt_x</p:attrName>
                                        </p:attrNameLst>
                                      </p:cBhvr>
                                      <p:tavLst>
                                        <p:tav tm="0">
                                          <p:val>
                                            <p:strVal val="0-#ppt_w/2"/>
                                          </p:val>
                                        </p:tav>
                                        <p:tav tm="100000">
                                          <p:val>
                                            <p:strVal val="#ppt_x"/>
                                          </p:val>
                                        </p:tav>
                                      </p:tavLst>
                                    </p:anim>
                                    <p:anim calcmode="lin" valueType="num">
                                      <p:cBhvr additive="base">
                                        <p:cTn id="8" dur="500" fill="hold"/>
                                        <p:tgtEl>
                                          <p:spTgt spid="7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anim calcmode="lin" valueType="num">
                                      <p:cBhvr additive="base">
                                        <p:cTn id="15" dur="500" fill="hold"/>
                                        <p:tgtEl>
                                          <p:spTgt spid="75"/>
                                        </p:tgtEl>
                                        <p:attrNameLst>
                                          <p:attrName>ppt_x</p:attrName>
                                        </p:attrNameLst>
                                      </p:cBhvr>
                                      <p:tavLst>
                                        <p:tav tm="0">
                                          <p:val>
                                            <p:strVal val="0-#ppt_w/2"/>
                                          </p:val>
                                        </p:tav>
                                        <p:tav tm="100000">
                                          <p:val>
                                            <p:strVal val="#ppt_x"/>
                                          </p:val>
                                        </p:tav>
                                      </p:tavLst>
                                    </p:anim>
                                    <p:anim calcmode="lin" valueType="num">
                                      <p:cBhvr additive="base">
                                        <p:cTn id="16" dur="500" fill="hold"/>
                                        <p:tgtEl>
                                          <p:spTgt spid="75"/>
                                        </p:tgtEl>
                                        <p:attrNameLst>
                                          <p:attrName>ppt_y</p:attrName>
                                        </p:attrNameLst>
                                      </p:cBhvr>
                                      <p:tavLst>
                                        <p:tav tm="0">
                                          <p:val>
                                            <p:strVal val="#ppt_y"/>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0-#ppt_h/2"/>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0-#ppt_w/2"/>
                                          </p:val>
                                        </p:tav>
                                        <p:tav tm="100000">
                                          <p:val>
                                            <p:strVal val="#ppt_x"/>
                                          </p:val>
                                        </p:tav>
                                      </p:tavLst>
                                    </p:anim>
                                    <p:anim calcmode="lin" valueType="num">
                                      <p:cBhvr additive="base">
                                        <p:cTn id="28" dur="500" fill="hold"/>
                                        <p:tgtEl>
                                          <p:spTgt spid="42"/>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0"/>
                                  </p:stCondLst>
                                  <p:childTnLst>
                                    <p:set>
                                      <p:cBhvr>
                                        <p:cTn id="30" dur="1" fill="hold">
                                          <p:stCondLst>
                                            <p:cond delay="0"/>
                                          </p:stCondLst>
                                        </p:cTn>
                                        <p:tgtEl>
                                          <p:spTgt spid="69"/>
                                        </p:tgtEl>
                                        <p:attrNameLst>
                                          <p:attrName>style.visibility</p:attrName>
                                        </p:attrNameLst>
                                      </p:cBhvr>
                                      <p:to>
                                        <p:strVal val="visible"/>
                                      </p:to>
                                    </p:set>
                                    <p:anim calcmode="lin" valueType="num">
                                      <p:cBhvr>
                                        <p:cTn id="31" dur="500" fill="hold"/>
                                        <p:tgtEl>
                                          <p:spTgt spid="69"/>
                                        </p:tgtEl>
                                        <p:attrNameLst>
                                          <p:attrName>ppt_w</p:attrName>
                                        </p:attrNameLst>
                                      </p:cBhvr>
                                      <p:tavLst>
                                        <p:tav tm="0">
                                          <p:val>
                                            <p:fltVal val="0"/>
                                          </p:val>
                                        </p:tav>
                                        <p:tav tm="100000">
                                          <p:val>
                                            <p:strVal val="#ppt_w"/>
                                          </p:val>
                                        </p:tav>
                                      </p:tavLst>
                                    </p:anim>
                                    <p:anim calcmode="lin" valueType="num">
                                      <p:cBhvr>
                                        <p:cTn id="32" dur="500" fill="hold"/>
                                        <p:tgtEl>
                                          <p:spTgt spid="69"/>
                                        </p:tgtEl>
                                        <p:attrNameLst>
                                          <p:attrName>ppt_h</p:attrName>
                                        </p:attrNameLst>
                                      </p:cBhvr>
                                      <p:tavLst>
                                        <p:tav tm="0">
                                          <p:val>
                                            <p:fltVal val="0"/>
                                          </p:val>
                                        </p:tav>
                                        <p:tav tm="100000">
                                          <p:val>
                                            <p:strVal val="#ppt_h"/>
                                          </p:val>
                                        </p:tav>
                                      </p:tavLst>
                                    </p:anim>
                                    <p:animEffect transition="in" filter="fade">
                                      <p:cBhvr>
                                        <p:cTn id="33" dur="500"/>
                                        <p:tgtEl>
                                          <p:spTgt spid="69"/>
                                        </p:tgtEl>
                                      </p:cBhvr>
                                    </p:animEffect>
                                  </p:childTnLst>
                                </p:cTn>
                              </p:par>
                            </p:childTnLst>
                          </p:cTn>
                        </p:par>
                        <p:par>
                          <p:cTn id="34" fill="hold">
                            <p:stCondLst>
                              <p:cond delay="500"/>
                            </p:stCondLst>
                            <p:childTnLst>
                              <p:par>
                                <p:cTn id="35" presetID="12" presetClass="entr" presetSubtype="8" fill="hold" nodeType="afterEffect">
                                  <p:stCondLst>
                                    <p:cond delay="0"/>
                                  </p:stCondLst>
                                  <p:childTnLst>
                                    <p:set>
                                      <p:cBhvr>
                                        <p:cTn id="36" dur="1" fill="hold">
                                          <p:stCondLst>
                                            <p:cond delay="0"/>
                                          </p:stCondLst>
                                        </p:cTn>
                                        <p:tgtEl>
                                          <p:spTgt spid="70"/>
                                        </p:tgtEl>
                                        <p:attrNameLst>
                                          <p:attrName>style.visibility</p:attrName>
                                        </p:attrNameLst>
                                      </p:cBhvr>
                                      <p:to>
                                        <p:strVal val="visible"/>
                                      </p:to>
                                    </p:set>
                                    <p:anim calcmode="lin" valueType="num">
                                      <p:cBhvr additive="base">
                                        <p:cTn id="37" dur="500"/>
                                        <p:tgtEl>
                                          <p:spTgt spid="70"/>
                                        </p:tgtEl>
                                        <p:attrNameLst>
                                          <p:attrName>ppt_x</p:attrName>
                                        </p:attrNameLst>
                                      </p:cBhvr>
                                      <p:tavLst>
                                        <p:tav tm="0">
                                          <p:val>
                                            <p:strVal val="#ppt_x-#ppt_w*1.125000"/>
                                          </p:val>
                                        </p:tav>
                                        <p:tav tm="100000">
                                          <p:val>
                                            <p:strVal val="#ppt_x"/>
                                          </p:val>
                                        </p:tav>
                                      </p:tavLst>
                                    </p:anim>
                                    <p:animEffect transition="in" filter="wipe(right)">
                                      <p:cBhvr>
                                        <p:cTn id="38" dur="500"/>
                                        <p:tgtEl>
                                          <p:spTgt spid="70"/>
                                        </p:tgtEl>
                                      </p:cBhvr>
                                    </p:animEffect>
                                  </p:childTnLst>
                                </p:cTn>
                              </p:par>
                            </p:childTnLst>
                          </p:cTn>
                        </p:par>
                        <p:par>
                          <p:cTn id="39" fill="hold">
                            <p:stCondLst>
                              <p:cond delay="1000"/>
                            </p:stCondLst>
                            <p:childTnLst>
                              <p:par>
                                <p:cTn id="40" presetID="12" presetClass="entr" presetSubtype="8" fill="hold" nodeType="afterEffect">
                                  <p:stCondLst>
                                    <p:cond delay="0"/>
                                  </p:stCondLst>
                                  <p:childTnLst>
                                    <p:set>
                                      <p:cBhvr>
                                        <p:cTn id="41" dur="1" fill="hold">
                                          <p:stCondLst>
                                            <p:cond delay="0"/>
                                          </p:stCondLst>
                                        </p:cTn>
                                        <p:tgtEl>
                                          <p:spTgt spid="72"/>
                                        </p:tgtEl>
                                        <p:attrNameLst>
                                          <p:attrName>style.visibility</p:attrName>
                                        </p:attrNameLst>
                                      </p:cBhvr>
                                      <p:to>
                                        <p:strVal val="visible"/>
                                      </p:to>
                                    </p:set>
                                    <p:anim calcmode="lin" valueType="num">
                                      <p:cBhvr additive="base">
                                        <p:cTn id="42" dur="500"/>
                                        <p:tgtEl>
                                          <p:spTgt spid="72"/>
                                        </p:tgtEl>
                                        <p:attrNameLst>
                                          <p:attrName>ppt_x</p:attrName>
                                        </p:attrNameLst>
                                      </p:cBhvr>
                                      <p:tavLst>
                                        <p:tav tm="0">
                                          <p:val>
                                            <p:strVal val="#ppt_x-#ppt_w*1.125000"/>
                                          </p:val>
                                        </p:tav>
                                        <p:tav tm="100000">
                                          <p:val>
                                            <p:strVal val="#ppt_x"/>
                                          </p:val>
                                        </p:tav>
                                      </p:tavLst>
                                    </p:anim>
                                    <p:animEffect transition="in" filter="wipe(right)">
                                      <p:cBhvr>
                                        <p:cTn id="43" dur="500"/>
                                        <p:tgtEl>
                                          <p:spTgt spid="72"/>
                                        </p:tgtEl>
                                      </p:cBhvr>
                                    </p:animEffect>
                                  </p:childTnLst>
                                </p:cTn>
                              </p:par>
                            </p:childTnLst>
                          </p:cTn>
                        </p:par>
                        <p:par>
                          <p:cTn id="44" fill="hold">
                            <p:stCondLst>
                              <p:cond delay="1500"/>
                            </p:stCondLst>
                            <p:childTnLst>
                              <p:par>
                                <p:cTn id="45" presetID="12" presetClass="entr" presetSubtype="8" fill="hold" nodeType="afterEffect">
                                  <p:stCondLst>
                                    <p:cond delay="0"/>
                                  </p:stCondLst>
                                  <p:childTnLst>
                                    <p:set>
                                      <p:cBhvr>
                                        <p:cTn id="46" dur="1" fill="hold">
                                          <p:stCondLst>
                                            <p:cond delay="0"/>
                                          </p:stCondLst>
                                        </p:cTn>
                                        <p:tgtEl>
                                          <p:spTgt spid="73"/>
                                        </p:tgtEl>
                                        <p:attrNameLst>
                                          <p:attrName>style.visibility</p:attrName>
                                        </p:attrNameLst>
                                      </p:cBhvr>
                                      <p:to>
                                        <p:strVal val="visible"/>
                                      </p:to>
                                    </p:set>
                                    <p:anim calcmode="lin" valueType="num">
                                      <p:cBhvr additive="base">
                                        <p:cTn id="47" dur="500"/>
                                        <p:tgtEl>
                                          <p:spTgt spid="73"/>
                                        </p:tgtEl>
                                        <p:attrNameLst>
                                          <p:attrName>ppt_x</p:attrName>
                                        </p:attrNameLst>
                                      </p:cBhvr>
                                      <p:tavLst>
                                        <p:tav tm="0">
                                          <p:val>
                                            <p:strVal val="#ppt_x-#ppt_w*1.125000"/>
                                          </p:val>
                                        </p:tav>
                                        <p:tav tm="100000">
                                          <p:val>
                                            <p:strVal val="#ppt_x"/>
                                          </p:val>
                                        </p:tav>
                                      </p:tavLst>
                                    </p:anim>
                                    <p:animEffect transition="in" filter="wipe(right)">
                                      <p:cBhvr>
                                        <p:cTn id="48" dur="500"/>
                                        <p:tgtEl>
                                          <p:spTgt spid="73"/>
                                        </p:tgtEl>
                                      </p:cBhvr>
                                    </p:animEffect>
                                  </p:childTnLst>
                                </p:cTn>
                              </p:par>
                            </p:childTnLst>
                          </p:cTn>
                        </p:par>
                        <p:par>
                          <p:cTn id="49" fill="hold">
                            <p:stCondLst>
                              <p:cond delay="2000"/>
                            </p:stCondLst>
                            <p:childTnLst>
                              <p:par>
                                <p:cTn id="50" presetID="12" presetClass="entr" presetSubtype="8" fill="hold" nodeType="afterEffect">
                                  <p:stCondLst>
                                    <p:cond delay="0"/>
                                  </p:stCondLst>
                                  <p:childTnLst>
                                    <p:set>
                                      <p:cBhvr>
                                        <p:cTn id="51" dur="1" fill="hold">
                                          <p:stCondLst>
                                            <p:cond delay="0"/>
                                          </p:stCondLst>
                                        </p:cTn>
                                        <p:tgtEl>
                                          <p:spTgt spid="74"/>
                                        </p:tgtEl>
                                        <p:attrNameLst>
                                          <p:attrName>style.visibility</p:attrName>
                                        </p:attrNameLst>
                                      </p:cBhvr>
                                      <p:to>
                                        <p:strVal val="visible"/>
                                      </p:to>
                                    </p:set>
                                    <p:anim calcmode="lin" valueType="num">
                                      <p:cBhvr additive="base">
                                        <p:cTn id="52" dur="500"/>
                                        <p:tgtEl>
                                          <p:spTgt spid="74"/>
                                        </p:tgtEl>
                                        <p:attrNameLst>
                                          <p:attrName>ppt_x</p:attrName>
                                        </p:attrNameLst>
                                      </p:cBhvr>
                                      <p:tavLst>
                                        <p:tav tm="0">
                                          <p:val>
                                            <p:strVal val="#ppt_x-#ppt_w*1.125000"/>
                                          </p:val>
                                        </p:tav>
                                        <p:tav tm="100000">
                                          <p:val>
                                            <p:strVal val="#ppt_x"/>
                                          </p:val>
                                        </p:tav>
                                      </p:tavLst>
                                    </p:anim>
                                    <p:animEffect transition="in" filter="wipe(right)">
                                      <p:cBhvr>
                                        <p:cTn id="5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p:bldP spid="41" grpId="0" animBg="1"/>
      <p:bldP spid="42" grpId="0" animBg="1"/>
      <p:bldP spid="38" grpId="0" animBg="1"/>
      <p:bldP spid="31" grpId="0" animBg="1"/>
      <p:bldP spid="69" grpId="0"/>
      <p:bldP spid="7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9197340" cy="51346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490345"/>
            <a:ext cx="8440420" cy="4801235"/>
          </a:xfrm>
          <a:prstGeom prst="rect">
            <a:avLst/>
          </a:prstGeom>
          <a:noFill/>
        </p:spPr>
        <p:txBody>
          <a:bodyPr wrap="square" lIns="0" tIns="0" rIns="0" bIns="0" rtlCol="0">
            <a:sp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用例视图：主要强调从</a:t>
            </a:r>
            <a:r>
              <a:rPr lang="zh-CN" altLang="en-US" sz="2400" dirty="0">
                <a:solidFill>
                  <a:srgbClr val="FF0000"/>
                </a:solidFill>
                <a:latin typeface="微软雅黑" panose="020B0503020204020204" pitchFamily="34" charset="-122"/>
                <a:ea typeface="微软雅黑" panose="020B0503020204020204" pitchFamily="34" charset="-122"/>
                <a:sym typeface="+mn-ea"/>
              </a:rPr>
              <a:t>系统的外部参与者</a:t>
            </a:r>
            <a:r>
              <a:rPr lang="zh-CN" altLang="en-US" sz="2400" dirty="0">
                <a:latin typeface="微软雅黑" panose="020B0503020204020204" pitchFamily="34" charset="-122"/>
                <a:ea typeface="微软雅黑" panose="020B0503020204020204" pitchFamily="34" charset="-122"/>
                <a:sym typeface="+mn-ea"/>
              </a:rPr>
              <a:t>（主要是用户）的角度所看到的或需要的系统功能。</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逻辑视图：主要是从系统的</a:t>
            </a:r>
            <a:r>
              <a:rPr lang="zh-CN" altLang="en-US" sz="2400" dirty="0">
                <a:solidFill>
                  <a:srgbClr val="FF0000"/>
                </a:solidFill>
                <a:latin typeface="微软雅黑" panose="020B0503020204020204" pitchFamily="34" charset="-122"/>
                <a:ea typeface="微软雅黑" panose="020B0503020204020204" pitchFamily="34" charset="-122"/>
                <a:sym typeface="+mn-ea"/>
              </a:rPr>
              <a:t>静态结构和动态行为角度</a:t>
            </a:r>
            <a:r>
              <a:rPr lang="zh-CN" altLang="en-US" sz="2400" dirty="0">
                <a:latin typeface="微软雅黑" panose="020B0503020204020204" pitchFamily="34" charset="-122"/>
                <a:ea typeface="微软雅黑" panose="020B0503020204020204" pitchFamily="34" charset="-122"/>
                <a:sym typeface="+mn-ea"/>
              </a:rPr>
              <a:t>显示如何实现系统的功能。</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并发视图：显示了系统的</a:t>
            </a:r>
            <a:r>
              <a:rPr lang="zh-CN" altLang="en-US" sz="2400" dirty="0">
                <a:solidFill>
                  <a:srgbClr val="FF0000"/>
                </a:solidFill>
                <a:latin typeface="微软雅黑" panose="020B0503020204020204" pitchFamily="34" charset="-122"/>
                <a:ea typeface="微软雅黑" panose="020B0503020204020204" pitchFamily="34" charset="-122"/>
                <a:sym typeface="+mn-ea"/>
              </a:rPr>
              <a:t>并发性</a:t>
            </a:r>
            <a:r>
              <a:rPr lang="zh-CN" altLang="en-US" sz="2400" dirty="0">
                <a:latin typeface="微软雅黑" panose="020B0503020204020204" pitchFamily="34" charset="-122"/>
                <a:ea typeface="微软雅黑" panose="020B0503020204020204" pitchFamily="34" charset="-122"/>
                <a:sym typeface="+mn-ea"/>
              </a:rPr>
              <a:t>，并解决在并发系统种存在的通信问题和同步问题。</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组件视图：用于显示</a:t>
            </a:r>
            <a:r>
              <a:rPr lang="zh-CN" altLang="en-US" sz="2400" dirty="0">
                <a:solidFill>
                  <a:srgbClr val="FF0000"/>
                </a:solidFill>
                <a:latin typeface="微软雅黑" panose="020B0503020204020204" pitchFamily="34" charset="-122"/>
                <a:ea typeface="微软雅黑" panose="020B0503020204020204" pitchFamily="34" charset="-122"/>
                <a:sym typeface="+mn-ea"/>
              </a:rPr>
              <a:t>代码组件的组织结构</a:t>
            </a:r>
            <a:r>
              <a:rPr lang="zh-CN" altLang="en-US" sz="2400" dirty="0">
                <a:latin typeface="微软雅黑" panose="020B0503020204020204" pitchFamily="34" charset="-122"/>
                <a:ea typeface="微软雅黑" panose="020B0503020204020204" pitchFamily="34" charset="-122"/>
                <a:sym typeface="+mn-ea"/>
              </a:rPr>
              <a:t>。</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sym typeface="+mn-ea"/>
              </a:rPr>
              <a:t>配置视图：主要</a:t>
            </a:r>
            <a:r>
              <a:rPr lang="zh-CN" altLang="en-US" sz="2400" dirty="0">
                <a:solidFill>
                  <a:srgbClr val="FF0000"/>
                </a:solidFill>
                <a:latin typeface="微软雅黑" panose="020B0503020204020204" pitchFamily="34" charset="-122"/>
                <a:ea typeface="微软雅黑" panose="020B0503020204020204" pitchFamily="34" charset="-122"/>
                <a:sym typeface="+mn-ea"/>
              </a:rPr>
              <a:t>描述了系统何如进行部署</a:t>
            </a:r>
            <a:r>
              <a:rPr lang="zh-CN" altLang="en-US" sz="2400" dirty="0">
                <a:latin typeface="微软雅黑" panose="020B0503020204020204" pitchFamily="34" charset="-122"/>
                <a:ea typeface="微软雅黑" panose="020B0503020204020204" pitchFamily="34" charset="-122"/>
                <a:sym typeface="+mn-ea"/>
              </a:rPr>
              <a:t>，部署指的是将系统配置到由计算机和设备组成的物理结构上。</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483144" y="615247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视图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文本框 18"/>
          <p:cNvSpPr txBox="1"/>
          <p:nvPr/>
        </p:nvSpPr>
        <p:spPr>
          <a:xfrm>
            <a:off x="3765550" y="513080"/>
            <a:ext cx="4395470" cy="460375"/>
          </a:xfrm>
          <a:prstGeom prst="rect">
            <a:avLst/>
          </a:prstGeom>
          <a:noFill/>
        </p:spPr>
        <p:txBody>
          <a:bodyPr wrap="none" rtlCol="0" anchor="t">
            <a:spAutoFit/>
          </a:bodyPr>
          <a:lstStyle/>
          <a:p>
            <a:r>
              <a:rPr lang="en-US" altLang="zh-CN" sz="2400">
                <a:sym typeface="+mn-ea"/>
              </a:rPr>
              <a:t>UML</a:t>
            </a:r>
            <a:r>
              <a:rPr lang="zh-CN" altLang="en-US" sz="2400">
                <a:sym typeface="+mn-ea"/>
              </a:rPr>
              <a:t>中的视图一般分为以下</a:t>
            </a:r>
            <a:r>
              <a:rPr lang="en-US" altLang="zh-CN" sz="2400">
                <a:sym typeface="+mn-ea"/>
              </a:rPr>
              <a:t>5</a:t>
            </a:r>
            <a:r>
              <a:rPr lang="zh-CN" altLang="en-US" sz="2400">
                <a:sym typeface="+mn-ea"/>
              </a:rPr>
              <a:t>种</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1747520"/>
            <a:ext cx="4665980" cy="406273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用例图是从用户角度描述系统功能，并指出各功能的操作者。用例图是 </a:t>
            </a:r>
            <a:r>
              <a:rPr lang="en-US" altLang="zh-CN" sz="2400" dirty="0">
                <a:sym typeface="+mn-ea"/>
              </a:rPr>
              <a:t>UML </a:t>
            </a:r>
            <a:r>
              <a:rPr lang="zh-CN" altLang="en-US" sz="2400" dirty="0">
                <a:sym typeface="+mn-ea"/>
              </a:rPr>
              <a:t>中</a:t>
            </a:r>
            <a:r>
              <a:rPr lang="zh-CN" altLang="en-US" sz="2400" dirty="0">
                <a:solidFill>
                  <a:srgbClr val="FF0000"/>
                </a:solidFill>
                <a:sym typeface="+mn-ea"/>
              </a:rPr>
              <a:t>最简单也是最复杂</a:t>
            </a:r>
            <a:r>
              <a:rPr lang="zh-CN" altLang="en-US" sz="2400" dirty="0">
                <a:sym typeface="+mn-ea"/>
              </a:rPr>
              <a:t>的一种图。说它简单是因为它</a:t>
            </a:r>
            <a:r>
              <a:rPr lang="zh-CN" altLang="en-US" sz="2400" dirty="0">
                <a:solidFill>
                  <a:srgbClr val="FF0000"/>
                </a:solidFill>
                <a:sym typeface="+mn-ea"/>
              </a:rPr>
              <a:t>采用了面向对象的思想，基于用户角度来描述系统，</a:t>
            </a:r>
            <a:r>
              <a:rPr lang="zh-CN" altLang="en-US" sz="2400" dirty="0">
                <a:sym typeface="+mn-ea"/>
              </a:rPr>
              <a:t>绘制非常容易，图形表示直观并且容易理解。说它复杂是因为用例图往往不容易控制，要么过于复杂，要么过于简单。</a:t>
            </a:r>
            <a:r>
              <a:rPr lang="zh-CN" altLang="en-US" sz="2400" dirty="0">
                <a:solidFill>
                  <a:srgbClr val="FF0000"/>
                </a:solidFill>
                <a:sym typeface="+mn-ea"/>
              </a:rPr>
              <a:t>用例图展示了一组用例、参与者以及它们之间的关系，</a:t>
            </a:r>
            <a:r>
              <a:rPr lang="zh-CN" altLang="en-US" sz="2400" dirty="0">
                <a:sym typeface="+mn-ea"/>
              </a:rPr>
              <a:t>如图</a:t>
            </a:r>
            <a:r>
              <a:rPr lang="en-US" altLang="zh-CN" sz="2400" dirty="0">
                <a:sym typeface="+mn-ea"/>
              </a:rPr>
              <a:t>1.5</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用例图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225665" y="1490980"/>
            <a:ext cx="4601845" cy="44310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99055"/>
            <a:ext cx="4665980" cy="221551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类围类图是 </a:t>
            </a:r>
            <a:r>
              <a:rPr lang="en-US" altLang="zh-CN" sz="2400" dirty="0">
                <a:sym typeface="+mn-ea"/>
              </a:rPr>
              <a:t>UML </a:t>
            </a:r>
            <a:r>
              <a:rPr lang="zh-CN" altLang="en-US" sz="2400" dirty="0">
                <a:sym typeface="+mn-ea"/>
              </a:rPr>
              <a:t>面向对象中</a:t>
            </a:r>
            <a:r>
              <a:rPr lang="zh-CN" altLang="en-US" sz="2400" dirty="0">
                <a:solidFill>
                  <a:srgbClr val="FF0000"/>
                </a:solidFill>
                <a:sym typeface="+mn-ea"/>
              </a:rPr>
              <a:t>最常用</a:t>
            </a:r>
            <a:r>
              <a:rPr lang="zh-CN" altLang="en-US" sz="2400" dirty="0">
                <a:sym typeface="+mn-ea"/>
              </a:rPr>
              <a:t>的一种图，类图可以</a:t>
            </a:r>
            <a:r>
              <a:rPr lang="zh-CN" altLang="en-US" sz="2400" dirty="0">
                <a:solidFill>
                  <a:srgbClr val="FF0000"/>
                </a:solidFill>
                <a:sym typeface="+mn-ea"/>
              </a:rPr>
              <a:t>帮助人们更直观地了解一个系统的体系结构</a:t>
            </a:r>
            <a:r>
              <a:rPr lang="zh-CN" altLang="en-US" sz="2400" dirty="0">
                <a:sym typeface="+mn-ea"/>
              </a:rPr>
              <a:t>。通过关系和类表示的类图，可以图形化地描述一个系统的设计部分，如图</a:t>
            </a:r>
            <a:r>
              <a:rPr lang="en-US" altLang="zh-CN" sz="2400" dirty="0">
                <a:sym typeface="+mn-ea"/>
              </a:rPr>
              <a:t>1.6</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类图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2"/>
          <a:stretch>
            <a:fillRect/>
          </a:stretch>
        </p:blipFill>
        <p:spPr>
          <a:xfrm>
            <a:off x="6990715" y="1805305"/>
            <a:ext cx="4896485" cy="3802380"/>
          </a:xfrm>
          <a:prstGeom prst="rect">
            <a:avLst/>
          </a:prstGeom>
        </p:spPr>
      </p:pic>
      <p:sp>
        <p:nvSpPr>
          <p:cNvPr id="9" name="文本框 8"/>
          <p:cNvSpPr txBox="1"/>
          <p:nvPr/>
        </p:nvSpPr>
        <p:spPr>
          <a:xfrm>
            <a:off x="4775200" y="6489700"/>
            <a:ext cx="7234555" cy="368300"/>
          </a:xfrm>
          <a:prstGeom prst="rect">
            <a:avLst/>
          </a:prstGeom>
          <a:noFill/>
        </p:spPr>
        <p:txBody>
          <a:bodyPr wrap="square" rtlCol="0" anchor="t">
            <a:spAutoFit/>
          </a:bodyPr>
          <a:lstStyle/>
          <a:p>
            <a:r>
              <a:rPr lang="zh-CN" altLang="en-US"/>
              <a:t>参考图片出处：http://www.uml.org.cn/modeler/201909124.asp</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297805"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905000" y="2531745"/>
            <a:ext cx="4665980" cy="258508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a:t>
            </a:r>
            <a:r>
              <a:rPr lang="zh-CN" altLang="en-US" sz="2400" dirty="0">
                <a:solidFill>
                  <a:srgbClr val="FF0000"/>
                </a:solidFill>
                <a:sym typeface="+mn-ea"/>
              </a:rPr>
              <a:t>对象图是类图的实例</a:t>
            </a:r>
            <a:r>
              <a:rPr lang="zh-CN" altLang="en-US" sz="2400" dirty="0">
                <a:sym typeface="+mn-ea"/>
              </a:rPr>
              <a:t>，几乎使用与类图完全相同的标识。它们的不同点在于对象图显示类的多个对象实例，而不是实例的类。一个对象图是类图的一个实例。由于对象存在生命周期，因此</a:t>
            </a:r>
            <a:r>
              <a:rPr lang="zh-CN" altLang="en-US" sz="2400" dirty="0">
                <a:solidFill>
                  <a:srgbClr val="FF0000"/>
                </a:solidFill>
                <a:sym typeface="+mn-ea"/>
              </a:rPr>
              <a:t>对象图只能在系统某一时间段存在</a:t>
            </a:r>
            <a:r>
              <a:rPr lang="zh-CN" altLang="en-US" sz="2400" dirty="0">
                <a:sym typeface="+mn-ea"/>
              </a:rPr>
              <a:t>。</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28059" y="620391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对象图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138035" y="1089025"/>
            <a:ext cx="4612640" cy="2904490"/>
          </a:xfrm>
          <a:prstGeom prst="rect">
            <a:avLst/>
          </a:prstGeom>
        </p:spPr>
      </p:pic>
      <p:pic>
        <p:nvPicPr>
          <p:cNvPr id="8" name="图片 7"/>
          <p:cNvPicPr>
            <a:picLocks noChangeAspect="1"/>
          </p:cNvPicPr>
          <p:nvPr/>
        </p:nvPicPr>
        <p:blipFill>
          <a:blip r:embed="rId3"/>
          <a:stretch>
            <a:fillRect/>
          </a:stretch>
        </p:blipFill>
        <p:spPr>
          <a:xfrm>
            <a:off x="7049770" y="4143375"/>
            <a:ext cx="4604385" cy="2060575"/>
          </a:xfrm>
          <a:prstGeom prst="rect">
            <a:avLst/>
          </a:prstGeom>
        </p:spPr>
      </p:pic>
      <p:sp>
        <p:nvSpPr>
          <p:cNvPr id="9" name="文本框 8"/>
          <p:cNvSpPr txBox="1"/>
          <p:nvPr/>
        </p:nvSpPr>
        <p:spPr>
          <a:xfrm>
            <a:off x="4165600" y="6566535"/>
            <a:ext cx="6979285" cy="368300"/>
          </a:xfrm>
          <a:prstGeom prst="rect">
            <a:avLst/>
          </a:prstGeom>
          <a:noFill/>
        </p:spPr>
        <p:txBody>
          <a:bodyPr wrap="none" rtlCol="0" anchor="t">
            <a:spAutoFit/>
          </a:bodyPr>
          <a:lstStyle/>
          <a:p>
            <a:r>
              <a:rPr lang="zh-CN" altLang="en-US" dirty="0">
                <a:sym typeface="+mn-ea"/>
              </a:rPr>
              <a:t>参考图片出处：http://www.uml.org.cn/modeler/201909124.asp</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031740" cy="22364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54200" y="1858010"/>
            <a:ext cx="4665980" cy="147701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描述一个</a:t>
            </a:r>
            <a:r>
              <a:rPr lang="zh-CN" altLang="en-US" sz="2400" dirty="0">
                <a:solidFill>
                  <a:srgbClr val="FF0000"/>
                </a:solidFill>
                <a:sym typeface="+mn-ea"/>
              </a:rPr>
              <a:t>实体基于事件反应的动态行为</a:t>
            </a:r>
            <a:r>
              <a:rPr lang="zh-CN" altLang="en-US" sz="2400" dirty="0">
                <a:sym typeface="+mn-ea"/>
              </a:rPr>
              <a:t>，显示了该实体是如何根据当前所处的状态对不同的事件做出反应的，如图</a:t>
            </a:r>
            <a:r>
              <a:rPr lang="en-US" altLang="zh-CN" sz="2400" dirty="0">
                <a:sym typeface="+mn-ea"/>
              </a:rPr>
              <a:t>1.7</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326434" y="32473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状态机图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3975735" y="4051300"/>
            <a:ext cx="7491730" cy="25234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80123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 </a:t>
            </a:r>
            <a:r>
              <a:rPr lang="en-US" altLang="zh-CN" sz="2400" dirty="0">
                <a:sym typeface="+mn-ea"/>
              </a:rPr>
              <a:t>UML </a:t>
            </a:r>
            <a:r>
              <a:rPr lang="zh-CN" altLang="en-US" sz="2400" dirty="0">
                <a:sym typeface="+mn-ea"/>
              </a:rPr>
              <a:t>面向对象中活动图</a:t>
            </a:r>
            <a:r>
              <a:rPr lang="zh-CN" altLang="en-US" sz="2400" dirty="0">
                <a:solidFill>
                  <a:srgbClr val="FF0000"/>
                </a:solidFill>
                <a:sym typeface="+mn-ea"/>
              </a:rPr>
              <a:t>记录了单个操作或方法的逻辑，或者单个业务流程的逻辑</a:t>
            </a:r>
            <a:r>
              <a:rPr lang="zh-CN" altLang="en-US" sz="2400" dirty="0">
                <a:sym typeface="+mn-ea"/>
              </a:rPr>
              <a:t>。描述系统中各种活动的执行顺序，通</a:t>
            </a:r>
            <a:r>
              <a:rPr lang="zh-CN" altLang="en-US" sz="2400" dirty="0">
                <a:solidFill>
                  <a:srgbClr val="FF0000"/>
                </a:solidFill>
                <a:sym typeface="+mn-ea"/>
              </a:rPr>
              <a:t>常用于描述一个操作中所要进行的各项活动的执行流程</a:t>
            </a:r>
            <a:r>
              <a:rPr lang="zh-CN" altLang="en-US" sz="2400" dirty="0">
                <a:sym typeface="+mn-ea"/>
              </a:rPr>
              <a:t>。同时，它也</a:t>
            </a:r>
            <a:r>
              <a:rPr lang="zh-CN" altLang="en-US" sz="2400" dirty="0">
                <a:solidFill>
                  <a:srgbClr val="FF0000"/>
                </a:solidFill>
                <a:sym typeface="+mn-ea"/>
              </a:rPr>
              <a:t>常被用来描述一个用例的处理流程，或者某种交互流程</a:t>
            </a:r>
            <a:r>
              <a:rPr lang="zh-CN" altLang="en-US" sz="2400" dirty="0">
                <a:sym typeface="+mn-ea"/>
              </a:rPr>
              <a:t>。活动图由一些活动组成，图中同时包括对这些活动的说明。当一个活动执行完毕之后，将沿着控制转移箭头转向下一个活动。活动图中还可以方便地描述控制转移的条件及并行执行等要求，如图</a:t>
            </a:r>
            <a:r>
              <a:rPr lang="en-US" altLang="zh-CN" sz="2400" dirty="0">
                <a:sym typeface="+mn-ea"/>
              </a:rPr>
              <a:t>1.8</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活动图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7171690" y="1569085"/>
            <a:ext cx="4736465" cy="47193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597025" y="1323975"/>
            <a:ext cx="5393690" cy="512762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5785" y="1487170"/>
            <a:ext cx="4916170" cy="4431665"/>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顺序图描述了对象之间动态的交互关系，</a:t>
            </a:r>
            <a:r>
              <a:rPr lang="zh-CN" altLang="en-US" sz="2400" dirty="0">
                <a:solidFill>
                  <a:srgbClr val="FF0000"/>
                </a:solidFill>
                <a:sym typeface="+mn-ea"/>
              </a:rPr>
              <a:t>主要体现对象之间进行消息传递的时间顺序</a:t>
            </a:r>
            <a:r>
              <a:rPr lang="zh-CN" altLang="en-US" sz="2400" dirty="0">
                <a:sym typeface="+mn-ea"/>
              </a:rPr>
              <a:t>。顺序图由一组对象构成，毎个对象分别带有一条竖线，称作对象的生命线，它代表时间轴，时间沿竖线向下延伸。 </a:t>
            </a:r>
            <a:r>
              <a:rPr lang="en-US" altLang="zh-CN" sz="2400" dirty="0">
                <a:sym typeface="+mn-ea"/>
              </a:rPr>
              <a:t>UML </a:t>
            </a:r>
            <a:r>
              <a:rPr lang="zh-CN" altLang="en-US" sz="2400" dirty="0">
                <a:sym typeface="+mn-ea"/>
              </a:rPr>
              <a:t>面向对象中顺序图</a:t>
            </a:r>
            <a:r>
              <a:rPr lang="zh-CN" altLang="en-US" sz="2400" dirty="0">
                <a:solidFill>
                  <a:srgbClr val="FF0000"/>
                </a:solidFill>
                <a:sym typeface="+mn-ea"/>
              </a:rPr>
              <a:t>描述了这些对象随着时间的推移相互之间交换消息的过程</a:t>
            </a:r>
            <a:r>
              <a:rPr lang="zh-CN" altLang="en-US" sz="2400" dirty="0">
                <a:sym typeface="+mn-ea"/>
              </a:rPr>
              <a:t>。消息用从一个对象的生命线指向另一个对象的生命线的水平箭头表示。图中还可以根据需要增加有关时间的说明和其他注释，如图</a:t>
            </a:r>
            <a:r>
              <a:rPr lang="en-US" altLang="zh-CN" sz="2400" dirty="0">
                <a:sym typeface="+mn-ea"/>
              </a:rPr>
              <a:t>1.9</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542105" y="126429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顺序图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242462" y="1264574"/>
            <a:ext cx="4302541" cy="495652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97025" y="1237615"/>
            <a:ext cx="5221605" cy="5170805"/>
          </a:xfrm>
          <a:prstGeom prst="rect">
            <a:avLst/>
          </a:prstGeom>
          <a:noFill/>
        </p:spPr>
        <p:txBody>
          <a:bodyPr wrap="square" lIns="0" tIns="0" rIns="0" bIns="0" rtlCol="0">
            <a:spAutoFit/>
          </a:bodyPr>
          <a:lstStyle/>
          <a:p>
            <a:pPr indent="0">
              <a:buFont typeface="Arial" panose="020B0604020202020204" pitchFamily="34" charset="0"/>
              <a:buNone/>
            </a:pPr>
            <a:r>
              <a:rPr lang="en-US" altLang="zh-CN" sz="2400" dirty="0">
                <a:sym typeface="+mn-ea"/>
              </a:rPr>
              <a:t>UML </a:t>
            </a:r>
            <a:r>
              <a:rPr lang="zh-CN" altLang="en-US" sz="2400" dirty="0">
                <a:sym typeface="+mn-ea"/>
              </a:rPr>
              <a:t>面向对象中通信图</a:t>
            </a:r>
            <a:r>
              <a:rPr lang="zh-CN" altLang="en-US" sz="2400" dirty="0">
                <a:solidFill>
                  <a:srgbClr val="FF0000"/>
                </a:solidFill>
                <a:sym typeface="+mn-ea"/>
              </a:rPr>
              <a:t>用于显示组件及其交互关系的空间组织结构</a:t>
            </a:r>
            <a:r>
              <a:rPr lang="zh-CN" altLang="en-US" sz="2400" dirty="0">
                <a:sym typeface="+mn-ea"/>
              </a:rPr>
              <a:t>，它并不侧重于交互的顺序。通信图显示了交互中各个对象之间的组织交互关系以及对象彼此之间的链接。与顺序图不同，通信图显示的是对象之间的关系。另外，通信图没有将时间作为一个单独的维度，因此序列号就决定了消息及并发线程的顺序。它用带有编号的箭头来描述特定的方案，以显示在整个方案过程中消息的移动情况。通信图</a:t>
            </a:r>
            <a:r>
              <a:rPr lang="zh-CN" altLang="en-US" sz="2400" dirty="0">
                <a:solidFill>
                  <a:srgbClr val="FF0000"/>
                </a:solidFill>
                <a:sym typeface="+mn-ea"/>
              </a:rPr>
              <a:t>主要用于描绘对象之间消息的移动情况来反映具体的方案，显示对象及其交互关系的空间组织结构</a:t>
            </a:r>
            <a:r>
              <a:rPr lang="zh-CN" altLang="en-US" sz="2400" dirty="0">
                <a:sym typeface="+mn-ea"/>
              </a:rPr>
              <a:t>，而非交互的顺序，如图</a:t>
            </a:r>
            <a:r>
              <a:rPr lang="en-US" altLang="zh-CN" sz="2400" dirty="0">
                <a:sym typeface="+mn-ea"/>
              </a:rPr>
              <a:t>1.10</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通信图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6991350" y="1946275"/>
            <a:ext cx="5041900" cy="32378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545590" y="2025015"/>
            <a:ext cx="5221605" cy="332359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构件图，也称为组件图。构件图</a:t>
            </a:r>
            <a:r>
              <a:rPr lang="zh-CN" altLang="en-US" sz="2400" dirty="0">
                <a:solidFill>
                  <a:srgbClr val="FF0000"/>
                </a:solidFill>
                <a:sym typeface="+mn-ea"/>
              </a:rPr>
              <a:t>描述代码部件的物理结构及各部件之间的依赖关系</a:t>
            </a:r>
            <a:r>
              <a:rPr lang="zh-CN" altLang="en-US" sz="2400" dirty="0">
                <a:sym typeface="+mn-ea"/>
              </a:rPr>
              <a:t>，构件图有</a:t>
            </a:r>
            <a:r>
              <a:rPr lang="zh-CN" altLang="en-US" sz="2400" dirty="0">
                <a:solidFill>
                  <a:srgbClr val="FF0000"/>
                </a:solidFill>
                <a:sym typeface="+mn-ea"/>
              </a:rPr>
              <a:t>助于分析和理解部件之间的相互影响程度</a:t>
            </a:r>
            <a:r>
              <a:rPr lang="zh-CN" altLang="en-US" sz="2400" dirty="0">
                <a:sym typeface="+mn-ea"/>
              </a:rPr>
              <a:t>。从构件图中，可以了解各软件组件（如源代码文件或动态链接库）之间的编译器和运行时依赖关系。使用构件图可以将系统划分为内聚组件并显示代码自身的结构，如图</a:t>
            </a:r>
            <a:r>
              <a:rPr lang="en-US" altLang="zh-CN" sz="2400" dirty="0">
                <a:sym typeface="+mn-ea"/>
              </a:rPr>
              <a:t>1.11</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构件图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7145655" y="2559685"/>
            <a:ext cx="4489450" cy="2254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544185" cy="53193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55445" y="2025015"/>
            <a:ext cx="5221605" cy="3693160"/>
          </a:xfrm>
          <a:prstGeom prst="rect">
            <a:avLst/>
          </a:prstGeom>
          <a:noFill/>
        </p:spPr>
        <p:txBody>
          <a:bodyPr wrap="square" lIns="0" tIns="0" rIns="0" bIns="0" rtlCol="0">
            <a:spAutoFit/>
          </a:bodyPr>
          <a:lstStyle/>
          <a:p>
            <a:pPr indent="0">
              <a:buFont typeface="Arial" panose="020B0604020202020204" pitchFamily="34" charset="0"/>
              <a:buNone/>
            </a:pPr>
            <a:r>
              <a:rPr lang="zh-CN" altLang="en-US" sz="2400" dirty="0">
                <a:sym typeface="+mn-ea"/>
              </a:rPr>
              <a:t>部暑图部署图，也称为</a:t>
            </a:r>
            <a:r>
              <a:rPr lang="zh-CN" altLang="en-US" sz="2400" dirty="0">
                <a:solidFill>
                  <a:srgbClr val="FF0000"/>
                </a:solidFill>
                <a:sym typeface="+mn-ea"/>
              </a:rPr>
              <a:t>配置图</a:t>
            </a:r>
            <a:r>
              <a:rPr lang="zh-CN" altLang="en-US" sz="2400" dirty="0">
                <a:sym typeface="+mn-ea"/>
              </a:rPr>
              <a:t>。 </a:t>
            </a:r>
            <a:r>
              <a:rPr lang="en-US" altLang="zh-CN" sz="2400" dirty="0">
                <a:sym typeface="+mn-ea"/>
              </a:rPr>
              <a:t>UML </a:t>
            </a:r>
            <a:r>
              <a:rPr lang="zh-CN" altLang="en-US" sz="2400" dirty="0">
                <a:sym typeface="+mn-ea"/>
              </a:rPr>
              <a:t>面向对象中配置图描</a:t>
            </a:r>
            <a:r>
              <a:rPr lang="zh-CN" altLang="en-US" sz="2400" dirty="0">
                <a:solidFill>
                  <a:srgbClr val="FF0000"/>
                </a:solidFill>
                <a:sym typeface="+mn-ea"/>
              </a:rPr>
              <a:t>述系统中硬件和软件的物理配置情况和系统体系结构</a:t>
            </a:r>
            <a:r>
              <a:rPr lang="zh-CN" altLang="en-US" sz="2400" dirty="0">
                <a:sym typeface="+mn-ea"/>
              </a:rPr>
              <a:t>。在配置图中，用结点表示实际的物理设备，如计算机和各种外部设备等，并根据它们之间的连接关系，将相应的结点连接起来，并说明其连接方式。在结点里面，说明分配给该结点上运行的可执行构件或对象，从而说明哪些软件单元被分配在哪些结点上运行，如图</a:t>
            </a:r>
            <a:r>
              <a:rPr lang="en-US" altLang="zh-CN" sz="2400" dirty="0">
                <a:sym typeface="+mn-ea"/>
              </a:rPr>
              <a:t>1.12</a:t>
            </a:r>
            <a:r>
              <a:rPr lang="zh-CN" altLang="en-US" sz="2400" dirty="0">
                <a:sym typeface="+mn-ea"/>
              </a:rPr>
              <a:t>所示。</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694099" y="619692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部署图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p:cNvPicPr>
            <a:picLocks noChangeAspect="1"/>
          </p:cNvPicPr>
          <p:nvPr/>
        </p:nvPicPr>
        <p:blipFill>
          <a:blip r:embed="rId2"/>
          <a:stretch>
            <a:fillRect/>
          </a:stretch>
        </p:blipFill>
        <p:spPr>
          <a:xfrm>
            <a:off x="7366635" y="2320925"/>
            <a:ext cx="4465955" cy="24669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01</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由来</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9934575" cy="37458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3323590"/>
          </a:xfrm>
          <a:prstGeom prst="rect">
            <a:avLst/>
          </a:prstGeom>
          <a:noFill/>
        </p:spPr>
        <p:txBody>
          <a:bodyPr wrap="square" lIns="0" tIns="0" rIns="0" bIns="0" rtlCol="0">
            <a:spAutoFit/>
          </a:bodyPr>
          <a:lstStyle/>
          <a:p>
            <a:pPr marL="0" indent="0">
              <a:buNone/>
            </a:pPr>
            <a:r>
              <a:rPr lang="zh-CN" altLang="en-US" sz="2400" dirty="0">
                <a:sym typeface="+mn-ea"/>
              </a:rPr>
              <a:t>从应用的角度看，当采用面向对象技术设计系统时，</a:t>
            </a:r>
            <a:r>
              <a:rPr lang="zh-CN" altLang="en-US" sz="2400" dirty="0">
                <a:solidFill>
                  <a:srgbClr val="FF0000"/>
                </a:solidFill>
                <a:sym typeface="+mn-ea"/>
              </a:rPr>
              <a:t>第一步描述需求；第二步根据需求建立系统的静态模型，以构造系统的结构；第三步是描述系统的行为。</a:t>
            </a:r>
            <a:r>
              <a:rPr lang="zh-CN" altLang="en-US" sz="2400" dirty="0">
                <a:sym typeface="+mn-ea"/>
              </a:rPr>
              <a:t>其中，在第一步与第二步中所建立的模型都是静态的，包括用例图、类图（包含包）、对象图、构件图和配置图</a:t>
            </a:r>
            <a:r>
              <a:rPr lang="en-US" altLang="zh-CN" sz="2400" dirty="0">
                <a:sym typeface="+mn-ea"/>
              </a:rPr>
              <a:t>5</a:t>
            </a:r>
            <a:r>
              <a:rPr lang="zh-CN" altLang="en-US" sz="2400" dirty="0">
                <a:sym typeface="+mn-ea"/>
              </a:rPr>
              <a:t>个图形，是标准建模语言 </a:t>
            </a:r>
            <a:r>
              <a:rPr lang="en-US" altLang="zh-CN" sz="2400" dirty="0">
                <a:sym typeface="+mn-ea"/>
              </a:rPr>
              <a:t>UML </a:t>
            </a:r>
            <a:r>
              <a:rPr lang="zh-CN" altLang="en-US" sz="2400" dirty="0">
                <a:sym typeface="+mn-ea"/>
              </a:rPr>
              <a:t>的静态建模机制。第三步中所建立的模型或者可以执行，或者表示执行时的时序状态或交互关系。它包括状态机图、活动图、顺序图和合作图</a:t>
            </a:r>
            <a:r>
              <a:rPr lang="en-US" altLang="zh-CN" sz="2400" dirty="0">
                <a:sym typeface="+mn-ea"/>
              </a:rPr>
              <a:t>4</a:t>
            </a:r>
            <a:r>
              <a:rPr lang="zh-CN" altLang="en-US" sz="2400" dirty="0">
                <a:sym typeface="+mn-ea"/>
              </a:rPr>
              <a:t>个图形，是标准建模语言 </a:t>
            </a:r>
            <a:r>
              <a:rPr lang="en-US" altLang="zh-CN" sz="2400" dirty="0">
                <a:sym typeface="+mn-ea"/>
              </a:rPr>
              <a:t>UML </a:t>
            </a:r>
            <a:r>
              <a:rPr lang="zh-CN" altLang="en-US" sz="2400" dirty="0">
                <a:sym typeface="+mn-ea"/>
              </a:rPr>
              <a:t>的动态建模机制。因此，标</a:t>
            </a:r>
            <a:r>
              <a:rPr lang="zh-CN" altLang="en-US" sz="2400" dirty="0">
                <a:solidFill>
                  <a:srgbClr val="FF0000"/>
                </a:solidFill>
                <a:sym typeface="+mn-ea"/>
              </a:rPr>
              <a:t>准建模语言 </a:t>
            </a:r>
            <a:r>
              <a:rPr lang="en-US" altLang="zh-CN" sz="2400" dirty="0">
                <a:solidFill>
                  <a:srgbClr val="FF0000"/>
                </a:solidFill>
                <a:sym typeface="+mn-ea"/>
              </a:rPr>
              <a:t>UML </a:t>
            </a:r>
            <a:r>
              <a:rPr lang="zh-CN" altLang="en-US" sz="2400" dirty="0">
                <a:solidFill>
                  <a:srgbClr val="FF0000"/>
                </a:solidFill>
                <a:sym typeface="+mn-ea"/>
              </a:rPr>
              <a:t>的主要内容也可以归纳为静态建模机制和动态建模机制两大类。</a:t>
            </a: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087029" y="458847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0859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图总结</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6" name="图片 5"/>
          <p:cNvPicPr>
            <a:picLocks noChangeAspect="1"/>
          </p:cNvPicPr>
          <p:nvPr/>
        </p:nvPicPr>
        <p:blipFill>
          <a:blip r:embed="rId2"/>
          <a:stretch>
            <a:fillRect/>
          </a:stretch>
        </p:blipFill>
        <p:spPr>
          <a:xfrm>
            <a:off x="2466340" y="4878070"/>
            <a:ext cx="7462520" cy="2006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04</a:t>
            </a:r>
            <a:endParaRPr lang="zh-CN" altLang="en-US" sz="4800" dirty="0">
              <a:solidFill>
                <a:schemeClr val="accent1"/>
              </a:solidFill>
              <a:cs typeface="+mn-ea"/>
              <a:sym typeface="+mn-lt"/>
            </a:endParaRPr>
          </a:p>
        </p:txBody>
      </p:sp>
      <p:sp>
        <p:nvSpPr>
          <p:cNvPr id="14" name="文本框 13"/>
          <p:cNvSpPr txBox="1"/>
          <p:nvPr/>
        </p:nvSpPr>
        <p:spPr>
          <a:xfrm>
            <a:off x="6110514" y="4131820"/>
            <a:ext cx="3904343" cy="1322070"/>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UML2.0</a:t>
            </a:r>
            <a:r>
              <a:rPr lang="zh-CN" altLang="en-US" sz="4000" b="1" dirty="0">
                <a:solidFill>
                  <a:schemeClr val="accent3"/>
                </a:solidFill>
                <a:cs typeface="+mn-ea"/>
                <a:sym typeface="+mn-lt"/>
              </a:rPr>
              <a:t>新特性</a:t>
            </a:r>
          </a:p>
          <a:p>
            <a:endParaRPr lang="zh-CN" altLang="en-US" sz="4000" b="1" dirty="0">
              <a:solidFill>
                <a:schemeClr val="accent3"/>
              </a:solidFill>
              <a:cs typeface="+mn-ea"/>
              <a:sym typeface="+mn-lt"/>
            </a:endParaRP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751060" cy="11868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833880" y="1337945"/>
            <a:ext cx="9253220" cy="1107440"/>
          </a:xfrm>
          <a:prstGeom prst="rect">
            <a:avLst/>
          </a:prstGeom>
          <a:noFill/>
        </p:spPr>
        <p:txBody>
          <a:bodyPr wrap="square" lIns="0" tIns="0" rIns="0" bIns="0" rtlCol="0">
            <a:spAutoFit/>
          </a:bodyPr>
          <a:lstStyle/>
          <a:p>
            <a:pPr marL="0" indent="0">
              <a:buNone/>
            </a:pPr>
            <a:r>
              <a:rPr lang="zh-CN" altLang="en-US" sz="2400" dirty="0">
                <a:sym typeface="+mn-ea"/>
              </a:rPr>
              <a:t>统一建模语言 </a:t>
            </a:r>
            <a:r>
              <a:rPr lang="en-US" altLang="zh-CN" sz="2400" dirty="0">
                <a:sym typeface="+mn-ea"/>
              </a:rPr>
              <a:t>UML </a:t>
            </a:r>
            <a:r>
              <a:rPr lang="zh-CN" altLang="en-US" sz="2400" dirty="0">
                <a:sym typeface="+mn-ea"/>
              </a:rPr>
              <a:t>是以可视化方式描述软件系统的结构和行为的标准语言。 </a:t>
            </a:r>
            <a:r>
              <a:rPr lang="en-US" altLang="zh-CN" sz="2400" dirty="0">
                <a:solidFill>
                  <a:srgbClr val="FF0000"/>
                </a:solidFill>
                <a:sym typeface="+mn-ea"/>
              </a:rPr>
              <a:t>UML .2.0</a:t>
            </a:r>
            <a:r>
              <a:rPr lang="zh-CN" altLang="en-US" sz="2400" dirty="0">
                <a:solidFill>
                  <a:srgbClr val="FF0000"/>
                </a:solidFill>
                <a:sym typeface="+mn-ea"/>
              </a:rPr>
              <a:t>在可视化建模方面进行了许多改革和创新</a:t>
            </a:r>
            <a:r>
              <a:rPr lang="zh-CN" altLang="en-US" sz="2400" dirty="0">
                <a:sym typeface="+mn-ea"/>
              </a:rPr>
              <a:t>。</a:t>
            </a:r>
            <a:endParaRPr lang="en-US" altLang="zh-CN" sz="2400" dirty="0"/>
          </a:p>
          <a:p>
            <a:pPr marL="0" indent="0">
              <a:buNone/>
            </a:pPr>
            <a:endParaRPr lang="zh-CN" altLang="en-US" sz="24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888274" y="201354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 name="文本框 6"/>
          <p:cNvSpPr txBox="1"/>
          <p:nvPr/>
        </p:nvSpPr>
        <p:spPr>
          <a:xfrm>
            <a:off x="1377315" y="2604770"/>
            <a:ext cx="7252970" cy="645160"/>
          </a:xfrm>
          <a:prstGeom prst="rect">
            <a:avLst/>
          </a:prstGeom>
          <a:noFill/>
        </p:spPr>
        <p:txBody>
          <a:bodyPr wrap="square" rtlCol="0" anchor="t">
            <a:spAutoFit/>
          </a:bodyPr>
          <a:lstStyle/>
          <a:p>
            <a:pPr algn="l"/>
            <a:r>
              <a:rPr lang="en-US" altLang="zh-CN" dirty="0">
                <a:sym typeface="+mn-ea"/>
              </a:rPr>
              <a:t>1</a:t>
            </a:r>
            <a:r>
              <a:rPr lang="zh-CN" altLang="en-US" dirty="0">
                <a:sym typeface="+mn-ea"/>
              </a:rPr>
              <a:t>．用例图：在</a:t>
            </a:r>
            <a:r>
              <a:rPr lang="en-US" altLang="zh-CN" dirty="0">
                <a:sym typeface="+mn-ea"/>
              </a:rPr>
              <a:t>UML2.0</a:t>
            </a:r>
            <a:r>
              <a:rPr lang="zh-CN" altLang="en-US" dirty="0">
                <a:sym typeface="+mn-ea"/>
              </a:rPr>
              <a:t>中，为每个用例增加了一个称为 </a:t>
            </a:r>
            <a:r>
              <a:rPr lang="en-US" altLang="zh-CN" dirty="0">
                <a:sym typeface="+mn-ea"/>
              </a:rPr>
              <a:t>Subject </a:t>
            </a:r>
            <a:r>
              <a:rPr lang="zh-CN" altLang="en-US" dirty="0">
                <a:sym typeface="+mn-ea"/>
              </a:rPr>
              <a:t>的特征，这项特征的取值可以作为在逻辑层面划分一组用例的一项依据。</a:t>
            </a:r>
            <a:endParaRPr lang="zh-CN" altLang="en-US"/>
          </a:p>
        </p:txBody>
      </p:sp>
      <p:sp>
        <p:nvSpPr>
          <p:cNvPr id="8" name="文本框 7"/>
          <p:cNvSpPr txBox="1"/>
          <p:nvPr/>
        </p:nvSpPr>
        <p:spPr>
          <a:xfrm>
            <a:off x="1377315" y="3249930"/>
            <a:ext cx="7322185" cy="3692525"/>
          </a:xfrm>
          <a:prstGeom prst="rect">
            <a:avLst/>
          </a:prstGeom>
          <a:noFill/>
        </p:spPr>
        <p:txBody>
          <a:bodyPr wrap="square" rtlCol="0" anchor="t">
            <a:spAutoFit/>
          </a:bodyPr>
          <a:lstStyle/>
          <a:p>
            <a:pPr algn="l"/>
            <a:r>
              <a:rPr lang="en-US" altLang="zh-CN" dirty="0">
                <a:sym typeface="+mn-ea"/>
              </a:rPr>
              <a:t>2</a:t>
            </a:r>
            <a:r>
              <a:rPr lang="zh-CN" altLang="en-US" dirty="0">
                <a:sym typeface="+mn-ea"/>
              </a:rPr>
              <a:t>．顺序图：</a:t>
            </a:r>
            <a:r>
              <a:rPr lang="en-US" altLang="zh-CN" dirty="0">
                <a:sym typeface="+mn-ea"/>
              </a:rPr>
              <a:t>UML .2.0</a:t>
            </a:r>
            <a:r>
              <a:rPr lang="zh-CN" altLang="en-US" dirty="0">
                <a:sym typeface="+mn-ea"/>
              </a:rPr>
              <a:t>主要做了以下三方面的改进。</a:t>
            </a:r>
            <a:endParaRPr lang="en-US" altLang="zh-CN" dirty="0"/>
          </a:p>
          <a:p>
            <a:pPr lvl="1" algn="l"/>
            <a:r>
              <a:rPr lang="zh-CN" altLang="en-US" dirty="0">
                <a:sym typeface="+mn-ea"/>
              </a:rPr>
              <a:t>（</a:t>
            </a:r>
            <a:r>
              <a:rPr lang="en-US" altLang="zh-CN" dirty="0">
                <a:sym typeface="+mn-ea"/>
              </a:rPr>
              <a:t>1</a:t>
            </a:r>
            <a:r>
              <a:rPr lang="zh-CN" altLang="en-US" dirty="0">
                <a:sym typeface="+mn-ea"/>
              </a:rPr>
              <a:t>）</a:t>
            </a:r>
            <a:r>
              <a:rPr lang="zh-CN" altLang="en-US" dirty="0">
                <a:solidFill>
                  <a:srgbClr val="FF0000"/>
                </a:solidFill>
                <a:sym typeface="+mn-ea"/>
              </a:rPr>
              <a:t>允许順序图中明确地表达分支判断逻辑</a:t>
            </a:r>
            <a:r>
              <a:rPr lang="zh-CN" altLang="en-US" dirty="0">
                <a:sym typeface="+mn-ea"/>
              </a:rPr>
              <a:t>。这样能够将以前要通过两张图才能表达的意思通过一个图就表达出来，但这并不意味着顺序图擅长表达这种逻辑，所以并不需要在顺序图中展现所有的分支判断逻辑。</a:t>
            </a:r>
            <a:endParaRPr lang="en-US" altLang="zh-CN" dirty="0"/>
          </a:p>
          <a:p>
            <a:pPr lvl="1" algn="l"/>
            <a:r>
              <a:rPr lang="zh-CN" altLang="en-US" dirty="0">
                <a:sym typeface="+mn-ea"/>
              </a:rPr>
              <a:t>（</a:t>
            </a:r>
            <a:r>
              <a:rPr lang="en-US" altLang="zh-CN" dirty="0">
                <a:sym typeface="+mn-ea"/>
              </a:rPr>
              <a:t>2</a:t>
            </a:r>
            <a:r>
              <a:rPr lang="zh-CN" altLang="en-US" dirty="0">
                <a:sym typeface="+mn-ea"/>
              </a:rPr>
              <a:t>）</a:t>
            </a:r>
            <a:r>
              <a:rPr lang="zh-CN" altLang="en-US" dirty="0">
                <a:solidFill>
                  <a:srgbClr val="FF0000"/>
                </a:solidFill>
                <a:sym typeface="+mn-ea"/>
              </a:rPr>
              <a:t>允许“纵向”与“横向”地对顺序图进行拆分与引用</a:t>
            </a:r>
            <a:r>
              <a:rPr lang="zh-CN" altLang="en-US" dirty="0">
                <a:sym typeface="+mn-ea"/>
              </a:rPr>
              <a:t>。这样就解决了以前一张图由于流程过多造成幅面过大，浏览不方便的困难。</a:t>
            </a:r>
            <a:endParaRPr lang="en-US" altLang="zh-CN" dirty="0"/>
          </a:p>
          <a:p>
            <a:pPr lvl="1" algn="l"/>
            <a:r>
              <a:rPr lang="zh-CN" altLang="en-US" dirty="0">
                <a:sym typeface="+mn-ea"/>
              </a:rPr>
              <a:t>（</a:t>
            </a:r>
            <a:r>
              <a:rPr lang="en-US" altLang="zh-CN" dirty="0">
                <a:sym typeface="+mn-ea"/>
              </a:rPr>
              <a:t>3</a:t>
            </a:r>
            <a:r>
              <a:rPr lang="zh-CN" altLang="en-US" dirty="0">
                <a:sym typeface="+mn-ea"/>
              </a:rPr>
              <a:t>）</a:t>
            </a:r>
            <a:r>
              <a:rPr lang="zh-CN" altLang="en-US" dirty="0">
                <a:solidFill>
                  <a:srgbClr val="FF0000"/>
                </a:solidFill>
                <a:sym typeface="+mn-ea"/>
              </a:rPr>
              <a:t>提供了一种新图</a:t>
            </a:r>
            <a:r>
              <a:rPr lang="zh-CN" altLang="en-US" dirty="0">
                <a:sym typeface="+mn-ea"/>
              </a:rPr>
              <a:t>，称为“交互概况图”</a:t>
            </a:r>
            <a:r>
              <a:rPr lang="en-US" altLang="zh-CN" dirty="0">
                <a:sym typeface="+mn-ea"/>
              </a:rPr>
              <a:t>( Interaction Overview Diagram )</a:t>
            </a:r>
            <a:r>
              <a:rPr lang="zh-CN" altLang="en-US" dirty="0">
                <a:sym typeface="+mn-ea"/>
              </a:rPr>
              <a:t>，可以直观地</a:t>
            </a:r>
            <a:r>
              <a:rPr lang="zh-CN" altLang="en-US" dirty="0">
                <a:solidFill>
                  <a:srgbClr val="FF0000"/>
                </a:solidFill>
                <a:sym typeface="+mn-ea"/>
              </a:rPr>
              <a:t>表达一组相关顺序图之间的转向逻辑</a:t>
            </a:r>
            <a:r>
              <a:rPr lang="zh-CN" altLang="en-US" dirty="0">
                <a:sym typeface="+mn-ea"/>
              </a:rPr>
              <a:t>。</a:t>
            </a:r>
            <a:r>
              <a:rPr lang="en-US" altLang="zh-CN" dirty="0">
                <a:sym typeface="+mn-ea"/>
              </a:rPr>
              <a:t>UML1.x</a:t>
            </a:r>
            <a:r>
              <a:rPr lang="zh-CN" altLang="en-US" dirty="0">
                <a:sym typeface="+mn-ea"/>
              </a:rPr>
              <a:t>中通常是通过活动图进行间接表达的</a:t>
            </a:r>
            <a:r>
              <a:rPr lang="en-US" altLang="zh-CN" dirty="0">
                <a:sym typeface="+mn-ea"/>
              </a:rPr>
              <a:t>,如图1. 13所示。</a:t>
            </a:r>
          </a:p>
          <a:p>
            <a:endParaRPr lang="zh-CN" altLang="en-US"/>
          </a:p>
        </p:txBody>
      </p:sp>
      <p:pic>
        <p:nvPicPr>
          <p:cNvPr id="101" name="Shape 101"/>
          <p:cNvPicPr/>
          <p:nvPr/>
        </p:nvPicPr>
        <p:blipFill>
          <a:blip r:embed="rId2"/>
          <a:stretch>
            <a:fillRect/>
          </a:stretch>
        </p:blipFill>
        <p:spPr>
          <a:xfrm>
            <a:off x="8934450" y="2825115"/>
            <a:ext cx="2800985" cy="34283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5895" y="1125220"/>
            <a:ext cx="9694545" cy="36614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39570" y="1402080"/>
            <a:ext cx="9253220" cy="3385185"/>
          </a:xfrm>
          <a:prstGeom prst="rect">
            <a:avLst/>
          </a:prstGeom>
          <a:noFill/>
        </p:spPr>
        <p:txBody>
          <a:bodyPr wrap="square" lIns="0" tIns="0" rIns="0" bIns="0" rtlCol="0">
            <a:spAutoFit/>
          </a:bodyPr>
          <a:lstStyle/>
          <a:p>
            <a:pPr marL="0" indent="0">
              <a:lnSpc>
                <a:spcPct val="100000"/>
              </a:lnSpc>
              <a:buNone/>
            </a:pPr>
            <a:r>
              <a:rPr lang="en-US" altLang="zh-CN" sz="2000" dirty="0">
                <a:sym typeface="+mn-ea"/>
              </a:rPr>
              <a:t>3</a:t>
            </a:r>
            <a:r>
              <a:rPr lang="zh-CN" altLang="en-US" sz="2000" dirty="0">
                <a:sym typeface="+mn-ea"/>
              </a:rPr>
              <a:t>．活动图：活动图是比较常用的一种图，接近于流程图。在</a:t>
            </a:r>
            <a:r>
              <a:rPr lang="en-US" altLang="zh-CN" sz="2000" dirty="0">
                <a:sym typeface="+mn-ea"/>
              </a:rPr>
              <a:t>UML2.0</a:t>
            </a:r>
            <a:r>
              <a:rPr lang="zh-CN" altLang="en-US" sz="2000" dirty="0">
                <a:sym typeface="+mn-ea"/>
              </a:rPr>
              <a:t>中，活动图增加了许多新特性。例如，泳道可以划分成层次，增加丰富的同步表达能力，在活动图中引人对象等特性。</a:t>
            </a:r>
            <a:endParaRPr lang="en-US" altLang="zh-CN" sz="2000" dirty="0"/>
          </a:p>
          <a:p>
            <a:pPr marL="0" indent="0">
              <a:lnSpc>
                <a:spcPct val="100000"/>
              </a:lnSpc>
              <a:buNone/>
            </a:pPr>
            <a:r>
              <a:rPr lang="en-US" altLang="zh-CN" sz="2000" dirty="0">
                <a:sym typeface="+mn-ea"/>
              </a:rPr>
              <a:t>4</a:t>
            </a:r>
            <a:r>
              <a:rPr lang="zh-CN" altLang="en-US" sz="2000" dirty="0">
                <a:sym typeface="+mn-ea"/>
              </a:rPr>
              <a:t>．构件图：构件图是在物理层面对系统结构及内容的直观描述，最接近于通常意义上的模块结构图。在</a:t>
            </a:r>
            <a:r>
              <a:rPr lang="en-US" altLang="zh-CN" sz="2000" dirty="0">
                <a:sym typeface="+mn-ea"/>
              </a:rPr>
              <a:t>UML2.0</a:t>
            </a:r>
            <a:r>
              <a:rPr lang="zh-CN" altLang="en-US" sz="2000" dirty="0">
                <a:sym typeface="+mn-ea"/>
              </a:rPr>
              <a:t>中，构件图有比较明显的改进。组件本身内容的表述更清晰，包括组件所提供的接口、所要求的接口、组件之间的依赖关系通过“组装连接器”</a:t>
            </a:r>
            <a:r>
              <a:rPr lang="en-US" altLang="zh-CN" sz="2000" dirty="0">
                <a:sym typeface="+mn-ea"/>
              </a:rPr>
              <a:t>( Assembling  Connector </a:t>
            </a:r>
            <a:r>
              <a:rPr lang="zh-CN" altLang="en-US" sz="2000" dirty="0">
                <a:sym typeface="+mn-ea"/>
              </a:rPr>
              <a:t>）更加明确地表达等。</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a:p>
            <a:pPr marL="0" indent="0">
              <a:buNone/>
            </a:pPr>
            <a:r>
              <a:rPr lang="en-US" altLang="zh-CN" sz="2000" dirty="0">
                <a:sym typeface="+mn-ea"/>
              </a:rPr>
              <a:t>5</a:t>
            </a:r>
            <a:r>
              <a:rPr lang="zh-CN" altLang="en-US" sz="2000" dirty="0">
                <a:sym typeface="+mn-ea"/>
              </a:rPr>
              <a:t>．新增加的图：增加了“包图”、“组合结构图”、“交互概览图”和“时间图”。</a:t>
            </a:r>
            <a:endParaRPr lang="en-US" altLang="zh-CN" sz="2000" dirty="0"/>
          </a:p>
          <a:p>
            <a:pPr marL="0" indent="0">
              <a:buNone/>
            </a:pPr>
            <a:endParaRPr lang="en-US" altLang="zh-CN" sz="2000" dirty="0">
              <a:solidFill>
                <a:srgbClr val="FF0000"/>
              </a:solidFill>
              <a:latin typeface="微软雅黑" panose="020B0503020204020204" pitchFamily="34" charset="-122"/>
              <a:ea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0777784" y="449068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625725"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3"/>
                </a:solidFill>
                <a:cs typeface="+mn-ea"/>
                <a:sym typeface="+mn-lt"/>
              </a:rPr>
              <a:t>UML2.0</a:t>
            </a:r>
            <a:r>
              <a:rPr lang="zh-CN" altLang="en-US" sz="2800" b="1" dirty="0">
                <a:solidFill>
                  <a:schemeClr val="accent3"/>
                </a:solidFill>
                <a:cs typeface="+mn-ea"/>
                <a:sym typeface="+mn-lt"/>
              </a:rPr>
              <a:t>新特性</a:t>
            </a:r>
            <a:endParaRPr lang="zh-CN" altLang="en-US" sz="2800" b="1" dirty="0">
              <a:solidFill>
                <a:schemeClr val="accent2"/>
              </a:solidFill>
              <a:cs typeface="+mn-ea"/>
              <a:sym typeface="+mn-lt"/>
            </a:endParaRP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70685" y="1264285"/>
            <a:ext cx="5220970" cy="166052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“包图”</a:t>
            </a:r>
            <a:r>
              <a:rPr lang="zh-CN" altLang="en-US" dirty="0">
                <a:solidFill>
                  <a:srgbClr val="FF0000"/>
                </a:solidFill>
                <a:sym typeface="+mn-ea"/>
              </a:rPr>
              <a:t>展现模型要素的基本组织单元</a:t>
            </a:r>
            <a:r>
              <a:rPr lang="zh-CN" altLang="en-US" dirty="0">
                <a:sym typeface="+mn-ea"/>
              </a:rPr>
              <a:t>，以及这些组织单元之间的依赖关系，包括</a:t>
            </a:r>
            <a:r>
              <a:rPr lang="zh-CN" altLang="en-US" dirty="0">
                <a:solidFill>
                  <a:srgbClr val="FF0000"/>
                </a:solidFill>
                <a:sym typeface="+mn-ea"/>
              </a:rPr>
              <a:t>引用关系</a:t>
            </a:r>
            <a:r>
              <a:rPr lang="zh-CN" altLang="en-US" dirty="0">
                <a:sym typeface="+mn-ea"/>
              </a:rPr>
              <a:t>（ </a:t>
            </a:r>
            <a:r>
              <a:rPr lang="en-US" altLang="zh-CN" dirty="0" err="1">
                <a:sym typeface="+mn-ea"/>
              </a:rPr>
              <a:t>Packagelmport</a:t>
            </a:r>
            <a:r>
              <a:rPr lang="en-US" altLang="zh-CN" dirty="0">
                <a:sym typeface="+mn-ea"/>
              </a:rPr>
              <a:t> </a:t>
            </a:r>
            <a:r>
              <a:rPr lang="zh-CN" altLang="en-US" dirty="0">
                <a:sym typeface="+mn-ea"/>
              </a:rPr>
              <a:t>）和</a:t>
            </a:r>
            <a:r>
              <a:rPr lang="zh-CN" altLang="en-US" dirty="0">
                <a:solidFill>
                  <a:srgbClr val="FF0000"/>
                </a:solidFill>
                <a:sym typeface="+mn-ea"/>
              </a:rPr>
              <a:t>扩展关系</a:t>
            </a:r>
            <a:r>
              <a:rPr lang="zh-CN" altLang="en-US" dirty="0">
                <a:sym typeface="+mn-ea"/>
              </a:rPr>
              <a:t>（ </a:t>
            </a:r>
            <a:r>
              <a:rPr lang="en-US" altLang="zh-CN" dirty="0" err="1">
                <a:sym typeface="+mn-ea"/>
              </a:rPr>
              <a:t>Packageerge</a:t>
            </a:r>
            <a:r>
              <a:rPr lang="en-US" altLang="zh-CN" dirty="0">
                <a:sym typeface="+mn-ea"/>
              </a:rPr>
              <a:t> )</a:t>
            </a:r>
            <a:r>
              <a:rPr lang="zh-CN" altLang="en-US" dirty="0">
                <a:sym typeface="+mn-ea"/>
              </a:rPr>
              <a:t>。在通用的建模工具中，一般可以用类图描述包图中的逻辑内容 </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8" name="图片 7"/>
          <p:cNvPicPr>
            <a:picLocks noChangeAspect="1"/>
          </p:cNvPicPr>
          <p:nvPr/>
        </p:nvPicPr>
        <p:blipFill>
          <a:blip r:embed="rId2"/>
          <a:stretch>
            <a:fillRect/>
          </a:stretch>
        </p:blipFill>
        <p:spPr>
          <a:xfrm>
            <a:off x="7611745" y="1621790"/>
            <a:ext cx="4506595" cy="1359535"/>
          </a:xfrm>
          <a:prstGeom prst="rect">
            <a:avLst/>
          </a:prstGeom>
        </p:spPr>
      </p:pic>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830580"/>
          </a:xfrm>
          <a:prstGeom prst="rect">
            <a:avLst/>
          </a:prstGeom>
          <a:noFill/>
        </p:spPr>
        <p:txBody>
          <a:bodyPr wrap="square" lIns="0" tIns="0" rIns="0" bIns="0" rtlCol="0">
            <a:spAutoFit/>
          </a:bodyPr>
          <a:lstStyle/>
          <a:p>
            <a:pPr indent="0">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组合结构图”</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描述系统中的某一部分的内部内容，包括该部分与系统其他部分的交互点</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，种图能够展示该部分内容“内部”参与者的配置情况。</a:t>
            </a:r>
            <a:endParaRPr lang="zh-CN" altLang="en-US"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105" name="Shape 105"/>
          <p:cNvPicPr/>
          <p:nvPr/>
        </p:nvPicPr>
        <p:blipFill>
          <a:blip r:embed="rId3"/>
          <a:stretch>
            <a:fillRect/>
          </a:stretch>
        </p:blipFill>
        <p:spPr>
          <a:xfrm>
            <a:off x="7486650" y="3780790"/>
            <a:ext cx="4345305" cy="2616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608455" y="1893570"/>
            <a:ext cx="5220970" cy="553720"/>
          </a:xfrm>
          <a:prstGeom prst="rect">
            <a:avLst/>
          </a:prstGeom>
          <a:noFill/>
        </p:spPr>
        <p:txBody>
          <a:bodyPr wrap="square" lIns="0" tIns="0" rIns="0" bIns="0" rtlCol="0">
            <a:spAutoFit/>
          </a:bodyPr>
          <a:lstStyle/>
          <a:p>
            <a:pPr algn="l"/>
            <a:r>
              <a:rPr lang="zh-CN" altLang="en-US">
                <a:solidFill>
                  <a:schemeClr val="tx1"/>
                </a:solidFill>
                <a:sym typeface="+mn-ea"/>
              </a:rPr>
              <a:t>交互概览图</a:t>
            </a:r>
            <a:r>
              <a:rPr lang="zh-CN">
                <a:solidFill>
                  <a:schemeClr val="tx1"/>
                </a:solidFill>
                <a:sym typeface="+mn-ea"/>
              </a:rPr>
              <a:t>：</a:t>
            </a:r>
            <a:r>
              <a:rPr lang="zh-CN">
                <a:solidFill>
                  <a:srgbClr val="FF0000"/>
                </a:solidFill>
                <a:sym typeface="+mn-ea"/>
              </a:rPr>
              <a:t>与活动图类似，只是将活动图中的动作元素改为交互概览图的交互关系。</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6833799" y="292286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包图</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9" name="圆角矩形 8"/>
          <p:cNvSpPr/>
          <p:nvPr/>
        </p:nvSpPr>
        <p:spPr>
          <a:xfrm>
            <a:off x="1377315" y="3959225"/>
            <a:ext cx="5684520" cy="20770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0" name="TextBox 2"/>
          <p:cNvSpPr txBox="1"/>
          <p:nvPr/>
        </p:nvSpPr>
        <p:spPr>
          <a:xfrm>
            <a:off x="1608455" y="4443730"/>
            <a:ext cx="5037455" cy="996315"/>
          </a:xfrm>
          <a:prstGeom prst="rect">
            <a:avLst/>
          </a:prstGeom>
          <a:noFill/>
        </p:spPr>
        <p:txBody>
          <a:bodyPr wrap="square" lIns="0" tIns="0" rIns="0" bIns="0" rtlCol="0">
            <a:spAutoFit/>
          </a:bodyPr>
          <a:lstStyle/>
          <a:p>
            <a:pPr marL="0" indent="0">
              <a:lnSpc>
                <a:spcPct val="120000"/>
              </a:lnSpc>
              <a:spcBef>
                <a:spcPts val="0"/>
              </a:spcBef>
              <a:buNone/>
            </a:pPr>
            <a:r>
              <a:rPr lang="zh-CN" altLang="en-US" dirty="0">
                <a:sym typeface="+mn-ea"/>
              </a:rPr>
              <a:t>“时间图”是一种可选的交互图，</a:t>
            </a:r>
            <a:r>
              <a:rPr lang="zh-CN" altLang="en-US" dirty="0">
                <a:solidFill>
                  <a:srgbClr val="FF0000"/>
                </a:solidFill>
                <a:sym typeface="+mn-ea"/>
              </a:rPr>
              <a:t>展示交互过程中的真实时间信息，具体描述对象状态变化的时间点以及维持特定状态的时间段</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1" name="矩形 93"/>
          <p:cNvSpPr/>
          <p:nvPr/>
        </p:nvSpPr>
        <p:spPr>
          <a:xfrm>
            <a:off x="1307790" y="386652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2" name="矩形 93"/>
          <p:cNvSpPr/>
          <p:nvPr/>
        </p:nvSpPr>
        <p:spPr>
          <a:xfrm rot="10800000">
            <a:off x="6764584" y="5749887"/>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pic>
        <p:nvPicPr>
          <p:cNvPr id="6" name="图片 5"/>
          <p:cNvPicPr>
            <a:picLocks noChangeAspect="1"/>
          </p:cNvPicPr>
          <p:nvPr/>
        </p:nvPicPr>
        <p:blipFill>
          <a:blip r:embed="rId2"/>
          <a:stretch>
            <a:fillRect/>
          </a:stretch>
        </p:blipFill>
        <p:spPr>
          <a:xfrm>
            <a:off x="7196455" y="64770"/>
            <a:ext cx="4751705" cy="3894455"/>
          </a:xfrm>
          <a:prstGeom prst="rect">
            <a:avLst/>
          </a:prstGeom>
        </p:spPr>
      </p:pic>
      <p:pic>
        <p:nvPicPr>
          <p:cNvPr id="7" name="图片 6"/>
          <p:cNvPicPr>
            <a:picLocks noChangeAspect="1"/>
          </p:cNvPicPr>
          <p:nvPr/>
        </p:nvPicPr>
        <p:blipFill>
          <a:blip r:embed="rId3"/>
          <a:stretch>
            <a:fillRect/>
          </a:stretch>
        </p:blipFill>
        <p:spPr>
          <a:xfrm>
            <a:off x="7150735" y="3866515"/>
            <a:ext cx="4797425" cy="29540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par>
                          <p:cTn id="27" fill="hold">
                            <p:stCondLst>
                              <p:cond delay="1500"/>
                            </p:stCondLst>
                            <p:childTnLst>
                              <p:par>
                                <p:cTn id="28" presetID="53" presetClass="entr" presetSubtype="528" fill="hold" grpId="0"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53" presetClass="entr" presetSubtype="528"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p:cTn id="37" dur="500" fill="hold"/>
                                        <p:tgtEl>
                                          <p:spTgt spid="12"/>
                                        </p:tgtEl>
                                        <p:attrNameLst>
                                          <p:attrName>ppt_w</p:attrName>
                                        </p:attrNameLst>
                                      </p:cBhvr>
                                      <p:tavLst>
                                        <p:tav tm="0">
                                          <p:val>
                                            <p:fltVal val="0"/>
                                          </p:val>
                                        </p:tav>
                                        <p:tav tm="100000">
                                          <p:val>
                                            <p:strVal val="#ppt_w"/>
                                          </p:val>
                                        </p:tav>
                                      </p:tavLst>
                                    </p:anim>
                                    <p:anim calcmode="lin" valueType="num">
                                      <p:cBhvr>
                                        <p:cTn id="38" dur="500" fill="hold"/>
                                        <p:tgtEl>
                                          <p:spTgt spid="12"/>
                                        </p:tgtEl>
                                        <p:attrNameLst>
                                          <p:attrName>ppt_h</p:attrName>
                                        </p:attrNameLst>
                                      </p:cBhvr>
                                      <p:tavLst>
                                        <p:tav tm="0">
                                          <p:val>
                                            <p:fltVal val="0"/>
                                          </p:val>
                                        </p:tav>
                                        <p:tav tm="100000">
                                          <p:val>
                                            <p:strVal val="#ppt_h"/>
                                          </p:val>
                                        </p:tav>
                                      </p:tavLst>
                                    </p:anim>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fltVal val="0.5"/>
                                          </p:val>
                                        </p:tav>
                                        <p:tav tm="100000">
                                          <p:val>
                                            <p:strVal val="#ppt_x"/>
                                          </p:val>
                                        </p:tav>
                                      </p:tavLst>
                                    </p:anim>
                                    <p:anim calcmode="lin" valueType="num">
                                      <p:cBhvr>
                                        <p:cTn id="41" dur="500" fill="hold"/>
                                        <p:tgtEl>
                                          <p:spTgt spid="12"/>
                                        </p:tgtEl>
                                        <p:attrNameLst>
                                          <p:attrName>ppt_y</p:attrName>
                                        </p:attrNameLst>
                                      </p:cBhvr>
                                      <p:tavLst>
                                        <p:tav tm="0">
                                          <p:val>
                                            <p:fltVal val="0.5"/>
                                          </p:val>
                                        </p:tav>
                                        <p:tav tm="100000">
                                          <p:val>
                                            <p:strVal val="#ppt_y"/>
                                          </p:val>
                                        </p:tav>
                                      </p:tavLst>
                                    </p:anim>
                                  </p:childTnLst>
                                </p:cTn>
                              </p:par>
                            </p:childTnLst>
                          </p:cTn>
                        </p:par>
                        <p:par>
                          <p:cTn id="42" fill="hold">
                            <p:stCondLst>
                              <p:cond delay="2000"/>
                            </p:stCondLst>
                            <p:childTnLst>
                              <p:par>
                                <p:cTn id="43" presetID="22" presetClass="entr" presetSubtype="1"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par>
                          <p:cTn id="46" fill="hold">
                            <p:stCondLst>
                              <p:cond delay="2500"/>
                            </p:stCondLst>
                            <p:childTnLst>
                              <p:par>
                                <p:cTn id="47" presetID="22" presetClass="entr" presetSubtype="1" fill="hold" grpId="0"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up)">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P spid="9" grpId="0" bldLvl="0" animBg="1"/>
      <p:bldP spid="10" grpId="0"/>
      <p:bldP spid="11" grpId="0" bldLvl="0" animBg="1"/>
      <p:bldP spid="12"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38375"/>
            <a:ext cx="9112885" cy="2646680"/>
          </a:xfrm>
          <a:prstGeom prst="rect">
            <a:avLst/>
          </a:prstGeom>
          <a:noFill/>
        </p:spPr>
        <p:txBody>
          <a:bodyPr wrap="square" lIns="0" tIns="0" rIns="0" bIns="0" rtlCol="0">
            <a:spAutoFit/>
          </a:bodyPr>
          <a:lstStyle/>
          <a:p>
            <a:pPr marL="0" indent="0">
              <a:spcBef>
                <a:spcPts val="600"/>
              </a:spcBef>
              <a:buNone/>
            </a:pPr>
            <a:r>
              <a:rPr lang="zh-CN" altLang="en-US" dirty="0">
                <a:sym typeface="+mn-ea"/>
              </a:rPr>
              <a:t>系统开发共有</a:t>
            </a:r>
            <a:r>
              <a:rPr lang="en-US" altLang="zh-CN" dirty="0">
                <a:sym typeface="+mn-ea"/>
              </a:rPr>
              <a:t>5</a:t>
            </a:r>
            <a:r>
              <a:rPr lang="zh-CN" altLang="en-US" dirty="0">
                <a:sym typeface="+mn-ea"/>
              </a:rPr>
              <a:t>个阶段：</a:t>
            </a:r>
            <a:r>
              <a:rPr lang="zh-CN" altLang="en-US" dirty="0">
                <a:solidFill>
                  <a:srgbClr val="FF0000"/>
                </a:solidFill>
                <a:sym typeface="+mn-ea"/>
              </a:rPr>
              <a:t>需求分析、系统分析、系统设计、程序实现和测试阶段</a:t>
            </a:r>
            <a:r>
              <a:rPr lang="zh-CN" altLang="en-US" dirty="0">
                <a:sym typeface="+mn-ea"/>
              </a:rPr>
              <a:t>。</a:t>
            </a:r>
            <a:endParaRPr lang="en-US" altLang="zh-CN" dirty="0"/>
          </a:p>
          <a:p>
            <a:pPr marL="0" indent="0">
              <a:spcBef>
                <a:spcPts val="600"/>
              </a:spcBef>
              <a:buNone/>
            </a:pPr>
            <a:r>
              <a:rPr lang="zh-CN" altLang="en-US" dirty="0">
                <a:sym typeface="+mn-ea"/>
              </a:rPr>
              <a:t>软件过程对于组织的重要性，就如同算法对子程序运行一般。合适的算法可以提高运行的效率，不合适的算法则不仅无法提高效率，而且会浪费组织资源的使用率。软件开发过程牵涉的是更为复杂的人、事、物，而算法则是纯粹的机器代码执行。本章将介绍构成软件过程（ </a:t>
            </a:r>
            <a:r>
              <a:rPr lang="en-US" altLang="zh-CN" dirty="0">
                <a:sym typeface="+mn-ea"/>
              </a:rPr>
              <a:t>Software Process </a:t>
            </a:r>
            <a:r>
              <a:rPr lang="zh-CN" altLang="en-US" dirty="0">
                <a:sym typeface="+mn-ea"/>
              </a:rPr>
              <a:t>）的基本活动，以及几种在软件与系统产业界常用的软件过程。</a:t>
            </a:r>
            <a:endParaRPr lang="en-US" altLang="zh-CN" dirty="0"/>
          </a:p>
          <a:p>
            <a:pPr marL="0" indent="0">
              <a:spcBef>
                <a:spcPts val="600"/>
              </a:spcBef>
              <a:buNone/>
            </a:pPr>
            <a:r>
              <a:rPr lang="zh-CN" altLang="en-US" dirty="0">
                <a:solidFill>
                  <a:srgbClr val="FF0000"/>
                </a:solidFill>
                <a:sym typeface="+mn-ea"/>
              </a:rPr>
              <a:t>软件开发过程主要是描述开发软件系统所牵涉的相关活动，以及如何循序渐进地执行这些活动</a:t>
            </a:r>
            <a:r>
              <a:rPr lang="zh-CN" altLang="en-US" dirty="0">
                <a:sym typeface="+mn-ea"/>
              </a:rPr>
              <a:t>。不同的系统、组织及开发，其管理工具所采用的流程都有可能不同。例如，有些系统适合采用按部就班的方式，从分析、设计、实现、测试到移交逐步地进行；有些系统则适合采用反复循环的方式，不断地重复执行分析、设计、实现、测试等活动。</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3046730"/>
          </a:xfrm>
          <a:prstGeom prst="rect">
            <a:avLst/>
          </a:prstGeom>
          <a:noFill/>
        </p:spPr>
        <p:txBody>
          <a:bodyPr wrap="square" lIns="0" tIns="0" rIns="0" bIns="0" rtlCol="0">
            <a:spAutoFit/>
          </a:bodyPr>
          <a:lstStyle/>
          <a:p>
            <a:pPr marL="0" indent="0">
              <a:spcBef>
                <a:spcPts val="600"/>
              </a:spcBef>
              <a:buNone/>
            </a:pPr>
            <a:r>
              <a:rPr lang="zh-CN" altLang="en-US" dirty="0">
                <a:solidFill>
                  <a:srgbClr val="FF0000"/>
                </a:solidFill>
                <a:sym typeface="+mn-ea"/>
              </a:rPr>
              <a:t>需求分析”的主要内容是了解客户的需求、分析系统的可行性、分析需求的一致性及正确性等。“设计”是将需求转换为系统的重要过程</a:t>
            </a:r>
            <a:r>
              <a:rPr lang="zh-CN" altLang="en-US" dirty="0">
                <a:sym typeface="+mn-ea"/>
              </a:rPr>
              <a:t>。设计包含架构设计、模块间的接口设计、数据库设计、算法设计与数据结构设计等。许多软件工程师常会认为，自己可以立即编写程序而不需要分析需求和撰写设计，因而忽略规划的重要性，直接进行程序编写。此种做法对于软件系统而言，可能会造成种种问题。举例而言，如果没有架构设计，就会缺乏整体性的思考，系统可能因此而无法满足接口需求及非功能性的需求（例如性能、可维护性等）；此外，还可能会因为忽略事先的规划与分析而造成重复工作等。</a:t>
            </a:r>
            <a:r>
              <a:rPr lang="zh-CN" altLang="en-US" dirty="0">
                <a:solidFill>
                  <a:srgbClr val="FF0000"/>
                </a:solidFill>
                <a:sym typeface="+mn-ea"/>
              </a:rPr>
              <a:t>“实现”指的是通过程序语言，将所设计的内容转化为可以执行的软件系统。</a:t>
            </a:r>
            <a:r>
              <a:rPr lang="zh-CN" altLang="en-US" dirty="0">
                <a:sym typeface="+mn-ea"/>
              </a:rPr>
              <a:t>“</a:t>
            </a:r>
            <a:r>
              <a:rPr lang="zh-CN" altLang="en-US" dirty="0">
                <a:solidFill>
                  <a:srgbClr val="FF0000"/>
                </a:solidFill>
                <a:sym typeface="+mn-ea"/>
              </a:rPr>
              <a:t>除错”是实现活动中不可避免的工作，主要是修改程序编写过程中产生的错误。</a:t>
            </a:r>
            <a:r>
              <a:rPr lang="zh-CN" altLang="en-US" dirty="0">
                <a:sym typeface="+mn-ea"/>
              </a:rPr>
              <a:t>除此之外，“</a:t>
            </a:r>
            <a:r>
              <a:rPr lang="zh-CN" altLang="en-US" dirty="0">
                <a:solidFill>
                  <a:srgbClr val="FF0000"/>
                </a:solidFill>
                <a:sym typeface="+mn-ea"/>
              </a:rPr>
              <a:t>单元测试”通常也会在实现阶段进行，目的是要确认单元程序代码的正确性。</a:t>
            </a:r>
            <a:r>
              <a:rPr lang="zh-CN" altLang="en-US" dirty="0">
                <a:sym typeface="+mn-ea"/>
              </a:rPr>
              <a:t>当程序有错误时，需要进行除错，将错误排除。</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2214245"/>
            <a:ext cx="9112885" cy="2800350"/>
          </a:xfrm>
          <a:prstGeom prst="rect">
            <a:avLst/>
          </a:prstGeom>
          <a:noFill/>
        </p:spPr>
        <p:txBody>
          <a:bodyPr wrap="square" lIns="0" tIns="0" rIns="0" bIns="0" rtlCol="0">
            <a:spAutoFit/>
          </a:bodyPr>
          <a:lstStyle/>
          <a:p>
            <a:pPr marL="0" indent="0">
              <a:buNone/>
            </a:pPr>
            <a:r>
              <a:rPr lang="zh-CN" altLang="en-US" dirty="0">
                <a:sym typeface="+mn-ea"/>
              </a:rPr>
              <a:t>“</a:t>
            </a:r>
            <a:r>
              <a:rPr lang="zh-CN" altLang="en-US" dirty="0">
                <a:solidFill>
                  <a:srgbClr val="FF0000"/>
                </a:solidFill>
                <a:sym typeface="+mn-ea"/>
              </a:rPr>
              <a:t>测试”是对实现的程序代码模块进行检测，检验其功能是否正确、性能是否符合要求。一般而言，测试可以分为单元测试、集成测试、系统测试与验收测试。</a:t>
            </a:r>
            <a:endParaRPr lang="en-US" altLang="zh-CN" dirty="0">
              <a:solidFill>
                <a:srgbClr val="FF0000"/>
              </a:solidFill>
            </a:endParaRPr>
          </a:p>
          <a:p>
            <a:pPr marL="0" indent="0">
              <a:spcBef>
                <a:spcPts val="600"/>
              </a:spcBef>
              <a:buNone/>
            </a:pPr>
            <a:r>
              <a:rPr lang="zh-CN" altLang="en-US" dirty="0">
                <a:sym typeface="+mn-ea"/>
              </a:rPr>
              <a:t>单元测试：测试单元模块功能是否能正常运行。</a:t>
            </a:r>
            <a:endParaRPr lang="en-US" altLang="zh-CN" dirty="0"/>
          </a:p>
          <a:p>
            <a:pPr marL="0" indent="0">
              <a:spcBef>
                <a:spcPts val="600"/>
              </a:spcBef>
              <a:buNone/>
            </a:pPr>
            <a:r>
              <a:rPr lang="zh-CN" altLang="en-US" dirty="0">
                <a:sym typeface="+mn-ea"/>
              </a:rPr>
              <a:t>集成测试：测试模块或子系统的接口集成是否能正常运行。</a:t>
            </a:r>
            <a:endParaRPr lang="en-US" altLang="zh-CN" dirty="0"/>
          </a:p>
          <a:p>
            <a:pPr marL="0" indent="0">
              <a:spcBef>
                <a:spcPts val="600"/>
              </a:spcBef>
              <a:buNone/>
            </a:pPr>
            <a:r>
              <a:rPr lang="zh-CN" altLang="en-US" dirty="0">
                <a:sym typeface="+mn-ea"/>
              </a:rPr>
              <a:t>系统测试：测试系统的整体性能、安全性、稳定度等非功能性需求是否符合预期目标。</a:t>
            </a:r>
            <a:endParaRPr lang="en-US" altLang="zh-CN" dirty="0"/>
          </a:p>
          <a:p>
            <a:pPr marL="0" indent="0">
              <a:spcBef>
                <a:spcPts val="600"/>
              </a:spcBef>
              <a:buNone/>
            </a:pPr>
            <a:r>
              <a:rPr lang="zh-CN" altLang="en-US" dirty="0">
                <a:sym typeface="+mn-ea"/>
              </a:rPr>
              <a:t>验收测试：测试系统的整体性能是否符合使用者的要求。</a:t>
            </a:r>
            <a:endParaRPr lang="en-US" altLang="zh-CN" dirty="0"/>
          </a:p>
          <a:p>
            <a:pPr marL="0" indent="0">
              <a:buNone/>
            </a:pPr>
            <a:r>
              <a:rPr lang="zh-CN" altLang="en-US" dirty="0">
                <a:sym typeface="+mn-ea"/>
              </a:rPr>
              <a:t>软件系统的特性之一就是需求会经常发生变动，许多系统每隔半年甚至是几个月就会改版。软件“维护”的目的是要确保已经发行的软件系统可以持续满足客户的需要。一般而言，维护可以有如下几种情况：修复错误、增加或变更功能，以及因为平台改变所做的调整。</a:t>
            </a:r>
            <a:endPar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2316480" cy="521970"/>
          </a:xfrm>
          <a:prstGeom prst="rect">
            <a:avLst/>
          </a:prstGeom>
          <a:noFill/>
        </p:spPr>
        <p:txBody>
          <a:bodyPr wrap="none" rtlCol="0">
            <a:spAutoFit/>
            <a:scene3d>
              <a:camera prst="orthographicFront"/>
              <a:lightRig rig="threePt" dir="t"/>
            </a:scene3d>
            <a:sp3d contourW="12700"/>
          </a:bodyPr>
          <a:lstStyle/>
          <a:p>
            <a:pPr algn="l"/>
            <a:r>
              <a:rPr sz="2800" b="1" dirty="0">
                <a:solidFill>
                  <a:schemeClr val="accent2"/>
                </a:solidFill>
                <a:cs typeface="+mn-ea"/>
                <a:sym typeface="+mn-lt"/>
              </a:rPr>
              <a:t>系统开发阶段</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3" name="TextBox 2"/>
          <p:cNvSpPr txBox="1"/>
          <p:nvPr/>
        </p:nvSpPr>
        <p:spPr>
          <a:xfrm>
            <a:off x="1740535" y="1846580"/>
            <a:ext cx="9244965" cy="3693160"/>
          </a:xfrm>
          <a:prstGeom prst="rect">
            <a:avLst/>
          </a:prstGeom>
          <a:noFill/>
        </p:spPr>
        <p:txBody>
          <a:bodyPr wrap="square" lIns="0" tIns="0" rIns="0" bIns="0" rtlCol="0">
            <a:spAutoFit/>
          </a:bodyPr>
          <a:lstStyle/>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是一种语言，它遵循特定的规则，允许创建各种模型并不告诉设计者需要创建哪些模型，而且不提供开发过程。</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是</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可视化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图形化</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语言，用于</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构造系统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或</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理解系统</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的语言。</a:t>
            </a: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的组成共包括三部分：</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元素、图和关系</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。元素是</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中重要的组成部分。关系把元素紧密联系在一起。图是很多由相互关系的元素的组。</a:t>
            </a:r>
          </a:p>
          <a:p>
            <a:pPr indent="0">
              <a:buFont typeface="Arial" panose="020B0604020202020204" pitchFamily="34" charset="0"/>
              <a:buNone/>
            </a:pPr>
            <a:endParaRPr lang="zh-CN" altLang="en-US" sz="2000">
              <a:latin typeface="微软雅黑" panose="020B0503020204020204" pitchFamily="34" charset="-122"/>
              <a:ea typeface="微软雅黑" panose="020B0503020204020204" pitchFamily="34" charset="-122"/>
              <a:cs typeface="微软雅黑" panose="020B0503020204020204" pitchFamily="34" charset="-122"/>
            </a:endParaRPr>
          </a:p>
          <a:p>
            <a:pPr indent="0">
              <a:buFont typeface="Arial" panose="020B0604020202020204" pitchFamily="34" charset="0"/>
              <a:buNone/>
            </a:pP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中的元素主要有</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类、接口、用例、组件、节点、消息、连接、状态、事件、活动</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图是描述</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视图内容的图形。</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UML</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有</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种不同的图，通过它们的相互组合提供被建模系统的所有视图。</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13</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种图可以归结为</a:t>
            </a:r>
            <a:r>
              <a:rPr lang="en-US" altLang="zh-CN" sz="2000">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大类：</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静态图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（类图、对象图、包图、组合结构图）、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行为图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（状态机图、活动图）、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用例图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交互图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（通信图、定时图、顺序图、交互概览图）、</a:t>
            </a:r>
            <a:r>
              <a:rPr lang="zh-CN" altLang="en-US" sz="2000">
                <a:solidFill>
                  <a:srgbClr val="DC541E"/>
                </a:solidFill>
                <a:latin typeface="微软雅黑" panose="020B0503020204020204" pitchFamily="34" charset="-122"/>
                <a:ea typeface="微软雅黑" panose="020B0503020204020204" pitchFamily="34" charset="-122"/>
                <a:cs typeface="微软雅黑" panose="020B0503020204020204" pitchFamily="34" charset="-122"/>
                <a:sym typeface="+mn-ea"/>
              </a:rPr>
              <a:t>实现图</a:t>
            </a:r>
            <a:r>
              <a:rPr lang="zh-CN" altLang="en-US" sz="2000">
                <a:latin typeface="微软雅黑" panose="020B0503020204020204" pitchFamily="34" charset="-122"/>
                <a:ea typeface="微软雅黑" panose="020B0503020204020204" pitchFamily="34" charset="-122"/>
                <a:cs typeface="微软雅黑" panose="020B0503020204020204" pitchFamily="34" charset="-122"/>
                <a:sym typeface="+mn-ea"/>
              </a:rPr>
              <a:t>（构件图、部署图）</a:t>
            </a:r>
            <a:endParaRPr lang="zh-CN" altLang="en-US" sz="20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894080" cy="521970"/>
          </a:xfrm>
          <a:prstGeom prst="rect">
            <a:avLst/>
          </a:prstGeom>
          <a:noFill/>
        </p:spPr>
        <p:txBody>
          <a:bodyPr wrap="none" rtlCol="0">
            <a:spAutoFit/>
            <a:scene3d>
              <a:camera prst="orthographicFront"/>
              <a:lightRig rig="threePt" dir="t"/>
            </a:scene3d>
            <a:sp3d contourW="12700"/>
          </a:bodyPr>
          <a:lstStyle/>
          <a:p>
            <a:pPr algn="l"/>
            <a:r>
              <a:rPr lang="zh-CN" sz="2800" b="1" dirty="0">
                <a:solidFill>
                  <a:schemeClr val="accent2"/>
                </a:solidFill>
                <a:cs typeface="+mn-ea"/>
                <a:sym typeface="+mn-lt"/>
              </a:rPr>
              <a:t>总结</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5229135" y="2326081"/>
            <a:ext cx="755387" cy="708526"/>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10191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endParaRPr lang="zh-CN" altLang="en-US" sz="2800" b="1" dirty="0">
              <a:solidFill>
                <a:schemeClr val="accent2"/>
              </a:solidFill>
              <a:cs typeface="+mn-ea"/>
              <a:sym typeface="+mn-lt"/>
            </a:endParaRP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1488440" y="1603375"/>
            <a:ext cx="9214485" cy="1568450"/>
          </a:xfrm>
          <a:prstGeom prst="rect">
            <a:avLst/>
          </a:prstGeom>
          <a:noFill/>
          <a:ln w="9525">
            <a:noFill/>
          </a:ln>
        </p:spPr>
        <p:txBody>
          <a:bodyPr wrap="square">
            <a:spAutoFit/>
          </a:bodyPr>
          <a:lstStyle/>
          <a:p>
            <a:pPr indent="266700"/>
            <a:r>
              <a:rPr lang="zh-CN"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UML（Unified Modeling Language,统一建模语言）是一种能够</a:t>
            </a:r>
            <a:r>
              <a:rPr lang="zh-CN" sz="2400" b="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描述问题、描述解决方案、起到沟通作用</a:t>
            </a:r>
            <a:r>
              <a:rPr lang="zh-CN"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的语言。通俗地说，它是一种用文本、图形和符号的集合来描述现实生活中各类事物、活动及其之间关系的语言。</a:t>
            </a:r>
            <a:endParaRPr lang="zh-CN" altLang="en-US" sz="2400" b="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549400" y="3575685"/>
            <a:ext cx="9384030" cy="1938020"/>
          </a:xfrm>
          <a:prstGeom prst="rect">
            <a:avLst/>
          </a:prstGeom>
          <a:noFill/>
          <a:ln w="9525">
            <a:noFill/>
          </a:ln>
        </p:spPr>
        <p:txBody>
          <a:bodyPr wrap="square">
            <a:spAutoFit/>
          </a:bodyPr>
          <a:lstStyle/>
          <a:p>
            <a:pPr indent="0"/>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是一种很好的</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工具</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，可以</a:t>
            </a:r>
            <a:r>
              <a:rPr lang="zh-CN" sz="24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贯穿软件开发周期中的每一个阶段</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，它最适于数据建模、业务建模、对象建模和组件建模。</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作为一种模型语言，它使开发人员专注于建立产品的模型和结构，而不是选用什么程序语言和算法实现。当模型建立之后，模型可以被 </a:t>
            </a:r>
            <a:r>
              <a:rPr 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工具转化成指定的程序语言代码。</a:t>
            </a:r>
            <a:endParaRPr lang="zh-CN" altLang="en-US" sz="2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894080" cy="521970"/>
          </a:xfrm>
          <a:prstGeom prst="rect">
            <a:avLst/>
          </a:prstGeom>
          <a:noFill/>
        </p:spPr>
        <p:txBody>
          <a:bodyPr wrap="none" rtlCol="0">
            <a:spAutoFit/>
            <a:scene3d>
              <a:camera prst="orthographicFront"/>
              <a:lightRig rig="threePt" dir="t"/>
            </a:scene3d>
            <a:sp3d contourW="12700"/>
          </a:bodyPr>
          <a:lstStyle/>
          <a:p>
            <a:pPr algn="l"/>
            <a:r>
              <a:rPr lang="zh-CN" sz="2800" b="1" dirty="0">
                <a:solidFill>
                  <a:schemeClr val="accent2"/>
                </a:solidFill>
                <a:cs typeface="+mn-ea"/>
                <a:sym typeface="+mn-lt"/>
              </a:rPr>
              <a:t>总结</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a:extLst>
              <a:ext uri="{FF2B5EF4-FFF2-40B4-BE49-F238E27FC236}">
                <a16:creationId xmlns:a16="http://schemas.microsoft.com/office/drawing/2014/main" id="{AC795B77-7E72-41F7-AEEA-E5593269B015}"/>
              </a:ext>
            </a:extLst>
          </p:cNvPr>
          <p:cNvSpPr txBox="1"/>
          <p:nvPr/>
        </p:nvSpPr>
        <p:spPr>
          <a:xfrm>
            <a:off x="2320471" y="3832683"/>
            <a:ext cx="8424999" cy="2246769"/>
          </a:xfrm>
          <a:prstGeom prst="rect">
            <a:avLst/>
          </a:prstGeom>
          <a:noFill/>
        </p:spPr>
        <p:txBody>
          <a:bodyPr wrap="square" rtlCol="0">
            <a:spAutoFit/>
          </a:bodyPr>
          <a:lstStyle/>
          <a:p>
            <a:r>
              <a:rPr lang="en-US" altLang="zh-CN" sz="2800" dirty="0"/>
              <a:t>2:</a:t>
            </a:r>
            <a:r>
              <a:rPr lang="zh-CN" altLang="en-US" sz="2800" dirty="0"/>
              <a:t>说出以下可见性符号的含义：</a:t>
            </a:r>
            <a:endParaRPr lang="en-US" altLang="zh-CN" sz="2800" dirty="0"/>
          </a:p>
          <a:p>
            <a:endParaRPr lang="en-US" altLang="zh-CN" dirty="0"/>
          </a:p>
          <a:p>
            <a:r>
              <a:rPr lang="zh-CN" altLang="en-US" dirty="0"/>
              <a:t>“</a:t>
            </a:r>
            <a:r>
              <a:rPr lang="en-US" altLang="zh-CN" dirty="0"/>
              <a:t>+</a:t>
            </a:r>
            <a:r>
              <a:rPr lang="zh-CN" altLang="en-US" dirty="0"/>
              <a:t>”：</a:t>
            </a:r>
            <a:r>
              <a:rPr lang="en-US" altLang="zh-CN" dirty="0"/>
              <a:t>_______________________</a:t>
            </a:r>
            <a:r>
              <a:rPr lang="zh-CN" altLang="en-US" dirty="0"/>
              <a:t>“</a:t>
            </a:r>
            <a:r>
              <a:rPr lang="en-US" altLang="zh-CN" dirty="0"/>
              <a:t>~</a:t>
            </a:r>
            <a:r>
              <a:rPr lang="zh-CN" altLang="en-US" dirty="0"/>
              <a:t>”：</a:t>
            </a:r>
            <a:r>
              <a:rPr lang="en-US" altLang="zh-CN" dirty="0"/>
              <a:t>________________________</a:t>
            </a:r>
            <a:endParaRPr lang="zh-CN" altLang="en-US" dirty="0"/>
          </a:p>
          <a:p>
            <a:endParaRPr lang="en-US" altLang="zh-CN" dirty="0"/>
          </a:p>
          <a:p>
            <a:endParaRPr lang="en-US" altLang="zh-CN" dirty="0"/>
          </a:p>
          <a:p>
            <a:r>
              <a:rPr lang="zh-CN" altLang="en-US" dirty="0"/>
              <a:t>“</a:t>
            </a:r>
            <a:r>
              <a:rPr lang="en-US" altLang="zh-CN" dirty="0"/>
              <a:t>-</a:t>
            </a:r>
            <a:r>
              <a:rPr lang="zh-CN" altLang="en-US" dirty="0"/>
              <a:t>”：</a:t>
            </a:r>
            <a:r>
              <a:rPr lang="en-US" altLang="zh-CN" dirty="0"/>
              <a:t>________________________</a:t>
            </a:r>
            <a:r>
              <a:rPr lang="zh-CN" altLang="en-US" dirty="0"/>
              <a:t>“</a:t>
            </a:r>
            <a:r>
              <a:rPr lang="en-US" altLang="zh-CN" dirty="0"/>
              <a:t>#</a:t>
            </a:r>
            <a:r>
              <a:rPr lang="zh-CN" altLang="en-US" dirty="0"/>
              <a:t>”：</a:t>
            </a:r>
            <a:r>
              <a:rPr lang="en-US" altLang="zh-CN" dirty="0"/>
              <a:t>________________________</a:t>
            </a:r>
          </a:p>
          <a:p>
            <a:endParaRPr lang="en-US" altLang="zh-CN" dirty="0"/>
          </a:p>
        </p:txBody>
      </p:sp>
      <p:sp>
        <p:nvSpPr>
          <p:cNvPr id="6" name="文本框 5">
            <a:extLst>
              <a:ext uri="{FF2B5EF4-FFF2-40B4-BE49-F238E27FC236}">
                <a16:creationId xmlns:a16="http://schemas.microsoft.com/office/drawing/2014/main" id="{ADC4B209-F965-4871-9FE1-5785C385834B}"/>
              </a:ext>
            </a:extLst>
          </p:cNvPr>
          <p:cNvSpPr txBox="1"/>
          <p:nvPr/>
        </p:nvSpPr>
        <p:spPr>
          <a:xfrm>
            <a:off x="3616021" y="4505078"/>
            <a:ext cx="2009313" cy="369332"/>
          </a:xfrm>
          <a:prstGeom prst="rect">
            <a:avLst/>
          </a:prstGeom>
          <a:noFill/>
        </p:spPr>
        <p:txBody>
          <a:bodyPr wrap="square" rtlCol="0">
            <a:spAutoFit/>
          </a:bodyPr>
          <a:lstStyle/>
          <a:p>
            <a:r>
              <a:rPr lang="zh-CN" altLang="en-US" dirty="0">
                <a:solidFill>
                  <a:srgbClr val="FF0000"/>
                </a:solidFill>
              </a:rPr>
              <a:t>public 公用的</a:t>
            </a:r>
            <a:endParaRPr lang="zh-CN" altLang="en-US" dirty="0"/>
          </a:p>
        </p:txBody>
      </p:sp>
      <p:sp>
        <p:nvSpPr>
          <p:cNvPr id="8" name="文本框 7">
            <a:extLst>
              <a:ext uri="{FF2B5EF4-FFF2-40B4-BE49-F238E27FC236}">
                <a16:creationId xmlns:a16="http://schemas.microsoft.com/office/drawing/2014/main" id="{BFE1FCA3-0619-4574-A595-215C746B6E27}"/>
              </a:ext>
            </a:extLst>
          </p:cNvPr>
          <p:cNvSpPr txBox="1"/>
          <p:nvPr/>
        </p:nvSpPr>
        <p:spPr>
          <a:xfrm>
            <a:off x="6655540" y="5291603"/>
            <a:ext cx="2257887" cy="369332"/>
          </a:xfrm>
          <a:prstGeom prst="rect">
            <a:avLst/>
          </a:prstGeom>
          <a:noFill/>
        </p:spPr>
        <p:txBody>
          <a:bodyPr wrap="square" rtlCol="0">
            <a:spAutoFit/>
          </a:bodyPr>
          <a:lstStyle/>
          <a:p>
            <a:r>
              <a:rPr lang="zh-CN" altLang="en-US" dirty="0">
                <a:solidFill>
                  <a:srgbClr val="FF0000"/>
                </a:solidFill>
              </a:rPr>
              <a:t>protected 受保护的</a:t>
            </a:r>
            <a:endParaRPr lang="zh-CN" altLang="en-US" dirty="0"/>
          </a:p>
        </p:txBody>
      </p:sp>
      <p:sp>
        <p:nvSpPr>
          <p:cNvPr id="9" name="文本框 8">
            <a:extLst>
              <a:ext uri="{FF2B5EF4-FFF2-40B4-BE49-F238E27FC236}">
                <a16:creationId xmlns:a16="http://schemas.microsoft.com/office/drawing/2014/main" id="{4ACAB6BA-DE42-4DD5-961D-D34A097B9C35}"/>
              </a:ext>
            </a:extLst>
          </p:cNvPr>
          <p:cNvSpPr txBox="1"/>
          <p:nvPr/>
        </p:nvSpPr>
        <p:spPr>
          <a:xfrm>
            <a:off x="3614294" y="5307780"/>
            <a:ext cx="2391054" cy="369332"/>
          </a:xfrm>
          <a:prstGeom prst="rect">
            <a:avLst/>
          </a:prstGeom>
          <a:noFill/>
        </p:spPr>
        <p:txBody>
          <a:bodyPr wrap="square" rtlCol="0">
            <a:spAutoFit/>
          </a:bodyPr>
          <a:lstStyle/>
          <a:p>
            <a:r>
              <a:rPr lang="zh-CN" altLang="en-US" dirty="0">
                <a:solidFill>
                  <a:srgbClr val="FF0000"/>
                </a:solidFill>
              </a:rPr>
              <a:t>private 私有的</a:t>
            </a:r>
            <a:endParaRPr lang="zh-CN" altLang="en-US" dirty="0"/>
          </a:p>
        </p:txBody>
      </p:sp>
      <p:sp>
        <p:nvSpPr>
          <p:cNvPr id="10" name="文本框 9">
            <a:extLst>
              <a:ext uri="{FF2B5EF4-FFF2-40B4-BE49-F238E27FC236}">
                <a16:creationId xmlns:a16="http://schemas.microsoft.com/office/drawing/2014/main" id="{2F2FD6E8-103A-471E-A831-F7A75E0C2B91}"/>
              </a:ext>
            </a:extLst>
          </p:cNvPr>
          <p:cNvSpPr txBox="1"/>
          <p:nvPr/>
        </p:nvSpPr>
        <p:spPr>
          <a:xfrm>
            <a:off x="6698809" y="4503755"/>
            <a:ext cx="2527764" cy="369332"/>
          </a:xfrm>
          <a:prstGeom prst="rect">
            <a:avLst/>
          </a:prstGeom>
          <a:noFill/>
        </p:spPr>
        <p:txBody>
          <a:bodyPr wrap="square" rtlCol="0">
            <a:spAutoFit/>
          </a:bodyPr>
          <a:lstStyle/>
          <a:p>
            <a:r>
              <a:rPr lang="zh-CN" altLang="en-US" dirty="0">
                <a:solidFill>
                  <a:srgbClr val="FF0000"/>
                </a:solidFill>
              </a:rPr>
              <a:t>package 包的</a:t>
            </a:r>
            <a:endParaRPr lang="zh-CN" altLang="en-US" dirty="0"/>
          </a:p>
        </p:txBody>
      </p:sp>
      <p:sp>
        <p:nvSpPr>
          <p:cNvPr id="11" name="文本框 10">
            <a:extLst>
              <a:ext uri="{FF2B5EF4-FFF2-40B4-BE49-F238E27FC236}">
                <a16:creationId xmlns:a16="http://schemas.microsoft.com/office/drawing/2014/main" id="{203E2EF0-C15D-4F99-B694-0E264441F9B0}"/>
              </a:ext>
            </a:extLst>
          </p:cNvPr>
          <p:cNvSpPr txBox="1"/>
          <p:nvPr/>
        </p:nvSpPr>
        <p:spPr>
          <a:xfrm>
            <a:off x="2386584" y="1572768"/>
            <a:ext cx="7717536" cy="1200329"/>
          </a:xfrm>
          <a:prstGeom prst="rect">
            <a:avLst/>
          </a:prstGeom>
          <a:noFill/>
        </p:spPr>
        <p:txBody>
          <a:bodyPr wrap="square" rtlCol="0">
            <a:spAutoFit/>
          </a:bodyPr>
          <a:lstStyle/>
          <a:p>
            <a:r>
              <a:rPr lang="en-US" altLang="zh-CN" sz="2400" dirty="0"/>
              <a:t>1</a:t>
            </a:r>
            <a:r>
              <a:rPr lang="zh-CN" altLang="en-US" sz="2400" dirty="0"/>
              <a:t>：（      ）是系统中遵从一组接口且提供实现的一个物理部件，通常指开发和运行时的物理实现？</a:t>
            </a:r>
            <a:endParaRPr lang="en-US" altLang="zh-CN" sz="2400" dirty="0"/>
          </a:p>
          <a:p>
            <a:r>
              <a:rPr lang="en-US" altLang="zh-CN" sz="2400" dirty="0"/>
              <a:t>A:</a:t>
            </a:r>
            <a:r>
              <a:rPr lang="zh-CN" altLang="en-US" sz="2400" dirty="0"/>
              <a:t>部署图   </a:t>
            </a:r>
            <a:r>
              <a:rPr lang="en-US" altLang="zh-CN" sz="2400" dirty="0"/>
              <a:t>	    B:</a:t>
            </a:r>
            <a:r>
              <a:rPr lang="zh-CN" altLang="en-US" sz="2400" dirty="0"/>
              <a:t>类  </a:t>
            </a:r>
            <a:r>
              <a:rPr lang="en-US" altLang="zh-CN" sz="2400" dirty="0"/>
              <a:t>	</a:t>
            </a:r>
            <a:r>
              <a:rPr lang="zh-CN" altLang="en-US" sz="2400" dirty="0"/>
              <a:t> </a:t>
            </a:r>
            <a:r>
              <a:rPr lang="en-US" altLang="zh-CN" sz="2400" dirty="0"/>
              <a:t>	C</a:t>
            </a:r>
            <a:r>
              <a:rPr lang="zh-CN" altLang="en-US" sz="2400" dirty="0"/>
              <a:t>：接口    </a:t>
            </a:r>
            <a:r>
              <a:rPr lang="en-US" altLang="zh-CN" sz="2400" dirty="0"/>
              <a:t>	</a:t>
            </a:r>
            <a:r>
              <a:rPr lang="zh-CN" altLang="en-US" sz="2400" dirty="0"/>
              <a:t> </a:t>
            </a:r>
            <a:r>
              <a:rPr lang="en-US" altLang="zh-CN" sz="2400" dirty="0"/>
              <a:t>D:</a:t>
            </a:r>
            <a:r>
              <a:rPr lang="zh-CN" altLang="en-US" sz="2400" dirty="0"/>
              <a:t>组件</a:t>
            </a:r>
            <a:endParaRPr lang="en-US" altLang="zh-CN" sz="2400" dirty="0"/>
          </a:p>
        </p:txBody>
      </p:sp>
      <p:sp>
        <p:nvSpPr>
          <p:cNvPr id="12" name="文本框 11">
            <a:extLst>
              <a:ext uri="{FF2B5EF4-FFF2-40B4-BE49-F238E27FC236}">
                <a16:creationId xmlns:a16="http://schemas.microsoft.com/office/drawing/2014/main" id="{5D7A5384-BCB2-4693-8B91-A5BB6015E4FE}"/>
              </a:ext>
            </a:extLst>
          </p:cNvPr>
          <p:cNvSpPr txBox="1"/>
          <p:nvPr/>
        </p:nvSpPr>
        <p:spPr>
          <a:xfrm>
            <a:off x="3423477" y="1637575"/>
            <a:ext cx="381634" cy="365760"/>
          </a:xfrm>
          <a:prstGeom prst="rect">
            <a:avLst/>
          </a:prstGeom>
          <a:noFill/>
        </p:spPr>
        <p:txBody>
          <a:bodyPr wrap="square" rtlCol="0">
            <a:spAutoFit/>
          </a:bodyPr>
          <a:lstStyle/>
          <a:p>
            <a:r>
              <a:rPr lang="en-US" altLang="zh-CN" dirty="0">
                <a:solidFill>
                  <a:srgbClr val="FF0000"/>
                </a:solidFill>
              </a:rPr>
              <a:t>D</a:t>
            </a:r>
            <a:endParaRPr lang="zh-CN" altLang="en-US" dirty="0">
              <a:solidFill>
                <a:srgbClr val="FF0000"/>
              </a:solidFill>
            </a:endParaRPr>
          </a:p>
        </p:txBody>
      </p:sp>
    </p:spTree>
    <p:extLst>
      <p:ext uri="{BB962C8B-B14F-4D97-AF65-F5344CB8AC3E}">
        <p14:creationId xmlns:p14="http://schemas.microsoft.com/office/powerpoint/2010/main" val="554756466"/>
      </p:ext>
    </p:extLst>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anim calcmode="lin" valueType="num">
                                      <p:cBhvr>
                                        <p:cTn id="28" dur="1000" fill="hold"/>
                                        <p:tgtEl>
                                          <p:spTgt spid="12"/>
                                        </p:tgtEl>
                                        <p:attrNameLst>
                                          <p:attrName>ppt_x</p:attrName>
                                        </p:attrNameLst>
                                      </p:cBhvr>
                                      <p:tavLst>
                                        <p:tav tm="0">
                                          <p:val>
                                            <p:strVal val="#ppt_x"/>
                                          </p:val>
                                        </p:tav>
                                        <p:tav tm="100000">
                                          <p:val>
                                            <p:strVal val="#ppt_x"/>
                                          </p:val>
                                        </p:tav>
                                      </p:tavLst>
                                    </p:anim>
                                    <p:anim calcmode="lin" valueType="num">
                                      <p:cBhvr>
                                        <p:cTn id="2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000"/>
                                        <p:tgtEl>
                                          <p:spTgt spid="8"/>
                                        </p:tgtEl>
                                      </p:cBhvr>
                                    </p:animEffect>
                                    <p:anim calcmode="lin" valueType="num">
                                      <p:cBhvr>
                                        <p:cTn id="56" dur="1000" fill="hold"/>
                                        <p:tgtEl>
                                          <p:spTgt spid="8"/>
                                        </p:tgtEl>
                                        <p:attrNameLst>
                                          <p:attrName>ppt_x</p:attrName>
                                        </p:attrNameLst>
                                      </p:cBhvr>
                                      <p:tavLst>
                                        <p:tav tm="0">
                                          <p:val>
                                            <p:strVal val="#ppt_x"/>
                                          </p:val>
                                        </p:tav>
                                        <p:tav tm="100000">
                                          <p:val>
                                            <p:strVal val="#ppt_x"/>
                                          </p:val>
                                        </p:tav>
                                      </p:tavLst>
                                    </p:anim>
                                    <p:anim calcmode="lin" valueType="num">
                                      <p:cBhvr>
                                        <p:cTn id="5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5" grpId="0" bldLvl="0" animBg="1"/>
      <p:bldP spid="6" grpId="0"/>
      <p:bldP spid="8" grpId="0"/>
      <p:bldP spid="9" grpId="0"/>
      <p:bldP spid="10"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446530" y="1132205"/>
            <a:ext cx="10003790" cy="52114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4" name="矩形 93"/>
          <p:cNvSpPr/>
          <p:nvPr/>
        </p:nvSpPr>
        <p:spPr>
          <a:xfrm>
            <a:off x="1377005" y="1039500"/>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5" name="矩形 93"/>
          <p:cNvSpPr/>
          <p:nvPr/>
        </p:nvSpPr>
        <p:spPr>
          <a:xfrm rot="10800000">
            <a:off x="11153069" y="6079452"/>
            <a:ext cx="362940" cy="36288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p>
        </p:txBody>
      </p:sp>
      <p:sp>
        <p:nvSpPr>
          <p:cNvPr id="15" name="文本框 30"/>
          <p:cNvSpPr txBox="1"/>
          <p:nvPr/>
        </p:nvSpPr>
        <p:spPr>
          <a:xfrm>
            <a:off x="1740535" y="436245"/>
            <a:ext cx="894080" cy="521970"/>
          </a:xfrm>
          <a:prstGeom prst="rect">
            <a:avLst/>
          </a:prstGeom>
          <a:noFill/>
        </p:spPr>
        <p:txBody>
          <a:bodyPr wrap="none" rtlCol="0">
            <a:spAutoFit/>
            <a:scene3d>
              <a:camera prst="orthographicFront"/>
              <a:lightRig rig="threePt" dir="t"/>
            </a:scene3d>
            <a:sp3d contourW="12700"/>
          </a:bodyPr>
          <a:lstStyle/>
          <a:p>
            <a:pPr algn="l"/>
            <a:r>
              <a:rPr lang="zh-CN" sz="2800" b="1" dirty="0">
                <a:solidFill>
                  <a:schemeClr val="accent2"/>
                </a:solidFill>
                <a:cs typeface="+mn-ea"/>
                <a:sym typeface="+mn-lt"/>
              </a:rPr>
              <a:t>总结</a:t>
            </a:r>
          </a:p>
        </p:txBody>
      </p:sp>
      <p:sp>
        <p:nvSpPr>
          <p:cNvPr id="17"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pic>
        <p:nvPicPr>
          <p:cNvPr id="7" name="图片 6">
            <a:extLst>
              <a:ext uri="{FF2B5EF4-FFF2-40B4-BE49-F238E27FC236}">
                <a16:creationId xmlns:a16="http://schemas.microsoft.com/office/drawing/2014/main" id="{904809D2-A721-49BB-A93F-25EEA902C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475" y="1210365"/>
            <a:ext cx="8052951" cy="5050530"/>
          </a:xfrm>
          <a:prstGeom prst="rect">
            <a:avLst/>
          </a:prstGeom>
        </p:spPr>
      </p:pic>
    </p:spTree>
    <p:extLst>
      <p:ext uri="{BB962C8B-B14F-4D97-AF65-F5344CB8AC3E}">
        <p14:creationId xmlns:p14="http://schemas.microsoft.com/office/powerpoint/2010/main" val="1514220710"/>
      </p:ext>
    </p:extLst>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anim calcmode="lin" valueType="num">
                                      <p:cBhvr>
                                        <p:cTn id="10" dur="500" fill="hold"/>
                                        <p:tgtEl>
                                          <p:spTgt spid="4"/>
                                        </p:tgtEl>
                                        <p:attrNameLst>
                                          <p:attrName>ppt_x</p:attrName>
                                        </p:attrNameLst>
                                      </p:cBhvr>
                                      <p:tavLst>
                                        <p:tav tm="0">
                                          <p:val>
                                            <p:fltVal val="0.5"/>
                                          </p:val>
                                        </p:tav>
                                        <p:tav tm="100000">
                                          <p:val>
                                            <p:strVal val="#ppt_x"/>
                                          </p:val>
                                        </p:tav>
                                      </p:tavLst>
                                    </p:anim>
                                    <p:anim calcmode="lin" valueType="num">
                                      <p:cBhvr>
                                        <p:cTn id="11" dur="500" fill="hold"/>
                                        <p:tgtEl>
                                          <p:spTgt spid="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anim calcmode="lin" valueType="num">
                                      <p:cBhvr>
                                        <p:cTn id="17" dur="500" fill="hold"/>
                                        <p:tgtEl>
                                          <p:spTgt spid="5"/>
                                        </p:tgtEl>
                                        <p:attrNameLst>
                                          <p:attrName>ppt_x</p:attrName>
                                        </p:attrNameLst>
                                      </p:cBhvr>
                                      <p:tavLst>
                                        <p:tav tm="0">
                                          <p:val>
                                            <p:fltVal val="0.5"/>
                                          </p:val>
                                        </p:tav>
                                        <p:tav tm="100000">
                                          <p:val>
                                            <p:strVal val="#ppt_x"/>
                                          </p:val>
                                        </p:tav>
                                      </p:tavLst>
                                    </p:anim>
                                    <p:anim calcmode="lin" valueType="num">
                                      <p:cBhvr>
                                        <p:cTn id="18" dur="500" fill="hold"/>
                                        <p:tgtEl>
                                          <p:spTgt spid="5"/>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5"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aphicFrame>
        <p:nvGraphicFramePr>
          <p:cNvPr id="3" name="表格 3"/>
          <p:cNvGraphicFramePr>
            <a:graphicFrameLocks noGrp="1"/>
          </p:cNvGraphicFramePr>
          <p:nvPr/>
        </p:nvGraphicFramePr>
        <p:xfrm>
          <a:off x="395498" y="1886053"/>
          <a:ext cx="6354015" cy="1268547"/>
        </p:xfrm>
        <a:graphic>
          <a:graphicData uri="http://schemas.openxmlformats.org/drawingml/2006/table">
            <a:tbl>
              <a:tblPr firstRow="1" bandRow="1">
                <a:tableStyleId>{5C22544A-7EE6-4342-B048-85BDC9FD1C3A}</a:tableStyleId>
              </a:tblPr>
              <a:tblGrid>
                <a:gridCol w="1270803">
                  <a:extLst>
                    <a:ext uri="{9D8B030D-6E8A-4147-A177-3AD203B41FA5}">
                      <a16:colId xmlns:a16="http://schemas.microsoft.com/office/drawing/2014/main" val="20000"/>
                    </a:ext>
                  </a:extLst>
                </a:gridCol>
                <a:gridCol w="1270803">
                  <a:extLst>
                    <a:ext uri="{9D8B030D-6E8A-4147-A177-3AD203B41FA5}">
                      <a16:colId xmlns:a16="http://schemas.microsoft.com/office/drawing/2014/main" val="20001"/>
                    </a:ext>
                  </a:extLst>
                </a:gridCol>
                <a:gridCol w="1270803">
                  <a:extLst>
                    <a:ext uri="{9D8B030D-6E8A-4147-A177-3AD203B41FA5}">
                      <a16:colId xmlns:a16="http://schemas.microsoft.com/office/drawing/2014/main" val="20002"/>
                    </a:ext>
                  </a:extLst>
                </a:gridCol>
                <a:gridCol w="1270803">
                  <a:extLst>
                    <a:ext uri="{9D8B030D-6E8A-4147-A177-3AD203B41FA5}">
                      <a16:colId xmlns:a16="http://schemas.microsoft.com/office/drawing/2014/main" val="20003"/>
                    </a:ext>
                  </a:extLst>
                </a:gridCol>
                <a:gridCol w="1270803">
                  <a:extLst>
                    <a:ext uri="{9D8B030D-6E8A-4147-A177-3AD203B41FA5}">
                      <a16:colId xmlns:a16="http://schemas.microsoft.com/office/drawing/2014/main" val="20004"/>
                    </a:ext>
                  </a:extLst>
                </a:gridCol>
              </a:tblGrid>
              <a:tr h="334585">
                <a:tc>
                  <a:txBody>
                    <a:bodyPr/>
                    <a:lstStyle/>
                    <a:p>
                      <a:r>
                        <a:rPr lang="zh-CN" altLang="en-US" sz="1600" dirty="0"/>
                        <a:t>徐过</a:t>
                      </a:r>
                    </a:p>
                  </a:txBody>
                  <a:tcPr/>
                </a:tc>
                <a:tc>
                  <a:txBody>
                    <a:bodyPr/>
                    <a:lstStyle/>
                    <a:p>
                      <a:r>
                        <a:rPr lang="zh-CN" altLang="en-US" sz="1600" dirty="0"/>
                        <a:t>余浩凯</a:t>
                      </a:r>
                    </a:p>
                  </a:txBody>
                  <a:tcPr/>
                </a:tc>
                <a:tc>
                  <a:txBody>
                    <a:bodyPr/>
                    <a:lstStyle/>
                    <a:p>
                      <a:r>
                        <a:rPr lang="zh-CN" altLang="en-US" sz="1600" dirty="0"/>
                        <a:t>许罗阳宁</a:t>
                      </a:r>
                    </a:p>
                  </a:txBody>
                  <a:tcPr/>
                </a:tc>
                <a:tc>
                  <a:txBody>
                    <a:bodyPr/>
                    <a:lstStyle/>
                    <a:p>
                      <a:r>
                        <a:rPr lang="zh-CN" altLang="en-US" sz="1600" dirty="0"/>
                        <a:t>徐晟</a:t>
                      </a:r>
                    </a:p>
                  </a:txBody>
                  <a:tcPr/>
                </a:tc>
                <a:tc>
                  <a:txBody>
                    <a:bodyPr/>
                    <a:lstStyle/>
                    <a:p>
                      <a:r>
                        <a:rPr lang="zh-CN" altLang="en-US" sz="1600" dirty="0"/>
                        <a:t>邵云飞</a:t>
                      </a:r>
                    </a:p>
                  </a:txBody>
                  <a:tcPr/>
                </a:tc>
                <a:extLst>
                  <a:ext uri="{0D108BD9-81ED-4DB2-BD59-A6C34878D82A}">
                    <a16:rowId xmlns:a16="http://schemas.microsoft.com/office/drawing/2014/main" val="10000"/>
                  </a:ext>
                </a:extLst>
              </a:tr>
              <a:tr h="933267">
                <a:tc>
                  <a:txBody>
                    <a:bodyPr/>
                    <a:lstStyle/>
                    <a:p>
                      <a:r>
                        <a:rPr lang="zh-CN" altLang="en-US" dirty="0"/>
                        <a:t>构建事物</a:t>
                      </a:r>
                    </a:p>
                  </a:txBody>
                  <a:tcPr/>
                </a:tc>
                <a:tc>
                  <a:txBody>
                    <a:bodyPr/>
                    <a:lstStyle/>
                    <a:p>
                      <a:r>
                        <a:rPr lang="zh-CN" altLang="en-US" dirty="0"/>
                        <a:t>依赖</a:t>
                      </a:r>
                      <a:endParaRPr lang="en-US" altLang="zh-CN" dirty="0"/>
                    </a:p>
                    <a:p>
                      <a:r>
                        <a:rPr lang="zh-CN" altLang="en-US" dirty="0"/>
                        <a:t>关联</a:t>
                      </a:r>
                    </a:p>
                  </a:txBody>
                  <a:tcPr/>
                </a:tc>
                <a:tc>
                  <a:txBody>
                    <a:bodyPr/>
                    <a:lstStyle/>
                    <a:p>
                      <a:r>
                        <a:rPr lang="zh-CN" altLang="en-US" dirty="0"/>
                        <a:t>泛化</a:t>
                      </a:r>
                      <a:endParaRPr lang="en-US" altLang="zh-CN" dirty="0"/>
                    </a:p>
                    <a:p>
                      <a:r>
                        <a:rPr lang="zh-CN" altLang="en-US" dirty="0"/>
                        <a:t>实现</a:t>
                      </a:r>
                    </a:p>
                  </a:txBody>
                  <a:tcPr/>
                </a:tc>
                <a:tc>
                  <a:txBody>
                    <a:bodyPr/>
                    <a:lstStyle/>
                    <a:p>
                      <a:r>
                        <a:rPr lang="en-US" altLang="zh-CN" dirty="0"/>
                        <a:t>1.5- 1.8</a:t>
                      </a:r>
                    </a:p>
                    <a:p>
                      <a:r>
                        <a:rPr lang="en-US" altLang="zh-CN" dirty="0"/>
                        <a:t>ppt</a:t>
                      </a:r>
                      <a:endParaRPr lang="zh-CN" altLang="en-US" dirty="0"/>
                    </a:p>
                  </a:txBody>
                  <a:tcPr/>
                </a:tc>
                <a:tc>
                  <a:txBody>
                    <a:bodyPr/>
                    <a:lstStyle/>
                    <a:p>
                      <a:r>
                        <a:rPr lang="en-US" altLang="zh-CN" dirty="0"/>
                        <a:t>1.1-1.4</a:t>
                      </a:r>
                    </a:p>
                    <a:p>
                      <a:r>
                        <a:rPr lang="en-US" altLang="zh-CN" dirty="0"/>
                        <a:t>ppt</a:t>
                      </a:r>
                      <a:endParaRPr lang="zh-CN" altLang="en-US" dirty="0"/>
                    </a:p>
                  </a:txBody>
                  <a:tcPr/>
                </a:tc>
                <a:extLst>
                  <a:ext uri="{0D108BD9-81ED-4DB2-BD59-A6C34878D82A}">
                    <a16:rowId xmlns:a16="http://schemas.microsoft.com/office/drawing/2014/main" val="10001"/>
                  </a:ext>
                </a:extLst>
              </a:tr>
            </a:tbl>
          </a:graphicData>
        </a:graphic>
      </p:graphicFrame>
      <p:grpSp>
        <p:nvGrpSpPr>
          <p:cNvPr id="14" name="组合 13"/>
          <p:cNvGrpSpPr/>
          <p:nvPr/>
        </p:nvGrpSpPr>
        <p:grpSpPr>
          <a:xfrm>
            <a:off x="1685925" y="815687"/>
            <a:ext cx="3959860" cy="633730"/>
            <a:chOff x="1244534" y="3522134"/>
            <a:chExt cx="2767734" cy="316802"/>
          </a:xfrm>
          <a:solidFill>
            <a:srgbClr val="5D999F"/>
          </a:solidFill>
        </p:grpSpPr>
        <p:sp>
          <p:nvSpPr>
            <p:cNvPr id="15" name="矩形 14"/>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文本框 15"/>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PPT</a:t>
              </a:r>
              <a:r>
                <a:rPr lang="zh-CN" altLang="en-US" sz="3200" dirty="0">
                  <a:solidFill>
                    <a:schemeClr val="bg1"/>
                  </a:solidFill>
                  <a:cs typeface="+mn-ea"/>
                  <a:sym typeface="+mn-lt"/>
                </a:rPr>
                <a:t>分工</a:t>
              </a:r>
              <a:endParaRPr lang="en-US" altLang="zh-CN" sz="3200" dirty="0">
                <a:solidFill>
                  <a:schemeClr val="bg1"/>
                </a:solidFill>
                <a:cs typeface="+mn-ea"/>
                <a:sym typeface="+mn-lt"/>
              </a:endParaRPr>
            </a:p>
          </p:txBody>
        </p:sp>
      </p:grpSp>
      <p:graphicFrame>
        <p:nvGraphicFramePr>
          <p:cNvPr id="2" name="表格 3"/>
          <p:cNvGraphicFramePr>
            <a:graphicFrameLocks noGrp="1"/>
          </p:cNvGraphicFramePr>
          <p:nvPr/>
        </p:nvGraphicFramePr>
        <p:xfrm>
          <a:off x="345102" y="3758467"/>
          <a:ext cx="7132830" cy="2372360"/>
        </p:xfrm>
        <a:graphic>
          <a:graphicData uri="http://schemas.openxmlformats.org/drawingml/2006/table">
            <a:tbl>
              <a:tblPr firstRow="1" bandRow="1">
                <a:tableStyleId>{5C22544A-7EE6-4342-B048-85BDC9FD1C3A}</a:tableStyleId>
              </a:tblPr>
              <a:tblGrid>
                <a:gridCol w="1188805">
                  <a:extLst>
                    <a:ext uri="{9D8B030D-6E8A-4147-A177-3AD203B41FA5}">
                      <a16:colId xmlns:a16="http://schemas.microsoft.com/office/drawing/2014/main" val="20000"/>
                    </a:ext>
                  </a:extLst>
                </a:gridCol>
                <a:gridCol w="1188805">
                  <a:extLst>
                    <a:ext uri="{9D8B030D-6E8A-4147-A177-3AD203B41FA5}">
                      <a16:colId xmlns:a16="http://schemas.microsoft.com/office/drawing/2014/main" val="20001"/>
                    </a:ext>
                  </a:extLst>
                </a:gridCol>
                <a:gridCol w="1188805">
                  <a:extLst>
                    <a:ext uri="{9D8B030D-6E8A-4147-A177-3AD203B41FA5}">
                      <a16:colId xmlns:a16="http://schemas.microsoft.com/office/drawing/2014/main" val="20002"/>
                    </a:ext>
                  </a:extLst>
                </a:gridCol>
                <a:gridCol w="1188805">
                  <a:extLst>
                    <a:ext uri="{9D8B030D-6E8A-4147-A177-3AD203B41FA5}">
                      <a16:colId xmlns:a16="http://schemas.microsoft.com/office/drawing/2014/main" val="20003"/>
                    </a:ext>
                  </a:extLst>
                </a:gridCol>
                <a:gridCol w="1188805">
                  <a:extLst>
                    <a:ext uri="{9D8B030D-6E8A-4147-A177-3AD203B41FA5}">
                      <a16:colId xmlns:a16="http://schemas.microsoft.com/office/drawing/2014/main" val="20004"/>
                    </a:ext>
                  </a:extLst>
                </a:gridCol>
                <a:gridCol w="1188805">
                  <a:extLst>
                    <a:ext uri="{9D8B030D-6E8A-4147-A177-3AD203B41FA5}">
                      <a16:colId xmlns:a16="http://schemas.microsoft.com/office/drawing/2014/main" val="20005"/>
                    </a:ext>
                  </a:extLst>
                </a:gridCol>
              </a:tblGrid>
              <a:tr h="370840">
                <a:tc>
                  <a:txBody>
                    <a:bodyPr/>
                    <a:lstStyle/>
                    <a:p>
                      <a:r>
                        <a:rPr lang="zh-CN" altLang="en-US" sz="1400" b="0" dirty="0"/>
                        <a:t>姓名</a:t>
                      </a:r>
                      <a:endParaRPr lang="en-US" altLang="zh-CN" sz="1400" b="0" dirty="0"/>
                    </a:p>
                    <a:p>
                      <a:endParaRPr lang="zh-CN" altLang="en-US" sz="1400" b="0" dirty="0"/>
                    </a:p>
                  </a:txBody>
                  <a:tcPr/>
                </a:tc>
                <a:tc>
                  <a:txBody>
                    <a:bodyPr/>
                    <a:lstStyle/>
                    <a:p>
                      <a:r>
                        <a:rPr lang="zh-CN" altLang="en-US" sz="1400" b="0" dirty="0"/>
                        <a:t>工作态度</a:t>
                      </a:r>
                      <a:endParaRPr lang="en-US" altLang="zh-CN" sz="1400" b="0" dirty="0"/>
                    </a:p>
                    <a:p>
                      <a:r>
                        <a:rPr lang="zh-CN" altLang="en-US" sz="1400" b="0" dirty="0"/>
                        <a:t>（</a:t>
                      </a:r>
                      <a:r>
                        <a:rPr lang="en-US" altLang="zh-CN" sz="1400" b="0" dirty="0"/>
                        <a:t>30</a:t>
                      </a:r>
                      <a:r>
                        <a:rPr lang="zh-CN" altLang="en-US" sz="1400" b="0" dirty="0"/>
                        <a:t>）</a:t>
                      </a:r>
                    </a:p>
                  </a:txBody>
                  <a:tcPr/>
                </a:tc>
                <a:tc>
                  <a:txBody>
                    <a:bodyPr/>
                    <a:lstStyle/>
                    <a:p>
                      <a:r>
                        <a:rPr lang="zh-CN" altLang="en-US" sz="1400" b="0" dirty="0"/>
                        <a:t>工作效率</a:t>
                      </a:r>
                      <a:endParaRPr lang="en-US" altLang="zh-CN" sz="1400" b="0" dirty="0"/>
                    </a:p>
                    <a:p>
                      <a:r>
                        <a:rPr lang="zh-CN" altLang="en-US" sz="1400" b="0" dirty="0"/>
                        <a:t>（</a:t>
                      </a:r>
                      <a:r>
                        <a:rPr lang="en-US" altLang="zh-CN" sz="1400" b="0" dirty="0"/>
                        <a:t>20</a:t>
                      </a:r>
                      <a:r>
                        <a:rPr lang="zh-CN" altLang="en-US" sz="1400" b="0" dirty="0"/>
                        <a:t>）</a:t>
                      </a:r>
                    </a:p>
                  </a:txBody>
                  <a:tcPr/>
                </a:tc>
                <a:tc>
                  <a:txBody>
                    <a:bodyPr/>
                    <a:lstStyle/>
                    <a:p>
                      <a:r>
                        <a:rPr lang="zh-CN" altLang="en-US" sz="1400" b="0" dirty="0"/>
                        <a:t>讨论积极度</a:t>
                      </a:r>
                      <a:endParaRPr lang="en-US" altLang="zh-CN" sz="1400" b="0" dirty="0"/>
                    </a:p>
                    <a:p>
                      <a:r>
                        <a:rPr lang="zh-CN" altLang="en-US" sz="1400" b="0" dirty="0"/>
                        <a:t>（</a:t>
                      </a:r>
                      <a:r>
                        <a:rPr lang="en-US" altLang="zh-CN" sz="1400" b="0" dirty="0"/>
                        <a:t>10</a:t>
                      </a:r>
                      <a:r>
                        <a:rPr lang="zh-CN" altLang="en-US" sz="1400" b="0" dirty="0"/>
                        <a:t>）</a:t>
                      </a:r>
                    </a:p>
                  </a:txBody>
                  <a:tcPr/>
                </a:tc>
                <a:tc>
                  <a:txBody>
                    <a:bodyPr/>
                    <a:lstStyle/>
                    <a:p>
                      <a:r>
                        <a:rPr lang="zh-CN" altLang="en-US" sz="1400" b="0" dirty="0"/>
                        <a:t>工作质量</a:t>
                      </a:r>
                      <a:endParaRPr lang="en-US" altLang="zh-CN" sz="1400" b="0" dirty="0"/>
                    </a:p>
                    <a:p>
                      <a:r>
                        <a:rPr lang="zh-CN" altLang="en-US" sz="1400" b="0" dirty="0"/>
                        <a:t>（</a:t>
                      </a:r>
                      <a:r>
                        <a:rPr lang="en-US" altLang="zh-CN" sz="1400" b="0" dirty="0"/>
                        <a:t>40</a:t>
                      </a:r>
                      <a:r>
                        <a:rPr lang="zh-CN" altLang="en-US" sz="1400" b="0" dirty="0"/>
                        <a:t>）</a:t>
                      </a:r>
                    </a:p>
                  </a:txBody>
                  <a:tcPr/>
                </a:tc>
                <a:tc>
                  <a:txBody>
                    <a:bodyPr/>
                    <a:lstStyle/>
                    <a:p>
                      <a:r>
                        <a:rPr lang="zh-CN" altLang="en-US" sz="1400" b="0" dirty="0"/>
                        <a:t>总分</a:t>
                      </a:r>
                    </a:p>
                  </a:txBody>
                  <a:tcPr/>
                </a:tc>
                <a:extLst>
                  <a:ext uri="{0D108BD9-81ED-4DB2-BD59-A6C34878D82A}">
                    <a16:rowId xmlns:a16="http://schemas.microsoft.com/office/drawing/2014/main" val="10000"/>
                  </a:ext>
                </a:extLst>
              </a:tr>
              <a:tr h="370840">
                <a:tc>
                  <a:txBody>
                    <a:bodyPr/>
                    <a:lstStyle/>
                    <a:p>
                      <a:r>
                        <a:rPr lang="zh-CN" altLang="en-US" sz="1400" dirty="0"/>
                        <a:t>徐过</a:t>
                      </a:r>
                    </a:p>
                  </a:txBody>
                  <a:tcPr/>
                </a:tc>
                <a:tc>
                  <a:txBody>
                    <a:bodyPr/>
                    <a:lstStyle/>
                    <a:p>
                      <a:r>
                        <a:rPr lang="en-US" altLang="zh-CN" sz="1400" dirty="0"/>
                        <a:t>25</a:t>
                      </a:r>
                      <a:endParaRPr lang="zh-CN" altLang="en-US" sz="1400" dirty="0"/>
                    </a:p>
                  </a:txBody>
                  <a:tcPr/>
                </a:tc>
                <a:tc>
                  <a:txBody>
                    <a:bodyPr/>
                    <a:lstStyle/>
                    <a:p>
                      <a:r>
                        <a:rPr lang="en-US" altLang="zh-CN" sz="1400" dirty="0"/>
                        <a:t>17</a:t>
                      </a:r>
                      <a:endParaRPr lang="zh-CN" altLang="en-US" sz="1400" dirty="0"/>
                    </a:p>
                  </a:txBody>
                  <a:tcPr/>
                </a:tc>
                <a:tc>
                  <a:txBody>
                    <a:bodyPr/>
                    <a:lstStyle/>
                    <a:p>
                      <a:r>
                        <a:rPr lang="en-US" altLang="zh-CN" sz="1400" dirty="0"/>
                        <a:t>8</a:t>
                      </a:r>
                      <a:endParaRPr lang="zh-CN" altLang="en-US" sz="1400" dirty="0"/>
                    </a:p>
                  </a:txBody>
                  <a:tcPr/>
                </a:tc>
                <a:tc>
                  <a:txBody>
                    <a:bodyPr/>
                    <a:lstStyle/>
                    <a:p>
                      <a:r>
                        <a:rPr lang="en-US" altLang="zh-CN" sz="1400" dirty="0"/>
                        <a:t>35</a:t>
                      </a:r>
                      <a:endParaRPr lang="zh-CN" altLang="en-US" sz="1400" dirty="0"/>
                    </a:p>
                  </a:txBody>
                  <a:tcPr/>
                </a:tc>
                <a:tc>
                  <a:txBody>
                    <a:bodyPr/>
                    <a:lstStyle/>
                    <a:p>
                      <a:r>
                        <a:rPr lang="en-US" altLang="zh-CN" sz="1400" dirty="0"/>
                        <a:t>85</a:t>
                      </a:r>
                      <a:endParaRPr lang="zh-CN" altLang="en-US" sz="1400" dirty="0"/>
                    </a:p>
                  </a:txBody>
                  <a:tcPr/>
                </a:tc>
                <a:extLst>
                  <a:ext uri="{0D108BD9-81ED-4DB2-BD59-A6C34878D82A}">
                    <a16:rowId xmlns:a16="http://schemas.microsoft.com/office/drawing/2014/main" val="10001"/>
                  </a:ext>
                </a:extLst>
              </a:tr>
              <a:tr h="370840">
                <a:tc>
                  <a:txBody>
                    <a:bodyPr/>
                    <a:lstStyle/>
                    <a:p>
                      <a:r>
                        <a:rPr lang="zh-CN" altLang="en-US" sz="1400" dirty="0"/>
                        <a:t>余浩凯</a:t>
                      </a:r>
                    </a:p>
                  </a:txBody>
                  <a:tcPr/>
                </a:tc>
                <a:tc>
                  <a:txBody>
                    <a:bodyPr/>
                    <a:lstStyle/>
                    <a:p>
                      <a:r>
                        <a:rPr lang="en-US" altLang="zh-CN" sz="1400" dirty="0"/>
                        <a:t>20</a:t>
                      </a:r>
                      <a:endParaRPr lang="zh-CN" altLang="en-US" sz="1400" dirty="0"/>
                    </a:p>
                  </a:txBody>
                  <a:tcPr/>
                </a:tc>
                <a:tc>
                  <a:txBody>
                    <a:bodyPr/>
                    <a:lstStyle/>
                    <a:p>
                      <a:r>
                        <a:rPr lang="en-US" altLang="zh-CN" sz="1400" dirty="0"/>
                        <a:t>18</a:t>
                      </a:r>
                      <a:endParaRPr lang="zh-CN" altLang="en-US" sz="1400" dirty="0"/>
                    </a:p>
                  </a:txBody>
                  <a:tcPr/>
                </a:tc>
                <a:tc>
                  <a:txBody>
                    <a:bodyPr/>
                    <a:lstStyle/>
                    <a:p>
                      <a:r>
                        <a:rPr lang="en-US" altLang="zh-CN" sz="1400" dirty="0"/>
                        <a:t>8</a:t>
                      </a:r>
                      <a:endParaRPr lang="zh-CN" altLang="en-US" sz="1400" dirty="0"/>
                    </a:p>
                  </a:txBody>
                  <a:tcPr/>
                </a:tc>
                <a:tc>
                  <a:txBody>
                    <a:bodyPr/>
                    <a:lstStyle/>
                    <a:p>
                      <a:r>
                        <a:rPr lang="en-US" altLang="zh-CN" sz="1400" dirty="0"/>
                        <a:t>34</a:t>
                      </a:r>
                      <a:endParaRPr lang="zh-CN" altLang="en-US" sz="1400" dirty="0"/>
                    </a:p>
                  </a:txBody>
                  <a:tcPr/>
                </a:tc>
                <a:tc>
                  <a:txBody>
                    <a:bodyPr/>
                    <a:lstStyle/>
                    <a:p>
                      <a:r>
                        <a:rPr lang="en-US" altLang="zh-CN" sz="1400" dirty="0"/>
                        <a:t>80</a:t>
                      </a:r>
                      <a:endParaRPr lang="zh-CN" altLang="en-US" sz="1400" dirty="0"/>
                    </a:p>
                  </a:txBody>
                  <a:tcPr/>
                </a:tc>
                <a:extLst>
                  <a:ext uri="{0D108BD9-81ED-4DB2-BD59-A6C34878D82A}">
                    <a16:rowId xmlns:a16="http://schemas.microsoft.com/office/drawing/2014/main" val="10002"/>
                  </a:ext>
                </a:extLst>
              </a:tr>
              <a:tr h="370840">
                <a:tc>
                  <a:txBody>
                    <a:bodyPr/>
                    <a:lstStyle/>
                    <a:p>
                      <a:r>
                        <a:rPr lang="zh-CN" altLang="en-US" sz="1400" dirty="0"/>
                        <a:t>许罗阳宁</a:t>
                      </a:r>
                    </a:p>
                  </a:txBody>
                  <a:tcPr/>
                </a:tc>
                <a:tc>
                  <a:txBody>
                    <a:bodyPr/>
                    <a:lstStyle/>
                    <a:p>
                      <a:r>
                        <a:rPr lang="en-US" altLang="zh-CN" sz="1400" dirty="0"/>
                        <a:t>23</a:t>
                      </a:r>
                      <a:endParaRPr lang="zh-CN" altLang="en-US" sz="1400" dirty="0"/>
                    </a:p>
                  </a:txBody>
                  <a:tcPr/>
                </a:tc>
                <a:tc>
                  <a:txBody>
                    <a:bodyPr/>
                    <a:lstStyle/>
                    <a:p>
                      <a:r>
                        <a:rPr lang="en-US" altLang="zh-CN" sz="1400" dirty="0"/>
                        <a:t>17</a:t>
                      </a:r>
                      <a:endParaRPr lang="zh-CN" altLang="en-US" sz="1400" dirty="0"/>
                    </a:p>
                  </a:txBody>
                  <a:tcPr/>
                </a:tc>
                <a:tc>
                  <a:txBody>
                    <a:bodyPr/>
                    <a:lstStyle/>
                    <a:p>
                      <a:r>
                        <a:rPr lang="en-US" altLang="zh-CN" sz="1400" dirty="0"/>
                        <a:t>8</a:t>
                      </a:r>
                      <a:endParaRPr lang="zh-CN" altLang="en-US" sz="1400" dirty="0"/>
                    </a:p>
                  </a:txBody>
                  <a:tcPr/>
                </a:tc>
                <a:tc>
                  <a:txBody>
                    <a:bodyPr/>
                    <a:lstStyle/>
                    <a:p>
                      <a:r>
                        <a:rPr lang="en-US" altLang="zh-CN" sz="1400" dirty="0"/>
                        <a:t>33</a:t>
                      </a:r>
                      <a:endParaRPr lang="zh-CN" altLang="en-US" sz="1400" dirty="0"/>
                    </a:p>
                  </a:txBody>
                  <a:tcPr/>
                </a:tc>
                <a:tc>
                  <a:txBody>
                    <a:bodyPr/>
                    <a:lstStyle/>
                    <a:p>
                      <a:r>
                        <a:rPr lang="en-US" altLang="zh-CN" sz="1400" dirty="0"/>
                        <a:t>81</a:t>
                      </a:r>
                      <a:endParaRPr lang="zh-CN" altLang="en-US" sz="1400" dirty="0"/>
                    </a:p>
                  </a:txBody>
                  <a:tcPr/>
                </a:tc>
                <a:extLst>
                  <a:ext uri="{0D108BD9-81ED-4DB2-BD59-A6C34878D82A}">
                    <a16:rowId xmlns:a16="http://schemas.microsoft.com/office/drawing/2014/main" val="10003"/>
                  </a:ext>
                </a:extLst>
              </a:tr>
              <a:tr h="370840">
                <a:tc>
                  <a:txBody>
                    <a:bodyPr/>
                    <a:lstStyle/>
                    <a:p>
                      <a:r>
                        <a:rPr lang="zh-CN" altLang="en-US" sz="1400" dirty="0"/>
                        <a:t>邵云飞</a:t>
                      </a:r>
                    </a:p>
                  </a:txBody>
                  <a:tcPr/>
                </a:tc>
                <a:tc>
                  <a:txBody>
                    <a:bodyPr/>
                    <a:lstStyle/>
                    <a:p>
                      <a:r>
                        <a:rPr lang="en-US" altLang="zh-CN" sz="1400" dirty="0"/>
                        <a:t>22</a:t>
                      </a:r>
                      <a:endParaRPr lang="zh-CN" altLang="en-US" sz="1400" dirty="0"/>
                    </a:p>
                  </a:txBody>
                  <a:tcPr/>
                </a:tc>
                <a:tc>
                  <a:txBody>
                    <a:bodyPr/>
                    <a:lstStyle/>
                    <a:p>
                      <a:r>
                        <a:rPr lang="en-US" altLang="zh-CN" sz="1400" dirty="0"/>
                        <a:t>19</a:t>
                      </a:r>
                      <a:endParaRPr lang="zh-CN" altLang="en-US" sz="1400" dirty="0"/>
                    </a:p>
                  </a:txBody>
                  <a:tcPr/>
                </a:tc>
                <a:tc>
                  <a:txBody>
                    <a:bodyPr/>
                    <a:lstStyle/>
                    <a:p>
                      <a:r>
                        <a:rPr lang="en-US" altLang="zh-CN" sz="1400" dirty="0"/>
                        <a:t>7</a:t>
                      </a:r>
                      <a:endParaRPr lang="zh-CN" altLang="en-US" sz="1400" dirty="0"/>
                    </a:p>
                  </a:txBody>
                  <a:tcPr/>
                </a:tc>
                <a:tc>
                  <a:txBody>
                    <a:bodyPr/>
                    <a:lstStyle/>
                    <a:p>
                      <a:r>
                        <a:rPr lang="en-US" altLang="zh-CN" sz="1400" dirty="0"/>
                        <a:t>35</a:t>
                      </a:r>
                      <a:endParaRPr lang="zh-CN" altLang="en-US" sz="1400" dirty="0"/>
                    </a:p>
                  </a:txBody>
                  <a:tcPr/>
                </a:tc>
                <a:tc>
                  <a:txBody>
                    <a:bodyPr/>
                    <a:lstStyle/>
                    <a:p>
                      <a:r>
                        <a:rPr lang="en-US" altLang="zh-CN" sz="1400" dirty="0"/>
                        <a:t>83</a:t>
                      </a:r>
                      <a:endParaRPr lang="zh-CN" altLang="en-US" sz="1400" dirty="0"/>
                    </a:p>
                  </a:txBody>
                  <a:tcPr/>
                </a:tc>
                <a:extLst>
                  <a:ext uri="{0D108BD9-81ED-4DB2-BD59-A6C34878D82A}">
                    <a16:rowId xmlns:a16="http://schemas.microsoft.com/office/drawing/2014/main" val="10004"/>
                  </a:ext>
                </a:extLst>
              </a:tr>
              <a:tr h="370840">
                <a:tc>
                  <a:txBody>
                    <a:bodyPr/>
                    <a:lstStyle/>
                    <a:p>
                      <a:r>
                        <a:rPr lang="zh-CN" altLang="en-US" sz="1400" dirty="0"/>
                        <a:t>徐晟</a:t>
                      </a:r>
                    </a:p>
                  </a:txBody>
                  <a:tcPr/>
                </a:tc>
                <a:tc>
                  <a:txBody>
                    <a:bodyPr/>
                    <a:lstStyle/>
                    <a:p>
                      <a:r>
                        <a:rPr lang="en-US" altLang="zh-CN" sz="1400" dirty="0"/>
                        <a:t>20</a:t>
                      </a:r>
                      <a:endParaRPr lang="zh-CN" altLang="en-US" sz="1400" dirty="0"/>
                    </a:p>
                  </a:txBody>
                  <a:tcPr/>
                </a:tc>
                <a:tc>
                  <a:txBody>
                    <a:bodyPr/>
                    <a:lstStyle/>
                    <a:p>
                      <a:r>
                        <a:rPr lang="en-US" altLang="zh-CN" sz="1400" dirty="0"/>
                        <a:t>17</a:t>
                      </a:r>
                      <a:endParaRPr lang="zh-CN" altLang="en-US" sz="1400" dirty="0"/>
                    </a:p>
                  </a:txBody>
                  <a:tcPr/>
                </a:tc>
                <a:tc>
                  <a:txBody>
                    <a:bodyPr/>
                    <a:lstStyle/>
                    <a:p>
                      <a:r>
                        <a:rPr lang="en-US" altLang="zh-CN" sz="1400" dirty="0"/>
                        <a:t>9</a:t>
                      </a:r>
                      <a:endParaRPr lang="zh-CN" altLang="en-US" sz="1400" dirty="0"/>
                    </a:p>
                  </a:txBody>
                  <a:tcPr/>
                </a:tc>
                <a:tc>
                  <a:txBody>
                    <a:bodyPr/>
                    <a:lstStyle/>
                    <a:p>
                      <a:r>
                        <a:rPr lang="en-US" altLang="zh-CN" sz="1400" dirty="0"/>
                        <a:t>33</a:t>
                      </a:r>
                      <a:endParaRPr lang="zh-CN" altLang="en-US" sz="1400" dirty="0"/>
                    </a:p>
                  </a:txBody>
                  <a:tcPr/>
                </a:tc>
                <a:tc>
                  <a:txBody>
                    <a:bodyPr/>
                    <a:lstStyle/>
                    <a:p>
                      <a:r>
                        <a:rPr lang="en-US" altLang="zh-CN" sz="1400" dirty="0"/>
                        <a:t>79</a:t>
                      </a:r>
                      <a:endParaRPr lang="zh-CN" altLang="en-US" sz="1400" dirty="0"/>
                    </a:p>
                  </a:txBody>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30" grpId="0" bldLvl="0" animBg="1"/>
      <p:bldP spid="3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7081094" y="2480909"/>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6623552" y="49974"/>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4" name="组合 13"/>
          <p:cNvGrpSpPr/>
          <p:nvPr/>
        </p:nvGrpSpPr>
        <p:grpSpPr>
          <a:xfrm>
            <a:off x="734816" y="543896"/>
            <a:ext cx="1558932" cy="426644"/>
            <a:chOff x="1244534" y="3522134"/>
            <a:chExt cx="2767734" cy="316802"/>
          </a:xfrm>
          <a:solidFill>
            <a:srgbClr val="5D999F"/>
          </a:solidFill>
        </p:grpSpPr>
        <p:sp>
          <p:nvSpPr>
            <p:cNvPr id="15" name="矩形 14"/>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6" name="文本框 15"/>
            <p:cNvSpPr txBox="1"/>
            <p:nvPr/>
          </p:nvSpPr>
          <p:spPr>
            <a:xfrm>
              <a:off x="1317969" y="3526647"/>
              <a:ext cx="2206456" cy="199342"/>
            </a:xfrm>
            <a:prstGeom prst="rect">
              <a:avLst/>
            </a:prstGeom>
            <a:noFill/>
          </p:spPr>
          <p:txBody>
            <a:bodyPr wrap="square" rtlCol="0">
              <a:spAutoFit/>
              <a:scene3d>
                <a:camera prst="orthographicFront"/>
                <a:lightRig rig="threePt" dir="t"/>
              </a:scene3d>
              <a:sp3d contourW="12700"/>
            </a:bodyPr>
            <a:lstStyle/>
            <a:p>
              <a:pPr algn="ctr"/>
              <a:r>
                <a:rPr lang="zh-CN" altLang="en-US" sz="2000" dirty="0">
                  <a:solidFill>
                    <a:schemeClr val="bg1"/>
                  </a:solidFill>
                  <a:cs typeface="+mn-ea"/>
                  <a:sym typeface="+mn-lt"/>
                </a:rPr>
                <a:t>参考资料</a:t>
              </a:r>
              <a:endParaRPr lang="en-US" altLang="zh-CN" sz="2000" dirty="0">
                <a:solidFill>
                  <a:schemeClr val="bg1"/>
                </a:solidFill>
                <a:cs typeface="+mn-ea"/>
                <a:sym typeface="+mn-lt"/>
              </a:endParaRPr>
            </a:p>
          </p:txBody>
        </p:sp>
      </p:grpSp>
      <p:sp>
        <p:nvSpPr>
          <p:cNvPr id="12" name="文本框 11"/>
          <p:cNvSpPr txBox="1"/>
          <p:nvPr/>
        </p:nvSpPr>
        <p:spPr>
          <a:xfrm>
            <a:off x="375287" y="2262744"/>
            <a:ext cx="9517542" cy="1938992"/>
          </a:xfrm>
          <a:prstGeom prst="rect">
            <a:avLst/>
          </a:prstGeom>
          <a:noFill/>
        </p:spPr>
        <p:txBody>
          <a:bodyPr wrap="none" rtlCol="0">
            <a:spAutoFit/>
          </a:bodyPr>
          <a:lstStyle/>
          <a:p>
            <a:pPr algn="l"/>
            <a:r>
              <a:rPr lang="zh-CN" altLang="en-US" sz="2000" dirty="0"/>
              <a:t>文献参考：</a:t>
            </a:r>
            <a:endParaRPr lang="en-US" altLang="zh-CN" sz="2000" dirty="0"/>
          </a:p>
          <a:p>
            <a:pPr algn="l"/>
            <a:r>
              <a:rPr lang="en-US" altLang="zh-CN" sz="2000" dirty="0"/>
              <a:t>[1]杨弘平.UML2 </a:t>
            </a:r>
            <a:r>
              <a:rPr lang="en-US" altLang="zh-CN" sz="2000" dirty="0" err="1"/>
              <a:t>基础、建模与设计教程</a:t>
            </a:r>
            <a:r>
              <a:rPr lang="en-US" altLang="zh-CN" sz="2000" dirty="0"/>
              <a:t>[M].</a:t>
            </a:r>
          </a:p>
          <a:p>
            <a:pPr algn="l"/>
            <a:r>
              <a:rPr lang="zh-CN" altLang="en-US" sz="2000" dirty="0"/>
              <a:t>北京</a:t>
            </a:r>
            <a:r>
              <a:rPr lang="en-US" altLang="zh-CN" sz="2000" dirty="0"/>
              <a:t>:</a:t>
            </a:r>
            <a:r>
              <a:rPr lang="en-US" altLang="zh-CN" sz="2000" dirty="0" err="1"/>
              <a:t>清华大学出版社</a:t>
            </a:r>
            <a:r>
              <a:rPr lang="en-US" altLang="zh-CN" sz="2000" dirty="0"/>
              <a:t> 2015</a:t>
            </a:r>
            <a:r>
              <a:rPr lang="zh-CN" altLang="en-US" sz="2000" dirty="0"/>
              <a:t>：</a:t>
            </a:r>
            <a:r>
              <a:rPr lang="en-US" altLang="zh-CN" sz="2000" dirty="0"/>
              <a:t>P1-P13</a:t>
            </a:r>
          </a:p>
          <a:p>
            <a:pPr algn="l"/>
            <a:r>
              <a:rPr lang="en-US" altLang="zh-CN" sz="2000" dirty="0"/>
              <a:t>[2]</a:t>
            </a:r>
            <a:r>
              <a:rPr lang="zh-CN" altLang="en-US" sz="2000" dirty="0"/>
              <a:t>谭火彬 </a:t>
            </a:r>
            <a:r>
              <a:rPr lang="en-US" altLang="zh-CN" sz="2000" dirty="0"/>
              <a:t>UML2</a:t>
            </a:r>
            <a:r>
              <a:rPr lang="zh-CN" altLang="en-US" sz="2000" dirty="0"/>
              <a:t>面向对象分析与设计（第二版）</a:t>
            </a:r>
            <a:endParaRPr lang="en-US" altLang="zh-CN" sz="2000" dirty="0"/>
          </a:p>
          <a:p>
            <a:pPr algn="l"/>
            <a:r>
              <a:rPr lang="zh-CN" altLang="en-US" sz="2000" dirty="0"/>
              <a:t>清华大学出版社 </a:t>
            </a:r>
            <a:r>
              <a:rPr lang="en-US" altLang="zh-CN" sz="2000" dirty="0"/>
              <a:t>2013</a:t>
            </a:r>
            <a:r>
              <a:rPr lang="zh-CN" altLang="en-US" sz="2000" dirty="0"/>
              <a:t>：</a:t>
            </a:r>
            <a:r>
              <a:rPr lang="en-US" altLang="zh-CN" sz="2000" dirty="0"/>
              <a:t>P21-P49</a:t>
            </a:r>
          </a:p>
          <a:p>
            <a:pPr algn="l"/>
            <a:r>
              <a:rPr lang="en-US" altLang="zh-CN" sz="2000" dirty="0"/>
              <a:t>[3]</a:t>
            </a:r>
            <a:r>
              <a:rPr lang="zh-CN" altLang="en-US" sz="2000" dirty="0"/>
              <a:t>对象图、示例图</a:t>
            </a:r>
            <a:r>
              <a:rPr lang="zh-CN" altLang="en-US" sz="2000" dirty="0">
                <a:sym typeface="+mn-ea"/>
                <a:hlinkClick r:id="rId3"/>
              </a:rPr>
              <a:t>http://www.uml.org.cn/modeler/201909124.asp</a:t>
            </a:r>
            <a:r>
              <a:rPr lang="en-US" altLang="zh-CN" sz="2000" dirty="0">
                <a:sym typeface="+mn-ea"/>
              </a:rPr>
              <a:t> 2022/3/12</a:t>
            </a:r>
            <a:endParaRPr lang="en-US" altLang="zh-CN" sz="2000" dirty="0"/>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30" grpId="0" bldLvl="0" animBg="1"/>
      <p:bldP spid="3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任意多边形 28"/>
          <p:cNvSpPr/>
          <p:nvPr/>
        </p:nvSpPr>
        <p:spPr>
          <a:xfrm rot="2700000">
            <a:off x="9330371" y="916648"/>
            <a:ext cx="1420687" cy="1427783"/>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3117460" y="-89875"/>
            <a:ext cx="7004023" cy="7037748"/>
          </a:xfrm>
          <a:custGeom>
            <a:avLst/>
            <a:gdLst>
              <a:gd name="connsiteX0" fmla="*/ 0 w 7004023"/>
              <a:gd name="connsiteY0" fmla="*/ 2171546 h 7037748"/>
              <a:gd name="connsiteX1" fmla="*/ 1740201 w 7004023"/>
              <a:gd name="connsiteY1" fmla="*/ 431345 h 7037748"/>
              <a:gd name="connsiteX2" fmla="*/ 1740202 w 7004023"/>
              <a:gd name="connsiteY2" fmla="*/ 431345 h 7037748"/>
              <a:gd name="connsiteX3" fmla="*/ 2171547 w 7004023"/>
              <a:gd name="connsiteY3" fmla="*/ 0 h 7037748"/>
              <a:gd name="connsiteX4" fmla="*/ 6358431 w 7004023"/>
              <a:gd name="connsiteY4" fmla="*/ 0 h 7037748"/>
              <a:gd name="connsiteX5" fmla="*/ 7004023 w 7004023"/>
              <a:gd name="connsiteY5" fmla="*/ 645592 h 7037748"/>
              <a:gd name="connsiteX6" fmla="*/ 7004022 w 7004023"/>
              <a:gd name="connsiteY6" fmla="*/ 4866202 h 7037748"/>
              <a:gd name="connsiteX7" fmla="*/ 5263822 w 7004023"/>
              <a:gd name="connsiteY7" fmla="*/ 6606403 h 7037748"/>
              <a:gd name="connsiteX8" fmla="*/ 5263822 w 7004023"/>
              <a:gd name="connsiteY8" fmla="*/ 6606401 h 7037748"/>
              <a:gd name="connsiteX9" fmla="*/ 4832475 w 7004023"/>
              <a:gd name="connsiteY9" fmla="*/ 7037748 h 7037748"/>
              <a:gd name="connsiteX10" fmla="*/ 4832474 w 7004023"/>
              <a:gd name="connsiteY10" fmla="*/ 2171546 h 703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04023" h="7037748">
                <a:moveTo>
                  <a:pt x="0" y="2171546"/>
                </a:moveTo>
                <a:lnTo>
                  <a:pt x="1740201" y="431345"/>
                </a:lnTo>
                <a:lnTo>
                  <a:pt x="1740202" y="431345"/>
                </a:lnTo>
                <a:lnTo>
                  <a:pt x="2171547" y="0"/>
                </a:lnTo>
                <a:lnTo>
                  <a:pt x="6358431" y="0"/>
                </a:lnTo>
                <a:cubicBezTo>
                  <a:pt x="6714981" y="0"/>
                  <a:pt x="7004023" y="289042"/>
                  <a:pt x="7004023" y="645592"/>
                </a:cubicBezTo>
                <a:lnTo>
                  <a:pt x="7004022" y="4866202"/>
                </a:lnTo>
                <a:lnTo>
                  <a:pt x="5263822" y="6606403"/>
                </a:lnTo>
                <a:lnTo>
                  <a:pt x="5263822" y="6606401"/>
                </a:lnTo>
                <a:lnTo>
                  <a:pt x="4832475" y="7037748"/>
                </a:lnTo>
                <a:lnTo>
                  <a:pt x="4832474" y="2171546"/>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2" name="任意多边形 21"/>
          <p:cNvSpPr/>
          <p:nvPr/>
        </p:nvSpPr>
        <p:spPr>
          <a:xfrm rot="2700000">
            <a:off x="6098536" y="2488658"/>
            <a:ext cx="4353560" cy="4231886"/>
          </a:xfrm>
          <a:custGeom>
            <a:avLst/>
            <a:gdLst>
              <a:gd name="connsiteX0" fmla="*/ 0 w 4353560"/>
              <a:gd name="connsiteY0" fmla="*/ 1105934 h 4231886"/>
              <a:gd name="connsiteX1" fmla="*/ 1105935 w 4353560"/>
              <a:gd name="connsiteY1" fmla="*/ 0 h 4231886"/>
              <a:gd name="connsiteX2" fmla="*/ 3943273 w 4353560"/>
              <a:gd name="connsiteY2" fmla="*/ 0 h 4231886"/>
              <a:gd name="connsiteX3" fmla="*/ 4353560 w 4353560"/>
              <a:gd name="connsiteY3" fmla="*/ 410287 h 4231886"/>
              <a:gd name="connsiteX4" fmla="*/ 4353560 w 4353560"/>
              <a:gd name="connsiteY4" fmla="*/ 3125951 h 4231886"/>
              <a:gd name="connsiteX5" fmla="*/ 3247625 w 4353560"/>
              <a:gd name="connsiteY5" fmla="*/ 4231886 h 4231886"/>
              <a:gd name="connsiteX6" fmla="*/ 3247625 w 4353560"/>
              <a:gd name="connsiteY6" fmla="*/ 1105934 h 4231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53560" h="4231886">
                <a:moveTo>
                  <a:pt x="0" y="1105934"/>
                </a:moveTo>
                <a:lnTo>
                  <a:pt x="1105935" y="0"/>
                </a:lnTo>
                <a:lnTo>
                  <a:pt x="3943273" y="0"/>
                </a:lnTo>
                <a:cubicBezTo>
                  <a:pt x="4169868" y="0"/>
                  <a:pt x="4353560" y="183692"/>
                  <a:pt x="4353560" y="410287"/>
                </a:cubicBezTo>
                <a:lnTo>
                  <a:pt x="4353560" y="3125951"/>
                </a:lnTo>
                <a:lnTo>
                  <a:pt x="3247625" y="4231886"/>
                </a:lnTo>
                <a:lnTo>
                  <a:pt x="3247625" y="1105934"/>
                </a:ln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5271643" y="433691"/>
            <a:ext cx="4706557" cy="47300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907836" y="2637997"/>
            <a:ext cx="6299200" cy="1106805"/>
          </a:xfrm>
          <a:prstGeom prst="rect">
            <a:avLst/>
          </a:prstGeom>
          <a:noFill/>
        </p:spPr>
        <p:txBody>
          <a:bodyPr wrap="square" rtlCol="0">
            <a:spAutoFit/>
            <a:scene3d>
              <a:camera prst="orthographicFront"/>
              <a:lightRig rig="threePt" dir="t"/>
            </a:scene3d>
            <a:sp3d contourW="12700"/>
          </a:bodyPr>
          <a:lstStyle/>
          <a:p>
            <a:r>
              <a:rPr lang="en-US" sz="6600" b="1" dirty="0">
                <a:solidFill>
                  <a:schemeClr val="tx1">
                    <a:lumMod val="75000"/>
                    <a:lumOff val="25000"/>
                  </a:schemeClr>
                </a:solidFill>
                <a:cs typeface="+mn-ea"/>
                <a:sym typeface="+mn-lt"/>
              </a:rPr>
              <a:t>THANKS!</a:t>
            </a:r>
          </a:p>
        </p:txBody>
      </p:sp>
      <p:grpSp>
        <p:nvGrpSpPr>
          <p:cNvPr id="26" name="组合 25"/>
          <p:cNvGrpSpPr/>
          <p:nvPr/>
        </p:nvGrpSpPr>
        <p:grpSpPr>
          <a:xfrm>
            <a:off x="982980" y="4234815"/>
            <a:ext cx="3959860" cy="633730"/>
            <a:chOff x="1244534" y="3522134"/>
            <a:chExt cx="2767734" cy="316802"/>
          </a:xfrm>
          <a:solidFill>
            <a:srgbClr val="5D999F"/>
          </a:solidFill>
        </p:grpSpPr>
        <p:sp>
          <p:nvSpPr>
            <p:cNvPr id="27" name="矩形 26"/>
            <p:cNvSpPr/>
            <p:nvPr/>
          </p:nvSpPr>
          <p:spPr>
            <a:xfrm>
              <a:off x="1244534" y="3522134"/>
              <a:ext cx="2767734" cy="31680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8" name="文本框 27"/>
            <p:cNvSpPr txBox="1"/>
            <p:nvPr/>
          </p:nvSpPr>
          <p:spPr>
            <a:xfrm>
              <a:off x="1317967" y="3526647"/>
              <a:ext cx="2365178" cy="291724"/>
            </a:xfrm>
            <a:prstGeom prst="rect">
              <a:avLst/>
            </a:prstGeom>
            <a:noFill/>
          </p:spPr>
          <p:txBody>
            <a:bodyPr wrap="square" rtlCol="0">
              <a:spAutoFit/>
              <a:scene3d>
                <a:camera prst="orthographicFront"/>
                <a:lightRig rig="threePt" dir="t"/>
              </a:scene3d>
              <a:sp3d contourW="12700"/>
            </a:bodyPr>
            <a:lstStyle/>
            <a:p>
              <a:pPr algn="ctr"/>
              <a:r>
                <a:rPr lang="en-US" altLang="zh-CN" sz="3200" dirty="0">
                  <a:solidFill>
                    <a:schemeClr val="bg1"/>
                  </a:solidFill>
                  <a:cs typeface="+mn-ea"/>
                  <a:sym typeface="+mn-lt"/>
                </a:rPr>
                <a:t>G07</a:t>
              </a:r>
            </a:p>
          </p:txBody>
        </p:sp>
      </p:grpSp>
      <p:sp>
        <p:nvSpPr>
          <p:cNvPr id="30" name="任意多边形 29"/>
          <p:cNvSpPr/>
          <p:nvPr/>
        </p:nvSpPr>
        <p:spPr>
          <a:xfrm rot="2700000">
            <a:off x="10732001" y="5932661"/>
            <a:ext cx="922260" cy="92686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2">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任意多边形 31"/>
          <p:cNvSpPr/>
          <p:nvPr/>
        </p:nvSpPr>
        <p:spPr>
          <a:xfrm rot="2700000">
            <a:off x="1301417" y="5457574"/>
            <a:ext cx="707075" cy="710607"/>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25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0-#ppt_w/2"/>
                                          </p:val>
                                        </p:tav>
                                        <p:tav tm="100000">
                                          <p:val>
                                            <p:strVal val="#ppt_x"/>
                                          </p:val>
                                        </p:tav>
                                      </p:tavLst>
                                    </p:anim>
                                    <p:anim calcmode="lin" valueType="num">
                                      <p:cBhvr additive="base">
                                        <p:cTn id="16" dur="500" fill="hold"/>
                                        <p:tgtEl>
                                          <p:spTgt spid="2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500" fill="hold"/>
                                        <p:tgtEl>
                                          <p:spTgt spid="30"/>
                                        </p:tgtEl>
                                        <p:attrNameLst>
                                          <p:attrName>ppt_x</p:attrName>
                                        </p:attrNameLst>
                                      </p:cBhvr>
                                      <p:tavLst>
                                        <p:tav tm="0">
                                          <p:val>
                                            <p:strVal val="0-#ppt_w/2"/>
                                          </p:val>
                                        </p:tav>
                                        <p:tav tm="100000">
                                          <p:val>
                                            <p:strVal val="#ppt_x"/>
                                          </p:val>
                                        </p:tav>
                                      </p:tavLst>
                                    </p:anim>
                                    <p:anim calcmode="lin" valueType="num">
                                      <p:cBhvr additive="base">
                                        <p:cTn id="20" dur="5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nodePh="1">
                                  <p:stCondLst>
                                    <p:cond delay="0"/>
                                  </p:stCondLst>
                                  <p:endCondLst>
                                    <p:cond evt="begin" delay="0">
                                      <p:tn val="21"/>
                                    </p:cond>
                                  </p:end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0-#ppt_w/2"/>
                                          </p:val>
                                        </p:tav>
                                        <p:tav tm="100000">
                                          <p:val>
                                            <p:strVal val="#ppt_x"/>
                                          </p:val>
                                        </p:tav>
                                      </p:tavLst>
                                    </p:anim>
                                    <p:anim calcmode="lin" valueType="num">
                                      <p:cBhvr additive="base">
                                        <p:cTn id="28" dur="500" fill="hold"/>
                                        <p:tgtEl>
                                          <p:spTgt spid="3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additive="base">
                                        <p:cTn id="32" dur="500" fill="hold"/>
                                        <p:tgtEl>
                                          <p:spTgt spid="24"/>
                                        </p:tgtEl>
                                        <p:attrNameLst>
                                          <p:attrName>ppt_x</p:attrName>
                                        </p:attrNameLst>
                                      </p:cBhvr>
                                      <p:tavLst>
                                        <p:tav tm="0">
                                          <p:val>
                                            <p:strVal val="0-#ppt_w/2"/>
                                          </p:val>
                                        </p:tav>
                                        <p:tav tm="100000">
                                          <p:val>
                                            <p:strVal val="#ppt_x"/>
                                          </p:val>
                                        </p:tav>
                                      </p:tavLst>
                                    </p:anim>
                                    <p:anim calcmode="lin" valueType="num">
                                      <p:cBhvr additive="base">
                                        <p:cTn id="33" dur="500" fill="hold"/>
                                        <p:tgtEl>
                                          <p:spTgt spid="24"/>
                                        </p:tgtEl>
                                        <p:attrNameLst>
                                          <p:attrName>ppt_y</p:attrName>
                                        </p:attrNameLst>
                                      </p:cBhvr>
                                      <p:tavLst>
                                        <p:tav tm="0">
                                          <p:val>
                                            <p:strVal val="#ppt_y"/>
                                          </p:val>
                                        </p:tav>
                                        <p:tav tm="100000">
                                          <p:val>
                                            <p:strVal val="#ppt_y"/>
                                          </p:val>
                                        </p:tav>
                                      </p:tavLst>
                                    </p:anim>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18" grpId="0" bldLvl="0" animBg="1"/>
      <p:bldP spid="22" grpId="0" bldLvl="0" animBg="1"/>
      <p:bldP spid="20" grpId="0" bldLvl="0" animBg="1"/>
      <p:bldP spid="24" grpId="0"/>
      <p:bldP spid="30" grpId="0" bldLvl="0" animBg="1"/>
      <p:bldP spid="32"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9512360" y="2884890"/>
            <a:ext cx="472229" cy="982677"/>
          </a:xfrm>
          <a:custGeom>
            <a:avLst/>
            <a:gdLst>
              <a:gd name="T0" fmla="*/ 280 w 280"/>
              <a:gd name="T1" fmla="*/ 278 h 862"/>
              <a:gd name="T2" fmla="*/ 280 w 280"/>
              <a:gd name="T3" fmla="*/ 862 h 862"/>
              <a:gd name="T4" fmla="*/ 0 w 280"/>
              <a:gd name="T5" fmla="*/ 582 h 862"/>
              <a:gd name="T6" fmla="*/ 0 w 280"/>
              <a:gd name="T7" fmla="*/ 0 h 862"/>
              <a:gd name="T8" fmla="*/ 3 w 280"/>
              <a:gd name="T9" fmla="*/ 0 h 862"/>
              <a:gd name="T10" fmla="*/ 280 w 280"/>
              <a:gd name="T11" fmla="*/ 278 h 862"/>
            </a:gdLst>
            <a:ahLst/>
            <a:cxnLst>
              <a:cxn ang="0">
                <a:pos x="T0" y="T1"/>
              </a:cxn>
              <a:cxn ang="0">
                <a:pos x="T2" y="T3"/>
              </a:cxn>
              <a:cxn ang="0">
                <a:pos x="T4" y="T5"/>
              </a:cxn>
              <a:cxn ang="0">
                <a:pos x="T6" y="T7"/>
              </a:cxn>
              <a:cxn ang="0">
                <a:pos x="T8" y="T9"/>
              </a:cxn>
              <a:cxn ang="0">
                <a:pos x="T10" y="T11"/>
              </a:cxn>
            </a:cxnLst>
            <a:rect l="0" t="0" r="r" b="b"/>
            <a:pathLst>
              <a:path w="280" h="862">
                <a:moveTo>
                  <a:pt x="280" y="278"/>
                </a:moveTo>
                <a:lnTo>
                  <a:pt x="280" y="862"/>
                </a:lnTo>
                <a:lnTo>
                  <a:pt x="0" y="582"/>
                </a:lnTo>
                <a:lnTo>
                  <a:pt x="0" y="0"/>
                </a:lnTo>
                <a:lnTo>
                  <a:pt x="3" y="0"/>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3" name="Freeform 8"/>
          <p:cNvSpPr/>
          <p:nvPr/>
        </p:nvSpPr>
        <p:spPr bwMode="auto">
          <a:xfrm>
            <a:off x="8065316"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9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9"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4" name="Freeform 10"/>
          <p:cNvSpPr/>
          <p:nvPr/>
        </p:nvSpPr>
        <p:spPr bwMode="auto">
          <a:xfrm>
            <a:off x="6619957" y="2884889"/>
            <a:ext cx="473916" cy="1280216"/>
          </a:xfrm>
          <a:custGeom>
            <a:avLst/>
            <a:gdLst>
              <a:gd name="T0" fmla="*/ 281 w 281"/>
              <a:gd name="T1" fmla="*/ 278 h 1123"/>
              <a:gd name="T2" fmla="*/ 281 w 281"/>
              <a:gd name="T3" fmla="*/ 1123 h 1123"/>
              <a:gd name="T4" fmla="*/ 0 w 281"/>
              <a:gd name="T5" fmla="*/ 842 h 1123"/>
              <a:gd name="T6" fmla="*/ 0 w 281"/>
              <a:gd name="T7" fmla="*/ 0 h 1123"/>
              <a:gd name="T8" fmla="*/ 278 w 281"/>
              <a:gd name="T9" fmla="*/ 278 h 1123"/>
              <a:gd name="T10" fmla="*/ 281 w 281"/>
              <a:gd name="T11" fmla="*/ 278 h 1123"/>
            </a:gdLst>
            <a:ahLst/>
            <a:cxnLst>
              <a:cxn ang="0">
                <a:pos x="T0" y="T1"/>
              </a:cxn>
              <a:cxn ang="0">
                <a:pos x="T2" y="T3"/>
              </a:cxn>
              <a:cxn ang="0">
                <a:pos x="T4" y="T5"/>
              </a:cxn>
              <a:cxn ang="0">
                <a:pos x="T6" y="T7"/>
              </a:cxn>
              <a:cxn ang="0">
                <a:pos x="T8" y="T9"/>
              </a:cxn>
              <a:cxn ang="0">
                <a:pos x="T10" y="T11"/>
              </a:cxn>
            </a:cxnLst>
            <a:rect l="0" t="0" r="r" b="b"/>
            <a:pathLst>
              <a:path w="281" h="1123">
                <a:moveTo>
                  <a:pt x="281" y="278"/>
                </a:moveTo>
                <a:lnTo>
                  <a:pt x="281" y="1123"/>
                </a:lnTo>
                <a:lnTo>
                  <a:pt x="0" y="842"/>
                </a:lnTo>
                <a:lnTo>
                  <a:pt x="0" y="0"/>
                </a:lnTo>
                <a:lnTo>
                  <a:pt x="278" y="278"/>
                </a:lnTo>
                <a:lnTo>
                  <a:pt x="281"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5" name="Freeform 12"/>
          <p:cNvSpPr/>
          <p:nvPr/>
        </p:nvSpPr>
        <p:spPr bwMode="auto">
          <a:xfrm>
            <a:off x="5174597"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6" name="Freeform 14"/>
          <p:cNvSpPr/>
          <p:nvPr/>
        </p:nvSpPr>
        <p:spPr bwMode="auto">
          <a:xfrm>
            <a:off x="3729238"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7" name="Freeform 16"/>
          <p:cNvSpPr/>
          <p:nvPr/>
        </p:nvSpPr>
        <p:spPr bwMode="auto">
          <a:xfrm>
            <a:off x="2283879" y="2884889"/>
            <a:ext cx="472229" cy="1280216"/>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
        <p:nvSpPr>
          <p:cNvPr id="8" name="Freeform 17"/>
          <p:cNvSpPr/>
          <p:nvPr/>
        </p:nvSpPr>
        <p:spPr bwMode="auto">
          <a:xfrm>
            <a:off x="9984590" y="3050189"/>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grpSp>
        <p:nvGrpSpPr>
          <p:cNvPr id="9" name="组合 8"/>
          <p:cNvGrpSpPr/>
          <p:nvPr/>
        </p:nvGrpSpPr>
        <p:grpSpPr>
          <a:xfrm>
            <a:off x="1204244" y="2884890"/>
            <a:ext cx="1209245" cy="1275656"/>
            <a:chOff x="882491" y="2261909"/>
            <a:chExt cx="959665" cy="1012525"/>
          </a:xfrm>
        </p:grpSpPr>
        <p:sp>
          <p:nvSpPr>
            <p:cNvPr id="10" name="Freeform 15"/>
            <p:cNvSpPr/>
            <p:nvPr userDrawn="1"/>
          </p:nvSpPr>
          <p:spPr bwMode="auto">
            <a:xfrm>
              <a:off x="967016" y="2261909"/>
              <a:ext cx="772282" cy="1012525"/>
            </a:xfrm>
            <a:custGeom>
              <a:avLst/>
              <a:gdLst>
                <a:gd name="T0" fmla="*/ 577 w 577"/>
                <a:gd name="T1" fmla="*/ 0 h 1119"/>
                <a:gd name="T2" fmla="*/ 577 w 577"/>
                <a:gd name="T3" fmla="*/ 1119 h 1119"/>
                <a:gd name="T4" fmla="*/ 288 w 577"/>
                <a:gd name="T5" fmla="*/ 840 h 1119"/>
                <a:gd name="T6" fmla="*/ 0 w 577"/>
                <a:gd name="T7" fmla="*/ 1118 h 1119"/>
                <a:gd name="T8" fmla="*/ 0 w 577"/>
                <a:gd name="T9" fmla="*/ 0 h 1119"/>
                <a:gd name="T10" fmla="*/ 577 w 577"/>
                <a:gd name="T11" fmla="*/ 0 h 1119"/>
              </a:gdLst>
              <a:ahLst/>
              <a:cxnLst>
                <a:cxn ang="0">
                  <a:pos x="T0" y="T1"/>
                </a:cxn>
                <a:cxn ang="0">
                  <a:pos x="T2" y="T3"/>
                </a:cxn>
                <a:cxn ang="0">
                  <a:pos x="T4" y="T5"/>
                </a:cxn>
                <a:cxn ang="0">
                  <a:pos x="T6" y="T7"/>
                </a:cxn>
                <a:cxn ang="0">
                  <a:pos x="T8" y="T9"/>
                </a:cxn>
                <a:cxn ang="0">
                  <a:pos x="T10" y="T11"/>
                </a:cxn>
              </a:cxnLst>
              <a:rect l="0" t="0" r="r" b="b"/>
              <a:pathLst>
                <a:path w="577" h="1119">
                  <a:moveTo>
                    <a:pt x="577" y="0"/>
                  </a:moveTo>
                  <a:lnTo>
                    <a:pt x="577" y="1119"/>
                  </a:lnTo>
                  <a:lnTo>
                    <a:pt x="288" y="840"/>
                  </a:lnTo>
                  <a:lnTo>
                    <a:pt x="0" y="1118"/>
                  </a:lnTo>
                  <a:lnTo>
                    <a:pt x="0" y="0"/>
                  </a:lnTo>
                  <a:lnTo>
                    <a:pt x="577"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1" name="Text Placeholder 59"/>
            <p:cNvSpPr txBox="1"/>
            <p:nvPr/>
          </p:nvSpPr>
          <p:spPr>
            <a:xfrm>
              <a:off x="882491"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1994年</a:t>
              </a:r>
            </a:p>
          </p:txBody>
        </p:sp>
      </p:grpSp>
      <p:grpSp>
        <p:nvGrpSpPr>
          <p:cNvPr id="12" name="组合 11"/>
          <p:cNvGrpSpPr/>
          <p:nvPr/>
        </p:nvGrpSpPr>
        <p:grpSpPr>
          <a:xfrm>
            <a:off x="2649602" y="2884889"/>
            <a:ext cx="1209245" cy="1280216"/>
            <a:chOff x="2029538" y="2261909"/>
            <a:chExt cx="959665" cy="1016144"/>
          </a:xfrm>
        </p:grpSpPr>
        <p:sp>
          <p:nvSpPr>
            <p:cNvPr id="13" name="Rectangle 13"/>
            <p:cNvSpPr>
              <a:spLocks noChangeArrowheads="1"/>
            </p:cNvSpPr>
            <p:nvPr userDrawn="1"/>
          </p:nvSpPr>
          <p:spPr bwMode="auto">
            <a:xfrm>
              <a:off x="2114063"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4" name="Text Placeholder 59"/>
            <p:cNvSpPr txBox="1"/>
            <p:nvPr/>
          </p:nvSpPr>
          <p:spPr>
            <a:xfrm>
              <a:off x="2029538"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1995年10月</a:t>
              </a:r>
            </a:p>
          </p:txBody>
        </p:sp>
      </p:grpSp>
      <p:grpSp>
        <p:nvGrpSpPr>
          <p:cNvPr id="15" name="组合 14"/>
          <p:cNvGrpSpPr/>
          <p:nvPr/>
        </p:nvGrpSpPr>
        <p:grpSpPr>
          <a:xfrm>
            <a:off x="4094961" y="2884889"/>
            <a:ext cx="1209245" cy="1280216"/>
            <a:chOff x="3176585" y="2261909"/>
            <a:chExt cx="959665" cy="1016144"/>
          </a:xfrm>
        </p:grpSpPr>
        <p:sp>
          <p:nvSpPr>
            <p:cNvPr id="16" name="Rectangle 11"/>
            <p:cNvSpPr>
              <a:spLocks noChangeArrowheads="1"/>
            </p:cNvSpPr>
            <p:nvPr userDrawn="1"/>
          </p:nvSpPr>
          <p:spPr bwMode="auto">
            <a:xfrm>
              <a:off x="3261110"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17" name="Text Placeholder 59"/>
            <p:cNvSpPr txBox="1"/>
            <p:nvPr/>
          </p:nvSpPr>
          <p:spPr>
            <a:xfrm>
              <a:off x="3176585"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800" dirty="0">
                  <a:latin typeface="微软雅黑" panose="020B0503020204020204" pitchFamily="34" charset="-122"/>
                  <a:ea typeface="微软雅黑" panose="020B0503020204020204" pitchFamily="34" charset="-122"/>
                </a:rPr>
                <a:t>1996年6月和10月</a:t>
              </a:r>
            </a:p>
          </p:txBody>
        </p:sp>
      </p:grpSp>
      <p:grpSp>
        <p:nvGrpSpPr>
          <p:cNvPr id="18" name="组合 17"/>
          <p:cNvGrpSpPr/>
          <p:nvPr/>
        </p:nvGrpSpPr>
        <p:grpSpPr>
          <a:xfrm>
            <a:off x="5540320" y="2884889"/>
            <a:ext cx="1209245" cy="1280216"/>
            <a:chOff x="4323632" y="2261909"/>
            <a:chExt cx="959665" cy="1016144"/>
          </a:xfrm>
        </p:grpSpPr>
        <p:sp>
          <p:nvSpPr>
            <p:cNvPr id="19" name="Rectangle 9"/>
            <p:cNvSpPr>
              <a:spLocks noChangeArrowheads="1"/>
            </p:cNvSpPr>
            <p:nvPr userDrawn="1"/>
          </p:nvSpPr>
          <p:spPr bwMode="auto">
            <a:xfrm>
              <a:off x="4408157"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0" name="Text Placeholder 59"/>
            <p:cNvSpPr txBox="1"/>
            <p:nvPr/>
          </p:nvSpPr>
          <p:spPr>
            <a:xfrm>
              <a:off x="4323632"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accent5"/>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solidFill>
                    <a:schemeClr val="bg1"/>
                  </a:solidFill>
                  <a:latin typeface="微软雅黑" panose="020B0503020204020204" pitchFamily="34" charset="-122"/>
                  <a:ea typeface="微软雅黑" panose="020B0503020204020204" pitchFamily="34" charset="-122"/>
                </a:rPr>
                <a:t>1997年11月</a:t>
              </a:r>
            </a:p>
          </p:txBody>
        </p:sp>
      </p:grpSp>
      <p:grpSp>
        <p:nvGrpSpPr>
          <p:cNvPr id="21" name="组合 20"/>
          <p:cNvGrpSpPr/>
          <p:nvPr/>
        </p:nvGrpSpPr>
        <p:grpSpPr>
          <a:xfrm>
            <a:off x="6982501" y="2884889"/>
            <a:ext cx="1209245" cy="1280216"/>
            <a:chOff x="5468157" y="2261909"/>
            <a:chExt cx="959665" cy="1016144"/>
          </a:xfrm>
        </p:grpSpPr>
        <p:sp>
          <p:nvSpPr>
            <p:cNvPr id="22" name="Rectangle 7"/>
            <p:cNvSpPr>
              <a:spLocks noChangeArrowheads="1"/>
            </p:cNvSpPr>
            <p:nvPr userDrawn="1"/>
          </p:nvSpPr>
          <p:spPr bwMode="auto">
            <a:xfrm>
              <a:off x="5556542" y="2261909"/>
              <a:ext cx="770944"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3" name="Text Placeholder 59"/>
            <p:cNvSpPr txBox="1"/>
            <p:nvPr/>
          </p:nvSpPr>
          <p:spPr>
            <a:xfrm>
              <a:off x="5468157"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2000年</a:t>
              </a:r>
            </a:p>
          </p:txBody>
        </p:sp>
      </p:grpSp>
      <p:grpSp>
        <p:nvGrpSpPr>
          <p:cNvPr id="24" name="组合 23"/>
          <p:cNvGrpSpPr/>
          <p:nvPr/>
        </p:nvGrpSpPr>
        <p:grpSpPr>
          <a:xfrm>
            <a:off x="8432724" y="2884889"/>
            <a:ext cx="1209245" cy="1280216"/>
            <a:chOff x="6619064" y="2261909"/>
            <a:chExt cx="959665" cy="1016144"/>
          </a:xfrm>
        </p:grpSpPr>
        <p:sp>
          <p:nvSpPr>
            <p:cNvPr id="25" name="Rectangle 6"/>
            <p:cNvSpPr>
              <a:spLocks noChangeArrowheads="1"/>
            </p:cNvSpPr>
            <p:nvPr userDrawn="1"/>
          </p:nvSpPr>
          <p:spPr bwMode="auto">
            <a:xfrm>
              <a:off x="6703589" y="2261909"/>
              <a:ext cx="772282" cy="101614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latin typeface="Roboto Light" panose="02000000000000000000" pitchFamily="2" charset="0"/>
                <a:ea typeface="Roboto Light" panose="02000000000000000000" pitchFamily="2" charset="0"/>
              </a:endParaRPr>
            </a:p>
          </p:txBody>
        </p:sp>
        <p:sp>
          <p:nvSpPr>
            <p:cNvPr id="26" name="Text Placeholder 59"/>
            <p:cNvSpPr txBox="1"/>
            <p:nvPr/>
          </p:nvSpPr>
          <p:spPr>
            <a:xfrm>
              <a:off x="6619064" y="2383410"/>
              <a:ext cx="959665" cy="677314"/>
            </a:xfrm>
            <a:prstGeom prst="rect">
              <a:avLst/>
            </a:prstGeom>
          </p:spPr>
          <p:txBody>
            <a:bodyPr anchor="ctr">
              <a:noAutofit/>
            </a:bodyPr>
            <a:lstStyle>
              <a:lvl1pPr marL="0" indent="0" algn="ctr" defTabSz="914400" rtl="0" eaLnBrk="1" latinLnBrk="0" hangingPunct="1">
                <a:spcBef>
                  <a:spcPct val="20000"/>
                </a:spcBef>
                <a:buFont typeface="Arial" panose="020B0604020202020204" pitchFamily="34" charset="0"/>
                <a:buNone/>
                <a:defRPr sz="2000" b="0" kern="1200">
                  <a:solidFill>
                    <a:schemeClr val="bg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atin typeface="微软雅黑" panose="020B0503020204020204" pitchFamily="34" charset="-122"/>
                  <a:ea typeface="微软雅黑" panose="020B0503020204020204" pitchFamily="34" charset="-122"/>
                </a:rPr>
                <a:t>2005年</a:t>
              </a:r>
            </a:p>
          </p:txBody>
        </p:sp>
      </p:grpSp>
      <p:sp>
        <p:nvSpPr>
          <p:cNvPr id="27" name="Text Placeholder 59"/>
          <p:cNvSpPr txBox="1"/>
          <p:nvPr/>
        </p:nvSpPr>
        <p:spPr>
          <a:xfrm>
            <a:off x="2755900" y="4481195"/>
            <a:ext cx="2235835" cy="179133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Grady Booch和Jim Rumbaugh首先将 Booch 1993和OMT-2统一起来发布了第一个公开版本，称之为</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统一方法UM0. 8</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 (Unitied Method) </a:t>
            </a:r>
          </a:p>
        </p:txBody>
      </p:sp>
      <p:cxnSp>
        <p:nvCxnSpPr>
          <p:cNvPr id="28" name="Straight Connector 54"/>
          <p:cNvCxnSpPr/>
          <p:nvPr/>
        </p:nvCxnSpPr>
        <p:spPr>
          <a:xfrm>
            <a:off x="2756109"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59"/>
          <p:cNvSpPr txBox="1"/>
          <p:nvPr/>
        </p:nvSpPr>
        <p:spPr>
          <a:xfrm>
            <a:off x="5646111" y="4481092"/>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被OMG采纳</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。此后进行不断的修订，并</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产生了UML1.2、UML1.3和UML1. 4 版本。</a:t>
            </a:r>
          </a:p>
        </p:txBody>
      </p:sp>
      <p:cxnSp>
        <p:nvCxnSpPr>
          <p:cNvPr id="30" name="Straight Connector 56"/>
          <p:cNvCxnSpPr/>
          <p:nvPr/>
        </p:nvCxnSpPr>
        <p:spPr>
          <a:xfrm>
            <a:off x="564611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Text Placeholder 59"/>
          <p:cNvSpPr txBox="1"/>
          <p:nvPr/>
        </p:nvSpPr>
        <p:spPr>
          <a:xfrm>
            <a:off x="8539480" y="4481195"/>
            <a:ext cx="2985770" cy="117919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UML2.0规范形成</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，定义了许多可视化语法，特别是元模型的定义，至此，代表早期最好思想的、融合的UML已经呈现在人们面前，至今最新的版本已是 UML2.1。</a:t>
            </a:r>
          </a:p>
        </p:txBody>
      </p:sp>
      <p:cxnSp>
        <p:nvCxnSpPr>
          <p:cNvPr id="32" name="Straight Connector 58"/>
          <p:cNvCxnSpPr/>
          <p:nvPr/>
        </p:nvCxnSpPr>
        <p:spPr>
          <a:xfrm>
            <a:off x="8539231" y="4158360"/>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9"/>
          <p:cNvSpPr txBox="1"/>
          <p:nvPr/>
        </p:nvSpPr>
        <p:spPr>
          <a:xfrm>
            <a:off x="1310750" y="141533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Jacobson</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提出了</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OOSE</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，其最大特点是</a:t>
            </a:r>
            <a:r>
              <a:rPr lang="zh-CN"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面向用例</a:t>
            </a:r>
            <a:r>
              <a:rPr lang="en-US" sz="150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(Use-Case)</a:t>
            </a:r>
            <a:r>
              <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并在用例 的描述中引入了外部角色的概念。</a:t>
            </a:r>
            <a:endParaRPr lang="en-US" sz="150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34" name="Text Placeholder 59"/>
          <p:cNvSpPr txBox="1"/>
          <p:nvPr/>
        </p:nvSpPr>
        <p:spPr>
          <a:xfrm>
            <a:off x="4182110" y="1336675"/>
            <a:ext cx="2804795" cy="162750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l"/>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经过Booch,Rumbaugh和Jacobson三人的共同努力分别发布了两个新的版本，即</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UML0. 9和UML0. 91</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,并将UM</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重新命名为UM</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L(Unified Modeling Language)</a:t>
            </a:r>
          </a:p>
        </p:txBody>
      </p:sp>
      <p:sp>
        <p:nvSpPr>
          <p:cNvPr id="35" name="Text Placeholder 59"/>
          <p:cNvSpPr txBox="1"/>
          <p:nvPr/>
        </p:nvSpPr>
        <p:spPr>
          <a:xfrm>
            <a:off x="7093871" y="1416606"/>
            <a:ext cx="2418488" cy="1179375"/>
          </a:xfrm>
          <a:prstGeom prst="rect">
            <a:avLst/>
          </a:prstGeom>
        </p:spPr>
        <p:txBody>
          <a:bodyPr lIns="115214" tIns="57607" rIns="115214" bIns="57607" anchor="t">
            <a:noAutofit/>
          </a:bodyPr>
          <a:lstStyle>
            <a:lvl1pPr marL="0" indent="0" algn="l" defTabSz="914400" rtl="0" eaLnBrk="1" latinLnBrk="0" hangingPunct="1">
              <a:spcBef>
                <a:spcPct val="20000"/>
              </a:spcBef>
              <a:buFont typeface="Arial" panose="020B0604020202020204" pitchFamily="34" charset="0"/>
              <a:buNone/>
              <a:defRPr sz="1800" b="0" kern="1200">
                <a:solidFill>
                  <a:schemeClr val="tx1"/>
                </a:solidFill>
                <a:latin typeface="Roboto Light" panose="02000000000000000000" pitchFamily="2" charset="0"/>
                <a:ea typeface="Roboto Light" panose="02000000000000000000" pitchFamily="2" charset="0"/>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UML1.4在语义上</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添加了动作语义</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的定义，使得UML规格说明</a:t>
            </a:r>
            <a:r>
              <a:rPr lang="zh-CN" altLang="en-US" sz="15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在计算上 更加完整</a:t>
            </a:r>
            <a:r>
              <a:rPr lang="zh-CN" altLang="en-US" sz="1500" dirty="0">
                <a:solidFill>
                  <a:schemeClr val="tx1"/>
                </a:solidFill>
                <a:latin typeface="微软雅黑" panose="020B0503020204020204" pitchFamily="34" charset="-122"/>
                <a:ea typeface="微软雅黑" panose="020B0503020204020204" pitchFamily="34" charset="-122"/>
                <a:sym typeface="微软雅黑" panose="020B0503020204020204" pitchFamily="34" charset="-122"/>
              </a:rPr>
              <a:t>。</a:t>
            </a:r>
          </a:p>
        </p:txBody>
      </p:sp>
      <p:cxnSp>
        <p:nvCxnSpPr>
          <p:cNvPr id="36" name="Straight Connector 62"/>
          <p:cNvCxnSpPr/>
          <p:nvPr/>
        </p:nvCxnSpPr>
        <p:spPr>
          <a:xfrm>
            <a:off x="1320715" y="149970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63"/>
          <p:cNvCxnSpPr/>
          <p:nvPr/>
        </p:nvCxnSpPr>
        <p:spPr>
          <a:xfrm>
            <a:off x="4210306"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64"/>
          <p:cNvCxnSpPr/>
          <p:nvPr/>
        </p:nvCxnSpPr>
        <p:spPr>
          <a:xfrm>
            <a:off x="7098038" y="1507328"/>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文本框 69"/>
          <p:cNvSpPr txBox="1"/>
          <p:nvPr/>
        </p:nvSpPr>
        <p:spPr>
          <a:xfrm>
            <a:off x="1740535" y="450850"/>
            <a:ext cx="24415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2"/>
                </a:solidFill>
                <a:cs typeface="+mn-ea"/>
                <a:sym typeface="+mn-lt"/>
              </a:rPr>
              <a:t>UML</a:t>
            </a:r>
            <a:r>
              <a:rPr lang="zh-CN" altLang="en-US" sz="2800" b="1" dirty="0">
                <a:solidFill>
                  <a:schemeClr val="accent2"/>
                </a:solidFill>
                <a:cs typeface="+mn-ea"/>
                <a:sym typeface="+mn-lt"/>
              </a:rPr>
              <a:t>发展历程</a:t>
            </a:r>
          </a:p>
        </p:txBody>
      </p:sp>
      <p:sp>
        <p:nvSpPr>
          <p:cNvPr id="4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7" name="文本框 46"/>
          <p:cNvSpPr txBox="1"/>
          <p:nvPr/>
        </p:nvSpPr>
        <p:spPr>
          <a:xfrm>
            <a:off x="173990" y="4334510"/>
            <a:ext cx="2292985" cy="1891665"/>
          </a:xfrm>
          <a:prstGeom prst="rect">
            <a:avLst/>
          </a:prstGeom>
          <a:noFill/>
        </p:spPr>
        <p:txBody>
          <a:bodyPr wrap="square" rtlCol="0" anchor="t">
            <a:spAutoFit/>
          </a:bodyPr>
          <a:lstStyle/>
          <a:p>
            <a:pPr indent="0" fontAlgn="auto">
              <a:lnSpc>
                <a:spcPct val="130000"/>
              </a:lnSpc>
              <a:spcBef>
                <a:spcPts val="710"/>
              </a:spcBef>
              <a:spcAft>
                <a:spcPts val="0"/>
              </a:spcAft>
              <a:buSzPct val="100000"/>
              <a:buFont typeface="+mj-lt"/>
              <a:buNone/>
            </a:pP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面向对象建模语言最早出现于</a:t>
            </a:r>
            <a:r>
              <a:rPr lang="zh-CN" altLang="en-US" sz="1500" spc="115" dirty="0">
                <a:solidFill>
                  <a:srgbClr val="C00000"/>
                </a:solidFill>
                <a:latin typeface="微软雅黑" panose="020B0503020204020204" pitchFamily="34" charset="-122"/>
                <a:ea typeface="微软雅黑" panose="020B0503020204020204" pitchFamily="34" charset="-122"/>
                <a:cs typeface="微软雅黑" panose="020B0503020204020204" pitchFamily="34" charset="-122"/>
                <a:sym typeface="+mn-ea"/>
              </a:rPr>
              <a:t>20世纪70年代</a:t>
            </a:r>
            <a:r>
              <a:rPr lang="zh-CN" altLang="en-US" sz="1500" spc="115"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中期。从1989年到1994年，其数量从不到十种增 加到了五十多种。</a:t>
            </a:r>
          </a:p>
        </p:txBody>
      </p:sp>
      <p:cxnSp>
        <p:nvCxnSpPr>
          <p:cNvPr id="48" name="Straight Connector 62"/>
          <p:cNvCxnSpPr/>
          <p:nvPr/>
        </p:nvCxnSpPr>
        <p:spPr>
          <a:xfrm>
            <a:off x="207560" y="3252943"/>
            <a:ext cx="0" cy="138492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Freeform 17"/>
          <p:cNvSpPr/>
          <p:nvPr/>
        </p:nvSpPr>
        <p:spPr bwMode="auto">
          <a:xfrm>
            <a:off x="207495" y="2964464"/>
            <a:ext cx="1040591" cy="967857"/>
          </a:xfrm>
          <a:custGeom>
            <a:avLst/>
            <a:gdLst>
              <a:gd name="T0" fmla="*/ 210 w 617"/>
              <a:gd name="T1" fmla="*/ 849 h 849"/>
              <a:gd name="T2" fmla="*/ 210 w 617"/>
              <a:gd name="T3" fmla="*/ 717 h 849"/>
              <a:gd name="T4" fmla="*/ 0 w 617"/>
              <a:gd name="T5" fmla="*/ 717 h 849"/>
              <a:gd name="T6" fmla="*/ 0 w 617"/>
              <a:gd name="T7" fmla="*/ 133 h 849"/>
              <a:gd name="T8" fmla="*/ 210 w 617"/>
              <a:gd name="T9" fmla="*/ 133 h 849"/>
              <a:gd name="T10" fmla="*/ 210 w 617"/>
              <a:gd name="T11" fmla="*/ 0 h 849"/>
              <a:gd name="T12" fmla="*/ 617 w 617"/>
              <a:gd name="T13" fmla="*/ 424 h 849"/>
              <a:gd name="T14" fmla="*/ 210 w 617"/>
              <a:gd name="T15" fmla="*/ 849 h 8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7" h="849">
                <a:moveTo>
                  <a:pt x="210" y="849"/>
                </a:moveTo>
                <a:lnTo>
                  <a:pt x="210" y="717"/>
                </a:lnTo>
                <a:lnTo>
                  <a:pt x="0" y="717"/>
                </a:lnTo>
                <a:lnTo>
                  <a:pt x="0" y="133"/>
                </a:lnTo>
                <a:lnTo>
                  <a:pt x="210" y="133"/>
                </a:lnTo>
                <a:lnTo>
                  <a:pt x="210" y="0"/>
                </a:lnTo>
                <a:lnTo>
                  <a:pt x="617" y="424"/>
                </a:lnTo>
                <a:lnTo>
                  <a:pt x="210" y="849"/>
                </a:lnTo>
                <a:close/>
              </a:path>
            </a:pathLst>
          </a:custGeom>
          <a:solidFill>
            <a:schemeClr val="accent1"/>
          </a:solidFill>
          <a:ln>
            <a:noFill/>
          </a:ln>
        </p:spPr>
        <p:txBody>
          <a:bodyPr vert="horz" wrap="square" lIns="115214" tIns="57607" rIns="115214" bIns="57607" numCol="1" anchor="t" anchorCtr="0" compatLnSpc="1"/>
          <a:lstStyle/>
          <a:p>
            <a:endParaRPr lang="en-US">
              <a:latin typeface="Roboto Light" panose="02000000000000000000" pitchFamily="2" charset="0"/>
              <a:ea typeface="Roboto Light"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任意多边形 15"/>
          <p:cNvSpPr/>
          <p:nvPr/>
        </p:nvSpPr>
        <p:spPr>
          <a:xfrm rot="2700000">
            <a:off x="5484939" y="2060669"/>
            <a:ext cx="1028637" cy="103377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0" name="任意多边形 19"/>
          <p:cNvSpPr/>
          <p:nvPr/>
        </p:nvSpPr>
        <p:spPr>
          <a:xfrm rot="2700000">
            <a:off x="-2095382" y="209360"/>
            <a:ext cx="6410492" cy="6427355"/>
          </a:xfrm>
          <a:custGeom>
            <a:avLst/>
            <a:gdLst>
              <a:gd name="connsiteX0" fmla="*/ 0 w 6410492"/>
              <a:gd name="connsiteY0" fmla="*/ 1578016 h 6427355"/>
              <a:gd name="connsiteX1" fmla="*/ 1146670 w 6410492"/>
              <a:gd name="connsiteY1" fmla="*/ 431345 h 6427355"/>
              <a:gd name="connsiteX2" fmla="*/ 1146671 w 6410492"/>
              <a:gd name="connsiteY2" fmla="*/ 431345 h 6427355"/>
              <a:gd name="connsiteX3" fmla="*/ 1578016 w 6410492"/>
              <a:gd name="connsiteY3" fmla="*/ 0 h 6427355"/>
              <a:gd name="connsiteX4" fmla="*/ 5764900 w 6410492"/>
              <a:gd name="connsiteY4" fmla="*/ 0 h 6427355"/>
              <a:gd name="connsiteX5" fmla="*/ 6410492 w 6410492"/>
              <a:gd name="connsiteY5" fmla="*/ 645592 h 6427355"/>
              <a:gd name="connsiteX6" fmla="*/ 6410491 w 6410492"/>
              <a:gd name="connsiteY6" fmla="*/ 4866202 h 6427355"/>
              <a:gd name="connsiteX7" fmla="*/ 4849339 w 6410492"/>
              <a:gd name="connsiteY7" fmla="*/ 6427355 h 6427355"/>
              <a:gd name="connsiteX8" fmla="*/ 4238944 w 6410492"/>
              <a:gd name="connsiteY8" fmla="*/ 5816960 h 6427355"/>
              <a:gd name="connsiteX9" fmla="*/ 4238943 w 6410492"/>
              <a:gd name="connsiteY9" fmla="*/ 2171546 h 6427355"/>
              <a:gd name="connsiteX10" fmla="*/ 593530 w 6410492"/>
              <a:gd name="connsiteY10" fmla="*/ 2171546 h 6427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10492" h="6427355">
                <a:moveTo>
                  <a:pt x="0" y="1578016"/>
                </a:moveTo>
                <a:lnTo>
                  <a:pt x="1146670" y="431345"/>
                </a:lnTo>
                <a:lnTo>
                  <a:pt x="1146671" y="431345"/>
                </a:lnTo>
                <a:lnTo>
                  <a:pt x="1578016" y="0"/>
                </a:lnTo>
                <a:lnTo>
                  <a:pt x="5764900" y="0"/>
                </a:lnTo>
                <a:cubicBezTo>
                  <a:pt x="6121450" y="0"/>
                  <a:pt x="6410492" y="289042"/>
                  <a:pt x="6410492" y="645592"/>
                </a:cubicBezTo>
                <a:lnTo>
                  <a:pt x="6410491" y="4866202"/>
                </a:lnTo>
                <a:lnTo>
                  <a:pt x="4849339" y="6427355"/>
                </a:lnTo>
                <a:lnTo>
                  <a:pt x="4238944" y="5816960"/>
                </a:lnTo>
                <a:lnTo>
                  <a:pt x="4238943" y="2171546"/>
                </a:lnTo>
                <a:lnTo>
                  <a:pt x="593530" y="2171546"/>
                </a:lnTo>
                <a:close/>
              </a:path>
            </a:pathLst>
          </a:cu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 name="任意多边形 5"/>
          <p:cNvSpPr/>
          <p:nvPr/>
        </p:nvSpPr>
        <p:spPr>
          <a:xfrm rot="2700000">
            <a:off x="1827643" y="44906"/>
            <a:ext cx="3850328" cy="3869559"/>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rgbClr val="5D999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2" name="任意多边形 11"/>
          <p:cNvSpPr/>
          <p:nvPr/>
        </p:nvSpPr>
        <p:spPr>
          <a:xfrm rot="18900000" flipH="1">
            <a:off x="11525844" y="5786883"/>
            <a:ext cx="1174416" cy="953193"/>
          </a:xfrm>
          <a:custGeom>
            <a:avLst/>
            <a:gdLst>
              <a:gd name="connsiteX0" fmla="*/ 1038 w 1174416"/>
              <a:gd name="connsiteY0" fmla="*/ 0 h 953193"/>
              <a:gd name="connsiteX1" fmla="*/ 0 w 1174416"/>
              <a:gd name="connsiteY1" fmla="*/ 1038 h 953193"/>
              <a:gd name="connsiteX2" fmla="*/ 441710 w 1174416"/>
              <a:gd name="connsiteY2" fmla="*/ 442748 h 953193"/>
              <a:gd name="connsiteX3" fmla="*/ 731667 w 1174416"/>
              <a:gd name="connsiteY3" fmla="*/ 442748 h 953193"/>
              <a:gd name="connsiteX4" fmla="*/ 731667 w 1174416"/>
              <a:gd name="connsiteY4" fmla="*/ 732705 h 953193"/>
              <a:gd name="connsiteX5" fmla="*/ 952155 w 1174416"/>
              <a:gd name="connsiteY5" fmla="*/ 953193 h 953193"/>
              <a:gd name="connsiteX6" fmla="*/ 1174416 w 1174416"/>
              <a:gd name="connsiteY6" fmla="*/ 730932 h 953193"/>
              <a:gd name="connsiteX7" fmla="*/ 1174416 w 1174416"/>
              <a:gd name="connsiteY7" fmla="*/ 148239 h 953193"/>
              <a:gd name="connsiteX8" fmla="*/ 1026178 w 1174416"/>
              <a:gd name="connsiteY8" fmla="*/ 0 h 953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4416" h="953193">
                <a:moveTo>
                  <a:pt x="1038" y="0"/>
                </a:moveTo>
                <a:lnTo>
                  <a:pt x="0" y="1038"/>
                </a:lnTo>
                <a:lnTo>
                  <a:pt x="441710" y="442748"/>
                </a:lnTo>
                <a:lnTo>
                  <a:pt x="731667" y="442748"/>
                </a:lnTo>
                <a:lnTo>
                  <a:pt x="731667" y="732705"/>
                </a:lnTo>
                <a:lnTo>
                  <a:pt x="952155" y="953193"/>
                </a:lnTo>
                <a:lnTo>
                  <a:pt x="1174416" y="730932"/>
                </a:lnTo>
                <a:lnTo>
                  <a:pt x="1174416" y="148239"/>
                </a:lnTo>
                <a:cubicBezTo>
                  <a:pt x="1174416" y="66369"/>
                  <a:pt x="1108048" y="0"/>
                  <a:pt x="1026178" y="0"/>
                </a:cubicBez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3" name="文本框 12"/>
          <p:cNvSpPr txBox="1"/>
          <p:nvPr/>
        </p:nvSpPr>
        <p:spPr>
          <a:xfrm>
            <a:off x="6148614" y="3328693"/>
            <a:ext cx="2584747" cy="830997"/>
          </a:xfrm>
          <a:prstGeom prst="rect">
            <a:avLst/>
          </a:prstGeom>
          <a:noFill/>
        </p:spPr>
        <p:txBody>
          <a:bodyPr wrap="none" rtlCol="0">
            <a:spAutoFit/>
            <a:scene3d>
              <a:camera prst="orthographicFront"/>
              <a:lightRig rig="threePt" dir="t"/>
            </a:scene3d>
            <a:sp3d contourW="12700"/>
          </a:bodyPr>
          <a:lstStyle/>
          <a:p>
            <a:r>
              <a:rPr lang="en-US" altLang="zh-CN" sz="4800" dirty="0">
                <a:solidFill>
                  <a:schemeClr val="accent1"/>
                </a:solidFill>
                <a:cs typeface="+mn-ea"/>
                <a:sym typeface="+mn-lt"/>
              </a:rPr>
              <a:t>PART 02</a:t>
            </a:r>
            <a:endParaRPr lang="zh-CN" altLang="en-US" sz="4800" dirty="0">
              <a:solidFill>
                <a:schemeClr val="accent1"/>
              </a:solidFill>
              <a:cs typeface="+mn-ea"/>
              <a:sym typeface="+mn-lt"/>
            </a:endParaRPr>
          </a:p>
        </p:txBody>
      </p:sp>
      <p:sp>
        <p:nvSpPr>
          <p:cNvPr id="14" name="文本框 13"/>
          <p:cNvSpPr txBox="1"/>
          <p:nvPr/>
        </p:nvSpPr>
        <p:spPr>
          <a:xfrm>
            <a:off x="6110605" y="4131945"/>
            <a:ext cx="4531360" cy="706755"/>
          </a:xfrm>
          <a:prstGeom prst="rect">
            <a:avLst/>
          </a:prstGeom>
          <a:noFill/>
        </p:spPr>
        <p:txBody>
          <a:bodyPr wrap="square" rtlCol="0">
            <a:spAutoFit/>
            <a:scene3d>
              <a:camera prst="orthographicFront"/>
              <a:lightRig rig="threePt" dir="t"/>
            </a:scene3d>
            <a:sp3d contourW="12700"/>
          </a:bodyPr>
          <a:lstStyle/>
          <a:p>
            <a:r>
              <a:rPr lang="en-US" altLang="zh-CN" sz="4000" b="1" dirty="0">
                <a:solidFill>
                  <a:schemeClr val="accent3"/>
                </a:solidFill>
                <a:cs typeface="+mn-ea"/>
                <a:sym typeface="+mn-lt"/>
              </a:rPr>
              <a:t>UML</a:t>
            </a:r>
            <a:r>
              <a:rPr lang="zh-CN" altLang="en-US" sz="4000" b="1" dirty="0">
                <a:solidFill>
                  <a:schemeClr val="accent3"/>
                </a:solidFill>
                <a:cs typeface="+mn-ea"/>
                <a:sym typeface="+mn-lt"/>
              </a:rPr>
              <a:t>特点和结构</a:t>
            </a:r>
          </a:p>
        </p:txBody>
      </p:sp>
      <p:sp>
        <p:nvSpPr>
          <p:cNvPr id="17" name="任意多边形 16"/>
          <p:cNvSpPr/>
          <p:nvPr/>
        </p:nvSpPr>
        <p:spPr>
          <a:xfrm rot="2700000">
            <a:off x="9435201" y="912906"/>
            <a:ext cx="1461465" cy="1468765"/>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accent1">
              <a:lumMod val="20000"/>
              <a:lumOff val="8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8" name="任意多边形 17"/>
          <p:cNvSpPr/>
          <p:nvPr/>
        </p:nvSpPr>
        <p:spPr>
          <a:xfrm rot="2700000">
            <a:off x="10767277" y="5635597"/>
            <a:ext cx="602495" cy="605504"/>
          </a:xfrm>
          <a:custGeom>
            <a:avLst/>
            <a:gdLst>
              <a:gd name="connsiteX0" fmla="*/ 1163668 w 4706557"/>
              <a:gd name="connsiteY0" fmla="*/ 125724 h 4730065"/>
              <a:gd name="connsiteX1" fmla="*/ 1163670 w 4706557"/>
              <a:gd name="connsiteY1" fmla="*/ 125724 h 4730065"/>
              <a:gd name="connsiteX2" fmla="*/ 1289393 w 4706557"/>
              <a:gd name="connsiteY2" fmla="*/ 1 h 4730065"/>
              <a:gd name="connsiteX3" fmla="*/ 4274851 w 4706557"/>
              <a:gd name="connsiteY3" fmla="*/ 0 h 4730065"/>
              <a:gd name="connsiteX4" fmla="*/ 4706557 w 4706557"/>
              <a:gd name="connsiteY4" fmla="*/ 431706 h 4730065"/>
              <a:gd name="connsiteX5" fmla="*/ 4706557 w 4706557"/>
              <a:gd name="connsiteY5" fmla="*/ 3440672 h 4730065"/>
              <a:gd name="connsiteX6" fmla="*/ 3542888 w 4706557"/>
              <a:gd name="connsiteY6" fmla="*/ 4604342 h 4730065"/>
              <a:gd name="connsiteX7" fmla="*/ 3542888 w 4706557"/>
              <a:gd name="connsiteY7" fmla="*/ 4604340 h 4730065"/>
              <a:gd name="connsiteX8" fmla="*/ 3417163 w 4706557"/>
              <a:gd name="connsiteY8" fmla="*/ 4730065 h 4730065"/>
              <a:gd name="connsiteX9" fmla="*/ 3417163 w 4706557"/>
              <a:gd name="connsiteY9" fmla="*/ 1289392 h 4730065"/>
              <a:gd name="connsiteX10" fmla="*/ 0 w 4706557"/>
              <a:gd name="connsiteY10" fmla="*/ 1289392 h 473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706557" h="4730065">
                <a:moveTo>
                  <a:pt x="1163668" y="125724"/>
                </a:moveTo>
                <a:lnTo>
                  <a:pt x="1163670" y="125724"/>
                </a:lnTo>
                <a:lnTo>
                  <a:pt x="1289393" y="1"/>
                </a:lnTo>
                <a:lnTo>
                  <a:pt x="4274851" y="0"/>
                </a:lnTo>
                <a:cubicBezTo>
                  <a:pt x="4513275" y="1"/>
                  <a:pt x="4706557" y="193282"/>
                  <a:pt x="4706557" y="431706"/>
                </a:cubicBezTo>
                <a:lnTo>
                  <a:pt x="4706557" y="3440672"/>
                </a:lnTo>
                <a:lnTo>
                  <a:pt x="3542888" y="4604342"/>
                </a:lnTo>
                <a:lnTo>
                  <a:pt x="3542888" y="4604340"/>
                </a:lnTo>
                <a:lnTo>
                  <a:pt x="3417163" y="4730065"/>
                </a:lnTo>
                <a:lnTo>
                  <a:pt x="3417163" y="1289392"/>
                </a:lnTo>
                <a:lnTo>
                  <a:pt x="0" y="1289392"/>
                </a:lnTo>
                <a:close/>
              </a:path>
            </a:pathLst>
          </a:custGeom>
          <a:solidFill>
            <a:schemeClr val="bg1">
              <a:lumMod val="9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0-#ppt_w/2"/>
                                          </p:val>
                                        </p:tav>
                                        <p:tav tm="100000">
                                          <p:val>
                                            <p:strVal val="#ppt_x"/>
                                          </p:val>
                                        </p:tav>
                                      </p:tavLst>
                                    </p:anim>
                                    <p:anim calcmode="lin" valueType="num">
                                      <p:cBhvr additive="base">
                                        <p:cTn id="16" dur="500" fill="hold"/>
                                        <p:tgtEl>
                                          <p:spTgt spid="16"/>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0-#ppt_w/2"/>
                                          </p:val>
                                        </p:tav>
                                        <p:tav tm="100000">
                                          <p:val>
                                            <p:strVal val="#ppt_x"/>
                                          </p:val>
                                        </p:tav>
                                      </p:tavLst>
                                    </p:anim>
                                    <p:anim calcmode="lin" valueType="num">
                                      <p:cBhvr additive="base">
                                        <p:cTn id="24" dur="500" fill="hold"/>
                                        <p:tgtEl>
                                          <p:spTgt spid="18"/>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1+#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6" grpId="0" animBg="1"/>
      <p:bldP spid="12" grpId="0" animBg="1"/>
      <p:bldP spid="13" grpId="0"/>
      <p:bldP spid="14" grpId="0"/>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5"/>
          <p:cNvSpPr/>
          <p:nvPr/>
        </p:nvSpPr>
        <p:spPr bwMode="auto">
          <a:xfrm>
            <a:off x="1554484" y="2786482"/>
            <a:ext cx="1864647" cy="1680929"/>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w="9525" cap="flat">
            <a:noFill/>
            <a:prstDash val="solid"/>
            <a:miter lim="800000"/>
          </a:ln>
        </p:spPr>
        <p:txBody>
          <a:bodyPr vert="horz" wrap="square" lIns="115214" tIns="57607" rIns="115214" bIns="57607" numCol="1" anchor="t" anchorCtr="0" compatLnSpc="1"/>
          <a:lstStyle/>
          <a:p>
            <a:endParaRPr lang="zh-CN" altLang="en-US"/>
          </a:p>
        </p:txBody>
      </p:sp>
      <p:sp>
        <p:nvSpPr>
          <p:cNvPr id="3" name="TextBox 2"/>
          <p:cNvSpPr txBox="1"/>
          <p:nvPr/>
        </p:nvSpPr>
        <p:spPr>
          <a:xfrm>
            <a:off x="1924463" y="2851671"/>
            <a:ext cx="1145007" cy="1615440"/>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en-US" altLang="zh-CN" sz="3500" b="1" dirty="0"/>
              <a:t>UML</a:t>
            </a:r>
            <a:r>
              <a:rPr lang="zh-CN" altLang="en-US" sz="3500" b="1" dirty="0"/>
              <a:t>三大特点</a:t>
            </a:r>
          </a:p>
        </p:txBody>
      </p:sp>
      <p:sp>
        <p:nvSpPr>
          <p:cNvPr id="4" name="圆角矩形 3"/>
          <p:cNvSpPr/>
          <p:nvPr/>
        </p:nvSpPr>
        <p:spPr>
          <a:xfrm>
            <a:off x="4559300" y="1581150"/>
            <a:ext cx="6126480" cy="546735"/>
          </a:xfrm>
          <a:prstGeom prst="roundRect">
            <a:avLst>
              <a:gd name="adj" fmla="val 20638"/>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5" name="Freeform 5"/>
          <p:cNvSpPr/>
          <p:nvPr/>
        </p:nvSpPr>
        <p:spPr bwMode="auto">
          <a:xfrm>
            <a:off x="3670604" y="1682790"/>
            <a:ext cx="689908" cy="3916048"/>
          </a:xfrm>
          <a:custGeom>
            <a:avLst/>
            <a:gdLst>
              <a:gd name="T0" fmla="*/ 1999 w 3544"/>
              <a:gd name="T1" fmla="*/ 9150 h 14563"/>
              <a:gd name="T2" fmla="*/ 1999 w 3544"/>
              <a:gd name="T3" fmla="*/ 12306 h 14563"/>
              <a:gd name="T4" fmla="*/ 2353 w 3544"/>
              <a:gd name="T5" fmla="*/ 13628 h 14563"/>
              <a:gd name="T6" fmla="*/ 3544 w 3544"/>
              <a:gd name="T7" fmla="*/ 14112 h 14563"/>
              <a:gd name="T8" fmla="*/ 3544 w 3544"/>
              <a:gd name="T9" fmla="*/ 14563 h 14563"/>
              <a:gd name="T10" fmla="*/ 1933 w 3544"/>
              <a:gd name="T11" fmla="*/ 14016 h 14563"/>
              <a:gd name="T12" fmla="*/ 1419 w 3544"/>
              <a:gd name="T13" fmla="*/ 12050 h 14563"/>
              <a:gd name="T14" fmla="*/ 1419 w 3544"/>
              <a:gd name="T15" fmla="*/ 9279 h 14563"/>
              <a:gd name="T16" fmla="*/ 1160 w 3544"/>
              <a:gd name="T17" fmla="*/ 8022 h 14563"/>
              <a:gd name="T18" fmla="*/ 0 w 3544"/>
              <a:gd name="T19" fmla="*/ 7475 h 14563"/>
              <a:gd name="T20" fmla="*/ 0 w 3544"/>
              <a:gd name="T21" fmla="*/ 7088 h 14563"/>
              <a:gd name="T22" fmla="*/ 1127 w 3544"/>
              <a:gd name="T23" fmla="*/ 6571 h 14563"/>
              <a:gd name="T24" fmla="*/ 1419 w 3544"/>
              <a:gd name="T25" fmla="*/ 5284 h 14563"/>
              <a:gd name="T26" fmla="*/ 1419 w 3544"/>
              <a:gd name="T27" fmla="*/ 2513 h 14563"/>
              <a:gd name="T28" fmla="*/ 1933 w 3544"/>
              <a:gd name="T29" fmla="*/ 547 h 14563"/>
              <a:gd name="T30" fmla="*/ 3544 w 3544"/>
              <a:gd name="T31" fmla="*/ 0 h 14563"/>
              <a:gd name="T32" fmla="*/ 3544 w 3544"/>
              <a:gd name="T33" fmla="*/ 451 h 14563"/>
              <a:gd name="T34" fmla="*/ 2353 w 3544"/>
              <a:gd name="T35" fmla="*/ 902 h 14563"/>
              <a:gd name="T36" fmla="*/ 1999 w 3544"/>
              <a:gd name="T37" fmla="*/ 2254 h 14563"/>
              <a:gd name="T38" fmla="*/ 1999 w 3544"/>
              <a:gd name="T39" fmla="*/ 5413 h 14563"/>
              <a:gd name="T40" fmla="*/ 580 w 3544"/>
              <a:gd name="T41" fmla="*/ 7275 h 14563"/>
              <a:gd name="T42" fmla="*/ 580 w 3544"/>
              <a:gd name="T43" fmla="*/ 7304 h 14563"/>
              <a:gd name="T44" fmla="*/ 1999 w 3544"/>
              <a:gd name="T45" fmla="*/ 9150 h 145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44" h="14563">
                <a:moveTo>
                  <a:pt x="1999" y="9150"/>
                </a:moveTo>
                <a:lnTo>
                  <a:pt x="1999" y="12306"/>
                </a:lnTo>
                <a:cubicBezTo>
                  <a:pt x="1999" y="12867"/>
                  <a:pt x="2117" y="13306"/>
                  <a:pt x="2353" y="13628"/>
                </a:cubicBezTo>
                <a:cubicBezTo>
                  <a:pt x="2590" y="13950"/>
                  <a:pt x="2986" y="14112"/>
                  <a:pt x="3544" y="14112"/>
                </a:cubicBezTo>
                <a:lnTo>
                  <a:pt x="3544" y="14563"/>
                </a:lnTo>
                <a:cubicBezTo>
                  <a:pt x="2815" y="14563"/>
                  <a:pt x="2276" y="14379"/>
                  <a:pt x="1933" y="14016"/>
                </a:cubicBezTo>
                <a:cubicBezTo>
                  <a:pt x="1589" y="13650"/>
                  <a:pt x="1419" y="12993"/>
                  <a:pt x="1419" y="12050"/>
                </a:cubicBezTo>
                <a:lnTo>
                  <a:pt x="1419" y="9279"/>
                </a:lnTo>
                <a:cubicBezTo>
                  <a:pt x="1419" y="8762"/>
                  <a:pt x="1333" y="8344"/>
                  <a:pt x="1160" y="8022"/>
                </a:cubicBezTo>
                <a:cubicBezTo>
                  <a:pt x="990" y="7701"/>
                  <a:pt x="602" y="7516"/>
                  <a:pt x="0" y="7475"/>
                </a:cubicBezTo>
                <a:lnTo>
                  <a:pt x="0" y="7088"/>
                </a:lnTo>
                <a:cubicBezTo>
                  <a:pt x="558" y="7002"/>
                  <a:pt x="935" y="6829"/>
                  <a:pt x="1127" y="6571"/>
                </a:cubicBezTo>
                <a:cubicBezTo>
                  <a:pt x="1322" y="6315"/>
                  <a:pt x="1419" y="5883"/>
                  <a:pt x="1419" y="5284"/>
                </a:cubicBezTo>
                <a:lnTo>
                  <a:pt x="1419" y="2513"/>
                </a:lnTo>
                <a:cubicBezTo>
                  <a:pt x="1419" y="1567"/>
                  <a:pt x="1589" y="913"/>
                  <a:pt x="1933" y="547"/>
                </a:cubicBezTo>
                <a:cubicBezTo>
                  <a:pt x="2276" y="181"/>
                  <a:pt x="2815" y="0"/>
                  <a:pt x="3544" y="0"/>
                </a:cubicBezTo>
                <a:lnTo>
                  <a:pt x="3544" y="451"/>
                </a:lnTo>
                <a:cubicBezTo>
                  <a:pt x="2986" y="451"/>
                  <a:pt x="2590" y="602"/>
                  <a:pt x="2353" y="902"/>
                </a:cubicBezTo>
                <a:cubicBezTo>
                  <a:pt x="2117" y="1201"/>
                  <a:pt x="1999" y="1652"/>
                  <a:pt x="1999" y="2254"/>
                </a:cubicBezTo>
                <a:lnTo>
                  <a:pt x="1999" y="5413"/>
                </a:lnTo>
                <a:cubicBezTo>
                  <a:pt x="1999" y="6265"/>
                  <a:pt x="1592" y="7275"/>
                  <a:pt x="580" y="7275"/>
                </a:cubicBezTo>
                <a:lnTo>
                  <a:pt x="580" y="7304"/>
                </a:lnTo>
                <a:cubicBezTo>
                  <a:pt x="1565" y="7304"/>
                  <a:pt x="1999" y="8309"/>
                  <a:pt x="1999" y="9150"/>
                </a:cubicBezTo>
                <a:close/>
              </a:path>
            </a:pathLst>
          </a:custGeom>
          <a:solidFill>
            <a:schemeClr val="accent1"/>
          </a:solidFill>
          <a:ln>
            <a:noFill/>
          </a:ln>
        </p:spPr>
        <p:txBody>
          <a:bodyPr vert="horz" wrap="square" lIns="115214" tIns="57607" rIns="115214" bIns="57607" numCol="1" anchor="t" anchorCtr="0" compatLnSpc="1"/>
          <a:lstStyle/>
          <a:p>
            <a:endParaRPr lang="zh-CN" altLang="en-US"/>
          </a:p>
        </p:txBody>
      </p:sp>
      <p:sp>
        <p:nvSpPr>
          <p:cNvPr id="7" name="圆角矩形 6"/>
          <p:cNvSpPr/>
          <p:nvPr/>
        </p:nvSpPr>
        <p:spPr>
          <a:xfrm>
            <a:off x="4559300" y="2476500"/>
            <a:ext cx="6125845" cy="1031240"/>
          </a:xfrm>
          <a:prstGeom prst="roundRect">
            <a:avLst>
              <a:gd name="adj" fmla="val 25274"/>
            </a:avLst>
          </a:pr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lang="zh-CN" altLang="en-US">
              <a:solidFill>
                <a:schemeClr val="tx1"/>
              </a:solidFill>
              <a:cs typeface="+mn-ea"/>
            </a:endParaRPr>
          </a:p>
        </p:txBody>
      </p:sp>
      <p:sp>
        <p:nvSpPr>
          <p:cNvPr id="9" name="TextBox 8"/>
          <p:cNvSpPr txBox="1"/>
          <p:nvPr/>
        </p:nvSpPr>
        <p:spPr>
          <a:xfrm>
            <a:off x="4672965" y="1650365"/>
            <a:ext cx="6012180" cy="276860"/>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500" dirty="0">
                <a:solidFill>
                  <a:schemeClr val="tx2"/>
                </a:solidFill>
                <a:cs typeface="微软雅黑" panose="020B0503020204020204" pitchFamily="34" charset="-122"/>
              </a:rPr>
              <a:t>(1)UML统一了 Booch.OMT和OOSE等方法中的基本概念和符号。</a:t>
            </a:r>
          </a:p>
        </p:txBody>
      </p:sp>
      <p:sp>
        <p:nvSpPr>
          <p:cNvPr id="11" name="TextBox 10"/>
          <p:cNvSpPr txBox="1"/>
          <p:nvPr/>
        </p:nvSpPr>
        <p:spPr>
          <a:xfrm>
            <a:off x="4751070" y="2549525"/>
            <a:ext cx="5604510" cy="88455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zh-CN" altLang="en-US" sz="1600" dirty="0">
                <a:solidFill>
                  <a:schemeClr val="tx2"/>
                </a:solidFill>
              </a:rPr>
              <a:t>(2)UML吸取了面向对象领域中各种优秀的思想，其中也包括</a:t>
            </a:r>
            <a:r>
              <a:rPr lang="zh-CN" altLang="en-US" sz="1600" dirty="0">
                <a:solidFill>
                  <a:srgbClr val="FF0000"/>
                </a:solidFill>
              </a:rPr>
              <a:t>非OO方法</a:t>
            </a:r>
            <a:r>
              <a:rPr lang="zh-CN" altLang="en-US" sz="1600" dirty="0">
                <a:solidFill>
                  <a:schemeClr val="tx2"/>
                </a:solidFill>
              </a:rPr>
              <a:t>的影响。UML中凝聚了面向对象领域中很多人的思想</a:t>
            </a:r>
            <a:r>
              <a:rPr lang="en-US" altLang="zh-CN" sz="1600" dirty="0">
                <a:solidFill>
                  <a:schemeClr val="tx2"/>
                </a:solidFill>
              </a:rPr>
              <a:t>,</a:t>
            </a:r>
            <a:r>
              <a:rPr lang="zh-CN" altLang="en-US" sz="1600" dirty="0">
                <a:solidFill>
                  <a:schemeClr val="tx2"/>
                </a:solidFill>
              </a:rPr>
              <a:t>方法和丰富的计算机科学实践经验综合提炼而成的。</a:t>
            </a:r>
          </a:p>
        </p:txBody>
      </p:sp>
      <p:sp>
        <p:nvSpPr>
          <p:cNvPr id="13" name="圆角矩形 12"/>
          <p:cNvSpPr/>
          <p:nvPr/>
        </p:nvSpPr>
        <p:spPr>
          <a:xfrm>
            <a:off x="4559300" y="3848735"/>
            <a:ext cx="6126480" cy="2017395"/>
          </a:xfrm>
          <a:prstGeom prst="roundRect">
            <a:avLst>
              <a:gd name="adj" fmla="val 2682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15214" tIns="57607" rIns="115214" bIns="57607" rtlCol="0" anchor="ctr"/>
          <a:lstStyle/>
          <a:p>
            <a:pPr algn="ctr"/>
            <a:endParaRPr lang="zh-CN" altLang="en-US">
              <a:solidFill>
                <a:schemeClr val="bg1"/>
              </a:solidFill>
            </a:endParaRPr>
          </a:p>
        </p:txBody>
      </p:sp>
      <p:sp>
        <p:nvSpPr>
          <p:cNvPr id="14" name="TextBox 13"/>
          <p:cNvSpPr txBox="1"/>
          <p:nvPr/>
        </p:nvSpPr>
        <p:spPr>
          <a:xfrm>
            <a:off x="4751070" y="4027805"/>
            <a:ext cx="5875655" cy="1661795"/>
          </a:xfrm>
          <a:prstGeom prst="rect">
            <a:avLst/>
          </a:prstGeom>
          <a:noFill/>
        </p:spPr>
        <p:txBody>
          <a:bodyPr wrap="square" lIns="0" tIns="0" rIns="0" bIns="0" rtlCol="0">
            <a:sp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nSpc>
                <a:spcPct val="120000"/>
              </a:lnSpc>
            </a:pPr>
            <a:r>
              <a:rPr lang="en-US" altLang="zh-CN" sz="1500" dirty="0">
                <a:solidFill>
                  <a:schemeClr val="tx2"/>
                </a:solidFill>
              </a:rPr>
              <a:t>(3)</a:t>
            </a:r>
            <a:r>
              <a:rPr lang="zh-CN" altLang="en-US" sz="1500" dirty="0">
                <a:solidFill>
                  <a:schemeClr val="tx2"/>
                </a:solidFill>
              </a:rPr>
              <a:t>在UML标准中新加了模板(Stereotypes )、职责(Responsibilities )、扩展机制 (Extensibility Mechanisms)、线程(Threads)、过程(Processes)、分布式(Distribution)、并发 (Concurrency)、模式(Patterns) </a:t>
            </a:r>
            <a:r>
              <a:rPr lang="zh-CN" altLang="en-US" sz="1500" dirty="0">
                <a:solidFill>
                  <a:schemeClr val="tx2"/>
                </a:solidFill>
                <a:sym typeface="+mn-ea"/>
              </a:rPr>
              <a:t>、</a:t>
            </a:r>
            <a:r>
              <a:rPr lang="zh-CN" altLang="en-US" sz="1500" dirty="0">
                <a:solidFill>
                  <a:schemeClr val="tx2"/>
                </a:solidFill>
              </a:rPr>
              <a:t>合作(Collaborations)、活动图(Activity Diagram)等新概念，并清晰地</a:t>
            </a:r>
            <a:r>
              <a:rPr lang="zh-CN" altLang="en-US" sz="1500" dirty="0">
                <a:solidFill>
                  <a:srgbClr val="FF0000"/>
                </a:solidFill>
              </a:rPr>
              <a:t>区分类型</a:t>
            </a:r>
            <a:r>
              <a:rPr lang="zh-CN" altLang="en-US" sz="1500" dirty="0">
                <a:solidFill>
                  <a:schemeClr val="tx2"/>
                </a:solidFill>
              </a:rPr>
              <a:t>(T ype )、类(Class )和实例(Instance )、细化(Refinement)、接口 (Interfaces)和组件(Components)概念。</a:t>
            </a:r>
          </a:p>
        </p:txBody>
      </p:sp>
      <p:sp>
        <p:nvSpPr>
          <p:cNvPr id="16" name="文本框 69"/>
          <p:cNvSpPr txBox="1"/>
          <p:nvPr/>
        </p:nvSpPr>
        <p:spPr>
          <a:xfrm>
            <a:off x="1740535" y="450850"/>
            <a:ext cx="1730375" cy="521970"/>
          </a:xfrm>
          <a:prstGeom prst="rect">
            <a:avLst/>
          </a:prstGeom>
          <a:noFill/>
        </p:spPr>
        <p:txBody>
          <a:bodyPr wrap="none" rtlCol="0">
            <a:spAutoFit/>
            <a:scene3d>
              <a:camera prst="orthographicFront"/>
              <a:lightRig rig="threePt" dir="t"/>
            </a:scene3d>
            <a:sp3d contourW="12700"/>
          </a:bodyPr>
          <a:lstStyle/>
          <a:p>
            <a:r>
              <a:rPr lang="en-US" altLang="zh-CN" sz="2800" b="1" dirty="0">
                <a:solidFill>
                  <a:schemeClr val="accent3"/>
                </a:solidFill>
                <a:cs typeface="+mn-ea"/>
                <a:sym typeface="+mn-lt"/>
              </a:rPr>
              <a:t>UML</a:t>
            </a:r>
            <a:r>
              <a:rPr lang="zh-CN" altLang="en-US" sz="2800" b="1" dirty="0">
                <a:solidFill>
                  <a:schemeClr val="accent3"/>
                </a:solidFill>
                <a:cs typeface="+mn-ea"/>
                <a:sym typeface="+mn-lt"/>
              </a:rPr>
              <a:t>特点</a:t>
            </a:r>
            <a:endParaRPr lang="zh-CN" altLang="en-US" sz="2800" b="1" dirty="0">
              <a:solidFill>
                <a:schemeClr val="accent2"/>
              </a:solidFill>
              <a:cs typeface="+mn-ea"/>
              <a:sym typeface="+mn-lt"/>
            </a:endParaRPr>
          </a:p>
        </p:txBody>
      </p:sp>
      <p:sp>
        <p:nvSpPr>
          <p:cNvPr id="18"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9"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00" name="文本框 99"/>
          <p:cNvSpPr txBox="1"/>
          <p:nvPr/>
        </p:nvSpPr>
        <p:spPr>
          <a:xfrm>
            <a:off x="4011930" y="455930"/>
            <a:ext cx="5469890" cy="645160"/>
          </a:xfrm>
          <a:prstGeom prst="rect">
            <a:avLst/>
          </a:prstGeom>
          <a:noFill/>
          <a:ln w="9525">
            <a:noFill/>
          </a:ln>
        </p:spPr>
        <p:txBody>
          <a:bodyPr wrap="square">
            <a:spAutoFit/>
          </a:bodyPr>
          <a:lstStyle/>
          <a:p>
            <a:pPr indent="0"/>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是一种</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先进实用的标准建模语言</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，但其中某些概念尚待实践来验证</a:t>
            </a:r>
            <a:r>
              <a:rPr lang="en-US" sz="16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,UML</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也必然存在一个</a:t>
            </a:r>
            <a:r>
              <a:rPr lang="zh-CN" b="0">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进化过程</a:t>
            </a:r>
            <a:r>
              <a:rPr lang="zh-CN"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000"/>
                                        <p:tgtEl>
                                          <p:spTgt spid="2"/>
                                        </p:tgtEl>
                                      </p:cBhvr>
                                    </p:animEffec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par>
                          <p:cTn id="15" fill="hold">
                            <p:stCondLst>
                              <p:cond delay="2000"/>
                            </p:stCondLst>
                            <p:childTnLst>
                              <p:par>
                                <p:cTn id="16" presetID="16" presetClass="entr" presetSubtype="42"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outHorizontal)">
                                      <p:cBhvr>
                                        <p:cTn id="18" dur="500"/>
                                        <p:tgtEl>
                                          <p:spTgt spid="5"/>
                                        </p:tgtEl>
                                      </p:cBhvr>
                                    </p:animEffect>
                                  </p:childTnLst>
                                </p:cTn>
                              </p:par>
                            </p:childTnLst>
                          </p:cTn>
                        </p:par>
                        <p:par>
                          <p:cTn id="19" fill="hold">
                            <p:stCondLst>
                              <p:cond delay="25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left)">
                                      <p:cBhvr>
                                        <p:cTn id="29" dur="500"/>
                                        <p:tgtEl>
                                          <p:spTgt spid="7"/>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left)">
                                      <p:cBhvr>
                                        <p:cTn id="3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bldLvl="0" animBg="1"/>
      <p:bldP spid="5" grpId="0" animBg="1"/>
      <p:bldP spid="7" grpId="0" bldLvl="0" animBg="1"/>
      <p:bldP spid="9" grpId="0"/>
      <p:bldP spid="11" grpId="0"/>
      <p:bldP spid="13" grpId="0" bldLvl="0" animBg="1"/>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矩形 82"/>
          <p:cNvSpPr/>
          <p:nvPr/>
        </p:nvSpPr>
        <p:spPr>
          <a:xfrm>
            <a:off x="8543290" y="450850"/>
            <a:ext cx="3408045" cy="3412490"/>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行为事物是UML模型图的动态部分，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描述跨越空间和时间的行为</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，主要包括以下两部分。</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1）交互</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实现某功能的一组构件事物之间的消息的集合，涉及消息、动作序列、链接。</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2）状态机</a:t>
            </a:r>
          </a:p>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描述事物或交互在生命周期内响应事件所经历的状态序列。</a:t>
            </a:r>
          </a:p>
        </p:txBody>
      </p:sp>
      <p:grpSp>
        <p:nvGrpSpPr>
          <p:cNvPr id="91" name="组合 90"/>
          <p:cNvGrpSpPr/>
          <p:nvPr/>
        </p:nvGrpSpPr>
        <p:grpSpPr>
          <a:xfrm>
            <a:off x="3442158" y="2277691"/>
            <a:ext cx="5395910" cy="3023344"/>
            <a:chOff x="3442158" y="2277691"/>
            <a:chExt cx="5395910" cy="3023344"/>
          </a:xfrm>
        </p:grpSpPr>
        <p:grpSp>
          <p:nvGrpSpPr>
            <p:cNvPr id="24" name="Group 2"/>
            <p:cNvGrpSpPr>
              <a:grpSpLocks noChangeAspect="1"/>
            </p:cNvGrpSpPr>
            <p:nvPr/>
          </p:nvGrpSpPr>
          <p:grpSpPr bwMode="auto">
            <a:xfrm rot="5400000">
              <a:off x="4628441" y="1091408"/>
              <a:ext cx="3023344" cy="5395910"/>
              <a:chOff x="2689" y="825"/>
              <a:chExt cx="2311" cy="3300"/>
            </a:xfrm>
          </p:grpSpPr>
          <p:sp>
            <p:nvSpPr>
              <p:cNvPr id="29" name="Freeform: Shape 7"/>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0" name="Freeform: Shape 8"/>
              <p:cNvSpPr/>
              <p:nvPr/>
            </p:nvSpPr>
            <p:spPr bwMode="auto">
              <a:xfrm>
                <a:off x="4311" y="1179"/>
                <a:ext cx="462" cy="2068"/>
              </a:xfrm>
              <a:custGeom>
                <a:avLst/>
                <a:gdLst>
                  <a:gd name="T0" fmla="*/ 0 w 462"/>
                  <a:gd name="T1" fmla="*/ 0 h 2068"/>
                  <a:gd name="T2" fmla="*/ 0 w 462"/>
                  <a:gd name="T3" fmla="*/ 2068 h 2068"/>
                  <a:gd name="T4" fmla="*/ 462 w 462"/>
                  <a:gd name="T5" fmla="*/ 1702 h 2068"/>
                  <a:gd name="T6" fmla="*/ 462 w 462"/>
                  <a:gd name="T7" fmla="*/ 0 h 2068"/>
                  <a:gd name="T8" fmla="*/ 0 w 462"/>
                  <a:gd name="T9" fmla="*/ 0 h 2068"/>
                </a:gdLst>
                <a:ahLst/>
                <a:cxnLst>
                  <a:cxn ang="0">
                    <a:pos x="T0" y="T1"/>
                  </a:cxn>
                  <a:cxn ang="0">
                    <a:pos x="T2" y="T3"/>
                  </a:cxn>
                  <a:cxn ang="0">
                    <a:pos x="T4" y="T5"/>
                  </a:cxn>
                  <a:cxn ang="0">
                    <a:pos x="T6" y="T7"/>
                  </a:cxn>
                  <a:cxn ang="0">
                    <a:pos x="T8" y="T9"/>
                  </a:cxn>
                </a:cxnLst>
                <a:rect l="0" t="0" r="r" b="b"/>
                <a:pathLst>
                  <a:path w="462" h="2068">
                    <a:moveTo>
                      <a:pt x="0" y="0"/>
                    </a:moveTo>
                    <a:lnTo>
                      <a:pt x="0" y="2068"/>
                    </a:lnTo>
                    <a:lnTo>
                      <a:pt x="462" y="1702"/>
                    </a:lnTo>
                    <a:lnTo>
                      <a:pt x="46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1" name="Freeform: Shape 9"/>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2" name="Freeform: Shape 10"/>
              <p:cNvSpPr/>
              <p:nvPr/>
            </p:nvSpPr>
            <p:spPr bwMode="auto">
              <a:xfrm>
                <a:off x="4084" y="825"/>
                <a:ext cx="916" cy="395"/>
              </a:xfrm>
              <a:custGeom>
                <a:avLst/>
                <a:gdLst>
                  <a:gd name="T0" fmla="*/ 458 w 916"/>
                  <a:gd name="T1" fmla="*/ 0 h 395"/>
                  <a:gd name="T2" fmla="*/ 916 w 916"/>
                  <a:gd name="T3" fmla="*/ 395 h 395"/>
                  <a:gd name="T4" fmla="*/ 458 w 916"/>
                  <a:gd name="T5" fmla="*/ 395 h 395"/>
                  <a:gd name="T6" fmla="*/ 0 w 916"/>
                  <a:gd name="T7" fmla="*/ 395 h 395"/>
                  <a:gd name="T8" fmla="*/ 458 w 916"/>
                  <a:gd name="T9" fmla="*/ 0 h 395"/>
                </a:gdLst>
                <a:ahLst/>
                <a:cxnLst>
                  <a:cxn ang="0">
                    <a:pos x="T0" y="T1"/>
                  </a:cxn>
                  <a:cxn ang="0">
                    <a:pos x="T2" y="T3"/>
                  </a:cxn>
                  <a:cxn ang="0">
                    <a:pos x="T4" y="T5"/>
                  </a:cxn>
                  <a:cxn ang="0">
                    <a:pos x="T6" y="T7"/>
                  </a:cxn>
                  <a:cxn ang="0">
                    <a:pos x="T8" y="T9"/>
                  </a:cxn>
                </a:cxnLst>
                <a:rect l="0" t="0" r="r" b="b"/>
                <a:pathLst>
                  <a:path w="916" h="395">
                    <a:moveTo>
                      <a:pt x="458" y="0"/>
                    </a:moveTo>
                    <a:lnTo>
                      <a:pt x="916" y="395"/>
                    </a:lnTo>
                    <a:lnTo>
                      <a:pt x="458" y="395"/>
                    </a:lnTo>
                    <a:lnTo>
                      <a:pt x="0"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3" name="Freeform: Shape 11"/>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4" name="Freeform: Shape 12"/>
              <p:cNvSpPr/>
              <p:nvPr/>
            </p:nvSpPr>
            <p:spPr bwMode="auto">
              <a:xfrm>
                <a:off x="4084" y="825"/>
                <a:ext cx="458" cy="395"/>
              </a:xfrm>
              <a:custGeom>
                <a:avLst/>
                <a:gdLst>
                  <a:gd name="T0" fmla="*/ 458 w 458"/>
                  <a:gd name="T1" fmla="*/ 0 h 395"/>
                  <a:gd name="T2" fmla="*/ 0 w 458"/>
                  <a:gd name="T3" fmla="*/ 395 h 395"/>
                  <a:gd name="T4" fmla="*/ 227 w 458"/>
                  <a:gd name="T5" fmla="*/ 395 h 395"/>
                  <a:gd name="T6" fmla="*/ 0 w 458"/>
                  <a:gd name="T7" fmla="*/ 395 h 395"/>
                  <a:gd name="T8" fmla="*/ 210 w 458"/>
                  <a:gd name="T9" fmla="*/ 214 h 395"/>
                  <a:gd name="T10" fmla="*/ 458 w 458"/>
                  <a:gd name="T11" fmla="*/ 0 h 395"/>
                </a:gdLst>
                <a:ahLst/>
                <a:cxnLst>
                  <a:cxn ang="0">
                    <a:pos x="T0" y="T1"/>
                  </a:cxn>
                  <a:cxn ang="0">
                    <a:pos x="T2" y="T3"/>
                  </a:cxn>
                  <a:cxn ang="0">
                    <a:pos x="T4" y="T5"/>
                  </a:cxn>
                  <a:cxn ang="0">
                    <a:pos x="T6" y="T7"/>
                  </a:cxn>
                  <a:cxn ang="0">
                    <a:pos x="T8" y="T9"/>
                  </a:cxn>
                  <a:cxn ang="0">
                    <a:pos x="T10" y="T11"/>
                  </a:cxn>
                </a:cxnLst>
                <a:rect l="0" t="0" r="r" b="b"/>
                <a:pathLst>
                  <a:path w="458" h="395">
                    <a:moveTo>
                      <a:pt x="458" y="0"/>
                    </a:moveTo>
                    <a:lnTo>
                      <a:pt x="0" y="395"/>
                    </a:lnTo>
                    <a:lnTo>
                      <a:pt x="227" y="395"/>
                    </a:lnTo>
                    <a:lnTo>
                      <a:pt x="0" y="395"/>
                    </a:lnTo>
                    <a:lnTo>
                      <a:pt x="210" y="214"/>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5" name="Freeform: Shape 13"/>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close/>
                  </a:path>
                </a:pathLst>
              </a:custGeom>
              <a:solidFill>
                <a:srgbClr val="AEAD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6" name="Freeform: Shape 14"/>
              <p:cNvSpPr/>
              <p:nvPr/>
            </p:nvSpPr>
            <p:spPr bwMode="auto">
              <a:xfrm>
                <a:off x="4542" y="825"/>
                <a:ext cx="458" cy="395"/>
              </a:xfrm>
              <a:custGeom>
                <a:avLst/>
                <a:gdLst>
                  <a:gd name="T0" fmla="*/ 0 w 458"/>
                  <a:gd name="T1" fmla="*/ 0 h 395"/>
                  <a:gd name="T2" fmla="*/ 0 w 458"/>
                  <a:gd name="T3" fmla="*/ 0 h 395"/>
                  <a:gd name="T4" fmla="*/ 458 w 458"/>
                  <a:gd name="T5" fmla="*/ 395 h 395"/>
                  <a:gd name="T6" fmla="*/ 458 w 458"/>
                  <a:gd name="T7" fmla="*/ 395 h 395"/>
                  <a:gd name="T8" fmla="*/ 0 w 458"/>
                  <a:gd name="T9" fmla="*/ 0 h 395"/>
                </a:gdLst>
                <a:ahLst/>
                <a:cxnLst>
                  <a:cxn ang="0">
                    <a:pos x="T0" y="T1"/>
                  </a:cxn>
                  <a:cxn ang="0">
                    <a:pos x="T2" y="T3"/>
                  </a:cxn>
                  <a:cxn ang="0">
                    <a:pos x="T4" y="T5"/>
                  </a:cxn>
                  <a:cxn ang="0">
                    <a:pos x="T6" y="T7"/>
                  </a:cxn>
                  <a:cxn ang="0">
                    <a:pos x="T8" y="T9"/>
                  </a:cxn>
                </a:cxnLst>
                <a:rect l="0" t="0" r="r" b="b"/>
                <a:pathLst>
                  <a:path w="458" h="395">
                    <a:moveTo>
                      <a:pt x="0" y="0"/>
                    </a:moveTo>
                    <a:lnTo>
                      <a:pt x="0" y="0"/>
                    </a:lnTo>
                    <a:lnTo>
                      <a:pt x="458" y="395"/>
                    </a:lnTo>
                    <a:lnTo>
                      <a:pt x="458" y="395"/>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7" name="Freeform: Shape 15"/>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8" name="Freeform: Shape 16"/>
              <p:cNvSpPr/>
              <p:nvPr/>
            </p:nvSpPr>
            <p:spPr bwMode="auto">
              <a:xfrm>
                <a:off x="4311" y="1220"/>
                <a:ext cx="462" cy="2027"/>
              </a:xfrm>
              <a:custGeom>
                <a:avLst/>
                <a:gdLst>
                  <a:gd name="T0" fmla="*/ 462 w 462"/>
                  <a:gd name="T1" fmla="*/ 0 h 2027"/>
                  <a:gd name="T2" fmla="*/ 231 w 462"/>
                  <a:gd name="T3" fmla="*/ 0 h 2027"/>
                  <a:gd name="T4" fmla="*/ 0 w 462"/>
                  <a:gd name="T5" fmla="*/ 0 h 2027"/>
                  <a:gd name="T6" fmla="*/ 0 w 462"/>
                  <a:gd name="T7" fmla="*/ 2027 h 2027"/>
                  <a:gd name="T8" fmla="*/ 462 w 462"/>
                  <a:gd name="T9" fmla="*/ 1661 h 2027"/>
                  <a:gd name="T10" fmla="*/ 462 w 462"/>
                  <a:gd name="T11" fmla="*/ 0 h 2027"/>
                </a:gdLst>
                <a:ahLst/>
                <a:cxnLst>
                  <a:cxn ang="0">
                    <a:pos x="T0" y="T1"/>
                  </a:cxn>
                  <a:cxn ang="0">
                    <a:pos x="T2" y="T3"/>
                  </a:cxn>
                  <a:cxn ang="0">
                    <a:pos x="T4" y="T5"/>
                  </a:cxn>
                  <a:cxn ang="0">
                    <a:pos x="T6" y="T7"/>
                  </a:cxn>
                  <a:cxn ang="0">
                    <a:pos x="T8" y="T9"/>
                  </a:cxn>
                  <a:cxn ang="0">
                    <a:pos x="T10" y="T11"/>
                  </a:cxn>
                </a:cxnLst>
                <a:rect l="0" t="0" r="r" b="b"/>
                <a:pathLst>
                  <a:path w="462" h="2027">
                    <a:moveTo>
                      <a:pt x="462" y="0"/>
                    </a:moveTo>
                    <a:lnTo>
                      <a:pt x="231" y="0"/>
                    </a:lnTo>
                    <a:lnTo>
                      <a:pt x="0" y="0"/>
                    </a:lnTo>
                    <a:lnTo>
                      <a:pt x="0" y="2027"/>
                    </a:lnTo>
                    <a:lnTo>
                      <a:pt x="462" y="1661"/>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39" name="Freeform: Shape 17"/>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0" name="Freeform: Shape 18"/>
              <p:cNvSpPr/>
              <p:nvPr/>
            </p:nvSpPr>
            <p:spPr bwMode="auto">
              <a:xfrm>
                <a:off x="4084" y="825"/>
                <a:ext cx="916" cy="395"/>
              </a:xfrm>
              <a:custGeom>
                <a:avLst/>
                <a:gdLst>
                  <a:gd name="T0" fmla="*/ 458 w 916"/>
                  <a:gd name="T1" fmla="*/ 0 h 395"/>
                  <a:gd name="T2" fmla="*/ 458 w 916"/>
                  <a:gd name="T3" fmla="*/ 0 h 395"/>
                  <a:gd name="T4" fmla="*/ 210 w 916"/>
                  <a:gd name="T5" fmla="*/ 214 h 395"/>
                  <a:gd name="T6" fmla="*/ 0 w 916"/>
                  <a:gd name="T7" fmla="*/ 395 h 395"/>
                  <a:gd name="T8" fmla="*/ 227 w 916"/>
                  <a:gd name="T9" fmla="*/ 395 h 395"/>
                  <a:gd name="T10" fmla="*/ 458 w 916"/>
                  <a:gd name="T11" fmla="*/ 395 h 395"/>
                  <a:gd name="T12" fmla="*/ 689 w 916"/>
                  <a:gd name="T13" fmla="*/ 395 h 395"/>
                  <a:gd name="T14" fmla="*/ 916 w 916"/>
                  <a:gd name="T15" fmla="*/ 395 h 395"/>
                  <a:gd name="T16" fmla="*/ 458 w 916"/>
                  <a:gd name="T17" fmla="*/ 0 h 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6" h="395">
                    <a:moveTo>
                      <a:pt x="458" y="0"/>
                    </a:moveTo>
                    <a:lnTo>
                      <a:pt x="458" y="0"/>
                    </a:lnTo>
                    <a:lnTo>
                      <a:pt x="210" y="214"/>
                    </a:lnTo>
                    <a:lnTo>
                      <a:pt x="0" y="395"/>
                    </a:lnTo>
                    <a:lnTo>
                      <a:pt x="227" y="395"/>
                    </a:lnTo>
                    <a:lnTo>
                      <a:pt x="458" y="395"/>
                    </a:lnTo>
                    <a:lnTo>
                      <a:pt x="689" y="395"/>
                    </a:lnTo>
                    <a:lnTo>
                      <a:pt x="916" y="395"/>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1" name="Freeform: Shape 19"/>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2" name="Freeform: Shape 20"/>
              <p:cNvSpPr/>
              <p:nvPr/>
            </p:nvSpPr>
            <p:spPr bwMode="auto">
              <a:xfrm>
                <a:off x="3844" y="1950"/>
                <a:ext cx="467" cy="1532"/>
              </a:xfrm>
              <a:custGeom>
                <a:avLst/>
                <a:gdLst>
                  <a:gd name="T0" fmla="*/ 0 w 467"/>
                  <a:gd name="T1" fmla="*/ 1532 h 1532"/>
                  <a:gd name="T2" fmla="*/ 0 w 467"/>
                  <a:gd name="T3" fmla="*/ 0 h 1532"/>
                  <a:gd name="T4" fmla="*/ 467 w 467"/>
                  <a:gd name="T5" fmla="*/ 366 h 1532"/>
                  <a:gd name="T6" fmla="*/ 467 w 467"/>
                  <a:gd name="T7" fmla="*/ 1532 h 1532"/>
                  <a:gd name="T8" fmla="*/ 0 w 467"/>
                  <a:gd name="T9" fmla="*/ 1532 h 1532"/>
                </a:gdLst>
                <a:ahLst/>
                <a:cxnLst>
                  <a:cxn ang="0">
                    <a:pos x="T0" y="T1"/>
                  </a:cxn>
                  <a:cxn ang="0">
                    <a:pos x="T2" y="T3"/>
                  </a:cxn>
                  <a:cxn ang="0">
                    <a:pos x="T4" y="T5"/>
                  </a:cxn>
                  <a:cxn ang="0">
                    <a:pos x="T6" y="T7"/>
                  </a:cxn>
                  <a:cxn ang="0">
                    <a:pos x="T8" y="T9"/>
                  </a:cxn>
                </a:cxnLst>
                <a:rect l="0" t="0" r="r" b="b"/>
                <a:pathLst>
                  <a:path w="467" h="1532">
                    <a:moveTo>
                      <a:pt x="0" y="1532"/>
                    </a:moveTo>
                    <a:lnTo>
                      <a:pt x="0" y="0"/>
                    </a:lnTo>
                    <a:lnTo>
                      <a:pt x="467" y="366"/>
                    </a:lnTo>
                    <a:lnTo>
                      <a:pt x="467" y="1532"/>
                    </a:lnTo>
                    <a:lnTo>
                      <a:pt x="0" y="153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3" name="Freeform: Shape 21"/>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4" name="Freeform: Shape 22"/>
              <p:cNvSpPr/>
              <p:nvPr/>
            </p:nvSpPr>
            <p:spPr bwMode="auto">
              <a:xfrm>
                <a:off x="3617" y="3441"/>
                <a:ext cx="917" cy="396"/>
              </a:xfrm>
              <a:custGeom>
                <a:avLst/>
                <a:gdLst>
                  <a:gd name="T0" fmla="*/ 458 w 917"/>
                  <a:gd name="T1" fmla="*/ 396 h 396"/>
                  <a:gd name="T2" fmla="*/ 917 w 917"/>
                  <a:gd name="T3" fmla="*/ 0 h 396"/>
                  <a:gd name="T4" fmla="*/ 458 w 917"/>
                  <a:gd name="T5" fmla="*/ 0 h 396"/>
                  <a:gd name="T6" fmla="*/ 0 w 917"/>
                  <a:gd name="T7" fmla="*/ 0 h 396"/>
                  <a:gd name="T8" fmla="*/ 458 w 917"/>
                  <a:gd name="T9" fmla="*/ 396 h 396"/>
                </a:gdLst>
                <a:ahLst/>
                <a:cxnLst>
                  <a:cxn ang="0">
                    <a:pos x="T0" y="T1"/>
                  </a:cxn>
                  <a:cxn ang="0">
                    <a:pos x="T2" y="T3"/>
                  </a:cxn>
                  <a:cxn ang="0">
                    <a:pos x="T4" y="T5"/>
                  </a:cxn>
                  <a:cxn ang="0">
                    <a:pos x="T6" y="T7"/>
                  </a:cxn>
                  <a:cxn ang="0">
                    <a:pos x="T8" y="T9"/>
                  </a:cxn>
                </a:cxnLst>
                <a:rect l="0" t="0" r="r" b="b"/>
                <a:pathLst>
                  <a:path w="917" h="396">
                    <a:moveTo>
                      <a:pt x="458" y="396"/>
                    </a:moveTo>
                    <a:lnTo>
                      <a:pt x="917" y="0"/>
                    </a:lnTo>
                    <a:lnTo>
                      <a:pt x="458" y="0"/>
                    </a:lnTo>
                    <a:lnTo>
                      <a:pt x="0"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5" name="Freeform: Shape 23"/>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6" name="Freeform: Shape 24"/>
              <p:cNvSpPr/>
              <p:nvPr/>
            </p:nvSpPr>
            <p:spPr bwMode="auto">
              <a:xfrm>
                <a:off x="3617" y="3441"/>
                <a:ext cx="917" cy="396"/>
              </a:xfrm>
              <a:custGeom>
                <a:avLst/>
                <a:gdLst>
                  <a:gd name="T0" fmla="*/ 917 w 917"/>
                  <a:gd name="T1" fmla="*/ 0 h 396"/>
                  <a:gd name="T2" fmla="*/ 917 w 917"/>
                  <a:gd name="T3" fmla="*/ 0 h 396"/>
                  <a:gd name="T4" fmla="*/ 458 w 917"/>
                  <a:gd name="T5" fmla="*/ 396 h 396"/>
                  <a:gd name="T6" fmla="*/ 0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917" y="0"/>
                    </a:lnTo>
                    <a:lnTo>
                      <a:pt x="458" y="396"/>
                    </a:lnTo>
                    <a:lnTo>
                      <a:pt x="0"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7" name="Freeform: Shape 25"/>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close/>
                    <a:moveTo>
                      <a:pt x="227" y="0"/>
                    </a:moveTo>
                    <a:lnTo>
                      <a:pt x="227" y="0"/>
                    </a:lnTo>
                    <a:lnTo>
                      <a:pt x="694" y="366"/>
                    </a:lnTo>
                    <a:lnTo>
                      <a:pt x="694" y="1491"/>
                    </a:lnTo>
                    <a:lnTo>
                      <a:pt x="917" y="1491"/>
                    </a:lnTo>
                    <a:lnTo>
                      <a:pt x="917" y="1491"/>
                    </a:lnTo>
                    <a:lnTo>
                      <a:pt x="694" y="1491"/>
                    </a:lnTo>
                    <a:lnTo>
                      <a:pt x="694" y="366"/>
                    </a:lnTo>
                    <a:lnTo>
                      <a:pt x="227"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8" name="Freeform: Shape 26"/>
              <p:cNvSpPr/>
              <p:nvPr/>
            </p:nvSpPr>
            <p:spPr bwMode="auto">
              <a:xfrm>
                <a:off x="3617" y="1950"/>
                <a:ext cx="917" cy="1491"/>
              </a:xfrm>
              <a:custGeom>
                <a:avLst/>
                <a:gdLst>
                  <a:gd name="T0" fmla="*/ 227 w 917"/>
                  <a:gd name="T1" fmla="*/ 1491 h 1491"/>
                  <a:gd name="T2" fmla="*/ 0 w 917"/>
                  <a:gd name="T3" fmla="*/ 1491 h 1491"/>
                  <a:gd name="T4" fmla="*/ 227 w 917"/>
                  <a:gd name="T5" fmla="*/ 1491 h 1491"/>
                  <a:gd name="T6" fmla="*/ 227 w 917"/>
                  <a:gd name="T7" fmla="*/ 1491 h 1491"/>
                  <a:gd name="T8" fmla="*/ 227 w 917"/>
                  <a:gd name="T9" fmla="*/ 0 h 1491"/>
                  <a:gd name="T10" fmla="*/ 227 w 917"/>
                  <a:gd name="T11" fmla="*/ 0 h 1491"/>
                  <a:gd name="T12" fmla="*/ 694 w 917"/>
                  <a:gd name="T13" fmla="*/ 366 h 1491"/>
                  <a:gd name="T14" fmla="*/ 694 w 917"/>
                  <a:gd name="T15" fmla="*/ 1491 h 1491"/>
                  <a:gd name="T16" fmla="*/ 917 w 917"/>
                  <a:gd name="T17" fmla="*/ 1491 h 1491"/>
                  <a:gd name="T18" fmla="*/ 917 w 917"/>
                  <a:gd name="T19" fmla="*/ 1491 h 1491"/>
                  <a:gd name="T20" fmla="*/ 694 w 917"/>
                  <a:gd name="T21" fmla="*/ 1491 h 1491"/>
                  <a:gd name="T22" fmla="*/ 694 w 917"/>
                  <a:gd name="T23" fmla="*/ 366 h 1491"/>
                  <a:gd name="T24" fmla="*/ 227 w 917"/>
                  <a:gd name="T25"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7" h="1491">
                    <a:moveTo>
                      <a:pt x="227" y="1491"/>
                    </a:moveTo>
                    <a:lnTo>
                      <a:pt x="0" y="1491"/>
                    </a:lnTo>
                    <a:lnTo>
                      <a:pt x="227" y="1491"/>
                    </a:lnTo>
                    <a:lnTo>
                      <a:pt x="227" y="1491"/>
                    </a:lnTo>
                    <a:moveTo>
                      <a:pt x="227" y="0"/>
                    </a:moveTo>
                    <a:lnTo>
                      <a:pt x="227" y="0"/>
                    </a:lnTo>
                    <a:lnTo>
                      <a:pt x="694" y="366"/>
                    </a:lnTo>
                    <a:lnTo>
                      <a:pt x="694" y="1491"/>
                    </a:lnTo>
                    <a:lnTo>
                      <a:pt x="917" y="1491"/>
                    </a:lnTo>
                    <a:lnTo>
                      <a:pt x="917" y="1491"/>
                    </a:lnTo>
                    <a:lnTo>
                      <a:pt x="694" y="1491"/>
                    </a:lnTo>
                    <a:lnTo>
                      <a:pt x="694" y="366"/>
                    </a:lnTo>
                    <a:lnTo>
                      <a:pt x="2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49" name="Freeform: Shape 27"/>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0" name="Freeform: Shape 28"/>
              <p:cNvSpPr/>
              <p:nvPr/>
            </p:nvSpPr>
            <p:spPr bwMode="auto">
              <a:xfrm>
                <a:off x="3844" y="1950"/>
                <a:ext cx="467" cy="1491"/>
              </a:xfrm>
              <a:custGeom>
                <a:avLst/>
                <a:gdLst>
                  <a:gd name="T0" fmla="*/ 0 w 467"/>
                  <a:gd name="T1" fmla="*/ 0 h 1491"/>
                  <a:gd name="T2" fmla="*/ 0 w 467"/>
                  <a:gd name="T3" fmla="*/ 1491 h 1491"/>
                  <a:gd name="T4" fmla="*/ 0 w 467"/>
                  <a:gd name="T5" fmla="*/ 1491 h 1491"/>
                  <a:gd name="T6" fmla="*/ 231 w 467"/>
                  <a:gd name="T7" fmla="*/ 1491 h 1491"/>
                  <a:gd name="T8" fmla="*/ 467 w 467"/>
                  <a:gd name="T9" fmla="*/ 1491 h 1491"/>
                  <a:gd name="T10" fmla="*/ 467 w 467"/>
                  <a:gd name="T11" fmla="*/ 366 h 1491"/>
                  <a:gd name="T12" fmla="*/ 0 w 467"/>
                  <a:gd name="T13" fmla="*/ 0 h 1491"/>
                </a:gdLst>
                <a:ahLst/>
                <a:cxnLst>
                  <a:cxn ang="0">
                    <a:pos x="T0" y="T1"/>
                  </a:cxn>
                  <a:cxn ang="0">
                    <a:pos x="T2" y="T3"/>
                  </a:cxn>
                  <a:cxn ang="0">
                    <a:pos x="T4" y="T5"/>
                  </a:cxn>
                  <a:cxn ang="0">
                    <a:pos x="T6" y="T7"/>
                  </a:cxn>
                  <a:cxn ang="0">
                    <a:pos x="T8" y="T9"/>
                  </a:cxn>
                  <a:cxn ang="0">
                    <a:pos x="T10" y="T11"/>
                  </a:cxn>
                  <a:cxn ang="0">
                    <a:pos x="T12" y="T13"/>
                  </a:cxn>
                </a:cxnLst>
                <a:rect l="0" t="0" r="r" b="b"/>
                <a:pathLst>
                  <a:path w="467" h="1491">
                    <a:moveTo>
                      <a:pt x="0" y="0"/>
                    </a:moveTo>
                    <a:lnTo>
                      <a:pt x="0" y="1491"/>
                    </a:lnTo>
                    <a:lnTo>
                      <a:pt x="0" y="1491"/>
                    </a:lnTo>
                    <a:lnTo>
                      <a:pt x="231" y="1491"/>
                    </a:lnTo>
                    <a:lnTo>
                      <a:pt x="467" y="1491"/>
                    </a:lnTo>
                    <a:lnTo>
                      <a:pt x="467" y="36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1" name="Freeform: Shape 29"/>
              <p:cNvSpPr/>
              <p:nvPr/>
            </p:nvSpPr>
            <p:spPr bwMode="auto">
              <a:xfrm>
                <a:off x="3617" y="3441"/>
                <a:ext cx="917" cy="396"/>
              </a:xfrm>
              <a:custGeom>
                <a:avLst/>
                <a:gdLst>
                  <a:gd name="T0" fmla="*/ 917 w 917"/>
                  <a:gd name="T1" fmla="*/ 0 h 396"/>
                  <a:gd name="T2" fmla="*/ 694 w 917"/>
                  <a:gd name="T3" fmla="*/ 0 h 396"/>
                  <a:gd name="T4" fmla="*/ 458 w 917"/>
                  <a:gd name="T5" fmla="*/ 0 h 396"/>
                  <a:gd name="T6" fmla="*/ 227 w 917"/>
                  <a:gd name="T7" fmla="*/ 0 h 396"/>
                  <a:gd name="T8" fmla="*/ 0 w 917"/>
                  <a:gd name="T9" fmla="*/ 0 h 396"/>
                  <a:gd name="T10" fmla="*/ 458 w 917"/>
                  <a:gd name="T11" fmla="*/ 396 h 396"/>
                  <a:gd name="T12" fmla="*/ 917 w 917"/>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7" h="396">
                    <a:moveTo>
                      <a:pt x="917" y="0"/>
                    </a:moveTo>
                    <a:lnTo>
                      <a:pt x="694" y="0"/>
                    </a:lnTo>
                    <a:lnTo>
                      <a:pt x="458" y="0"/>
                    </a:lnTo>
                    <a:lnTo>
                      <a:pt x="227" y="0"/>
                    </a:lnTo>
                    <a:lnTo>
                      <a:pt x="0" y="0"/>
                    </a:lnTo>
                    <a:lnTo>
                      <a:pt x="458" y="396"/>
                    </a:lnTo>
                    <a:lnTo>
                      <a:pt x="91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2" name="Freeform: Shape 30"/>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3" name="Freeform: Shape 31"/>
              <p:cNvSpPr/>
              <p:nvPr/>
            </p:nvSpPr>
            <p:spPr bwMode="auto">
              <a:xfrm>
                <a:off x="3378" y="1426"/>
                <a:ext cx="466" cy="1591"/>
              </a:xfrm>
              <a:custGeom>
                <a:avLst/>
                <a:gdLst>
                  <a:gd name="T0" fmla="*/ 466 w 466"/>
                  <a:gd name="T1" fmla="*/ 0 h 1591"/>
                  <a:gd name="T2" fmla="*/ 466 w 466"/>
                  <a:gd name="T3" fmla="*/ 1591 h 1591"/>
                  <a:gd name="T4" fmla="*/ 0 w 466"/>
                  <a:gd name="T5" fmla="*/ 1224 h 1591"/>
                  <a:gd name="T6" fmla="*/ 0 w 466"/>
                  <a:gd name="T7" fmla="*/ 0 h 1591"/>
                  <a:gd name="T8" fmla="*/ 466 w 466"/>
                  <a:gd name="T9" fmla="*/ 0 h 1591"/>
                </a:gdLst>
                <a:ahLst/>
                <a:cxnLst>
                  <a:cxn ang="0">
                    <a:pos x="T0" y="T1"/>
                  </a:cxn>
                  <a:cxn ang="0">
                    <a:pos x="T2" y="T3"/>
                  </a:cxn>
                  <a:cxn ang="0">
                    <a:pos x="T4" y="T5"/>
                  </a:cxn>
                  <a:cxn ang="0">
                    <a:pos x="T6" y="T7"/>
                  </a:cxn>
                  <a:cxn ang="0">
                    <a:pos x="T8" y="T9"/>
                  </a:cxn>
                </a:cxnLst>
                <a:rect l="0" t="0" r="r" b="b"/>
                <a:pathLst>
                  <a:path w="466" h="1591">
                    <a:moveTo>
                      <a:pt x="466" y="0"/>
                    </a:moveTo>
                    <a:lnTo>
                      <a:pt x="466" y="1591"/>
                    </a:lnTo>
                    <a:lnTo>
                      <a:pt x="0" y="1224"/>
                    </a:lnTo>
                    <a:lnTo>
                      <a:pt x="0" y="0"/>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4" name="Freeform: Shape 32"/>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5" name="Freeform: Shape 33"/>
              <p:cNvSpPr/>
              <p:nvPr/>
            </p:nvSpPr>
            <p:spPr bwMode="auto">
              <a:xfrm>
                <a:off x="3151" y="1072"/>
                <a:ext cx="920" cy="396"/>
              </a:xfrm>
              <a:custGeom>
                <a:avLst/>
                <a:gdLst>
                  <a:gd name="T0" fmla="*/ 462 w 920"/>
                  <a:gd name="T1" fmla="*/ 0 h 396"/>
                  <a:gd name="T2" fmla="*/ 0 w 920"/>
                  <a:gd name="T3" fmla="*/ 396 h 396"/>
                  <a:gd name="T4" fmla="*/ 462 w 920"/>
                  <a:gd name="T5" fmla="*/ 396 h 396"/>
                  <a:gd name="T6" fmla="*/ 920 w 920"/>
                  <a:gd name="T7" fmla="*/ 396 h 396"/>
                  <a:gd name="T8" fmla="*/ 462 w 920"/>
                  <a:gd name="T9" fmla="*/ 0 h 396"/>
                </a:gdLst>
                <a:ahLst/>
                <a:cxnLst>
                  <a:cxn ang="0">
                    <a:pos x="T0" y="T1"/>
                  </a:cxn>
                  <a:cxn ang="0">
                    <a:pos x="T2" y="T3"/>
                  </a:cxn>
                  <a:cxn ang="0">
                    <a:pos x="T4" y="T5"/>
                  </a:cxn>
                  <a:cxn ang="0">
                    <a:pos x="T6" y="T7"/>
                  </a:cxn>
                  <a:cxn ang="0">
                    <a:pos x="T8" y="T9"/>
                  </a:cxn>
                </a:cxnLst>
                <a:rect l="0" t="0" r="r" b="b"/>
                <a:pathLst>
                  <a:path w="920" h="396">
                    <a:moveTo>
                      <a:pt x="462" y="0"/>
                    </a:moveTo>
                    <a:lnTo>
                      <a:pt x="0" y="396"/>
                    </a:lnTo>
                    <a:lnTo>
                      <a:pt x="462"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6" name="Freeform: Shape 34"/>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7" name="Freeform: Shape 35"/>
              <p:cNvSpPr/>
              <p:nvPr/>
            </p:nvSpPr>
            <p:spPr bwMode="auto">
              <a:xfrm>
                <a:off x="3378" y="1468"/>
                <a:ext cx="466" cy="1549"/>
              </a:xfrm>
              <a:custGeom>
                <a:avLst/>
                <a:gdLst>
                  <a:gd name="T0" fmla="*/ 466 w 466"/>
                  <a:gd name="T1" fmla="*/ 0 h 1549"/>
                  <a:gd name="T2" fmla="*/ 235 w 466"/>
                  <a:gd name="T3" fmla="*/ 0 h 1549"/>
                  <a:gd name="T4" fmla="*/ 0 w 466"/>
                  <a:gd name="T5" fmla="*/ 0 h 1549"/>
                  <a:gd name="T6" fmla="*/ 0 w 466"/>
                  <a:gd name="T7" fmla="*/ 539 h 1549"/>
                  <a:gd name="T8" fmla="*/ 0 w 466"/>
                  <a:gd name="T9" fmla="*/ 539 h 1549"/>
                  <a:gd name="T10" fmla="*/ 0 w 466"/>
                  <a:gd name="T11" fmla="*/ 1182 h 1549"/>
                  <a:gd name="T12" fmla="*/ 466 w 466"/>
                  <a:gd name="T13" fmla="*/ 1549 h 1549"/>
                  <a:gd name="T14" fmla="*/ 466 w 466"/>
                  <a:gd name="T15" fmla="*/ 0 h 15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6" h="1549">
                    <a:moveTo>
                      <a:pt x="466" y="0"/>
                    </a:moveTo>
                    <a:lnTo>
                      <a:pt x="235" y="0"/>
                    </a:lnTo>
                    <a:lnTo>
                      <a:pt x="0" y="0"/>
                    </a:lnTo>
                    <a:lnTo>
                      <a:pt x="0" y="539"/>
                    </a:lnTo>
                    <a:lnTo>
                      <a:pt x="0" y="539"/>
                    </a:lnTo>
                    <a:lnTo>
                      <a:pt x="0" y="1182"/>
                    </a:lnTo>
                    <a:lnTo>
                      <a:pt x="466" y="1549"/>
                    </a:lnTo>
                    <a:lnTo>
                      <a:pt x="46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8" name="Freeform: Shape 36"/>
              <p:cNvSpPr/>
              <p:nvPr/>
            </p:nvSpPr>
            <p:spPr bwMode="auto">
              <a:xfrm>
                <a:off x="3151" y="1072"/>
                <a:ext cx="920" cy="396"/>
              </a:xfrm>
              <a:custGeom>
                <a:avLst/>
                <a:gdLst>
                  <a:gd name="T0" fmla="*/ 462 w 920"/>
                  <a:gd name="T1" fmla="*/ 0 h 396"/>
                  <a:gd name="T2" fmla="*/ 0 w 920"/>
                  <a:gd name="T3" fmla="*/ 396 h 396"/>
                  <a:gd name="T4" fmla="*/ 227 w 920"/>
                  <a:gd name="T5" fmla="*/ 396 h 396"/>
                  <a:gd name="T6" fmla="*/ 462 w 920"/>
                  <a:gd name="T7" fmla="*/ 396 h 396"/>
                  <a:gd name="T8" fmla="*/ 693 w 920"/>
                  <a:gd name="T9" fmla="*/ 396 h 396"/>
                  <a:gd name="T10" fmla="*/ 920 w 920"/>
                  <a:gd name="T11" fmla="*/ 396 h 396"/>
                  <a:gd name="T12" fmla="*/ 462 w 920"/>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20" h="396">
                    <a:moveTo>
                      <a:pt x="462" y="0"/>
                    </a:moveTo>
                    <a:lnTo>
                      <a:pt x="0" y="396"/>
                    </a:lnTo>
                    <a:lnTo>
                      <a:pt x="227" y="396"/>
                    </a:lnTo>
                    <a:lnTo>
                      <a:pt x="462" y="396"/>
                    </a:lnTo>
                    <a:lnTo>
                      <a:pt x="693" y="396"/>
                    </a:lnTo>
                    <a:lnTo>
                      <a:pt x="920" y="396"/>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59" name="Freeform: Shape 37"/>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0" name="Freeform: Shape 38"/>
              <p:cNvSpPr/>
              <p:nvPr/>
            </p:nvSpPr>
            <p:spPr bwMode="auto">
              <a:xfrm>
                <a:off x="2916" y="2007"/>
                <a:ext cx="462" cy="1768"/>
              </a:xfrm>
              <a:custGeom>
                <a:avLst/>
                <a:gdLst>
                  <a:gd name="T0" fmla="*/ 462 w 462"/>
                  <a:gd name="T1" fmla="*/ 1768 h 1768"/>
                  <a:gd name="T2" fmla="*/ 462 w 462"/>
                  <a:gd name="T3" fmla="*/ 0 h 1768"/>
                  <a:gd name="T4" fmla="*/ 0 w 462"/>
                  <a:gd name="T5" fmla="*/ 367 h 1768"/>
                  <a:gd name="T6" fmla="*/ 0 w 462"/>
                  <a:gd name="T7" fmla="*/ 1768 h 1768"/>
                  <a:gd name="T8" fmla="*/ 462 w 462"/>
                  <a:gd name="T9" fmla="*/ 1768 h 1768"/>
                </a:gdLst>
                <a:ahLst/>
                <a:cxnLst>
                  <a:cxn ang="0">
                    <a:pos x="T0" y="T1"/>
                  </a:cxn>
                  <a:cxn ang="0">
                    <a:pos x="T2" y="T3"/>
                  </a:cxn>
                  <a:cxn ang="0">
                    <a:pos x="T4" y="T5"/>
                  </a:cxn>
                  <a:cxn ang="0">
                    <a:pos x="T6" y="T7"/>
                  </a:cxn>
                  <a:cxn ang="0">
                    <a:pos x="T8" y="T9"/>
                  </a:cxn>
                </a:cxnLst>
                <a:rect l="0" t="0" r="r" b="b"/>
                <a:pathLst>
                  <a:path w="462" h="1768">
                    <a:moveTo>
                      <a:pt x="462" y="1768"/>
                    </a:moveTo>
                    <a:lnTo>
                      <a:pt x="462" y="0"/>
                    </a:lnTo>
                    <a:lnTo>
                      <a:pt x="0" y="367"/>
                    </a:lnTo>
                    <a:lnTo>
                      <a:pt x="0" y="1768"/>
                    </a:lnTo>
                    <a:lnTo>
                      <a:pt x="462" y="176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1" name="Freeform: Shape 39"/>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2" name="Freeform: Shape 40"/>
              <p:cNvSpPr/>
              <p:nvPr/>
            </p:nvSpPr>
            <p:spPr bwMode="auto">
              <a:xfrm>
                <a:off x="2689" y="3729"/>
                <a:ext cx="916" cy="396"/>
              </a:xfrm>
              <a:custGeom>
                <a:avLst/>
                <a:gdLst>
                  <a:gd name="T0" fmla="*/ 458 w 916"/>
                  <a:gd name="T1" fmla="*/ 396 h 396"/>
                  <a:gd name="T2" fmla="*/ 0 w 916"/>
                  <a:gd name="T3" fmla="*/ 0 h 396"/>
                  <a:gd name="T4" fmla="*/ 458 w 916"/>
                  <a:gd name="T5" fmla="*/ 0 h 396"/>
                  <a:gd name="T6" fmla="*/ 916 w 916"/>
                  <a:gd name="T7" fmla="*/ 0 h 396"/>
                  <a:gd name="T8" fmla="*/ 458 w 916"/>
                  <a:gd name="T9" fmla="*/ 396 h 396"/>
                </a:gdLst>
                <a:ahLst/>
                <a:cxnLst>
                  <a:cxn ang="0">
                    <a:pos x="T0" y="T1"/>
                  </a:cxn>
                  <a:cxn ang="0">
                    <a:pos x="T2" y="T3"/>
                  </a:cxn>
                  <a:cxn ang="0">
                    <a:pos x="T4" y="T5"/>
                  </a:cxn>
                  <a:cxn ang="0">
                    <a:pos x="T6" y="T7"/>
                  </a:cxn>
                  <a:cxn ang="0">
                    <a:pos x="T8" y="T9"/>
                  </a:cxn>
                </a:cxnLst>
                <a:rect l="0" t="0" r="r" b="b"/>
                <a:pathLst>
                  <a:path w="916" h="396">
                    <a:moveTo>
                      <a:pt x="458" y="396"/>
                    </a:moveTo>
                    <a:lnTo>
                      <a:pt x="0" y="0"/>
                    </a:lnTo>
                    <a:lnTo>
                      <a:pt x="458" y="0"/>
                    </a:lnTo>
                    <a:lnTo>
                      <a:pt x="916" y="0"/>
                    </a:lnTo>
                    <a:lnTo>
                      <a:pt x="458" y="3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3" name="Freeform: Shape 41"/>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close/>
                  </a:path>
                </a:pathLst>
              </a:custGeom>
              <a:solidFill>
                <a:srgbClr val="A6A5C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4" name="Freeform: Shape 42"/>
              <p:cNvSpPr/>
              <p:nvPr/>
            </p:nvSpPr>
            <p:spPr bwMode="auto">
              <a:xfrm>
                <a:off x="3147" y="3729"/>
                <a:ext cx="458" cy="396"/>
              </a:xfrm>
              <a:custGeom>
                <a:avLst/>
                <a:gdLst>
                  <a:gd name="T0" fmla="*/ 458 w 458"/>
                  <a:gd name="T1" fmla="*/ 0 h 396"/>
                  <a:gd name="T2" fmla="*/ 0 w 458"/>
                  <a:gd name="T3" fmla="*/ 396 h 396"/>
                  <a:gd name="T4" fmla="*/ 396 w 458"/>
                  <a:gd name="T5" fmla="*/ 58 h 396"/>
                  <a:gd name="T6" fmla="*/ 458 w 458"/>
                  <a:gd name="T7" fmla="*/ 0 h 396"/>
                </a:gdLst>
                <a:ahLst/>
                <a:cxnLst>
                  <a:cxn ang="0">
                    <a:pos x="T0" y="T1"/>
                  </a:cxn>
                  <a:cxn ang="0">
                    <a:pos x="T2" y="T3"/>
                  </a:cxn>
                  <a:cxn ang="0">
                    <a:pos x="T4" y="T5"/>
                  </a:cxn>
                  <a:cxn ang="0">
                    <a:pos x="T6" y="T7"/>
                  </a:cxn>
                </a:cxnLst>
                <a:rect l="0" t="0" r="r" b="b"/>
                <a:pathLst>
                  <a:path w="458" h="396">
                    <a:moveTo>
                      <a:pt x="458" y="0"/>
                    </a:moveTo>
                    <a:lnTo>
                      <a:pt x="0" y="396"/>
                    </a:lnTo>
                    <a:lnTo>
                      <a:pt x="396" y="58"/>
                    </a:lnTo>
                    <a:lnTo>
                      <a:pt x="45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5" name="Freeform: Shape 43"/>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6" name="Freeform: Shape 44"/>
              <p:cNvSpPr/>
              <p:nvPr/>
            </p:nvSpPr>
            <p:spPr bwMode="auto">
              <a:xfrm>
                <a:off x="2916" y="2007"/>
                <a:ext cx="462" cy="1722"/>
              </a:xfrm>
              <a:custGeom>
                <a:avLst/>
                <a:gdLst>
                  <a:gd name="T0" fmla="*/ 462 w 462"/>
                  <a:gd name="T1" fmla="*/ 0 h 1722"/>
                  <a:gd name="T2" fmla="*/ 0 w 462"/>
                  <a:gd name="T3" fmla="*/ 367 h 1722"/>
                  <a:gd name="T4" fmla="*/ 0 w 462"/>
                  <a:gd name="T5" fmla="*/ 1722 h 1722"/>
                  <a:gd name="T6" fmla="*/ 231 w 462"/>
                  <a:gd name="T7" fmla="*/ 1722 h 1722"/>
                  <a:gd name="T8" fmla="*/ 462 w 462"/>
                  <a:gd name="T9" fmla="*/ 1722 h 1722"/>
                  <a:gd name="T10" fmla="*/ 462 w 462"/>
                  <a:gd name="T11" fmla="*/ 0 h 1722"/>
                </a:gdLst>
                <a:ahLst/>
                <a:cxnLst>
                  <a:cxn ang="0">
                    <a:pos x="T0" y="T1"/>
                  </a:cxn>
                  <a:cxn ang="0">
                    <a:pos x="T2" y="T3"/>
                  </a:cxn>
                  <a:cxn ang="0">
                    <a:pos x="T4" y="T5"/>
                  </a:cxn>
                  <a:cxn ang="0">
                    <a:pos x="T6" y="T7"/>
                  </a:cxn>
                  <a:cxn ang="0">
                    <a:pos x="T8" y="T9"/>
                  </a:cxn>
                  <a:cxn ang="0">
                    <a:pos x="T10" y="T11"/>
                  </a:cxn>
                </a:cxnLst>
                <a:rect l="0" t="0" r="r" b="b"/>
                <a:pathLst>
                  <a:path w="462" h="1722">
                    <a:moveTo>
                      <a:pt x="462" y="0"/>
                    </a:moveTo>
                    <a:lnTo>
                      <a:pt x="0" y="367"/>
                    </a:lnTo>
                    <a:lnTo>
                      <a:pt x="0" y="1722"/>
                    </a:lnTo>
                    <a:lnTo>
                      <a:pt x="231" y="1722"/>
                    </a:lnTo>
                    <a:lnTo>
                      <a:pt x="462" y="1722"/>
                    </a:lnTo>
                    <a:lnTo>
                      <a:pt x="46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7" name="Freeform: Shape 45"/>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sp>
            <p:nvSpPr>
              <p:cNvPr id="68" name="Freeform: Shape 46"/>
              <p:cNvSpPr/>
              <p:nvPr/>
            </p:nvSpPr>
            <p:spPr bwMode="auto">
              <a:xfrm>
                <a:off x="2689" y="3729"/>
                <a:ext cx="916" cy="396"/>
              </a:xfrm>
              <a:custGeom>
                <a:avLst/>
                <a:gdLst>
                  <a:gd name="T0" fmla="*/ 916 w 916"/>
                  <a:gd name="T1" fmla="*/ 0 h 396"/>
                  <a:gd name="T2" fmla="*/ 689 w 916"/>
                  <a:gd name="T3" fmla="*/ 0 h 396"/>
                  <a:gd name="T4" fmla="*/ 458 w 916"/>
                  <a:gd name="T5" fmla="*/ 0 h 396"/>
                  <a:gd name="T6" fmla="*/ 227 w 916"/>
                  <a:gd name="T7" fmla="*/ 0 h 396"/>
                  <a:gd name="T8" fmla="*/ 0 w 916"/>
                  <a:gd name="T9" fmla="*/ 0 h 396"/>
                  <a:gd name="T10" fmla="*/ 458 w 916"/>
                  <a:gd name="T11" fmla="*/ 396 h 396"/>
                  <a:gd name="T12" fmla="*/ 916 w 916"/>
                  <a:gd name="T13" fmla="*/ 0 h 396"/>
                </a:gdLst>
                <a:ahLst/>
                <a:cxnLst>
                  <a:cxn ang="0">
                    <a:pos x="T0" y="T1"/>
                  </a:cxn>
                  <a:cxn ang="0">
                    <a:pos x="T2" y="T3"/>
                  </a:cxn>
                  <a:cxn ang="0">
                    <a:pos x="T4" y="T5"/>
                  </a:cxn>
                  <a:cxn ang="0">
                    <a:pos x="T6" y="T7"/>
                  </a:cxn>
                  <a:cxn ang="0">
                    <a:pos x="T8" y="T9"/>
                  </a:cxn>
                  <a:cxn ang="0">
                    <a:pos x="T10" y="T11"/>
                  </a:cxn>
                  <a:cxn ang="0">
                    <a:pos x="T12" y="T13"/>
                  </a:cxn>
                </a:cxnLst>
                <a:rect l="0" t="0" r="r" b="b"/>
                <a:pathLst>
                  <a:path w="916" h="396">
                    <a:moveTo>
                      <a:pt x="916" y="0"/>
                    </a:moveTo>
                    <a:lnTo>
                      <a:pt x="689" y="0"/>
                    </a:lnTo>
                    <a:lnTo>
                      <a:pt x="458" y="0"/>
                    </a:lnTo>
                    <a:lnTo>
                      <a:pt x="227" y="0"/>
                    </a:lnTo>
                    <a:lnTo>
                      <a:pt x="0" y="0"/>
                    </a:lnTo>
                    <a:lnTo>
                      <a:pt x="458" y="396"/>
                    </a:lnTo>
                    <a:lnTo>
                      <a:pt x="91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p>
                <a:pPr algn="ctr"/>
                <a:endParaRPr dirty="0">
                  <a:cs typeface="+mn-ea"/>
                  <a:sym typeface="+mn-lt"/>
                </a:endParaRPr>
              </a:p>
            </p:txBody>
          </p:sp>
        </p:grpSp>
        <p:sp>
          <p:nvSpPr>
            <p:cNvPr id="84" name="矩形 83"/>
            <p:cNvSpPr/>
            <p:nvPr/>
          </p:nvSpPr>
          <p:spPr>
            <a:xfrm>
              <a:off x="4014429" y="2610097"/>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构件事物</a:t>
              </a:r>
            </a:p>
          </p:txBody>
        </p:sp>
        <p:sp>
          <p:nvSpPr>
            <p:cNvPr id="85" name="矩形 84"/>
            <p:cNvSpPr/>
            <p:nvPr/>
          </p:nvSpPr>
          <p:spPr>
            <a:xfrm>
              <a:off x="4173814" y="3788312"/>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分组事物</a:t>
              </a:r>
            </a:p>
          </p:txBody>
        </p:sp>
        <p:sp>
          <p:nvSpPr>
            <p:cNvPr id="86" name="矩形 85"/>
            <p:cNvSpPr/>
            <p:nvPr/>
          </p:nvSpPr>
          <p:spPr>
            <a:xfrm>
              <a:off x="5497767" y="3216054"/>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行为事物</a:t>
              </a:r>
            </a:p>
          </p:txBody>
        </p:sp>
        <p:sp>
          <p:nvSpPr>
            <p:cNvPr id="87" name="矩形 86"/>
            <p:cNvSpPr/>
            <p:nvPr/>
          </p:nvSpPr>
          <p:spPr>
            <a:xfrm>
              <a:off x="5613337" y="4399598"/>
              <a:ext cx="2241974" cy="53403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bg1"/>
                  </a:solidFill>
                  <a:cs typeface="+mn-ea"/>
                  <a:sym typeface="+mn-lt"/>
                </a:rPr>
                <a:t>注释事物</a:t>
              </a:r>
            </a:p>
          </p:txBody>
        </p:sp>
      </p:grpSp>
      <p:sp>
        <p:nvSpPr>
          <p:cNvPr id="88" name="矩形 87"/>
          <p:cNvSpPr/>
          <p:nvPr/>
        </p:nvSpPr>
        <p:spPr>
          <a:xfrm>
            <a:off x="7563485" y="5346700"/>
            <a:ext cx="4387850" cy="1087755"/>
          </a:xfrm>
          <a:prstGeom prst="rect">
            <a:avLst/>
          </a:prstGeom>
        </p:spPr>
        <p:txBody>
          <a:bodyPr wrap="square">
            <a:spAutoFit/>
            <a:scene3d>
              <a:camera prst="orthographicFront"/>
              <a:lightRig rig="threePt" dir="t"/>
            </a:scene3d>
            <a:sp3d contourW="12700"/>
          </a:bodyPr>
          <a:lstStyle/>
          <a:p>
            <a:pPr>
              <a:lnSpc>
                <a:spcPct val="120000"/>
              </a:lnSpc>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注释事物是UML模型的解释部分，</a:t>
            </a:r>
            <a:r>
              <a:rPr lang="zh-CN" altLang="en-US"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lt"/>
              </a:rPr>
              <a:t>用来对模型中的元素进行说明，解释</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sym typeface="+mn-lt"/>
              </a:rPr>
              <a:t>。注解：对元素进行约束或解释的简单符号</a:t>
            </a:r>
            <a:r>
              <a:rPr lang="zh-CN" altLang="en-US" dirty="0">
                <a:solidFill>
                  <a:schemeClr val="tx1">
                    <a:lumMod val="65000"/>
                    <a:lumOff val="35000"/>
                  </a:schemeClr>
                </a:solidFill>
                <a:cs typeface="+mn-ea"/>
                <a:sym typeface="+mn-lt"/>
              </a:rPr>
              <a:t>。</a:t>
            </a:r>
          </a:p>
        </p:txBody>
      </p:sp>
      <p:sp>
        <p:nvSpPr>
          <p:cNvPr id="70" name="文本框 69"/>
          <p:cNvSpPr txBox="1"/>
          <p:nvPr/>
        </p:nvSpPr>
        <p:spPr>
          <a:xfrm>
            <a:off x="1725295" y="450850"/>
            <a:ext cx="3152775" cy="521970"/>
          </a:xfrm>
          <a:prstGeom prst="rect">
            <a:avLst/>
          </a:prstGeom>
          <a:noFill/>
        </p:spPr>
        <p:txBody>
          <a:bodyPr wrap="none" rtlCol="0">
            <a:spAutoFit/>
            <a:scene3d>
              <a:camera prst="orthographicFront"/>
              <a:lightRig rig="threePt" dir="t"/>
            </a:scene3d>
            <a:sp3d contourW="12700"/>
          </a:bodyPr>
          <a:lstStyle/>
          <a:p>
            <a:r>
              <a:rPr lang="zh-CN" altLang="en-US" sz="2800" b="1" dirty="0">
                <a:solidFill>
                  <a:schemeClr val="accent2"/>
                </a:solidFill>
                <a:cs typeface="+mn-ea"/>
                <a:sym typeface="+mn-lt"/>
              </a:rPr>
              <a:t>UML中的四种事务</a:t>
            </a:r>
          </a:p>
        </p:txBody>
      </p:sp>
      <p:sp>
        <p:nvSpPr>
          <p:cNvPr id="72"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73"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文本框 1"/>
          <p:cNvSpPr txBox="1"/>
          <p:nvPr/>
        </p:nvSpPr>
        <p:spPr>
          <a:xfrm>
            <a:off x="330200" y="3993515"/>
            <a:ext cx="3525520" cy="1198880"/>
          </a:xfrm>
          <a:prstGeom prst="rect">
            <a:avLst/>
          </a:prstGeom>
          <a:noFill/>
        </p:spPr>
        <p:txBody>
          <a:bodyPr wrap="square" rtlCol="0" anchor="t">
            <a:spAutoFit/>
          </a:bodyPr>
          <a:lstStyle/>
          <a:p>
            <a:r>
              <a:rPr lang="zh-CN" altLang="en-US" dirty="0"/>
              <a:t>分组事物是UML模型图的组织部分，</a:t>
            </a:r>
            <a:r>
              <a:rPr lang="zh-CN" altLang="en-US" dirty="0">
                <a:solidFill>
                  <a:srgbClr val="FF0000"/>
                </a:solidFill>
              </a:rPr>
              <a:t>描述事物的组织结构</a:t>
            </a:r>
            <a:r>
              <a:rPr lang="zh-CN" altLang="en-US" dirty="0"/>
              <a:t>，主要由包来实现。 包：把元素编程成组的机制。</a:t>
            </a:r>
          </a:p>
        </p:txBody>
      </p:sp>
      <p:sp>
        <p:nvSpPr>
          <p:cNvPr id="3" name="文本框 2"/>
          <p:cNvSpPr txBox="1"/>
          <p:nvPr/>
        </p:nvSpPr>
        <p:spPr>
          <a:xfrm>
            <a:off x="470535" y="1557655"/>
            <a:ext cx="2540000" cy="1476375"/>
          </a:xfrm>
          <a:prstGeom prst="rect">
            <a:avLst/>
          </a:prstGeom>
          <a:noFill/>
        </p:spPr>
        <p:txBody>
          <a:bodyPr wrap="square" rtlCol="0" anchor="t">
            <a:spAutoFit/>
          </a:bodyPr>
          <a:lstStyle/>
          <a:p>
            <a:r>
              <a:rPr lang="zh-CN" altLang="en-US" dirty="0"/>
              <a:t>构件事物是UML模型的静态部分</a:t>
            </a:r>
            <a:r>
              <a:rPr lang="en-US" altLang="zh-CN" dirty="0"/>
              <a:t>,</a:t>
            </a:r>
            <a:r>
              <a:rPr lang="zh-CN" altLang="en-US" dirty="0">
                <a:solidFill>
                  <a:srgbClr val="FF0000"/>
                </a:solidFill>
              </a:rPr>
              <a:t>描述概念或物理元素</a:t>
            </a:r>
            <a:r>
              <a:rPr lang="zh-CN" altLang="en-US" dirty="0"/>
              <a:t>。它包括类，接口，协作，用例，构建，节点</a:t>
            </a:r>
          </a:p>
        </p:txBody>
      </p: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椭圆 13"/>
          <p:cNvSpPr/>
          <p:nvPr/>
        </p:nvSpPr>
        <p:spPr>
          <a:xfrm>
            <a:off x="6896735" y="2450465"/>
            <a:ext cx="682625" cy="583565"/>
          </a:xfrm>
          <a:custGeom>
            <a:avLst/>
            <a:gdLst>
              <a:gd name="connsiteX0" fmla="*/ 258582 w 606298"/>
              <a:gd name="connsiteY0" fmla="*/ 455598 h 568686"/>
              <a:gd name="connsiteX1" fmla="*/ 303149 w 606298"/>
              <a:gd name="connsiteY1" fmla="*/ 490637 h 568686"/>
              <a:gd name="connsiteX2" fmla="*/ 347716 w 606298"/>
              <a:gd name="connsiteY2" fmla="*/ 455598 h 568686"/>
              <a:gd name="connsiteX3" fmla="*/ 311784 w 606298"/>
              <a:gd name="connsiteY3" fmla="*/ 456896 h 568686"/>
              <a:gd name="connsiteX4" fmla="*/ 294607 w 606298"/>
              <a:gd name="connsiteY4" fmla="*/ 456896 h 568686"/>
              <a:gd name="connsiteX5" fmla="*/ 258582 w 606298"/>
              <a:gd name="connsiteY5" fmla="*/ 455598 h 568686"/>
              <a:gd name="connsiteX6" fmla="*/ 482810 w 606298"/>
              <a:gd name="connsiteY6" fmla="*/ 426955 h 568686"/>
              <a:gd name="connsiteX7" fmla="*/ 402311 w 606298"/>
              <a:gd name="connsiteY7" fmla="*/ 449202 h 568686"/>
              <a:gd name="connsiteX8" fmla="*/ 391633 w 606298"/>
              <a:gd name="connsiteY8" fmla="*/ 460233 h 568686"/>
              <a:gd name="connsiteX9" fmla="*/ 333696 w 606298"/>
              <a:gd name="connsiteY9" fmla="*/ 510752 h 568686"/>
              <a:gd name="connsiteX10" fmla="*/ 407603 w 606298"/>
              <a:gd name="connsiteY10" fmla="*/ 533647 h 568686"/>
              <a:gd name="connsiteX11" fmla="*/ 445578 w 606298"/>
              <a:gd name="connsiteY11" fmla="*/ 523358 h 568686"/>
              <a:gd name="connsiteX12" fmla="*/ 482810 w 606298"/>
              <a:gd name="connsiteY12" fmla="*/ 426955 h 568686"/>
              <a:gd name="connsiteX13" fmla="*/ 123488 w 606298"/>
              <a:gd name="connsiteY13" fmla="*/ 426955 h 568686"/>
              <a:gd name="connsiteX14" fmla="*/ 160720 w 606298"/>
              <a:gd name="connsiteY14" fmla="*/ 523358 h 568686"/>
              <a:gd name="connsiteX15" fmla="*/ 198788 w 606298"/>
              <a:gd name="connsiteY15" fmla="*/ 533647 h 568686"/>
              <a:gd name="connsiteX16" fmla="*/ 272602 w 606298"/>
              <a:gd name="connsiteY16" fmla="*/ 510752 h 568686"/>
              <a:gd name="connsiteX17" fmla="*/ 214665 w 606298"/>
              <a:gd name="connsiteY17" fmla="*/ 460233 h 568686"/>
              <a:gd name="connsiteX18" fmla="*/ 204080 w 606298"/>
              <a:gd name="connsiteY18" fmla="*/ 449202 h 568686"/>
              <a:gd name="connsiteX19" fmla="*/ 123488 w 606298"/>
              <a:gd name="connsiteY19" fmla="*/ 426955 h 568686"/>
              <a:gd name="connsiteX20" fmla="*/ 469069 w 606298"/>
              <a:gd name="connsiteY20" fmla="*/ 346681 h 568686"/>
              <a:gd name="connsiteX21" fmla="*/ 450777 w 606298"/>
              <a:gd name="connsiteY21" fmla="*/ 374953 h 568686"/>
              <a:gd name="connsiteX22" fmla="*/ 449292 w 606298"/>
              <a:gd name="connsiteY22" fmla="*/ 377178 h 568686"/>
              <a:gd name="connsiteX23" fmla="*/ 425523 w 606298"/>
              <a:gd name="connsiteY23" fmla="*/ 409250 h 568686"/>
              <a:gd name="connsiteX24" fmla="*/ 479189 w 606298"/>
              <a:gd name="connsiteY24" fmla="*/ 391360 h 568686"/>
              <a:gd name="connsiteX25" fmla="*/ 469069 w 606298"/>
              <a:gd name="connsiteY25" fmla="*/ 346681 h 568686"/>
              <a:gd name="connsiteX26" fmla="*/ 137229 w 606298"/>
              <a:gd name="connsiteY26" fmla="*/ 346681 h 568686"/>
              <a:gd name="connsiteX27" fmla="*/ 127109 w 606298"/>
              <a:gd name="connsiteY27" fmla="*/ 391360 h 568686"/>
              <a:gd name="connsiteX28" fmla="*/ 180868 w 606298"/>
              <a:gd name="connsiteY28" fmla="*/ 409250 h 568686"/>
              <a:gd name="connsiteX29" fmla="*/ 157006 w 606298"/>
              <a:gd name="connsiteY29" fmla="*/ 377178 h 568686"/>
              <a:gd name="connsiteX30" fmla="*/ 155521 w 606298"/>
              <a:gd name="connsiteY30" fmla="*/ 375046 h 568686"/>
              <a:gd name="connsiteX31" fmla="*/ 137229 w 606298"/>
              <a:gd name="connsiteY31" fmla="*/ 346681 h 568686"/>
              <a:gd name="connsiteX32" fmla="*/ 303114 w 606298"/>
              <a:gd name="connsiteY32" fmla="*/ 237523 h 568686"/>
              <a:gd name="connsiteX33" fmla="*/ 350005 w 606298"/>
              <a:gd name="connsiteY33" fmla="*/ 284343 h 568686"/>
              <a:gd name="connsiteX34" fmla="*/ 303114 w 606298"/>
              <a:gd name="connsiteY34" fmla="*/ 331163 h 568686"/>
              <a:gd name="connsiteX35" fmla="*/ 256223 w 606298"/>
              <a:gd name="connsiteY35" fmla="*/ 284343 h 568686"/>
              <a:gd name="connsiteX36" fmla="*/ 303114 w 606298"/>
              <a:gd name="connsiteY36" fmla="*/ 237523 h 568686"/>
              <a:gd name="connsiteX37" fmla="*/ 517257 w 606298"/>
              <a:gd name="connsiteY37" fmla="*/ 210604 h 568686"/>
              <a:gd name="connsiteX38" fmla="*/ 516792 w 606298"/>
              <a:gd name="connsiteY38" fmla="*/ 213292 h 568686"/>
              <a:gd name="connsiteX39" fmla="*/ 490888 w 606298"/>
              <a:gd name="connsiteY39" fmla="*/ 303392 h 568686"/>
              <a:gd name="connsiteX40" fmla="*/ 511500 w 606298"/>
              <a:gd name="connsiteY40" fmla="*/ 374953 h 568686"/>
              <a:gd name="connsiteX41" fmla="*/ 572130 w 606298"/>
              <a:gd name="connsiteY41" fmla="*/ 290971 h 568686"/>
              <a:gd name="connsiteX42" fmla="*/ 517257 w 606298"/>
              <a:gd name="connsiteY42" fmla="*/ 210604 h 568686"/>
              <a:gd name="connsiteX43" fmla="*/ 89041 w 606298"/>
              <a:gd name="connsiteY43" fmla="*/ 210604 h 568686"/>
              <a:gd name="connsiteX44" fmla="*/ 34168 w 606298"/>
              <a:gd name="connsiteY44" fmla="*/ 290971 h 568686"/>
              <a:gd name="connsiteX45" fmla="*/ 94798 w 606298"/>
              <a:gd name="connsiteY45" fmla="*/ 374953 h 568686"/>
              <a:gd name="connsiteX46" fmla="*/ 115410 w 606298"/>
              <a:gd name="connsiteY46" fmla="*/ 303392 h 568686"/>
              <a:gd name="connsiteX47" fmla="*/ 89506 w 606298"/>
              <a:gd name="connsiteY47" fmla="*/ 213292 h 568686"/>
              <a:gd name="connsiteX48" fmla="*/ 419952 w 606298"/>
              <a:gd name="connsiteY48" fmla="*/ 171487 h 568686"/>
              <a:gd name="connsiteX49" fmla="*/ 438893 w 606298"/>
              <a:gd name="connsiteY49" fmla="*/ 199666 h 568686"/>
              <a:gd name="connsiteX50" fmla="*/ 470833 w 606298"/>
              <a:gd name="connsiteY50" fmla="*/ 256952 h 568686"/>
              <a:gd name="connsiteX51" fmla="*/ 484017 w 606298"/>
              <a:gd name="connsiteY51" fmla="*/ 200407 h 568686"/>
              <a:gd name="connsiteX52" fmla="*/ 484946 w 606298"/>
              <a:gd name="connsiteY52" fmla="*/ 193085 h 568686"/>
              <a:gd name="connsiteX53" fmla="*/ 419952 w 606298"/>
              <a:gd name="connsiteY53" fmla="*/ 171487 h 568686"/>
              <a:gd name="connsiteX54" fmla="*/ 186346 w 606298"/>
              <a:gd name="connsiteY54" fmla="*/ 171487 h 568686"/>
              <a:gd name="connsiteX55" fmla="*/ 121352 w 606298"/>
              <a:gd name="connsiteY55" fmla="*/ 193085 h 568686"/>
              <a:gd name="connsiteX56" fmla="*/ 122281 w 606298"/>
              <a:gd name="connsiteY56" fmla="*/ 200407 h 568686"/>
              <a:gd name="connsiteX57" fmla="*/ 135465 w 606298"/>
              <a:gd name="connsiteY57" fmla="*/ 256952 h 568686"/>
              <a:gd name="connsiteX58" fmla="*/ 167405 w 606298"/>
              <a:gd name="connsiteY58" fmla="*/ 199666 h 568686"/>
              <a:gd name="connsiteX59" fmla="*/ 186346 w 606298"/>
              <a:gd name="connsiteY59" fmla="*/ 171487 h 568686"/>
              <a:gd name="connsiteX60" fmla="*/ 303149 w 606298"/>
              <a:gd name="connsiteY60" fmla="*/ 159459 h 568686"/>
              <a:gd name="connsiteX61" fmla="*/ 236113 w 606298"/>
              <a:gd name="connsiteY61" fmla="*/ 162866 h 568686"/>
              <a:gd name="connsiteX62" fmla="*/ 196559 w 606298"/>
              <a:gd name="connsiteY62" fmla="*/ 218020 h 568686"/>
              <a:gd name="connsiteX63" fmla="*/ 153385 w 606298"/>
              <a:gd name="connsiteY63" fmla="*/ 301260 h 568686"/>
              <a:gd name="connsiteX64" fmla="*/ 184118 w 606298"/>
              <a:gd name="connsiteY64" fmla="*/ 356321 h 568686"/>
              <a:gd name="connsiteX65" fmla="*/ 222835 w 606298"/>
              <a:gd name="connsiteY65" fmla="*/ 406284 h 568686"/>
              <a:gd name="connsiteX66" fmla="*/ 227385 w 606298"/>
              <a:gd name="connsiteY66" fmla="*/ 411104 h 568686"/>
              <a:gd name="connsiteX67" fmla="*/ 234813 w 606298"/>
              <a:gd name="connsiteY67" fmla="*/ 419169 h 568686"/>
              <a:gd name="connsiteX68" fmla="*/ 294607 w 606298"/>
              <a:gd name="connsiteY68" fmla="*/ 422691 h 568686"/>
              <a:gd name="connsiteX69" fmla="*/ 311784 w 606298"/>
              <a:gd name="connsiteY69" fmla="*/ 422691 h 568686"/>
              <a:gd name="connsiteX70" fmla="*/ 371485 w 606298"/>
              <a:gd name="connsiteY70" fmla="*/ 419169 h 568686"/>
              <a:gd name="connsiteX71" fmla="*/ 378913 w 606298"/>
              <a:gd name="connsiteY71" fmla="*/ 411104 h 568686"/>
              <a:gd name="connsiteX72" fmla="*/ 383463 w 606298"/>
              <a:gd name="connsiteY72" fmla="*/ 406284 h 568686"/>
              <a:gd name="connsiteX73" fmla="*/ 422273 w 606298"/>
              <a:gd name="connsiteY73" fmla="*/ 356321 h 568686"/>
              <a:gd name="connsiteX74" fmla="*/ 452913 w 606298"/>
              <a:gd name="connsiteY74" fmla="*/ 301260 h 568686"/>
              <a:gd name="connsiteX75" fmla="*/ 409831 w 606298"/>
              <a:gd name="connsiteY75" fmla="*/ 218020 h 568686"/>
              <a:gd name="connsiteX76" fmla="*/ 370185 w 606298"/>
              <a:gd name="connsiteY76" fmla="*/ 162866 h 568686"/>
              <a:gd name="connsiteX77" fmla="*/ 303149 w 606298"/>
              <a:gd name="connsiteY77" fmla="*/ 159459 h 568686"/>
              <a:gd name="connsiteX78" fmla="*/ 303149 w 606298"/>
              <a:gd name="connsiteY78" fmla="*/ 95754 h 568686"/>
              <a:gd name="connsiteX79" fmla="*/ 269631 w 606298"/>
              <a:gd name="connsiteY79" fmla="*/ 125788 h 568686"/>
              <a:gd name="connsiteX80" fmla="*/ 336667 w 606298"/>
              <a:gd name="connsiteY80" fmla="*/ 125788 h 568686"/>
              <a:gd name="connsiteX81" fmla="*/ 303149 w 606298"/>
              <a:gd name="connsiteY81" fmla="*/ 95754 h 568686"/>
              <a:gd name="connsiteX82" fmla="*/ 413453 w 606298"/>
              <a:gd name="connsiteY82" fmla="*/ 34112 h 568686"/>
              <a:gd name="connsiteX83" fmla="*/ 326454 w 606298"/>
              <a:gd name="connsiteY83" fmla="*/ 70078 h 568686"/>
              <a:gd name="connsiteX84" fmla="*/ 388012 w 606298"/>
              <a:gd name="connsiteY84" fmla="*/ 130608 h 568686"/>
              <a:gd name="connsiteX85" fmla="*/ 490424 w 606298"/>
              <a:gd name="connsiteY85" fmla="*/ 158138 h 568686"/>
              <a:gd name="connsiteX86" fmla="*/ 490424 w 606298"/>
              <a:gd name="connsiteY86" fmla="*/ 156933 h 568686"/>
              <a:gd name="connsiteX87" fmla="*/ 453841 w 606298"/>
              <a:gd name="connsiteY87" fmla="*/ 45143 h 568686"/>
              <a:gd name="connsiteX88" fmla="*/ 413453 w 606298"/>
              <a:gd name="connsiteY88" fmla="*/ 34112 h 568686"/>
              <a:gd name="connsiteX89" fmla="*/ 192845 w 606298"/>
              <a:gd name="connsiteY89" fmla="*/ 34112 h 568686"/>
              <a:gd name="connsiteX90" fmla="*/ 152549 w 606298"/>
              <a:gd name="connsiteY90" fmla="*/ 45143 h 568686"/>
              <a:gd name="connsiteX91" fmla="*/ 115874 w 606298"/>
              <a:gd name="connsiteY91" fmla="*/ 156933 h 568686"/>
              <a:gd name="connsiteX92" fmla="*/ 115967 w 606298"/>
              <a:gd name="connsiteY92" fmla="*/ 158138 h 568686"/>
              <a:gd name="connsiteX93" fmla="*/ 218286 w 606298"/>
              <a:gd name="connsiteY93" fmla="*/ 130608 h 568686"/>
              <a:gd name="connsiteX94" fmla="*/ 279937 w 606298"/>
              <a:gd name="connsiteY94" fmla="*/ 70078 h 568686"/>
              <a:gd name="connsiteX95" fmla="*/ 192845 w 606298"/>
              <a:gd name="connsiteY95" fmla="*/ 34112 h 568686"/>
              <a:gd name="connsiteX96" fmla="*/ 192845 w 606298"/>
              <a:gd name="connsiteY96" fmla="*/ 0 h 568686"/>
              <a:gd name="connsiteX97" fmla="*/ 303149 w 606298"/>
              <a:gd name="connsiteY97" fmla="*/ 44494 h 568686"/>
              <a:gd name="connsiteX98" fmla="*/ 413453 w 606298"/>
              <a:gd name="connsiteY98" fmla="*/ 0 h 568686"/>
              <a:gd name="connsiteX99" fmla="*/ 472411 w 606298"/>
              <a:gd name="connsiteY99" fmla="*/ 16500 h 568686"/>
              <a:gd name="connsiteX100" fmla="*/ 515214 w 606298"/>
              <a:gd name="connsiteY100" fmla="*/ 78050 h 568686"/>
              <a:gd name="connsiteX101" fmla="*/ 524127 w 606298"/>
              <a:gd name="connsiteY101" fmla="*/ 167964 h 568686"/>
              <a:gd name="connsiteX102" fmla="*/ 524127 w 606298"/>
              <a:gd name="connsiteY102" fmla="*/ 174824 h 568686"/>
              <a:gd name="connsiteX103" fmla="*/ 606298 w 606298"/>
              <a:gd name="connsiteY103" fmla="*/ 290971 h 568686"/>
              <a:gd name="connsiteX104" fmla="*/ 516607 w 606298"/>
              <a:gd name="connsiteY104" fmla="*/ 411382 h 568686"/>
              <a:gd name="connsiteX105" fmla="*/ 516792 w 606298"/>
              <a:gd name="connsiteY105" fmla="*/ 413792 h 568686"/>
              <a:gd name="connsiteX106" fmla="*/ 464519 w 606298"/>
              <a:gd name="connsiteY106" fmla="*/ 553299 h 568686"/>
              <a:gd name="connsiteX107" fmla="*/ 408903 w 606298"/>
              <a:gd name="connsiteY107" fmla="*/ 568686 h 568686"/>
              <a:gd name="connsiteX108" fmla="*/ 303149 w 606298"/>
              <a:gd name="connsiteY108" fmla="*/ 532628 h 568686"/>
              <a:gd name="connsiteX109" fmla="*/ 197395 w 606298"/>
              <a:gd name="connsiteY109" fmla="*/ 568686 h 568686"/>
              <a:gd name="connsiteX110" fmla="*/ 141779 w 606298"/>
              <a:gd name="connsiteY110" fmla="*/ 553299 h 568686"/>
              <a:gd name="connsiteX111" fmla="*/ 89506 w 606298"/>
              <a:gd name="connsiteY111" fmla="*/ 413700 h 568686"/>
              <a:gd name="connsiteX112" fmla="*/ 89784 w 606298"/>
              <a:gd name="connsiteY112" fmla="*/ 411382 h 568686"/>
              <a:gd name="connsiteX113" fmla="*/ 0 w 606298"/>
              <a:gd name="connsiteY113" fmla="*/ 290971 h 568686"/>
              <a:gd name="connsiteX114" fmla="*/ 82171 w 606298"/>
              <a:gd name="connsiteY114" fmla="*/ 174824 h 568686"/>
              <a:gd name="connsiteX115" fmla="*/ 82171 w 606298"/>
              <a:gd name="connsiteY115" fmla="*/ 167964 h 568686"/>
              <a:gd name="connsiteX116" fmla="*/ 91084 w 606298"/>
              <a:gd name="connsiteY116" fmla="*/ 78050 h 568686"/>
              <a:gd name="connsiteX117" fmla="*/ 133887 w 606298"/>
              <a:gd name="connsiteY117" fmla="*/ 16500 h 568686"/>
              <a:gd name="connsiteX118" fmla="*/ 192845 w 606298"/>
              <a:gd name="connsiteY118" fmla="*/ 0 h 568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06298" h="568686">
                <a:moveTo>
                  <a:pt x="258582" y="455598"/>
                </a:moveTo>
                <a:cubicBezTo>
                  <a:pt x="273159" y="469039"/>
                  <a:pt x="288200" y="480811"/>
                  <a:pt x="303149" y="490637"/>
                </a:cubicBezTo>
                <a:cubicBezTo>
                  <a:pt x="318190" y="480811"/>
                  <a:pt x="333139" y="469039"/>
                  <a:pt x="347716" y="455598"/>
                </a:cubicBezTo>
                <a:cubicBezTo>
                  <a:pt x="335274" y="456432"/>
                  <a:pt x="323483" y="456896"/>
                  <a:pt x="311784" y="456896"/>
                </a:cubicBezTo>
                <a:lnTo>
                  <a:pt x="294607" y="456896"/>
                </a:lnTo>
                <a:cubicBezTo>
                  <a:pt x="282908" y="456896"/>
                  <a:pt x="271024" y="456432"/>
                  <a:pt x="258582" y="455598"/>
                </a:cubicBezTo>
                <a:close/>
                <a:moveTo>
                  <a:pt x="482810" y="426955"/>
                </a:moveTo>
                <a:cubicBezTo>
                  <a:pt x="458020" y="436688"/>
                  <a:pt x="431001" y="444104"/>
                  <a:pt x="402311" y="449202"/>
                </a:cubicBezTo>
                <a:lnTo>
                  <a:pt x="391633" y="460233"/>
                </a:lnTo>
                <a:cubicBezTo>
                  <a:pt x="373249" y="479421"/>
                  <a:pt x="353751" y="496384"/>
                  <a:pt x="333696" y="510752"/>
                </a:cubicBezTo>
                <a:cubicBezTo>
                  <a:pt x="360436" y="525768"/>
                  <a:pt x="385877" y="533647"/>
                  <a:pt x="407603" y="533647"/>
                </a:cubicBezTo>
                <a:cubicBezTo>
                  <a:pt x="421995" y="533647"/>
                  <a:pt x="434808" y="530218"/>
                  <a:pt x="445578" y="523358"/>
                </a:cubicBezTo>
                <a:cubicBezTo>
                  <a:pt x="470833" y="507507"/>
                  <a:pt x="484017" y="473303"/>
                  <a:pt x="482810" y="426955"/>
                </a:cubicBezTo>
                <a:close/>
                <a:moveTo>
                  <a:pt x="123488" y="426955"/>
                </a:moveTo>
                <a:cubicBezTo>
                  <a:pt x="122281" y="473303"/>
                  <a:pt x="135465" y="507507"/>
                  <a:pt x="160720" y="523358"/>
                </a:cubicBezTo>
                <a:cubicBezTo>
                  <a:pt x="171490" y="530218"/>
                  <a:pt x="184303" y="533647"/>
                  <a:pt x="198788" y="533647"/>
                </a:cubicBezTo>
                <a:cubicBezTo>
                  <a:pt x="220421" y="533647"/>
                  <a:pt x="245862" y="525768"/>
                  <a:pt x="272602" y="510752"/>
                </a:cubicBezTo>
                <a:cubicBezTo>
                  <a:pt x="252547" y="496384"/>
                  <a:pt x="233142" y="479421"/>
                  <a:pt x="214665" y="460233"/>
                </a:cubicBezTo>
                <a:lnTo>
                  <a:pt x="204080" y="449202"/>
                </a:lnTo>
                <a:cubicBezTo>
                  <a:pt x="175297" y="444104"/>
                  <a:pt x="148278" y="436688"/>
                  <a:pt x="123488" y="426955"/>
                </a:cubicBezTo>
                <a:close/>
                <a:moveTo>
                  <a:pt x="469069" y="346681"/>
                </a:moveTo>
                <a:cubicBezTo>
                  <a:pt x="463591" y="356043"/>
                  <a:pt x="457555" y="365313"/>
                  <a:pt x="450777" y="374953"/>
                </a:cubicBezTo>
                <a:lnTo>
                  <a:pt x="449292" y="377178"/>
                </a:lnTo>
                <a:cubicBezTo>
                  <a:pt x="437686" y="393770"/>
                  <a:pt x="434529" y="398405"/>
                  <a:pt x="425523" y="409250"/>
                </a:cubicBezTo>
                <a:cubicBezTo>
                  <a:pt x="444464" y="404523"/>
                  <a:pt x="462476" y="398497"/>
                  <a:pt x="479189" y="391360"/>
                </a:cubicBezTo>
                <a:cubicBezTo>
                  <a:pt x="476961" y="376992"/>
                  <a:pt x="473525" y="361976"/>
                  <a:pt x="469069" y="346681"/>
                </a:cubicBezTo>
                <a:close/>
                <a:moveTo>
                  <a:pt x="137229" y="346681"/>
                </a:moveTo>
                <a:cubicBezTo>
                  <a:pt x="132773" y="361976"/>
                  <a:pt x="129337" y="376992"/>
                  <a:pt x="127109" y="391360"/>
                </a:cubicBezTo>
                <a:cubicBezTo>
                  <a:pt x="143822" y="398497"/>
                  <a:pt x="161834" y="404523"/>
                  <a:pt x="180868" y="409250"/>
                </a:cubicBezTo>
                <a:cubicBezTo>
                  <a:pt x="171769" y="398312"/>
                  <a:pt x="168426" y="393492"/>
                  <a:pt x="157006" y="377178"/>
                </a:cubicBezTo>
                <a:lnTo>
                  <a:pt x="155521" y="375046"/>
                </a:lnTo>
                <a:cubicBezTo>
                  <a:pt x="148743" y="365313"/>
                  <a:pt x="142800" y="356043"/>
                  <a:pt x="137229" y="346681"/>
                </a:cubicBezTo>
                <a:close/>
                <a:moveTo>
                  <a:pt x="303114" y="237523"/>
                </a:moveTo>
                <a:cubicBezTo>
                  <a:pt x="329011" y="237523"/>
                  <a:pt x="350005" y="258485"/>
                  <a:pt x="350005" y="284343"/>
                </a:cubicBezTo>
                <a:cubicBezTo>
                  <a:pt x="350005" y="310201"/>
                  <a:pt x="329011" y="331163"/>
                  <a:pt x="303114" y="331163"/>
                </a:cubicBezTo>
                <a:cubicBezTo>
                  <a:pt x="277217" y="331163"/>
                  <a:pt x="256223" y="310201"/>
                  <a:pt x="256223" y="284343"/>
                </a:cubicBezTo>
                <a:cubicBezTo>
                  <a:pt x="256223" y="258485"/>
                  <a:pt x="277217" y="237523"/>
                  <a:pt x="303114" y="237523"/>
                </a:cubicBezTo>
                <a:close/>
                <a:moveTo>
                  <a:pt x="517257" y="210604"/>
                </a:moveTo>
                <a:lnTo>
                  <a:pt x="516792" y="213292"/>
                </a:lnTo>
                <a:cubicBezTo>
                  <a:pt x="511593" y="245550"/>
                  <a:pt x="503144" y="275027"/>
                  <a:pt x="490888" y="303392"/>
                </a:cubicBezTo>
                <a:cubicBezTo>
                  <a:pt x="500173" y="327771"/>
                  <a:pt x="507043" y="351872"/>
                  <a:pt x="511500" y="374953"/>
                </a:cubicBezTo>
                <a:cubicBezTo>
                  <a:pt x="550682" y="351223"/>
                  <a:pt x="572130" y="321560"/>
                  <a:pt x="572130" y="290971"/>
                </a:cubicBezTo>
                <a:cubicBezTo>
                  <a:pt x="572130" y="262143"/>
                  <a:pt x="552725" y="233778"/>
                  <a:pt x="517257" y="210604"/>
                </a:cubicBezTo>
                <a:close/>
                <a:moveTo>
                  <a:pt x="89041" y="210604"/>
                </a:moveTo>
                <a:cubicBezTo>
                  <a:pt x="53573" y="233778"/>
                  <a:pt x="34168" y="262143"/>
                  <a:pt x="34168" y="290971"/>
                </a:cubicBezTo>
                <a:cubicBezTo>
                  <a:pt x="34168" y="321560"/>
                  <a:pt x="55616" y="351223"/>
                  <a:pt x="94798" y="374953"/>
                </a:cubicBezTo>
                <a:cubicBezTo>
                  <a:pt x="99255" y="351872"/>
                  <a:pt x="106218" y="327771"/>
                  <a:pt x="115410" y="303392"/>
                </a:cubicBezTo>
                <a:cubicBezTo>
                  <a:pt x="103247" y="275027"/>
                  <a:pt x="94705" y="245550"/>
                  <a:pt x="89506" y="213292"/>
                </a:cubicBezTo>
                <a:close/>
                <a:moveTo>
                  <a:pt x="419952" y="171487"/>
                </a:moveTo>
                <a:cubicBezTo>
                  <a:pt x="426451" y="180571"/>
                  <a:pt x="432765" y="190026"/>
                  <a:pt x="438893" y="199666"/>
                </a:cubicBezTo>
                <a:cubicBezTo>
                  <a:pt x="450777" y="218576"/>
                  <a:pt x="461548" y="237856"/>
                  <a:pt x="470833" y="256952"/>
                </a:cubicBezTo>
                <a:cubicBezTo>
                  <a:pt x="477146" y="237949"/>
                  <a:pt x="481510" y="219410"/>
                  <a:pt x="484017" y="200407"/>
                </a:cubicBezTo>
                <a:lnTo>
                  <a:pt x="484946" y="193085"/>
                </a:lnTo>
                <a:cubicBezTo>
                  <a:pt x="465633" y="184278"/>
                  <a:pt x="443814" y="177048"/>
                  <a:pt x="419952" y="171487"/>
                </a:cubicBezTo>
                <a:close/>
                <a:moveTo>
                  <a:pt x="186346" y="171487"/>
                </a:moveTo>
                <a:cubicBezTo>
                  <a:pt x="162577" y="177048"/>
                  <a:pt x="140758" y="184278"/>
                  <a:pt x="121352" y="193085"/>
                </a:cubicBezTo>
                <a:lnTo>
                  <a:pt x="122281" y="200407"/>
                </a:lnTo>
                <a:cubicBezTo>
                  <a:pt x="124881" y="219410"/>
                  <a:pt x="129152" y="237949"/>
                  <a:pt x="135465" y="256952"/>
                </a:cubicBezTo>
                <a:cubicBezTo>
                  <a:pt x="144750" y="237856"/>
                  <a:pt x="155521" y="218576"/>
                  <a:pt x="167405" y="199666"/>
                </a:cubicBezTo>
                <a:cubicBezTo>
                  <a:pt x="173533" y="190026"/>
                  <a:pt x="179847" y="180571"/>
                  <a:pt x="186346" y="171487"/>
                </a:cubicBezTo>
                <a:close/>
                <a:moveTo>
                  <a:pt x="303149" y="159459"/>
                </a:moveTo>
                <a:cubicBezTo>
                  <a:pt x="279473" y="159459"/>
                  <a:pt x="255797" y="160595"/>
                  <a:pt x="236113" y="162866"/>
                </a:cubicBezTo>
                <a:cubicBezTo>
                  <a:pt x="222000" y="180200"/>
                  <a:pt x="208630" y="198739"/>
                  <a:pt x="196559" y="218020"/>
                </a:cubicBezTo>
                <a:cubicBezTo>
                  <a:pt x="179754" y="244438"/>
                  <a:pt x="165270" y="272432"/>
                  <a:pt x="153385" y="301260"/>
                </a:cubicBezTo>
                <a:cubicBezTo>
                  <a:pt x="162020" y="318965"/>
                  <a:pt x="172047" y="337040"/>
                  <a:pt x="184118" y="356321"/>
                </a:cubicBezTo>
                <a:cubicBezTo>
                  <a:pt x="199809" y="381534"/>
                  <a:pt x="207980" y="390340"/>
                  <a:pt x="222835" y="406284"/>
                </a:cubicBezTo>
                <a:cubicBezTo>
                  <a:pt x="224321" y="407767"/>
                  <a:pt x="225807" y="409436"/>
                  <a:pt x="227385" y="411104"/>
                </a:cubicBezTo>
                <a:lnTo>
                  <a:pt x="234813" y="419169"/>
                </a:lnTo>
                <a:cubicBezTo>
                  <a:pt x="254218" y="421486"/>
                  <a:pt x="274273" y="422691"/>
                  <a:pt x="294607" y="422691"/>
                </a:cubicBezTo>
                <a:lnTo>
                  <a:pt x="311784" y="422691"/>
                </a:lnTo>
                <a:cubicBezTo>
                  <a:pt x="332025" y="422691"/>
                  <a:pt x="352080" y="421486"/>
                  <a:pt x="371485" y="419169"/>
                </a:cubicBezTo>
                <a:lnTo>
                  <a:pt x="378913" y="411104"/>
                </a:lnTo>
                <a:cubicBezTo>
                  <a:pt x="380491" y="409436"/>
                  <a:pt x="382070" y="407767"/>
                  <a:pt x="383463" y="406284"/>
                </a:cubicBezTo>
                <a:cubicBezTo>
                  <a:pt x="398318" y="390340"/>
                  <a:pt x="406489" y="381534"/>
                  <a:pt x="422273" y="356321"/>
                </a:cubicBezTo>
                <a:cubicBezTo>
                  <a:pt x="434343" y="337040"/>
                  <a:pt x="444371" y="318965"/>
                  <a:pt x="452913" y="301260"/>
                </a:cubicBezTo>
                <a:cubicBezTo>
                  <a:pt x="441028" y="272432"/>
                  <a:pt x="426544" y="244438"/>
                  <a:pt x="409831" y="218020"/>
                </a:cubicBezTo>
                <a:cubicBezTo>
                  <a:pt x="397668" y="198739"/>
                  <a:pt x="384391" y="180200"/>
                  <a:pt x="370185" y="162866"/>
                </a:cubicBezTo>
                <a:cubicBezTo>
                  <a:pt x="350502" y="160595"/>
                  <a:pt x="326825" y="159459"/>
                  <a:pt x="303149" y="159459"/>
                </a:cubicBezTo>
                <a:close/>
                <a:moveTo>
                  <a:pt x="303149" y="95754"/>
                </a:moveTo>
                <a:cubicBezTo>
                  <a:pt x="291729" y="104931"/>
                  <a:pt x="280494" y="115035"/>
                  <a:pt x="269631" y="125788"/>
                </a:cubicBezTo>
                <a:cubicBezTo>
                  <a:pt x="288758" y="124861"/>
                  <a:pt x="317540" y="124861"/>
                  <a:pt x="336667" y="125788"/>
                </a:cubicBezTo>
                <a:cubicBezTo>
                  <a:pt x="325897" y="115035"/>
                  <a:pt x="314662" y="104931"/>
                  <a:pt x="303149" y="95754"/>
                </a:cubicBezTo>
                <a:close/>
                <a:moveTo>
                  <a:pt x="413453" y="34112"/>
                </a:moveTo>
                <a:cubicBezTo>
                  <a:pt x="388941" y="34112"/>
                  <a:pt x="359693" y="46162"/>
                  <a:pt x="326454" y="70078"/>
                </a:cubicBezTo>
                <a:cubicBezTo>
                  <a:pt x="347530" y="87226"/>
                  <a:pt x="368235" y="107619"/>
                  <a:pt x="388012" y="130608"/>
                </a:cubicBezTo>
                <a:cubicBezTo>
                  <a:pt x="425801" y="136077"/>
                  <a:pt x="460155" y="145346"/>
                  <a:pt x="490424" y="158138"/>
                </a:cubicBezTo>
                <a:lnTo>
                  <a:pt x="490424" y="156933"/>
                </a:lnTo>
                <a:cubicBezTo>
                  <a:pt x="493023" y="105117"/>
                  <a:pt x="478632" y="61179"/>
                  <a:pt x="453841" y="45143"/>
                </a:cubicBezTo>
                <a:cubicBezTo>
                  <a:pt x="442607" y="37820"/>
                  <a:pt x="428958" y="34112"/>
                  <a:pt x="413453" y="34112"/>
                </a:cubicBezTo>
                <a:close/>
                <a:moveTo>
                  <a:pt x="192845" y="34112"/>
                </a:moveTo>
                <a:cubicBezTo>
                  <a:pt x="177340" y="34112"/>
                  <a:pt x="163784" y="37820"/>
                  <a:pt x="152549" y="45143"/>
                </a:cubicBezTo>
                <a:cubicBezTo>
                  <a:pt x="127759" y="61179"/>
                  <a:pt x="113368" y="105117"/>
                  <a:pt x="115874" y="156933"/>
                </a:cubicBezTo>
                <a:lnTo>
                  <a:pt x="115967" y="158138"/>
                </a:lnTo>
                <a:cubicBezTo>
                  <a:pt x="146143" y="145346"/>
                  <a:pt x="180497" y="136077"/>
                  <a:pt x="218286" y="130608"/>
                </a:cubicBezTo>
                <a:cubicBezTo>
                  <a:pt x="238062" y="107619"/>
                  <a:pt x="258768" y="87226"/>
                  <a:pt x="279937" y="70078"/>
                </a:cubicBezTo>
                <a:cubicBezTo>
                  <a:pt x="246697" y="46162"/>
                  <a:pt x="217450" y="34112"/>
                  <a:pt x="192845" y="34112"/>
                </a:cubicBezTo>
                <a:close/>
                <a:moveTo>
                  <a:pt x="192845" y="0"/>
                </a:moveTo>
                <a:cubicBezTo>
                  <a:pt x="225342" y="0"/>
                  <a:pt x="262482" y="14924"/>
                  <a:pt x="303149" y="44494"/>
                </a:cubicBezTo>
                <a:cubicBezTo>
                  <a:pt x="343816" y="14924"/>
                  <a:pt x="380956" y="0"/>
                  <a:pt x="413453" y="0"/>
                </a:cubicBezTo>
                <a:cubicBezTo>
                  <a:pt x="435643" y="0"/>
                  <a:pt x="455513" y="5562"/>
                  <a:pt x="472411" y="16500"/>
                </a:cubicBezTo>
                <a:cubicBezTo>
                  <a:pt x="491445" y="28828"/>
                  <a:pt x="506208" y="50148"/>
                  <a:pt x="515214" y="78050"/>
                </a:cubicBezTo>
                <a:cubicBezTo>
                  <a:pt x="523756" y="104468"/>
                  <a:pt x="526820" y="135613"/>
                  <a:pt x="524127" y="167964"/>
                </a:cubicBezTo>
                <a:lnTo>
                  <a:pt x="524127" y="174824"/>
                </a:lnTo>
                <a:cubicBezTo>
                  <a:pt x="577144" y="205506"/>
                  <a:pt x="606298" y="246662"/>
                  <a:pt x="606298" y="290971"/>
                </a:cubicBezTo>
                <a:cubicBezTo>
                  <a:pt x="606298" y="337597"/>
                  <a:pt x="574451" y="380236"/>
                  <a:pt x="516607" y="411382"/>
                </a:cubicBezTo>
                <a:cubicBezTo>
                  <a:pt x="516700" y="412216"/>
                  <a:pt x="516792" y="412958"/>
                  <a:pt x="516792" y="413792"/>
                </a:cubicBezTo>
                <a:cubicBezTo>
                  <a:pt x="521528" y="479513"/>
                  <a:pt x="503051" y="529105"/>
                  <a:pt x="464519" y="553299"/>
                </a:cubicBezTo>
                <a:cubicBezTo>
                  <a:pt x="448363" y="563495"/>
                  <a:pt x="429701" y="568686"/>
                  <a:pt x="408903" y="568686"/>
                </a:cubicBezTo>
                <a:cubicBezTo>
                  <a:pt x="376870" y="568686"/>
                  <a:pt x="340381" y="556172"/>
                  <a:pt x="303149" y="532628"/>
                </a:cubicBezTo>
                <a:cubicBezTo>
                  <a:pt x="266010" y="556172"/>
                  <a:pt x="229428" y="568686"/>
                  <a:pt x="197395" y="568686"/>
                </a:cubicBezTo>
                <a:cubicBezTo>
                  <a:pt x="176690" y="568686"/>
                  <a:pt x="157935" y="563495"/>
                  <a:pt x="141779" y="553299"/>
                </a:cubicBezTo>
                <a:cubicBezTo>
                  <a:pt x="103340" y="529105"/>
                  <a:pt x="84770" y="479513"/>
                  <a:pt x="89506" y="413700"/>
                </a:cubicBezTo>
                <a:cubicBezTo>
                  <a:pt x="89598" y="412958"/>
                  <a:pt x="89691" y="412124"/>
                  <a:pt x="89784" y="411382"/>
                </a:cubicBezTo>
                <a:cubicBezTo>
                  <a:pt x="31847" y="380236"/>
                  <a:pt x="0" y="337597"/>
                  <a:pt x="0" y="290971"/>
                </a:cubicBezTo>
                <a:cubicBezTo>
                  <a:pt x="0" y="246662"/>
                  <a:pt x="29154" y="205506"/>
                  <a:pt x="82171" y="174824"/>
                </a:cubicBezTo>
                <a:lnTo>
                  <a:pt x="82171" y="167964"/>
                </a:lnTo>
                <a:cubicBezTo>
                  <a:pt x="79478" y="135613"/>
                  <a:pt x="82542" y="104468"/>
                  <a:pt x="91084" y="78050"/>
                </a:cubicBezTo>
                <a:cubicBezTo>
                  <a:pt x="100090" y="50148"/>
                  <a:pt x="114946" y="28828"/>
                  <a:pt x="133887" y="16500"/>
                </a:cubicBezTo>
                <a:cubicBezTo>
                  <a:pt x="150785" y="5562"/>
                  <a:pt x="170655" y="0"/>
                  <a:pt x="19284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48" name="椭圆 45"/>
          <p:cNvSpPr/>
          <p:nvPr/>
        </p:nvSpPr>
        <p:spPr>
          <a:xfrm>
            <a:off x="8551177" y="2313474"/>
            <a:ext cx="755387" cy="733741"/>
          </a:xfrm>
          <a:custGeom>
            <a:avLst/>
            <a:gdLst>
              <a:gd name="connsiteX0" fmla="*/ 357006 w 608274"/>
              <a:gd name="connsiteY0" fmla="*/ 315793 h 590844"/>
              <a:gd name="connsiteX1" fmla="*/ 344664 w 608274"/>
              <a:gd name="connsiteY1" fmla="*/ 351821 h 590844"/>
              <a:gd name="connsiteX2" fmla="*/ 552405 w 608274"/>
              <a:gd name="connsiteY2" fmla="*/ 559238 h 590844"/>
              <a:gd name="connsiteX3" fmla="*/ 554572 w 608274"/>
              <a:gd name="connsiteY3" fmla="*/ 560178 h 590844"/>
              <a:gd name="connsiteX4" fmla="*/ 554666 w 608274"/>
              <a:gd name="connsiteY4" fmla="*/ 560178 h 590844"/>
              <a:gd name="connsiteX5" fmla="*/ 556928 w 608274"/>
              <a:gd name="connsiteY5" fmla="*/ 559238 h 590844"/>
              <a:gd name="connsiteX6" fmla="*/ 576618 w 608274"/>
              <a:gd name="connsiteY6" fmla="*/ 539578 h 590844"/>
              <a:gd name="connsiteX7" fmla="*/ 577560 w 608274"/>
              <a:gd name="connsiteY7" fmla="*/ 537320 h 590844"/>
              <a:gd name="connsiteX8" fmla="*/ 576618 w 608274"/>
              <a:gd name="connsiteY8" fmla="*/ 535063 h 590844"/>
              <a:gd name="connsiteX9" fmla="*/ 347019 w 608274"/>
              <a:gd name="connsiteY9" fmla="*/ 272617 h 590844"/>
              <a:gd name="connsiteX10" fmla="*/ 361339 w 608274"/>
              <a:gd name="connsiteY10" fmla="*/ 276756 h 590844"/>
              <a:gd name="connsiteX11" fmla="*/ 370572 w 608274"/>
              <a:gd name="connsiteY11" fmla="*/ 285974 h 590844"/>
              <a:gd name="connsiteX12" fmla="*/ 598287 w 608274"/>
              <a:gd name="connsiteY12" fmla="*/ 513333 h 590844"/>
              <a:gd name="connsiteX13" fmla="*/ 608274 w 608274"/>
              <a:gd name="connsiteY13" fmla="*/ 537320 h 590844"/>
              <a:gd name="connsiteX14" fmla="*/ 598287 w 608274"/>
              <a:gd name="connsiteY14" fmla="*/ 561213 h 590844"/>
              <a:gd name="connsiteX15" fmla="*/ 578691 w 608274"/>
              <a:gd name="connsiteY15" fmla="*/ 580873 h 590844"/>
              <a:gd name="connsiteX16" fmla="*/ 554666 w 608274"/>
              <a:gd name="connsiteY16" fmla="*/ 590844 h 590844"/>
              <a:gd name="connsiteX17" fmla="*/ 554572 w 608274"/>
              <a:gd name="connsiteY17" fmla="*/ 590844 h 590844"/>
              <a:gd name="connsiteX18" fmla="*/ 530736 w 608274"/>
              <a:gd name="connsiteY18" fmla="*/ 580873 h 590844"/>
              <a:gd name="connsiteX19" fmla="*/ 316211 w 608274"/>
              <a:gd name="connsiteY19" fmla="*/ 366683 h 590844"/>
              <a:gd name="connsiteX20" fmla="*/ 312442 w 608274"/>
              <a:gd name="connsiteY20" fmla="*/ 350880 h 590844"/>
              <a:gd name="connsiteX21" fmla="*/ 327328 w 608274"/>
              <a:gd name="connsiteY21" fmla="*/ 307610 h 590844"/>
              <a:gd name="connsiteX22" fmla="*/ 335902 w 608274"/>
              <a:gd name="connsiteY22" fmla="*/ 282588 h 590844"/>
              <a:gd name="connsiteX23" fmla="*/ 347019 w 608274"/>
              <a:gd name="connsiteY23" fmla="*/ 272617 h 590844"/>
              <a:gd name="connsiteX24" fmla="*/ 74870 w 608274"/>
              <a:gd name="connsiteY24" fmla="*/ 82350 h 590844"/>
              <a:gd name="connsiteX25" fmla="*/ 426850 w 608274"/>
              <a:gd name="connsiteY25" fmla="*/ 82350 h 590844"/>
              <a:gd name="connsiteX26" fmla="*/ 426850 w 608274"/>
              <a:gd name="connsiteY26" fmla="*/ 306027 h 590844"/>
              <a:gd name="connsiteX27" fmla="*/ 379461 w 608274"/>
              <a:gd name="connsiteY27" fmla="*/ 258714 h 590844"/>
              <a:gd name="connsiteX28" fmla="*/ 341210 w 608274"/>
              <a:gd name="connsiteY28" fmla="*/ 247709 h 590844"/>
              <a:gd name="connsiteX29" fmla="*/ 315867 w 608274"/>
              <a:gd name="connsiteY29" fmla="*/ 265957 h 590844"/>
              <a:gd name="connsiteX30" fmla="*/ 204507 w 608274"/>
              <a:gd name="connsiteY30" fmla="*/ 235763 h 590844"/>
              <a:gd name="connsiteX31" fmla="*/ 195274 w 608274"/>
              <a:gd name="connsiteY31" fmla="*/ 230590 h 590844"/>
              <a:gd name="connsiteX32" fmla="*/ 213740 w 608274"/>
              <a:gd name="connsiteY32" fmla="*/ 231154 h 590844"/>
              <a:gd name="connsiteX33" fmla="*/ 225517 w 608274"/>
              <a:gd name="connsiteY33" fmla="*/ 231719 h 590844"/>
              <a:gd name="connsiteX34" fmla="*/ 248599 w 608274"/>
              <a:gd name="connsiteY34" fmla="*/ 232377 h 590844"/>
              <a:gd name="connsiteX35" fmla="*/ 322085 w 608274"/>
              <a:gd name="connsiteY35" fmla="*/ 227674 h 590844"/>
              <a:gd name="connsiteX36" fmla="*/ 361749 w 608274"/>
              <a:gd name="connsiteY36" fmla="*/ 186852 h 590844"/>
              <a:gd name="connsiteX37" fmla="*/ 323216 w 608274"/>
              <a:gd name="connsiteY37" fmla="*/ 133049 h 590844"/>
              <a:gd name="connsiteX38" fmla="*/ 205167 w 608274"/>
              <a:gd name="connsiteY38" fmla="*/ 122514 h 590844"/>
              <a:gd name="connsiteX39" fmla="*/ 158248 w 608274"/>
              <a:gd name="connsiteY39" fmla="*/ 124395 h 590844"/>
              <a:gd name="connsiteX40" fmla="*/ 157683 w 608274"/>
              <a:gd name="connsiteY40" fmla="*/ 124395 h 590844"/>
              <a:gd name="connsiteX41" fmla="*/ 137239 w 608274"/>
              <a:gd name="connsiteY41" fmla="*/ 144336 h 590844"/>
              <a:gd name="connsiteX42" fmla="*/ 157212 w 608274"/>
              <a:gd name="connsiteY42" fmla="*/ 165312 h 590844"/>
              <a:gd name="connsiteX43" fmla="*/ 208087 w 608274"/>
              <a:gd name="connsiteY43" fmla="*/ 163336 h 590844"/>
              <a:gd name="connsiteX44" fmla="*/ 306634 w 608274"/>
              <a:gd name="connsiteY44" fmla="*/ 170485 h 590844"/>
              <a:gd name="connsiteX45" fmla="*/ 321049 w 608274"/>
              <a:gd name="connsiteY45" fmla="*/ 183465 h 590844"/>
              <a:gd name="connsiteX46" fmla="*/ 311251 w 608274"/>
              <a:gd name="connsiteY46" fmla="*/ 188263 h 590844"/>
              <a:gd name="connsiteX47" fmla="*/ 250200 w 608274"/>
              <a:gd name="connsiteY47" fmla="*/ 191461 h 590844"/>
              <a:gd name="connsiteX48" fmla="*/ 225517 w 608274"/>
              <a:gd name="connsiteY48" fmla="*/ 190896 h 590844"/>
              <a:gd name="connsiteX49" fmla="*/ 216755 w 608274"/>
              <a:gd name="connsiteY49" fmla="*/ 190426 h 590844"/>
              <a:gd name="connsiteX50" fmla="*/ 156929 w 608274"/>
              <a:gd name="connsiteY50" fmla="*/ 206040 h 590844"/>
              <a:gd name="connsiteX51" fmla="*/ 150335 w 608274"/>
              <a:gd name="connsiteY51" fmla="*/ 236516 h 590844"/>
              <a:gd name="connsiteX52" fmla="*/ 187078 w 608274"/>
              <a:gd name="connsiteY52" fmla="*/ 272823 h 590844"/>
              <a:gd name="connsiteX53" fmla="*/ 300887 w 608274"/>
              <a:gd name="connsiteY53" fmla="*/ 305839 h 590844"/>
              <a:gd name="connsiteX54" fmla="*/ 291277 w 608274"/>
              <a:gd name="connsiteY54" fmla="*/ 334057 h 590844"/>
              <a:gd name="connsiteX55" fmla="*/ 74870 w 608274"/>
              <a:gd name="connsiteY55" fmla="*/ 334057 h 590844"/>
              <a:gd name="connsiteX56" fmla="*/ 41731 w 608274"/>
              <a:gd name="connsiteY56" fmla="*/ 0 h 590844"/>
              <a:gd name="connsiteX57" fmla="*/ 459894 w 608274"/>
              <a:gd name="connsiteY57" fmla="*/ 0 h 590844"/>
              <a:gd name="connsiteX58" fmla="*/ 501720 w 608274"/>
              <a:gd name="connsiteY58" fmla="*/ 41669 h 590844"/>
              <a:gd name="connsiteX59" fmla="*/ 501720 w 608274"/>
              <a:gd name="connsiteY59" fmla="*/ 374737 h 590844"/>
              <a:gd name="connsiteX60" fmla="*/ 501155 w 608274"/>
              <a:gd name="connsiteY60" fmla="*/ 380193 h 590844"/>
              <a:gd name="connsiteX61" fmla="*/ 457539 w 608274"/>
              <a:gd name="connsiteY61" fmla="*/ 336643 h 590844"/>
              <a:gd name="connsiteX62" fmla="*/ 457539 w 608274"/>
              <a:gd name="connsiteY62" fmla="*/ 66971 h 590844"/>
              <a:gd name="connsiteX63" fmla="*/ 442184 w 608274"/>
              <a:gd name="connsiteY63" fmla="*/ 51639 h 590844"/>
              <a:gd name="connsiteX64" fmla="*/ 59536 w 608274"/>
              <a:gd name="connsiteY64" fmla="*/ 51639 h 590844"/>
              <a:gd name="connsiteX65" fmla="*/ 44181 w 608274"/>
              <a:gd name="connsiteY65" fmla="*/ 66971 h 590844"/>
              <a:gd name="connsiteX66" fmla="*/ 44181 w 608274"/>
              <a:gd name="connsiteY66" fmla="*/ 349341 h 590844"/>
              <a:gd name="connsiteX67" fmla="*/ 59536 w 608274"/>
              <a:gd name="connsiteY67" fmla="*/ 364673 h 590844"/>
              <a:gd name="connsiteX68" fmla="*/ 287128 w 608274"/>
              <a:gd name="connsiteY68" fmla="*/ 364673 h 590844"/>
              <a:gd name="connsiteX69" fmla="*/ 298055 w 608274"/>
              <a:gd name="connsiteY69" fmla="*/ 384708 h 590844"/>
              <a:gd name="connsiteX70" fmla="*/ 329801 w 608274"/>
              <a:gd name="connsiteY70" fmla="*/ 416406 h 590844"/>
              <a:gd name="connsiteX71" fmla="*/ 41731 w 608274"/>
              <a:gd name="connsiteY71" fmla="*/ 416406 h 590844"/>
              <a:gd name="connsiteX72" fmla="*/ 0 w 608274"/>
              <a:gd name="connsiteY72" fmla="*/ 374737 h 590844"/>
              <a:gd name="connsiteX73" fmla="*/ 0 w 608274"/>
              <a:gd name="connsiteY73" fmla="*/ 41669 h 590844"/>
              <a:gd name="connsiteX74" fmla="*/ 41731 w 608274"/>
              <a:gd name="connsiteY74" fmla="*/ 0 h 590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608274" h="590844">
                <a:moveTo>
                  <a:pt x="357006" y="315793"/>
                </a:moveTo>
                <a:lnTo>
                  <a:pt x="344664" y="351821"/>
                </a:lnTo>
                <a:lnTo>
                  <a:pt x="552405" y="559238"/>
                </a:lnTo>
                <a:cubicBezTo>
                  <a:pt x="552971" y="559802"/>
                  <a:pt x="553818" y="560178"/>
                  <a:pt x="554572" y="560178"/>
                </a:cubicBezTo>
                <a:lnTo>
                  <a:pt x="554666" y="560178"/>
                </a:lnTo>
                <a:cubicBezTo>
                  <a:pt x="555514" y="560178"/>
                  <a:pt x="556362" y="559802"/>
                  <a:pt x="556928" y="559238"/>
                </a:cubicBezTo>
                <a:lnTo>
                  <a:pt x="576618" y="539578"/>
                </a:lnTo>
                <a:cubicBezTo>
                  <a:pt x="577372" y="538825"/>
                  <a:pt x="577560" y="537885"/>
                  <a:pt x="577560" y="537320"/>
                </a:cubicBezTo>
                <a:cubicBezTo>
                  <a:pt x="577560" y="536756"/>
                  <a:pt x="577372" y="535815"/>
                  <a:pt x="576618" y="535063"/>
                </a:cubicBezTo>
                <a:close/>
                <a:moveTo>
                  <a:pt x="347019" y="272617"/>
                </a:moveTo>
                <a:cubicBezTo>
                  <a:pt x="352106" y="271394"/>
                  <a:pt x="357571" y="272993"/>
                  <a:pt x="361339" y="276756"/>
                </a:cubicBezTo>
                <a:lnTo>
                  <a:pt x="370572" y="285974"/>
                </a:lnTo>
                <a:lnTo>
                  <a:pt x="598287" y="513333"/>
                </a:lnTo>
                <a:cubicBezTo>
                  <a:pt x="604694" y="519730"/>
                  <a:pt x="608274" y="528290"/>
                  <a:pt x="608274" y="537320"/>
                </a:cubicBezTo>
                <a:cubicBezTo>
                  <a:pt x="608274" y="546351"/>
                  <a:pt x="604694" y="554817"/>
                  <a:pt x="598287" y="561213"/>
                </a:cubicBezTo>
                <a:lnTo>
                  <a:pt x="578691" y="580873"/>
                </a:lnTo>
                <a:cubicBezTo>
                  <a:pt x="572284" y="587269"/>
                  <a:pt x="563805" y="590844"/>
                  <a:pt x="554666" y="590844"/>
                </a:cubicBezTo>
                <a:lnTo>
                  <a:pt x="554572" y="590844"/>
                </a:lnTo>
                <a:cubicBezTo>
                  <a:pt x="545622" y="590844"/>
                  <a:pt x="537143" y="587269"/>
                  <a:pt x="530736" y="580873"/>
                </a:cubicBezTo>
                <a:lnTo>
                  <a:pt x="316211" y="366683"/>
                </a:lnTo>
                <a:cubicBezTo>
                  <a:pt x="312066" y="362544"/>
                  <a:pt x="310558" y="356430"/>
                  <a:pt x="312442" y="350880"/>
                </a:cubicBezTo>
                <a:lnTo>
                  <a:pt x="327328" y="307610"/>
                </a:lnTo>
                <a:lnTo>
                  <a:pt x="335902" y="282588"/>
                </a:lnTo>
                <a:cubicBezTo>
                  <a:pt x="337598" y="277602"/>
                  <a:pt x="341837" y="273840"/>
                  <a:pt x="347019" y="272617"/>
                </a:cubicBezTo>
                <a:close/>
                <a:moveTo>
                  <a:pt x="74870" y="82350"/>
                </a:moveTo>
                <a:lnTo>
                  <a:pt x="426850" y="82350"/>
                </a:lnTo>
                <a:lnTo>
                  <a:pt x="426850" y="306027"/>
                </a:lnTo>
                <a:lnTo>
                  <a:pt x="379461" y="258714"/>
                </a:lnTo>
                <a:cubicBezTo>
                  <a:pt x="369474" y="248650"/>
                  <a:pt x="354966" y="244511"/>
                  <a:pt x="341210" y="247709"/>
                </a:cubicBezTo>
                <a:cubicBezTo>
                  <a:pt x="330564" y="250249"/>
                  <a:pt x="321520" y="256927"/>
                  <a:pt x="315867" y="265957"/>
                </a:cubicBezTo>
                <a:cubicBezTo>
                  <a:pt x="275073" y="263229"/>
                  <a:pt x="245113" y="254764"/>
                  <a:pt x="204507" y="235763"/>
                </a:cubicBezTo>
                <a:cubicBezTo>
                  <a:pt x="200550" y="233882"/>
                  <a:pt x="197535" y="232095"/>
                  <a:pt x="195274" y="230590"/>
                </a:cubicBezTo>
                <a:cubicBezTo>
                  <a:pt x="201398" y="230308"/>
                  <a:pt x="209500" y="230872"/>
                  <a:pt x="213740" y="231154"/>
                </a:cubicBezTo>
                <a:cubicBezTo>
                  <a:pt x="218262" y="231531"/>
                  <a:pt x="222313" y="231719"/>
                  <a:pt x="225517" y="231719"/>
                </a:cubicBezTo>
                <a:cubicBezTo>
                  <a:pt x="232959" y="231719"/>
                  <a:pt x="240779" y="232095"/>
                  <a:pt x="248599" y="232377"/>
                </a:cubicBezTo>
                <a:cubicBezTo>
                  <a:pt x="272812" y="233318"/>
                  <a:pt x="297966" y="234258"/>
                  <a:pt x="322085" y="227674"/>
                </a:cubicBezTo>
                <a:cubicBezTo>
                  <a:pt x="355813" y="218456"/>
                  <a:pt x="361089" y="196070"/>
                  <a:pt x="361749" y="186852"/>
                </a:cubicBezTo>
                <a:cubicBezTo>
                  <a:pt x="363351" y="165594"/>
                  <a:pt x="347900" y="143960"/>
                  <a:pt x="323216" y="133049"/>
                </a:cubicBezTo>
                <a:cubicBezTo>
                  <a:pt x="286190" y="116776"/>
                  <a:pt x="245019" y="119692"/>
                  <a:pt x="205167" y="122514"/>
                </a:cubicBezTo>
                <a:cubicBezTo>
                  <a:pt x="188585" y="123737"/>
                  <a:pt x="172851" y="124866"/>
                  <a:pt x="158248" y="124395"/>
                </a:cubicBezTo>
                <a:lnTo>
                  <a:pt x="157683" y="124395"/>
                </a:lnTo>
                <a:cubicBezTo>
                  <a:pt x="146660" y="124395"/>
                  <a:pt x="137522" y="133237"/>
                  <a:pt x="137239" y="144336"/>
                </a:cubicBezTo>
                <a:cubicBezTo>
                  <a:pt x="136956" y="155623"/>
                  <a:pt x="145907" y="165030"/>
                  <a:pt x="157212" y="165312"/>
                </a:cubicBezTo>
                <a:cubicBezTo>
                  <a:pt x="173699" y="165688"/>
                  <a:pt x="191223" y="164465"/>
                  <a:pt x="208087" y="163336"/>
                </a:cubicBezTo>
                <a:cubicBezTo>
                  <a:pt x="242946" y="160891"/>
                  <a:pt x="278935" y="158257"/>
                  <a:pt x="306634" y="170485"/>
                </a:cubicBezTo>
                <a:cubicBezTo>
                  <a:pt x="316809" y="174906"/>
                  <a:pt x="320955" y="181866"/>
                  <a:pt x="321049" y="183465"/>
                </a:cubicBezTo>
                <a:cubicBezTo>
                  <a:pt x="320672" y="184124"/>
                  <a:pt x="318034" y="186381"/>
                  <a:pt x="311251" y="188263"/>
                </a:cubicBezTo>
                <a:cubicBezTo>
                  <a:pt x="293256" y="193248"/>
                  <a:pt x="271398" y="192307"/>
                  <a:pt x="250200" y="191461"/>
                </a:cubicBezTo>
                <a:cubicBezTo>
                  <a:pt x="241815" y="191178"/>
                  <a:pt x="233525" y="190896"/>
                  <a:pt x="225517" y="190896"/>
                </a:cubicBezTo>
                <a:cubicBezTo>
                  <a:pt x="223067" y="190896"/>
                  <a:pt x="220052" y="190614"/>
                  <a:pt x="216755" y="190426"/>
                </a:cubicBezTo>
                <a:cubicBezTo>
                  <a:pt x="198477" y="189015"/>
                  <a:pt x="170873" y="187134"/>
                  <a:pt x="156929" y="206040"/>
                </a:cubicBezTo>
                <a:cubicBezTo>
                  <a:pt x="150052" y="215258"/>
                  <a:pt x="147697" y="226075"/>
                  <a:pt x="150335" y="236516"/>
                </a:cubicBezTo>
                <a:cubicBezTo>
                  <a:pt x="154857" y="254387"/>
                  <a:pt x="172851" y="266145"/>
                  <a:pt x="187078" y="272823"/>
                </a:cubicBezTo>
                <a:cubicBezTo>
                  <a:pt x="228437" y="292200"/>
                  <a:pt x="260752" y="301888"/>
                  <a:pt x="300887" y="305839"/>
                </a:cubicBezTo>
                <a:lnTo>
                  <a:pt x="291277" y="334057"/>
                </a:lnTo>
                <a:lnTo>
                  <a:pt x="74870" y="334057"/>
                </a:lnTo>
                <a:close/>
                <a:moveTo>
                  <a:pt x="41731" y="0"/>
                </a:moveTo>
                <a:lnTo>
                  <a:pt x="459894" y="0"/>
                </a:lnTo>
                <a:cubicBezTo>
                  <a:pt x="482974" y="0"/>
                  <a:pt x="501720" y="18624"/>
                  <a:pt x="501720" y="41669"/>
                </a:cubicBezTo>
                <a:lnTo>
                  <a:pt x="501720" y="374737"/>
                </a:lnTo>
                <a:cubicBezTo>
                  <a:pt x="501720" y="376618"/>
                  <a:pt x="501343" y="378311"/>
                  <a:pt x="501155" y="380193"/>
                </a:cubicBezTo>
                <a:lnTo>
                  <a:pt x="457539" y="336643"/>
                </a:lnTo>
                <a:lnTo>
                  <a:pt x="457539" y="66971"/>
                </a:lnTo>
                <a:cubicBezTo>
                  <a:pt x="457539" y="58506"/>
                  <a:pt x="450663" y="51639"/>
                  <a:pt x="442184" y="51639"/>
                </a:cubicBezTo>
                <a:lnTo>
                  <a:pt x="59536" y="51639"/>
                </a:lnTo>
                <a:cubicBezTo>
                  <a:pt x="51057" y="51639"/>
                  <a:pt x="44181" y="58506"/>
                  <a:pt x="44181" y="66971"/>
                </a:cubicBezTo>
                <a:lnTo>
                  <a:pt x="44181" y="349341"/>
                </a:lnTo>
                <a:cubicBezTo>
                  <a:pt x="44181" y="357806"/>
                  <a:pt x="51057" y="364673"/>
                  <a:pt x="59536" y="364673"/>
                </a:cubicBezTo>
                <a:lnTo>
                  <a:pt x="287128" y="364673"/>
                </a:lnTo>
                <a:cubicBezTo>
                  <a:pt x="288729" y="372198"/>
                  <a:pt x="292497" y="379158"/>
                  <a:pt x="298055" y="384708"/>
                </a:cubicBezTo>
                <a:lnTo>
                  <a:pt x="329801" y="416406"/>
                </a:lnTo>
                <a:lnTo>
                  <a:pt x="41731" y="416406"/>
                </a:lnTo>
                <a:cubicBezTo>
                  <a:pt x="18746" y="416406"/>
                  <a:pt x="0" y="397688"/>
                  <a:pt x="0" y="374737"/>
                </a:cubicBezTo>
                <a:lnTo>
                  <a:pt x="0" y="41669"/>
                </a:lnTo>
                <a:cubicBezTo>
                  <a:pt x="0" y="18624"/>
                  <a:pt x="18746" y="0"/>
                  <a:pt x="4173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cs typeface="+mn-ea"/>
              <a:sym typeface="+mn-lt"/>
            </a:endParaRPr>
          </a:p>
        </p:txBody>
      </p:sp>
      <p:sp>
        <p:nvSpPr>
          <p:cNvPr id="18" name="文本框 17"/>
          <p:cNvSpPr txBox="1"/>
          <p:nvPr/>
        </p:nvSpPr>
        <p:spPr>
          <a:xfrm>
            <a:off x="1740535" y="450850"/>
            <a:ext cx="3371850" cy="521970"/>
          </a:xfrm>
          <a:prstGeom prst="rect">
            <a:avLst/>
          </a:prstGeom>
          <a:noFill/>
        </p:spPr>
        <p:txBody>
          <a:bodyPr wrap="none" rtlCol="0">
            <a:spAutoFit/>
            <a:scene3d>
              <a:camera prst="orthographicFront"/>
              <a:lightRig rig="threePt" dir="t"/>
            </a:scene3d>
            <a:sp3d contourW="12700"/>
          </a:bodyPr>
          <a:lstStyle/>
          <a:p>
            <a:pPr algn="l"/>
            <a:r>
              <a:rPr lang="en-US" altLang="zh-CN" sz="2800" b="1" dirty="0">
                <a:solidFill>
                  <a:schemeClr val="accent2"/>
                </a:solidFill>
                <a:cs typeface="+mn-ea"/>
                <a:sym typeface="+mn-lt"/>
              </a:rPr>
              <a:t>UML</a:t>
            </a:r>
            <a:r>
              <a:rPr lang="zh-CN" altLang="en-US" sz="2800" b="1" dirty="0">
                <a:solidFill>
                  <a:schemeClr val="accent2"/>
                </a:solidFill>
                <a:cs typeface="+mn-ea"/>
                <a:sym typeface="+mn-lt"/>
              </a:rPr>
              <a:t>中的构件事务</a:t>
            </a:r>
            <a:r>
              <a:rPr lang="en-US" altLang="zh-CN" sz="2800" b="1" dirty="0">
                <a:solidFill>
                  <a:schemeClr val="accent2"/>
                </a:solidFill>
                <a:cs typeface="+mn-ea"/>
                <a:sym typeface="+mn-lt"/>
              </a:rPr>
              <a:t>1</a:t>
            </a:r>
          </a:p>
        </p:txBody>
      </p:sp>
      <p:sp>
        <p:nvSpPr>
          <p:cNvPr id="20" name="任意多边形 47"/>
          <p:cNvSpPr/>
          <p:nvPr/>
        </p:nvSpPr>
        <p:spPr>
          <a:xfrm rot="18900000" flipV="1">
            <a:off x="99493" y="160716"/>
            <a:ext cx="1257992" cy="771874"/>
          </a:xfrm>
          <a:custGeom>
            <a:avLst/>
            <a:gdLst>
              <a:gd name="connsiteX0" fmla="*/ 0 w 1667713"/>
              <a:gd name="connsiteY0" fmla="*/ 456881 h 1023269"/>
              <a:gd name="connsiteX1" fmla="*/ 412332 w 1667713"/>
              <a:gd name="connsiteY1" fmla="*/ 44549 h 1023269"/>
              <a:gd name="connsiteX2" fmla="*/ 412333 w 1667713"/>
              <a:gd name="connsiteY2" fmla="*/ 44549 h 1023269"/>
              <a:gd name="connsiteX3" fmla="*/ 456882 w 1667713"/>
              <a:gd name="connsiteY3" fmla="*/ 0 h 1023269"/>
              <a:gd name="connsiteX4" fmla="*/ 1514743 w 1667713"/>
              <a:gd name="connsiteY4" fmla="*/ 0 h 1023269"/>
              <a:gd name="connsiteX5" fmla="*/ 1667713 w 1667713"/>
              <a:gd name="connsiteY5" fmla="*/ 152970 h 1023269"/>
              <a:gd name="connsiteX6" fmla="*/ 1667713 w 1667713"/>
              <a:gd name="connsiteY6" fmla="*/ 704806 h 1023269"/>
              <a:gd name="connsiteX7" fmla="*/ 1349251 w 1667713"/>
              <a:gd name="connsiteY7" fmla="*/ 1023269 h 1023269"/>
              <a:gd name="connsiteX8" fmla="*/ 1349251 w 1667713"/>
              <a:gd name="connsiteY8" fmla="*/ 318462 h 1023269"/>
              <a:gd name="connsiteX9" fmla="*/ 138420 w 1667713"/>
              <a:gd name="connsiteY9" fmla="*/ 318462 h 1023269"/>
              <a:gd name="connsiteX10" fmla="*/ 1 w 1667713"/>
              <a:gd name="connsiteY10" fmla="*/ 456881 h 102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67713" h="1023269">
                <a:moveTo>
                  <a:pt x="0" y="456881"/>
                </a:moveTo>
                <a:lnTo>
                  <a:pt x="412332" y="44549"/>
                </a:lnTo>
                <a:lnTo>
                  <a:pt x="412333" y="44549"/>
                </a:lnTo>
                <a:lnTo>
                  <a:pt x="456882" y="0"/>
                </a:lnTo>
                <a:lnTo>
                  <a:pt x="1514743" y="0"/>
                </a:lnTo>
                <a:cubicBezTo>
                  <a:pt x="1599226" y="1"/>
                  <a:pt x="1667713" y="68487"/>
                  <a:pt x="1667713" y="152970"/>
                </a:cubicBezTo>
                <a:lnTo>
                  <a:pt x="1667713" y="704806"/>
                </a:lnTo>
                <a:lnTo>
                  <a:pt x="1349251" y="1023269"/>
                </a:lnTo>
                <a:lnTo>
                  <a:pt x="1349251" y="318462"/>
                </a:lnTo>
                <a:lnTo>
                  <a:pt x="138420" y="318462"/>
                </a:lnTo>
                <a:lnTo>
                  <a:pt x="1" y="456881"/>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1" name="任意多边形 48"/>
          <p:cNvSpPr/>
          <p:nvPr/>
        </p:nvSpPr>
        <p:spPr>
          <a:xfrm rot="18900000" flipV="1">
            <a:off x="-102618" y="95709"/>
            <a:ext cx="926781" cy="721545"/>
          </a:xfrm>
          <a:custGeom>
            <a:avLst/>
            <a:gdLst>
              <a:gd name="connsiteX0" fmla="*/ 303771 w 1228628"/>
              <a:gd name="connsiteY0" fmla="*/ 32819 h 956548"/>
              <a:gd name="connsiteX1" fmla="*/ 303771 w 1228628"/>
              <a:gd name="connsiteY1" fmla="*/ 32820 h 956548"/>
              <a:gd name="connsiteX2" fmla="*/ 336591 w 1228628"/>
              <a:gd name="connsiteY2" fmla="*/ 0 h 956548"/>
              <a:gd name="connsiteX3" fmla="*/ 1115933 w 1228628"/>
              <a:gd name="connsiteY3" fmla="*/ 0 h 956548"/>
              <a:gd name="connsiteX4" fmla="*/ 1228628 w 1228628"/>
              <a:gd name="connsiteY4" fmla="*/ 112695 h 956548"/>
              <a:gd name="connsiteX5" fmla="*/ 1228628 w 1228628"/>
              <a:gd name="connsiteY5" fmla="*/ 721932 h 956548"/>
              <a:gd name="connsiteX6" fmla="*/ 994013 w 1228628"/>
              <a:gd name="connsiteY6" fmla="*/ 956548 h 956548"/>
              <a:gd name="connsiteX7" fmla="*/ 994013 w 1228628"/>
              <a:gd name="connsiteY7" fmla="*/ 234616 h 956548"/>
              <a:gd name="connsiteX8" fmla="*/ 101975 w 1228628"/>
              <a:gd name="connsiteY8" fmla="*/ 234616 h 956548"/>
              <a:gd name="connsiteX9" fmla="*/ 0 w 1228628"/>
              <a:gd name="connsiteY9" fmla="*/ 336591 h 95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8628" h="956548">
                <a:moveTo>
                  <a:pt x="303771" y="32819"/>
                </a:moveTo>
                <a:lnTo>
                  <a:pt x="303771" y="32820"/>
                </a:lnTo>
                <a:lnTo>
                  <a:pt x="336591" y="0"/>
                </a:lnTo>
                <a:lnTo>
                  <a:pt x="1115933" y="0"/>
                </a:lnTo>
                <a:cubicBezTo>
                  <a:pt x="1178173" y="0"/>
                  <a:pt x="1228628" y="50456"/>
                  <a:pt x="1228628" y="112695"/>
                </a:cubicBezTo>
                <a:lnTo>
                  <a:pt x="1228628" y="721932"/>
                </a:lnTo>
                <a:lnTo>
                  <a:pt x="994013" y="956548"/>
                </a:lnTo>
                <a:lnTo>
                  <a:pt x="994013" y="234616"/>
                </a:lnTo>
                <a:lnTo>
                  <a:pt x="101975" y="234616"/>
                </a:lnTo>
                <a:lnTo>
                  <a:pt x="0" y="336591"/>
                </a:lnTo>
                <a:close/>
              </a:path>
            </a:pathLst>
          </a:custGeom>
          <a:solidFill>
            <a:schemeClr val="accent2">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 name="文本框 2"/>
          <p:cNvSpPr txBox="1"/>
          <p:nvPr/>
        </p:nvSpPr>
        <p:spPr>
          <a:xfrm>
            <a:off x="1227455" y="1128395"/>
            <a:ext cx="9521190" cy="922020"/>
          </a:xfrm>
          <a:prstGeom prst="rect">
            <a:avLst/>
          </a:prstGeom>
          <a:noFill/>
        </p:spPr>
        <p:txBody>
          <a:bodyPr wrap="square" rtlCol="0" anchor="t">
            <a:spAutoFit/>
          </a:bodyPr>
          <a:lstStyle/>
          <a:p>
            <a:r>
              <a:rPr lang="zh-CN" altLang="en-US"/>
              <a:t>1)类</a:t>
            </a:r>
          </a:p>
          <a:p>
            <a:r>
              <a:rPr lang="zh-CN" altLang="en-US"/>
              <a:t>类是对一组具有相同属性、相同操作、相同关系和相同语义的对象的抽象。UML组成中 类是用一个矩形表示的，它包含三个区域,最上面是类名、中间是类的属性、最下面是类的方法。</a:t>
            </a:r>
          </a:p>
        </p:txBody>
      </p:sp>
      <p:sp>
        <p:nvSpPr>
          <p:cNvPr id="5" name="文本框 4"/>
          <p:cNvSpPr txBox="1"/>
          <p:nvPr/>
        </p:nvSpPr>
        <p:spPr>
          <a:xfrm>
            <a:off x="730885" y="2313305"/>
            <a:ext cx="3392805" cy="645160"/>
          </a:xfrm>
          <a:prstGeom prst="rect">
            <a:avLst/>
          </a:prstGeom>
          <a:noFill/>
        </p:spPr>
        <p:txBody>
          <a:bodyPr wrap="square" rtlCol="0" anchor="t">
            <a:spAutoFit/>
          </a:bodyPr>
          <a:lstStyle/>
          <a:p>
            <a:r>
              <a:rPr lang="zh-CN" altLang="en-US"/>
              <a:t>以需求中作业</a:t>
            </a:r>
          </a:p>
          <a:p>
            <a:r>
              <a:rPr lang="zh-CN" altLang="en-US"/>
              <a:t>和课程为例</a:t>
            </a:r>
          </a:p>
        </p:txBody>
      </p:sp>
      <p:pic>
        <p:nvPicPr>
          <p:cNvPr id="7" name="图片 6"/>
          <p:cNvPicPr>
            <a:picLocks noChangeAspect="1"/>
          </p:cNvPicPr>
          <p:nvPr/>
        </p:nvPicPr>
        <p:blipFill>
          <a:blip r:embed="rId3"/>
          <a:stretch>
            <a:fillRect/>
          </a:stretch>
        </p:blipFill>
        <p:spPr>
          <a:xfrm>
            <a:off x="4954905" y="2205990"/>
            <a:ext cx="3288030" cy="4213860"/>
          </a:xfrm>
          <a:prstGeom prst="rect">
            <a:avLst/>
          </a:prstGeom>
        </p:spPr>
      </p:pic>
      <p:pic>
        <p:nvPicPr>
          <p:cNvPr id="8" name="图片 7"/>
          <p:cNvPicPr>
            <a:picLocks noChangeAspect="1"/>
          </p:cNvPicPr>
          <p:nvPr/>
        </p:nvPicPr>
        <p:blipFill>
          <a:blip r:embed="rId4"/>
          <a:stretch>
            <a:fillRect/>
          </a:stretch>
        </p:blipFill>
        <p:spPr>
          <a:xfrm>
            <a:off x="8550910" y="2453005"/>
            <a:ext cx="3241675" cy="3494405"/>
          </a:xfrm>
          <a:prstGeom prst="rect">
            <a:avLst/>
          </a:prstGeom>
        </p:spPr>
      </p:pic>
      <p:sp>
        <p:nvSpPr>
          <p:cNvPr id="4" name="文本框 3"/>
          <p:cNvSpPr txBox="1"/>
          <p:nvPr/>
        </p:nvSpPr>
        <p:spPr>
          <a:xfrm>
            <a:off x="4417060" y="2854960"/>
            <a:ext cx="770890" cy="368300"/>
          </a:xfrm>
          <a:prstGeom prst="rect">
            <a:avLst/>
          </a:prstGeom>
          <a:noFill/>
        </p:spPr>
        <p:txBody>
          <a:bodyPr wrap="square" rtlCol="0">
            <a:spAutoFit/>
          </a:bodyPr>
          <a:lstStyle/>
          <a:p>
            <a:r>
              <a:rPr lang="zh-CN" altLang="en-US"/>
              <a:t>类名</a:t>
            </a:r>
          </a:p>
        </p:txBody>
      </p:sp>
      <p:sp>
        <p:nvSpPr>
          <p:cNvPr id="6" name="文本框 5"/>
          <p:cNvSpPr txBox="1"/>
          <p:nvPr/>
        </p:nvSpPr>
        <p:spPr>
          <a:xfrm>
            <a:off x="3885565" y="3757295"/>
            <a:ext cx="1102995" cy="368300"/>
          </a:xfrm>
          <a:prstGeom prst="rect">
            <a:avLst/>
          </a:prstGeom>
          <a:noFill/>
        </p:spPr>
        <p:txBody>
          <a:bodyPr wrap="square" rtlCol="0">
            <a:spAutoFit/>
          </a:bodyPr>
          <a:lstStyle/>
          <a:p>
            <a:r>
              <a:rPr lang="zh-CN" altLang="en-US"/>
              <a:t>属性名</a:t>
            </a:r>
          </a:p>
        </p:txBody>
      </p:sp>
      <p:sp>
        <p:nvSpPr>
          <p:cNvPr id="11" name="文本框 10"/>
          <p:cNvSpPr txBox="1"/>
          <p:nvPr/>
        </p:nvSpPr>
        <p:spPr>
          <a:xfrm>
            <a:off x="3727450" y="5524500"/>
            <a:ext cx="830580" cy="645160"/>
          </a:xfrm>
          <a:prstGeom prst="rect">
            <a:avLst/>
          </a:prstGeom>
          <a:noFill/>
        </p:spPr>
        <p:txBody>
          <a:bodyPr wrap="square" rtlCol="0">
            <a:spAutoFit/>
          </a:bodyPr>
          <a:lstStyle/>
          <a:p>
            <a:r>
              <a:rPr lang="zh-CN" altLang="en-US"/>
              <a:t>方法名</a:t>
            </a:r>
          </a:p>
        </p:txBody>
      </p:sp>
      <p:sp>
        <p:nvSpPr>
          <p:cNvPr id="12" name="文本框 11"/>
          <p:cNvSpPr txBox="1"/>
          <p:nvPr/>
        </p:nvSpPr>
        <p:spPr>
          <a:xfrm>
            <a:off x="790575" y="3110230"/>
            <a:ext cx="2540000" cy="3415030"/>
          </a:xfrm>
          <a:prstGeom prst="rect">
            <a:avLst/>
          </a:prstGeom>
          <a:noFill/>
        </p:spPr>
        <p:txBody>
          <a:bodyPr wrap="square" rtlCol="0" anchor="t">
            <a:spAutoFit/>
          </a:bodyPr>
          <a:lstStyle/>
          <a:p>
            <a:r>
              <a:rPr lang="zh-CN" altLang="en-US"/>
              <a:t>1、</a:t>
            </a:r>
            <a:r>
              <a:rPr lang="zh-CN" altLang="en-US">
                <a:solidFill>
                  <a:srgbClr val="FF0000"/>
                </a:solidFill>
              </a:rPr>
              <a:t>public 公用的</a:t>
            </a:r>
            <a:r>
              <a:rPr lang="zh-CN" altLang="en-US"/>
              <a:t> ：用+ 前缀表示 ，该属性对所有类可见</a:t>
            </a:r>
          </a:p>
          <a:p>
            <a:r>
              <a:rPr lang="zh-CN" altLang="en-US"/>
              <a:t>2、</a:t>
            </a:r>
            <a:r>
              <a:rPr lang="zh-CN" altLang="en-US">
                <a:solidFill>
                  <a:srgbClr val="FF0000"/>
                </a:solidFill>
              </a:rPr>
              <a:t>protected 受保护的</a:t>
            </a:r>
            <a:r>
              <a:rPr lang="zh-CN" altLang="en-US"/>
              <a:t>：用 # 前缀表示，对该类的子孙可见</a:t>
            </a:r>
          </a:p>
          <a:p>
            <a:r>
              <a:rPr lang="zh-CN" altLang="en-US"/>
              <a:t>3、</a:t>
            </a:r>
            <a:r>
              <a:rPr lang="zh-CN" altLang="en-US">
                <a:solidFill>
                  <a:srgbClr val="FF0000"/>
                </a:solidFill>
              </a:rPr>
              <a:t>private 私有的</a:t>
            </a:r>
            <a:r>
              <a:rPr lang="zh-CN" altLang="en-US"/>
              <a:t>：用- 前缀表示，只对该类本身可见</a:t>
            </a:r>
          </a:p>
          <a:p>
            <a:r>
              <a:rPr lang="zh-CN" altLang="en-US"/>
              <a:t>4、</a:t>
            </a:r>
            <a:r>
              <a:rPr lang="zh-CN" altLang="en-US">
                <a:solidFill>
                  <a:srgbClr val="FF0000"/>
                </a:solidFill>
              </a:rPr>
              <a:t>package 包的</a:t>
            </a:r>
            <a:r>
              <a:rPr lang="zh-CN" altLang="en-US"/>
              <a:t>：用 ~ 前缀表示，只对同一包声明的其他类可见</a:t>
            </a:r>
          </a:p>
        </p:txBody>
      </p:sp>
      <p:cxnSp>
        <p:nvCxnSpPr>
          <p:cNvPr id="13" name="直接箭头连接符 12"/>
          <p:cNvCxnSpPr/>
          <p:nvPr/>
        </p:nvCxnSpPr>
        <p:spPr>
          <a:xfrm flipH="1" flipV="1">
            <a:off x="5012055" y="3035300"/>
            <a:ext cx="383540"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4705350" y="3926205"/>
            <a:ext cx="690245" cy="673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H="1">
            <a:off x="4455795" y="5584825"/>
            <a:ext cx="910590" cy="1149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699"/>
    </mc:Choice>
    <mc:Fallback xmlns="">
      <p:transition spd="med"/>
    </mc:Fallback>
  </mc:AlternateContent>
</p:sld>
</file>

<file path=ppt/theme/theme1.xml><?xml version="1.0" encoding="utf-8"?>
<a:theme xmlns:a="http://schemas.openxmlformats.org/drawingml/2006/main" name="第一PPT，www.1ppt.com">
  <a:themeElements>
    <a:clrScheme name="自定义 1">
      <a:dk1>
        <a:srgbClr val="000000"/>
      </a:dk1>
      <a:lt1>
        <a:srgbClr val="FFFFFF"/>
      </a:lt1>
      <a:dk2>
        <a:srgbClr val="000000"/>
      </a:dk2>
      <a:lt2>
        <a:srgbClr val="FFFFFF"/>
      </a:lt2>
      <a:accent1>
        <a:srgbClr val="4B8E95"/>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mquskr1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4270</Words>
  <Application>Microsoft Office PowerPoint</Application>
  <PresentationFormat>宽屏</PresentationFormat>
  <Paragraphs>283</Paragraphs>
  <Slides>44</Slides>
  <Notes>21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44</vt:i4>
      </vt:variant>
    </vt:vector>
  </HeadingPairs>
  <TitlesOfParts>
    <vt:vector size="52" baseType="lpstr">
      <vt:lpstr>阿里巴巴普惠体 L</vt:lpstr>
      <vt:lpstr>阿里巴巴普惠体 M</vt:lpstr>
      <vt:lpstr>微软雅黑</vt:lpstr>
      <vt:lpstr>Arial</vt:lpstr>
      <vt:lpstr>Calibri</vt:lpstr>
      <vt:lpstr>Roboto Light</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工作总结计划</dc:title>
  <dc:creator>第一PPT</dc:creator>
  <cp:keywords>www.1ppt.com</cp:keywords>
  <dc:description>www.1ppt.com</dc:description>
  <cp:lastModifiedBy>徐 晟</cp:lastModifiedBy>
  <cp:revision>156</cp:revision>
  <dcterms:created xsi:type="dcterms:W3CDTF">2021-06-28T00:59:00Z</dcterms:created>
  <dcterms:modified xsi:type="dcterms:W3CDTF">2022-03-16T04:42:51Z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7A7DA513078843EA9486CE55D88D1844</vt:lpwstr>
  </property>
  <property fmtid="{D5CDD505-2E9C-101B-9397-08002B2CF9AE}" pid="3" name="KSOProductBuildVer">
    <vt:lpwstr>2052-11.1.0.11566</vt:lpwstr>
  </property>
</Properties>
</file>