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4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92" r:id="rId4"/>
    <p:sldId id="261" r:id="rId5"/>
    <p:sldId id="293" r:id="rId6"/>
    <p:sldId id="269" r:id="rId7"/>
    <p:sldId id="286" r:id="rId8"/>
    <p:sldId id="287" r:id="rId9"/>
    <p:sldId id="270" r:id="rId10"/>
    <p:sldId id="280" r:id="rId11"/>
    <p:sldId id="294" r:id="rId12"/>
    <p:sldId id="273" r:id="rId13"/>
    <p:sldId id="279" r:id="rId14"/>
    <p:sldId id="284" r:id="rId15"/>
    <p:sldId id="283" r:id="rId16"/>
    <p:sldId id="281" r:id="rId17"/>
    <p:sldId id="289" r:id="rId18"/>
    <p:sldId id="278" r:id="rId19"/>
    <p:sldId id="290" r:id="rId20"/>
    <p:sldId id="295" r:id="rId21"/>
    <p:sldId id="275" r:id="rId22"/>
    <p:sldId id="296" r:id="rId23"/>
    <p:sldId id="282" r:id="rId24"/>
    <p:sldId id="297" r:id="rId25"/>
    <p:sldId id="272" r:id="rId26"/>
    <p:sldId id="274" r:id="rId27"/>
    <p:sldId id="299" r:id="rId28"/>
    <p:sldId id="29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>
        <p:guide orient="horz" pos="204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/>
          <a:srcRect r="6975"/>
          <a:stretch>
            <a:fillRect/>
          </a:stretch>
        </p:blipFill>
        <p:spPr bwMode="auto">
          <a:xfrm flipH="1">
            <a:off x="0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323284" cy="424822"/>
            <a:chOff x="-28353" y="1"/>
            <a:chExt cx="687388" cy="903286"/>
          </a:xfrm>
        </p:grpSpPr>
        <p:sp>
          <p:nvSpPr>
            <p:cNvPr id="9" name="等腰三角形 1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等腰三角形 10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1868716" y="6433178"/>
            <a:ext cx="323284" cy="424822"/>
            <a:chOff x="-28353" y="1"/>
            <a:chExt cx="687388" cy="903286"/>
          </a:xfrm>
        </p:grpSpPr>
        <p:sp>
          <p:nvSpPr>
            <p:cNvPr id="12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921977"/>
            <a:ext cx="528255" cy="694172"/>
            <a:chOff x="100637" y="715919"/>
            <a:chExt cx="687388" cy="903286"/>
          </a:xfrm>
        </p:grpSpPr>
        <p:sp>
          <p:nvSpPr>
            <p:cNvPr id="10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46271" y="770285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212140" y="1043321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 flipH="1">
            <a:off x="0" y="0"/>
            <a:ext cx="2706549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>
            <a:off x="10327463" y="5029201"/>
            <a:ext cx="1862137" cy="18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2"/>
          <a:srcRect r="6975"/>
          <a:stretch>
            <a:fillRect/>
          </a:stretch>
        </p:blipFill>
        <p:spPr bwMode="auto">
          <a:xfrm>
            <a:off x="11266440" y="-9759"/>
            <a:ext cx="925560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73561"/>
            <a:ext cx="619404" cy="856180"/>
            <a:chOff x="1503363" y="2020888"/>
            <a:chExt cx="1557337" cy="2152650"/>
          </a:xfrm>
        </p:grpSpPr>
        <p:sp>
          <p:nvSpPr>
            <p:cNvPr id="11" name="等腰三角形 12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flipH="1">
            <a:off x="11572596" y="6001820"/>
            <a:ext cx="619404" cy="856180"/>
            <a:chOff x="1503363" y="2020888"/>
            <a:chExt cx="1557337" cy="2152650"/>
          </a:xfrm>
        </p:grpSpPr>
        <p:sp>
          <p:nvSpPr>
            <p:cNvPr id="14" name="等腰三角形 12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等腰三角形 1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20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30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31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21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28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29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Relationship Id="rId4" Type="http://schemas.openxmlformats.org/officeDocument/2006/relationships/image" Target="../media/image1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564019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G07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需求变更管理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085850"/>
            <a:ext cx="6562090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30650"/>
            <a:ext cx="6562090" cy="280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9745" y="299275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项目个人分支可以看到具体每个人提交的文档更新和历史信息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对于新需求的文档变更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需求变更申请报告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2A309-8CC6-327E-D211-ACD7EE81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" y="1465284"/>
            <a:ext cx="5687219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013AD-87F8-DE56-02CA-9D225B7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6" y="31459"/>
            <a:ext cx="4420916" cy="6651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CCB组织和人选</a:t>
            </a:r>
            <a:r>
              <a:rPr lang="en-US" altLang="zh-CN" sz="3200"/>
              <a:t>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627630" y="110458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1">
                <a:ea typeface="等线" panose="02010600030101010101" charset="-122"/>
              </a:rPr>
              <a:t>角色和职责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15895" y="1685290"/>
          <a:ext cx="640461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描述和职责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主席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林婷婷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变更控制委员会主席，如果变更委员会未能达成一致，主席通通常由最终决定权，针对每个变更请求确定评估人和修改人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姚毅铭吴晨洋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变更控制委员会针对某一具体项目决定是批准还是驳回提出的变更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评估者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受ccb主席要求负责完成变更影响分析的人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修改者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针对批准的变更请求，负责完成产品修改的人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提交新变更请求的人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请求接收者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最初接受新提交变更请求的人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验证变更是否已正确实现的人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新增基线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8727185"/>
              </p:ext>
            </p:extLst>
          </p:nvPr>
        </p:nvGraphicFramePr>
        <p:xfrm>
          <a:off x="1733550" y="1615440"/>
          <a:ext cx="85331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baseline6：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</a:t>
                      </a:r>
                      <a:r>
                        <a:rPr lang="en-US" altLang="zh-CN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可行性分析修改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12265" y="118268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latin typeface="Cambria" panose="02040503050406030204" charset="0"/>
                <a:ea typeface="宋体" panose="02010600030101010101" pitchFamily="2" charset="-122"/>
              </a:rPr>
              <a:t>具体需求风险</a:t>
            </a:r>
            <a:endParaRPr lang="zh-CN" altLang="en-US" sz="20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2265" y="1798320"/>
          <a:ext cx="85331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添加教师消息推送功能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本项目目前已有消息推送功能，点赞、评论、评论都会在用户消息中给i与反馈，让用户能够第一时间收到这些消息，但是系统没有邮箱字段，需要在注册中增加邮箱字段，新增邮箱无风险。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265" y="396398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需求间的冲突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612265" y="4683760"/>
          <a:ext cx="85331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推送消息到教师的邮箱需要邮箱字段，项目中暂时没有邮箱字段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在注册中增加邮箱字段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新的需求进行了优先级打分和排序</a:t>
            </a:r>
            <a:r>
              <a:rPr lang="en-US" altLang="zh-CN" sz="3200"/>
              <a:t> 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新增用例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094105"/>
            <a:ext cx="4822825" cy="5301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1975" y="2351405"/>
            <a:ext cx="2234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新的关注，新的回复、新的评论等等，马上推送给相关教师的邮箱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新增测试用例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160" y="1388110"/>
            <a:ext cx="1074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新的关注，新的回复、新的评论等等，马上推送给相关教师的邮箱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F3748-7C74-24B9-471C-01124818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1" y="1869325"/>
            <a:ext cx="4772691" cy="4696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0"/>
            <a:ext cx="3670979" cy="3767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219F8A-7011-8912-103F-7609FE8E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8" y="1563159"/>
            <a:ext cx="4019986" cy="411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809BA-F733-1D43-64D9-FA3C672AE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963023"/>
            <a:ext cx="4349039" cy="347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1" y="767482"/>
            <a:ext cx="3467100" cy="10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 flipH="1">
            <a:off x="205009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等腰三角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773346" y="53696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等腰三角形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39215" y="81000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7988" y="371475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2400">
                <a:latin typeface="+mn-lt"/>
                <a:ea typeface="+mn-ea"/>
                <a:sym typeface="+mn-ea"/>
              </a:rPr>
              <a:t>变更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5773347" y="152915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5939215" y="180219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57988" y="1362394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  <a:sym typeface="+mn-ea"/>
              </a:rPr>
              <a:t>需求管理工具</a:t>
            </a:r>
          </a:p>
        </p:txBody>
      </p:sp>
      <p:sp>
        <p:nvSpPr>
          <p:cNvPr id="19" name="等腰三角形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400000">
            <a:off x="5774041" y="2522235"/>
            <a:ext cx="78929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等腰三角形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5939758" y="2794921"/>
            <a:ext cx="617318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7988" y="235585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</a:rPr>
              <a:t>对于新需求的文档变更</a:t>
            </a:r>
          </a:p>
        </p:txBody>
      </p:sp>
      <p:sp>
        <p:nvSpPr>
          <p:cNvPr id="23" name="等腰三角形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5400000">
            <a:off x="5773346" y="351511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等腰三角形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5939215" y="378815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57988" y="3348039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 sz="2400">
                <a:latin typeface="+mn-lt"/>
                <a:ea typeface="+mn-ea"/>
                <a:sym typeface="+mn-ea"/>
              </a:rPr>
              <a:t>与评价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27" name="等腰三角形 5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5773347" y="450730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等腰三角形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5939215" y="478034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57988" y="4342763"/>
            <a:ext cx="4002087" cy="10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里程碑的内部评审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31" name="等腰三角形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5773346" y="5499492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等腰三角形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5939215" y="5772528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3" name="文本框 5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57988" y="533400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</a:rPr>
              <a:t>Team Building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>
                <a:latin typeface="+mn-lt"/>
                <a:ea typeface="+mn-ea"/>
                <a:sym typeface="+mn-ea"/>
              </a:rPr>
              <a:t>与评价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阶段项目会议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0" y="529590"/>
            <a:ext cx="766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3.是否召开了阶段项目会议，并有会议记录？记录内容是否合理、有效、及时？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EE10E-F8E7-34FF-E657-8FE43A53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54" y="1278890"/>
            <a:ext cx="4057968" cy="549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EDD0B-24A9-7D6D-9DAA-13C172A5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71" y="2778537"/>
            <a:ext cx="3568925" cy="3549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里程碑的内部评审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里程碑的内部评审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46" y="6553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4.是否有针对里程碑的内部的评审记录？是否有针对评审后的修改和完善？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D8DB2-A279-C3E8-2872-2C122392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1107346"/>
            <a:ext cx="3387472" cy="561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BD931-9D54-8F4B-59F0-8202F6D5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77" y="1107346"/>
            <a:ext cx="3387473" cy="5582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B68E-31E0-B5CF-1FDE-D3941B7A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68" y="2281806"/>
            <a:ext cx="3817674" cy="26036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Team Building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Team Building</a:t>
            </a:r>
            <a:r>
              <a:rPr lang="en-US" altLang="zh-CN" sz="3200"/>
              <a:t>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74445"/>
            <a:ext cx="559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目的：</a:t>
            </a:r>
          </a:p>
          <a:p>
            <a:r>
              <a:rPr lang="zh-CN" altLang="en-US" sz="2400"/>
              <a:t>1.提高团队凝聚力</a:t>
            </a:r>
          </a:p>
          <a:p>
            <a:r>
              <a:rPr lang="zh-CN" altLang="en-US" sz="2400"/>
              <a:t>2.讨论详细问题解决方案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588895"/>
            <a:ext cx="5594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方式：</a:t>
            </a:r>
          </a:p>
          <a:p>
            <a:r>
              <a:rPr lang="zh-CN" altLang="en-US" sz="2400"/>
              <a:t>cc梦工厂咖啡厅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115" y="1274445"/>
            <a:ext cx="4903470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3325"/>
            <a:ext cx="4943475" cy="2200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成员的绩效排序和打分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95472-11CB-EBF2-8857-BF318C74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1659"/>
              </p:ext>
            </p:extLst>
          </p:nvPr>
        </p:nvGraphicFramePr>
        <p:xfrm>
          <a:off x="520117" y="1426127"/>
          <a:ext cx="11190913" cy="4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68">
                  <a:extLst>
                    <a:ext uri="{9D8B030D-6E8A-4147-A177-3AD203B41FA5}">
                      <a16:colId xmlns:a16="http://schemas.microsoft.com/office/drawing/2014/main" val="2902728091"/>
                    </a:ext>
                  </a:extLst>
                </a:gridCol>
                <a:gridCol w="2031853">
                  <a:extLst>
                    <a:ext uri="{9D8B030D-6E8A-4147-A177-3AD203B41FA5}">
                      <a16:colId xmlns:a16="http://schemas.microsoft.com/office/drawing/2014/main" val="443079244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051175821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512202578"/>
                    </a:ext>
                  </a:extLst>
                </a:gridCol>
                <a:gridCol w="2076143">
                  <a:extLst>
                    <a:ext uri="{9D8B030D-6E8A-4147-A177-3AD203B41FA5}">
                      <a16:colId xmlns:a16="http://schemas.microsoft.com/office/drawing/2014/main" val="517272260"/>
                    </a:ext>
                  </a:extLst>
                </a:gridCol>
                <a:gridCol w="1848273">
                  <a:extLst>
                    <a:ext uri="{9D8B030D-6E8A-4147-A177-3AD203B41FA5}">
                      <a16:colId xmlns:a16="http://schemas.microsoft.com/office/drawing/2014/main" val="684991106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8986"/>
                  </a:ext>
                </a:extLst>
              </a:tr>
              <a:tr h="146243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项目文档修订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ccb</a:t>
                      </a:r>
                      <a:r>
                        <a:rPr lang="zh-CN" altLang="en-US" dirty="0"/>
                        <a:t>章程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需求变更申请报告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可行性分析修订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需求管理工具工程建立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需求管理工具落实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测试用例修订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数据字典修订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优先级打分落实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甘特图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用户手册修订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阶段性会议纪要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会议纪要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788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072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积极性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5246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2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046E5D-A078-3F39-E856-7EF82D73BE1C}"/>
              </a:ext>
            </a:extLst>
          </p:cNvPr>
          <p:cNvSpPr txBox="1"/>
          <p:nvPr/>
        </p:nvSpPr>
        <p:spPr>
          <a:xfrm>
            <a:off x="9848676" y="6375633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综合</a:t>
            </a:r>
            <a:r>
              <a:rPr lang="en-US" altLang="zh-CN" sz="1400" dirty="0"/>
              <a:t>=0.6*</a:t>
            </a:r>
            <a:r>
              <a:rPr lang="zh-CN" altLang="en-US" sz="1400" dirty="0"/>
              <a:t>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积极性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文献参考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20240"/>
            <a:ext cx="1014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</a:t>
            </a:r>
            <a:r>
              <a:rPr lang="zh-CN" altLang="en-US" dirty="0">
                <a:sym typeface="+mn-ea"/>
              </a:rPr>
              <a:t>软件需求</a:t>
            </a:r>
            <a:r>
              <a:rPr lang="en-US" altLang="zh-CN" dirty="0">
                <a:sym typeface="+mn-ea"/>
              </a:rPr>
              <a:t>/(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魏格斯</a:t>
            </a:r>
            <a:r>
              <a:rPr lang="en-US" altLang="zh-CN" dirty="0">
                <a:sym typeface="+mn-ea"/>
              </a:rPr>
              <a:t>(Wiegers, K.E.), 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贝蒂</a:t>
            </a:r>
            <a:r>
              <a:rPr lang="en-US" altLang="zh-CN" dirty="0">
                <a:sym typeface="+mn-ea"/>
              </a:rPr>
              <a:t>(Beatty, J.)[M].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 清华大学出版社-2016-ISBN 978-7-302-42682-0    P403-450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465594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G07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>
                <a:solidFill>
                  <a:schemeClr val="accent1"/>
                </a:solidFill>
              </a:rPr>
              <a:t>THANKS!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>
                <a:latin typeface="+mn-lt"/>
                <a:ea typeface="+mn-ea"/>
                <a:sym typeface="+mn-ea"/>
              </a:rPr>
              <a:t>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3200">
                <a:latin typeface="+mn-lt"/>
                <a:ea typeface="+mn-ea"/>
                <a:sym typeface="+mn-ea"/>
              </a:rPr>
              <a:t>变更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18310"/>
            <a:ext cx="8545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教师用户代表需求变更：希望</a:t>
            </a:r>
            <a:r>
              <a:rPr lang="zh-CN" altLang="en-US" sz="2400" dirty="0">
                <a:solidFill>
                  <a:srgbClr val="C00000"/>
                </a:solidFill>
              </a:rPr>
              <a:t>增加教师动态的推送功能</a:t>
            </a:r>
            <a:r>
              <a:rPr lang="zh-CN" altLang="en-US" sz="2400" dirty="0"/>
              <a:t>，有新的教师相关的变化，比如：别人的关注，新的回复、新的评论等等，都能马上推送给相关教师的微信或邮箱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F9D5D-1B22-FEA5-EC71-7545115547B9}"/>
              </a:ext>
            </a:extLst>
          </p:cNvPr>
          <p:cNvSpPr txBox="1"/>
          <p:nvPr/>
        </p:nvSpPr>
        <p:spPr>
          <a:xfrm>
            <a:off x="838200" y="3501890"/>
            <a:ext cx="865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变更细节：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、注册界面增加邮箱，用于发送消息的途径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、在点赞、评论、关注按钮中增加逻辑，在触发时发送消息给用户的同时发送邮件到教师的邮箱。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、修改了消息推送的执行顺序，增加了分支步骤，同时推送消息到网站消息界面和邮箱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需求管理工具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需求变更影响分析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032510" y="1221740"/>
            <a:ext cx="557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采用需求变更管理工具，</a:t>
            </a:r>
            <a:r>
              <a:rPr lang="zh-CN" altLang="en-US">
                <a:sym typeface="+mn-ea"/>
              </a:rPr>
              <a:t>分析</a:t>
            </a:r>
            <a:r>
              <a:rPr lang="zh-CN" altLang="en-US"/>
              <a:t>需求变更影响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建议的变更的影响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622" y="1245235"/>
            <a:ext cx="102429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在项目计划中，建议的变更如何影响任务的执行顺序、依赖性、工作量或进度（以需求变更影响分析表展示）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4DDFC-94A5-6BF2-A3E8-BC7AF7FA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2976"/>
              </p:ext>
            </p:extLst>
          </p:nvPr>
        </p:nvGraphicFramePr>
        <p:xfrm>
          <a:off x="838200" y="1954635"/>
          <a:ext cx="10218490" cy="458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33">
                  <a:extLst>
                    <a:ext uri="{9D8B030D-6E8A-4147-A177-3AD203B41FA5}">
                      <a16:colId xmlns:a16="http://schemas.microsoft.com/office/drawing/2014/main" val="3455480876"/>
                    </a:ext>
                  </a:extLst>
                </a:gridCol>
                <a:gridCol w="7954557">
                  <a:extLst>
                    <a:ext uri="{9D8B030D-6E8A-4147-A177-3AD203B41FA5}">
                      <a16:colId xmlns:a16="http://schemas.microsoft.com/office/drawing/2014/main" val="1569260586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变更请求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C001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5847036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标题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需求变更：教师消息推送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17457312"/>
                  </a:ext>
                </a:extLst>
              </a:tr>
              <a:tr h="146223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（执行顺序）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希望增加教师动态的推送功能，有新的教师相关的变化，比如：别人的关注、新的回复、新的评论等，都能马上推送给相关教师的微信或邮箱。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变更细节：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、注册界面增加邮箱，用于发送消息的途径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</a:t>
                      </a:r>
                      <a:r>
                        <a:rPr lang="zh-CN" sz="1100" kern="100" dirty="0">
                          <a:effectLst/>
                        </a:rPr>
                        <a:t>、在点赞、评论、关注按钮中增加逻辑，在触发时发送消息给用户的同时发送邮件到教师的邮箱。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r>
                        <a:rPr lang="zh-CN" sz="1100" kern="100" dirty="0">
                          <a:effectLst/>
                        </a:rPr>
                        <a:t>、修改了消息推送的执行顺序，增加了分支步骤，同时推送消息到网站消息界面和邮箱。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44910277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评估人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吴晨洋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7437143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准备日期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2022/5/29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9897178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预计总时间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19h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43857608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预期排期影响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4</a:t>
                      </a:r>
                      <a:r>
                        <a:rPr lang="zh-CN" sz="1100" kern="100" dirty="0">
                          <a:effectLst/>
                        </a:rPr>
                        <a:t>工作日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26129319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其他成本影响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82440567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质量影响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优化了消息功能的实现，在未使用该网站时也能够实时收到邮件来确认点赞、评论、关注等信息。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7892245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其他受影响的组件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注册、消息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3903259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其他受影响的任务（依赖性）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依赖于用力的文档：测试用例、原型设计、数据字典、可行性分析优先级、用户手册、</a:t>
                      </a:r>
                      <a:r>
                        <a:rPr lang="en-US" sz="1100" kern="100" dirty="0" err="1">
                          <a:effectLst/>
                        </a:rPr>
                        <a:t>srs</a:t>
                      </a:r>
                      <a:r>
                        <a:rPr lang="zh-CN" sz="1100" kern="100" dirty="0">
                          <a:effectLst/>
                        </a:rPr>
                        <a:t>，都需要修订，需要增加推送消息相关的内容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1298300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生命周期成本问题（进度）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增加了额外的排期，计划增加当下工作时间，做到在预计交付时间之前能完成。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1239709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870"/>
            <a:ext cx="7655560" cy="462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0" y="306006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项目总分支可以看到每个人提交的文档更新和历史信息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custom160316_11"/>
  <p:tag name="KSO_WM_SLIDE_ID" val="custom20181613_11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6"/>
  <p:tag name="KSO_WM_SLIDE_INDEX" val="11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1613"/>
  <p:tag name="KSO_WM_SLIDE_LAYOUT" val="a_l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81613_11*i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1613_11*a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81613_11*i*3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1613_11*i*4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81613_11*i*5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1613_11*l_h_i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81613_11*l_h_i*1_1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1613_11*l_h_f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1613_11*l_h_i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81613_11*l_h_i*1_2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1613_11*l_h_f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1613_11*l_h_i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81613_11*l_h_i*1_3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1613_11*l_h_f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1613_11*l_h_i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81613_11*l_h_i*1_4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1613_11*l_h_f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1613_11*l_h_i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181613_11*l_h_i*1_5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1613_11*l_h_f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181613_11*l_h_i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181613_11*l_h_i*1_6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1613_11*l_h_f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09bbf1-3b60-4e98-bf59-0eb41b2b4c2f}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b7e963d-9602-43c5-b1ef-0624ff1f390d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eeeac9-1e39-4354-837e-a47848cd5058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f79f4b-53df-4069-8c61-1b9f86a2b721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25,&quot;width&quot;:8295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SUBCATEGORY" val="0"/>
  <p:tag name="KSO_WM_TEMPLATE_THUMBS_INDEX" val="1、6、12、13、21、22、25、26"/>
  <p:tag name="KSO_WM_TAG_VERSION" val="1.0"/>
  <p:tag name="KSO_WM_BEAUTIFY_FLAG" val="#wm#"/>
  <p:tag name="KSO_WM_TEMPLATE_CATEGORY" val="custom"/>
  <p:tag name="KSO_WM_TEMPLATE_INDEX" val="20181613"/>
  <p:tag name="KSO_WM_TEMPLATE_MASTER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20181613">
      <a:dk1>
        <a:srgbClr val="000000"/>
      </a:dk1>
      <a:lt1>
        <a:srgbClr val="FFFFFF"/>
      </a:lt1>
      <a:dk2>
        <a:srgbClr val="C1E2F4"/>
      </a:dk2>
      <a:lt2>
        <a:srgbClr val="FFFFFF"/>
      </a:lt2>
      <a:accent1>
        <a:srgbClr val="2487BF"/>
      </a:accent1>
      <a:accent2>
        <a:srgbClr val="329ABB"/>
      </a:accent2>
      <a:accent3>
        <a:srgbClr val="40ADB8"/>
      </a:accent3>
      <a:accent4>
        <a:srgbClr val="4FC0B4"/>
      </a:accent4>
      <a:accent5>
        <a:srgbClr val="5DD3B1"/>
      </a:accent5>
      <a:accent6>
        <a:srgbClr val="6BE6A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1029</Words>
  <Application>Microsoft Office PowerPoint</Application>
  <PresentationFormat>宽屏</PresentationFormat>
  <Paragraphs>192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黑体</vt:lpstr>
      <vt:lpstr>宋体</vt:lpstr>
      <vt:lpstr>微软雅黑</vt:lpstr>
      <vt:lpstr>Arial</vt:lpstr>
      <vt:lpstr>Calibri</vt:lpstr>
      <vt:lpstr>Cambria</vt:lpstr>
      <vt:lpstr>Office 主题</vt:lpstr>
      <vt:lpstr>G07</vt:lpstr>
      <vt:lpstr>PowerPoint 演示文稿</vt:lpstr>
      <vt:lpstr>用户的需求变更</vt:lpstr>
      <vt:lpstr>用户的需求变更   </vt:lpstr>
      <vt:lpstr>需求管理工具</vt:lpstr>
      <vt:lpstr>需求管理工具</vt:lpstr>
      <vt:lpstr>需求变更影响分析</vt:lpstr>
      <vt:lpstr>建议的变更的影响</vt:lpstr>
      <vt:lpstr>项目文档管理   </vt:lpstr>
      <vt:lpstr>项目文档管理   </vt:lpstr>
      <vt:lpstr>对于新需求的文档变更</vt:lpstr>
      <vt:lpstr>需求变更申请报告</vt:lpstr>
      <vt:lpstr> CCB组织和人选   </vt:lpstr>
      <vt:lpstr>新增基线   </vt:lpstr>
      <vt:lpstr>可行性分析修改</vt:lpstr>
      <vt:lpstr> 新的需求进行了优先级打分和排序   </vt:lpstr>
      <vt:lpstr>新增用例</vt:lpstr>
      <vt:lpstr>新增测试用例   </vt:lpstr>
      <vt:lpstr>原型以及用户手册修改</vt:lpstr>
      <vt:lpstr>阶段项目会议与评价</vt:lpstr>
      <vt:lpstr>阶段项目会议</vt:lpstr>
      <vt:lpstr>里程碑的内部评审</vt:lpstr>
      <vt:lpstr>里程碑的内部评审</vt:lpstr>
      <vt:lpstr>Team Building</vt:lpstr>
      <vt:lpstr>Team Building   </vt:lpstr>
      <vt:lpstr>成员的绩效排序和打分</vt:lpstr>
      <vt:lpstr>文献参考</vt:lpstr>
      <vt:lpstr>G07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255</cp:revision>
  <dcterms:created xsi:type="dcterms:W3CDTF">2019-06-19T02:08:00Z</dcterms:created>
  <dcterms:modified xsi:type="dcterms:W3CDTF">2022-05-29T11:20:22Z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E3F465DA7AA14E52B627E592D307763A</vt:lpwstr>
  </property>
</Properties>
</file>