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2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3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4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5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6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7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92" r:id="rId4"/>
    <p:sldId id="261" r:id="rId5"/>
    <p:sldId id="293" r:id="rId6"/>
    <p:sldId id="300" r:id="rId7"/>
    <p:sldId id="269" r:id="rId8"/>
    <p:sldId id="286" r:id="rId9"/>
    <p:sldId id="287" r:id="rId10"/>
    <p:sldId id="270" r:id="rId11"/>
    <p:sldId id="280" r:id="rId12"/>
    <p:sldId id="294" r:id="rId13"/>
    <p:sldId id="273" r:id="rId14"/>
    <p:sldId id="279" r:id="rId15"/>
    <p:sldId id="284" r:id="rId16"/>
    <p:sldId id="283" r:id="rId17"/>
    <p:sldId id="281" r:id="rId18"/>
    <p:sldId id="289" r:id="rId19"/>
    <p:sldId id="278" r:id="rId20"/>
    <p:sldId id="290" r:id="rId21"/>
    <p:sldId id="301" r:id="rId22"/>
    <p:sldId id="295" r:id="rId23"/>
    <p:sldId id="275" r:id="rId24"/>
    <p:sldId id="296" r:id="rId25"/>
    <p:sldId id="282" r:id="rId26"/>
    <p:sldId id="297" r:id="rId27"/>
    <p:sldId id="272" r:id="rId28"/>
    <p:sldId id="274" r:id="rId29"/>
    <p:sldId id="299" r:id="rId30"/>
    <p:sldId id="298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8"/>
      </p:cViewPr>
      <p:guideLst>
        <p:guide orient="horz" pos="2040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53232-1D64-4F8F-824B-89F321C2991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1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2.png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image" Target="../media/image3.png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4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6400" y="3517200"/>
            <a:ext cx="5774400" cy="1324800"/>
          </a:xfrm>
        </p:spPr>
        <p:txBody>
          <a:bodyPr vert="horz" lIns="90000" tIns="38100" rIns="900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  <p:custDataLst>
              <p:tags r:id="rId6"/>
            </p:custDataLst>
          </p:nvPr>
        </p:nvSpPr>
        <p:spPr>
          <a:xfrm>
            <a:off x="381600" y="1677600"/>
            <a:ext cx="5220000" cy="17208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7"/>
          <a:srcRect r="6975"/>
          <a:stretch>
            <a:fillRect/>
          </a:stretch>
        </p:blipFill>
        <p:spPr bwMode="auto">
          <a:xfrm flipH="1">
            <a:off x="0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323284" cy="424822"/>
            <a:chOff x="-28353" y="1"/>
            <a:chExt cx="687388" cy="903286"/>
          </a:xfrm>
        </p:grpSpPr>
        <p:sp>
          <p:nvSpPr>
            <p:cNvPr id="9" name="等腰三角形 1"/>
            <p:cNvSpPr>
              <a:spLocks noChangeArrowheads="1"/>
            </p:cNvSpPr>
            <p:nvPr userDrawn="1">
              <p:custDataLst>
                <p:tags r:id="rId11"/>
              </p:custDataLst>
            </p:nvPr>
          </p:nvSpPr>
          <p:spPr bwMode="auto">
            <a:xfrm rot="5400000">
              <a:off x="-82719" y="54367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等腰三角形 10"/>
            <p:cNvSpPr>
              <a:spLocks noChangeArrowheads="1"/>
            </p:cNvSpPr>
            <p:nvPr userDrawn="1">
              <p:custDataLst>
                <p:tags r:id="rId12"/>
              </p:custDataLst>
            </p:nvPr>
          </p:nvSpPr>
          <p:spPr bwMode="auto">
            <a:xfrm rot="5400000">
              <a:off x="83150" y="327403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11868716" y="6433178"/>
            <a:ext cx="323284" cy="424822"/>
            <a:chOff x="-28353" y="1"/>
            <a:chExt cx="687388" cy="903286"/>
          </a:xfrm>
        </p:grpSpPr>
        <p:sp>
          <p:nvSpPr>
            <p:cNvPr id="12" name="等腰三角形 1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>
              <a:off x="-82719" y="54367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等腰三角形 10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>
              <a:off x="83150" y="327403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921977"/>
            <a:ext cx="528255" cy="694172"/>
            <a:chOff x="100637" y="715919"/>
            <a:chExt cx="687388" cy="903286"/>
          </a:xfrm>
        </p:grpSpPr>
        <p:sp>
          <p:nvSpPr>
            <p:cNvPr id="10" name="等腰三角形 1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>
              <a:off x="46271" y="770285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等腰三角形 10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>
              <a:off x="212140" y="1043321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0"/>
          <a:srcRect r="6975"/>
          <a:stretch>
            <a:fillRect/>
          </a:stretch>
        </p:blipFill>
        <p:spPr bwMode="auto">
          <a:xfrm flipH="1">
            <a:off x="0" y="0"/>
            <a:ext cx="2706549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0"/>
          <a:srcRect r="6975"/>
          <a:stretch>
            <a:fillRect/>
          </a:stretch>
        </p:blipFill>
        <p:spPr bwMode="auto">
          <a:xfrm>
            <a:off x="10327463" y="5029201"/>
            <a:ext cx="1862137" cy="183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2"/>
          <a:srcRect r="6975"/>
          <a:stretch>
            <a:fillRect/>
          </a:stretch>
        </p:blipFill>
        <p:spPr bwMode="auto">
          <a:xfrm>
            <a:off x="11266440" y="-9759"/>
            <a:ext cx="925560" cy="91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73561"/>
            <a:ext cx="619404" cy="856180"/>
            <a:chOff x="1503363" y="2020888"/>
            <a:chExt cx="1557337" cy="2152650"/>
          </a:xfrm>
        </p:grpSpPr>
        <p:sp>
          <p:nvSpPr>
            <p:cNvPr id="11" name="等腰三角形 12"/>
            <p:cNvSpPr>
              <a:spLocks noChangeArrowheads="1"/>
            </p:cNvSpPr>
            <p:nvPr userDrawn="1">
              <p:custDataLst>
                <p:tags r:id="rId11"/>
              </p:custDataLst>
            </p:nvPr>
          </p:nvSpPr>
          <p:spPr bwMode="auto">
            <a:xfrm rot="5400000" flipH="1">
              <a:off x="1219201" y="2305050"/>
              <a:ext cx="2017712" cy="1449387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等腰三角形 13"/>
            <p:cNvSpPr>
              <a:spLocks noChangeArrowheads="1"/>
            </p:cNvSpPr>
            <p:nvPr userDrawn="1">
              <p:custDataLst>
                <p:tags r:id="rId12"/>
              </p:custDataLst>
            </p:nvPr>
          </p:nvSpPr>
          <p:spPr bwMode="auto">
            <a:xfrm rot="5400000" flipH="1">
              <a:off x="2039938" y="3152775"/>
              <a:ext cx="1187450" cy="854075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 flipH="1">
            <a:off x="11572596" y="6001820"/>
            <a:ext cx="619404" cy="856180"/>
            <a:chOff x="1503363" y="2020888"/>
            <a:chExt cx="1557337" cy="2152650"/>
          </a:xfrm>
        </p:grpSpPr>
        <p:sp>
          <p:nvSpPr>
            <p:cNvPr id="14" name="等腰三角形 12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 flipH="1">
              <a:off x="1219201" y="2305050"/>
              <a:ext cx="2017712" cy="1449387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等腰三角形 13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 flipH="1">
              <a:off x="2039938" y="3152775"/>
              <a:ext cx="1187450" cy="854075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29" Type="http://schemas.openxmlformats.org/officeDocument/2006/relationships/tags" Target="../tags/tag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Relationship Id="rId30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>
            <p:custDataLst>
              <p:tags r:id="rId20"/>
            </p:custDataLst>
          </p:nvPr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>
              <p:custDataLst>
                <p:tags r:id="rId30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31"/>
              </p:custDataLst>
            </p:nvPr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>
            <p:custDataLst>
              <p:tags r:id="rId21"/>
            </p:custDataLst>
          </p:nvPr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>
              <p:custDataLst>
                <p:tags r:id="rId28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p:sp>
          <p:nvSpPr>
            <p:cNvPr id="12" name="直角三角形 11"/>
            <p:cNvSpPr/>
            <p:nvPr>
              <p:custDataLst>
                <p:tags r:id="rId29"/>
              </p:custDataLst>
            </p:nvPr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Relationship Id="rId4" Type="http://schemas.openxmlformats.org/officeDocument/2006/relationships/image" Target="../media/image20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1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21335" y="3564019"/>
            <a:ext cx="6106886" cy="90486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/>
              <a:t>G07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6000" dirty="0">
                <a:solidFill>
                  <a:schemeClr val="accent1"/>
                </a:solidFill>
              </a:rPr>
              <a:t>需求变更管理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项目文档管理</a:t>
            </a:r>
            <a:r>
              <a:rPr lang="en-US" altLang="zh-CN" sz="3200"/>
              <a:t>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9870"/>
            <a:ext cx="7655560" cy="462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24900" y="3060065"/>
            <a:ext cx="3093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项目总分支可以看到每个人提交的文档更新和历史信息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项目文档管理</a:t>
            </a:r>
            <a:r>
              <a:rPr lang="en-US" altLang="zh-CN" sz="3200"/>
              <a:t>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30" y="1085850"/>
            <a:ext cx="6562090" cy="2782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30" y="3930650"/>
            <a:ext cx="6562090" cy="2807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19745" y="2992755"/>
            <a:ext cx="3093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项目个人分支可以看到具体每个人提交的文档更新和历史信息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sym typeface="+mn-ea"/>
              </a:rPr>
              <a:t>对于新需求的文档变更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需求变更申请报告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82A309-8CC6-327E-D211-ACD7EE813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" y="1465284"/>
            <a:ext cx="5687219" cy="2400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0013AD-87F8-DE56-02CA-9D225B7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76" y="31459"/>
            <a:ext cx="4420916" cy="66519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CCB组织和人选</a:t>
            </a:r>
            <a:r>
              <a:rPr lang="en-US" altLang="zh-CN" sz="3200"/>
              <a:t>   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627630" y="1104582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200" b="1">
                <a:ea typeface="等线" panose="02010600030101010101" charset="-122"/>
              </a:rPr>
              <a:t>角色和职责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715895" y="1685290"/>
          <a:ext cx="640461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角色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姓名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描述和职责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8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主席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林婷婷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变更控制委员会主席，如果变更委员会未能达成一致，主席通通常由最终决定权，针对每个变更请求确定评估人和修改人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成员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姚毅铭吴晨洋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变更控制委员会针对某一具体项目决定是批准还是驳回提出的变更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评估者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受ccb主席要求负责完成变更影响分析的人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修改者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针对批准的变更请求，负责完成产品修改的人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提交者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提交新变更请求的人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请求接收者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最初接受新提交变更请求的人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验证者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验证变更是否已正确实现的人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新增基线</a:t>
            </a:r>
            <a:r>
              <a:rPr lang="en-US" altLang="zh-CN" sz="3200"/>
              <a:t>   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8727185"/>
              </p:ext>
            </p:extLst>
          </p:nvPr>
        </p:nvGraphicFramePr>
        <p:xfrm>
          <a:off x="1733550" y="1615440"/>
          <a:ext cx="853313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baseline6：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baseline</a:t>
                      </a:r>
                      <a:r>
                        <a:rPr lang="en-US" altLang="zh-CN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软件项目计划1.6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软件项目计划1.6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项目章程1.2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项目章程1.2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可行性分析报告1.1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可行性分析报告1.1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愿景与范围文档1.1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愿景与范围文档1.1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软件需求规格说明1.0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软件需求规格说明1.0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需求变更报告0.1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需求变更报告</a:t>
                      </a: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可行性分析修改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612265" y="118268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000" b="1">
                <a:latin typeface="Cambria" panose="02040503050406030204" charset="0"/>
                <a:ea typeface="宋体" panose="02010600030101010101" pitchFamily="2" charset="-122"/>
              </a:rPr>
              <a:t>具体需求风险</a:t>
            </a:r>
            <a:endParaRPr lang="zh-CN" altLang="en-US" sz="2000" b="1">
              <a:latin typeface="Cambria" panose="02040503050406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612265" y="1798320"/>
          <a:ext cx="853313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实现风险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添加教师消息推送功能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本项目目前已有消息推送功能，点赞、评论、评论都会在用户消息中给i与反馈，让用户能够第一时间收到这些消息，但是系统没有邮箱字段，需要在注册中增加邮箱字段，新增邮箱无风险。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12265" y="3963987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000" b="1">
                <a:ea typeface="宋体" panose="02010600030101010101" pitchFamily="2" charset="-122"/>
              </a:rPr>
              <a:t>需求间的冲突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612265" y="4683760"/>
          <a:ext cx="85331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冲突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推送消息到教师的邮箱需要邮箱字段，项目中暂时没有邮箱字段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在注册中增加邮箱字段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新的需求进行了优先级打分和排序</a:t>
            </a:r>
            <a:r>
              <a:rPr lang="en-US" altLang="zh-CN" sz="3200"/>
              <a:t>   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B478C59-1267-9F5A-9617-EF7178104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18568"/>
              </p:ext>
            </p:extLst>
          </p:nvPr>
        </p:nvGraphicFramePr>
        <p:xfrm>
          <a:off x="748764" y="1319354"/>
          <a:ext cx="4536298" cy="4905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991">
                  <a:extLst>
                    <a:ext uri="{9D8B030D-6E8A-4147-A177-3AD203B41FA5}">
                      <a16:colId xmlns:a16="http://schemas.microsoft.com/office/drawing/2014/main" val="1601261707"/>
                    </a:ext>
                  </a:extLst>
                </a:gridCol>
                <a:gridCol w="383952">
                  <a:extLst>
                    <a:ext uri="{9D8B030D-6E8A-4147-A177-3AD203B41FA5}">
                      <a16:colId xmlns:a16="http://schemas.microsoft.com/office/drawing/2014/main" val="1542890119"/>
                    </a:ext>
                  </a:extLst>
                </a:gridCol>
                <a:gridCol w="435489">
                  <a:extLst>
                    <a:ext uri="{9D8B030D-6E8A-4147-A177-3AD203B41FA5}">
                      <a16:colId xmlns:a16="http://schemas.microsoft.com/office/drawing/2014/main" val="984176133"/>
                    </a:ext>
                  </a:extLst>
                </a:gridCol>
                <a:gridCol w="399412">
                  <a:extLst>
                    <a:ext uri="{9D8B030D-6E8A-4147-A177-3AD203B41FA5}">
                      <a16:colId xmlns:a16="http://schemas.microsoft.com/office/drawing/2014/main" val="3023568710"/>
                    </a:ext>
                  </a:extLst>
                </a:gridCol>
                <a:gridCol w="526194">
                  <a:extLst>
                    <a:ext uri="{9D8B030D-6E8A-4147-A177-3AD203B41FA5}">
                      <a16:colId xmlns:a16="http://schemas.microsoft.com/office/drawing/2014/main" val="2374896589"/>
                    </a:ext>
                  </a:extLst>
                </a:gridCol>
                <a:gridCol w="355606">
                  <a:extLst>
                    <a:ext uri="{9D8B030D-6E8A-4147-A177-3AD203B41FA5}">
                      <a16:colId xmlns:a16="http://schemas.microsoft.com/office/drawing/2014/main" val="2973201349"/>
                    </a:ext>
                  </a:extLst>
                </a:gridCol>
                <a:gridCol w="526194">
                  <a:extLst>
                    <a:ext uri="{9D8B030D-6E8A-4147-A177-3AD203B41FA5}">
                      <a16:colId xmlns:a16="http://schemas.microsoft.com/office/drawing/2014/main" val="15855172"/>
                    </a:ext>
                  </a:extLst>
                </a:gridCol>
                <a:gridCol w="355606">
                  <a:extLst>
                    <a:ext uri="{9D8B030D-6E8A-4147-A177-3AD203B41FA5}">
                      <a16:colId xmlns:a16="http://schemas.microsoft.com/office/drawing/2014/main" val="801728197"/>
                    </a:ext>
                  </a:extLst>
                </a:gridCol>
                <a:gridCol w="431366">
                  <a:extLst>
                    <a:ext uri="{9D8B030D-6E8A-4147-A177-3AD203B41FA5}">
                      <a16:colId xmlns:a16="http://schemas.microsoft.com/office/drawing/2014/main" val="3239045178"/>
                    </a:ext>
                  </a:extLst>
                </a:gridCol>
                <a:gridCol w="502488">
                  <a:extLst>
                    <a:ext uri="{9D8B030D-6E8A-4147-A177-3AD203B41FA5}">
                      <a16:colId xmlns:a16="http://schemas.microsoft.com/office/drawing/2014/main" val="1039010441"/>
                    </a:ext>
                  </a:extLst>
                </a:gridCol>
              </a:tblGrid>
              <a:tr h="262517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 dirty="0">
                          <a:effectLst/>
                        </a:rPr>
                        <a:t>特性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价值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损失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总价值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总价值</a:t>
                      </a:r>
                      <a:r>
                        <a:rPr lang="en-US" sz="1000" kern="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成本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成本</a:t>
                      </a:r>
                      <a:r>
                        <a:rPr lang="en-US" sz="1000" kern="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风险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风险</a:t>
                      </a:r>
                      <a:r>
                        <a:rPr lang="en-US" sz="1000" kern="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114452797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浏览论坛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5.12%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0.5806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735519647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浏览博客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5.12%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0.5806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264402966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浏览问答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6.30%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0.6634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297985027"/>
                  </a:ext>
                </a:extLst>
              </a:tr>
              <a:tr h="313034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使用资料上传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3.40%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4.14%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 dirty="0">
                          <a:effectLst/>
                        </a:rPr>
                        <a:t>0.4697 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3100179092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使用资料下载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4.33%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4.14%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0.4864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358722271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登陆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2.96%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 dirty="0">
                          <a:effectLst/>
                        </a:rPr>
                        <a:t>0.5033 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241230243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注册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3.15%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1.78%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0.7005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996948148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忘记密码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1.97%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3.40%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1.78%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0.3803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298651140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搜索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3.94%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0.4466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360912799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学生发表博客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0.2902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268183292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学生发表帖子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3.15%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4.14%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0.4589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383988835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 dirty="0">
                          <a:effectLst/>
                        </a:rPr>
                        <a:t>学生发表问答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3.94%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0.6105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3445731778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讨论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3.40%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2.96%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0.3714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842369237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评论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4.14%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0.3351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32586021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回答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 dirty="0">
                          <a:effectLst/>
                        </a:rPr>
                        <a:t>0.3315 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65458488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6C1CA14-718B-404F-8A26-B1A03CAB1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69652"/>
              </p:ext>
            </p:extLst>
          </p:nvPr>
        </p:nvGraphicFramePr>
        <p:xfrm>
          <a:off x="5805182" y="1319353"/>
          <a:ext cx="4899169" cy="5094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586">
                  <a:extLst>
                    <a:ext uri="{9D8B030D-6E8A-4147-A177-3AD203B41FA5}">
                      <a16:colId xmlns:a16="http://schemas.microsoft.com/office/drawing/2014/main" val="2386821428"/>
                    </a:ext>
                  </a:extLst>
                </a:gridCol>
                <a:gridCol w="414665">
                  <a:extLst>
                    <a:ext uri="{9D8B030D-6E8A-4147-A177-3AD203B41FA5}">
                      <a16:colId xmlns:a16="http://schemas.microsoft.com/office/drawing/2014/main" val="968514178"/>
                    </a:ext>
                  </a:extLst>
                </a:gridCol>
                <a:gridCol w="470326">
                  <a:extLst>
                    <a:ext uri="{9D8B030D-6E8A-4147-A177-3AD203B41FA5}">
                      <a16:colId xmlns:a16="http://schemas.microsoft.com/office/drawing/2014/main" val="2484298694"/>
                    </a:ext>
                  </a:extLst>
                </a:gridCol>
                <a:gridCol w="431362">
                  <a:extLst>
                    <a:ext uri="{9D8B030D-6E8A-4147-A177-3AD203B41FA5}">
                      <a16:colId xmlns:a16="http://schemas.microsoft.com/office/drawing/2014/main" val="3086420780"/>
                    </a:ext>
                  </a:extLst>
                </a:gridCol>
                <a:gridCol w="568286">
                  <a:extLst>
                    <a:ext uri="{9D8B030D-6E8A-4147-A177-3AD203B41FA5}">
                      <a16:colId xmlns:a16="http://schemas.microsoft.com/office/drawing/2014/main" val="3360487876"/>
                    </a:ext>
                  </a:extLst>
                </a:gridCol>
                <a:gridCol w="384052">
                  <a:extLst>
                    <a:ext uri="{9D8B030D-6E8A-4147-A177-3AD203B41FA5}">
                      <a16:colId xmlns:a16="http://schemas.microsoft.com/office/drawing/2014/main" val="900314981"/>
                    </a:ext>
                  </a:extLst>
                </a:gridCol>
                <a:gridCol w="568286">
                  <a:extLst>
                    <a:ext uri="{9D8B030D-6E8A-4147-A177-3AD203B41FA5}">
                      <a16:colId xmlns:a16="http://schemas.microsoft.com/office/drawing/2014/main" val="721054891"/>
                    </a:ext>
                  </a:extLst>
                </a:gridCol>
                <a:gridCol w="384052">
                  <a:extLst>
                    <a:ext uri="{9D8B030D-6E8A-4147-A177-3AD203B41FA5}">
                      <a16:colId xmlns:a16="http://schemas.microsoft.com/office/drawing/2014/main" val="3700441097"/>
                    </a:ext>
                  </a:extLst>
                </a:gridCol>
                <a:gridCol w="465871">
                  <a:extLst>
                    <a:ext uri="{9D8B030D-6E8A-4147-A177-3AD203B41FA5}">
                      <a16:colId xmlns:a16="http://schemas.microsoft.com/office/drawing/2014/main" val="903134339"/>
                    </a:ext>
                  </a:extLst>
                </a:gridCol>
                <a:gridCol w="542683">
                  <a:extLst>
                    <a:ext uri="{9D8B030D-6E8A-4147-A177-3AD203B41FA5}">
                      <a16:colId xmlns:a16="http://schemas.microsoft.com/office/drawing/2014/main" val="1146364327"/>
                    </a:ext>
                  </a:extLst>
                </a:gridCol>
              </a:tblGrid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评论答案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3.40%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0.6143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90767121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点赞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5.44%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0.2627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393916840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加精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1.18%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1.0833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3594420885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添加标签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2.04%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1.78%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0.7222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204635687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关注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0.6337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3067587948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收藏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4.14%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0.3351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146347366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取消关注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3.15%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3.40%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5.33%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0.3609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3361008645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取消收藏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0.4394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418766891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退出登录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2.04%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2.96%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0.5512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030943232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查看消息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1.97%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1.78%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0.8017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697040392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查看消息详情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1.18%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1.0833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175519399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编辑自己发布的内容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0.4394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851539579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删除自己发布的内容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3.94%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4.14%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0.5736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267988296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主页设计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3.94%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2.96%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0.5592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99626366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反馈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2.04%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0.5359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419573928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查看反馈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1.18%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0.9285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529095483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合计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118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136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254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147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169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 anchor="ctr"/>
                </a:tc>
                <a:extLst>
                  <a:ext uri="{0D108BD9-81ED-4DB2-BD59-A6C34878D82A}">
                    <a16:rowId xmlns:a16="http://schemas.microsoft.com/office/drawing/2014/main" val="271749492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新增用例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1094105"/>
            <a:ext cx="4822825" cy="5301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81975" y="2351405"/>
            <a:ext cx="22345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ym typeface="+mn-ea"/>
              </a:rPr>
              <a:t>新的关注，新的回复、新的评论等等，马上推送给相关教师的邮箱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新增测试用例</a:t>
            </a:r>
            <a:r>
              <a:rPr lang="en-US" altLang="zh-CN" sz="3200"/>
              <a:t>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9160" y="1388110"/>
            <a:ext cx="107410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新的关注，新的回复、新的评论等等，马上推送给相关教师的邮箱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DF3748-7C74-24B9-471C-011248183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51" y="1869325"/>
            <a:ext cx="4772691" cy="46964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0401300" cy="6858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矩形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51" y="767482"/>
            <a:ext cx="3467100" cy="104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7" name="直角三角形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8" y="4468813"/>
            <a:ext cx="3495675" cy="238918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等腰三角形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 flipH="1">
            <a:off x="1219201" y="2305050"/>
            <a:ext cx="2017712" cy="1449387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等腰三角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 flipH="1">
            <a:off x="2050098" y="3152775"/>
            <a:ext cx="1187450" cy="854075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等腰三角形 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5773346" y="536967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等腰三角形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5939215" y="810003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757988" y="371475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 sz="2400">
                <a:latin typeface="+mn-lt"/>
                <a:ea typeface="+mn-ea"/>
                <a:sym typeface="+mn-ea"/>
              </a:rPr>
              <a:t>变更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15" name="等腰三角形 3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5400000">
            <a:off x="5773347" y="1529154"/>
            <a:ext cx="790679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等腰三角形 3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5400000">
            <a:off x="5939215" y="1802190"/>
            <a:ext cx="618404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文本框 3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57988" y="1362394"/>
            <a:ext cx="4002087" cy="10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sz="2400">
                <a:latin typeface="+mn-lt"/>
                <a:ea typeface="+mn-ea"/>
                <a:sym typeface="+mn-ea"/>
              </a:rPr>
              <a:t>需求管理工具</a:t>
            </a:r>
          </a:p>
        </p:txBody>
      </p:sp>
      <p:sp>
        <p:nvSpPr>
          <p:cNvPr id="19" name="等腰三角形 4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rot="5400000">
            <a:off x="5774041" y="2522235"/>
            <a:ext cx="78929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" name="等腰三角形 4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5400000">
            <a:off x="5939758" y="2794921"/>
            <a:ext cx="617318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1" name="文本框 4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757988" y="2355850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sz="2400">
                <a:latin typeface="+mn-lt"/>
                <a:ea typeface="+mn-ea"/>
              </a:rPr>
              <a:t>对于新需求的文档变更</a:t>
            </a:r>
          </a:p>
        </p:txBody>
      </p:sp>
      <p:sp>
        <p:nvSpPr>
          <p:cNvPr id="23" name="等腰三角形 4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5400000">
            <a:off x="5773346" y="3515117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4" name="等腰三角形 4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5400000">
            <a:off x="5939215" y="3788153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5" name="文本框 4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757988" y="3348039"/>
            <a:ext cx="4002087" cy="10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阶段项目会议</a:t>
            </a:r>
            <a:r>
              <a:rPr lang="zh-CN" altLang="en-US" sz="2400">
                <a:latin typeface="+mn-lt"/>
                <a:ea typeface="+mn-ea"/>
                <a:sym typeface="+mn-ea"/>
              </a:rPr>
              <a:t>与评价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27" name="等腰三角形 5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5400000">
            <a:off x="5773347" y="4507304"/>
            <a:ext cx="790679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8" name="等腰三角形 5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5400000">
            <a:off x="5939215" y="4780340"/>
            <a:ext cx="618404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9" name="文本框 5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757988" y="4342763"/>
            <a:ext cx="4002087" cy="101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里程碑的内部评审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31" name="等腰三角形 5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rot="5400000">
            <a:off x="5773346" y="5499492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2" name="等腰三角形 5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5400000">
            <a:off x="5939215" y="5772528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3" name="文本框 57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757988" y="5334000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</a:rPr>
              <a:t>Team Building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原型以及用户手册修改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6070"/>
            <a:ext cx="3670979" cy="37670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219F8A-7011-8912-103F-7609FE8E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58" y="1563159"/>
            <a:ext cx="4019986" cy="41137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6809BA-F733-1D43-64D9-FA3C672AE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10" y="1963023"/>
            <a:ext cx="4349039" cy="34762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原型以及用户手册修改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DB5B01-3661-F462-DD07-E8A9BD7EA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53" y="1674890"/>
            <a:ext cx="11084694" cy="30929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286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阶段项目会议</a:t>
            </a:r>
            <a:r>
              <a:rPr lang="zh-CN" altLang="en-US">
                <a:latin typeface="+mn-lt"/>
                <a:ea typeface="+mn-ea"/>
                <a:sym typeface="+mn-ea"/>
              </a:rPr>
              <a:t>与评价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阶段项目会议</a:t>
            </a:r>
            <a:endParaRPr lang="zh-CN" altLang="en-US" sz="3200">
              <a:latin typeface="+mn-lt"/>
              <a:ea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4950" y="529590"/>
            <a:ext cx="76695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3.是否召开了阶段项目会议，并有会议记录？记录内容是否合理、有效、及时？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4EE10E-F8E7-34FF-E657-8FE43A537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54" y="1278890"/>
            <a:ext cx="4057968" cy="54978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CEDD0B-24A9-7D6D-9DAA-13C172A5E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71" y="2778537"/>
            <a:ext cx="3568925" cy="354987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里程碑的内部评审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里程碑的内部评审</a:t>
            </a:r>
            <a:endParaRPr lang="zh-CN" altLang="en-US" sz="3200">
              <a:latin typeface="+mn-lt"/>
              <a:ea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1046" y="65532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4.是否有针对里程碑的内部的评审记录？是否有针对评审后的修改和完善？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CD8DB2-A279-C3E8-2872-2C122392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1107346"/>
            <a:ext cx="3387472" cy="5616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0BD931-9D54-8F4B-59F0-8202F6D5D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77" y="1107346"/>
            <a:ext cx="3387473" cy="5582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3EB68E-31E0-B5CF-1FDE-D3941B7A0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68" y="2281806"/>
            <a:ext cx="3817674" cy="26036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Team Building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+mn-lt"/>
                <a:ea typeface="+mn-ea"/>
                <a:sym typeface="+mn-ea"/>
              </a:rPr>
              <a:t>Team Building</a:t>
            </a:r>
            <a:r>
              <a:rPr lang="en-US" altLang="zh-CN" sz="3200"/>
              <a:t>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274445"/>
            <a:ext cx="55949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目的：</a:t>
            </a:r>
          </a:p>
          <a:p>
            <a:r>
              <a:rPr lang="zh-CN" altLang="en-US" sz="2400"/>
              <a:t>1.提高团队凝聚力</a:t>
            </a:r>
          </a:p>
          <a:p>
            <a:r>
              <a:rPr lang="zh-CN" altLang="en-US" sz="2400"/>
              <a:t>2.讨论详细问题解决方案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588895"/>
            <a:ext cx="55949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方式：</a:t>
            </a:r>
          </a:p>
          <a:p>
            <a:r>
              <a:rPr lang="zh-CN" altLang="en-US" sz="2400"/>
              <a:t>cc梦工厂咖啡厅</a:t>
            </a:r>
          </a:p>
        </p:txBody>
      </p:sp>
      <p:pic>
        <p:nvPicPr>
          <p:cNvPr id="6" name="图片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1115" y="1274445"/>
            <a:ext cx="4903470" cy="36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43325"/>
            <a:ext cx="4943475" cy="2200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成员的绩效排序和打分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FC95472-11CB-EBF2-8857-BF318C74F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81659"/>
              </p:ext>
            </p:extLst>
          </p:nvPr>
        </p:nvGraphicFramePr>
        <p:xfrm>
          <a:off x="520117" y="1426127"/>
          <a:ext cx="11190913" cy="43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68">
                  <a:extLst>
                    <a:ext uri="{9D8B030D-6E8A-4147-A177-3AD203B41FA5}">
                      <a16:colId xmlns:a16="http://schemas.microsoft.com/office/drawing/2014/main" val="2902728091"/>
                    </a:ext>
                  </a:extLst>
                </a:gridCol>
                <a:gridCol w="2031853">
                  <a:extLst>
                    <a:ext uri="{9D8B030D-6E8A-4147-A177-3AD203B41FA5}">
                      <a16:colId xmlns:a16="http://schemas.microsoft.com/office/drawing/2014/main" val="443079244"/>
                    </a:ext>
                  </a:extLst>
                </a:gridCol>
                <a:gridCol w="2160538">
                  <a:extLst>
                    <a:ext uri="{9D8B030D-6E8A-4147-A177-3AD203B41FA5}">
                      <a16:colId xmlns:a16="http://schemas.microsoft.com/office/drawing/2014/main" val="1051175821"/>
                    </a:ext>
                  </a:extLst>
                </a:gridCol>
                <a:gridCol w="2160538">
                  <a:extLst>
                    <a:ext uri="{9D8B030D-6E8A-4147-A177-3AD203B41FA5}">
                      <a16:colId xmlns:a16="http://schemas.microsoft.com/office/drawing/2014/main" val="1512202578"/>
                    </a:ext>
                  </a:extLst>
                </a:gridCol>
                <a:gridCol w="2076143">
                  <a:extLst>
                    <a:ext uri="{9D8B030D-6E8A-4147-A177-3AD203B41FA5}">
                      <a16:colId xmlns:a16="http://schemas.microsoft.com/office/drawing/2014/main" val="517272260"/>
                    </a:ext>
                  </a:extLst>
                </a:gridCol>
                <a:gridCol w="1848273">
                  <a:extLst>
                    <a:ext uri="{9D8B030D-6E8A-4147-A177-3AD203B41FA5}">
                      <a16:colId xmlns:a16="http://schemas.microsoft.com/office/drawing/2014/main" val="684991106"/>
                    </a:ext>
                  </a:extLst>
                </a:gridCol>
              </a:tblGrid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邵云飞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余浩凯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18986"/>
                  </a:ext>
                </a:extLst>
              </a:tr>
              <a:tr h="1462433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项目文档修订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ccb</a:t>
                      </a:r>
                      <a:r>
                        <a:rPr lang="zh-CN" altLang="en-US" dirty="0"/>
                        <a:t>章程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需求变更申请报告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可行性分析修订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需求管理工具工程建立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需求管理工具落实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测试用例修订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数据字典修订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需求管理工具落实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优先级打分落实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甘特图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用例修订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用户手册修订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阶段性会议纪要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会议纪要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15788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58072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积极性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05246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综合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127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3046E5D-A078-3F39-E856-7EF82D73BE1C}"/>
              </a:ext>
            </a:extLst>
          </p:cNvPr>
          <p:cNvSpPr txBox="1"/>
          <p:nvPr/>
        </p:nvSpPr>
        <p:spPr>
          <a:xfrm>
            <a:off x="9848676" y="6375633"/>
            <a:ext cx="302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综合</a:t>
            </a:r>
            <a:r>
              <a:rPr lang="en-US" altLang="zh-CN" sz="1400" dirty="0"/>
              <a:t>=0.6*</a:t>
            </a:r>
            <a:r>
              <a:rPr lang="zh-CN" altLang="en-US" sz="1400" dirty="0"/>
              <a:t>质量</a:t>
            </a:r>
            <a:r>
              <a:rPr lang="en-US" altLang="zh-CN" sz="1400" dirty="0"/>
              <a:t>+0.4*</a:t>
            </a:r>
            <a:r>
              <a:rPr lang="zh-CN" altLang="en-US" sz="1400" dirty="0"/>
              <a:t>积极性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文献参考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920240"/>
            <a:ext cx="10148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[1]</a:t>
            </a:r>
            <a:r>
              <a:rPr lang="zh-CN" altLang="en-US" dirty="0">
                <a:sym typeface="+mn-ea"/>
              </a:rPr>
              <a:t>软件需求</a:t>
            </a:r>
            <a:r>
              <a:rPr lang="en-US" altLang="zh-CN" dirty="0">
                <a:sym typeface="+mn-ea"/>
              </a:rPr>
              <a:t>/(</a:t>
            </a:r>
            <a:r>
              <a:rPr lang="zh-CN" altLang="en-US" dirty="0">
                <a:sym typeface="+mn-ea"/>
              </a:rPr>
              <a:t>美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魏格斯</a:t>
            </a:r>
            <a:r>
              <a:rPr lang="en-US" altLang="zh-CN" dirty="0">
                <a:sym typeface="+mn-ea"/>
              </a:rPr>
              <a:t>(Wiegers, K.E.), (</a:t>
            </a:r>
            <a:r>
              <a:rPr lang="zh-CN" altLang="en-US" dirty="0">
                <a:sym typeface="+mn-ea"/>
              </a:rPr>
              <a:t>美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贝蒂</a:t>
            </a:r>
            <a:r>
              <a:rPr lang="en-US" altLang="zh-CN" dirty="0">
                <a:sym typeface="+mn-ea"/>
              </a:rPr>
              <a:t>(Beatty, J.)[M].</a:t>
            </a:r>
            <a:r>
              <a:rPr lang="zh-CN" altLang="en-US" dirty="0">
                <a:sym typeface="+mn-ea"/>
              </a:rPr>
              <a:t>北京</a:t>
            </a:r>
            <a:r>
              <a:rPr lang="en-US" altLang="zh-CN" dirty="0">
                <a:sym typeface="+mn-ea"/>
              </a:rPr>
              <a:t>: 清华大学出版社-2016-ISBN 978-7-302-42682-0    P403-450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>
                <a:latin typeface="+mn-lt"/>
                <a:ea typeface="+mn-ea"/>
                <a:sym typeface="+mn-ea"/>
              </a:rPr>
              <a:t>变更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21335" y="3465594"/>
            <a:ext cx="6106886" cy="904863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G07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>
                <a:solidFill>
                  <a:schemeClr val="accent1"/>
                </a:solidFill>
              </a:rPr>
              <a:t>THANKS!</a:t>
            </a:r>
            <a:endParaRPr lang="en-US" altLang="zh-CN" sz="60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 sz="3200">
                <a:latin typeface="+mn-lt"/>
                <a:ea typeface="+mn-ea"/>
                <a:sym typeface="+mn-ea"/>
              </a:rPr>
              <a:t>变更</a:t>
            </a:r>
            <a:r>
              <a:rPr lang="en-US" altLang="zh-CN" sz="3200"/>
              <a:t>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718310"/>
            <a:ext cx="8545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教师用户代表需求变更：希望</a:t>
            </a:r>
            <a:r>
              <a:rPr lang="zh-CN" altLang="en-US" sz="2400" dirty="0">
                <a:solidFill>
                  <a:srgbClr val="C00000"/>
                </a:solidFill>
              </a:rPr>
              <a:t>增加教师动态的推送功能</a:t>
            </a:r>
            <a:r>
              <a:rPr lang="zh-CN" altLang="en-US" sz="2400" dirty="0"/>
              <a:t>，有新的教师相关的变化，比如：别人的关注，新的回复、新的评论等等，都能马上推送给相关教师的微信或邮箱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CF9D5D-1B22-FEA5-EC71-7545115547B9}"/>
              </a:ext>
            </a:extLst>
          </p:cNvPr>
          <p:cNvSpPr txBox="1"/>
          <p:nvPr/>
        </p:nvSpPr>
        <p:spPr>
          <a:xfrm>
            <a:off x="838200" y="3501890"/>
            <a:ext cx="86582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变更细节：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、注册界面增加邮箱，用于发送消息的途径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、在点赞、评论、关注按钮中增加逻辑，在触发时发送消息给用户的同时发送邮件到教师的邮箱。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、修改了消息推送的执行顺序，增加了分支步骤，同时推送消息到网站消息界面和邮箱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sym typeface="+mn-ea"/>
              </a:rPr>
              <a:t>需求管理工具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需求管理工具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38200" y="1359535"/>
            <a:ext cx="8364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针对需求的管理，是否采用了需求管理工具？是否把全部需求录入工具？是否建立了跟踪链接矩阵？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2FBA0-CB91-CCF7-870E-8C9528B1B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4" y="2109271"/>
            <a:ext cx="9093666" cy="4461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896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需求管理工具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38200" y="1359535"/>
            <a:ext cx="8364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针对需求的管理，是否采用了需求管理工具？是否把全部需求录入工具？是否建立了跟踪链接矩阵？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3ACB94-4F82-11E6-7C2C-3C7F5F227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0" y="2101559"/>
            <a:ext cx="8827498" cy="43309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需求变更影响分析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1032510" y="1221740"/>
            <a:ext cx="5579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采用需求变更管理工具，</a:t>
            </a:r>
            <a:r>
              <a:rPr lang="zh-CN" altLang="en-US">
                <a:sym typeface="+mn-ea"/>
              </a:rPr>
              <a:t>分析</a:t>
            </a:r>
            <a:r>
              <a:rPr lang="zh-CN" altLang="en-US"/>
              <a:t>需求变更影响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C0E36B-2CEE-3BEE-F569-455C0A9D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" y="1590040"/>
            <a:ext cx="9547371" cy="46841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建议的变更的影响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7622" y="1245235"/>
            <a:ext cx="102429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在项目计划中，建议的变更如何影响任务的执行顺序、依赖性、工作量或进度（以需求变更影响分析表展示）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24DDFC-94A5-6BF2-A3E8-BC7AF7FA8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12976"/>
              </p:ext>
            </p:extLst>
          </p:nvPr>
        </p:nvGraphicFramePr>
        <p:xfrm>
          <a:off x="838200" y="1954635"/>
          <a:ext cx="10218490" cy="4580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933">
                  <a:extLst>
                    <a:ext uri="{9D8B030D-6E8A-4147-A177-3AD203B41FA5}">
                      <a16:colId xmlns:a16="http://schemas.microsoft.com/office/drawing/2014/main" val="3455480876"/>
                    </a:ext>
                  </a:extLst>
                </a:gridCol>
                <a:gridCol w="7954557">
                  <a:extLst>
                    <a:ext uri="{9D8B030D-6E8A-4147-A177-3AD203B41FA5}">
                      <a16:colId xmlns:a16="http://schemas.microsoft.com/office/drawing/2014/main" val="1569260586"/>
                    </a:ext>
                  </a:extLst>
                </a:gridCol>
              </a:tblGrid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变更请求</a:t>
                      </a:r>
                      <a:r>
                        <a:rPr lang="en-US" sz="1100" kern="100">
                          <a:effectLst/>
                        </a:rPr>
                        <a:t>ID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C001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958470360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标题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需求变更：教师消息推送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517457312"/>
                  </a:ext>
                </a:extLst>
              </a:tr>
              <a:tr h="146223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描述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zh-CN" sz="1100" kern="100" dirty="0">
                          <a:effectLst/>
                        </a:rPr>
                        <a:t>（执行顺序）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希望增加教师动态的推送功能，有新的教师相关的变化，比如：别人的关注、新的回复、新的评论等，都能马上推送给相关教师的微信或邮箱。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zh-CN" sz="1100" kern="100" dirty="0">
                          <a:effectLst/>
                        </a:rPr>
                        <a:t>变更细节：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1</a:t>
                      </a:r>
                      <a:r>
                        <a:rPr lang="zh-CN" sz="1100" kern="100" dirty="0">
                          <a:effectLst/>
                        </a:rPr>
                        <a:t>、注册界面增加邮箱，用于发送消息的途径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</a:t>
                      </a:r>
                      <a:r>
                        <a:rPr lang="zh-CN" sz="1100" kern="100" dirty="0">
                          <a:effectLst/>
                        </a:rPr>
                        <a:t>、在点赞、评论、关注按钮中增加逻辑，在触发时发送消息给用户的同时发送邮件到教师的邮箱。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</a:t>
                      </a:r>
                      <a:r>
                        <a:rPr lang="zh-CN" sz="1100" kern="100" dirty="0">
                          <a:effectLst/>
                        </a:rPr>
                        <a:t>、修改了消息推送的执行顺序，增加了分支步骤，同时推送消息到网站消息界面和邮箱。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244910277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评估人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吴晨洋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774371430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准备日期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2022/5/29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398971787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预计总时间</a:t>
                      </a:r>
                      <a:endParaRPr lang="zh-CN" sz="900" kern="100">
                        <a:effectLst/>
                      </a:endParaRPr>
                    </a:p>
                    <a:p>
                      <a:pPr algn="just"/>
                      <a:r>
                        <a:rPr lang="zh-CN" sz="1100" kern="100">
                          <a:effectLst/>
                        </a:rPr>
                        <a:t>（工作量）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19h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43857608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预期排期影响</a:t>
                      </a:r>
                      <a:endParaRPr lang="zh-CN" sz="900" kern="100">
                        <a:effectLst/>
                      </a:endParaRPr>
                    </a:p>
                    <a:p>
                      <a:pPr algn="just"/>
                      <a:r>
                        <a:rPr lang="zh-CN" sz="1100" kern="100">
                          <a:effectLst/>
                        </a:rPr>
                        <a:t>（工作量）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4</a:t>
                      </a:r>
                      <a:r>
                        <a:rPr lang="zh-CN" sz="1100" kern="100" dirty="0">
                          <a:effectLst/>
                        </a:rPr>
                        <a:t>工作日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926129319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其他成本影响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/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582440567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质量影响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优化了消息功能的实现，在未使用该网站时也能够实时收到邮件来确认点赞、评论、关注等信息。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178922453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其他受影响的组件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注册、消息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739032596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其他受影响的任务（依赖性）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依赖于用力的文档：测试用例、原型设计、数据字典、可行性分析优先级、用户手册、</a:t>
                      </a:r>
                      <a:r>
                        <a:rPr lang="en-US" sz="1100" kern="100" dirty="0" err="1">
                          <a:effectLst/>
                        </a:rPr>
                        <a:t>srs</a:t>
                      </a:r>
                      <a:r>
                        <a:rPr lang="zh-CN" sz="1100" kern="100" dirty="0">
                          <a:effectLst/>
                        </a:rPr>
                        <a:t>，都需要修订，需要增加推送消息相关的内容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891298300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生命周期成本问题（进度）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增加了额外的排期，计划增加当下工作时间，做到在预计交付时间之前能完成。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81239709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RjNTg1ODIwY2MwYTNmZDQyOTUxYTA2Y2QyY2Q4Yj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THUMBS_INDEX" val="1、6、12、13、21、22、25、26"/>
  <p:tag name="KSO_WM_SLIDE_ID" val="custom20181613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1613"/>
  <p:tag name="KSO_WM_SLIDE_LAYOUT" val="a_b"/>
  <p:tag name="KSO_WM_SLIDE_LAYOUT_CNT" val="1_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Business templates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1613_1*i*0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custom160316_11"/>
  <p:tag name="KSO_WM_SLIDE_ID" val="custom20181613_11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6"/>
  <p:tag name="KSO_WM_SLIDE_INDEX" val="11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1613"/>
  <p:tag name="KSO_WM_SLIDE_LAYOUT" val="a_l"/>
  <p:tag name="KSO_WM_SLIDE_LAYOUT_CNT" val="1_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81613_11*i*1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1613_11*a*1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81613_11*i*3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1613_11*i*4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181613_11*i*5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1613_11*l_h_i*1_1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181613_11*l_h_i*1_1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1613_11*l_h_f*1_1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1613_11*l_h_i*1_2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181613_11*l_h_i*1_2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1613_11*l_h_f*1_2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1613_11*l_h_i*1_3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181613_11*l_h_i*1_3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1613_11*l_h_f*1_3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1613_11*l_h_i*1_4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181613_11*l_h_i*1_4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1613_11*l_h_f*1_4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1613_11*l_h_i*1_5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181613_11*l_h_i*1_5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1613_11*l_h_f*1_5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custom20181613_11*l_h_i*1_6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custom20181613_11*l_h_i*1_6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181613_11*l_h_f*1_6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a09bbf1-3b60-4e98-bf59-0eb41b2b4c2f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b7e963d-9602-43c5-b1ef-0624ff1f390d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9eeeac9-1e39-4354-837e-a47848cd5058}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4f79f4b-53df-4069-8c61-1b9f86a2b721}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225,&quot;width&quot;:8295}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THUMBS_INDEX" val="1、6、12、13、21、22、25、26"/>
  <p:tag name="KSO_WM_SLIDE_ID" val="custom20181613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1613"/>
  <p:tag name="KSO_WM_SLIDE_LAYOUT" val="a_b"/>
  <p:tag name="KSO_WM_SLIDE_LAYOUT_CNT" val="1_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Business templates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1613_1*i*0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61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61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SUBCATEGORY" val="0"/>
  <p:tag name="KSO_WM_TEMPLATE_THUMBS_INDEX" val="1、6、12、13、21、22、25、26"/>
  <p:tag name="KSO_WM_TAG_VERSION" val="1.0"/>
  <p:tag name="KSO_WM_BEAUTIFY_FLAG" val="#wm#"/>
  <p:tag name="KSO_WM_TEMPLATE_CATEGORY" val="custom"/>
  <p:tag name="KSO_WM_TEMPLATE_INDEX" val="20181613"/>
  <p:tag name="KSO_WM_TEMPLATE_MASTER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20181613">
      <a:dk1>
        <a:srgbClr val="000000"/>
      </a:dk1>
      <a:lt1>
        <a:srgbClr val="FFFFFF"/>
      </a:lt1>
      <a:dk2>
        <a:srgbClr val="C1E2F4"/>
      </a:dk2>
      <a:lt2>
        <a:srgbClr val="FFFFFF"/>
      </a:lt2>
      <a:accent1>
        <a:srgbClr val="2487BF"/>
      </a:accent1>
      <a:accent2>
        <a:srgbClr val="329ABB"/>
      </a:accent2>
      <a:accent3>
        <a:srgbClr val="40ADB8"/>
      </a:accent3>
      <a:accent4>
        <a:srgbClr val="4FC0B4"/>
      </a:accent4>
      <a:accent5>
        <a:srgbClr val="5DD3B1"/>
      </a:accent5>
      <a:accent6>
        <a:srgbClr val="6BE6AD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1530</Words>
  <Application>Microsoft Office PowerPoint</Application>
  <PresentationFormat>宽屏</PresentationFormat>
  <Paragraphs>525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黑体</vt:lpstr>
      <vt:lpstr>宋体</vt:lpstr>
      <vt:lpstr>微软雅黑</vt:lpstr>
      <vt:lpstr>Arial</vt:lpstr>
      <vt:lpstr>Calibri</vt:lpstr>
      <vt:lpstr>Cambria</vt:lpstr>
      <vt:lpstr>Office 主题</vt:lpstr>
      <vt:lpstr>G07</vt:lpstr>
      <vt:lpstr>PowerPoint 演示文稿</vt:lpstr>
      <vt:lpstr>用户的需求变更</vt:lpstr>
      <vt:lpstr>用户的需求变更   </vt:lpstr>
      <vt:lpstr>需求管理工具</vt:lpstr>
      <vt:lpstr>需求管理工具</vt:lpstr>
      <vt:lpstr>需求管理工具</vt:lpstr>
      <vt:lpstr>需求变更影响分析</vt:lpstr>
      <vt:lpstr>建议的变更的影响</vt:lpstr>
      <vt:lpstr>项目文档管理   </vt:lpstr>
      <vt:lpstr>项目文档管理   </vt:lpstr>
      <vt:lpstr>对于新需求的文档变更</vt:lpstr>
      <vt:lpstr>需求变更申请报告</vt:lpstr>
      <vt:lpstr> CCB组织和人选   </vt:lpstr>
      <vt:lpstr>新增基线   </vt:lpstr>
      <vt:lpstr>可行性分析修改</vt:lpstr>
      <vt:lpstr> 新的需求进行了优先级打分和排序   </vt:lpstr>
      <vt:lpstr>新增用例</vt:lpstr>
      <vt:lpstr>新增测试用例   </vt:lpstr>
      <vt:lpstr>原型以及用户手册修改</vt:lpstr>
      <vt:lpstr>原型以及用户手册修改</vt:lpstr>
      <vt:lpstr>阶段项目会议与评价</vt:lpstr>
      <vt:lpstr>阶段项目会议</vt:lpstr>
      <vt:lpstr>里程碑的内部评审</vt:lpstr>
      <vt:lpstr>里程碑的内部评审</vt:lpstr>
      <vt:lpstr>Team Building</vt:lpstr>
      <vt:lpstr>Team Building   </vt:lpstr>
      <vt:lpstr>成员的绩效排序和打分</vt:lpstr>
      <vt:lpstr>文献参考</vt:lpstr>
      <vt:lpstr>G07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xu guo</cp:lastModifiedBy>
  <cp:revision>259</cp:revision>
  <dcterms:created xsi:type="dcterms:W3CDTF">2019-06-19T02:08:00Z</dcterms:created>
  <dcterms:modified xsi:type="dcterms:W3CDTF">2022-05-30T06:24:47Z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E3F465DA7AA14E52B627E592D307763A</vt:lpwstr>
  </property>
</Properties>
</file>