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45"/>
  </p:notesMasterIdLst>
  <p:sldIdLst>
    <p:sldId id="256" r:id="rId3"/>
    <p:sldId id="260" r:id="rId4"/>
    <p:sldId id="291" r:id="rId5"/>
    <p:sldId id="265" r:id="rId6"/>
    <p:sldId id="264" r:id="rId7"/>
    <p:sldId id="266" r:id="rId8"/>
    <p:sldId id="267" r:id="rId9"/>
    <p:sldId id="295" r:id="rId10"/>
    <p:sldId id="293" r:id="rId11"/>
    <p:sldId id="296" r:id="rId12"/>
    <p:sldId id="298" r:id="rId13"/>
    <p:sldId id="300" r:id="rId14"/>
    <p:sldId id="301" r:id="rId15"/>
    <p:sldId id="322" r:id="rId16"/>
    <p:sldId id="302" r:id="rId17"/>
    <p:sldId id="303" r:id="rId18"/>
    <p:sldId id="262" r:id="rId19"/>
    <p:sldId id="270" r:id="rId20"/>
    <p:sldId id="273" r:id="rId21"/>
    <p:sldId id="276" r:id="rId22"/>
    <p:sldId id="306" r:id="rId23"/>
    <p:sldId id="307" r:id="rId24"/>
    <p:sldId id="308" r:id="rId25"/>
    <p:sldId id="261" r:id="rId26"/>
    <p:sldId id="309" r:id="rId27"/>
    <p:sldId id="310" r:id="rId28"/>
    <p:sldId id="311" r:id="rId29"/>
    <p:sldId id="312" r:id="rId30"/>
    <p:sldId id="263" r:id="rId31"/>
    <p:sldId id="292" r:id="rId32"/>
    <p:sldId id="279" r:id="rId33"/>
    <p:sldId id="313" r:id="rId34"/>
    <p:sldId id="314" r:id="rId35"/>
    <p:sldId id="315" r:id="rId36"/>
    <p:sldId id="316" r:id="rId37"/>
    <p:sldId id="317" r:id="rId38"/>
    <p:sldId id="318" r:id="rId39"/>
    <p:sldId id="319" r:id="rId40"/>
    <p:sldId id="320" r:id="rId41"/>
    <p:sldId id="278" r:id="rId42"/>
    <p:sldId id="321" r:id="rId43"/>
    <p:sldId id="29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C4"/>
    <a:srgbClr val="05A2CD"/>
    <a:srgbClr val="B9DEE2"/>
    <a:srgbClr val="D1F4FE"/>
    <a:srgbClr val="CE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78" d="100"/>
          <a:sy n="78" d="100"/>
        </p:scale>
        <p:origin x="101" y="245"/>
      </p:cViewPr>
      <p:guideLst>
        <p:guide orient="horz" pos="20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1" y="0"/>
            <a:ext cx="12187117" cy="685800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screen"/>
          <a:stretch>
            <a:fillRect/>
          </a:stretch>
        </p:blipFill>
        <p:spPr>
          <a:xfrm>
            <a:off x="0" y="0"/>
            <a:ext cx="12192000" cy="6858000"/>
          </a:xfrm>
          <a:prstGeom prst="rect">
            <a:avLst/>
          </a:prstGeom>
        </p:spPr>
      </p:pic>
      <p:pic>
        <p:nvPicPr>
          <p:cNvPr id="3" name="图片 2"/>
          <p:cNvPicPr>
            <a:picLocks noChangeAspect="1"/>
          </p:cNvPicPr>
          <p:nvPr userDrawn="1"/>
        </p:nvPicPr>
        <p:blipFill>
          <a:blip r:embed="rId3"/>
          <a:stretch>
            <a:fillRect/>
          </a:stretch>
        </p:blipFill>
        <p:spPr>
          <a:xfrm>
            <a:off x="508819" y="476117"/>
            <a:ext cx="10972604" cy="6212276"/>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t>‹#›</a:t>
            </a:fld>
            <a:endParaRPr lang="zh-CN" altLang="en-US"/>
          </a:p>
        </p:txBody>
      </p:sp>
      <p:sp>
        <p:nvSpPr>
          <p:cNvPr id="9" name="TextBox 8"/>
          <p:cNvSpPr txBox="1"/>
          <p:nvPr userDrawn="1"/>
        </p:nvSpPr>
        <p:spPr>
          <a:xfrm>
            <a:off x="2519772" y="6739570"/>
            <a:ext cx="1224136" cy="118430"/>
          </a:xfrm>
          <a:prstGeom prst="rect">
            <a:avLst/>
          </a:prstGeom>
          <a:noFill/>
        </p:spPr>
        <p:txBody>
          <a:bodyPr wrap="square" rtlCol="0">
            <a:spAutoFit/>
          </a:bodyPr>
          <a:lstStyle/>
          <a:p>
            <a:pPr>
              <a:lnSpc>
                <a:spcPct val="200000"/>
              </a:lnSpc>
            </a:pP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下载</a:t>
            </a:r>
            <a:r>
              <a:rPr lang="zh-CN" altLang="en-US" sz="100" dirty="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http://www.1ppt.com/xiazai/</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B811DBD-26F6-4269-8D31-7B8DD299AD58}" type="datetimeFigureOut">
              <a:rPr lang="zh-CN" altLang="en-US" smtClean="0"/>
              <a:t>2022/3/20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748E5-EC8F-4AAA-B6E3-D19EBA2982AE}"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2022/3/20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2022/3/20</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11DBD-26F6-4269-8D31-7B8DD299AD58}" type="datetimeFigureOut">
              <a:rPr lang="zh-CN" altLang="en-US" smtClean="0"/>
              <a:t>2022/3/20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748E5-EC8F-4AAA-B6E3-D19EBA2982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zh-CN" altLang="en-US" sz="6600" dirty="0">
                <a:latin typeface="微软雅黑" panose="020B0503020204020204" pitchFamily="34" charset="-122"/>
                <a:ea typeface="微软雅黑" panose="020B0503020204020204" pitchFamily="34" charset="-122"/>
                <a:sym typeface="+mn-ea"/>
              </a:rPr>
              <a:t>面向对象技术和建模基础</a:t>
            </a:r>
            <a:endParaRPr lang="zh-CN" altLang="en-US"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6971484" y="4209288"/>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mn-lt"/>
              </a:rPr>
              <a:t>  A</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模块</a:t>
            </a:r>
          </a:p>
        </p:txBody>
      </p:sp>
      <p:pic>
        <p:nvPicPr>
          <p:cNvPr id="4" name="图片 3" descr="logo"/>
          <p:cNvPicPr>
            <a:picLocks noChangeAspect="1"/>
          </p:cNvPicPr>
          <p:nvPr/>
        </p:nvPicPr>
        <p:blipFill>
          <a:blip r:embed="rId2"/>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p>
        </p:txBody>
      </p:sp>
      <p:sp>
        <p:nvSpPr>
          <p:cNvPr id="25" name="文本框 24"/>
          <p:cNvSpPr txBox="1"/>
          <p:nvPr/>
        </p:nvSpPr>
        <p:spPr>
          <a:xfrm>
            <a:off x="993775" y="1782445"/>
            <a:ext cx="9398635" cy="829945"/>
          </a:xfrm>
          <a:prstGeom prst="rect">
            <a:avLst/>
          </a:prstGeom>
          <a:noFill/>
        </p:spPr>
        <p:txBody>
          <a:bodyPr wrap="square" rtlCol="0" anchor="t">
            <a:spAutoFit/>
          </a:bodyPr>
          <a:lstStyle/>
          <a:p>
            <a:r>
              <a:rPr lang="zh-CN" altLang="en-US" sz="2400" dirty="0">
                <a:sym typeface="+mn-ea"/>
              </a:rPr>
              <a:t>以需求中作业和课程为例</a:t>
            </a:r>
            <a:endParaRPr lang="zh-CN" altLang="en-US" sz="2400" dirty="0"/>
          </a:p>
          <a:p>
            <a:endParaRPr lang="zh-CN" altLang="en-US" sz="2400" dirty="0">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1462723" y="2426335"/>
            <a:ext cx="2540000" cy="3415030"/>
          </a:xfrm>
          <a:prstGeom prst="rect">
            <a:avLst/>
          </a:prstGeom>
          <a:noFill/>
        </p:spPr>
        <p:txBody>
          <a:bodyPr wrap="square" rtlCol="0" anchor="t">
            <a:spAutoFit/>
          </a:bodyPr>
          <a:lstStyle/>
          <a:p>
            <a:r>
              <a:rPr lang="zh-CN" altLang="en-US" dirty="0"/>
              <a:t>1、</a:t>
            </a:r>
            <a:r>
              <a:rPr lang="zh-CN" altLang="en-US" dirty="0">
                <a:solidFill>
                  <a:srgbClr val="FF0000"/>
                </a:solidFill>
              </a:rPr>
              <a:t>public公用的</a:t>
            </a:r>
            <a:r>
              <a:rPr lang="zh-CN" altLang="en-US" dirty="0"/>
              <a:t>：用+前缀表示，该属性对所有类可见</a:t>
            </a:r>
          </a:p>
          <a:p>
            <a:r>
              <a:rPr lang="zh-CN" altLang="en-US" dirty="0"/>
              <a:t>2、</a:t>
            </a:r>
            <a:r>
              <a:rPr lang="zh-CN" altLang="en-US" dirty="0">
                <a:solidFill>
                  <a:srgbClr val="FF0000"/>
                </a:solidFill>
              </a:rPr>
              <a:t>protected受保护的</a:t>
            </a:r>
            <a:r>
              <a:rPr lang="zh-CN" altLang="en-US" dirty="0"/>
              <a:t>：用#前缀表示，对该类的子孙可见</a:t>
            </a:r>
          </a:p>
          <a:p>
            <a:r>
              <a:rPr lang="zh-CN" altLang="en-US" dirty="0"/>
              <a:t>3、</a:t>
            </a:r>
            <a:r>
              <a:rPr lang="zh-CN" altLang="en-US" dirty="0">
                <a:solidFill>
                  <a:srgbClr val="FF0000"/>
                </a:solidFill>
              </a:rPr>
              <a:t>private私有的</a:t>
            </a:r>
            <a:r>
              <a:rPr lang="zh-CN" altLang="en-US" dirty="0"/>
              <a:t>：用-前缀表示，只对该类本身可见</a:t>
            </a:r>
          </a:p>
          <a:p>
            <a:r>
              <a:rPr lang="zh-CN" altLang="en-US" dirty="0"/>
              <a:t>4、</a:t>
            </a:r>
            <a:r>
              <a:rPr lang="zh-CN" altLang="en-US" dirty="0">
                <a:solidFill>
                  <a:srgbClr val="FF0000"/>
                </a:solidFill>
              </a:rPr>
              <a:t>package包的</a:t>
            </a:r>
            <a:r>
              <a:rPr lang="zh-CN" altLang="en-US" dirty="0"/>
              <a:t>：用~前缀表示，只对同一包声明的其他类可见</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7" name="图片 6"/>
          <p:cNvPicPr>
            <a:picLocks noChangeAspect="1"/>
          </p:cNvPicPr>
          <p:nvPr/>
        </p:nvPicPr>
        <p:blipFill>
          <a:blip r:embed="rId3"/>
          <a:srcRect t="10006"/>
          <a:stretch>
            <a:fillRect/>
          </a:stretch>
        </p:blipFill>
        <p:spPr>
          <a:xfrm>
            <a:off x="5180965" y="2049145"/>
            <a:ext cx="3288030" cy="3792220"/>
          </a:xfrm>
          <a:prstGeom prst="rect">
            <a:avLst/>
          </a:prstGeom>
        </p:spPr>
      </p:pic>
      <p:pic>
        <p:nvPicPr>
          <p:cNvPr id="8" name="图片 7"/>
          <p:cNvPicPr>
            <a:picLocks noChangeAspect="1"/>
          </p:cNvPicPr>
          <p:nvPr/>
        </p:nvPicPr>
        <p:blipFill>
          <a:blip r:embed="rId4"/>
          <a:stretch>
            <a:fillRect/>
          </a:stretch>
        </p:blipFill>
        <p:spPr>
          <a:xfrm>
            <a:off x="8210550" y="2287905"/>
            <a:ext cx="2954655" cy="3185795"/>
          </a:xfrm>
          <a:prstGeom prst="rect">
            <a:avLst/>
          </a:prstGeom>
        </p:spPr>
      </p:pic>
      <p:sp>
        <p:nvSpPr>
          <p:cNvPr id="6" name="文本框 5"/>
          <p:cNvSpPr txBox="1"/>
          <p:nvPr/>
        </p:nvSpPr>
        <p:spPr>
          <a:xfrm>
            <a:off x="4709797" y="2287905"/>
            <a:ext cx="770890" cy="368300"/>
          </a:xfrm>
          <a:prstGeom prst="rect">
            <a:avLst/>
          </a:prstGeom>
          <a:noFill/>
        </p:spPr>
        <p:txBody>
          <a:bodyPr wrap="square" rtlCol="0">
            <a:spAutoFit/>
          </a:bodyPr>
          <a:lstStyle/>
          <a:p>
            <a:r>
              <a:rPr lang="zh-CN" altLang="en-US"/>
              <a:t>类名</a:t>
            </a:r>
          </a:p>
        </p:txBody>
      </p:sp>
      <p:sp>
        <p:nvSpPr>
          <p:cNvPr id="9" name="文本框 8"/>
          <p:cNvSpPr txBox="1"/>
          <p:nvPr/>
        </p:nvSpPr>
        <p:spPr>
          <a:xfrm>
            <a:off x="4201797" y="3208655"/>
            <a:ext cx="1102995" cy="368300"/>
          </a:xfrm>
          <a:prstGeom prst="rect">
            <a:avLst/>
          </a:prstGeom>
          <a:noFill/>
        </p:spPr>
        <p:txBody>
          <a:bodyPr wrap="square" rtlCol="0">
            <a:spAutoFit/>
          </a:bodyPr>
          <a:lstStyle/>
          <a:p>
            <a:r>
              <a:rPr lang="zh-CN" altLang="en-US"/>
              <a:t>属性名</a:t>
            </a:r>
          </a:p>
        </p:txBody>
      </p:sp>
      <p:sp>
        <p:nvSpPr>
          <p:cNvPr id="11" name="文本框 10"/>
          <p:cNvSpPr txBox="1"/>
          <p:nvPr/>
        </p:nvSpPr>
        <p:spPr>
          <a:xfrm>
            <a:off x="4020187" y="4957445"/>
            <a:ext cx="830580" cy="645160"/>
          </a:xfrm>
          <a:prstGeom prst="rect">
            <a:avLst/>
          </a:prstGeom>
          <a:noFill/>
        </p:spPr>
        <p:txBody>
          <a:bodyPr wrap="square" rtlCol="0">
            <a:spAutoFit/>
          </a:bodyPr>
          <a:lstStyle/>
          <a:p>
            <a:r>
              <a:rPr lang="zh-CN" altLang="en-US"/>
              <a:t>方法名</a:t>
            </a:r>
          </a:p>
        </p:txBody>
      </p:sp>
      <p:cxnSp>
        <p:nvCxnSpPr>
          <p:cNvPr id="13" name="直接箭头连接符 12"/>
          <p:cNvCxnSpPr/>
          <p:nvPr/>
        </p:nvCxnSpPr>
        <p:spPr>
          <a:xfrm flipH="1" flipV="1">
            <a:off x="5304792" y="2468245"/>
            <a:ext cx="38354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998087" y="3359150"/>
            <a:ext cx="690245" cy="6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748532" y="5017770"/>
            <a:ext cx="91059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实例和对象</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1463675" y="1883410"/>
            <a:ext cx="8851265" cy="1938020"/>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实例这个概念和对象很相似，在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中，会经常使用实例这个术语。</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类在现实世界中并不能真正存在，实例就是由某个特定的类所描述的一个具体的对象。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一般地，实例这个概念比较广泛，它不仅是对类而言，其他建模元素也有实例。例如，类的实例是对象，而关联的实例就是链。</a:t>
            </a:r>
          </a:p>
        </p:txBody>
      </p:sp>
      <p:sp>
        <p:nvSpPr>
          <p:cNvPr id="6" name="文本框 5"/>
          <p:cNvSpPr txBox="1"/>
          <p:nvPr/>
        </p:nvSpPr>
        <p:spPr>
          <a:xfrm>
            <a:off x="1463675" y="3984625"/>
            <a:ext cx="8851265" cy="1938020"/>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对象和实例从宏观的角度看，区别是：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对象是同类事物的一种抽象表现形式，而实例是对象的具体化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，一个对象可以实例化很多实例，对象就是一个模型，实例是照着这个模型生产的最终产品。实际上就是这样，一个对象可以实例化</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个实例。就像根据一个模型可以制造多个实例的产品一样。</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封装</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461191" y="2063602"/>
            <a:ext cx="9129870" cy="3785652"/>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封装（</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Encapsulation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）就是</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把一个对象的方法和属性组合成一个独立的单位，并尽可能隐蔽对象的属性、方法和实现细节的过程，仅仅将接口进行对外公开</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在访问类的时候，根据其封装的特点，对外访问时提供了以下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种访问控制级别。</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public</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：公有访问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。最高一级的访问，所有的类都可以访问。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protected</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：受保护的</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。只有同一个包中的类或者子类可以进行公开访问。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private</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：私有访问</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。最低一级的访问，只能在对象的内部访问，不对外公开。</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default</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：默认的</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。属于当前目录（包）下的类都可以访问。</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继承</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9991004" cy="3785652"/>
          </a:xfrm>
          <a:prstGeom prst="rect">
            <a:avLst/>
          </a:prstGeom>
          <a:noFill/>
        </p:spPr>
        <p:txBody>
          <a:bodyPr wrap="square" rtlCol="0" anchor="t">
            <a:spAutoFit/>
          </a:bodyPr>
          <a:lstStyle/>
          <a:p>
            <a:pPr marL="285750" indent="-285750">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继承</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(Inheritance)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是一种一般类与特殊类的层次模型。继承性是指</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特殊类的对象具有其一般类的属性和方法</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，在其之上又增加了自己的特殊属性和方法</a:t>
            </a:r>
            <a:r>
              <a:rPr lang="zh-CN" altLang="en-US" sz="2400" dirty="0"/>
              <a:t>，是提供了父类和子类之间共享数据和方法的一种机制。</a:t>
            </a:r>
          </a:p>
          <a:p>
            <a:pPr marL="285750" indent="-285750">
              <a:buFont typeface="Wingdings" panose="05000000000000000000" pitchFamily="2" charset="2"/>
              <a:buChar char="ü"/>
            </a:pPr>
            <a:r>
              <a:rPr lang="zh-CN" altLang="en-US" sz="2400" dirty="0"/>
              <a:t>继承的过程，就是从</a:t>
            </a:r>
            <a:r>
              <a:rPr lang="zh-CN" altLang="en-US" sz="2400" dirty="0">
                <a:solidFill>
                  <a:srgbClr val="FF0000"/>
                </a:solidFill>
              </a:rPr>
              <a:t>一般</a:t>
            </a:r>
            <a:r>
              <a:rPr lang="zh-CN" altLang="en-US" sz="2400" dirty="0"/>
              <a:t>到</a:t>
            </a:r>
            <a:r>
              <a:rPr lang="zh-CN" altLang="en-US" sz="2400" dirty="0">
                <a:solidFill>
                  <a:srgbClr val="FF0000"/>
                </a:solidFill>
              </a:rPr>
              <a:t>特殊</a:t>
            </a:r>
            <a:r>
              <a:rPr lang="zh-CN" altLang="en-US" sz="2400" dirty="0"/>
              <a:t>的过程。继承表示的是类之间的一种</a:t>
            </a:r>
            <a:r>
              <a:rPr lang="zh-CN" altLang="en-US" sz="2400" dirty="0">
                <a:solidFill>
                  <a:srgbClr val="FF0000"/>
                </a:solidFill>
              </a:rPr>
              <a:t>关系</a:t>
            </a:r>
            <a:r>
              <a:rPr lang="zh-CN" altLang="en-US" sz="2400" dirty="0"/>
              <a:t>，在定义和实现一个类的时候，可以通过一个已经存在的类来创建新类，把这个已经存在的类作为父类。</a:t>
            </a:r>
            <a:endParaRPr lang="en-US" altLang="zh-CN" sz="2400" dirty="0"/>
          </a:p>
          <a:p>
            <a:pPr marL="285750" indent="-285750">
              <a:buFont typeface="Wingdings" panose="05000000000000000000" pitchFamily="2" charset="2"/>
              <a:buChar char="ü"/>
            </a:pPr>
            <a:r>
              <a:rPr lang="zh-CN" altLang="en-US" sz="2400" dirty="0"/>
              <a:t>继承真实地反映了客观世界中事物的</a:t>
            </a:r>
            <a:r>
              <a:rPr lang="zh-CN" altLang="en-US" sz="2400" dirty="0">
                <a:solidFill>
                  <a:srgbClr val="FF0000"/>
                </a:solidFill>
              </a:rPr>
              <a:t>层次关系</a:t>
            </a:r>
            <a:r>
              <a:rPr lang="zh-CN" altLang="en-US" sz="2400" dirty="0"/>
              <a:t>，通过类的继承，能够实现对问题的深入抽象描述，反映出事物的发展过程。</a:t>
            </a:r>
            <a:r>
              <a:rPr lang="zh-CN" altLang="en-US" sz="2400" b="1" dirty="0"/>
              <a:t>继承性是面向对象程序设计语言不同于其他语言的最主要的特点。</a:t>
            </a:r>
          </a:p>
          <a:p>
            <a:endParaRPr lang="zh-CN" altLang="en-US" sz="24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继承</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957070"/>
            <a:ext cx="5137785" cy="4276876"/>
          </a:xfrm>
          <a:prstGeom prst="rect">
            <a:avLst/>
          </a:prstGeom>
          <a:noFill/>
        </p:spPr>
        <p:txBody>
          <a:bodyPr wrap="square" rtlCol="0" anchor="t">
            <a:spAutoFit/>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继承性分为单重继承和多重继承两类。</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单重继承：指的是一个子类只有一个父类。</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多重继承：指的是一个子类可以有多个父类。</a:t>
            </a:r>
            <a:endParaRPr kumimoji="0" lang="en-US" altLang="zh-CN" sz="17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单重继承所表示的类之间的关系类似</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一棵树</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。在右图</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中，每个类都只有一个父类，如类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是最顶层的父类，类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的子类，类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的父类。多重继承所表示的类之间的关系比单重继承</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复杂</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，一个类可以有</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多个</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父类对应，如右图</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中的类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其中类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的父类是类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而类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的父类是类</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AE9C6EB9-A7FD-4BFD-805A-9417C3BEC14F}"/>
              </a:ext>
            </a:extLst>
          </p:cNvPr>
          <p:cNvPicPr>
            <a:picLocks noChangeAspect="1"/>
          </p:cNvPicPr>
          <p:nvPr/>
        </p:nvPicPr>
        <p:blipFill>
          <a:blip r:embed="rId3"/>
          <a:stretch>
            <a:fillRect/>
          </a:stretch>
        </p:blipFill>
        <p:spPr>
          <a:xfrm>
            <a:off x="6096000" y="2590592"/>
            <a:ext cx="2380278" cy="2547012"/>
          </a:xfrm>
          <a:prstGeom prst="rect">
            <a:avLst/>
          </a:prstGeom>
        </p:spPr>
      </p:pic>
      <p:pic>
        <p:nvPicPr>
          <p:cNvPr id="9" name="图片 8">
            <a:extLst>
              <a:ext uri="{FF2B5EF4-FFF2-40B4-BE49-F238E27FC236}">
                <a16:creationId xmlns:a16="http://schemas.microsoft.com/office/drawing/2014/main" id="{B9A5E04D-F405-4D4F-BCF1-F5CCCC9EDD79}"/>
              </a:ext>
            </a:extLst>
          </p:cNvPr>
          <p:cNvPicPr>
            <a:picLocks noChangeAspect="1"/>
          </p:cNvPicPr>
          <p:nvPr/>
        </p:nvPicPr>
        <p:blipFill>
          <a:blip r:embed="rId4"/>
          <a:stretch>
            <a:fillRect/>
          </a:stretch>
        </p:blipFill>
        <p:spPr>
          <a:xfrm>
            <a:off x="8476278" y="2590592"/>
            <a:ext cx="2298235" cy="2547013"/>
          </a:xfrm>
          <a:prstGeom prst="rect">
            <a:avLst/>
          </a:prstGeom>
        </p:spPr>
      </p:pic>
    </p:spTree>
    <p:extLst>
      <p:ext uri="{BB962C8B-B14F-4D97-AF65-F5344CB8AC3E}">
        <p14:creationId xmlns:p14="http://schemas.microsoft.com/office/powerpoint/2010/main" val="11436436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多态</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95375" y="1921510"/>
            <a:ext cx="10104120" cy="1200329"/>
          </a:xfrm>
          <a:prstGeom prst="rect">
            <a:avLst/>
          </a:prstGeom>
          <a:noFill/>
        </p:spPr>
        <p:txBody>
          <a:bodyPr wrap="square" rtlCol="0" anchor="t">
            <a:spAutoFit/>
          </a:bodyPr>
          <a:lstStyle/>
          <a:p>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多态性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(Polymorphism)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是指类中同一函数名对应多个功能相似的不同函数，可以使用相同的调用方式来调用这些具有不同功能的同名函数。多态性使得同一个属性或行为在父类及其各派生类中可以具有</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不同的语义</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100" name="文本框 99"/>
          <p:cNvSpPr txBox="1"/>
          <p:nvPr/>
        </p:nvSpPr>
        <p:spPr>
          <a:xfrm>
            <a:off x="1253429" y="3121839"/>
            <a:ext cx="8920480" cy="1200329"/>
          </a:xfrm>
          <a:prstGeom prst="rect">
            <a:avLst/>
          </a:prstGeom>
          <a:noFill/>
          <a:ln w="9525">
            <a:noFill/>
          </a:ln>
        </p:spPr>
        <p:txBody>
          <a:bodyPr wrap="square">
            <a:spAutoFit/>
          </a:bodyPr>
          <a:lstStyle/>
          <a:p>
            <a:pPr indent="0"/>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例如，在一般类</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几何图形</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中定义了</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计算图形面积、周长或绘制图形</a:t>
            </a:r>
            <a:r>
              <a:rPr 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等行为，</a:t>
            </a:r>
            <a:r>
              <a:rPr lang="zh-CN"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根据一般类再定义特殊类</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如“矩形”、“正方形”、“圆”和</a:t>
            </a:r>
            <a:r>
              <a:rPr lang="en-US" alt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'梯形”等，它们都继承</a:t>
            </a:r>
            <a:r>
              <a:rPr lang="zh-CN" altLang="en-US"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了父类“几何图形”的“计算图形面积”等行为，因此自动具有了“计算面积”的功能，但每个特殊类的功能却不一样，如图所示的就是多态性的表现。</a:t>
            </a:r>
          </a:p>
        </p:txBody>
      </p:sp>
      <p:pic>
        <p:nvPicPr>
          <p:cNvPr id="7" name="图片 6">
            <a:extLst>
              <a:ext uri="{FF2B5EF4-FFF2-40B4-BE49-F238E27FC236}">
                <a16:creationId xmlns:a16="http://schemas.microsoft.com/office/drawing/2014/main" id="{68706237-9DAE-4270-A30B-2C625FB328C8}"/>
              </a:ext>
            </a:extLst>
          </p:cNvPr>
          <p:cNvPicPr>
            <a:picLocks noChangeAspect="1"/>
          </p:cNvPicPr>
          <p:nvPr/>
        </p:nvPicPr>
        <p:blipFill>
          <a:blip r:embed="rId3"/>
          <a:stretch>
            <a:fillRect/>
          </a:stretch>
        </p:blipFill>
        <p:spPr>
          <a:xfrm>
            <a:off x="1660309" y="4322168"/>
            <a:ext cx="8247170" cy="2085134"/>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消息</a:t>
            </a:r>
          </a:p>
        </p:txBody>
      </p:sp>
      <p:sp>
        <p:nvSpPr>
          <p:cNvPr id="47" name="椭圆 13"/>
          <p:cNvSpPr/>
          <p:nvPr/>
        </p:nvSpPr>
        <p:spPr>
          <a:xfrm>
            <a:off x="7189472" y="1883410"/>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文本框 5"/>
          <p:cNvSpPr txBox="1"/>
          <p:nvPr/>
        </p:nvSpPr>
        <p:spPr>
          <a:xfrm>
            <a:off x="1043940" y="1720215"/>
            <a:ext cx="10104120" cy="4154170"/>
          </a:xfrm>
          <a:prstGeom prst="rect">
            <a:avLst/>
          </a:prstGeom>
          <a:noFill/>
        </p:spPr>
        <p:txBody>
          <a:bodyPr wrap="square" rtlCol="0" anchor="t">
            <a:spAutoFit/>
          </a:bodyPr>
          <a:lstStyle/>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在面向对象的系统中，把“</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请求</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命令</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抽象成“消息”，当系统中的其他对象请求这个对象执行某个服务时，就将一个消息发送给另一个对象，接收到消息的对象将消息进行解释，然后响应这个请求，完成指定的服务。通常，把发送消息的对象称为发送者，把接收消息的对象称为接收者。</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通常，一个消息由以下几部分组成。</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提供服务的对象名。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服务的标识，即方法名。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输入信息，即实际参数。</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响应结果，即返回值或操作结果。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消息是实现对象之间进行</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通信</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的一种机制，对于一个对象可以接收不同形式的多个消息，并产生不同的结果；相同形式的消息可以发送给不同的对象，并产生不同的结果；</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02</a:t>
            </a:r>
            <a:endParaRPr lang="zh-CN" altLang="en-US" sz="6600" dirty="0">
              <a:cs typeface="+mn-ea"/>
              <a:sym typeface="+mn-lt"/>
            </a:endParaRP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two</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面向对象开发</a:t>
            </a:r>
          </a:p>
        </p:txBody>
      </p:sp>
      <p:sp>
        <p:nvSpPr>
          <p:cNvPr id="4" name="任意多边形: 形状 3"/>
          <p:cNvSpPr/>
          <p:nvPr/>
        </p:nvSpPr>
        <p:spPr>
          <a:xfrm>
            <a:off x="1120223" y="2839271"/>
            <a:ext cx="787249" cy="781499"/>
          </a:xfrm>
          <a:custGeom>
            <a:avLst/>
            <a:gdLst>
              <a:gd name="connsiteX0" fmla="*/ 1082501 w 1414630"/>
              <a:gd name="connsiteY0" fmla="*/ 97756 h 1404297"/>
              <a:gd name="connsiteX1" fmla="*/ 1045745 w 1414630"/>
              <a:gd name="connsiteY1" fmla="*/ 124294 h 1404297"/>
              <a:gd name="connsiteX2" fmla="*/ 677698 w 1414630"/>
              <a:gd name="connsiteY2" fmla="*/ 805985 h 1404297"/>
              <a:gd name="connsiteX3" fmla="*/ 616854 w 1414630"/>
              <a:gd name="connsiteY3" fmla="*/ 899245 h 1404297"/>
              <a:gd name="connsiteX4" fmla="*/ 493366 w 1414630"/>
              <a:gd name="connsiteY4" fmla="*/ 894912 h 1404297"/>
              <a:gd name="connsiteX5" fmla="*/ 285221 w 1414630"/>
              <a:gd name="connsiteY5" fmla="*/ 575115 h 1404297"/>
              <a:gd name="connsiteX6" fmla="*/ 235898 w 1414630"/>
              <a:gd name="connsiteY6" fmla="*/ 560032 h 1404297"/>
              <a:gd name="connsiteX7" fmla="*/ 149441 w 1414630"/>
              <a:gd name="connsiteY7" fmla="*/ 609335 h 1404297"/>
              <a:gd name="connsiteX8" fmla="*/ 136840 w 1414630"/>
              <a:gd name="connsiteY8" fmla="*/ 656894 h 1404297"/>
              <a:gd name="connsiteX9" fmla="*/ 565731 w 1414630"/>
              <a:gd name="connsiteY9" fmla="*/ 1288156 h 1404297"/>
              <a:gd name="connsiteX10" fmla="*/ 597413 w 1414630"/>
              <a:gd name="connsiteY10" fmla="*/ 1289225 h 1404297"/>
              <a:gd name="connsiteX11" fmla="*/ 702951 w 1414630"/>
              <a:gd name="connsiteY11" fmla="*/ 1139402 h 1404297"/>
              <a:gd name="connsiteX12" fmla="*/ 1224009 w 1414630"/>
              <a:gd name="connsiteY12" fmla="*/ 197011 h 1404297"/>
              <a:gd name="connsiteX13" fmla="*/ 1233009 w 1414630"/>
              <a:gd name="connsiteY13" fmla="*/ 179057 h 1404297"/>
              <a:gd name="connsiteX14" fmla="*/ 1215368 w 1414630"/>
              <a:gd name="connsiteY14" fmla="*/ 162847 h 1404297"/>
              <a:gd name="connsiteX15" fmla="*/ 1101189 w 1414630"/>
              <a:gd name="connsiteY15" fmla="*/ 106284 h 1404297"/>
              <a:gd name="connsiteX16" fmla="*/ 1082501 w 1414630"/>
              <a:gd name="connsiteY16" fmla="*/ 97756 h 1404297"/>
              <a:gd name="connsiteX17" fmla="*/ 1050476 w 1414630"/>
              <a:gd name="connsiteY17" fmla="*/ 126 h 1404297"/>
              <a:gd name="connsiteX18" fmla="*/ 1085205 w 1414630"/>
              <a:gd name="connsiteY18" fmla="*/ 3648 h 1404297"/>
              <a:gd name="connsiteX19" fmla="*/ 1203638 w 1414630"/>
              <a:gd name="connsiteY19" fmla="*/ 58779 h 1404297"/>
              <a:gd name="connsiteX20" fmla="*/ 1329280 w 1414630"/>
              <a:gd name="connsiteY20" fmla="*/ 118493 h 1404297"/>
              <a:gd name="connsiteX21" fmla="*/ 1406318 w 1414630"/>
              <a:gd name="connsiteY21" fmla="*/ 171431 h 1404297"/>
              <a:gd name="connsiteX22" fmla="*/ 1408103 w 1414630"/>
              <a:gd name="connsiteY22" fmla="*/ 207764 h 1404297"/>
              <a:gd name="connsiteX23" fmla="*/ 729904 w 1414630"/>
              <a:gd name="connsiteY23" fmla="*/ 1338008 h 1404297"/>
              <a:gd name="connsiteX24" fmla="*/ 479018 w 1414630"/>
              <a:gd name="connsiteY24" fmla="*/ 1354879 h 1404297"/>
              <a:gd name="connsiteX25" fmla="*/ 454948 w 1414630"/>
              <a:gd name="connsiteY25" fmla="*/ 1327911 h 1404297"/>
              <a:gd name="connsiteX26" fmla="*/ 31933 w 1414630"/>
              <a:gd name="connsiteY26" fmla="*/ 697629 h 1404297"/>
              <a:gd name="connsiteX27" fmla="*/ 17186 w 1414630"/>
              <a:gd name="connsiteY27" fmla="*/ 669931 h 1404297"/>
              <a:gd name="connsiteX28" fmla="*/ 44232 w 1414630"/>
              <a:gd name="connsiteY28" fmla="*/ 591819 h 1404297"/>
              <a:gd name="connsiteX29" fmla="*/ 170932 w 1414630"/>
              <a:gd name="connsiteY29" fmla="*/ 526326 h 1404297"/>
              <a:gd name="connsiteX30" fmla="*/ 304112 w 1414630"/>
              <a:gd name="connsiteY30" fmla="*/ 475911 h 1404297"/>
              <a:gd name="connsiteX31" fmla="*/ 366007 w 1414630"/>
              <a:gd name="connsiteY31" fmla="*/ 495705 h 1404297"/>
              <a:gd name="connsiteX32" fmla="*/ 384721 w 1414630"/>
              <a:gd name="connsiteY32" fmla="*/ 506532 h 1404297"/>
              <a:gd name="connsiteX33" fmla="*/ 448070 w 1414630"/>
              <a:gd name="connsiteY33" fmla="*/ 547183 h 1404297"/>
              <a:gd name="connsiteX34" fmla="*/ 591368 w 1414630"/>
              <a:gd name="connsiteY34" fmla="*/ 768170 h 1404297"/>
              <a:gd name="connsiteX35" fmla="*/ 761976 w 1414630"/>
              <a:gd name="connsiteY35" fmla="*/ 456118 h 1404297"/>
              <a:gd name="connsiteX36" fmla="*/ 976492 w 1414630"/>
              <a:gd name="connsiteY36" fmla="*/ 52602 h 1404297"/>
              <a:gd name="connsiteX37" fmla="*/ 1050476 w 1414630"/>
              <a:gd name="connsiteY37" fmla="*/ 126 h 140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14630" h="1404297">
                <a:moveTo>
                  <a:pt x="1082501" y="97756"/>
                </a:moveTo>
                <a:cubicBezTo>
                  <a:pt x="1066401" y="93638"/>
                  <a:pt x="1057086" y="102682"/>
                  <a:pt x="1045745" y="124294"/>
                </a:cubicBezTo>
                <a:cubicBezTo>
                  <a:pt x="926218" y="353307"/>
                  <a:pt x="804478" y="580912"/>
                  <a:pt x="677698" y="805985"/>
                </a:cubicBezTo>
                <a:cubicBezTo>
                  <a:pt x="658977" y="838010"/>
                  <a:pt x="640976" y="870766"/>
                  <a:pt x="616854" y="899245"/>
                </a:cubicBezTo>
                <a:cubicBezTo>
                  <a:pt x="577252" y="946016"/>
                  <a:pt x="527208" y="944215"/>
                  <a:pt x="493366" y="894912"/>
                </a:cubicBezTo>
                <a:cubicBezTo>
                  <a:pt x="420950" y="790114"/>
                  <a:pt x="350385" y="684585"/>
                  <a:pt x="285221" y="575115"/>
                </a:cubicBezTo>
                <a:cubicBezTo>
                  <a:pt x="271180" y="550633"/>
                  <a:pt x="258219" y="546693"/>
                  <a:pt x="235898" y="560032"/>
                </a:cubicBezTo>
                <a:cubicBezTo>
                  <a:pt x="207404" y="576916"/>
                  <a:pt x="179323" y="595321"/>
                  <a:pt x="149441" y="609335"/>
                </a:cubicBezTo>
                <a:cubicBezTo>
                  <a:pt x="123519" y="621605"/>
                  <a:pt x="123879" y="633818"/>
                  <a:pt x="136840" y="656894"/>
                </a:cubicBezTo>
                <a:cubicBezTo>
                  <a:pt x="261099" y="880503"/>
                  <a:pt x="416270" y="1082500"/>
                  <a:pt x="565731" y="1288156"/>
                </a:cubicBezTo>
                <a:cubicBezTo>
                  <a:pt x="577612" y="1304703"/>
                  <a:pt x="584812" y="1304365"/>
                  <a:pt x="597413" y="1289225"/>
                </a:cubicBezTo>
                <a:cubicBezTo>
                  <a:pt x="636296" y="1241667"/>
                  <a:pt x="671218" y="1191970"/>
                  <a:pt x="702951" y="1139402"/>
                </a:cubicBezTo>
                <a:cubicBezTo>
                  <a:pt x="888004" y="831538"/>
                  <a:pt x="1053306" y="512867"/>
                  <a:pt x="1224009" y="197011"/>
                </a:cubicBezTo>
                <a:cubicBezTo>
                  <a:pt x="1227249" y="191270"/>
                  <a:pt x="1229769" y="185135"/>
                  <a:pt x="1233009" y="179057"/>
                </a:cubicBezTo>
                <a:cubicBezTo>
                  <a:pt x="1234449" y="164986"/>
                  <a:pt x="1221848" y="166056"/>
                  <a:pt x="1215368" y="162847"/>
                </a:cubicBezTo>
                <a:cubicBezTo>
                  <a:pt x="1177205" y="143768"/>
                  <a:pt x="1137243" y="128234"/>
                  <a:pt x="1101189" y="106284"/>
                </a:cubicBezTo>
                <a:cubicBezTo>
                  <a:pt x="1093989" y="101964"/>
                  <a:pt x="1087868" y="99129"/>
                  <a:pt x="1082501" y="97756"/>
                </a:cubicBezTo>
                <a:close/>
                <a:moveTo>
                  <a:pt x="1050476" y="126"/>
                </a:moveTo>
                <a:cubicBezTo>
                  <a:pt x="1061151" y="-412"/>
                  <a:pt x="1072707" y="776"/>
                  <a:pt x="1085205" y="3648"/>
                </a:cubicBezTo>
                <a:cubicBezTo>
                  <a:pt x="1128452" y="14143"/>
                  <a:pt x="1164756" y="39317"/>
                  <a:pt x="1203638" y="58779"/>
                </a:cubicBezTo>
                <a:cubicBezTo>
                  <a:pt x="1245034" y="79636"/>
                  <a:pt x="1287884" y="97968"/>
                  <a:pt x="1329280" y="118493"/>
                </a:cubicBezTo>
                <a:cubicBezTo>
                  <a:pt x="1355929" y="131843"/>
                  <a:pt x="1378214" y="156619"/>
                  <a:pt x="1406318" y="171431"/>
                </a:cubicBezTo>
                <a:cubicBezTo>
                  <a:pt x="1418551" y="177874"/>
                  <a:pt x="1415642" y="194812"/>
                  <a:pt x="1408103" y="207764"/>
                </a:cubicBezTo>
                <a:cubicBezTo>
                  <a:pt x="1193587" y="591486"/>
                  <a:pt x="1000628" y="987762"/>
                  <a:pt x="729904" y="1338008"/>
                </a:cubicBezTo>
                <a:cubicBezTo>
                  <a:pt x="667679" y="1419309"/>
                  <a:pt x="554601" y="1426881"/>
                  <a:pt x="479018" y="1354879"/>
                </a:cubicBezTo>
                <a:cubicBezTo>
                  <a:pt x="470421" y="1346643"/>
                  <a:pt x="461759" y="1338008"/>
                  <a:pt x="454948" y="1327911"/>
                </a:cubicBezTo>
                <a:cubicBezTo>
                  <a:pt x="312047" y="1119146"/>
                  <a:pt x="153276" y="921141"/>
                  <a:pt x="31933" y="697629"/>
                </a:cubicBezTo>
                <a:cubicBezTo>
                  <a:pt x="26907" y="688264"/>
                  <a:pt x="22212" y="679297"/>
                  <a:pt x="17186" y="669931"/>
                </a:cubicBezTo>
                <a:cubicBezTo>
                  <a:pt x="-9794" y="618786"/>
                  <a:pt x="-8009" y="613074"/>
                  <a:pt x="44232" y="591819"/>
                </a:cubicBezTo>
                <a:cubicBezTo>
                  <a:pt x="88868" y="573818"/>
                  <a:pt x="129139" y="548976"/>
                  <a:pt x="170932" y="526326"/>
                </a:cubicBezTo>
                <a:cubicBezTo>
                  <a:pt x="213055" y="502945"/>
                  <a:pt x="256963" y="484546"/>
                  <a:pt x="304112" y="475911"/>
                </a:cubicBezTo>
                <a:cubicBezTo>
                  <a:pt x="329306" y="470863"/>
                  <a:pt x="351591" y="468738"/>
                  <a:pt x="366007" y="495705"/>
                </a:cubicBezTo>
                <a:cubicBezTo>
                  <a:pt x="369974" y="503277"/>
                  <a:pt x="375000" y="508658"/>
                  <a:pt x="384721" y="506532"/>
                </a:cubicBezTo>
                <a:cubicBezTo>
                  <a:pt x="419305" y="498561"/>
                  <a:pt x="432597" y="521278"/>
                  <a:pt x="448070" y="547183"/>
                </a:cubicBezTo>
                <a:cubicBezTo>
                  <a:pt x="493830" y="620646"/>
                  <a:pt x="542037" y="691851"/>
                  <a:pt x="591368" y="768170"/>
                </a:cubicBezTo>
                <a:cubicBezTo>
                  <a:pt x="649295" y="662359"/>
                  <a:pt x="706561" y="559803"/>
                  <a:pt x="761976" y="456118"/>
                </a:cubicBezTo>
                <a:cubicBezTo>
                  <a:pt x="833988" y="321878"/>
                  <a:pt x="904876" y="187240"/>
                  <a:pt x="976492" y="52602"/>
                </a:cubicBezTo>
                <a:cubicBezTo>
                  <a:pt x="994346" y="18876"/>
                  <a:pt x="1018450" y="1739"/>
                  <a:pt x="1050476" y="126"/>
                </a:cubicBezTo>
                <a:close/>
              </a:path>
            </a:pathLst>
          </a:custGeom>
          <a:solidFill>
            <a:srgbClr val="FED940"/>
          </a:solidFill>
          <a:ln w="12700" cap="flat">
            <a:solidFill>
              <a:schemeClr val="tx1">
                <a:lumMod val="75000"/>
                <a:lumOff val="25000"/>
              </a:schemeClr>
            </a:solidFill>
            <a:miter lim="400000"/>
          </a:ln>
          <a:effectLst/>
        </p:spPr>
        <p:txBody>
          <a:bodyPr wrap="square" lIns="0" tIns="0" rIns="0" bIns="0" numCol="1" anchor="ctr">
            <a:noAutofit/>
          </a:bodyPr>
          <a:lstStyle/>
          <a:p>
            <a:pPr algn="ctr" defTabSz="448945">
              <a:lnSpc>
                <a:spcPct val="93000"/>
              </a:lnSpc>
              <a:defRPr sz="1800"/>
            </a:pPr>
            <a:endParaRPr sz="2400" dirty="0">
              <a:cs typeface="+mn-ea"/>
              <a:sym typeface="+mn-lt"/>
            </a:endParaRPr>
          </a:p>
        </p:txBody>
      </p:sp>
      <p:sp>
        <p:nvSpPr>
          <p:cNvPr id="6" name="Text Placeholder 33"/>
          <p:cNvSpPr txBox="1"/>
          <p:nvPr/>
        </p:nvSpPr>
        <p:spPr>
          <a:xfrm>
            <a:off x="2219325" y="2728595"/>
            <a:ext cx="8422005" cy="11074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面向对象方法（简称为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lt"/>
              </a:rPr>
              <a:t>OO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）具有很强的类的概念，因此它能很</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直观地模拟人类对客观世界的认识方式</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lt"/>
              </a:rPr>
              <a:t>，这样也就能模拟人类在认知过程中的由一般到特殊或由特殊到一般的归纳功能</a:t>
            </a:r>
            <a:endParaRPr lang="zh-CN" altLang="en-US" sz="2000" dirty="0">
              <a:latin typeface="+mn-lt"/>
              <a:cs typeface="+mn-ea"/>
              <a:sym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面向对象开发</a:t>
            </a:r>
          </a:p>
        </p:txBody>
      </p:sp>
      <p:sp>
        <p:nvSpPr>
          <p:cNvPr id="54" name="任意多边形 36"/>
          <p:cNvSpPr/>
          <p:nvPr/>
        </p:nvSpPr>
        <p:spPr>
          <a:xfrm>
            <a:off x="1259205" y="3819525"/>
            <a:ext cx="9255125" cy="638810"/>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5" name="组合 54"/>
          <p:cNvGrpSpPr/>
          <p:nvPr/>
        </p:nvGrpSpPr>
        <p:grpSpPr>
          <a:xfrm>
            <a:off x="2166261" y="3627481"/>
            <a:ext cx="615743" cy="585108"/>
            <a:chOff x="2166261" y="3682901"/>
            <a:chExt cx="615743" cy="585108"/>
          </a:xfrm>
        </p:grpSpPr>
        <p:sp>
          <p:nvSpPr>
            <p:cNvPr id="56" name="椭圆 55"/>
            <p:cNvSpPr/>
            <p:nvPr/>
          </p:nvSpPr>
          <p:spPr>
            <a:xfrm>
              <a:off x="2166261" y="3682901"/>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57" name="文本框 56"/>
            <p:cNvSpPr txBox="1"/>
            <p:nvPr/>
          </p:nvSpPr>
          <p:spPr>
            <a:xfrm>
              <a:off x="2189986" y="3768247"/>
              <a:ext cx="592018" cy="461665"/>
            </a:xfrm>
            <a:prstGeom prst="rect">
              <a:avLst/>
            </a:prstGeom>
            <a:noFill/>
          </p:spPr>
          <p:txBody>
            <a:bodyPr wrap="square" rtlCol="0">
              <a:spAutoFit/>
            </a:bodyPr>
            <a:lstStyle/>
            <a:p>
              <a:r>
                <a:rPr lang="en-US" altLang="zh-CN" sz="2400" dirty="0">
                  <a:solidFill>
                    <a:srgbClr val="2E2E2E"/>
                  </a:solidFill>
                  <a:cs typeface="+mn-ea"/>
                  <a:sym typeface="+mn-lt"/>
                </a:rPr>
                <a:t>01</a:t>
              </a:r>
              <a:endParaRPr lang="zh-CN" altLang="en-US" sz="2400" dirty="0">
                <a:solidFill>
                  <a:srgbClr val="2E2E2E"/>
                </a:solidFill>
                <a:cs typeface="+mn-ea"/>
                <a:sym typeface="+mn-lt"/>
              </a:endParaRPr>
            </a:p>
          </p:txBody>
        </p:sp>
      </p:grpSp>
      <p:grpSp>
        <p:nvGrpSpPr>
          <p:cNvPr id="58" name="组合 57"/>
          <p:cNvGrpSpPr/>
          <p:nvPr/>
        </p:nvGrpSpPr>
        <p:grpSpPr>
          <a:xfrm>
            <a:off x="3791861" y="4086226"/>
            <a:ext cx="626185" cy="585108"/>
            <a:chOff x="3791861" y="4141646"/>
            <a:chExt cx="626185" cy="585108"/>
          </a:xfrm>
        </p:grpSpPr>
        <p:sp>
          <p:nvSpPr>
            <p:cNvPr id="59" name="椭圆 58"/>
            <p:cNvSpPr/>
            <p:nvPr/>
          </p:nvSpPr>
          <p:spPr>
            <a:xfrm>
              <a:off x="3791861" y="4141646"/>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0" name="文本框 59"/>
            <p:cNvSpPr txBox="1"/>
            <p:nvPr/>
          </p:nvSpPr>
          <p:spPr>
            <a:xfrm>
              <a:off x="3826028" y="4236568"/>
              <a:ext cx="592018" cy="461665"/>
            </a:xfrm>
            <a:prstGeom prst="rect">
              <a:avLst/>
            </a:prstGeom>
            <a:noFill/>
          </p:spPr>
          <p:txBody>
            <a:bodyPr wrap="square" rtlCol="0">
              <a:spAutoFit/>
            </a:bodyPr>
            <a:lstStyle/>
            <a:p>
              <a:r>
                <a:rPr lang="en-US" altLang="zh-CN" sz="2400" dirty="0">
                  <a:solidFill>
                    <a:srgbClr val="2E2E2E"/>
                  </a:solidFill>
                  <a:cs typeface="+mn-ea"/>
                  <a:sym typeface="+mn-lt"/>
                </a:rPr>
                <a:t>02</a:t>
              </a:r>
              <a:endParaRPr lang="zh-CN" altLang="en-US" sz="2400" dirty="0">
                <a:solidFill>
                  <a:srgbClr val="2E2E2E"/>
                </a:solidFill>
                <a:cs typeface="+mn-ea"/>
                <a:sym typeface="+mn-lt"/>
              </a:endParaRPr>
            </a:p>
          </p:txBody>
        </p:sp>
      </p:grpSp>
      <p:grpSp>
        <p:nvGrpSpPr>
          <p:cNvPr id="61" name="组合 60"/>
          <p:cNvGrpSpPr/>
          <p:nvPr/>
        </p:nvGrpSpPr>
        <p:grpSpPr>
          <a:xfrm>
            <a:off x="5552220" y="3589707"/>
            <a:ext cx="622653" cy="585108"/>
            <a:chOff x="5437285" y="3569562"/>
            <a:chExt cx="622653" cy="585108"/>
          </a:xfrm>
        </p:grpSpPr>
        <p:sp>
          <p:nvSpPr>
            <p:cNvPr id="62" name="椭圆 61"/>
            <p:cNvSpPr/>
            <p:nvPr/>
          </p:nvSpPr>
          <p:spPr>
            <a:xfrm>
              <a:off x="5437285" y="356956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3" name="文本框 62"/>
            <p:cNvSpPr txBox="1"/>
            <p:nvPr/>
          </p:nvSpPr>
          <p:spPr>
            <a:xfrm>
              <a:off x="5467920" y="3682901"/>
              <a:ext cx="592018" cy="461665"/>
            </a:xfrm>
            <a:prstGeom prst="rect">
              <a:avLst/>
            </a:prstGeom>
            <a:noFill/>
          </p:spPr>
          <p:txBody>
            <a:bodyPr wrap="square" rtlCol="0">
              <a:spAutoFit/>
            </a:bodyPr>
            <a:lstStyle/>
            <a:p>
              <a:r>
                <a:rPr lang="en-US" altLang="zh-CN" sz="2400" dirty="0">
                  <a:solidFill>
                    <a:srgbClr val="2E2E2E"/>
                  </a:solidFill>
                  <a:cs typeface="+mn-ea"/>
                  <a:sym typeface="+mn-lt"/>
                </a:rPr>
                <a:t>03</a:t>
              </a:r>
              <a:endParaRPr lang="zh-CN" altLang="en-US" sz="2400" dirty="0">
                <a:solidFill>
                  <a:srgbClr val="2E2E2E"/>
                </a:solidFill>
                <a:cs typeface="+mn-ea"/>
                <a:sym typeface="+mn-lt"/>
              </a:endParaRPr>
            </a:p>
          </p:txBody>
        </p:sp>
      </p:grpSp>
      <p:grpSp>
        <p:nvGrpSpPr>
          <p:cNvPr id="64" name="组合 63"/>
          <p:cNvGrpSpPr/>
          <p:nvPr/>
        </p:nvGrpSpPr>
        <p:grpSpPr>
          <a:xfrm>
            <a:off x="7558820" y="4119242"/>
            <a:ext cx="633095" cy="585108"/>
            <a:chOff x="7227985" y="4192442"/>
            <a:chExt cx="633095" cy="585108"/>
          </a:xfrm>
        </p:grpSpPr>
        <p:sp>
          <p:nvSpPr>
            <p:cNvPr id="65" name="椭圆 64"/>
            <p:cNvSpPr/>
            <p:nvPr/>
          </p:nvSpPr>
          <p:spPr>
            <a:xfrm>
              <a:off x="7227985" y="4192442"/>
              <a:ext cx="585108" cy="585108"/>
            </a:xfrm>
            <a:prstGeom prst="ellipse">
              <a:avLst/>
            </a:prstGeom>
            <a:solidFill>
              <a:srgbClr val="FFC0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6" name="文本框 65"/>
            <p:cNvSpPr txBox="1"/>
            <p:nvPr/>
          </p:nvSpPr>
          <p:spPr>
            <a:xfrm>
              <a:off x="7269062" y="4291779"/>
              <a:ext cx="592018" cy="461665"/>
            </a:xfrm>
            <a:prstGeom prst="rect">
              <a:avLst/>
            </a:prstGeom>
            <a:noFill/>
          </p:spPr>
          <p:txBody>
            <a:bodyPr wrap="square" rtlCol="0">
              <a:spAutoFit/>
            </a:bodyPr>
            <a:lstStyle/>
            <a:p>
              <a:r>
                <a:rPr lang="en-US" altLang="zh-CN" sz="2400" dirty="0">
                  <a:solidFill>
                    <a:srgbClr val="2E2E2E"/>
                  </a:solidFill>
                  <a:cs typeface="+mn-ea"/>
                  <a:sym typeface="+mn-lt"/>
                </a:rPr>
                <a:t>04</a:t>
              </a:r>
              <a:endParaRPr lang="zh-CN" altLang="en-US" sz="2400" dirty="0">
                <a:solidFill>
                  <a:srgbClr val="2E2E2E"/>
                </a:solidFill>
                <a:cs typeface="+mn-ea"/>
                <a:sym typeface="+mn-lt"/>
              </a:endParaRPr>
            </a:p>
          </p:txBody>
        </p:sp>
      </p:grpSp>
      <p:sp>
        <p:nvSpPr>
          <p:cNvPr id="72" name="TextBox 26"/>
          <p:cNvSpPr txBox="1">
            <a:spLocks noChangeArrowheads="1"/>
          </p:cNvSpPr>
          <p:nvPr/>
        </p:nvSpPr>
        <p:spPr bwMode="auto">
          <a:xfrm>
            <a:off x="897890" y="4676775"/>
            <a:ext cx="317690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系统调査和需求分析，分析问题并求解对用户的开发需求以及要开发的系统这一个阶段通常称为面向对象分析（OOA）。</a:t>
            </a:r>
            <a:endParaRPr lang="zh-CN" altLang="en-US" sz="1600" b="1" dirty="0">
              <a:cs typeface="+mn-ea"/>
              <a:sym typeface="+mn-lt"/>
            </a:endParaRPr>
          </a:p>
        </p:txBody>
      </p:sp>
      <p:sp>
        <p:nvSpPr>
          <p:cNvPr id="74" name="TextBox 26"/>
          <p:cNvSpPr txBox="1">
            <a:spLocks noChangeArrowheads="1"/>
          </p:cNvSpPr>
          <p:nvPr/>
        </p:nvSpPr>
        <p:spPr bwMode="auto">
          <a:xfrm>
            <a:off x="2105025" y="2588260"/>
            <a:ext cx="41687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整理问题：对第一阶段的结果进一步抽象</a:t>
            </a:r>
            <a:r>
              <a:rPr lang="en-US" alt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抽象归类整理</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对每一部分进行分别的具体的设计，这个阶段即为面向对象设计（OOD）。</a:t>
            </a:r>
          </a:p>
          <a:p>
            <a:pPr algn="ctr" defTabSz="1219200" fontAlgn="base">
              <a:spcBef>
                <a:spcPct val="0"/>
              </a:spcBef>
              <a:spcAft>
                <a:spcPct val="0"/>
              </a:spcAft>
            </a:pPr>
            <a:endParaRPr lang="zh-CN" altLang="en-US" sz="1600" b="1" dirty="0">
              <a:cs typeface="+mn-ea"/>
              <a:sym typeface="+mn-lt"/>
            </a:endParaRPr>
          </a:p>
        </p:txBody>
      </p:sp>
      <p:sp>
        <p:nvSpPr>
          <p:cNvPr id="76" name="TextBox 26"/>
          <p:cNvSpPr txBox="1">
            <a:spLocks noChangeArrowheads="1"/>
          </p:cNvSpPr>
          <p:nvPr/>
        </p:nvSpPr>
        <p:spPr bwMode="auto">
          <a:xfrm>
            <a:off x="4836160" y="4431030"/>
            <a:ext cx="272351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程序实现。</a:t>
            </a: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利用面向对象的程序设计语言，进行系统的实现，即面向对象编程（OOP）。</a:t>
            </a:r>
          </a:p>
        </p:txBody>
      </p:sp>
      <p:sp>
        <p:nvSpPr>
          <p:cNvPr id="78" name="TextBox 26"/>
          <p:cNvSpPr txBox="1">
            <a:spLocks noChangeArrowheads="1"/>
          </p:cNvSpPr>
          <p:nvPr/>
        </p:nvSpPr>
        <p:spPr bwMode="auto">
          <a:xfrm>
            <a:off x="6535420" y="2688590"/>
            <a:ext cx="417004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系统测试。</a:t>
            </a:r>
          </a:p>
          <a:p>
            <a:pPr algn="ctr" defTabSz="1219200" fontAlgn="base">
              <a:spcBef>
                <a:spcPct val="0"/>
              </a:spcBef>
              <a:spcAft>
                <a:spcPct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系统开发好后，在交付用户使用前，必须对程序进行严格的测试。这个阶段称为面向对象测试（OOT）</a:t>
            </a:r>
          </a:p>
        </p:txBody>
      </p:sp>
      <p:sp>
        <p:nvSpPr>
          <p:cNvPr id="3" name="文本框 2"/>
          <p:cNvSpPr txBox="1"/>
          <p:nvPr/>
        </p:nvSpPr>
        <p:spPr>
          <a:xfrm>
            <a:off x="1524000" y="1965960"/>
            <a:ext cx="8317865" cy="368300"/>
          </a:xfrm>
          <a:prstGeom prst="rect">
            <a:avLst/>
          </a:prstGeom>
          <a:noFill/>
        </p:spPr>
        <p:txBody>
          <a:bodyPr wrap="none" rtlCol="0" anchor="t">
            <a:spAutoFit/>
          </a:bodyPr>
          <a:lstStyle/>
          <a:p>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如果遵照面向对象方法的思想进行软件系统的开发，其过程共分成以下</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个阶段。</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A-文本框 12"/>
          <p:cNvSpPr txBox="1"/>
          <p:nvPr>
            <p:custDataLst>
              <p:tags r:id="rId1"/>
            </p:custDataLst>
          </p:nvPr>
        </p:nvSpPr>
        <p:spPr>
          <a:xfrm>
            <a:off x="1611110" y="1844686"/>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01</a:t>
            </a:r>
            <a:endParaRPr lang="zh-CN" altLang="en-US" sz="3600" dirty="0">
              <a:cs typeface="+mn-ea"/>
              <a:sym typeface="+mn-lt"/>
            </a:endParaRPr>
          </a:p>
        </p:txBody>
      </p:sp>
      <p:sp>
        <p:nvSpPr>
          <p:cNvPr id="193" name="文本框 192"/>
          <p:cNvSpPr txBox="1"/>
          <p:nvPr/>
        </p:nvSpPr>
        <p:spPr>
          <a:xfrm>
            <a:off x="2904490" y="1755140"/>
            <a:ext cx="5173345"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p>
        </p:txBody>
      </p:sp>
      <p:sp>
        <p:nvSpPr>
          <p:cNvPr id="194" name="PA-文本框 12"/>
          <p:cNvSpPr txBox="1"/>
          <p:nvPr>
            <p:custDataLst>
              <p:tags r:id="rId2"/>
            </p:custDataLst>
          </p:nvPr>
        </p:nvSpPr>
        <p:spPr>
          <a:xfrm>
            <a:off x="1611110" y="2894455"/>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02</a:t>
            </a:r>
            <a:endParaRPr lang="zh-CN" altLang="en-US" sz="3600" dirty="0">
              <a:cs typeface="+mn-ea"/>
              <a:sym typeface="+mn-lt"/>
            </a:endParaRPr>
          </a:p>
        </p:txBody>
      </p:sp>
      <p:sp>
        <p:nvSpPr>
          <p:cNvPr id="195" name="文本框 194"/>
          <p:cNvSpPr txBox="1"/>
          <p:nvPr/>
        </p:nvSpPr>
        <p:spPr>
          <a:xfrm>
            <a:off x="2904490" y="2804795"/>
            <a:ext cx="3503930"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面向对象开发</a:t>
            </a:r>
          </a:p>
        </p:txBody>
      </p:sp>
      <p:sp>
        <p:nvSpPr>
          <p:cNvPr id="196" name="PA-文本框 12"/>
          <p:cNvSpPr txBox="1"/>
          <p:nvPr>
            <p:custDataLst>
              <p:tags r:id="rId3"/>
            </p:custDataLst>
          </p:nvPr>
        </p:nvSpPr>
        <p:spPr>
          <a:xfrm>
            <a:off x="1611110" y="3944631"/>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03</a:t>
            </a:r>
            <a:endParaRPr lang="zh-CN" altLang="en-US" sz="3600" dirty="0">
              <a:cs typeface="+mn-ea"/>
              <a:sym typeface="+mn-lt"/>
            </a:endParaRPr>
          </a:p>
        </p:txBody>
      </p:sp>
      <p:sp>
        <p:nvSpPr>
          <p:cNvPr id="197" name="文本框 196"/>
          <p:cNvSpPr txBox="1"/>
          <p:nvPr/>
        </p:nvSpPr>
        <p:spPr>
          <a:xfrm>
            <a:off x="2904490" y="3854450"/>
            <a:ext cx="3585210"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p>
        </p:txBody>
      </p:sp>
      <p:sp>
        <p:nvSpPr>
          <p:cNvPr id="198" name="PA-文本框 12"/>
          <p:cNvSpPr txBox="1"/>
          <p:nvPr>
            <p:custDataLst>
              <p:tags r:id="rId4"/>
            </p:custDataLst>
          </p:nvPr>
        </p:nvSpPr>
        <p:spPr>
          <a:xfrm>
            <a:off x="1611110" y="4995035"/>
            <a:ext cx="793169" cy="527972"/>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04</a:t>
            </a:r>
            <a:endParaRPr lang="zh-CN" altLang="en-US" sz="3600" dirty="0">
              <a:cs typeface="+mn-ea"/>
              <a:sym typeface="+mn-lt"/>
            </a:endParaRPr>
          </a:p>
        </p:txBody>
      </p:sp>
      <p:sp>
        <p:nvSpPr>
          <p:cNvPr id="199" name="文本框 198"/>
          <p:cNvSpPr txBox="1"/>
          <p:nvPr/>
        </p:nvSpPr>
        <p:spPr>
          <a:xfrm>
            <a:off x="2904211" y="4994613"/>
            <a:ext cx="2444518" cy="706755"/>
          </a:xfrm>
          <a:prstGeom prst="rect">
            <a:avLst/>
          </a:prstGeom>
          <a:noFill/>
        </p:spPr>
        <p:txBody>
          <a:bodyPr wrap="square" rtlCol="0">
            <a:spAutoFit/>
          </a:bodyPr>
          <a:lstStyle/>
          <a:p>
            <a:r>
              <a:rPr lang="zh-CN" altLang="en-US" sz="4000" dirty="0">
                <a:solidFill>
                  <a:schemeClr val="tx1"/>
                </a:solidFill>
                <a:effectLst/>
                <a:latin typeface="微软雅黑" panose="020B0503020204020204" pitchFamily="34" charset="-122"/>
                <a:ea typeface="微软雅黑" panose="020B0503020204020204" pitchFamily="34" charset="-122"/>
                <a:cs typeface="+mn-ea"/>
                <a:sym typeface="+mn-lt"/>
              </a:rPr>
              <a:t>互动提问</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784600" y="1213485"/>
            <a:ext cx="443738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系统调查和需求分析</a:t>
            </a:r>
          </a:p>
        </p:txBody>
      </p:sp>
      <p:sp>
        <p:nvSpPr>
          <p:cNvPr id="100" name="文本框 99"/>
          <p:cNvSpPr txBox="1"/>
          <p:nvPr/>
        </p:nvSpPr>
        <p:spPr>
          <a:xfrm>
            <a:off x="1805940" y="1832610"/>
            <a:ext cx="9000490" cy="4154170"/>
          </a:xfrm>
          <a:prstGeom prst="rect">
            <a:avLst/>
          </a:prstGeom>
          <a:noFill/>
          <a:ln w="9525">
            <a:noFill/>
          </a:ln>
        </p:spPr>
        <p:txBody>
          <a:bodyPr wrap="square">
            <a:spAutoFit/>
          </a:bodyPr>
          <a:lstStyle/>
          <a:p>
            <a:pPr indent="292100"/>
            <a:r>
              <a:rPr 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面向对象的系统调查和需求分析阶段主要是提取系统的需求，也就是要分析出为了满足用户的需求，系统必须“做什么”（系统能提供的功能），而不是“怎么做”（系统如何实现）</a:t>
            </a:r>
            <a:r>
              <a:rPr lang="zh-CN"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indent="292100"/>
            <a:endParaRPr lang="zh-CN" altLang="en-US"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lang="en-US" altLang="zh-CN" sz="12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1.分析过程概述</a:t>
            </a: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在进行系统调查和需求分析阶段，系统分析员要</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对需求文档进行分析</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。通过分析可以</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发现并对需求文档中的</a:t>
            </a: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从而使需求文档更完整和准确</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对需求文档进行了分析和整理后，这时系统分析员根据提取的用户需求，对用户的需求进行深入地理解，识别出问题领域内的对象，</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利用OOA</a:t>
            </a:r>
            <a:r>
              <a:rPr lang="en-US" altLang="zh-CN"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模型准确地表示出来</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，即用面向对象观点建立对象模型、动态模型和功能模型</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进过需求的分析和建模，最后对所得的需要进行评审。通过用户、领域专家、系统分析</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员和系统设计人员的评审，并进行反复修改后，</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最终确定目标系统的需求规格说明</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a:p>
            <a:pPr indent="292100"/>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2.实例需求文档</a:t>
            </a:r>
          </a:p>
          <a:p>
            <a:pPr indent="292100"/>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需求文档也叫需求陈述或问题陈述。对于要开发的任何一个系统，</a:t>
            </a:r>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需求陈述是首要任</a:t>
            </a:r>
            <a:endParaRPr lang="en-US" altLang="zh-CN"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en-US" altLang="zh-CN" sz="1600" b="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务</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。因为系统最终是要由用户使用，而在该过程中，主要是陈述用户的需求，即该系统应该</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做什么</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”，而不是“</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怎么做</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即系统要完成的任务是什么，而不是解决问题的方法</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p>
        </p:txBody>
      </p:sp>
      <p:sp>
        <p:nvSpPr>
          <p:cNvPr id="100" name="文本框 99"/>
          <p:cNvSpPr txBox="1"/>
          <p:nvPr/>
        </p:nvSpPr>
        <p:spPr>
          <a:xfrm>
            <a:off x="1370330" y="1780540"/>
            <a:ext cx="8713470" cy="922020"/>
          </a:xfrm>
          <a:prstGeom prst="rect">
            <a:avLst/>
          </a:prstGeom>
          <a:noFill/>
          <a:ln w="9525">
            <a:noFill/>
          </a:ln>
        </p:spPr>
        <p:txBody>
          <a:bodyPr wrap="square">
            <a:spAutoFit/>
          </a:bodyPr>
          <a:lstStyle/>
          <a:p>
            <a:pPr indent="304800"/>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面向对象的分析方法，指的是</a:t>
            </a:r>
            <a:r>
              <a:rPr lang="zh-CN"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按照面向对象的概念和方法</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，在对任务的分析中，根据客 观存在的事物以及事物之间的关系，归纳出相关的对象，包括对象的属性、行为及对象之间 的联系，并将具有共同属性和行为的对象用一个类来表示。</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70330" y="2784475"/>
            <a:ext cx="8801735" cy="2830195"/>
          </a:xfrm>
          <a:prstGeom prst="rect">
            <a:avLst/>
          </a:prstGeom>
          <a:noFill/>
          <a:ln w="9525">
            <a:noFill/>
          </a:ln>
        </p:spPr>
        <p:txBody>
          <a:bodyPr wrap="square">
            <a:spAutoFit/>
          </a:bodyPr>
          <a:lstStyle/>
          <a:p>
            <a:pPr indent="292100"/>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在用</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00A</a:t>
            </a:r>
            <a:r>
              <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具体地分析一个事物时，一般要分如下几个阶段。</a:t>
            </a: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.识别并筛选对象</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按照对象的定义，</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对象应该是实际问题域中有意义的个体或概念实体</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。对象具有目标软件系统所关心的属性。并且对象应该以某种方式与系统发生关联，即对象必须与系统中 其他有意义的对象进行消息传递，并提供外部服务。</a:t>
            </a: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.标识对象的属性</a:t>
            </a:r>
            <a:endPar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属性是对问题域中对象性质的一个描述，</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对象在系统中所有可能的状态就是属性的取值</a:t>
            </a:r>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。对象一般具有很多属性，但在分析阶段就要分析出对象的哪些属性是和系统紧密相关的。</a:t>
            </a:r>
          </a:p>
          <a:p>
            <a:pPr indent="292100"/>
            <a:r>
              <a:rPr lang="zh-CN" altLang="en-US"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识别属性的过程中，对于问题领域中的某个实体，不但要求其取值有意义，而且它本身在系统中必须要是独立存在。这时应该将该实体作为一个对象，而不能作为另一对象的属性。此外，为了保持需求模型的简洁性，一般将省略对象的一些导出属性。</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面向对象分析方法</a:t>
            </a:r>
          </a:p>
        </p:txBody>
      </p:sp>
      <p:sp>
        <p:nvSpPr>
          <p:cNvPr id="5" name="文本框 4"/>
          <p:cNvSpPr txBox="1"/>
          <p:nvPr/>
        </p:nvSpPr>
        <p:spPr>
          <a:xfrm>
            <a:off x="899160" y="1798955"/>
            <a:ext cx="10795635" cy="3969385"/>
          </a:xfrm>
          <a:prstGeom prst="rect">
            <a:avLst/>
          </a:prstGeom>
          <a:noFill/>
          <a:ln w="9525">
            <a:noFill/>
          </a:ln>
        </p:spPr>
        <p:txBody>
          <a:bodyPr wrap="square">
            <a:spAutoFit/>
          </a:bodyPr>
          <a:lstStyle/>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3.识别对象的行为</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对象的行为可以简单地理解为对象对外提供的所有的功能。</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一般可以将对象的行为分为以下3类。</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对象生命周期中的创建、维护、删除行为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例如.图书管理系统中的图书信息的创建，删除和修改等行为。</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计算性行为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典型的计算性行为主要包括：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利用基本的对象属性值计算派生出的属性值</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，以及为了响应其他对象的请求，完成某些数据处理功能•并将结果返回。这类计算性行为往往完成的 是数据处理功能，即对象提供的外部的计算性行为。因此，分析人员可以根据在定义对象的 外部行为时，针对其他对象发出的消息请求提取计算性行为。</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监视性行为或称响应行为</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为了提取对象的响应行为，分析人员需要对对象的主要状态进行定义。对于每一个状态，列出可能的外部事件，预期的反应，并进行适当的精化。例如，“图书”对象的状态可以为 借出、库存等，在每一状态可处理的事件及预期反应可以表示为响应行为。</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面向对象设计方法</a:t>
            </a:r>
          </a:p>
        </p:txBody>
      </p:sp>
      <p:sp>
        <p:nvSpPr>
          <p:cNvPr id="5" name="文本框 4"/>
          <p:cNvSpPr txBox="1"/>
          <p:nvPr/>
        </p:nvSpPr>
        <p:spPr>
          <a:xfrm>
            <a:off x="1229995" y="1754505"/>
            <a:ext cx="9603740" cy="3969385"/>
          </a:xfrm>
          <a:prstGeom prst="rect">
            <a:avLst/>
          </a:prstGeom>
          <a:noFill/>
          <a:ln w="9525">
            <a:noFill/>
          </a:ln>
        </p:spPr>
        <p:txBody>
          <a:bodyPr wrap="square">
            <a:spAutoFit/>
          </a:bodyPr>
          <a:lstStyle/>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面向对象的设计方法是面向对象方法中的一个</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中间过渡环节</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。其主要作用是对</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OOA 分析的结果进行规范化的整理</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，以便为面向对象程序设计阶段打下基础。在OOD的设计 过程中，主要进行如下几个过程。</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精化对象的定义规格</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对于OOA所抽象出来的对象和类及在分析过程中产生的分析文档，在OOD过程中， 根据设计要求对其进行整理和精化，使之更能符合面向对象程序设计的需要。</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数据模型和数据库设计</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数据模型的设计是对系统中的类和对象的属性、方法等内容的确定，消息连接的方式、 系统访问数据模型的方法等的确定。最后</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将每个对象实例化数据都映射到面向对象的库结构模型中。</a:t>
            </a:r>
            <a:endPar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优化</a:t>
            </a:r>
          </a:p>
          <a:p>
            <a:pPr indent="292100"/>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OOD的优化设计过程是从另一个角度对分析结果和处理业务过程的整理归纳，优化包括</a:t>
            </a:r>
            <a:r>
              <a:rPr>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对象和结构的优化、抽象、集成</a:t>
            </a:r>
            <a:r>
              <a:rPr>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。对象和结构的模块化表示OOD提供了一种范式，这种范式支持对类和结构的模块化。集成化使得单个构件有机地结合在一起，相互支持。</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03</a:t>
            </a:r>
            <a:endParaRPr lang="zh-CN" altLang="en-US" sz="6600" dirty="0">
              <a:cs typeface="+mn-ea"/>
              <a:sym typeface="+mn-lt"/>
            </a:endParaRP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398780"/>
          </a:xfrm>
          <a:prstGeom prst="rect">
            <a:avLst/>
          </a:prstGeom>
        </p:spPr>
        <p:txBody>
          <a:bodyPr wrap="square">
            <a:spAutoFit/>
          </a:bodyPr>
          <a:lstStyle/>
          <a:p>
            <a:r>
              <a:rPr lang="en-US" altLang="zh-CN" sz="2000" dirty="0">
                <a:cs typeface="+mn-ea"/>
                <a:sym typeface="+mn-lt"/>
              </a:rPr>
              <a:t>The part three</a:t>
            </a:r>
            <a:endParaRPr lang="zh-CN" altLang="en-US" sz="2000" dirty="0">
              <a:cs typeface="+mn-ea"/>
              <a:sym typeface="+mn-lt"/>
            </a:endParaRPr>
          </a:p>
        </p:txBody>
      </p:sp>
      <p:sp>
        <p:nvSpPr>
          <p:cNvPr id="195" name="文本框 194"/>
          <p:cNvSpPr txBox="1"/>
          <p:nvPr/>
        </p:nvSpPr>
        <p:spPr>
          <a:xfrm>
            <a:off x="3449955" y="3422650"/>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软件建模概述</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软件建模概述</a:t>
            </a:r>
          </a:p>
        </p:txBody>
      </p:sp>
      <p:sp>
        <p:nvSpPr>
          <p:cNvPr id="5" name="文本框 4"/>
          <p:cNvSpPr txBox="1"/>
          <p:nvPr/>
        </p:nvSpPr>
        <p:spPr>
          <a:xfrm>
            <a:off x="1229995" y="1754505"/>
            <a:ext cx="9603740" cy="3784600"/>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模型提供了系统的蓝图，可以包括详细的计划.也可以包括从很高的层次考虑系统的总 体计划。</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一个好的模型包括那些有广泛影响的主要元素，而忽略那些与给定的抽象水平不相关的次要元素</a:t>
            </a:r>
            <a:r>
              <a:rPr sz="2000">
                <a:latin typeface="微软雅黑" panose="020B0503020204020204" pitchFamily="34" charset="-122"/>
                <a:ea typeface="微软雅黑" panose="020B0503020204020204" pitchFamily="34" charset="-122"/>
                <a:cs typeface="微软雅黑" panose="020B0503020204020204" pitchFamily="34" charset="-122"/>
              </a:rPr>
              <a:t>。每个系统都可以从不同的方面用不同的模型来描述，因而每个模型都是 一个在语义上闭合的系统抽象。模型可以是结构性的，强调系统的组织。它也可以是行为 性的，强调系统的动态方面。</a:t>
            </a: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建模是为了能够更好地理解正在开发的系统。通过建模，要达到如下4个目的。</a:t>
            </a: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(1)模型有助于按照实际情况或按照所需要的样式对系统进行可视化。</a:t>
            </a: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(2)模型能够规约系统的结构或行为。</a:t>
            </a: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(3)模型给出了指导构造系统的模板。</a:t>
            </a: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(4)模型对做出的决策进行文档化。</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软件建模的概念</a:t>
            </a:r>
          </a:p>
        </p:txBody>
      </p:sp>
      <p:sp>
        <p:nvSpPr>
          <p:cNvPr id="5" name="文本框 4"/>
          <p:cNvSpPr txBox="1"/>
          <p:nvPr/>
        </p:nvSpPr>
        <p:spPr>
          <a:xfrm>
            <a:off x="1347470" y="1960880"/>
            <a:ext cx="9603740" cy="3476625"/>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模型是对现实存在的实体进行抽象和简化，模型提供了系统的蓝图。</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模型过滤了非本质的细节信息，使问题更容易理解</a:t>
            </a:r>
            <a:r>
              <a:rPr sz="2000">
                <a:latin typeface="微软雅黑" panose="020B0503020204020204" pitchFamily="34" charset="-122"/>
                <a:ea typeface="微软雅黑" panose="020B0503020204020204" pitchFamily="34" charset="-122"/>
                <a:cs typeface="微软雅黑" panose="020B0503020204020204" pitchFamily="34" charset="-122"/>
              </a:rPr>
              <a:t>。抽象是一种允许我们处理复杂问题的方法。为建立复 杂的软件系统，必须抽象出系统的不同视图，使用精确的符号建立模型，验证这些模型是否 满足系统的需求，并逐渐添加细节信息把这些模型转变为实现。这就是软件建模。这样的 一个过程就是软件模型形成的过程，</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软件建模是捕捉系统本质的过程，把问题领域转移到解决领域的过程。</a:t>
            </a:r>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latin typeface="微软雅黑" panose="020B0503020204020204" pitchFamily="34" charset="-122"/>
                <a:ea typeface="微软雅黑" panose="020B0503020204020204" pitchFamily="34" charset="-122"/>
                <a:cs typeface="微软雅黑" panose="020B0503020204020204" pitchFamily="34" charset="-122"/>
              </a:rPr>
              <a:t>软件建模是开发优秀软件的一个核心工作，其目的是</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把要设计的结构和系统的行为联系起来，并对系统的体系结构进行可视化和控制</a:t>
            </a:r>
            <a:r>
              <a:rPr sz="2000">
                <a:latin typeface="微软雅黑" panose="020B0503020204020204" pitchFamily="34" charset="-122"/>
                <a:ea typeface="微软雅黑" panose="020B0503020204020204" pitchFamily="34" charset="-122"/>
                <a:cs typeface="微软雅黑" panose="020B0503020204020204" pitchFamily="34" charset="-122"/>
              </a:rPr>
              <a:t>。可视化建模是使用一些图形符号进行建 模，可以捕捉用户的业务过程，可以作为一种很好的交流工具，可以管理系统的复杂性，可以 定义软件的架构，还可以增加重用性。</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软件建模的用处</a:t>
            </a:r>
          </a:p>
        </p:txBody>
      </p:sp>
      <p:sp>
        <p:nvSpPr>
          <p:cNvPr id="5" name="文本框 4"/>
          <p:cNvSpPr txBox="1"/>
          <p:nvPr/>
        </p:nvSpPr>
        <p:spPr>
          <a:xfrm>
            <a:off x="1347470" y="1960880"/>
            <a:ext cx="9603740" cy="2861310"/>
          </a:xfrm>
          <a:prstGeom prst="rect">
            <a:avLst/>
          </a:prstGeom>
          <a:noFill/>
          <a:ln w="9525">
            <a:noFill/>
          </a:ln>
        </p:spPr>
        <p:txBody>
          <a:bodyPr wrap="square">
            <a:spAutoFit/>
          </a:bodyPr>
          <a:lstStyle/>
          <a:p>
            <a:pPr indent="292100"/>
            <a:r>
              <a:rPr sz="2000">
                <a:latin typeface="微软雅黑" panose="020B0503020204020204" pitchFamily="34" charset="-122"/>
                <a:ea typeface="微软雅黑" panose="020B0503020204020204" pitchFamily="34" charset="-122"/>
                <a:cs typeface="微软雅黑" panose="020B0503020204020204" pitchFamily="34" charset="-122"/>
              </a:rPr>
              <a:t>现在的软件越来越大，大多数软件的功能都很复杂，使得软件开发只会变得更加复 杂和难以把握。解决这类复杂问题最有效的方法之一就是分层理论，即将复杂问题分为 多个问题逐一解决。</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软件模型就是对复杂问题进行分层，从而更好地解决问题</a:t>
            </a:r>
            <a:r>
              <a:rPr sz="2000">
                <a:latin typeface="微软雅黑" panose="020B0503020204020204" pitchFamily="34" charset="-122"/>
                <a:ea typeface="微软雅黑" panose="020B0503020204020204" pitchFamily="34" charset="-122"/>
                <a:cs typeface="微软雅黑" panose="020B0503020204020204" pitchFamily="34" charset="-122"/>
              </a:rPr>
              <a:t>。这就是为什么要对软件进行建模的原因。</a:t>
            </a:r>
          </a:p>
          <a:p>
            <a:pPr indent="292100"/>
            <a:endParaRPr sz="20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有效的软件模型有利于分工与专业化生产，从而节省生产成本</a:t>
            </a:r>
            <a:r>
              <a:rPr sz="2000">
                <a:latin typeface="微软雅黑" panose="020B0503020204020204" pitchFamily="34" charset="-122"/>
                <a:ea typeface="微软雅黑" panose="020B0503020204020204" pitchFamily="34" charset="-122"/>
                <a:cs typeface="微软雅黑" panose="020B0503020204020204" pitchFamily="34" charset="-122"/>
              </a:rPr>
              <a:t>。为了降低软件的复杂程度，便于提早看到软件的将来，便于设计人员和开发人员 交流从而使用了软件建模技术。对于软件人员来说，模型就好像是工程人员的图纸一样重 要。只是目前来看软件模型在软件工程中的重要性还远远没有达到图纸在其他工程中的地位。</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3807460" y="1191895"/>
            <a:ext cx="4334510" cy="506730"/>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软件建模的优点</a:t>
            </a:r>
          </a:p>
        </p:txBody>
      </p:sp>
      <p:sp>
        <p:nvSpPr>
          <p:cNvPr id="5" name="文本框 4"/>
          <p:cNvSpPr txBox="1"/>
          <p:nvPr/>
        </p:nvSpPr>
        <p:spPr>
          <a:xfrm>
            <a:off x="1286510" y="1894840"/>
            <a:ext cx="9081770" cy="3784600"/>
          </a:xfrm>
          <a:prstGeom prst="rect">
            <a:avLst/>
          </a:prstGeom>
          <a:noFill/>
          <a:ln w="9525">
            <a:noFill/>
          </a:ln>
        </p:spPr>
        <p:txBody>
          <a:bodyPr wrap="square">
            <a:spAutoFit/>
          </a:bodyPr>
          <a:lstStyle/>
          <a:p>
            <a:pPr indent="292100"/>
            <a:r>
              <a:rPr sz="2400">
                <a:latin typeface="微软雅黑" panose="020B0503020204020204" pitchFamily="34" charset="-122"/>
                <a:ea typeface="微软雅黑" panose="020B0503020204020204" pitchFamily="34" charset="-122"/>
                <a:cs typeface="微软雅黑" panose="020B0503020204020204" pitchFamily="34" charset="-122"/>
              </a:rPr>
              <a:t>软件建模主要有以下几个优点。</a:t>
            </a:r>
          </a:p>
          <a:p>
            <a:pPr indent="292100"/>
            <a:endParaRPr sz="2400">
              <a:latin typeface="微软雅黑" panose="020B0503020204020204" pitchFamily="34" charset="-122"/>
              <a:ea typeface="微软雅黑" panose="020B0503020204020204" pitchFamily="34" charset="-122"/>
              <a:cs typeface="微软雅黑" panose="020B0503020204020204" pitchFamily="34" charset="-122"/>
            </a:endParaRP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(1)使用模型</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便于从整体上、宏观上把握问题</a:t>
            </a:r>
            <a:r>
              <a:rPr sz="2400">
                <a:latin typeface="微软雅黑" panose="020B0503020204020204" pitchFamily="34" charset="-122"/>
                <a:ea typeface="微软雅黑" panose="020B0503020204020204" pitchFamily="34" charset="-122"/>
                <a:cs typeface="微软雅黑" panose="020B0503020204020204" pitchFamily="34" charset="-122"/>
              </a:rPr>
              <a:t>，以便更好地解决问题。</a:t>
            </a: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(2)软件建模可以</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加强软件工作人员之间的沟通</a:t>
            </a:r>
            <a:r>
              <a:rPr sz="2400">
                <a:latin typeface="微软雅黑" panose="020B0503020204020204" pitchFamily="34" charset="-122"/>
                <a:ea typeface="微软雅黑" panose="020B0503020204020204" pitchFamily="34" charset="-122"/>
                <a:cs typeface="微软雅黑" panose="020B0503020204020204" pitchFamily="34" charset="-122"/>
              </a:rPr>
              <a:t>，便于提早发现问题。</a:t>
            </a:r>
          </a:p>
          <a:p>
            <a:pPr indent="292100"/>
            <a:r>
              <a:rPr sz="2400">
                <a:latin typeface="微软雅黑" panose="020B0503020204020204" pitchFamily="34" charset="-122"/>
                <a:ea typeface="微软雅黑" panose="020B0503020204020204" pitchFamily="34" charset="-122"/>
                <a:cs typeface="微软雅黑" panose="020B0503020204020204" pitchFamily="34" charset="-122"/>
              </a:rPr>
              <a:t>(3)模型为代码生成提供依据，帮助人们按照实际情况对系统进行</a:t>
            </a:r>
            <a:r>
              <a:rPr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可视化</a:t>
            </a:r>
            <a:r>
              <a:rPr sz="2400">
                <a:latin typeface="微软雅黑" panose="020B0503020204020204" pitchFamily="34" charset="-122"/>
                <a:ea typeface="微软雅黑" panose="020B0503020204020204" pitchFamily="34" charset="-122"/>
                <a:cs typeface="微软雅黑" panose="020B0503020204020204" pitchFamily="34" charset="-122"/>
              </a:rPr>
              <a:t>。</a:t>
            </a:r>
          </a:p>
          <a:p>
            <a:pPr indent="292100"/>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a:latin typeface="微软雅黑" panose="020B0503020204020204" pitchFamily="34" charset="-122"/>
                <a:ea typeface="微软雅黑" panose="020B0503020204020204" pitchFamily="34" charset="-122"/>
                <a:cs typeface="微软雅黑" panose="020B0503020204020204" pitchFamily="34" charset="-122"/>
                <a:sym typeface="+mn-ea"/>
              </a:rPr>
              <a:t>4</a:t>
            </a:r>
            <a:r>
              <a:rPr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a:latin typeface="微软雅黑" panose="020B0503020204020204" pitchFamily="34" charset="-122"/>
                <a:ea typeface="微软雅黑" panose="020B0503020204020204" pitchFamily="34" charset="-122"/>
                <a:cs typeface="微软雅黑" panose="020B0503020204020204" pitchFamily="34" charset="-122"/>
              </a:rPr>
              <a:t>模型允许人们详细说明系统的结构或行为，给出了一个指导人们构造系统的模板, 并对人们做出的决策进行文档化。</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04</a:t>
            </a:r>
            <a:endParaRPr lang="zh-CN" altLang="en-US" sz="6600" dirty="0">
              <a:cs typeface="+mn-ea"/>
              <a:sym typeface="+mn-lt"/>
            </a:endParaRP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four</a:t>
            </a:r>
            <a:endParaRPr lang="zh-CN" altLang="en-US" sz="2000" dirty="0">
              <a:cs typeface="+mn-ea"/>
              <a:sym typeface="+mn-lt"/>
            </a:endParaRPr>
          </a:p>
        </p:txBody>
      </p:sp>
      <p:sp>
        <p:nvSpPr>
          <p:cNvPr id="10" name="TextBox 9"/>
          <p:cNvSpPr txBox="1"/>
          <p:nvPr/>
        </p:nvSpPr>
        <p:spPr>
          <a:xfrm>
            <a:off x="1958934" y="6372839"/>
            <a:ext cx="1224136" cy="123111"/>
          </a:xfrm>
          <a:prstGeom prst="rect">
            <a:avLst/>
          </a:prstGeom>
          <a:noFill/>
        </p:spPr>
        <p:txBody>
          <a:bodyPr wrap="square" rtlCol="0">
            <a:spAutoFit/>
          </a:bodyPr>
          <a:lstStyle/>
          <a:p>
            <a:pPr>
              <a:lnSpc>
                <a:spcPct val="200000"/>
              </a:lnSpc>
            </a:pPr>
            <a:r>
              <a:rPr lang="en-US" altLang="zh-CN" sz="100" dirty="0">
                <a:solidFill>
                  <a:schemeClr val="bg1"/>
                </a:solidFill>
                <a:ea typeface="微软雅黑" panose="020B0503020204020204" pitchFamily="34" charset="-122"/>
              </a:rPr>
              <a:t>PPT</a:t>
            </a:r>
            <a:r>
              <a:rPr lang="zh-CN" altLang="en-US" sz="100" dirty="0">
                <a:solidFill>
                  <a:schemeClr val="bg1"/>
                </a:solidFill>
                <a:ea typeface="微软雅黑" panose="020B0503020204020204" pitchFamily="34" charset="-122"/>
              </a:rPr>
              <a:t>下载 </a:t>
            </a:r>
            <a:r>
              <a:rPr lang="en-US" altLang="zh-CN" sz="100" dirty="0">
                <a:solidFill>
                  <a:schemeClr val="bg1"/>
                </a:solidFill>
                <a:ea typeface="微软雅黑" panose="020B0503020204020204" pitchFamily="34" charset="-122"/>
              </a:rPr>
              <a:t>http://www.1ppt.com/xiazai/</a:t>
            </a:r>
          </a:p>
        </p:txBody>
      </p:sp>
      <p:sp>
        <p:nvSpPr>
          <p:cNvPr id="195" name="文本框 194"/>
          <p:cNvSpPr txBox="1"/>
          <p:nvPr/>
        </p:nvSpPr>
        <p:spPr>
          <a:xfrm>
            <a:off x="4462145" y="3460115"/>
            <a:ext cx="4908550" cy="1014730"/>
          </a:xfrm>
          <a:prstGeom prst="rect">
            <a:avLst/>
          </a:prstGeom>
          <a:noFill/>
        </p:spPr>
        <p:txBody>
          <a:bodyPr wrap="square" rtlCol="0">
            <a:spAutoFit/>
          </a:bodyPr>
          <a:lstStyle/>
          <a:p>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互动提问</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文本框 12"/>
          <p:cNvSpPr txBox="1"/>
          <p:nvPr>
            <p:custDataLst>
              <p:tags r:id="rId1"/>
            </p:custDataLst>
          </p:nvPr>
        </p:nvSpPr>
        <p:spPr>
          <a:xfrm>
            <a:off x="5157805" y="1739081"/>
            <a:ext cx="1492520" cy="993775"/>
          </a:xfrm>
          <a:prstGeom prst="snip1Rect">
            <a:avLst/>
          </a:prstGeom>
          <a:solidFill>
            <a:srgbClr val="FFC000"/>
          </a:solidFill>
          <a:ln w="28575">
            <a:solidFill>
              <a:srgbClr val="6B4C0E"/>
            </a:solidFill>
          </a:ln>
        </p:spPr>
        <p:txBody>
          <a:bodyPr wrap="square" rtlCol="0" anchor="ctr" anchorCtr="1">
            <a:noAutofit/>
          </a:bodyPr>
          <a:lstStyle/>
          <a:p>
            <a:pPr algn="ctr"/>
            <a:r>
              <a:rPr lang="en-US" altLang="zh-CN" sz="6600" dirty="0">
                <a:cs typeface="+mn-ea"/>
                <a:sym typeface="+mn-lt"/>
              </a:rPr>
              <a:t>01</a:t>
            </a:r>
            <a:endParaRPr lang="zh-CN" altLang="en-US" sz="6600" dirty="0">
              <a:cs typeface="+mn-ea"/>
              <a:sym typeface="+mn-lt"/>
            </a:endParaRPr>
          </a:p>
        </p:txBody>
      </p:sp>
      <p:sp>
        <p:nvSpPr>
          <p:cNvPr id="14" name="文本框 13"/>
          <p:cNvSpPr txBox="1"/>
          <p:nvPr/>
        </p:nvSpPr>
        <p:spPr>
          <a:xfrm>
            <a:off x="1958934" y="3167243"/>
            <a:ext cx="7890262" cy="1014730"/>
          </a:xfrm>
          <a:prstGeom prst="rect">
            <a:avLst/>
          </a:prstGeom>
          <a:noFill/>
        </p:spPr>
        <p:txBody>
          <a:bodyPr wrap="square" rtlCol="0">
            <a:spAutoFit/>
          </a:bodyPr>
          <a:lstStyle/>
          <a:p>
            <a:pPr algn="ctr"/>
            <a:r>
              <a:rPr lang="zh-CN" altLang="en-US" sz="6000" dirty="0">
                <a:solidFill>
                  <a:schemeClr val="tx1"/>
                </a:solidFill>
                <a:effectLst/>
                <a:latin typeface="微软雅黑" panose="020B0503020204020204" pitchFamily="34" charset="-122"/>
                <a:ea typeface="微软雅黑" panose="020B0503020204020204" pitchFamily="34" charset="-122"/>
                <a:cs typeface="+mn-ea"/>
                <a:sym typeface="+mn-lt"/>
              </a:rPr>
              <a:t>面向对象的基本概念</a:t>
            </a:r>
          </a:p>
        </p:txBody>
      </p:sp>
      <p:pic>
        <p:nvPicPr>
          <p:cNvPr id="15" name="图片 14"/>
          <p:cNvPicPr>
            <a:picLocks noChangeAspect="1"/>
          </p:cNvPicPr>
          <p:nvPr/>
        </p:nvPicPr>
        <p:blipFill rotWithShape="1">
          <a:blip r:embed="rId3" cstate="screen"/>
          <a:srcRect/>
          <a:stretch>
            <a:fillRect/>
          </a:stretch>
        </p:blipFill>
        <p:spPr>
          <a:xfrm>
            <a:off x="819349" y="1455600"/>
            <a:ext cx="2900262" cy="1243277"/>
          </a:xfrm>
          <a:prstGeom prst="rect">
            <a:avLst/>
          </a:prstGeom>
        </p:spPr>
      </p:pic>
      <p:pic>
        <p:nvPicPr>
          <p:cNvPr id="16" name="图片 15"/>
          <p:cNvPicPr>
            <a:picLocks noChangeAspect="1"/>
          </p:cNvPicPr>
          <p:nvPr/>
        </p:nvPicPr>
        <p:blipFill>
          <a:blip r:embed="rId4" cstate="screen"/>
          <a:stretch>
            <a:fillRect/>
          </a:stretch>
        </p:blipFill>
        <p:spPr>
          <a:xfrm>
            <a:off x="7783078" y="560270"/>
            <a:ext cx="3351395" cy="3351395"/>
          </a:xfrm>
          <a:prstGeom prst="rect">
            <a:avLst/>
          </a:prstGeom>
        </p:spPr>
      </p:pic>
      <p:pic>
        <p:nvPicPr>
          <p:cNvPr id="18" name="图片 17"/>
          <p:cNvPicPr>
            <a:picLocks noChangeAspect="1"/>
          </p:cNvPicPr>
          <p:nvPr/>
        </p:nvPicPr>
        <p:blipFill>
          <a:blip r:embed="rId5" cstate="screen"/>
          <a:stretch>
            <a:fillRect/>
          </a:stretch>
        </p:blipFill>
        <p:spPr>
          <a:xfrm>
            <a:off x="5592936" y="1375698"/>
            <a:ext cx="834903" cy="615741"/>
          </a:xfrm>
          <a:prstGeom prst="rect">
            <a:avLst/>
          </a:prstGeom>
        </p:spPr>
      </p:pic>
      <p:pic>
        <p:nvPicPr>
          <p:cNvPr id="19" name="图片 18"/>
          <p:cNvPicPr/>
          <p:nvPr/>
        </p:nvPicPr>
        <p:blipFill>
          <a:blip r:embed="rId6" cstate="screen"/>
          <a:stretch>
            <a:fillRect/>
          </a:stretch>
        </p:blipFill>
        <p:spPr>
          <a:xfrm>
            <a:off x="5000433" y="5275324"/>
            <a:ext cx="463845" cy="495467"/>
          </a:xfrm>
          <a:prstGeom prst="rect">
            <a:avLst/>
          </a:prstGeom>
        </p:spPr>
      </p:pic>
      <p:sp>
        <p:nvSpPr>
          <p:cNvPr id="20" name="矩形 19"/>
          <p:cNvSpPr/>
          <p:nvPr/>
        </p:nvSpPr>
        <p:spPr>
          <a:xfrm>
            <a:off x="5592936" y="5353848"/>
            <a:ext cx="2646645" cy="400110"/>
          </a:xfrm>
          <a:prstGeom prst="rect">
            <a:avLst/>
          </a:prstGeom>
        </p:spPr>
        <p:txBody>
          <a:bodyPr wrap="square">
            <a:spAutoFit/>
          </a:bodyPr>
          <a:lstStyle/>
          <a:p>
            <a:r>
              <a:rPr lang="en-US" altLang="zh-CN" sz="2000" dirty="0">
                <a:cs typeface="+mn-ea"/>
                <a:sym typeface="+mn-lt"/>
              </a:rPr>
              <a:t>The part one</a:t>
            </a:r>
            <a:endParaRPr lang="zh-CN" altLang="en-US" sz="20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Q1:</a:t>
            </a:r>
          </a:p>
        </p:txBody>
      </p:sp>
      <p:sp>
        <p:nvSpPr>
          <p:cNvPr id="134" name="文本框 133"/>
          <p:cNvSpPr txBox="1"/>
          <p:nvPr/>
        </p:nvSpPr>
        <p:spPr>
          <a:xfrm>
            <a:off x="3258820" y="2745740"/>
            <a:ext cx="583628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R1:</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2886710" y="2025650"/>
            <a:ext cx="6929755" cy="58356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请简单谈一谈对象和类的区别</a:t>
            </a:r>
          </a:p>
        </p:txBody>
      </p:sp>
      <p:sp>
        <p:nvSpPr>
          <p:cNvPr id="144" name="文本框 143"/>
          <p:cNvSpPr txBox="1"/>
          <p:nvPr/>
        </p:nvSpPr>
        <p:spPr>
          <a:xfrm>
            <a:off x="1544320" y="2770505"/>
            <a:ext cx="9861550" cy="2030095"/>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类是对象的抽象，对象是类的具体。</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类是概念模型，定义对象的所有特性和所需的操作，对象是真实的模型，是一个具体的实体。</a:t>
            </a: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类是实体对象的概念模型，因此通常是笼统的、不具体的。</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pic>
        <p:nvPicPr>
          <p:cNvPr id="146" name="图片 145"/>
          <p:cNvPicPr>
            <a:picLocks noChangeAspect="1"/>
          </p:cNvPicPr>
          <p:nvPr/>
        </p:nvPicPr>
        <p:blipFill>
          <a:blip r:embed="rId3"/>
          <a:stretch>
            <a:fillRect/>
          </a:stretch>
        </p:blipFill>
        <p:spPr>
          <a:xfrm>
            <a:off x="7957820" y="3890645"/>
            <a:ext cx="2044700" cy="229870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Q2:</a:t>
            </a:r>
          </a:p>
        </p:txBody>
      </p:sp>
      <p:sp>
        <p:nvSpPr>
          <p:cNvPr id="134" name="文本框 133"/>
          <p:cNvSpPr txBox="1"/>
          <p:nvPr/>
        </p:nvSpPr>
        <p:spPr>
          <a:xfrm>
            <a:off x="3258820" y="2745740"/>
            <a:ext cx="771207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下列不属于面向对象技术的基本特征的是</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封装性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B. 模块性     </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多态性         D. 继承性 </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R2:</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1650650" y="3137217"/>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Q3:</a:t>
            </a:r>
          </a:p>
        </p:txBody>
      </p:sp>
      <p:sp>
        <p:nvSpPr>
          <p:cNvPr id="134" name="文本框 133"/>
          <p:cNvSpPr txBox="1"/>
          <p:nvPr/>
        </p:nvSpPr>
        <p:spPr>
          <a:xfrm>
            <a:off x="3258820" y="2745740"/>
            <a:ext cx="7124065" cy="1568450"/>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继承机制的作用是</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 信息隐藏 </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B. 数据封装   </a:t>
            </a:r>
          </a:p>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 派生新类    D. 数据抽象 </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R3:</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134" name="文本框 133"/>
          <p:cNvSpPr txBox="1"/>
          <p:nvPr/>
        </p:nvSpPr>
        <p:spPr>
          <a:xfrm>
            <a:off x="1812512" y="3137217"/>
            <a:ext cx="6929755" cy="58356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C</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Q4:</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
        <p:nvSpPr>
          <p:cNvPr id="4" name="文本框 3">
            <a:extLst>
              <a:ext uri="{FF2B5EF4-FFF2-40B4-BE49-F238E27FC236}">
                <a16:creationId xmlns:a16="http://schemas.microsoft.com/office/drawing/2014/main" id="{EF313C45-416A-4524-AF8A-04D0F81B9107}"/>
              </a:ext>
            </a:extLst>
          </p:cNvPr>
          <p:cNvSpPr txBox="1"/>
          <p:nvPr/>
        </p:nvSpPr>
        <p:spPr>
          <a:xfrm>
            <a:off x="3630967" y="2583402"/>
            <a:ext cx="5353235" cy="830997"/>
          </a:xfrm>
          <a:prstGeom prst="rect">
            <a:avLst/>
          </a:prstGeom>
          <a:noFill/>
        </p:spPr>
        <p:txBody>
          <a:bodyPr wrap="square" rtlCol="0">
            <a:spAutoFit/>
          </a:bodyPr>
          <a:lstStyle/>
          <a:p>
            <a:r>
              <a:rPr lang="zh-CN" altLang="en-US" sz="4800" dirty="0"/>
              <a:t>概括封装的优点</a:t>
            </a:r>
          </a:p>
        </p:txBody>
      </p:sp>
    </p:spTree>
    <p:extLst>
      <p:ext uri="{BB962C8B-B14F-4D97-AF65-F5344CB8AC3E}">
        <p14:creationId xmlns:p14="http://schemas.microsoft.com/office/powerpoint/2010/main" val="25863841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R4:</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3" name="文本框 2">
            <a:extLst>
              <a:ext uri="{FF2B5EF4-FFF2-40B4-BE49-F238E27FC236}">
                <a16:creationId xmlns:a16="http://schemas.microsoft.com/office/drawing/2014/main" id="{7155A96B-7FDB-45CC-9856-FAAD13BD435A}"/>
              </a:ext>
            </a:extLst>
          </p:cNvPr>
          <p:cNvSpPr txBox="1"/>
          <p:nvPr/>
        </p:nvSpPr>
        <p:spPr>
          <a:xfrm>
            <a:off x="3568823" y="2545071"/>
            <a:ext cx="5408314" cy="2308324"/>
          </a:xfrm>
          <a:prstGeom prst="rect">
            <a:avLst/>
          </a:prstGeom>
          <a:noFill/>
        </p:spPr>
        <p:txBody>
          <a:bodyPr wrap="square" rtlCol="0">
            <a:spAutoFit/>
          </a:bodyPr>
          <a:lstStyle/>
          <a:p>
            <a:r>
              <a:rPr lang="en-US" altLang="zh-CN" dirty="0"/>
              <a:t>(1)</a:t>
            </a:r>
            <a:r>
              <a:rPr lang="zh-CN" altLang="en-US" dirty="0"/>
              <a:t>方便了使用者对类和对象的操作，并降低了使用者错误修改其属性的机率。</a:t>
            </a:r>
          </a:p>
          <a:p>
            <a:r>
              <a:rPr lang="en-US" altLang="zh-CN" dirty="0"/>
              <a:t>(2)</a:t>
            </a:r>
            <a:r>
              <a:rPr lang="zh-CN" altLang="en-US" dirty="0"/>
              <a:t>体现了系统之间的松散耦合关系并提高了系统的独立性。</a:t>
            </a:r>
          </a:p>
          <a:p>
            <a:r>
              <a:rPr lang="en-US" altLang="zh-CN" dirty="0"/>
              <a:t>(3)</a:t>
            </a:r>
            <a:r>
              <a:rPr lang="zh-CN" altLang="en-US" dirty="0"/>
              <a:t>提高了程序的复用性。</a:t>
            </a:r>
          </a:p>
          <a:p>
            <a:r>
              <a:rPr lang="en-US" altLang="zh-CN" dirty="0"/>
              <a:t>(4)</a:t>
            </a:r>
            <a:r>
              <a:rPr lang="zh-CN" altLang="en-US" dirty="0"/>
              <a:t>针对大型的开发系统，降低了开发风险。如果整个系统开发失败，一些相对独立的子系统仍然存在可用价值。</a:t>
            </a:r>
          </a:p>
        </p:txBody>
      </p:sp>
    </p:spTree>
    <p:extLst>
      <p:ext uri="{BB962C8B-B14F-4D97-AF65-F5344CB8AC3E}">
        <p14:creationId xmlns:p14="http://schemas.microsoft.com/office/powerpoint/2010/main" val="18017024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Q5:</a:t>
            </a:r>
          </a:p>
        </p:txBody>
      </p:sp>
      <p:pic>
        <p:nvPicPr>
          <p:cNvPr id="3" name="图片 2"/>
          <p:cNvPicPr>
            <a:picLocks noChangeAspect="1"/>
          </p:cNvPicPr>
          <p:nvPr>
            <p:custDataLst>
              <p:tags r:id="rId2"/>
            </p:custDataLst>
          </p:nvPr>
        </p:nvPicPr>
        <p:blipFill>
          <a:blip r:embed="rId4" cstate="screen"/>
          <a:stretch>
            <a:fillRect/>
          </a:stretch>
        </p:blipFill>
        <p:spPr>
          <a:xfrm>
            <a:off x="2165985" y="2332355"/>
            <a:ext cx="1143635" cy="1143635"/>
          </a:xfrm>
          <a:prstGeom prst="rect">
            <a:avLst/>
          </a:prstGeom>
        </p:spPr>
      </p:pic>
      <p:sp>
        <p:nvSpPr>
          <p:cNvPr id="4" name="文本框 3">
            <a:extLst>
              <a:ext uri="{FF2B5EF4-FFF2-40B4-BE49-F238E27FC236}">
                <a16:creationId xmlns:a16="http://schemas.microsoft.com/office/drawing/2014/main" id="{EF313C45-416A-4524-AF8A-04D0F81B9107}"/>
              </a:ext>
            </a:extLst>
          </p:cNvPr>
          <p:cNvSpPr txBox="1"/>
          <p:nvPr/>
        </p:nvSpPr>
        <p:spPr>
          <a:xfrm>
            <a:off x="3630967" y="2583402"/>
            <a:ext cx="5868140" cy="830997"/>
          </a:xfrm>
          <a:prstGeom prst="rect">
            <a:avLst/>
          </a:prstGeom>
          <a:noFill/>
        </p:spPr>
        <p:txBody>
          <a:bodyPr wrap="square" rtlCol="0">
            <a:spAutoFit/>
          </a:bodyPr>
          <a:lstStyle/>
          <a:p>
            <a:r>
              <a:rPr lang="zh-CN" altLang="en-US" sz="4800" dirty="0">
                <a:effectLst/>
              </a:rPr>
              <a:t>面向对象的三大优点：</a:t>
            </a:r>
            <a:endParaRPr lang="zh-CN" altLang="en-US" sz="4800" dirty="0"/>
          </a:p>
        </p:txBody>
      </p:sp>
    </p:spTree>
    <p:extLst>
      <p:ext uri="{BB962C8B-B14F-4D97-AF65-F5344CB8AC3E}">
        <p14:creationId xmlns:p14="http://schemas.microsoft.com/office/powerpoint/2010/main" val="114926109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R5:</a:t>
            </a:r>
          </a:p>
        </p:txBody>
      </p:sp>
      <p:grpSp>
        <p:nvGrpSpPr>
          <p:cNvPr id="49" name="Group 60"/>
          <p:cNvGrpSpPr/>
          <p:nvPr/>
        </p:nvGrpSpPr>
        <p:grpSpPr bwMode="auto">
          <a:xfrm>
            <a:off x="2685066" y="1971892"/>
            <a:ext cx="529799" cy="638257"/>
            <a:chOff x="0" y="0"/>
            <a:chExt cx="671513" cy="809625"/>
          </a:xfrm>
          <a:solidFill>
            <a:schemeClr val="tx1">
              <a:lumMod val="85000"/>
              <a:lumOff val="15000"/>
            </a:schemeClr>
          </a:solidFill>
        </p:grpSpPr>
        <p:sp>
          <p:nvSpPr>
            <p:cNvPr id="50" name="Freeform 9255"/>
            <p:cNvSpPr>
              <a:spLocks noEditPoints="1"/>
            </p:cNvSpPr>
            <p:nvPr/>
          </p:nvSpPr>
          <p:spPr bwMode="auto">
            <a:xfrm>
              <a:off x="0" y="68262"/>
              <a:ext cx="671513" cy="741363"/>
            </a:xfrm>
            <a:custGeom>
              <a:avLst/>
              <a:gdLst>
                <a:gd name="T0" fmla="*/ 169 w 179"/>
                <a:gd name="T1" fmla="*/ 117 h 197"/>
                <a:gd name="T2" fmla="*/ 171 w 179"/>
                <a:gd name="T3" fmla="*/ 52 h 197"/>
                <a:gd name="T4" fmla="*/ 166 w 179"/>
                <a:gd name="T5" fmla="*/ 21 h 197"/>
                <a:gd name="T6" fmla="*/ 157 w 179"/>
                <a:gd name="T7" fmla="*/ 14 h 197"/>
                <a:gd name="T8" fmla="*/ 157 w 179"/>
                <a:gd name="T9" fmla="*/ 14 h 197"/>
                <a:gd name="T10" fmla="*/ 157 w 179"/>
                <a:gd name="T11" fmla="*/ 13 h 197"/>
                <a:gd name="T12" fmla="*/ 157 w 179"/>
                <a:gd name="T13" fmla="*/ 13 h 197"/>
                <a:gd name="T14" fmla="*/ 157 w 179"/>
                <a:gd name="T15" fmla="*/ 13 h 197"/>
                <a:gd name="T16" fmla="*/ 157 w 179"/>
                <a:gd name="T17" fmla="*/ 14 h 197"/>
                <a:gd name="T18" fmla="*/ 157 w 179"/>
                <a:gd name="T19" fmla="*/ 14 h 197"/>
                <a:gd name="T20" fmla="*/ 157 w 179"/>
                <a:gd name="T21" fmla="*/ 17 h 197"/>
                <a:gd name="T22" fmla="*/ 154 w 179"/>
                <a:gd name="T23" fmla="*/ 18 h 197"/>
                <a:gd name="T24" fmla="*/ 141 w 179"/>
                <a:gd name="T25" fmla="*/ 32 h 197"/>
                <a:gd name="T26" fmla="*/ 119 w 179"/>
                <a:gd name="T27" fmla="*/ 37 h 197"/>
                <a:gd name="T28" fmla="*/ 110 w 179"/>
                <a:gd name="T29" fmla="*/ 35 h 197"/>
                <a:gd name="T30" fmla="*/ 82 w 179"/>
                <a:gd name="T31" fmla="*/ 37 h 197"/>
                <a:gd name="T32" fmla="*/ 60 w 179"/>
                <a:gd name="T33" fmla="*/ 37 h 197"/>
                <a:gd name="T34" fmla="*/ 44 w 179"/>
                <a:gd name="T35" fmla="*/ 36 h 197"/>
                <a:gd name="T36" fmla="*/ 5 w 179"/>
                <a:gd name="T37" fmla="*/ 93 h 197"/>
                <a:gd name="T38" fmla="*/ 26 w 179"/>
                <a:gd name="T39" fmla="*/ 197 h 197"/>
                <a:gd name="T40" fmla="*/ 110 w 179"/>
                <a:gd name="T41" fmla="*/ 196 h 197"/>
                <a:gd name="T42" fmla="*/ 111 w 179"/>
                <a:gd name="T43" fmla="*/ 196 h 197"/>
                <a:gd name="T44" fmla="*/ 162 w 179"/>
                <a:gd name="T45" fmla="*/ 194 h 197"/>
                <a:gd name="T46" fmla="*/ 167 w 179"/>
                <a:gd name="T47" fmla="*/ 60 h 197"/>
                <a:gd name="T48" fmla="*/ 166 w 179"/>
                <a:gd name="T49" fmla="*/ 101 h 197"/>
                <a:gd name="T50" fmla="*/ 168 w 179"/>
                <a:gd name="T51" fmla="*/ 139 h 197"/>
                <a:gd name="T52" fmla="*/ 167 w 179"/>
                <a:gd name="T53" fmla="*/ 138 h 197"/>
                <a:gd name="T54" fmla="*/ 167 w 179"/>
                <a:gd name="T55" fmla="*/ 142 h 197"/>
                <a:gd name="T56" fmla="*/ 166 w 179"/>
                <a:gd name="T57" fmla="*/ 180 h 197"/>
                <a:gd name="T58" fmla="*/ 158 w 179"/>
                <a:gd name="T59" fmla="*/ 188 h 197"/>
                <a:gd name="T60" fmla="*/ 129 w 179"/>
                <a:gd name="T61" fmla="*/ 189 h 197"/>
                <a:gd name="T62" fmla="*/ 66 w 179"/>
                <a:gd name="T63" fmla="*/ 190 h 197"/>
                <a:gd name="T64" fmla="*/ 41 w 179"/>
                <a:gd name="T65" fmla="*/ 190 h 197"/>
                <a:gd name="T66" fmla="*/ 13 w 179"/>
                <a:gd name="T67" fmla="*/ 181 h 197"/>
                <a:gd name="T68" fmla="*/ 11 w 179"/>
                <a:gd name="T69" fmla="*/ 174 h 197"/>
                <a:gd name="T70" fmla="*/ 13 w 179"/>
                <a:gd name="T71" fmla="*/ 119 h 197"/>
                <a:gd name="T72" fmla="*/ 17 w 179"/>
                <a:gd name="T73" fmla="*/ 19 h 197"/>
                <a:gd name="T74" fmla="*/ 48 w 179"/>
                <a:gd name="T75" fmla="*/ 41 h 197"/>
                <a:gd name="T76" fmla="*/ 145 w 179"/>
                <a:gd name="T77" fmla="*/ 36 h 197"/>
                <a:gd name="T78" fmla="*/ 156 w 179"/>
                <a:gd name="T79" fmla="*/ 26 h 197"/>
                <a:gd name="T80" fmla="*/ 157 w 179"/>
                <a:gd name="T81" fmla="*/ 24 h 197"/>
                <a:gd name="T82" fmla="*/ 158 w 179"/>
                <a:gd name="T83" fmla="*/ 18 h 197"/>
                <a:gd name="T84" fmla="*/ 160 w 179"/>
                <a:gd name="T85" fmla="*/ 17 h 197"/>
                <a:gd name="T86" fmla="*/ 167 w 179"/>
                <a:gd name="T87" fmla="*/ 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 h="197">
                  <a:moveTo>
                    <a:pt x="171" y="136"/>
                  </a:moveTo>
                  <a:cubicBezTo>
                    <a:pt x="170" y="143"/>
                    <a:pt x="170" y="133"/>
                    <a:pt x="170" y="133"/>
                  </a:cubicBezTo>
                  <a:cubicBezTo>
                    <a:pt x="168" y="128"/>
                    <a:pt x="169" y="122"/>
                    <a:pt x="169" y="117"/>
                  </a:cubicBezTo>
                  <a:cubicBezTo>
                    <a:pt x="170" y="118"/>
                    <a:pt x="169" y="109"/>
                    <a:pt x="169" y="107"/>
                  </a:cubicBezTo>
                  <a:cubicBezTo>
                    <a:pt x="170" y="108"/>
                    <a:pt x="170" y="108"/>
                    <a:pt x="171" y="109"/>
                  </a:cubicBezTo>
                  <a:cubicBezTo>
                    <a:pt x="170" y="100"/>
                    <a:pt x="169" y="51"/>
                    <a:pt x="171" y="52"/>
                  </a:cubicBezTo>
                  <a:cubicBezTo>
                    <a:pt x="171" y="47"/>
                    <a:pt x="170" y="38"/>
                    <a:pt x="170" y="32"/>
                  </a:cubicBezTo>
                  <a:cubicBezTo>
                    <a:pt x="171" y="39"/>
                    <a:pt x="170" y="32"/>
                    <a:pt x="171" y="31"/>
                  </a:cubicBezTo>
                  <a:cubicBezTo>
                    <a:pt x="171" y="27"/>
                    <a:pt x="170" y="24"/>
                    <a:pt x="166" y="21"/>
                  </a:cubicBezTo>
                  <a:cubicBezTo>
                    <a:pt x="170" y="24"/>
                    <a:pt x="159" y="11"/>
                    <a:pt x="162" y="14"/>
                  </a:cubicBezTo>
                  <a:cubicBezTo>
                    <a:pt x="160" y="14"/>
                    <a:pt x="159" y="14"/>
                    <a:pt x="158" y="14"/>
                  </a:cubicBezTo>
                  <a:cubicBezTo>
                    <a:pt x="158" y="14"/>
                    <a:pt x="157" y="14"/>
                    <a:pt x="157" y="14"/>
                  </a:cubicBezTo>
                  <a:cubicBezTo>
                    <a:pt x="157" y="14"/>
                    <a:pt x="157" y="14"/>
                    <a:pt x="157" y="14"/>
                  </a:cubicBezTo>
                  <a:cubicBezTo>
                    <a:pt x="157" y="14"/>
                    <a:pt x="157" y="14"/>
                    <a:pt x="157" y="13"/>
                  </a:cubicBezTo>
                  <a:cubicBezTo>
                    <a:pt x="157" y="14"/>
                    <a:pt x="157" y="14"/>
                    <a:pt x="157" y="14"/>
                  </a:cubicBezTo>
                  <a:cubicBezTo>
                    <a:pt x="157" y="14"/>
                    <a:pt x="157" y="14"/>
                    <a:pt x="157" y="14"/>
                  </a:cubicBezTo>
                  <a:cubicBezTo>
                    <a:pt x="157" y="14"/>
                    <a:pt x="157" y="14"/>
                    <a:pt x="157" y="14"/>
                  </a:cubicBezTo>
                  <a:cubicBezTo>
                    <a:pt x="157" y="14"/>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7" y="13"/>
                    <a:pt x="157" y="13"/>
                  </a:cubicBezTo>
                  <a:cubicBezTo>
                    <a:pt x="157" y="13"/>
                    <a:pt x="156" y="13"/>
                    <a:pt x="157" y="13"/>
                  </a:cubicBezTo>
                  <a:cubicBezTo>
                    <a:pt x="156" y="14"/>
                    <a:pt x="156" y="14"/>
                    <a:pt x="156" y="15"/>
                  </a:cubicBezTo>
                  <a:cubicBezTo>
                    <a:pt x="156" y="15"/>
                    <a:pt x="156" y="14"/>
                    <a:pt x="157" y="14"/>
                  </a:cubicBezTo>
                  <a:cubicBezTo>
                    <a:pt x="157" y="14"/>
                    <a:pt x="157" y="14"/>
                    <a:pt x="157" y="14"/>
                  </a:cubicBezTo>
                  <a:cubicBezTo>
                    <a:pt x="157" y="14"/>
                    <a:pt x="157" y="14"/>
                    <a:pt x="157" y="14"/>
                  </a:cubicBezTo>
                  <a:cubicBezTo>
                    <a:pt x="157" y="14"/>
                    <a:pt x="157" y="14"/>
                    <a:pt x="157" y="14"/>
                  </a:cubicBezTo>
                  <a:cubicBezTo>
                    <a:pt x="157" y="14"/>
                    <a:pt x="157" y="14"/>
                    <a:pt x="157" y="14"/>
                  </a:cubicBezTo>
                  <a:cubicBezTo>
                    <a:pt x="156" y="15"/>
                    <a:pt x="157" y="15"/>
                    <a:pt x="157" y="16"/>
                  </a:cubicBezTo>
                  <a:cubicBezTo>
                    <a:pt x="157" y="16"/>
                    <a:pt x="157" y="16"/>
                    <a:pt x="157" y="17"/>
                  </a:cubicBezTo>
                  <a:cubicBezTo>
                    <a:pt x="156" y="17"/>
                    <a:pt x="155" y="16"/>
                    <a:pt x="155" y="17"/>
                  </a:cubicBezTo>
                  <a:cubicBezTo>
                    <a:pt x="155" y="16"/>
                    <a:pt x="155" y="16"/>
                    <a:pt x="156" y="15"/>
                  </a:cubicBezTo>
                  <a:cubicBezTo>
                    <a:pt x="155" y="16"/>
                    <a:pt x="154" y="15"/>
                    <a:pt x="154" y="18"/>
                  </a:cubicBezTo>
                  <a:cubicBezTo>
                    <a:pt x="154" y="18"/>
                    <a:pt x="154" y="19"/>
                    <a:pt x="154" y="21"/>
                  </a:cubicBezTo>
                  <a:cubicBezTo>
                    <a:pt x="152" y="22"/>
                    <a:pt x="152" y="21"/>
                    <a:pt x="153" y="19"/>
                  </a:cubicBezTo>
                  <a:cubicBezTo>
                    <a:pt x="148" y="27"/>
                    <a:pt x="152" y="29"/>
                    <a:pt x="141" y="32"/>
                  </a:cubicBezTo>
                  <a:cubicBezTo>
                    <a:pt x="139" y="32"/>
                    <a:pt x="124" y="35"/>
                    <a:pt x="120" y="36"/>
                  </a:cubicBezTo>
                  <a:cubicBezTo>
                    <a:pt x="119" y="36"/>
                    <a:pt x="119" y="36"/>
                    <a:pt x="119" y="36"/>
                  </a:cubicBezTo>
                  <a:cubicBezTo>
                    <a:pt x="119" y="36"/>
                    <a:pt x="119" y="37"/>
                    <a:pt x="119" y="37"/>
                  </a:cubicBezTo>
                  <a:cubicBezTo>
                    <a:pt x="119" y="37"/>
                    <a:pt x="119" y="36"/>
                    <a:pt x="119" y="36"/>
                  </a:cubicBezTo>
                  <a:cubicBezTo>
                    <a:pt x="116" y="37"/>
                    <a:pt x="110" y="35"/>
                    <a:pt x="109" y="34"/>
                  </a:cubicBezTo>
                  <a:cubicBezTo>
                    <a:pt x="110" y="34"/>
                    <a:pt x="108" y="34"/>
                    <a:pt x="110" y="35"/>
                  </a:cubicBezTo>
                  <a:cubicBezTo>
                    <a:pt x="103" y="34"/>
                    <a:pt x="92" y="38"/>
                    <a:pt x="88" y="37"/>
                  </a:cubicBezTo>
                  <a:cubicBezTo>
                    <a:pt x="88" y="37"/>
                    <a:pt x="89" y="36"/>
                    <a:pt x="89" y="36"/>
                  </a:cubicBezTo>
                  <a:cubicBezTo>
                    <a:pt x="82" y="37"/>
                    <a:pt x="82" y="37"/>
                    <a:pt x="82" y="37"/>
                  </a:cubicBezTo>
                  <a:cubicBezTo>
                    <a:pt x="82" y="37"/>
                    <a:pt x="87" y="35"/>
                    <a:pt x="87" y="35"/>
                  </a:cubicBezTo>
                  <a:cubicBezTo>
                    <a:pt x="83" y="36"/>
                    <a:pt x="64" y="38"/>
                    <a:pt x="66" y="36"/>
                  </a:cubicBezTo>
                  <a:cubicBezTo>
                    <a:pt x="64" y="37"/>
                    <a:pt x="62" y="37"/>
                    <a:pt x="60" y="37"/>
                  </a:cubicBezTo>
                  <a:cubicBezTo>
                    <a:pt x="60" y="37"/>
                    <a:pt x="61" y="37"/>
                    <a:pt x="62" y="36"/>
                  </a:cubicBezTo>
                  <a:cubicBezTo>
                    <a:pt x="56" y="35"/>
                    <a:pt x="50" y="37"/>
                    <a:pt x="45" y="36"/>
                  </a:cubicBezTo>
                  <a:cubicBezTo>
                    <a:pt x="44" y="36"/>
                    <a:pt x="44" y="36"/>
                    <a:pt x="44" y="36"/>
                  </a:cubicBezTo>
                  <a:cubicBezTo>
                    <a:pt x="39" y="35"/>
                    <a:pt x="35" y="32"/>
                    <a:pt x="31" y="30"/>
                  </a:cubicBezTo>
                  <a:cubicBezTo>
                    <a:pt x="28" y="28"/>
                    <a:pt x="19" y="13"/>
                    <a:pt x="23" y="13"/>
                  </a:cubicBezTo>
                  <a:cubicBezTo>
                    <a:pt x="0" y="0"/>
                    <a:pt x="5" y="85"/>
                    <a:pt x="5" y="93"/>
                  </a:cubicBezTo>
                  <a:cubicBezTo>
                    <a:pt x="5" y="94"/>
                    <a:pt x="7" y="113"/>
                    <a:pt x="6" y="121"/>
                  </a:cubicBezTo>
                  <a:cubicBezTo>
                    <a:pt x="5" y="137"/>
                    <a:pt x="3" y="156"/>
                    <a:pt x="5" y="172"/>
                  </a:cubicBezTo>
                  <a:cubicBezTo>
                    <a:pt x="6" y="186"/>
                    <a:pt x="10" y="197"/>
                    <a:pt x="26" y="197"/>
                  </a:cubicBezTo>
                  <a:cubicBezTo>
                    <a:pt x="34" y="197"/>
                    <a:pt x="41" y="196"/>
                    <a:pt x="48" y="195"/>
                  </a:cubicBezTo>
                  <a:cubicBezTo>
                    <a:pt x="51" y="195"/>
                    <a:pt x="65" y="194"/>
                    <a:pt x="62" y="196"/>
                  </a:cubicBezTo>
                  <a:cubicBezTo>
                    <a:pt x="78" y="194"/>
                    <a:pt x="94" y="195"/>
                    <a:pt x="110" y="196"/>
                  </a:cubicBezTo>
                  <a:cubicBezTo>
                    <a:pt x="110" y="196"/>
                    <a:pt x="111" y="196"/>
                    <a:pt x="111" y="196"/>
                  </a:cubicBezTo>
                  <a:cubicBezTo>
                    <a:pt x="111" y="196"/>
                    <a:pt x="111" y="196"/>
                    <a:pt x="111" y="196"/>
                  </a:cubicBezTo>
                  <a:cubicBezTo>
                    <a:pt x="111" y="196"/>
                    <a:pt x="111" y="196"/>
                    <a:pt x="111" y="196"/>
                  </a:cubicBezTo>
                  <a:cubicBezTo>
                    <a:pt x="125" y="197"/>
                    <a:pt x="140" y="197"/>
                    <a:pt x="155" y="195"/>
                  </a:cubicBezTo>
                  <a:cubicBezTo>
                    <a:pt x="155" y="197"/>
                    <a:pt x="148" y="195"/>
                    <a:pt x="148" y="197"/>
                  </a:cubicBezTo>
                  <a:cubicBezTo>
                    <a:pt x="151" y="196"/>
                    <a:pt x="162" y="194"/>
                    <a:pt x="162" y="194"/>
                  </a:cubicBezTo>
                  <a:cubicBezTo>
                    <a:pt x="179" y="184"/>
                    <a:pt x="172" y="146"/>
                    <a:pt x="171" y="136"/>
                  </a:cubicBezTo>
                  <a:close/>
                  <a:moveTo>
                    <a:pt x="168" y="58"/>
                  </a:moveTo>
                  <a:cubicBezTo>
                    <a:pt x="168" y="59"/>
                    <a:pt x="167" y="60"/>
                    <a:pt x="167" y="60"/>
                  </a:cubicBezTo>
                  <a:cubicBezTo>
                    <a:pt x="167" y="65"/>
                    <a:pt x="166" y="69"/>
                    <a:pt x="167" y="74"/>
                  </a:cubicBezTo>
                  <a:cubicBezTo>
                    <a:pt x="167" y="83"/>
                    <a:pt x="168" y="93"/>
                    <a:pt x="167" y="102"/>
                  </a:cubicBezTo>
                  <a:cubicBezTo>
                    <a:pt x="166" y="101"/>
                    <a:pt x="166" y="101"/>
                    <a:pt x="166" y="101"/>
                  </a:cubicBezTo>
                  <a:cubicBezTo>
                    <a:pt x="166" y="109"/>
                    <a:pt x="169" y="118"/>
                    <a:pt x="165" y="124"/>
                  </a:cubicBezTo>
                  <a:cubicBezTo>
                    <a:pt x="166" y="124"/>
                    <a:pt x="166" y="123"/>
                    <a:pt x="167" y="123"/>
                  </a:cubicBezTo>
                  <a:cubicBezTo>
                    <a:pt x="167" y="125"/>
                    <a:pt x="169" y="138"/>
                    <a:pt x="168" y="139"/>
                  </a:cubicBezTo>
                  <a:cubicBezTo>
                    <a:pt x="167" y="139"/>
                    <a:pt x="167" y="139"/>
                    <a:pt x="167" y="138"/>
                  </a:cubicBezTo>
                  <a:cubicBezTo>
                    <a:pt x="167" y="138"/>
                    <a:pt x="167" y="138"/>
                    <a:pt x="167" y="138"/>
                  </a:cubicBezTo>
                  <a:cubicBezTo>
                    <a:pt x="167" y="138"/>
                    <a:pt x="167" y="138"/>
                    <a:pt x="167" y="138"/>
                  </a:cubicBezTo>
                  <a:cubicBezTo>
                    <a:pt x="167" y="138"/>
                    <a:pt x="167" y="138"/>
                    <a:pt x="167" y="138"/>
                  </a:cubicBezTo>
                  <a:cubicBezTo>
                    <a:pt x="167" y="138"/>
                    <a:pt x="166" y="138"/>
                    <a:pt x="166" y="137"/>
                  </a:cubicBezTo>
                  <a:cubicBezTo>
                    <a:pt x="165" y="135"/>
                    <a:pt x="166" y="143"/>
                    <a:pt x="167" y="142"/>
                  </a:cubicBezTo>
                  <a:cubicBezTo>
                    <a:pt x="167" y="146"/>
                    <a:pt x="167" y="162"/>
                    <a:pt x="168" y="168"/>
                  </a:cubicBezTo>
                  <a:cubicBezTo>
                    <a:pt x="167" y="168"/>
                    <a:pt x="167" y="169"/>
                    <a:pt x="167" y="168"/>
                  </a:cubicBezTo>
                  <a:cubicBezTo>
                    <a:pt x="167" y="171"/>
                    <a:pt x="167" y="177"/>
                    <a:pt x="166" y="180"/>
                  </a:cubicBezTo>
                  <a:cubicBezTo>
                    <a:pt x="167" y="179"/>
                    <a:pt x="167" y="178"/>
                    <a:pt x="167" y="177"/>
                  </a:cubicBezTo>
                  <a:cubicBezTo>
                    <a:pt x="168" y="178"/>
                    <a:pt x="168" y="180"/>
                    <a:pt x="166" y="182"/>
                  </a:cubicBezTo>
                  <a:cubicBezTo>
                    <a:pt x="167" y="183"/>
                    <a:pt x="161" y="186"/>
                    <a:pt x="158" y="188"/>
                  </a:cubicBezTo>
                  <a:cubicBezTo>
                    <a:pt x="158" y="188"/>
                    <a:pt x="160" y="188"/>
                    <a:pt x="161" y="188"/>
                  </a:cubicBezTo>
                  <a:cubicBezTo>
                    <a:pt x="157" y="189"/>
                    <a:pt x="151" y="191"/>
                    <a:pt x="146" y="190"/>
                  </a:cubicBezTo>
                  <a:cubicBezTo>
                    <a:pt x="149" y="191"/>
                    <a:pt x="123" y="190"/>
                    <a:pt x="129" y="189"/>
                  </a:cubicBezTo>
                  <a:cubicBezTo>
                    <a:pt x="118" y="189"/>
                    <a:pt x="101" y="187"/>
                    <a:pt x="91" y="190"/>
                  </a:cubicBezTo>
                  <a:cubicBezTo>
                    <a:pt x="88" y="189"/>
                    <a:pt x="64" y="192"/>
                    <a:pt x="63" y="190"/>
                  </a:cubicBezTo>
                  <a:cubicBezTo>
                    <a:pt x="64" y="190"/>
                    <a:pt x="65" y="190"/>
                    <a:pt x="66" y="190"/>
                  </a:cubicBezTo>
                  <a:cubicBezTo>
                    <a:pt x="60" y="185"/>
                    <a:pt x="47" y="191"/>
                    <a:pt x="40" y="191"/>
                  </a:cubicBezTo>
                  <a:cubicBezTo>
                    <a:pt x="42" y="190"/>
                    <a:pt x="45" y="190"/>
                    <a:pt x="47" y="189"/>
                  </a:cubicBezTo>
                  <a:cubicBezTo>
                    <a:pt x="45" y="189"/>
                    <a:pt x="42" y="189"/>
                    <a:pt x="41" y="190"/>
                  </a:cubicBezTo>
                  <a:cubicBezTo>
                    <a:pt x="39" y="190"/>
                    <a:pt x="30" y="191"/>
                    <a:pt x="27" y="191"/>
                  </a:cubicBezTo>
                  <a:cubicBezTo>
                    <a:pt x="22" y="190"/>
                    <a:pt x="15" y="187"/>
                    <a:pt x="12" y="182"/>
                  </a:cubicBezTo>
                  <a:cubicBezTo>
                    <a:pt x="12" y="182"/>
                    <a:pt x="13" y="182"/>
                    <a:pt x="13" y="181"/>
                  </a:cubicBezTo>
                  <a:cubicBezTo>
                    <a:pt x="13" y="182"/>
                    <a:pt x="12" y="181"/>
                    <a:pt x="11" y="180"/>
                  </a:cubicBezTo>
                  <a:cubicBezTo>
                    <a:pt x="11" y="179"/>
                    <a:pt x="11" y="178"/>
                    <a:pt x="11" y="177"/>
                  </a:cubicBezTo>
                  <a:cubicBezTo>
                    <a:pt x="13" y="177"/>
                    <a:pt x="12" y="170"/>
                    <a:pt x="11" y="174"/>
                  </a:cubicBezTo>
                  <a:cubicBezTo>
                    <a:pt x="11" y="172"/>
                    <a:pt x="11" y="169"/>
                    <a:pt x="11" y="166"/>
                  </a:cubicBezTo>
                  <a:cubicBezTo>
                    <a:pt x="12" y="168"/>
                    <a:pt x="11" y="156"/>
                    <a:pt x="11" y="153"/>
                  </a:cubicBezTo>
                  <a:cubicBezTo>
                    <a:pt x="12" y="142"/>
                    <a:pt x="12" y="130"/>
                    <a:pt x="13" y="119"/>
                  </a:cubicBezTo>
                  <a:cubicBezTo>
                    <a:pt x="13" y="108"/>
                    <a:pt x="18" y="84"/>
                    <a:pt x="12" y="76"/>
                  </a:cubicBezTo>
                  <a:cubicBezTo>
                    <a:pt x="16" y="73"/>
                    <a:pt x="11" y="50"/>
                    <a:pt x="11" y="45"/>
                  </a:cubicBezTo>
                  <a:cubicBezTo>
                    <a:pt x="11" y="34"/>
                    <a:pt x="14" y="29"/>
                    <a:pt x="17" y="19"/>
                  </a:cubicBezTo>
                  <a:cubicBezTo>
                    <a:pt x="13" y="30"/>
                    <a:pt x="37" y="38"/>
                    <a:pt x="42" y="41"/>
                  </a:cubicBezTo>
                  <a:cubicBezTo>
                    <a:pt x="26" y="38"/>
                    <a:pt x="49" y="45"/>
                    <a:pt x="54" y="42"/>
                  </a:cubicBezTo>
                  <a:cubicBezTo>
                    <a:pt x="53" y="43"/>
                    <a:pt x="49" y="42"/>
                    <a:pt x="48" y="41"/>
                  </a:cubicBezTo>
                  <a:cubicBezTo>
                    <a:pt x="54" y="40"/>
                    <a:pt x="67" y="45"/>
                    <a:pt x="71" y="42"/>
                  </a:cubicBezTo>
                  <a:cubicBezTo>
                    <a:pt x="84" y="39"/>
                    <a:pt x="99" y="40"/>
                    <a:pt x="112" y="41"/>
                  </a:cubicBezTo>
                  <a:cubicBezTo>
                    <a:pt x="124" y="43"/>
                    <a:pt x="134" y="40"/>
                    <a:pt x="145" y="36"/>
                  </a:cubicBezTo>
                  <a:cubicBezTo>
                    <a:pt x="147" y="36"/>
                    <a:pt x="155" y="33"/>
                    <a:pt x="153" y="31"/>
                  </a:cubicBezTo>
                  <a:cubicBezTo>
                    <a:pt x="154" y="29"/>
                    <a:pt x="155" y="27"/>
                    <a:pt x="155" y="26"/>
                  </a:cubicBezTo>
                  <a:cubicBezTo>
                    <a:pt x="156" y="26"/>
                    <a:pt x="156" y="26"/>
                    <a:pt x="156" y="26"/>
                  </a:cubicBezTo>
                  <a:cubicBezTo>
                    <a:pt x="156" y="26"/>
                    <a:pt x="156" y="26"/>
                    <a:pt x="156" y="25"/>
                  </a:cubicBezTo>
                  <a:cubicBezTo>
                    <a:pt x="156" y="25"/>
                    <a:pt x="156" y="25"/>
                    <a:pt x="156" y="25"/>
                  </a:cubicBezTo>
                  <a:cubicBezTo>
                    <a:pt x="156" y="24"/>
                    <a:pt x="157" y="24"/>
                    <a:pt x="157" y="24"/>
                  </a:cubicBezTo>
                  <a:cubicBezTo>
                    <a:pt x="158" y="23"/>
                    <a:pt x="158" y="23"/>
                    <a:pt x="159" y="22"/>
                  </a:cubicBezTo>
                  <a:cubicBezTo>
                    <a:pt x="159" y="22"/>
                    <a:pt x="159" y="21"/>
                    <a:pt x="158" y="21"/>
                  </a:cubicBezTo>
                  <a:cubicBezTo>
                    <a:pt x="157" y="20"/>
                    <a:pt x="157" y="19"/>
                    <a:pt x="158" y="18"/>
                  </a:cubicBezTo>
                  <a:cubicBezTo>
                    <a:pt x="158" y="18"/>
                    <a:pt x="158" y="18"/>
                    <a:pt x="158" y="18"/>
                  </a:cubicBezTo>
                  <a:cubicBezTo>
                    <a:pt x="158" y="17"/>
                    <a:pt x="158" y="17"/>
                    <a:pt x="159" y="17"/>
                  </a:cubicBezTo>
                  <a:cubicBezTo>
                    <a:pt x="159" y="17"/>
                    <a:pt x="159" y="17"/>
                    <a:pt x="160" y="17"/>
                  </a:cubicBezTo>
                  <a:cubicBezTo>
                    <a:pt x="161" y="17"/>
                    <a:pt x="161" y="17"/>
                    <a:pt x="161" y="17"/>
                  </a:cubicBezTo>
                  <a:cubicBezTo>
                    <a:pt x="163" y="18"/>
                    <a:pt x="165" y="19"/>
                    <a:pt x="166" y="22"/>
                  </a:cubicBezTo>
                  <a:cubicBezTo>
                    <a:pt x="170" y="32"/>
                    <a:pt x="169" y="47"/>
                    <a:pt x="167" y="57"/>
                  </a:cubicBezTo>
                  <a:cubicBezTo>
                    <a:pt x="169" y="58"/>
                    <a:pt x="169" y="54"/>
                    <a:pt x="169" y="58"/>
                  </a:cubicBezTo>
                  <a:cubicBezTo>
                    <a:pt x="166" y="55"/>
                    <a:pt x="169" y="62"/>
                    <a:pt x="16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1" name="Freeform 9256"/>
            <p:cNvSpPr>
              <a:spLocks noEditPoints="1"/>
            </p:cNvSpPr>
            <p:nvPr/>
          </p:nvSpPr>
          <p:spPr bwMode="auto">
            <a:xfrm>
              <a:off x="74613" y="0"/>
              <a:ext cx="500063" cy="200025"/>
            </a:xfrm>
            <a:custGeom>
              <a:avLst/>
              <a:gdLst>
                <a:gd name="T0" fmla="*/ 20 w 133"/>
                <a:gd name="T1" fmla="*/ 45 h 53"/>
                <a:gd name="T2" fmla="*/ 22 w 133"/>
                <a:gd name="T3" fmla="*/ 46 h 53"/>
                <a:gd name="T4" fmla="*/ 44 w 133"/>
                <a:gd name="T5" fmla="*/ 47 h 53"/>
                <a:gd name="T6" fmla="*/ 57 w 133"/>
                <a:gd name="T7" fmla="*/ 47 h 53"/>
                <a:gd name="T8" fmla="*/ 115 w 133"/>
                <a:gd name="T9" fmla="*/ 48 h 53"/>
                <a:gd name="T10" fmla="*/ 126 w 133"/>
                <a:gd name="T11" fmla="*/ 25 h 53"/>
                <a:gd name="T12" fmla="*/ 74 w 133"/>
                <a:gd name="T13" fmla="*/ 1 h 53"/>
                <a:gd name="T14" fmla="*/ 40 w 133"/>
                <a:gd name="T15" fmla="*/ 10 h 53"/>
                <a:gd name="T16" fmla="*/ 24 w 133"/>
                <a:gd name="T17" fmla="*/ 20 h 53"/>
                <a:gd name="T18" fmla="*/ 25 w 133"/>
                <a:gd name="T19" fmla="*/ 43 h 53"/>
                <a:gd name="T20" fmla="*/ 25 w 133"/>
                <a:gd name="T21" fmla="*/ 43 h 53"/>
                <a:gd name="T22" fmla="*/ 26 w 133"/>
                <a:gd name="T23" fmla="*/ 44 h 53"/>
                <a:gd name="T24" fmla="*/ 26 w 133"/>
                <a:gd name="T25" fmla="*/ 43 h 53"/>
                <a:gd name="T26" fmla="*/ 32 w 133"/>
                <a:gd name="T27" fmla="*/ 45 h 53"/>
                <a:gd name="T28" fmla="*/ 33 w 133"/>
                <a:gd name="T29" fmla="*/ 44 h 53"/>
                <a:gd name="T30" fmla="*/ 62 w 133"/>
                <a:gd name="T31" fmla="*/ 36 h 53"/>
                <a:gd name="T32" fmla="*/ 61 w 133"/>
                <a:gd name="T33" fmla="*/ 31 h 53"/>
                <a:gd name="T34" fmla="*/ 60 w 133"/>
                <a:gd name="T35" fmla="*/ 23 h 53"/>
                <a:gd name="T36" fmla="*/ 63 w 133"/>
                <a:gd name="T37" fmla="*/ 19 h 53"/>
                <a:gd name="T38" fmla="*/ 65 w 133"/>
                <a:gd name="T39" fmla="*/ 21 h 53"/>
                <a:gd name="T40" fmla="*/ 77 w 133"/>
                <a:gd name="T41" fmla="*/ 23 h 53"/>
                <a:gd name="T42" fmla="*/ 65 w 133"/>
                <a:gd name="T43" fmla="*/ 36 h 53"/>
                <a:gd name="T44" fmla="*/ 62 w 133"/>
                <a:gd name="T45" fmla="*/ 17 h 53"/>
                <a:gd name="T46" fmla="*/ 68 w 133"/>
                <a:gd name="T47" fmla="*/ 42 h 53"/>
                <a:gd name="T48" fmla="*/ 68 w 133"/>
                <a:gd name="T49" fmla="*/ 42 h 53"/>
                <a:gd name="T50" fmla="*/ 49 w 133"/>
                <a:gd name="T51" fmla="*/ 9 h 53"/>
                <a:gd name="T52" fmla="*/ 14 w 133"/>
                <a:gd name="T53" fmla="*/ 32 h 53"/>
                <a:gd name="T54" fmla="*/ 19 w 133"/>
                <a:gd name="T55" fmla="*/ 25 h 53"/>
                <a:gd name="T56" fmla="*/ 44 w 133"/>
                <a:gd name="T57" fmla="*/ 16 h 53"/>
                <a:gd name="T58" fmla="*/ 63 w 133"/>
                <a:gd name="T59" fmla="*/ 6 h 53"/>
                <a:gd name="T60" fmla="*/ 84 w 133"/>
                <a:gd name="T61" fmla="*/ 7 h 53"/>
                <a:gd name="T62" fmla="*/ 89 w 133"/>
                <a:gd name="T63" fmla="*/ 10 h 53"/>
                <a:gd name="T64" fmla="*/ 94 w 133"/>
                <a:gd name="T65" fmla="*/ 12 h 53"/>
                <a:gd name="T66" fmla="*/ 117 w 133"/>
                <a:gd name="T67" fmla="*/ 27 h 53"/>
                <a:gd name="T68" fmla="*/ 76 w 133"/>
                <a:gd name="T69" fmla="*/ 42 h 53"/>
                <a:gd name="T70" fmla="*/ 72 w 133"/>
                <a:gd name="T71" fmla="*/ 41 h 53"/>
                <a:gd name="T72" fmla="*/ 82 w 133"/>
                <a:gd name="T73" fmla="*/ 39 h 53"/>
                <a:gd name="T74" fmla="*/ 72 w 133"/>
                <a:gd name="T75" fmla="*/ 14 h 53"/>
                <a:gd name="T76" fmla="*/ 70 w 133"/>
                <a:gd name="T77" fmla="*/ 15 h 53"/>
                <a:gd name="T78" fmla="*/ 61 w 133"/>
                <a:gd name="T79" fmla="*/ 17 h 53"/>
                <a:gd name="T80" fmla="*/ 60 w 133"/>
                <a:gd name="T81" fmla="*/ 16 h 53"/>
                <a:gd name="T82" fmla="*/ 58 w 133"/>
                <a:gd name="T83" fmla="*/ 15 h 53"/>
                <a:gd name="T84" fmla="*/ 57 w 133"/>
                <a:gd name="T85" fmla="*/ 18 h 53"/>
                <a:gd name="T86" fmla="*/ 57 w 133"/>
                <a:gd name="T87" fmla="*/ 19 h 53"/>
                <a:gd name="T88" fmla="*/ 56 w 133"/>
                <a:gd name="T89" fmla="*/ 19 h 53"/>
                <a:gd name="T90" fmla="*/ 56 w 133"/>
                <a:gd name="T91" fmla="*/ 22 h 53"/>
                <a:gd name="T92" fmla="*/ 55 w 133"/>
                <a:gd name="T93" fmla="*/ 30 h 53"/>
                <a:gd name="T94" fmla="*/ 55 w 133"/>
                <a:gd name="T95" fmla="*/ 36 h 53"/>
                <a:gd name="T96" fmla="*/ 59 w 133"/>
                <a:gd name="T97" fmla="*/ 37 h 53"/>
                <a:gd name="T98" fmla="*/ 56 w 133"/>
                <a:gd name="T99" fmla="*/ 43 h 53"/>
                <a:gd name="T100" fmla="*/ 32 w 133"/>
                <a:gd name="T101" fmla="*/ 42 h 53"/>
                <a:gd name="T102" fmla="*/ 26 w 133"/>
                <a:gd name="T103" fmla="*/ 43 h 53"/>
                <a:gd name="T104" fmla="*/ 25 w 133"/>
                <a:gd name="T105" fmla="*/ 43 h 53"/>
                <a:gd name="T106" fmla="*/ 23 w 133"/>
                <a:gd name="T107" fmla="*/ 44 h 53"/>
                <a:gd name="T108" fmla="*/ 24 w 133"/>
                <a:gd name="T109" fmla="*/ 45 h 53"/>
                <a:gd name="T110" fmla="*/ 23 w 133"/>
                <a:gd name="T111" fmla="*/ 45 h 53"/>
                <a:gd name="T112" fmla="*/ 22 w 133"/>
                <a:gd name="T113" fmla="*/ 44 h 53"/>
                <a:gd name="T114" fmla="*/ 22 w 133"/>
                <a:gd name="T115" fmla="*/ 43 h 53"/>
                <a:gd name="T116" fmla="*/ 21 w 133"/>
                <a:gd name="T117" fmla="*/ 43 h 53"/>
                <a:gd name="T118" fmla="*/ 58 w 133"/>
                <a:gd name="T1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3" h="53">
                  <a:moveTo>
                    <a:pt x="15" y="44"/>
                  </a:moveTo>
                  <a:cubicBezTo>
                    <a:pt x="15" y="43"/>
                    <a:pt x="18" y="44"/>
                    <a:pt x="20" y="45"/>
                  </a:cubicBezTo>
                  <a:cubicBezTo>
                    <a:pt x="20" y="45"/>
                    <a:pt x="20" y="45"/>
                    <a:pt x="20" y="45"/>
                  </a:cubicBezTo>
                  <a:cubicBezTo>
                    <a:pt x="20" y="45"/>
                    <a:pt x="20" y="45"/>
                    <a:pt x="21" y="45"/>
                  </a:cubicBezTo>
                  <a:cubicBezTo>
                    <a:pt x="21" y="45"/>
                    <a:pt x="22" y="45"/>
                    <a:pt x="22" y="45"/>
                  </a:cubicBezTo>
                  <a:cubicBezTo>
                    <a:pt x="20" y="46"/>
                    <a:pt x="20" y="46"/>
                    <a:pt x="22" y="46"/>
                  </a:cubicBezTo>
                  <a:cubicBezTo>
                    <a:pt x="23" y="46"/>
                    <a:pt x="23" y="46"/>
                    <a:pt x="23" y="45"/>
                  </a:cubicBezTo>
                  <a:cubicBezTo>
                    <a:pt x="23" y="45"/>
                    <a:pt x="24" y="45"/>
                    <a:pt x="24" y="45"/>
                  </a:cubicBezTo>
                  <a:cubicBezTo>
                    <a:pt x="25" y="48"/>
                    <a:pt x="39" y="52"/>
                    <a:pt x="44" y="47"/>
                  </a:cubicBezTo>
                  <a:cubicBezTo>
                    <a:pt x="45" y="49"/>
                    <a:pt x="46" y="48"/>
                    <a:pt x="48" y="49"/>
                  </a:cubicBezTo>
                  <a:cubicBezTo>
                    <a:pt x="53" y="49"/>
                    <a:pt x="56" y="45"/>
                    <a:pt x="59" y="46"/>
                  </a:cubicBezTo>
                  <a:cubicBezTo>
                    <a:pt x="59" y="47"/>
                    <a:pt x="58" y="48"/>
                    <a:pt x="57" y="47"/>
                  </a:cubicBezTo>
                  <a:cubicBezTo>
                    <a:pt x="58" y="52"/>
                    <a:pt x="65" y="46"/>
                    <a:pt x="69" y="47"/>
                  </a:cubicBezTo>
                  <a:cubicBezTo>
                    <a:pt x="67" y="50"/>
                    <a:pt x="84" y="48"/>
                    <a:pt x="86" y="48"/>
                  </a:cubicBezTo>
                  <a:cubicBezTo>
                    <a:pt x="95" y="48"/>
                    <a:pt x="107" y="53"/>
                    <a:pt x="115" y="48"/>
                  </a:cubicBezTo>
                  <a:cubicBezTo>
                    <a:pt x="116" y="49"/>
                    <a:pt x="128" y="44"/>
                    <a:pt x="126" y="42"/>
                  </a:cubicBezTo>
                  <a:cubicBezTo>
                    <a:pt x="124" y="41"/>
                    <a:pt x="128" y="40"/>
                    <a:pt x="129" y="39"/>
                  </a:cubicBezTo>
                  <a:cubicBezTo>
                    <a:pt x="133" y="36"/>
                    <a:pt x="128" y="29"/>
                    <a:pt x="126" y="25"/>
                  </a:cubicBezTo>
                  <a:cubicBezTo>
                    <a:pt x="123" y="21"/>
                    <a:pt x="113" y="21"/>
                    <a:pt x="108" y="20"/>
                  </a:cubicBezTo>
                  <a:cubicBezTo>
                    <a:pt x="100" y="20"/>
                    <a:pt x="96" y="10"/>
                    <a:pt x="91" y="6"/>
                  </a:cubicBezTo>
                  <a:cubicBezTo>
                    <a:pt x="86" y="0"/>
                    <a:pt x="81" y="1"/>
                    <a:pt x="74" y="1"/>
                  </a:cubicBezTo>
                  <a:cubicBezTo>
                    <a:pt x="69" y="1"/>
                    <a:pt x="65" y="1"/>
                    <a:pt x="61" y="1"/>
                  </a:cubicBezTo>
                  <a:cubicBezTo>
                    <a:pt x="57" y="1"/>
                    <a:pt x="47" y="6"/>
                    <a:pt x="51" y="1"/>
                  </a:cubicBezTo>
                  <a:cubicBezTo>
                    <a:pt x="50" y="2"/>
                    <a:pt x="41" y="8"/>
                    <a:pt x="40" y="10"/>
                  </a:cubicBezTo>
                  <a:cubicBezTo>
                    <a:pt x="41" y="10"/>
                    <a:pt x="41" y="12"/>
                    <a:pt x="41" y="12"/>
                  </a:cubicBezTo>
                  <a:cubicBezTo>
                    <a:pt x="39" y="13"/>
                    <a:pt x="36" y="20"/>
                    <a:pt x="36" y="20"/>
                  </a:cubicBezTo>
                  <a:cubicBezTo>
                    <a:pt x="36" y="19"/>
                    <a:pt x="23" y="20"/>
                    <a:pt x="24" y="20"/>
                  </a:cubicBezTo>
                  <a:cubicBezTo>
                    <a:pt x="18" y="21"/>
                    <a:pt x="0" y="34"/>
                    <a:pt x="15" y="44"/>
                  </a:cubicBezTo>
                  <a:close/>
                  <a:moveTo>
                    <a:pt x="25" y="44"/>
                  </a:moveTo>
                  <a:cubicBezTo>
                    <a:pt x="25" y="44"/>
                    <a:pt x="25" y="44"/>
                    <a:pt x="25" y="43"/>
                  </a:cubicBezTo>
                  <a:cubicBezTo>
                    <a:pt x="25" y="43"/>
                    <a:pt x="25" y="43"/>
                    <a:pt x="25" y="43"/>
                  </a:cubicBezTo>
                  <a:cubicBezTo>
                    <a:pt x="25" y="43"/>
                    <a:pt x="25" y="43"/>
                    <a:pt x="26" y="43"/>
                  </a:cubicBezTo>
                  <a:cubicBezTo>
                    <a:pt x="25" y="43"/>
                    <a:pt x="25" y="43"/>
                    <a:pt x="25" y="43"/>
                  </a:cubicBezTo>
                  <a:cubicBezTo>
                    <a:pt x="25" y="44"/>
                    <a:pt x="25" y="44"/>
                    <a:pt x="25" y="44"/>
                  </a:cubicBezTo>
                  <a:cubicBezTo>
                    <a:pt x="25" y="44"/>
                    <a:pt x="25" y="44"/>
                    <a:pt x="25" y="44"/>
                  </a:cubicBezTo>
                  <a:close/>
                  <a:moveTo>
                    <a:pt x="26" y="44"/>
                  </a:moveTo>
                  <a:cubicBezTo>
                    <a:pt x="26" y="44"/>
                    <a:pt x="25" y="44"/>
                    <a:pt x="25" y="44"/>
                  </a:cubicBezTo>
                  <a:cubicBezTo>
                    <a:pt x="25" y="44"/>
                    <a:pt x="25" y="44"/>
                    <a:pt x="26" y="43"/>
                  </a:cubicBezTo>
                  <a:cubicBezTo>
                    <a:pt x="26" y="43"/>
                    <a:pt x="26" y="43"/>
                    <a:pt x="26" y="43"/>
                  </a:cubicBezTo>
                  <a:cubicBezTo>
                    <a:pt x="26" y="43"/>
                    <a:pt x="26" y="43"/>
                    <a:pt x="26" y="43"/>
                  </a:cubicBezTo>
                  <a:cubicBezTo>
                    <a:pt x="26" y="43"/>
                    <a:pt x="26" y="43"/>
                    <a:pt x="26" y="44"/>
                  </a:cubicBezTo>
                  <a:close/>
                  <a:moveTo>
                    <a:pt x="32" y="45"/>
                  </a:moveTo>
                  <a:cubicBezTo>
                    <a:pt x="32" y="45"/>
                    <a:pt x="32" y="45"/>
                    <a:pt x="32" y="44"/>
                  </a:cubicBezTo>
                  <a:cubicBezTo>
                    <a:pt x="32" y="44"/>
                    <a:pt x="32" y="44"/>
                    <a:pt x="33" y="44"/>
                  </a:cubicBezTo>
                  <a:cubicBezTo>
                    <a:pt x="33" y="44"/>
                    <a:pt x="33" y="44"/>
                    <a:pt x="33" y="44"/>
                  </a:cubicBezTo>
                  <a:cubicBezTo>
                    <a:pt x="33" y="44"/>
                    <a:pt x="32" y="45"/>
                    <a:pt x="32" y="45"/>
                  </a:cubicBezTo>
                  <a:close/>
                  <a:moveTo>
                    <a:pt x="65" y="36"/>
                  </a:moveTo>
                  <a:cubicBezTo>
                    <a:pt x="64" y="36"/>
                    <a:pt x="63" y="36"/>
                    <a:pt x="62" y="36"/>
                  </a:cubicBezTo>
                  <a:cubicBezTo>
                    <a:pt x="65" y="35"/>
                    <a:pt x="62" y="34"/>
                    <a:pt x="61" y="34"/>
                  </a:cubicBezTo>
                  <a:cubicBezTo>
                    <a:pt x="62" y="35"/>
                    <a:pt x="61" y="35"/>
                    <a:pt x="59" y="34"/>
                  </a:cubicBezTo>
                  <a:cubicBezTo>
                    <a:pt x="64" y="31"/>
                    <a:pt x="57" y="33"/>
                    <a:pt x="61" y="31"/>
                  </a:cubicBezTo>
                  <a:cubicBezTo>
                    <a:pt x="60" y="30"/>
                    <a:pt x="59" y="30"/>
                    <a:pt x="58" y="30"/>
                  </a:cubicBezTo>
                  <a:cubicBezTo>
                    <a:pt x="58" y="30"/>
                    <a:pt x="58" y="26"/>
                    <a:pt x="59" y="23"/>
                  </a:cubicBezTo>
                  <a:cubicBezTo>
                    <a:pt x="59" y="23"/>
                    <a:pt x="60" y="23"/>
                    <a:pt x="60" y="23"/>
                  </a:cubicBezTo>
                  <a:cubicBezTo>
                    <a:pt x="60" y="24"/>
                    <a:pt x="60" y="22"/>
                    <a:pt x="60" y="22"/>
                  </a:cubicBezTo>
                  <a:cubicBezTo>
                    <a:pt x="60" y="22"/>
                    <a:pt x="61" y="21"/>
                    <a:pt x="63" y="22"/>
                  </a:cubicBezTo>
                  <a:cubicBezTo>
                    <a:pt x="61" y="20"/>
                    <a:pt x="64" y="23"/>
                    <a:pt x="63" y="19"/>
                  </a:cubicBezTo>
                  <a:cubicBezTo>
                    <a:pt x="64" y="21"/>
                    <a:pt x="62" y="21"/>
                    <a:pt x="65" y="21"/>
                  </a:cubicBezTo>
                  <a:cubicBezTo>
                    <a:pt x="65" y="21"/>
                    <a:pt x="65" y="21"/>
                    <a:pt x="64" y="20"/>
                  </a:cubicBezTo>
                  <a:cubicBezTo>
                    <a:pt x="65" y="20"/>
                    <a:pt x="65" y="21"/>
                    <a:pt x="65" y="21"/>
                  </a:cubicBezTo>
                  <a:cubicBezTo>
                    <a:pt x="65" y="20"/>
                    <a:pt x="66" y="17"/>
                    <a:pt x="66" y="18"/>
                  </a:cubicBezTo>
                  <a:cubicBezTo>
                    <a:pt x="67" y="20"/>
                    <a:pt x="66" y="17"/>
                    <a:pt x="66" y="20"/>
                  </a:cubicBezTo>
                  <a:cubicBezTo>
                    <a:pt x="69" y="20"/>
                    <a:pt x="75" y="18"/>
                    <a:pt x="77" y="23"/>
                  </a:cubicBezTo>
                  <a:cubicBezTo>
                    <a:pt x="77" y="24"/>
                    <a:pt x="78" y="26"/>
                    <a:pt x="78" y="27"/>
                  </a:cubicBezTo>
                  <a:cubicBezTo>
                    <a:pt x="77" y="27"/>
                    <a:pt x="79" y="31"/>
                    <a:pt x="78" y="32"/>
                  </a:cubicBezTo>
                  <a:cubicBezTo>
                    <a:pt x="76" y="34"/>
                    <a:pt x="64" y="39"/>
                    <a:pt x="65" y="36"/>
                  </a:cubicBezTo>
                  <a:close/>
                  <a:moveTo>
                    <a:pt x="62" y="17"/>
                  </a:moveTo>
                  <a:cubicBezTo>
                    <a:pt x="62" y="17"/>
                    <a:pt x="62" y="17"/>
                    <a:pt x="63" y="17"/>
                  </a:cubicBezTo>
                  <a:cubicBezTo>
                    <a:pt x="63" y="17"/>
                    <a:pt x="62" y="17"/>
                    <a:pt x="62" y="17"/>
                  </a:cubicBezTo>
                  <a:close/>
                  <a:moveTo>
                    <a:pt x="71" y="18"/>
                  </a:moveTo>
                  <a:cubicBezTo>
                    <a:pt x="71" y="18"/>
                    <a:pt x="71" y="17"/>
                    <a:pt x="71" y="18"/>
                  </a:cubicBezTo>
                  <a:close/>
                  <a:moveTo>
                    <a:pt x="68" y="42"/>
                  </a:moveTo>
                  <a:cubicBezTo>
                    <a:pt x="69" y="42"/>
                    <a:pt x="70" y="42"/>
                    <a:pt x="71" y="41"/>
                  </a:cubicBezTo>
                  <a:cubicBezTo>
                    <a:pt x="71" y="42"/>
                    <a:pt x="71" y="42"/>
                    <a:pt x="71" y="42"/>
                  </a:cubicBezTo>
                  <a:cubicBezTo>
                    <a:pt x="70" y="42"/>
                    <a:pt x="69" y="42"/>
                    <a:pt x="68" y="42"/>
                  </a:cubicBezTo>
                  <a:close/>
                  <a:moveTo>
                    <a:pt x="77" y="47"/>
                  </a:moveTo>
                  <a:cubicBezTo>
                    <a:pt x="76" y="47"/>
                    <a:pt x="76" y="46"/>
                    <a:pt x="77" y="47"/>
                  </a:cubicBezTo>
                  <a:close/>
                  <a:moveTo>
                    <a:pt x="49" y="9"/>
                  </a:moveTo>
                  <a:cubicBezTo>
                    <a:pt x="49" y="10"/>
                    <a:pt x="48" y="10"/>
                    <a:pt x="47" y="9"/>
                  </a:cubicBezTo>
                  <a:cubicBezTo>
                    <a:pt x="48" y="9"/>
                    <a:pt x="48" y="9"/>
                    <a:pt x="49" y="9"/>
                  </a:cubicBezTo>
                  <a:close/>
                  <a:moveTo>
                    <a:pt x="14" y="32"/>
                  </a:moveTo>
                  <a:cubicBezTo>
                    <a:pt x="14" y="32"/>
                    <a:pt x="14" y="32"/>
                    <a:pt x="14" y="32"/>
                  </a:cubicBezTo>
                  <a:cubicBezTo>
                    <a:pt x="14" y="32"/>
                    <a:pt x="14" y="32"/>
                    <a:pt x="14" y="32"/>
                  </a:cubicBezTo>
                  <a:cubicBezTo>
                    <a:pt x="14" y="28"/>
                    <a:pt x="14" y="25"/>
                    <a:pt x="19" y="25"/>
                  </a:cubicBezTo>
                  <a:cubicBezTo>
                    <a:pt x="19" y="27"/>
                    <a:pt x="25" y="22"/>
                    <a:pt x="27" y="24"/>
                  </a:cubicBezTo>
                  <a:cubicBezTo>
                    <a:pt x="24" y="20"/>
                    <a:pt x="33" y="25"/>
                    <a:pt x="32" y="24"/>
                  </a:cubicBezTo>
                  <a:cubicBezTo>
                    <a:pt x="37" y="25"/>
                    <a:pt x="43" y="19"/>
                    <a:pt x="44" y="16"/>
                  </a:cubicBezTo>
                  <a:cubicBezTo>
                    <a:pt x="44" y="17"/>
                    <a:pt x="45" y="15"/>
                    <a:pt x="45" y="14"/>
                  </a:cubicBezTo>
                  <a:cubicBezTo>
                    <a:pt x="43" y="8"/>
                    <a:pt x="48" y="12"/>
                    <a:pt x="49" y="9"/>
                  </a:cubicBezTo>
                  <a:cubicBezTo>
                    <a:pt x="53" y="9"/>
                    <a:pt x="60" y="7"/>
                    <a:pt x="63" y="6"/>
                  </a:cubicBezTo>
                  <a:cubicBezTo>
                    <a:pt x="63" y="6"/>
                    <a:pt x="63" y="6"/>
                    <a:pt x="63" y="6"/>
                  </a:cubicBezTo>
                  <a:cubicBezTo>
                    <a:pt x="64" y="5"/>
                    <a:pt x="65" y="5"/>
                    <a:pt x="65" y="5"/>
                  </a:cubicBezTo>
                  <a:cubicBezTo>
                    <a:pt x="72" y="3"/>
                    <a:pt x="81" y="8"/>
                    <a:pt x="84" y="7"/>
                  </a:cubicBezTo>
                  <a:cubicBezTo>
                    <a:pt x="84" y="7"/>
                    <a:pt x="85" y="7"/>
                    <a:pt x="85" y="7"/>
                  </a:cubicBezTo>
                  <a:cubicBezTo>
                    <a:pt x="87" y="8"/>
                    <a:pt x="86" y="9"/>
                    <a:pt x="85" y="8"/>
                  </a:cubicBezTo>
                  <a:cubicBezTo>
                    <a:pt x="85" y="9"/>
                    <a:pt x="87" y="10"/>
                    <a:pt x="89" y="10"/>
                  </a:cubicBezTo>
                  <a:cubicBezTo>
                    <a:pt x="89" y="11"/>
                    <a:pt x="90" y="11"/>
                    <a:pt x="90" y="11"/>
                  </a:cubicBezTo>
                  <a:cubicBezTo>
                    <a:pt x="90" y="11"/>
                    <a:pt x="90" y="11"/>
                    <a:pt x="90" y="11"/>
                  </a:cubicBezTo>
                  <a:cubicBezTo>
                    <a:pt x="92" y="11"/>
                    <a:pt x="93" y="12"/>
                    <a:pt x="94" y="12"/>
                  </a:cubicBezTo>
                  <a:cubicBezTo>
                    <a:pt x="88" y="11"/>
                    <a:pt x="92" y="13"/>
                    <a:pt x="92" y="12"/>
                  </a:cubicBezTo>
                  <a:cubicBezTo>
                    <a:pt x="91" y="13"/>
                    <a:pt x="103" y="26"/>
                    <a:pt x="106" y="27"/>
                  </a:cubicBezTo>
                  <a:cubicBezTo>
                    <a:pt x="106" y="26"/>
                    <a:pt x="113" y="27"/>
                    <a:pt x="117" y="27"/>
                  </a:cubicBezTo>
                  <a:cubicBezTo>
                    <a:pt x="127" y="29"/>
                    <a:pt x="123" y="34"/>
                    <a:pt x="118" y="40"/>
                  </a:cubicBezTo>
                  <a:cubicBezTo>
                    <a:pt x="114" y="46"/>
                    <a:pt x="104" y="39"/>
                    <a:pt x="99" y="44"/>
                  </a:cubicBezTo>
                  <a:cubicBezTo>
                    <a:pt x="92" y="40"/>
                    <a:pt x="82" y="47"/>
                    <a:pt x="76" y="42"/>
                  </a:cubicBezTo>
                  <a:cubicBezTo>
                    <a:pt x="82" y="42"/>
                    <a:pt x="76" y="43"/>
                    <a:pt x="78" y="41"/>
                  </a:cubicBezTo>
                  <a:cubicBezTo>
                    <a:pt x="76" y="42"/>
                    <a:pt x="74" y="42"/>
                    <a:pt x="72" y="42"/>
                  </a:cubicBezTo>
                  <a:cubicBezTo>
                    <a:pt x="72" y="42"/>
                    <a:pt x="72" y="42"/>
                    <a:pt x="72" y="41"/>
                  </a:cubicBezTo>
                  <a:cubicBezTo>
                    <a:pt x="72" y="41"/>
                    <a:pt x="72" y="41"/>
                    <a:pt x="72" y="41"/>
                  </a:cubicBezTo>
                  <a:cubicBezTo>
                    <a:pt x="73" y="41"/>
                    <a:pt x="74" y="40"/>
                    <a:pt x="74" y="39"/>
                  </a:cubicBezTo>
                  <a:cubicBezTo>
                    <a:pt x="74" y="42"/>
                    <a:pt x="79" y="38"/>
                    <a:pt x="82" y="39"/>
                  </a:cubicBezTo>
                  <a:cubicBezTo>
                    <a:pt x="82" y="36"/>
                    <a:pt x="86" y="30"/>
                    <a:pt x="85" y="26"/>
                  </a:cubicBezTo>
                  <a:cubicBezTo>
                    <a:pt x="83" y="22"/>
                    <a:pt x="82" y="21"/>
                    <a:pt x="81" y="17"/>
                  </a:cubicBezTo>
                  <a:cubicBezTo>
                    <a:pt x="81" y="17"/>
                    <a:pt x="72" y="15"/>
                    <a:pt x="72" y="14"/>
                  </a:cubicBezTo>
                  <a:cubicBezTo>
                    <a:pt x="73" y="14"/>
                    <a:pt x="73" y="14"/>
                    <a:pt x="73" y="12"/>
                  </a:cubicBezTo>
                  <a:cubicBezTo>
                    <a:pt x="72" y="14"/>
                    <a:pt x="71" y="14"/>
                    <a:pt x="70" y="13"/>
                  </a:cubicBezTo>
                  <a:cubicBezTo>
                    <a:pt x="70" y="14"/>
                    <a:pt x="70" y="14"/>
                    <a:pt x="70" y="15"/>
                  </a:cubicBezTo>
                  <a:cubicBezTo>
                    <a:pt x="70" y="13"/>
                    <a:pt x="65" y="14"/>
                    <a:pt x="61" y="16"/>
                  </a:cubicBezTo>
                  <a:cubicBezTo>
                    <a:pt x="61" y="16"/>
                    <a:pt x="61" y="17"/>
                    <a:pt x="62" y="17"/>
                  </a:cubicBezTo>
                  <a:cubicBezTo>
                    <a:pt x="62" y="17"/>
                    <a:pt x="62" y="17"/>
                    <a:pt x="61" y="17"/>
                  </a:cubicBezTo>
                  <a:cubicBezTo>
                    <a:pt x="61" y="17"/>
                    <a:pt x="61" y="16"/>
                    <a:pt x="61" y="16"/>
                  </a:cubicBezTo>
                  <a:cubicBezTo>
                    <a:pt x="61" y="16"/>
                    <a:pt x="61" y="16"/>
                    <a:pt x="60" y="16"/>
                  </a:cubicBezTo>
                  <a:cubicBezTo>
                    <a:pt x="60" y="16"/>
                    <a:pt x="60" y="16"/>
                    <a:pt x="60" y="16"/>
                  </a:cubicBezTo>
                  <a:cubicBezTo>
                    <a:pt x="60" y="16"/>
                    <a:pt x="60" y="16"/>
                    <a:pt x="60" y="16"/>
                  </a:cubicBezTo>
                  <a:cubicBezTo>
                    <a:pt x="59" y="15"/>
                    <a:pt x="59" y="15"/>
                    <a:pt x="58" y="15"/>
                  </a:cubicBezTo>
                  <a:cubicBezTo>
                    <a:pt x="58" y="15"/>
                    <a:pt x="58" y="15"/>
                    <a:pt x="58" y="15"/>
                  </a:cubicBezTo>
                  <a:cubicBezTo>
                    <a:pt x="58" y="15"/>
                    <a:pt x="58" y="15"/>
                    <a:pt x="58" y="15"/>
                  </a:cubicBezTo>
                  <a:cubicBezTo>
                    <a:pt x="58" y="14"/>
                    <a:pt x="57" y="10"/>
                    <a:pt x="59" y="17"/>
                  </a:cubicBezTo>
                  <a:cubicBezTo>
                    <a:pt x="58" y="18"/>
                    <a:pt x="57" y="18"/>
                    <a:pt x="57" y="18"/>
                  </a:cubicBezTo>
                  <a:cubicBezTo>
                    <a:pt x="57" y="19"/>
                    <a:pt x="57" y="19"/>
                    <a:pt x="57" y="19"/>
                  </a:cubicBezTo>
                  <a:cubicBezTo>
                    <a:pt x="57" y="19"/>
                    <a:pt x="57" y="19"/>
                    <a:pt x="57" y="19"/>
                  </a:cubicBezTo>
                  <a:cubicBezTo>
                    <a:pt x="57" y="19"/>
                    <a:pt x="57" y="19"/>
                    <a:pt x="57" y="19"/>
                  </a:cubicBezTo>
                  <a:cubicBezTo>
                    <a:pt x="56" y="18"/>
                    <a:pt x="57" y="19"/>
                    <a:pt x="57" y="19"/>
                  </a:cubicBezTo>
                  <a:cubicBezTo>
                    <a:pt x="57" y="19"/>
                    <a:pt x="57" y="19"/>
                    <a:pt x="57" y="19"/>
                  </a:cubicBezTo>
                  <a:cubicBezTo>
                    <a:pt x="57" y="19"/>
                    <a:pt x="57" y="19"/>
                    <a:pt x="56" y="19"/>
                  </a:cubicBezTo>
                  <a:cubicBezTo>
                    <a:pt x="56" y="19"/>
                    <a:pt x="57" y="19"/>
                    <a:pt x="57" y="19"/>
                  </a:cubicBezTo>
                  <a:cubicBezTo>
                    <a:pt x="56" y="19"/>
                    <a:pt x="55" y="20"/>
                    <a:pt x="55" y="20"/>
                  </a:cubicBezTo>
                  <a:cubicBezTo>
                    <a:pt x="55" y="20"/>
                    <a:pt x="56" y="21"/>
                    <a:pt x="56" y="22"/>
                  </a:cubicBezTo>
                  <a:cubicBezTo>
                    <a:pt x="56" y="24"/>
                    <a:pt x="54" y="29"/>
                    <a:pt x="54" y="29"/>
                  </a:cubicBezTo>
                  <a:cubicBezTo>
                    <a:pt x="55" y="30"/>
                    <a:pt x="56" y="30"/>
                    <a:pt x="57" y="30"/>
                  </a:cubicBezTo>
                  <a:cubicBezTo>
                    <a:pt x="56" y="31"/>
                    <a:pt x="56" y="31"/>
                    <a:pt x="55" y="30"/>
                  </a:cubicBezTo>
                  <a:cubicBezTo>
                    <a:pt x="57" y="32"/>
                    <a:pt x="57" y="33"/>
                    <a:pt x="54" y="34"/>
                  </a:cubicBezTo>
                  <a:cubicBezTo>
                    <a:pt x="55" y="35"/>
                    <a:pt x="56" y="35"/>
                    <a:pt x="56" y="34"/>
                  </a:cubicBezTo>
                  <a:cubicBezTo>
                    <a:pt x="55" y="35"/>
                    <a:pt x="54" y="36"/>
                    <a:pt x="55" y="36"/>
                  </a:cubicBezTo>
                  <a:cubicBezTo>
                    <a:pt x="56" y="36"/>
                    <a:pt x="57" y="36"/>
                    <a:pt x="58" y="36"/>
                  </a:cubicBezTo>
                  <a:cubicBezTo>
                    <a:pt x="57" y="37"/>
                    <a:pt x="57" y="38"/>
                    <a:pt x="57" y="39"/>
                  </a:cubicBezTo>
                  <a:cubicBezTo>
                    <a:pt x="58" y="39"/>
                    <a:pt x="58" y="38"/>
                    <a:pt x="59" y="37"/>
                  </a:cubicBezTo>
                  <a:cubicBezTo>
                    <a:pt x="59" y="40"/>
                    <a:pt x="61" y="40"/>
                    <a:pt x="62" y="42"/>
                  </a:cubicBezTo>
                  <a:cubicBezTo>
                    <a:pt x="63" y="42"/>
                    <a:pt x="64" y="43"/>
                    <a:pt x="65" y="43"/>
                  </a:cubicBezTo>
                  <a:cubicBezTo>
                    <a:pt x="62" y="43"/>
                    <a:pt x="59" y="43"/>
                    <a:pt x="56" y="43"/>
                  </a:cubicBezTo>
                  <a:cubicBezTo>
                    <a:pt x="49" y="43"/>
                    <a:pt x="39" y="39"/>
                    <a:pt x="33" y="42"/>
                  </a:cubicBezTo>
                  <a:cubicBezTo>
                    <a:pt x="32" y="42"/>
                    <a:pt x="32" y="42"/>
                    <a:pt x="32" y="42"/>
                  </a:cubicBezTo>
                  <a:cubicBezTo>
                    <a:pt x="32" y="42"/>
                    <a:pt x="32" y="42"/>
                    <a:pt x="32" y="42"/>
                  </a:cubicBezTo>
                  <a:cubicBezTo>
                    <a:pt x="32" y="43"/>
                    <a:pt x="32" y="43"/>
                    <a:pt x="31" y="43"/>
                  </a:cubicBezTo>
                  <a:cubicBezTo>
                    <a:pt x="31" y="43"/>
                    <a:pt x="30" y="43"/>
                    <a:pt x="30" y="43"/>
                  </a:cubicBezTo>
                  <a:cubicBezTo>
                    <a:pt x="28" y="42"/>
                    <a:pt x="27" y="42"/>
                    <a:pt x="26" y="43"/>
                  </a:cubicBezTo>
                  <a:cubicBezTo>
                    <a:pt x="26" y="43"/>
                    <a:pt x="26" y="43"/>
                    <a:pt x="26" y="43"/>
                  </a:cubicBezTo>
                  <a:cubicBezTo>
                    <a:pt x="26" y="43"/>
                    <a:pt x="26" y="43"/>
                    <a:pt x="26" y="43"/>
                  </a:cubicBezTo>
                  <a:cubicBezTo>
                    <a:pt x="26" y="43"/>
                    <a:pt x="26" y="43"/>
                    <a:pt x="25" y="43"/>
                  </a:cubicBezTo>
                  <a:cubicBezTo>
                    <a:pt x="26" y="42"/>
                    <a:pt x="24" y="43"/>
                    <a:pt x="23" y="44"/>
                  </a:cubicBezTo>
                  <a:cubicBezTo>
                    <a:pt x="23" y="44"/>
                    <a:pt x="22" y="44"/>
                    <a:pt x="22" y="44"/>
                  </a:cubicBezTo>
                  <a:cubicBezTo>
                    <a:pt x="22" y="44"/>
                    <a:pt x="23" y="44"/>
                    <a:pt x="23" y="44"/>
                  </a:cubicBezTo>
                  <a:cubicBezTo>
                    <a:pt x="23" y="44"/>
                    <a:pt x="22" y="44"/>
                    <a:pt x="22" y="44"/>
                  </a:cubicBezTo>
                  <a:cubicBezTo>
                    <a:pt x="23" y="44"/>
                    <a:pt x="23" y="44"/>
                    <a:pt x="23" y="44"/>
                  </a:cubicBezTo>
                  <a:cubicBezTo>
                    <a:pt x="23" y="44"/>
                    <a:pt x="24" y="44"/>
                    <a:pt x="24" y="45"/>
                  </a:cubicBezTo>
                  <a:cubicBezTo>
                    <a:pt x="24" y="45"/>
                    <a:pt x="24" y="45"/>
                    <a:pt x="24" y="45"/>
                  </a:cubicBezTo>
                  <a:cubicBezTo>
                    <a:pt x="23" y="45"/>
                    <a:pt x="23" y="45"/>
                    <a:pt x="23" y="45"/>
                  </a:cubicBezTo>
                  <a:cubicBezTo>
                    <a:pt x="23" y="45"/>
                    <a:pt x="23" y="45"/>
                    <a:pt x="23" y="45"/>
                  </a:cubicBezTo>
                  <a:cubicBezTo>
                    <a:pt x="23" y="45"/>
                    <a:pt x="23" y="45"/>
                    <a:pt x="23" y="45"/>
                  </a:cubicBezTo>
                  <a:cubicBezTo>
                    <a:pt x="22" y="45"/>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3" y="42"/>
                    <a:pt x="22" y="43"/>
                  </a:cubicBezTo>
                  <a:cubicBezTo>
                    <a:pt x="22" y="43"/>
                    <a:pt x="22" y="43"/>
                    <a:pt x="22" y="43"/>
                  </a:cubicBezTo>
                  <a:cubicBezTo>
                    <a:pt x="22" y="43"/>
                    <a:pt x="22" y="43"/>
                    <a:pt x="21" y="43"/>
                  </a:cubicBezTo>
                  <a:cubicBezTo>
                    <a:pt x="18" y="43"/>
                    <a:pt x="14" y="41"/>
                    <a:pt x="13" y="39"/>
                  </a:cubicBezTo>
                  <a:cubicBezTo>
                    <a:pt x="14" y="38"/>
                    <a:pt x="14" y="35"/>
                    <a:pt x="14" y="32"/>
                  </a:cubicBezTo>
                  <a:close/>
                  <a:moveTo>
                    <a:pt x="58" y="16"/>
                  </a:moveTo>
                  <a:cubicBezTo>
                    <a:pt x="58" y="16"/>
                    <a:pt x="58" y="16"/>
                    <a:pt x="58" y="15"/>
                  </a:cubicBezTo>
                  <a:cubicBezTo>
                    <a:pt x="58" y="15"/>
                    <a:pt x="58" y="16"/>
                    <a:pt x="5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2" name="Freeform 9257"/>
            <p:cNvSpPr/>
            <p:nvPr/>
          </p:nvSpPr>
          <p:spPr bwMode="auto">
            <a:xfrm>
              <a:off x="566738" y="757237"/>
              <a:ext cx="63500" cy="33338"/>
            </a:xfrm>
            <a:custGeom>
              <a:avLst/>
              <a:gdLst>
                <a:gd name="T0" fmla="*/ 2 w 17"/>
                <a:gd name="T1" fmla="*/ 9 h 9"/>
                <a:gd name="T2" fmla="*/ 16 w 17"/>
                <a:gd name="T3" fmla="*/ 1 h 9"/>
                <a:gd name="T4" fmla="*/ 16 w 17"/>
                <a:gd name="T5" fmla="*/ 0 h 9"/>
                <a:gd name="T6" fmla="*/ 1 w 17"/>
                <a:gd name="T7" fmla="*/ 9 h 9"/>
                <a:gd name="T8" fmla="*/ 2 w 17"/>
                <a:gd name="T9" fmla="*/ 9 h 9"/>
              </a:gdLst>
              <a:ahLst/>
              <a:cxnLst>
                <a:cxn ang="0">
                  <a:pos x="T0" y="T1"/>
                </a:cxn>
                <a:cxn ang="0">
                  <a:pos x="T2" y="T3"/>
                </a:cxn>
                <a:cxn ang="0">
                  <a:pos x="T4" y="T5"/>
                </a:cxn>
                <a:cxn ang="0">
                  <a:pos x="T6" y="T7"/>
                </a:cxn>
                <a:cxn ang="0">
                  <a:pos x="T8" y="T9"/>
                </a:cxn>
              </a:cxnLst>
              <a:rect l="0" t="0" r="r" b="b"/>
              <a:pathLst>
                <a:path w="17" h="9">
                  <a:moveTo>
                    <a:pt x="2" y="9"/>
                  </a:moveTo>
                  <a:cubicBezTo>
                    <a:pt x="6" y="6"/>
                    <a:pt x="11" y="3"/>
                    <a:pt x="16" y="1"/>
                  </a:cubicBezTo>
                  <a:cubicBezTo>
                    <a:pt x="17" y="1"/>
                    <a:pt x="16" y="0"/>
                    <a:pt x="16" y="0"/>
                  </a:cubicBezTo>
                  <a:cubicBezTo>
                    <a:pt x="10" y="3"/>
                    <a:pt x="5" y="5"/>
                    <a:pt x="1" y="9"/>
                  </a:cubicBezTo>
                  <a:cubicBezTo>
                    <a:pt x="0" y="9"/>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3" name="Freeform 9258"/>
            <p:cNvSpPr/>
            <p:nvPr/>
          </p:nvSpPr>
          <p:spPr bwMode="auto">
            <a:xfrm>
              <a:off x="533400" y="730250"/>
              <a:ext cx="93663" cy="60325"/>
            </a:xfrm>
            <a:custGeom>
              <a:avLst/>
              <a:gdLst>
                <a:gd name="T0" fmla="*/ 23 w 25"/>
                <a:gd name="T1" fmla="*/ 0 h 16"/>
                <a:gd name="T2" fmla="*/ 0 w 25"/>
                <a:gd name="T3" fmla="*/ 16 h 16"/>
                <a:gd name="T4" fmla="*/ 2 w 25"/>
                <a:gd name="T5" fmla="*/ 16 h 16"/>
                <a:gd name="T6" fmla="*/ 24 w 25"/>
                <a:gd name="T7" fmla="*/ 0 h 16"/>
                <a:gd name="T8" fmla="*/ 23 w 25"/>
                <a:gd name="T9" fmla="*/ 0 h 16"/>
              </a:gdLst>
              <a:ahLst/>
              <a:cxnLst>
                <a:cxn ang="0">
                  <a:pos x="T0" y="T1"/>
                </a:cxn>
                <a:cxn ang="0">
                  <a:pos x="T2" y="T3"/>
                </a:cxn>
                <a:cxn ang="0">
                  <a:pos x="T4" y="T5"/>
                </a:cxn>
                <a:cxn ang="0">
                  <a:pos x="T6" y="T7"/>
                </a:cxn>
                <a:cxn ang="0">
                  <a:pos x="T8" y="T9"/>
                </a:cxn>
              </a:cxnLst>
              <a:rect l="0" t="0" r="r" b="b"/>
              <a:pathLst>
                <a:path w="25" h="16">
                  <a:moveTo>
                    <a:pt x="23" y="0"/>
                  </a:moveTo>
                  <a:cubicBezTo>
                    <a:pt x="16" y="5"/>
                    <a:pt x="8" y="11"/>
                    <a:pt x="0" y="16"/>
                  </a:cubicBezTo>
                  <a:cubicBezTo>
                    <a:pt x="0" y="16"/>
                    <a:pt x="1" y="16"/>
                    <a:pt x="2" y="16"/>
                  </a:cubicBezTo>
                  <a:cubicBezTo>
                    <a:pt x="9" y="11"/>
                    <a:pt x="17" y="6"/>
                    <a:pt x="24" y="0"/>
                  </a:cubicBezTo>
                  <a:cubicBezTo>
                    <a:pt x="25"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4" name="Freeform 9259"/>
            <p:cNvSpPr/>
            <p:nvPr/>
          </p:nvSpPr>
          <p:spPr bwMode="auto">
            <a:xfrm>
              <a:off x="484188" y="700087"/>
              <a:ext cx="146050" cy="90488"/>
            </a:xfrm>
            <a:custGeom>
              <a:avLst/>
              <a:gdLst>
                <a:gd name="T0" fmla="*/ 1 w 39"/>
                <a:gd name="T1" fmla="*/ 24 h 24"/>
                <a:gd name="T2" fmla="*/ 38 w 39"/>
                <a:gd name="T3" fmla="*/ 1 h 24"/>
                <a:gd name="T4" fmla="*/ 37 w 39"/>
                <a:gd name="T5" fmla="*/ 0 h 24"/>
                <a:gd name="T6" fmla="*/ 0 w 39"/>
                <a:gd name="T7" fmla="*/ 24 h 24"/>
                <a:gd name="T8" fmla="*/ 1 w 39"/>
                <a:gd name="T9" fmla="*/ 24 h 24"/>
              </a:gdLst>
              <a:ahLst/>
              <a:cxnLst>
                <a:cxn ang="0">
                  <a:pos x="T0" y="T1"/>
                </a:cxn>
                <a:cxn ang="0">
                  <a:pos x="T2" y="T3"/>
                </a:cxn>
                <a:cxn ang="0">
                  <a:pos x="T4" y="T5"/>
                </a:cxn>
                <a:cxn ang="0">
                  <a:pos x="T6" y="T7"/>
                </a:cxn>
                <a:cxn ang="0">
                  <a:pos x="T8" y="T9"/>
                </a:cxn>
              </a:cxnLst>
              <a:rect l="0" t="0" r="r" b="b"/>
              <a:pathLst>
                <a:path w="39" h="24">
                  <a:moveTo>
                    <a:pt x="1" y="24"/>
                  </a:moveTo>
                  <a:cubicBezTo>
                    <a:pt x="13" y="16"/>
                    <a:pt x="25" y="8"/>
                    <a:pt x="38" y="1"/>
                  </a:cubicBezTo>
                  <a:cubicBezTo>
                    <a:pt x="39" y="0"/>
                    <a:pt x="38" y="0"/>
                    <a:pt x="37" y="0"/>
                  </a:cubicBezTo>
                  <a:cubicBezTo>
                    <a:pt x="25" y="7"/>
                    <a:pt x="13" y="16"/>
                    <a:pt x="0" y="24"/>
                  </a:cubicBezTo>
                  <a:cubicBezTo>
                    <a:pt x="0" y="24"/>
                    <a:pt x="1" y="24"/>
                    <a:pt x="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5" name="Freeform 9260"/>
            <p:cNvSpPr/>
            <p:nvPr/>
          </p:nvSpPr>
          <p:spPr bwMode="auto">
            <a:xfrm>
              <a:off x="412750" y="650875"/>
              <a:ext cx="217488" cy="142875"/>
            </a:xfrm>
            <a:custGeom>
              <a:avLst/>
              <a:gdLst>
                <a:gd name="T0" fmla="*/ 57 w 58"/>
                <a:gd name="T1" fmla="*/ 1 h 38"/>
                <a:gd name="T2" fmla="*/ 1 w 58"/>
                <a:gd name="T3" fmla="*/ 37 h 38"/>
                <a:gd name="T4" fmla="*/ 2 w 58"/>
                <a:gd name="T5" fmla="*/ 38 h 38"/>
                <a:gd name="T6" fmla="*/ 58 w 58"/>
                <a:gd name="T7" fmla="*/ 1 h 38"/>
                <a:gd name="T8" fmla="*/ 57 w 58"/>
                <a:gd name="T9" fmla="*/ 1 h 38"/>
              </a:gdLst>
              <a:ahLst/>
              <a:cxnLst>
                <a:cxn ang="0">
                  <a:pos x="T0" y="T1"/>
                </a:cxn>
                <a:cxn ang="0">
                  <a:pos x="T2" y="T3"/>
                </a:cxn>
                <a:cxn ang="0">
                  <a:pos x="T4" y="T5"/>
                </a:cxn>
                <a:cxn ang="0">
                  <a:pos x="T6" y="T7"/>
                </a:cxn>
                <a:cxn ang="0">
                  <a:pos x="T8" y="T9"/>
                </a:cxn>
              </a:cxnLst>
              <a:rect l="0" t="0" r="r" b="b"/>
              <a:pathLst>
                <a:path w="58" h="38">
                  <a:moveTo>
                    <a:pt x="57" y="1"/>
                  </a:moveTo>
                  <a:cubicBezTo>
                    <a:pt x="39" y="14"/>
                    <a:pt x="19" y="24"/>
                    <a:pt x="1" y="37"/>
                  </a:cubicBezTo>
                  <a:cubicBezTo>
                    <a:pt x="0" y="38"/>
                    <a:pt x="1" y="38"/>
                    <a:pt x="2" y="38"/>
                  </a:cubicBezTo>
                  <a:cubicBezTo>
                    <a:pt x="20" y="25"/>
                    <a:pt x="40" y="15"/>
                    <a:pt x="58" y="1"/>
                  </a:cubicBezTo>
                  <a:cubicBezTo>
                    <a:pt x="58" y="1"/>
                    <a:pt x="57"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6" name="Freeform 9261"/>
            <p:cNvSpPr/>
            <p:nvPr/>
          </p:nvSpPr>
          <p:spPr bwMode="auto">
            <a:xfrm>
              <a:off x="355600" y="628650"/>
              <a:ext cx="274638" cy="165100"/>
            </a:xfrm>
            <a:custGeom>
              <a:avLst/>
              <a:gdLst>
                <a:gd name="T0" fmla="*/ 2 w 73"/>
                <a:gd name="T1" fmla="*/ 44 h 44"/>
                <a:gd name="T2" fmla="*/ 73 w 73"/>
                <a:gd name="T3" fmla="*/ 1 h 44"/>
                <a:gd name="T4" fmla="*/ 72 w 73"/>
                <a:gd name="T5" fmla="*/ 1 h 44"/>
                <a:gd name="T6" fmla="*/ 1 w 73"/>
                <a:gd name="T7" fmla="*/ 43 h 44"/>
                <a:gd name="T8" fmla="*/ 2 w 73"/>
                <a:gd name="T9" fmla="*/ 44 h 44"/>
              </a:gdLst>
              <a:ahLst/>
              <a:cxnLst>
                <a:cxn ang="0">
                  <a:pos x="T0" y="T1"/>
                </a:cxn>
                <a:cxn ang="0">
                  <a:pos x="T2" y="T3"/>
                </a:cxn>
                <a:cxn ang="0">
                  <a:pos x="T4" y="T5"/>
                </a:cxn>
                <a:cxn ang="0">
                  <a:pos x="T6" y="T7"/>
                </a:cxn>
                <a:cxn ang="0">
                  <a:pos x="T8" y="T9"/>
                </a:cxn>
              </a:cxnLst>
              <a:rect l="0" t="0" r="r" b="b"/>
              <a:pathLst>
                <a:path w="73" h="44">
                  <a:moveTo>
                    <a:pt x="2" y="44"/>
                  </a:moveTo>
                  <a:cubicBezTo>
                    <a:pt x="24" y="28"/>
                    <a:pt x="47" y="13"/>
                    <a:pt x="73" y="1"/>
                  </a:cubicBezTo>
                  <a:cubicBezTo>
                    <a:pt x="73" y="1"/>
                    <a:pt x="73" y="0"/>
                    <a:pt x="72" y="1"/>
                  </a:cubicBezTo>
                  <a:cubicBezTo>
                    <a:pt x="47" y="12"/>
                    <a:pt x="24" y="28"/>
                    <a:pt x="1" y="43"/>
                  </a:cubicBezTo>
                  <a:cubicBezTo>
                    <a:pt x="0" y="44"/>
                    <a:pt x="1" y="44"/>
                    <a:pt x="2"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7" name="Freeform 9262"/>
            <p:cNvSpPr/>
            <p:nvPr/>
          </p:nvSpPr>
          <p:spPr bwMode="auto">
            <a:xfrm>
              <a:off x="344488" y="606425"/>
              <a:ext cx="288925" cy="187325"/>
            </a:xfrm>
            <a:custGeom>
              <a:avLst/>
              <a:gdLst>
                <a:gd name="T0" fmla="*/ 75 w 77"/>
                <a:gd name="T1" fmla="*/ 1 h 50"/>
                <a:gd name="T2" fmla="*/ 0 w 77"/>
                <a:gd name="T3" fmla="*/ 50 h 50"/>
                <a:gd name="T4" fmla="*/ 1 w 77"/>
                <a:gd name="T5" fmla="*/ 50 h 50"/>
                <a:gd name="T6" fmla="*/ 76 w 77"/>
                <a:gd name="T7" fmla="*/ 1 h 50"/>
                <a:gd name="T8" fmla="*/ 75 w 77"/>
                <a:gd name="T9" fmla="*/ 1 h 50"/>
              </a:gdLst>
              <a:ahLst/>
              <a:cxnLst>
                <a:cxn ang="0">
                  <a:pos x="T0" y="T1"/>
                </a:cxn>
                <a:cxn ang="0">
                  <a:pos x="T2" y="T3"/>
                </a:cxn>
                <a:cxn ang="0">
                  <a:pos x="T4" y="T5"/>
                </a:cxn>
                <a:cxn ang="0">
                  <a:pos x="T6" y="T7"/>
                </a:cxn>
                <a:cxn ang="0">
                  <a:pos x="T8" y="T9"/>
                </a:cxn>
              </a:cxnLst>
              <a:rect l="0" t="0" r="r" b="b"/>
              <a:pathLst>
                <a:path w="77" h="50">
                  <a:moveTo>
                    <a:pt x="75" y="1"/>
                  </a:moveTo>
                  <a:cubicBezTo>
                    <a:pt x="50" y="17"/>
                    <a:pt x="25" y="33"/>
                    <a:pt x="0" y="50"/>
                  </a:cubicBezTo>
                  <a:cubicBezTo>
                    <a:pt x="0" y="50"/>
                    <a:pt x="1" y="50"/>
                    <a:pt x="1" y="50"/>
                  </a:cubicBezTo>
                  <a:cubicBezTo>
                    <a:pt x="26" y="33"/>
                    <a:pt x="51" y="17"/>
                    <a:pt x="76" y="1"/>
                  </a:cubicBezTo>
                  <a:cubicBezTo>
                    <a:pt x="77" y="0"/>
                    <a:pt x="76" y="0"/>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8" name="Freeform 9263"/>
            <p:cNvSpPr/>
            <p:nvPr/>
          </p:nvSpPr>
          <p:spPr bwMode="auto">
            <a:xfrm>
              <a:off x="280988" y="576262"/>
              <a:ext cx="349250" cy="217488"/>
            </a:xfrm>
            <a:custGeom>
              <a:avLst/>
              <a:gdLst>
                <a:gd name="T0" fmla="*/ 2 w 93"/>
                <a:gd name="T1" fmla="*/ 58 h 58"/>
                <a:gd name="T2" fmla="*/ 93 w 93"/>
                <a:gd name="T3" fmla="*/ 0 h 58"/>
                <a:gd name="T4" fmla="*/ 92 w 93"/>
                <a:gd name="T5" fmla="*/ 0 h 58"/>
                <a:gd name="T6" fmla="*/ 1 w 93"/>
                <a:gd name="T7" fmla="*/ 58 h 58"/>
                <a:gd name="T8" fmla="*/ 2 w 93"/>
                <a:gd name="T9" fmla="*/ 58 h 58"/>
              </a:gdLst>
              <a:ahLst/>
              <a:cxnLst>
                <a:cxn ang="0">
                  <a:pos x="T0" y="T1"/>
                </a:cxn>
                <a:cxn ang="0">
                  <a:pos x="T2" y="T3"/>
                </a:cxn>
                <a:cxn ang="0">
                  <a:pos x="T4" y="T5"/>
                </a:cxn>
                <a:cxn ang="0">
                  <a:pos x="T6" y="T7"/>
                </a:cxn>
                <a:cxn ang="0">
                  <a:pos x="T8" y="T9"/>
                </a:cxn>
              </a:cxnLst>
              <a:rect l="0" t="0" r="r" b="b"/>
              <a:pathLst>
                <a:path w="93" h="58">
                  <a:moveTo>
                    <a:pt x="2" y="58"/>
                  </a:moveTo>
                  <a:cubicBezTo>
                    <a:pt x="32" y="38"/>
                    <a:pt x="61" y="18"/>
                    <a:pt x="93" y="0"/>
                  </a:cubicBezTo>
                  <a:cubicBezTo>
                    <a:pt x="93" y="0"/>
                    <a:pt x="92" y="0"/>
                    <a:pt x="92" y="0"/>
                  </a:cubicBezTo>
                  <a:cubicBezTo>
                    <a:pt x="60" y="18"/>
                    <a:pt x="31" y="38"/>
                    <a:pt x="1" y="58"/>
                  </a:cubicBezTo>
                  <a:cubicBezTo>
                    <a:pt x="0" y="58"/>
                    <a:pt x="2" y="58"/>
                    <a:pt x="2"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59" name="Freeform 9264"/>
            <p:cNvSpPr/>
            <p:nvPr/>
          </p:nvSpPr>
          <p:spPr bwMode="auto">
            <a:xfrm>
              <a:off x="255588" y="557212"/>
              <a:ext cx="374650" cy="236538"/>
            </a:xfrm>
            <a:custGeom>
              <a:avLst/>
              <a:gdLst>
                <a:gd name="T0" fmla="*/ 98 w 100"/>
                <a:gd name="T1" fmla="*/ 0 h 63"/>
                <a:gd name="T2" fmla="*/ 1 w 100"/>
                <a:gd name="T3" fmla="*/ 62 h 63"/>
                <a:gd name="T4" fmla="*/ 2 w 100"/>
                <a:gd name="T5" fmla="*/ 62 h 63"/>
                <a:gd name="T6" fmla="*/ 99 w 100"/>
                <a:gd name="T7" fmla="*/ 1 h 63"/>
                <a:gd name="T8" fmla="*/ 98 w 100"/>
                <a:gd name="T9" fmla="*/ 0 h 63"/>
              </a:gdLst>
              <a:ahLst/>
              <a:cxnLst>
                <a:cxn ang="0">
                  <a:pos x="T0" y="T1"/>
                </a:cxn>
                <a:cxn ang="0">
                  <a:pos x="T2" y="T3"/>
                </a:cxn>
                <a:cxn ang="0">
                  <a:pos x="T4" y="T5"/>
                </a:cxn>
                <a:cxn ang="0">
                  <a:pos x="T6" y="T7"/>
                </a:cxn>
                <a:cxn ang="0">
                  <a:pos x="T8" y="T9"/>
                </a:cxn>
              </a:cxnLst>
              <a:rect l="0" t="0" r="r" b="b"/>
              <a:pathLst>
                <a:path w="100" h="63">
                  <a:moveTo>
                    <a:pt x="98" y="0"/>
                  </a:moveTo>
                  <a:cubicBezTo>
                    <a:pt x="66" y="22"/>
                    <a:pt x="33" y="41"/>
                    <a:pt x="1" y="62"/>
                  </a:cubicBezTo>
                  <a:cubicBezTo>
                    <a:pt x="0" y="62"/>
                    <a:pt x="1" y="63"/>
                    <a:pt x="2" y="62"/>
                  </a:cubicBezTo>
                  <a:cubicBezTo>
                    <a:pt x="34" y="41"/>
                    <a:pt x="67" y="22"/>
                    <a:pt x="99" y="1"/>
                  </a:cubicBezTo>
                  <a:cubicBezTo>
                    <a:pt x="100" y="0"/>
                    <a:pt x="99"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0" name="Freeform 9265"/>
            <p:cNvSpPr/>
            <p:nvPr/>
          </p:nvSpPr>
          <p:spPr bwMode="auto">
            <a:xfrm>
              <a:off x="184150" y="515937"/>
              <a:ext cx="446088" cy="274638"/>
            </a:xfrm>
            <a:custGeom>
              <a:avLst/>
              <a:gdLst>
                <a:gd name="T0" fmla="*/ 2 w 119"/>
                <a:gd name="T1" fmla="*/ 73 h 73"/>
                <a:gd name="T2" fmla="*/ 119 w 119"/>
                <a:gd name="T3" fmla="*/ 1 h 73"/>
                <a:gd name="T4" fmla="*/ 118 w 119"/>
                <a:gd name="T5" fmla="*/ 1 h 73"/>
                <a:gd name="T6" fmla="*/ 1 w 119"/>
                <a:gd name="T7" fmla="*/ 73 h 73"/>
                <a:gd name="T8" fmla="*/ 2 w 119"/>
                <a:gd name="T9" fmla="*/ 73 h 73"/>
              </a:gdLst>
              <a:ahLst/>
              <a:cxnLst>
                <a:cxn ang="0">
                  <a:pos x="T0" y="T1"/>
                </a:cxn>
                <a:cxn ang="0">
                  <a:pos x="T2" y="T3"/>
                </a:cxn>
                <a:cxn ang="0">
                  <a:pos x="T4" y="T5"/>
                </a:cxn>
                <a:cxn ang="0">
                  <a:pos x="T6" y="T7"/>
                </a:cxn>
                <a:cxn ang="0">
                  <a:pos x="T8" y="T9"/>
                </a:cxn>
              </a:cxnLst>
              <a:rect l="0" t="0" r="r" b="b"/>
              <a:pathLst>
                <a:path w="119" h="73">
                  <a:moveTo>
                    <a:pt x="2" y="73"/>
                  </a:moveTo>
                  <a:cubicBezTo>
                    <a:pt x="40" y="48"/>
                    <a:pt x="77" y="21"/>
                    <a:pt x="119" y="1"/>
                  </a:cubicBezTo>
                  <a:cubicBezTo>
                    <a:pt x="119" y="1"/>
                    <a:pt x="119" y="0"/>
                    <a:pt x="118" y="1"/>
                  </a:cubicBezTo>
                  <a:cubicBezTo>
                    <a:pt x="77" y="21"/>
                    <a:pt x="40" y="48"/>
                    <a:pt x="1" y="73"/>
                  </a:cubicBezTo>
                  <a:cubicBezTo>
                    <a:pt x="0" y="73"/>
                    <a:pt x="2" y="73"/>
                    <a:pt x="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1" name="Freeform 9266"/>
            <p:cNvSpPr/>
            <p:nvPr/>
          </p:nvSpPr>
          <p:spPr bwMode="auto">
            <a:xfrm>
              <a:off x="153988" y="488950"/>
              <a:ext cx="479425" cy="304800"/>
            </a:xfrm>
            <a:custGeom>
              <a:avLst/>
              <a:gdLst>
                <a:gd name="T0" fmla="*/ 126 w 128"/>
                <a:gd name="T1" fmla="*/ 0 h 81"/>
                <a:gd name="T2" fmla="*/ 1 w 128"/>
                <a:gd name="T3" fmla="*/ 80 h 81"/>
                <a:gd name="T4" fmla="*/ 2 w 128"/>
                <a:gd name="T5" fmla="*/ 81 h 81"/>
                <a:gd name="T6" fmla="*/ 127 w 128"/>
                <a:gd name="T7" fmla="*/ 1 h 81"/>
                <a:gd name="T8" fmla="*/ 126 w 128"/>
                <a:gd name="T9" fmla="*/ 0 h 81"/>
              </a:gdLst>
              <a:ahLst/>
              <a:cxnLst>
                <a:cxn ang="0">
                  <a:pos x="T0" y="T1"/>
                </a:cxn>
                <a:cxn ang="0">
                  <a:pos x="T2" y="T3"/>
                </a:cxn>
                <a:cxn ang="0">
                  <a:pos x="T4" y="T5"/>
                </a:cxn>
                <a:cxn ang="0">
                  <a:pos x="T6" y="T7"/>
                </a:cxn>
                <a:cxn ang="0">
                  <a:pos x="T8" y="T9"/>
                </a:cxn>
              </a:cxnLst>
              <a:rect l="0" t="0" r="r" b="b"/>
              <a:pathLst>
                <a:path w="128" h="81">
                  <a:moveTo>
                    <a:pt x="126" y="0"/>
                  </a:moveTo>
                  <a:cubicBezTo>
                    <a:pt x="84" y="26"/>
                    <a:pt x="42" y="52"/>
                    <a:pt x="1" y="80"/>
                  </a:cubicBezTo>
                  <a:cubicBezTo>
                    <a:pt x="0" y="80"/>
                    <a:pt x="2" y="81"/>
                    <a:pt x="2" y="81"/>
                  </a:cubicBezTo>
                  <a:cubicBezTo>
                    <a:pt x="43" y="53"/>
                    <a:pt x="85" y="27"/>
                    <a:pt x="127" y="1"/>
                  </a:cubicBezTo>
                  <a:cubicBezTo>
                    <a:pt x="128"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2" name="Freeform 9267"/>
            <p:cNvSpPr/>
            <p:nvPr/>
          </p:nvSpPr>
          <p:spPr bwMode="auto">
            <a:xfrm>
              <a:off x="101600" y="474662"/>
              <a:ext cx="528638" cy="315913"/>
            </a:xfrm>
            <a:custGeom>
              <a:avLst/>
              <a:gdLst>
                <a:gd name="T0" fmla="*/ 2 w 141"/>
                <a:gd name="T1" fmla="*/ 83 h 84"/>
                <a:gd name="T2" fmla="*/ 140 w 141"/>
                <a:gd name="T3" fmla="*/ 1 h 84"/>
                <a:gd name="T4" fmla="*/ 139 w 141"/>
                <a:gd name="T5" fmla="*/ 1 h 84"/>
                <a:gd name="T6" fmla="*/ 1 w 141"/>
                <a:gd name="T7" fmla="*/ 83 h 84"/>
                <a:gd name="T8" fmla="*/ 2 w 141"/>
                <a:gd name="T9" fmla="*/ 83 h 84"/>
              </a:gdLst>
              <a:ahLst/>
              <a:cxnLst>
                <a:cxn ang="0">
                  <a:pos x="T0" y="T1"/>
                </a:cxn>
                <a:cxn ang="0">
                  <a:pos x="T2" y="T3"/>
                </a:cxn>
                <a:cxn ang="0">
                  <a:pos x="T4" y="T5"/>
                </a:cxn>
                <a:cxn ang="0">
                  <a:pos x="T6" y="T7"/>
                </a:cxn>
                <a:cxn ang="0">
                  <a:pos x="T8" y="T9"/>
                </a:cxn>
              </a:cxnLst>
              <a:rect l="0" t="0" r="r" b="b"/>
              <a:pathLst>
                <a:path w="141" h="84">
                  <a:moveTo>
                    <a:pt x="2" y="83"/>
                  </a:moveTo>
                  <a:cubicBezTo>
                    <a:pt x="47" y="55"/>
                    <a:pt x="92" y="26"/>
                    <a:pt x="140" y="1"/>
                  </a:cubicBezTo>
                  <a:cubicBezTo>
                    <a:pt x="141" y="1"/>
                    <a:pt x="140" y="0"/>
                    <a:pt x="139" y="1"/>
                  </a:cubicBezTo>
                  <a:cubicBezTo>
                    <a:pt x="92" y="25"/>
                    <a:pt x="47" y="55"/>
                    <a:pt x="1" y="83"/>
                  </a:cubicBezTo>
                  <a:cubicBezTo>
                    <a:pt x="0" y="83"/>
                    <a:pt x="1" y="84"/>
                    <a:pt x="2"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3" name="Freeform 9268"/>
            <p:cNvSpPr/>
            <p:nvPr/>
          </p:nvSpPr>
          <p:spPr bwMode="auto">
            <a:xfrm>
              <a:off x="85725" y="471487"/>
              <a:ext cx="544513" cy="319088"/>
            </a:xfrm>
            <a:custGeom>
              <a:avLst/>
              <a:gdLst>
                <a:gd name="T0" fmla="*/ 143 w 145"/>
                <a:gd name="T1" fmla="*/ 0 h 85"/>
                <a:gd name="T2" fmla="*/ 1 w 145"/>
                <a:gd name="T3" fmla="*/ 84 h 85"/>
                <a:gd name="T4" fmla="*/ 1 w 145"/>
                <a:gd name="T5" fmla="*/ 85 h 85"/>
                <a:gd name="T6" fmla="*/ 144 w 145"/>
                <a:gd name="T7" fmla="*/ 0 h 85"/>
                <a:gd name="T8" fmla="*/ 143 w 145"/>
                <a:gd name="T9" fmla="*/ 0 h 85"/>
              </a:gdLst>
              <a:ahLst/>
              <a:cxnLst>
                <a:cxn ang="0">
                  <a:pos x="T0" y="T1"/>
                </a:cxn>
                <a:cxn ang="0">
                  <a:pos x="T2" y="T3"/>
                </a:cxn>
                <a:cxn ang="0">
                  <a:pos x="T4" y="T5"/>
                </a:cxn>
                <a:cxn ang="0">
                  <a:pos x="T6" y="T7"/>
                </a:cxn>
                <a:cxn ang="0">
                  <a:pos x="T8" y="T9"/>
                </a:cxn>
              </a:cxnLst>
              <a:rect l="0" t="0" r="r" b="b"/>
              <a:pathLst>
                <a:path w="145" h="85">
                  <a:moveTo>
                    <a:pt x="143" y="0"/>
                  </a:moveTo>
                  <a:cubicBezTo>
                    <a:pt x="96" y="29"/>
                    <a:pt x="47" y="55"/>
                    <a:pt x="1" y="84"/>
                  </a:cubicBezTo>
                  <a:cubicBezTo>
                    <a:pt x="0" y="85"/>
                    <a:pt x="1" y="85"/>
                    <a:pt x="1" y="85"/>
                  </a:cubicBezTo>
                  <a:cubicBezTo>
                    <a:pt x="48" y="55"/>
                    <a:pt x="97" y="30"/>
                    <a:pt x="144" y="0"/>
                  </a:cubicBezTo>
                  <a:cubicBezTo>
                    <a:pt x="145" y="0"/>
                    <a:pt x="143" y="0"/>
                    <a:pt x="1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4" name="Freeform 9269"/>
            <p:cNvSpPr/>
            <p:nvPr/>
          </p:nvSpPr>
          <p:spPr bwMode="auto">
            <a:xfrm>
              <a:off x="36513" y="422275"/>
              <a:ext cx="593725" cy="330200"/>
            </a:xfrm>
            <a:custGeom>
              <a:avLst/>
              <a:gdLst>
                <a:gd name="T0" fmla="*/ 2 w 158"/>
                <a:gd name="T1" fmla="*/ 88 h 88"/>
                <a:gd name="T2" fmla="*/ 158 w 158"/>
                <a:gd name="T3" fmla="*/ 1 h 88"/>
                <a:gd name="T4" fmla="*/ 157 w 158"/>
                <a:gd name="T5" fmla="*/ 0 h 88"/>
                <a:gd name="T6" fmla="*/ 1 w 158"/>
                <a:gd name="T7" fmla="*/ 87 h 88"/>
                <a:gd name="T8" fmla="*/ 2 w 158"/>
                <a:gd name="T9" fmla="*/ 88 h 88"/>
              </a:gdLst>
              <a:ahLst/>
              <a:cxnLst>
                <a:cxn ang="0">
                  <a:pos x="T0" y="T1"/>
                </a:cxn>
                <a:cxn ang="0">
                  <a:pos x="T2" y="T3"/>
                </a:cxn>
                <a:cxn ang="0">
                  <a:pos x="T4" y="T5"/>
                </a:cxn>
                <a:cxn ang="0">
                  <a:pos x="T6" y="T7"/>
                </a:cxn>
                <a:cxn ang="0">
                  <a:pos x="T8" y="T9"/>
                </a:cxn>
              </a:cxnLst>
              <a:rect l="0" t="0" r="r" b="b"/>
              <a:pathLst>
                <a:path w="158" h="88">
                  <a:moveTo>
                    <a:pt x="2" y="88"/>
                  </a:moveTo>
                  <a:cubicBezTo>
                    <a:pt x="55" y="61"/>
                    <a:pt x="104" y="27"/>
                    <a:pt x="158" y="1"/>
                  </a:cubicBezTo>
                  <a:cubicBezTo>
                    <a:pt x="158" y="1"/>
                    <a:pt x="158" y="0"/>
                    <a:pt x="157" y="0"/>
                  </a:cubicBezTo>
                  <a:cubicBezTo>
                    <a:pt x="103" y="26"/>
                    <a:pt x="54" y="61"/>
                    <a:pt x="1" y="87"/>
                  </a:cubicBezTo>
                  <a:cubicBezTo>
                    <a:pt x="0" y="87"/>
                    <a:pt x="1" y="88"/>
                    <a:pt x="2"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5" name="Freeform 9270"/>
            <p:cNvSpPr/>
            <p:nvPr/>
          </p:nvSpPr>
          <p:spPr bwMode="auto">
            <a:xfrm>
              <a:off x="30163" y="358775"/>
              <a:ext cx="596900" cy="368300"/>
            </a:xfrm>
            <a:custGeom>
              <a:avLst/>
              <a:gdLst>
                <a:gd name="T0" fmla="*/ 157 w 159"/>
                <a:gd name="T1" fmla="*/ 0 h 98"/>
                <a:gd name="T2" fmla="*/ 1 w 159"/>
                <a:gd name="T3" fmla="*/ 97 h 98"/>
                <a:gd name="T4" fmla="*/ 2 w 159"/>
                <a:gd name="T5" fmla="*/ 98 h 98"/>
                <a:gd name="T6" fmla="*/ 158 w 159"/>
                <a:gd name="T7" fmla="*/ 1 h 98"/>
                <a:gd name="T8" fmla="*/ 157 w 159"/>
                <a:gd name="T9" fmla="*/ 0 h 98"/>
              </a:gdLst>
              <a:ahLst/>
              <a:cxnLst>
                <a:cxn ang="0">
                  <a:pos x="T0" y="T1"/>
                </a:cxn>
                <a:cxn ang="0">
                  <a:pos x="T2" y="T3"/>
                </a:cxn>
                <a:cxn ang="0">
                  <a:pos x="T4" y="T5"/>
                </a:cxn>
                <a:cxn ang="0">
                  <a:pos x="T6" y="T7"/>
                </a:cxn>
                <a:cxn ang="0">
                  <a:pos x="T8" y="T9"/>
                </a:cxn>
              </a:cxnLst>
              <a:rect l="0" t="0" r="r" b="b"/>
              <a:pathLst>
                <a:path w="159" h="98">
                  <a:moveTo>
                    <a:pt x="157" y="0"/>
                  </a:moveTo>
                  <a:cubicBezTo>
                    <a:pt x="105" y="33"/>
                    <a:pt x="50" y="59"/>
                    <a:pt x="1" y="97"/>
                  </a:cubicBezTo>
                  <a:cubicBezTo>
                    <a:pt x="0" y="98"/>
                    <a:pt x="2" y="98"/>
                    <a:pt x="2" y="98"/>
                  </a:cubicBezTo>
                  <a:cubicBezTo>
                    <a:pt x="51" y="60"/>
                    <a:pt x="106" y="33"/>
                    <a:pt x="158" y="1"/>
                  </a:cubicBezTo>
                  <a:cubicBezTo>
                    <a:pt x="159" y="0"/>
                    <a:pt x="158"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6" name="Freeform 9271"/>
            <p:cNvSpPr/>
            <p:nvPr/>
          </p:nvSpPr>
          <p:spPr bwMode="auto">
            <a:xfrm>
              <a:off x="30163" y="350837"/>
              <a:ext cx="600075" cy="338138"/>
            </a:xfrm>
            <a:custGeom>
              <a:avLst/>
              <a:gdLst>
                <a:gd name="T0" fmla="*/ 1 w 160"/>
                <a:gd name="T1" fmla="*/ 90 h 90"/>
                <a:gd name="T2" fmla="*/ 159 w 160"/>
                <a:gd name="T3" fmla="*/ 1 h 90"/>
                <a:gd name="T4" fmla="*/ 158 w 160"/>
                <a:gd name="T5" fmla="*/ 0 h 90"/>
                <a:gd name="T6" fmla="*/ 1 w 160"/>
                <a:gd name="T7" fmla="*/ 89 h 90"/>
                <a:gd name="T8" fmla="*/ 1 w 160"/>
                <a:gd name="T9" fmla="*/ 90 h 90"/>
              </a:gdLst>
              <a:ahLst/>
              <a:cxnLst>
                <a:cxn ang="0">
                  <a:pos x="T0" y="T1"/>
                </a:cxn>
                <a:cxn ang="0">
                  <a:pos x="T2" y="T3"/>
                </a:cxn>
                <a:cxn ang="0">
                  <a:pos x="T4" y="T5"/>
                </a:cxn>
                <a:cxn ang="0">
                  <a:pos x="T6" y="T7"/>
                </a:cxn>
                <a:cxn ang="0">
                  <a:pos x="T8" y="T9"/>
                </a:cxn>
              </a:cxnLst>
              <a:rect l="0" t="0" r="r" b="b"/>
              <a:pathLst>
                <a:path w="160" h="90">
                  <a:moveTo>
                    <a:pt x="1" y="90"/>
                  </a:moveTo>
                  <a:cubicBezTo>
                    <a:pt x="54" y="61"/>
                    <a:pt x="103" y="24"/>
                    <a:pt x="159" y="1"/>
                  </a:cubicBezTo>
                  <a:cubicBezTo>
                    <a:pt x="160" y="0"/>
                    <a:pt x="159" y="0"/>
                    <a:pt x="158" y="0"/>
                  </a:cubicBezTo>
                  <a:cubicBezTo>
                    <a:pt x="102" y="23"/>
                    <a:pt x="54" y="60"/>
                    <a:pt x="1" y="89"/>
                  </a:cubicBezTo>
                  <a:cubicBezTo>
                    <a:pt x="0" y="90"/>
                    <a:pt x="0" y="90"/>
                    <a:pt x="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7" name="Freeform 9272"/>
            <p:cNvSpPr/>
            <p:nvPr/>
          </p:nvSpPr>
          <p:spPr bwMode="auto">
            <a:xfrm>
              <a:off x="30163" y="331787"/>
              <a:ext cx="536575" cy="342900"/>
            </a:xfrm>
            <a:custGeom>
              <a:avLst/>
              <a:gdLst>
                <a:gd name="T0" fmla="*/ 2 w 143"/>
                <a:gd name="T1" fmla="*/ 79 h 91"/>
                <a:gd name="T2" fmla="*/ 71 w 143"/>
                <a:gd name="T3" fmla="*/ 39 h 91"/>
                <a:gd name="T4" fmla="*/ 135 w 143"/>
                <a:gd name="T5" fmla="*/ 5 h 91"/>
                <a:gd name="T6" fmla="*/ 1 w 143"/>
                <a:gd name="T7" fmla="*/ 90 h 91"/>
                <a:gd name="T8" fmla="*/ 2 w 143"/>
                <a:gd name="T9" fmla="*/ 90 h 91"/>
                <a:gd name="T10" fmla="*/ 142 w 143"/>
                <a:gd name="T11" fmla="*/ 1 h 91"/>
                <a:gd name="T12" fmla="*/ 141 w 143"/>
                <a:gd name="T13" fmla="*/ 0 h 91"/>
                <a:gd name="T14" fmla="*/ 1 w 143"/>
                <a:gd name="T15" fmla="*/ 78 h 91"/>
                <a:gd name="T16" fmla="*/ 2 w 143"/>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1">
                  <a:moveTo>
                    <a:pt x="2" y="79"/>
                  </a:moveTo>
                  <a:cubicBezTo>
                    <a:pt x="25" y="67"/>
                    <a:pt x="48" y="53"/>
                    <a:pt x="71" y="39"/>
                  </a:cubicBezTo>
                  <a:cubicBezTo>
                    <a:pt x="92" y="27"/>
                    <a:pt x="116" y="17"/>
                    <a:pt x="135" y="5"/>
                  </a:cubicBezTo>
                  <a:cubicBezTo>
                    <a:pt x="91" y="34"/>
                    <a:pt x="44" y="58"/>
                    <a:pt x="1" y="90"/>
                  </a:cubicBezTo>
                  <a:cubicBezTo>
                    <a:pt x="0" y="90"/>
                    <a:pt x="1" y="91"/>
                    <a:pt x="2" y="90"/>
                  </a:cubicBezTo>
                  <a:cubicBezTo>
                    <a:pt x="46" y="57"/>
                    <a:pt x="96" y="32"/>
                    <a:pt x="142" y="1"/>
                  </a:cubicBezTo>
                  <a:cubicBezTo>
                    <a:pt x="143" y="1"/>
                    <a:pt x="142" y="0"/>
                    <a:pt x="141" y="0"/>
                  </a:cubicBezTo>
                  <a:cubicBezTo>
                    <a:pt x="93" y="23"/>
                    <a:pt x="49" y="53"/>
                    <a:pt x="1" y="78"/>
                  </a:cubicBezTo>
                  <a:cubicBezTo>
                    <a:pt x="0" y="79"/>
                    <a:pt x="1" y="79"/>
                    <a:pt x="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8" name="Freeform 9273"/>
            <p:cNvSpPr/>
            <p:nvPr/>
          </p:nvSpPr>
          <p:spPr bwMode="auto">
            <a:xfrm>
              <a:off x="33338" y="257175"/>
              <a:ext cx="566738" cy="349250"/>
            </a:xfrm>
            <a:custGeom>
              <a:avLst/>
              <a:gdLst>
                <a:gd name="T0" fmla="*/ 2 w 151"/>
                <a:gd name="T1" fmla="*/ 82 h 93"/>
                <a:gd name="T2" fmla="*/ 69 w 151"/>
                <a:gd name="T3" fmla="*/ 42 h 93"/>
                <a:gd name="T4" fmla="*/ 105 w 151"/>
                <a:gd name="T5" fmla="*/ 21 h 93"/>
                <a:gd name="T6" fmla="*/ 131 w 151"/>
                <a:gd name="T7" fmla="*/ 9 h 93"/>
                <a:gd name="T8" fmla="*/ 143 w 151"/>
                <a:gd name="T9" fmla="*/ 5 h 93"/>
                <a:gd name="T10" fmla="*/ 0 w 151"/>
                <a:gd name="T11" fmla="*/ 93 h 93"/>
                <a:gd name="T12" fmla="*/ 1 w 151"/>
                <a:gd name="T13" fmla="*/ 93 h 93"/>
                <a:gd name="T14" fmla="*/ 150 w 151"/>
                <a:gd name="T15" fmla="*/ 1 h 93"/>
                <a:gd name="T16" fmla="*/ 150 w 151"/>
                <a:gd name="T17" fmla="*/ 0 h 93"/>
                <a:gd name="T18" fmla="*/ 1 w 151"/>
                <a:gd name="T19" fmla="*/ 81 h 93"/>
                <a:gd name="T20" fmla="*/ 2 w 151"/>
                <a:gd name="T21" fmla="*/ 8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93">
                  <a:moveTo>
                    <a:pt x="2" y="82"/>
                  </a:moveTo>
                  <a:cubicBezTo>
                    <a:pt x="24" y="69"/>
                    <a:pt x="46" y="55"/>
                    <a:pt x="69" y="42"/>
                  </a:cubicBezTo>
                  <a:cubicBezTo>
                    <a:pt x="81" y="34"/>
                    <a:pt x="93" y="28"/>
                    <a:pt x="105" y="21"/>
                  </a:cubicBezTo>
                  <a:cubicBezTo>
                    <a:pt x="114" y="17"/>
                    <a:pt x="122" y="13"/>
                    <a:pt x="131" y="9"/>
                  </a:cubicBezTo>
                  <a:cubicBezTo>
                    <a:pt x="129" y="10"/>
                    <a:pt x="148" y="1"/>
                    <a:pt x="143" y="5"/>
                  </a:cubicBezTo>
                  <a:cubicBezTo>
                    <a:pt x="98" y="37"/>
                    <a:pt x="46" y="61"/>
                    <a:pt x="0" y="93"/>
                  </a:cubicBezTo>
                  <a:cubicBezTo>
                    <a:pt x="0" y="93"/>
                    <a:pt x="1" y="93"/>
                    <a:pt x="1" y="93"/>
                  </a:cubicBezTo>
                  <a:cubicBezTo>
                    <a:pt x="50" y="60"/>
                    <a:pt x="103" y="34"/>
                    <a:pt x="150" y="1"/>
                  </a:cubicBezTo>
                  <a:cubicBezTo>
                    <a:pt x="151" y="0"/>
                    <a:pt x="150" y="0"/>
                    <a:pt x="150" y="0"/>
                  </a:cubicBezTo>
                  <a:cubicBezTo>
                    <a:pt x="97" y="21"/>
                    <a:pt x="50" y="52"/>
                    <a:pt x="1" y="81"/>
                  </a:cubicBezTo>
                  <a:cubicBezTo>
                    <a:pt x="1" y="82"/>
                    <a:pt x="2" y="82"/>
                    <a:pt x="2"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69" name="Freeform 9274"/>
            <p:cNvSpPr/>
            <p:nvPr/>
          </p:nvSpPr>
          <p:spPr bwMode="auto">
            <a:xfrm>
              <a:off x="41275" y="188912"/>
              <a:ext cx="588963" cy="338138"/>
            </a:xfrm>
            <a:custGeom>
              <a:avLst/>
              <a:gdLst>
                <a:gd name="T0" fmla="*/ 156 w 157"/>
                <a:gd name="T1" fmla="*/ 1 h 90"/>
                <a:gd name="T2" fmla="*/ 1 w 157"/>
                <a:gd name="T3" fmla="*/ 89 h 90"/>
                <a:gd name="T4" fmla="*/ 1 w 157"/>
                <a:gd name="T5" fmla="*/ 90 h 90"/>
                <a:gd name="T6" fmla="*/ 157 w 157"/>
                <a:gd name="T7" fmla="*/ 1 h 90"/>
                <a:gd name="T8" fmla="*/ 156 w 157"/>
                <a:gd name="T9" fmla="*/ 1 h 90"/>
              </a:gdLst>
              <a:ahLst/>
              <a:cxnLst>
                <a:cxn ang="0">
                  <a:pos x="T0" y="T1"/>
                </a:cxn>
                <a:cxn ang="0">
                  <a:pos x="T2" y="T3"/>
                </a:cxn>
                <a:cxn ang="0">
                  <a:pos x="T4" y="T5"/>
                </a:cxn>
                <a:cxn ang="0">
                  <a:pos x="T6" y="T7"/>
                </a:cxn>
                <a:cxn ang="0">
                  <a:pos x="T8" y="T9"/>
                </a:cxn>
              </a:cxnLst>
              <a:rect l="0" t="0" r="r" b="b"/>
              <a:pathLst>
                <a:path w="157" h="90">
                  <a:moveTo>
                    <a:pt x="156" y="1"/>
                  </a:moveTo>
                  <a:cubicBezTo>
                    <a:pt x="104" y="29"/>
                    <a:pt x="50" y="56"/>
                    <a:pt x="1" y="89"/>
                  </a:cubicBezTo>
                  <a:cubicBezTo>
                    <a:pt x="0" y="90"/>
                    <a:pt x="1" y="90"/>
                    <a:pt x="1" y="90"/>
                  </a:cubicBezTo>
                  <a:cubicBezTo>
                    <a:pt x="51" y="57"/>
                    <a:pt x="104" y="30"/>
                    <a:pt x="157" y="1"/>
                  </a:cubicBezTo>
                  <a:cubicBezTo>
                    <a:pt x="157" y="1"/>
                    <a:pt x="157" y="0"/>
                    <a:pt x="15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0" name="Freeform 9275"/>
            <p:cNvSpPr/>
            <p:nvPr/>
          </p:nvSpPr>
          <p:spPr bwMode="auto">
            <a:xfrm>
              <a:off x="36513" y="185737"/>
              <a:ext cx="590550" cy="319088"/>
            </a:xfrm>
            <a:custGeom>
              <a:avLst/>
              <a:gdLst>
                <a:gd name="T0" fmla="*/ 2 w 157"/>
                <a:gd name="T1" fmla="*/ 85 h 85"/>
                <a:gd name="T2" fmla="*/ 157 w 157"/>
                <a:gd name="T3" fmla="*/ 1 h 85"/>
                <a:gd name="T4" fmla="*/ 156 w 157"/>
                <a:gd name="T5" fmla="*/ 0 h 85"/>
                <a:gd name="T6" fmla="*/ 1 w 157"/>
                <a:gd name="T7" fmla="*/ 85 h 85"/>
                <a:gd name="T8" fmla="*/ 2 w 157"/>
                <a:gd name="T9" fmla="*/ 85 h 85"/>
              </a:gdLst>
              <a:ahLst/>
              <a:cxnLst>
                <a:cxn ang="0">
                  <a:pos x="T0" y="T1"/>
                </a:cxn>
                <a:cxn ang="0">
                  <a:pos x="T2" y="T3"/>
                </a:cxn>
                <a:cxn ang="0">
                  <a:pos x="T4" y="T5"/>
                </a:cxn>
                <a:cxn ang="0">
                  <a:pos x="T6" y="T7"/>
                </a:cxn>
                <a:cxn ang="0">
                  <a:pos x="T8" y="T9"/>
                </a:cxn>
              </a:cxnLst>
              <a:rect l="0" t="0" r="r" b="b"/>
              <a:pathLst>
                <a:path w="157" h="85">
                  <a:moveTo>
                    <a:pt x="2" y="85"/>
                  </a:moveTo>
                  <a:cubicBezTo>
                    <a:pt x="53" y="56"/>
                    <a:pt x="103" y="25"/>
                    <a:pt x="157" y="1"/>
                  </a:cubicBezTo>
                  <a:cubicBezTo>
                    <a:pt x="157" y="1"/>
                    <a:pt x="157" y="0"/>
                    <a:pt x="156" y="0"/>
                  </a:cubicBezTo>
                  <a:cubicBezTo>
                    <a:pt x="102" y="25"/>
                    <a:pt x="52" y="55"/>
                    <a:pt x="1" y="85"/>
                  </a:cubicBezTo>
                  <a:cubicBezTo>
                    <a:pt x="0" y="85"/>
                    <a:pt x="2" y="85"/>
                    <a:pt x="2"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1" name="Freeform 9276"/>
            <p:cNvSpPr/>
            <p:nvPr/>
          </p:nvSpPr>
          <p:spPr bwMode="auto">
            <a:xfrm>
              <a:off x="41275" y="169862"/>
              <a:ext cx="585788" cy="315913"/>
            </a:xfrm>
            <a:custGeom>
              <a:avLst/>
              <a:gdLst>
                <a:gd name="T0" fmla="*/ 155 w 156"/>
                <a:gd name="T1" fmla="*/ 0 h 84"/>
                <a:gd name="T2" fmla="*/ 1 w 156"/>
                <a:gd name="T3" fmla="*/ 84 h 84"/>
                <a:gd name="T4" fmla="*/ 2 w 156"/>
                <a:gd name="T5" fmla="*/ 84 h 84"/>
                <a:gd name="T6" fmla="*/ 156 w 156"/>
                <a:gd name="T7" fmla="*/ 1 h 84"/>
                <a:gd name="T8" fmla="*/ 155 w 156"/>
                <a:gd name="T9" fmla="*/ 0 h 84"/>
              </a:gdLst>
              <a:ahLst/>
              <a:cxnLst>
                <a:cxn ang="0">
                  <a:pos x="T0" y="T1"/>
                </a:cxn>
                <a:cxn ang="0">
                  <a:pos x="T2" y="T3"/>
                </a:cxn>
                <a:cxn ang="0">
                  <a:pos x="T4" y="T5"/>
                </a:cxn>
                <a:cxn ang="0">
                  <a:pos x="T6" y="T7"/>
                </a:cxn>
                <a:cxn ang="0">
                  <a:pos x="T8" y="T9"/>
                </a:cxn>
              </a:cxnLst>
              <a:rect l="0" t="0" r="r" b="b"/>
              <a:pathLst>
                <a:path w="156" h="84">
                  <a:moveTo>
                    <a:pt x="155" y="0"/>
                  </a:moveTo>
                  <a:cubicBezTo>
                    <a:pt x="104" y="28"/>
                    <a:pt x="51" y="54"/>
                    <a:pt x="1" y="84"/>
                  </a:cubicBezTo>
                  <a:cubicBezTo>
                    <a:pt x="0" y="84"/>
                    <a:pt x="2" y="84"/>
                    <a:pt x="2" y="84"/>
                  </a:cubicBezTo>
                  <a:cubicBezTo>
                    <a:pt x="52" y="54"/>
                    <a:pt x="105" y="29"/>
                    <a:pt x="156" y="1"/>
                  </a:cubicBezTo>
                  <a:cubicBezTo>
                    <a:pt x="156" y="0"/>
                    <a:pt x="155" y="0"/>
                    <a:pt x="1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2" name="Freeform 9277"/>
            <p:cNvSpPr/>
            <p:nvPr/>
          </p:nvSpPr>
          <p:spPr bwMode="auto">
            <a:xfrm>
              <a:off x="41275" y="161925"/>
              <a:ext cx="585788" cy="315913"/>
            </a:xfrm>
            <a:custGeom>
              <a:avLst/>
              <a:gdLst>
                <a:gd name="T0" fmla="*/ 2 w 156"/>
                <a:gd name="T1" fmla="*/ 84 h 84"/>
                <a:gd name="T2" fmla="*/ 155 w 156"/>
                <a:gd name="T3" fmla="*/ 1 h 84"/>
                <a:gd name="T4" fmla="*/ 154 w 156"/>
                <a:gd name="T5" fmla="*/ 1 h 84"/>
                <a:gd name="T6" fmla="*/ 1 w 156"/>
                <a:gd name="T7" fmla="*/ 83 h 84"/>
                <a:gd name="T8" fmla="*/ 2 w 156"/>
                <a:gd name="T9" fmla="*/ 84 h 84"/>
              </a:gdLst>
              <a:ahLst/>
              <a:cxnLst>
                <a:cxn ang="0">
                  <a:pos x="T0" y="T1"/>
                </a:cxn>
                <a:cxn ang="0">
                  <a:pos x="T2" y="T3"/>
                </a:cxn>
                <a:cxn ang="0">
                  <a:pos x="T4" y="T5"/>
                </a:cxn>
                <a:cxn ang="0">
                  <a:pos x="T6" y="T7"/>
                </a:cxn>
                <a:cxn ang="0">
                  <a:pos x="T8" y="T9"/>
                </a:cxn>
              </a:cxnLst>
              <a:rect l="0" t="0" r="r" b="b"/>
              <a:pathLst>
                <a:path w="156" h="84">
                  <a:moveTo>
                    <a:pt x="2" y="84"/>
                  </a:moveTo>
                  <a:cubicBezTo>
                    <a:pt x="53" y="58"/>
                    <a:pt x="103" y="26"/>
                    <a:pt x="155" y="1"/>
                  </a:cubicBezTo>
                  <a:cubicBezTo>
                    <a:pt x="156" y="1"/>
                    <a:pt x="155" y="0"/>
                    <a:pt x="154" y="1"/>
                  </a:cubicBezTo>
                  <a:cubicBezTo>
                    <a:pt x="102" y="26"/>
                    <a:pt x="53" y="57"/>
                    <a:pt x="1" y="83"/>
                  </a:cubicBezTo>
                  <a:cubicBezTo>
                    <a:pt x="0" y="83"/>
                    <a:pt x="1" y="84"/>
                    <a:pt x="2"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3" name="Freeform 9278"/>
            <p:cNvSpPr/>
            <p:nvPr/>
          </p:nvSpPr>
          <p:spPr bwMode="auto">
            <a:xfrm>
              <a:off x="44450" y="215900"/>
              <a:ext cx="439738" cy="239713"/>
            </a:xfrm>
            <a:custGeom>
              <a:avLst/>
              <a:gdLst>
                <a:gd name="T0" fmla="*/ 115 w 117"/>
                <a:gd name="T1" fmla="*/ 0 h 64"/>
                <a:gd name="T2" fmla="*/ 0 w 117"/>
                <a:gd name="T3" fmla="*/ 63 h 64"/>
                <a:gd name="T4" fmla="*/ 1 w 117"/>
                <a:gd name="T5" fmla="*/ 64 h 64"/>
                <a:gd name="T6" fmla="*/ 116 w 117"/>
                <a:gd name="T7" fmla="*/ 1 h 64"/>
                <a:gd name="T8" fmla="*/ 115 w 117"/>
                <a:gd name="T9" fmla="*/ 0 h 64"/>
              </a:gdLst>
              <a:ahLst/>
              <a:cxnLst>
                <a:cxn ang="0">
                  <a:pos x="T0" y="T1"/>
                </a:cxn>
                <a:cxn ang="0">
                  <a:pos x="T2" y="T3"/>
                </a:cxn>
                <a:cxn ang="0">
                  <a:pos x="T4" y="T5"/>
                </a:cxn>
                <a:cxn ang="0">
                  <a:pos x="T6" y="T7"/>
                </a:cxn>
                <a:cxn ang="0">
                  <a:pos x="T8" y="T9"/>
                </a:cxn>
              </a:cxnLst>
              <a:rect l="0" t="0" r="r" b="b"/>
              <a:pathLst>
                <a:path w="117" h="64">
                  <a:moveTo>
                    <a:pt x="115" y="0"/>
                  </a:moveTo>
                  <a:cubicBezTo>
                    <a:pt x="76" y="21"/>
                    <a:pt x="37" y="40"/>
                    <a:pt x="0" y="63"/>
                  </a:cubicBezTo>
                  <a:cubicBezTo>
                    <a:pt x="0" y="64"/>
                    <a:pt x="1" y="64"/>
                    <a:pt x="1" y="64"/>
                  </a:cubicBezTo>
                  <a:cubicBezTo>
                    <a:pt x="38" y="40"/>
                    <a:pt x="77" y="21"/>
                    <a:pt x="116" y="1"/>
                  </a:cubicBezTo>
                  <a:cubicBezTo>
                    <a:pt x="117" y="0"/>
                    <a:pt x="115" y="0"/>
                    <a:pt x="1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4" name="Freeform 9279"/>
            <p:cNvSpPr/>
            <p:nvPr/>
          </p:nvSpPr>
          <p:spPr bwMode="auto">
            <a:xfrm>
              <a:off x="41275" y="219075"/>
              <a:ext cx="385763" cy="206375"/>
            </a:xfrm>
            <a:custGeom>
              <a:avLst/>
              <a:gdLst>
                <a:gd name="T0" fmla="*/ 2 w 103"/>
                <a:gd name="T1" fmla="*/ 55 h 55"/>
                <a:gd name="T2" fmla="*/ 103 w 103"/>
                <a:gd name="T3" fmla="*/ 1 h 55"/>
                <a:gd name="T4" fmla="*/ 102 w 103"/>
                <a:gd name="T5" fmla="*/ 1 h 55"/>
                <a:gd name="T6" fmla="*/ 1 w 103"/>
                <a:gd name="T7" fmla="*/ 55 h 55"/>
                <a:gd name="T8" fmla="*/ 2 w 103"/>
                <a:gd name="T9" fmla="*/ 55 h 55"/>
              </a:gdLst>
              <a:ahLst/>
              <a:cxnLst>
                <a:cxn ang="0">
                  <a:pos x="T0" y="T1"/>
                </a:cxn>
                <a:cxn ang="0">
                  <a:pos x="T2" y="T3"/>
                </a:cxn>
                <a:cxn ang="0">
                  <a:pos x="T4" y="T5"/>
                </a:cxn>
                <a:cxn ang="0">
                  <a:pos x="T6" y="T7"/>
                </a:cxn>
                <a:cxn ang="0">
                  <a:pos x="T8" y="T9"/>
                </a:cxn>
              </a:cxnLst>
              <a:rect l="0" t="0" r="r" b="b"/>
              <a:pathLst>
                <a:path w="103" h="55">
                  <a:moveTo>
                    <a:pt x="2" y="55"/>
                  </a:moveTo>
                  <a:cubicBezTo>
                    <a:pt x="36" y="38"/>
                    <a:pt x="68" y="18"/>
                    <a:pt x="103" y="1"/>
                  </a:cubicBezTo>
                  <a:cubicBezTo>
                    <a:pt x="103" y="0"/>
                    <a:pt x="102" y="0"/>
                    <a:pt x="102" y="1"/>
                  </a:cubicBezTo>
                  <a:cubicBezTo>
                    <a:pt x="68" y="18"/>
                    <a:pt x="35" y="38"/>
                    <a:pt x="1" y="55"/>
                  </a:cubicBezTo>
                  <a:cubicBezTo>
                    <a:pt x="0" y="55"/>
                    <a:pt x="1" y="55"/>
                    <a:pt x="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5" name="Freeform 9280"/>
            <p:cNvSpPr/>
            <p:nvPr/>
          </p:nvSpPr>
          <p:spPr bwMode="auto">
            <a:xfrm>
              <a:off x="41275" y="219075"/>
              <a:ext cx="319088" cy="184150"/>
            </a:xfrm>
            <a:custGeom>
              <a:avLst/>
              <a:gdLst>
                <a:gd name="T0" fmla="*/ 84 w 85"/>
                <a:gd name="T1" fmla="*/ 0 h 49"/>
                <a:gd name="T2" fmla="*/ 1 w 85"/>
                <a:gd name="T3" fmla="*/ 48 h 49"/>
                <a:gd name="T4" fmla="*/ 2 w 85"/>
                <a:gd name="T5" fmla="*/ 49 h 49"/>
                <a:gd name="T6" fmla="*/ 84 w 85"/>
                <a:gd name="T7" fmla="*/ 1 h 49"/>
                <a:gd name="T8" fmla="*/ 84 w 85"/>
                <a:gd name="T9" fmla="*/ 0 h 49"/>
              </a:gdLst>
              <a:ahLst/>
              <a:cxnLst>
                <a:cxn ang="0">
                  <a:pos x="T0" y="T1"/>
                </a:cxn>
                <a:cxn ang="0">
                  <a:pos x="T2" y="T3"/>
                </a:cxn>
                <a:cxn ang="0">
                  <a:pos x="T4" y="T5"/>
                </a:cxn>
                <a:cxn ang="0">
                  <a:pos x="T6" y="T7"/>
                </a:cxn>
                <a:cxn ang="0">
                  <a:pos x="T8" y="T9"/>
                </a:cxn>
              </a:cxnLst>
              <a:rect l="0" t="0" r="r" b="b"/>
              <a:pathLst>
                <a:path w="85" h="49">
                  <a:moveTo>
                    <a:pt x="84" y="0"/>
                  </a:moveTo>
                  <a:cubicBezTo>
                    <a:pt x="56" y="16"/>
                    <a:pt x="28" y="31"/>
                    <a:pt x="1" y="48"/>
                  </a:cubicBezTo>
                  <a:cubicBezTo>
                    <a:pt x="0" y="49"/>
                    <a:pt x="1" y="49"/>
                    <a:pt x="2" y="49"/>
                  </a:cubicBezTo>
                  <a:cubicBezTo>
                    <a:pt x="29" y="32"/>
                    <a:pt x="57" y="17"/>
                    <a:pt x="84" y="1"/>
                  </a:cubicBezTo>
                  <a:cubicBezTo>
                    <a:pt x="85" y="0"/>
                    <a:pt x="84"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6" name="Freeform 9281"/>
            <p:cNvSpPr/>
            <p:nvPr/>
          </p:nvSpPr>
          <p:spPr bwMode="auto">
            <a:xfrm>
              <a:off x="431800" y="120650"/>
              <a:ext cx="115888" cy="60325"/>
            </a:xfrm>
            <a:custGeom>
              <a:avLst/>
              <a:gdLst>
                <a:gd name="T0" fmla="*/ 29 w 31"/>
                <a:gd name="T1" fmla="*/ 1 h 16"/>
                <a:gd name="T2" fmla="*/ 1 w 31"/>
                <a:gd name="T3" fmla="*/ 15 h 16"/>
                <a:gd name="T4" fmla="*/ 1 w 31"/>
                <a:gd name="T5" fmla="*/ 16 h 16"/>
                <a:gd name="T6" fmla="*/ 30 w 31"/>
                <a:gd name="T7" fmla="*/ 1 h 16"/>
                <a:gd name="T8" fmla="*/ 29 w 31"/>
                <a:gd name="T9" fmla="*/ 1 h 16"/>
              </a:gdLst>
              <a:ahLst/>
              <a:cxnLst>
                <a:cxn ang="0">
                  <a:pos x="T0" y="T1"/>
                </a:cxn>
                <a:cxn ang="0">
                  <a:pos x="T2" y="T3"/>
                </a:cxn>
                <a:cxn ang="0">
                  <a:pos x="T4" y="T5"/>
                </a:cxn>
                <a:cxn ang="0">
                  <a:pos x="T6" y="T7"/>
                </a:cxn>
                <a:cxn ang="0">
                  <a:pos x="T8" y="T9"/>
                </a:cxn>
              </a:cxnLst>
              <a:rect l="0" t="0" r="r" b="b"/>
              <a:pathLst>
                <a:path w="31" h="16">
                  <a:moveTo>
                    <a:pt x="29" y="1"/>
                  </a:moveTo>
                  <a:cubicBezTo>
                    <a:pt x="20" y="6"/>
                    <a:pt x="10" y="10"/>
                    <a:pt x="1" y="15"/>
                  </a:cubicBezTo>
                  <a:cubicBezTo>
                    <a:pt x="0" y="16"/>
                    <a:pt x="1" y="16"/>
                    <a:pt x="1" y="16"/>
                  </a:cubicBezTo>
                  <a:cubicBezTo>
                    <a:pt x="11" y="11"/>
                    <a:pt x="20" y="6"/>
                    <a:pt x="30" y="1"/>
                  </a:cubicBezTo>
                  <a:cubicBezTo>
                    <a:pt x="31" y="1"/>
                    <a:pt x="29" y="0"/>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7" name="Freeform 9282"/>
            <p:cNvSpPr/>
            <p:nvPr/>
          </p:nvSpPr>
          <p:spPr bwMode="auto">
            <a:xfrm>
              <a:off x="363538" y="95250"/>
              <a:ext cx="142875" cy="74613"/>
            </a:xfrm>
            <a:custGeom>
              <a:avLst/>
              <a:gdLst>
                <a:gd name="T0" fmla="*/ 1 w 38"/>
                <a:gd name="T1" fmla="*/ 20 h 20"/>
                <a:gd name="T2" fmla="*/ 37 w 38"/>
                <a:gd name="T3" fmla="*/ 0 h 20"/>
                <a:gd name="T4" fmla="*/ 37 w 38"/>
                <a:gd name="T5" fmla="*/ 0 h 20"/>
                <a:gd name="T6" fmla="*/ 0 w 38"/>
                <a:gd name="T7" fmla="*/ 19 h 20"/>
                <a:gd name="T8" fmla="*/ 1 w 38"/>
                <a:gd name="T9" fmla="*/ 20 h 20"/>
              </a:gdLst>
              <a:ahLst/>
              <a:cxnLst>
                <a:cxn ang="0">
                  <a:pos x="T0" y="T1"/>
                </a:cxn>
                <a:cxn ang="0">
                  <a:pos x="T2" y="T3"/>
                </a:cxn>
                <a:cxn ang="0">
                  <a:pos x="T4" y="T5"/>
                </a:cxn>
                <a:cxn ang="0">
                  <a:pos x="T6" y="T7"/>
                </a:cxn>
                <a:cxn ang="0">
                  <a:pos x="T8" y="T9"/>
                </a:cxn>
              </a:cxnLst>
              <a:rect l="0" t="0" r="r" b="b"/>
              <a:pathLst>
                <a:path w="38" h="20">
                  <a:moveTo>
                    <a:pt x="1" y="20"/>
                  </a:moveTo>
                  <a:cubicBezTo>
                    <a:pt x="13" y="13"/>
                    <a:pt x="25" y="6"/>
                    <a:pt x="37" y="0"/>
                  </a:cubicBezTo>
                  <a:cubicBezTo>
                    <a:pt x="38" y="0"/>
                    <a:pt x="37" y="0"/>
                    <a:pt x="37" y="0"/>
                  </a:cubicBezTo>
                  <a:cubicBezTo>
                    <a:pt x="25" y="6"/>
                    <a:pt x="12" y="12"/>
                    <a:pt x="0" y="19"/>
                  </a:cubicBezTo>
                  <a:cubicBezTo>
                    <a:pt x="0" y="20"/>
                    <a:pt x="1"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8" name="Freeform 9283"/>
            <p:cNvSpPr/>
            <p:nvPr/>
          </p:nvSpPr>
          <p:spPr bwMode="auto">
            <a:xfrm>
              <a:off x="36513" y="215900"/>
              <a:ext cx="247650" cy="134938"/>
            </a:xfrm>
            <a:custGeom>
              <a:avLst/>
              <a:gdLst>
                <a:gd name="T0" fmla="*/ 2 w 66"/>
                <a:gd name="T1" fmla="*/ 36 h 36"/>
                <a:gd name="T2" fmla="*/ 65 w 66"/>
                <a:gd name="T3" fmla="*/ 1 h 36"/>
                <a:gd name="T4" fmla="*/ 64 w 66"/>
                <a:gd name="T5" fmla="*/ 1 h 36"/>
                <a:gd name="T6" fmla="*/ 1 w 66"/>
                <a:gd name="T7" fmla="*/ 35 h 36"/>
                <a:gd name="T8" fmla="*/ 2 w 66"/>
                <a:gd name="T9" fmla="*/ 36 h 36"/>
              </a:gdLst>
              <a:ahLst/>
              <a:cxnLst>
                <a:cxn ang="0">
                  <a:pos x="T0" y="T1"/>
                </a:cxn>
                <a:cxn ang="0">
                  <a:pos x="T2" y="T3"/>
                </a:cxn>
                <a:cxn ang="0">
                  <a:pos x="T4" y="T5"/>
                </a:cxn>
                <a:cxn ang="0">
                  <a:pos x="T6" y="T7"/>
                </a:cxn>
                <a:cxn ang="0">
                  <a:pos x="T8" y="T9"/>
                </a:cxn>
              </a:cxnLst>
              <a:rect l="0" t="0" r="r" b="b"/>
              <a:pathLst>
                <a:path w="66" h="36">
                  <a:moveTo>
                    <a:pt x="2" y="36"/>
                  </a:moveTo>
                  <a:cubicBezTo>
                    <a:pt x="23" y="25"/>
                    <a:pt x="44" y="13"/>
                    <a:pt x="65" y="1"/>
                  </a:cubicBezTo>
                  <a:cubicBezTo>
                    <a:pt x="66" y="0"/>
                    <a:pt x="65" y="0"/>
                    <a:pt x="64" y="1"/>
                  </a:cubicBezTo>
                  <a:cubicBezTo>
                    <a:pt x="43" y="13"/>
                    <a:pt x="22" y="25"/>
                    <a:pt x="1" y="35"/>
                  </a:cubicBezTo>
                  <a:cubicBezTo>
                    <a:pt x="0" y="36"/>
                    <a:pt x="1" y="36"/>
                    <a:pt x="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79" name="Freeform 9284"/>
            <p:cNvSpPr/>
            <p:nvPr/>
          </p:nvSpPr>
          <p:spPr bwMode="auto">
            <a:xfrm>
              <a:off x="36513" y="222250"/>
              <a:ext cx="165100" cy="79375"/>
            </a:xfrm>
            <a:custGeom>
              <a:avLst/>
              <a:gdLst>
                <a:gd name="T0" fmla="*/ 42 w 44"/>
                <a:gd name="T1" fmla="*/ 0 h 21"/>
                <a:gd name="T2" fmla="*/ 1 w 44"/>
                <a:gd name="T3" fmla="*/ 20 h 21"/>
                <a:gd name="T4" fmla="*/ 2 w 44"/>
                <a:gd name="T5" fmla="*/ 21 h 21"/>
                <a:gd name="T6" fmla="*/ 43 w 44"/>
                <a:gd name="T7" fmla="*/ 0 h 21"/>
                <a:gd name="T8" fmla="*/ 42 w 44"/>
                <a:gd name="T9" fmla="*/ 0 h 21"/>
              </a:gdLst>
              <a:ahLst/>
              <a:cxnLst>
                <a:cxn ang="0">
                  <a:pos x="T0" y="T1"/>
                </a:cxn>
                <a:cxn ang="0">
                  <a:pos x="T2" y="T3"/>
                </a:cxn>
                <a:cxn ang="0">
                  <a:pos x="T4" y="T5"/>
                </a:cxn>
                <a:cxn ang="0">
                  <a:pos x="T6" y="T7"/>
                </a:cxn>
                <a:cxn ang="0">
                  <a:pos x="T8" y="T9"/>
                </a:cxn>
              </a:cxnLst>
              <a:rect l="0" t="0" r="r" b="b"/>
              <a:pathLst>
                <a:path w="44" h="21">
                  <a:moveTo>
                    <a:pt x="42" y="0"/>
                  </a:moveTo>
                  <a:cubicBezTo>
                    <a:pt x="28" y="7"/>
                    <a:pt x="14" y="13"/>
                    <a:pt x="1" y="20"/>
                  </a:cubicBezTo>
                  <a:cubicBezTo>
                    <a:pt x="0" y="21"/>
                    <a:pt x="1" y="21"/>
                    <a:pt x="2" y="21"/>
                  </a:cubicBezTo>
                  <a:cubicBezTo>
                    <a:pt x="15" y="13"/>
                    <a:pt x="29" y="7"/>
                    <a:pt x="43" y="0"/>
                  </a:cubicBezTo>
                  <a:cubicBezTo>
                    <a:pt x="44" y="0"/>
                    <a:pt x="42"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0" name="Freeform 9285"/>
            <p:cNvSpPr/>
            <p:nvPr/>
          </p:nvSpPr>
          <p:spPr bwMode="auto">
            <a:xfrm>
              <a:off x="292100" y="139700"/>
              <a:ext cx="52388" cy="30163"/>
            </a:xfrm>
            <a:custGeom>
              <a:avLst/>
              <a:gdLst>
                <a:gd name="T0" fmla="*/ 13 w 14"/>
                <a:gd name="T1" fmla="*/ 0 h 8"/>
                <a:gd name="T2" fmla="*/ 1 w 14"/>
                <a:gd name="T3" fmla="*/ 7 h 8"/>
                <a:gd name="T4" fmla="*/ 2 w 14"/>
                <a:gd name="T5" fmla="*/ 8 h 8"/>
                <a:gd name="T6" fmla="*/ 14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3"/>
                    <a:pt x="5" y="5"/>
                    <a:pt x="1" y="7"/>
                  </a:cubicBezTo>
                  <a:cubicBezTo>
                    <a:pt x="0" y="7"/>
                    <a:pt x="1" y="8"/>
                    <a:pt x="2" y="8"/>
                  </a:cubicBezTo>
                  <a:cubicBezTo>
                    <a:pt x="6" y="6"/>
                    <a:pt x="10" y="3"/>
                    <a:pt x="14" y="1"/>
                  </a:cubicBezTo>
                  <a:cubicBezTo>
                    <a:pt x="14" y="1"/>
                    <a:pt x="14"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1" name="Freeform 9286"/>
            <p:cNvSpPr/>
            <p:nvPr/>
          </p:nvSpPr>
          <p:spPr bwMode="auto">
            <a:xfrm>
              <a:off x="371475" y="84137"/>
              <a:ext cx="82550" cy="44450"/>
            </a:xfrm>
            <a:custGeom>
              <a:avLst/>
              <a:gdLst>
                <a:gd name="T0" fmla="*/ 21 w 22"/>
                <a:gd name="T1" fmla="*/ 0 h 12"/>
                <a:gd name="T2" fmla="*/ 0 w 22"/>
                <a:gd name="T3" fmla="*/ 11 h 12"/>
                <a:gd name="T4" fmla="*/ 1 w 22"/>
                <a:gd name="T5" fmla="*/ 12 h 12"/>
                <a:gd name="T6" fmla="*/ 21 w 22"/>
                <a:gd name="T7" fmla="*/ 1 h 12"/>
                <a:gd name="T8" fmla="*/ 21 w 22"/>
                <a:gd name="T9" fmla="*/ 0 h 12"/>
              </a:gdLst>
              <a:ahLst/>
              <a:cxnLst>
                <a:cxn ang="0">
                  <a:pos x="T0" y="T1"/>
                </a:cxn>
                <a:cxn ang="0">
                  <a:pos x="T2" y="T3"/>
                </a:cxn>
                <a:cxn ang="0">
                  <a:pos x="T4" y="T5"/>
                </a:cxn>
                <a:cxn ang="0">
                  <a:pos x="T6" y="T7"/>
                </a:cxn>
                <a:cxn ang="0">
                  <a:pos x="T8" y="T9"/>
                </a:cxn>
              </a:cxnLst>
              <a:rect l="0" t="0" r="r" b="b"/>
              <a:pathLst>
                <a:path w="22" h="12">
                  <a:moveTo>
                    <a:pt x="21" y="0"/>
                  </a:moveTo>
                  <a:cubicBezTo>
                    <a:pt x="14" y="4"/>
                    <a:pt x="7" y="7"/>
                    <a:pt x="0" y="11"/>
                  </a:cubicBezTo>
                  <a:cubicBezTo>
                    <a:pt x="0" y="11"/>
                    <a:pt x="0" y="12"/>
                    <a:pt x="1" y="12"/>
                  </a:cubicBezTo>
                  <a:cubicBezTo>
                    <a:pt x="8" y="8"/>
                    <a:pt x="15" y="4"/>
                    <a:pt x="21" y="1"/>
                  </a:cubicBezTo>
                  <a:cubicBezTo>
                    <a:pt x="22" y="0"/>
                    <a:pt x="21"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2" name="Freeform 9287"/>
            <p:cNvSpPr/>
            <p:nvPr/>
          </p:nvSpPr>
          <p:spPr bwMode="auto">
            <a:xfrm>
              <a:off x="374650" y="79375"/>
              <a:ext cx="74613" cy="38100"/>
            </a:xfrm>
            <a:custGeom>
              <a:avLst/>
              <a:gdLst>
                <a:gd name="T0" fmla="*/ 2 w 20"/>
                <a:gd name="T1" fmla="*/ 9 h 10"/>
                <a:gd name="T2" fmla="*/ 19 w 20"/>
                <a:gd name="T3" fmla="*/ 0 h 10"/>
                <a:gd name="T4" fmla="*/ 18 w 20"/>
                <a:gd name="T5" fmla="*/ 0 h 10"/>
                <a:gd name="T6" fmla="*/ 1 w 20"/>
                <a:gd name="T7" fmla="*/ 9 h 10"/>
                <a:gd name="T8" fmla="*/ 2 w 20"/>
                <a:gd name="T9" fmla="*/ 9 h 10"/>
              </a:gdLst>
              <a:ahLst/>
              <a:cxnLst>
                <a:cxn ang="0">
                  <a:pos x="T0" y="T1"/>
                </a:cxn>
                <a:cxn ang="0">
                  <a:pos x="T2" y="T3"/>
                </a:cxn>
                <a:cxn ang="0">
                  <a:pos x="T4" y="T5"/>
                </a:cxn>
                <a:cxn ang="0">
                  <a:pos x="T6" y="T7"/>
                </a:cxn>
                <a:cxn ang="0">
                  <a:pos x="T8" y="T9"/>
                </a:cxn>
              </a:cxnLst>
              <a:rect l="0" t="0" r="r" b="b"/>
              <a:pathLst>
                <a:path w="20" h="10">
                  <a:moveTo>
                    <a:pt x="2" y="9"/>
                  </a:moveTo>
                  <a:cubicBezTo>
                    <a:pt x="7" y="6"/>
                    <a:pt x="13" y="3"/>
                    <a:pt x="19" y="0"/>
                  </a:cubicBezTo>
                  <a:cubicBezTo>
                    <a:pt x="20" y="0"/>
                    <a:pt x="19" y="0"/>
                    <a:pt x="18" y="0"/>
                  </a:cubicBezTo>
                  <a:cubicBezTo>
                    <a:pt x="12" y="3"/>
                    <a:pt x="7" y="6"/>
                    <a:pt x="1" y="9"/>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3" name="Freeform 9288"/>
            <p:cNvSpPr/>
            <p:nvPr/>
          </p:nvSpPr>
          <p:spPr bwMode="auto">
            <a:xfrm>
              <a:off x="273050" y="142875"/>
              <a:ext cx="53975" cy="30163"/>
            </a:xfrm>
            <a:custGeom>
              <a:avLst/>
              <a:gdLst>
                <a:gd name="T0" fmla="*/ 1 w 14"/>
                <a:gd name="T1" fmla="*/ 8 h 8"/>
                <a:gd name="T2" fmla="*/ 13 w 14"/>
                <a:gd name="T3" fmla="*/ 1 h 8"/>
                <a:gd name="T4" fmla="*/ 13 w 14"/>
                <a:gd name="T5" fmla="*/ 0 h 8"/>
                <a:gd name="T6" fmla="*/ 1 w 14"/>
                <a:gd name="T7" fmla="*/ 7 h 8"/>
                <a:gd name="T8" fmla="*/ 1 w 14"/>
                <a:gd name="T9" fmla="*/ 8 h 8"/>
              </a:gdLst>
              <a:ahLst/>
              <a:cxnLst>
                <a:cxn ang="0">
                  <a:pos x="T0" y="T1"/>
                </a:cxn>
                <a:cxn ang="0">
                  <a:pos x="T2" y="T3"/>
                </a:cxn>
                <a:cxn ang="0">
                  <a:pos x="T4" y="T5"/>
                </a:cxn>
                <a:cxn ang="0">
                  <a:pos x="T6" y="T7"/>
                </a:cxn>
                <a:cxn ang="0">
                  <a:pos x="T8" y="T9"/>
                </a:cxn>
              </a:cxnLst>
              <a:rect l="0" t="0" r="r" b="b"/>
              <a:pathLst>
                <a:path w="14" h="8">
                  <a:moveTo>
                    <a:pt x="1" y="8"/>
                  </a:moveTo>
                  <a:cubicBezTo>
                    <a:pt x="5" y="5"/>
                    <a:pt x="9" y="3"/>
                    <a:pt x="13" y="1"/>
                  </a:cubicBezTo>
                  <a:cubicBezTo>
                    <a:pt x="14" y="1"/>
                    <a:pt x="13" y="0"/>
                    <a:pt x="13" y="0"/>
                  </a:cubicBezTo>
                  <a:cubicBezTo>
                    <a:pt x="9" y="2"/>
                    <a:pt x="5" y="5"/>
                    <a:pt x="1" y="7"/>
                  </a:cubicBezTo>
                  <a:cubicBezTo>
                    <a:pt x="0" y="7"/>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4" name="Freeform 9289"/>
            <p:cNvSpPr/>
            <p:nvPr/>
          </p:nvSpPr>
          <p:spPr bwMode="auto">
            <a:xfrm>
              <a:off x="41275" y="219075"/>
              <a:ext cx="146050" cy="71438"/>
            </a:xfrm>
            <a:custGeom>
              <a:avLst/>
              <a:gdLst>
                <a:gd name="T0" fmla="*/ 1 w 39"/>
                <a:gd name="T1" fmla="*/ 19 h 19"/>
                <a:gd name="T2" fmla="*/ 38 w 39"/>
                <a:gd name="T3" fmla="*/ 1 h 19"/>
                <a:gd name="T4" fmla="*/ 38 w 39"/>
                <a:gd name="T5" fmla="*/ 0 h 19"/>
                <a:gd name="T6" fmla="*/ 1 w 39"/>
                <a:gd name="T7" fmla="*/ 18 h 19"/>
                <a:gd name="T8" fmla="*/ 1 w 39"/>
                <a:gd name="T9" fmla="*/ 19 h 19"/>
              </a:gdLst>
              <a:ahLst/>
              <a:cxnLst>
                <a:cxn ang="0">
                  <a:pos x="T0" y="T1"/>
                </a:cxn>
                <a:cxn ang="0">
                  <a:pos x="T2" y="T3"/>
                </a:cxn>
                <a:cxn ang="0">
                  <a:pos x="T4" y="T5"/>
                </a:cxn>
                <a:cxn ang="0">
                  <a:pos x="T6" y="T7"/>
                </a:cxn>
                <a:cxn ang="0">
                  <a:pos x="T8" y="T9"/>
                </a:cxn>
              </a:cxnLst>
              <a:rect l="0" t="0" r="r" b="b"/>
              <a:pathLst>
                <a:path w="39" h="19">
                  <a:moveTo>
                    <a:pt x="1" y="19"/>
                  </a:moveTo>
                  <a:cubicBezTo>
                    <a:pt x="14" y="13"/>
                    <a:pt x="26" y="7"/>
                    <a:pt x="38" y="1"/>
                  </a:cubicBezTo>
                  <a:cubicBezTo>
                    <a:pt x="39" y="0"/>
                    <a:pt x="38" y="0"/>
                    <a:pt x="38" y="0"/>
                  </a:cubicBezTo>
                  <a:cubicBezTo>
                    <a:pt x="25" y="7"/>
                    <a:pt x="13" y="13"/>
                    <a:pt x="1" y="18"/>
                  </a:cubicBezTo>
                  <a:cubicBezTo>
                    <a:pt x="0" y="19"/>
                    <a:pt x="1" y="19"/>
                    <a:pt x="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5" name="Freeform 9290"/>
            <p:cNvSpPr/>
            <p:nvPr/>
          </p:nvSpPr>
          <p:spPr bwMode="auto">
            <a:xfrm>
              <a:off x="36513" y="211137"/>
              <a:ext cx="98425" cy="52388"/>
            </a:xfrm>
            <a:custGeom>
              <a:avLst/>
              <a:gdLst>
                <a:gd name="T0" fmla="*/ 25 w 26"/>
                <a:gd name="T1" fmla="*/ 0 h 14"/>
                <a:gd name="T2" fmla="*/ 1 w 26"/>
                <a:gd name="T3" fmla="*/ 13 h 14"/>
                <a:gd name="T4" fmla="*/ 2 w 26"/>
                <a:gd name="T5" fmla="*/ 13 h 14"/>
                <a:gd name="T6" fmla="*/ 26 w 26"/>
                <a:gd name="T7" fmla="*/ 0 h 14"/>
                <a:gd name="T8" fmla="*/ 25 w 26"/>
                <a:gd name="T9" fmla="*/ 0 h 14"/>
              </a:gdLst>
              <a:ahLst/>
              <a:cxnLst>
                <a:cxn ang="0">
                  <a:pos x="T0" y="T1"/>
                </a:cxn>
                <a:cxn ang="0">
                  <a:pos x="T2" y="T3"/>
                </a:cxn>
                <a:cxn ang="0">
                  <a:pos x="T4" y="T5"/>
                </a:cxn>
                <a:cxn ang="0">
                  <a:pos x="T6" y="T7"/>
                </a:cxn>
                <a:cxn ang="0">
                  <a:pos x="T8" y="T9"/>
                </a:cxn>
              </a:cxnLst>
              <a:rect l="0" t="0" r="r" b="b"/>
              <a:pathLst>
                <a:path w="26" h="14">
                  <a:moveTo>
                    <a:pt x="25" y="0"/>
                  </a:moveTo>
                  <a:cubicBezTo>
                    <a:pt x="17" y="5"/>
                    <a:pt x="9" y="9"/>
                    <a:pt x="1" y="13"/>
                  </a:cubicBezTo>
                  <a:cubicBezTo>
                    <a:pt x="0" y="14"/>
                    <a:pt x="2" y="13"/>
                    <a:pt x="2" y="13"/>
                  </a:cubicBezTo>
                  <a:cubicBezTo>
                    <a:pt x="10" y="9"/>
                    <a:pt x="18" y="5"/>
                    <a:pt x="26" y="0"/>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6" name="Freeform 9291"/>
            <p:cNvSpPr/>
            <p:nvPr/>
          </p:nvSpPr>
          <p:spPr bwMode="auto">
            <a:xfrm>
              <a:off x="187325" y="117475"/>
              <a:ext cx="96838" cy="63500"/>
            </a:xfrm>
            <a:custGeom>
              <a:avLst/>
              <a:gdLst>
                <a:gd name="T0" fmla="*/ 25 w 26"/>
                <a:gd name="T1" fmla="*/ 0 h 17"/>
                <a:gd name="T2" fmla="*/ 0 w 26"/>
                <a:gd name="T3" fmla="*/ 16 h 17"/>
                <a:gd name="T4" fmla="*/ 1 w 26"/>
                <a:gd name="T5" fmla="*/ 16 h 17"/>
                <a:gd name="T6" fmla="*/ 26 w 26"/>
                <a:gd name="T7" fmla="*/ 1 h 17"/>
                <a:gd name="T8" fmla="*/ 25 w 26"/>
                <a:gd name="T9" fmla="*/ 0 h 17"/>
              </a:gdLst>
              <a:ahLst/>
              <a:cxnLst>
                <a:cxn ang="0">
                  <a:pos x="T0" y="T1"/>
                </a:cxn>
                <a:cxn ang="0">
                  <a:pos x="T2" y="T3"/>
                </a:cxn>
                <a:cxn ang="0">
                  <a:pos x="T4" y="T5"/>
                </a:cxn>
                <a:cxn ang="0">
                  <a:pos x="T6" y="T7"/>
                </a:cxn>
                <a:cxn ang="0">
                  <a:pos x="T8" y="T9"/>
                </a:cxn>
              </a:cxnLst>
              <a:rect l="0" t="0" r="r" b="b"/>
              <a:pathLst>
                <a:path w="26" h="17">
                  <a:moveTo>
                    <a:pt x="25" y="0"/>
                  </a:moveTo>
                  <a:cubicBezTo>
                    <a:pt x="16" y="5"/>
                    <a:pt x="8" y="10"/>
                    <a:pt x="0" y="16"/>
                  </a:cubicBezTo>
                  <a:cubicBezTo>
                    <a:pt x="0" y="16"/>
                    <a:pt x="1" y="17"/>
                    <a:pt x="1" y="16"/>
                  </a:cubicBezTo>
                  <a:cubicBezTo>
                    <a:pt x="9" y="11"/>
                    <a:pt x="17" y="6"/>
                    <a:pt x="26" y="1"/>
                  </a:cubicBezTo>
                  <a:cubicBezTo>
                    <a:pt x="26"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7" name="Freeform 9292"/>
            <p:cNvSpPr/>
            <p:nvPr/>
          </p:nvSpPr>
          <p:spPr bwMode="auto">
            <a:xfrm>
              <a:off x="363538" y="42862"/>
              <a:ext cx="52388" cy="28575"/>
            </a:xfrm>
            <a:custGeom>
              <a:avLst/>
              <a:gdLst>
                <a:gd name="T0" fmla="*/ 13 w 14"/>
                <a:gd name="T1" fmla="*/ 0 h 8"/>
                <a:gd name="T2" fmla="*/ 1 w 14"/>
                <a:gd name="T3" fmla="*/ 7 h 8"/>
                <a:gd name="T4" fmla="*/ 2 w 14"/>
                <a:gd name="T5" fmla="*/ 7 h 8"/>
                <a:gd name="T6" fmla="*/ 13 w 14"/>
                <a:gd name="T7" fmla="*/ 1 h 8"/>
                <a:gd name="T8" fmla="*/ 13 w 14"/>
                <a:gd name="T9" fmla="*/ 0 h 8"/>
              </a:gdLst>
              <a:ahLst/>
              <a:cxnLst>
                <a:cxn ang="0">
                  <a:pos x="T0" y="T1"/>
                </a:cxn>
                <a:cxn ang="0">
                  <a:pos x="T2" y="T3"/>
                </a:cxn>
                <a:cxn ang="0">
                  <a:pos x="T4" y="T5"/>
                </a:cxn>
                <a:cxn ang="0">
                  <a:pos x="T6" y="T7"/>
                </a:cxn>
                <a:cxn ang="0">
                  <a:pos x="T8" y="T9"/>
                </a:cxn>
              </a:cxnLst>
              <a:rect l="0" t="0" r="r" b="b"/>
              <a:pathLst>
                <a:path w="14" h="8">
                  <a:moveTo>
                    <a:pt x="13" y="0"/>
                  </a:moveTo>
                  <a:cubicBezTo>
                    <a:pt x="9" y="2"/>
                    <a:pt x="5" y="4"/>
                    <a:pt x="1" y="7"/>
                  </a:cubicBezTo>
                  <a:cubicBezTo>
                    <a:pt x="0" y="7"/>
                    <a:pt x="1" y="8"/>
                    <a:pt x="2" y="7"/>
                  </a:cubicBezTo>
                  <a:cubicBezTo>
                    <a:pt x="5" y="5"/>
                    <a:pt x="9" y="3"/>
                    <a:pt x="13" y="1"/>
                  </a:cubicBezTo>
                  <a:cubicBezTo>
                    <a:pt x="14" y="1"/>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8" name="Freeform 9293"/>
            <p:cNvSpPr/>
            <p:nvPr/>
          </p:nvSpPr>
          <p:spPr bwMode="auto">
            <a:xfrm>
              <a:off x="363538" y="42862"/>
              <a:ext cx="49213" cy="22225"/>
            </a:xfrm>
            <a:custGeom>
              <a:avLst/>
              <a:gdLst>
                <a:gd name="T0" fmla="*/ 2 w 13"/>
                <a:gd name="T1" fmla="*/ 6 h 6"/>
                <a:gd name="T2" fmla="*/ 12 w 13"/>
                <a:gd name="T3" fmla="*/ 1 h 6"/>
                <a:gd name="T4" fmla="*/ 11 w 13"/>
                <a:gd name="T5" fmla="*/ 0 h 6"/>
                <a:gd name="T6" fmla="*/ 1 w 13"/>
                <a:gd name="T7" fmla="*/ 5 h 6"/>
                <a:gd name="T8" fmla="*/ 2 w 13"/>
                <a:gd name="T9" fmla="*/ 6 h 6"/>
              </a:gdLst>
              <a:ahLst/>
              <a:cxnLst>
                <a:cxn ang="0">
                  <a:pos x="T0" y="T1"/>
                </a:cxn>
                <a:cxn ang="0">
                  <a:pos x="T2" y="T3"/>
                </a:cxn>
                <a:cxn ang="0">
                  <a:pos x="T4" y="T5"/>
                </a:cxn>
                <a:cxn ang="0">
                  <a:pos x="T6" y="T7"/>
                </a:cxn>
                <a:cxn ang="0">
                  <a:pos x="T8" y="T9"/>
                </a:cxn>
              </a:cxnLst>
              <a:rect l="0" t="0" r="r" b="b"/>
              <a:pathLst>
                <a:path w="13" h="6">
                  <a:moveTo>
                    <a:pt x="2" y="6"/>
                  </a:moveTo>
                  <a:cubicBezTo>
                    <a:pt x="5" y="4"/>
                    <a:pt x="8" y="2"/>
                    <a:pt x="12" y="1"/>
                  </a:cubicBezTo>
                  <a:cubicBezTo>
                    <a:pt x="13" y="0"/>
                    <a:pt x="12" y="0"/>
                    <a:pt x="11" y="0"/>
                  </a:cubicBezTo>
                  <a:cubicBezTo>
                    <a:pt x="8" y="2"/>
                    <a:pt x="4" y="3"/>
                    <a:pt x="1" y="5"/>
                  </a:cubicBezTo>
                  <a:cubicBezTo>
                    <a:pt x="0" y="6"/>
                    <a:pt x="1"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89" name="Freeform 9294"/>
            <p:cNvSpPr/>
            <p:nvPr/>
          </p:nvSpPr>
          <p:spPr bwMode="auto">
            <a:xfrm>
              <a:off x="168275" y="101600"/>
              <a:ext cx="120650" cy="71438"/>
            </a:xfrm>
            <a:custGeom>
              <a:avLst/>
              <a:gdLst>
                <a:gd name="T0" fmla="*/ 1 w 32"/>
                <a:gd name="T1" fmla="*/ 18 h 19"/>
                <a:gd name="T2" fmla="*/ 31 w 32"/>
                <a:gd name="T3" fmla="*/ 2 h 19"/>
                <a:gd name="T4" fmla="*/ 31 w 32"/>
                <a:gd name="T5" fmla="*/ 1 h 19"/>
                <a:gd name="T6" fmla="*/ 0 w 32"/>
                <a:gd name="T7" fmla="*/ 18 h 19"/>
                <a:gd name="T8" fmla="*/ 1 w 32"/>
                <a:gd name="T9" fmla="*/ 18 h 19"/>
              </a:gdLst>
              <a:ahLst/>
              <a:cxnLst>
                <a:cxn ang="0">
                  <a:pos x="T0" y="T1"/>
                </a:cxn>
                <a:cxn ang="0">
                  <a:pos x="T2" y="T3"/>
                </a:cxn>
                <a:cxn ang="0">
                  <a:pos x="T4" y="T5"/>
                </a:cxn>
                <a:cxn ang="0">
                  <a:pos x="T6" y="T7"/>
                </a:cxn>
                <a:cxn ang="0">
                  <a:pos x="T8" y="T9"/>
                </a:cxn>
              </a:cxnLst>
              <a:rect l="0" t="0" r="r" b="b"/>
              <a:pathLst>
                <a:path w="32" h="19">
                  <a:moveTo>
                    <a:pt x="1" y="18"/>
                  </a:moveTo>
                  <a:cubicBezTo>
                    <a:pt x="11" y="13"/>
                    <a:pt x="21" y="7"/>
                    <a:pt x="31" y="2"/>
                  </a:cubicBezTo>
                  <a:cubicBezTo>
                    <a:pt x="32" y="1"/>
                    <a:pt x="31" y="0"/>
                    <a:pt x="31" y="1"/>
                  </a:cubicBezTo>
                  <a:cubicBezTo>
                    <a:pt x="21" y="6"/>
                    <a:pt x="10" y="12"/>
                    <a:pt x="0" y="18"/>
                  </a:cubicBezTo>
                  <a:cubicBezTo>
                    <a:pt x="0" y="18"/>
                    <a:pt x="0" y="19"/>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0" name="Freeform 9295"/>
            <p:cNvSpPr/>
            <p:nvPr/>
          </p:nvSpPr>
          <p:spPr bwMode="auto">
            <a:xfrm>
              <a:off x="30163" y="200025"/>
              <a:ext cx="88900" cy="52388"/>
            </a:xfrm>
            <a:custGeom>
              <a:avLst/>
              <a:gdLst>
                <a:gd name="T0" fmla="*/ 2 w 24"/>
                <a:gd name="T1" fmla="*/ 13 h 14"/>
                <a:gd name="T2" fmla="*/ 24 w 24"/>
                <a:gd name="T3" fmla="*/ 1 h 14"/>
                <a:gd name="T4" fmla="*/ 23 w 24"/>
                <a:gd name="T5" fmla="*/ 1 h 14"/>
                <a:gd name="T6" fmla="*/ 1 w 24"/>
                <a:gd name="T7" fmla="*/ 13 h 14"/>
                <a:gd name="T8" fmla="*/ 2 w 24"/>
                <a:gd name="T9" fmla="*/ 13 h 14"/>
              </a:gdLst>
              <a:ahLst/>
              <a:cxnLst>
                <a:cxn ang="0">
                  <a:pos x="T0" y="T1"/>
                </a:cxn>
                <a:cxn ang="0">
                  <a:pos x="T2" y="T3"/>
                </a:cxn>
                <a:cxn ang="0">
                  <a:pos x="T4" y="T5"/>
                </a:cxn>
                <a:cxn ang="0">
                  <a:pos x="T6" y="T7"/>
                </a:cxn>
                <a:cxn ang="0">
                  <a:pos x="T8" y="T9"/>
                </a:cxn>
              </a:cxnLst>
              <a:rect l="0" t="0" r="r" b="b"/>
              <a:pathLst>
                <a:path w="24" h="14">
                  <a:moveTo>
                    <a:pt x="2" y="13"/>
                  </a:moveTo>
                  <a:cubicBezTo>
                    <a:pt x="9" y="9"/>
                    <a:pt x="16" y="5"/>
                    <a:pt x="24" y="1"/>
                  </a:cubicBezTo>
                  <a:cubicBezTo>
                    <a:pt x="24" y="0"/>
                    <a:pt x="23" y="1"/>
                    <a:pt x="23" y="1"/>
                  </a:cubicBezTo>
                  <a:cubicBezTo>
                    <a:pt x="15" y="5"/>
                    <a:pt x="8" y="9"/>
                    <a:pt x="1" y="13"/>
                  </a:cubicBezTo>
                  <a:cubicBezTo>
                    <a:pt x="0" y="14"/>
                    <a:pt x="1"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1" name="Freeform 9296"/>
            <p:cNvSpPr/>
            <p:nvPr/>
          </p:nvSpPr>
          <p:spPr bwMode="auto">
            <a:xfrm>
              <a:off x="36513" y="166687"/>
              <a:ext cx="52388" cy="33338"/>
            </a:xfrm>
            <a:custGeom>
              <a:avLst/>
              <a:gdLst>
                <a:gd name="T0" fmla="*/ 13 w 14"/>
                <a:gd name="T1" fmla="*/ 0 h 9"/>
                <a:gd name="T2" fmla="*/ 1 w 14"/>
                <a:gd name="T3" fmla="*/ 8 h 9"/>
                <a:gd name="T4" fmla="*/ 1 w 14"/>
                <a:gd name="T5" fmla="*/ 9 h 9"/>
                <a:gd name="T6" fmla="*/ 14 w 14"/>
                <a:gd name="T7" fmla="*/ 1 h 9"/>
                <a:gd name="T8" fmla="*/ 13 w 14"/>
                <a:gd name="T9" fmla="*/ 0 h 9"/>
              </a:gdLst>
              <a:ahLst/>
              <a:cxnLst>
                <a:cxn ang="0">
                  <a:pos x="T0" y="T1"/>
                </a:cxn>
                <a:cxn ang="0">
                  <a:pos x="T2" y="T3"/>
                </a:cxn>
                <a:cxn ang="0">
                  <a:pos x="T4" y="T5"/>
                </a:cxn>
                <a:cxn ang="0">
                  <a:pos x="T6" y="T7"/>
                </a:cxn>
                <a:cxn ang="0">
                  <a:pos x="T8" y="T9"/>
                </a:cxn>
              </a:cxnLst>
              <a:rect l="0" t="0" r="r" b="b"/>
              <a:pathLst>
                <a:path w="14" h="9">
                  <a:moveTo>
                    <a:pt x="13" y="0"/>
                  </a:moveTo>
                  <a:cubicBezTo>
                    <a:pt x="9" y="3"/>
                    <a:pt x="5" y="6"/>
                    <a:pt x="1" y="8"/>
                  </a:cubicBezTo>
                  <a:cubicBezTo>
                    <a:pt x="0" y="9"/>
                    <a:pt x="1" y="9"/>
                    <a:pt x="1" y="9"/>
                  </a:cubicBezTo>
                  <a:cubicBezTo>
                    <a:pt x="5" y="6"/>
                    <a:pt x="10" y="4"/>
                    <a:pt x="14" y="1"/>
                  </a:cubicBezTo>
                  <a:cubicBezTo>
                    <a:pt x="14"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2" name="Freeform 9297"/>
            <p:cNvSpPr/>
            <p:nvPr/>
          </p:nvSpPr>
          <p:spPr bwMode="auto">
            <a:xfrm>
              <a:off x="127000" y="19050"/>
              <a:ext cx="225425" cy="123825"/>
            </a:xfrm>
            <a:custGeom>
              <a:avLst/>
              <a:gdLst>
                <a:gd name="T0" fmla="*/ 59 w 60"/>
                <a:gd name="T1" fmla="*/ 0 h 33"/>
                <a:gd name="T2" fmla="*/ 1 w 60"/>
                <a:gd name="T3" fmla="*/ 32 h 33"/>
                <a:gd name="T4" fmla="*/ 1 w 60"/>
                <a:gd name="T5" fmla="*/ 33 h 33"/>
                <a:gd name="T6" fmla="*/ 60 w 60"/>
                <a:gd name="T7" fmla="*/ 0 h 33"/>
                <a:gd name="T8" fmla="*/ 59 w 60"/>
                <a:gd name="T9" fmla="*/ 0 h 33"/>
              </a:gdLst>
              <a:ahLst/>
              <a:cxnLst>
                <a:cxn ang="0">
                  <a:pos x="T0" y="T1"/>
                </a:cxn>
                <a:cxn ang="0">
                  <a:pos x="T2" y="T3"/>
                </a:cxn>
                <a:cxn ang="0">
                  <a:pos x="T4" y="T5"/>
                </a:cxn>
                <a:cxn ang="0">
                  <a:pos x="T6" y="T7"/>
                </a:cxn>
                <a:cxn ang="0">
                  <a:pos x="T8" y="T9"/>
                </a:cxn>
              </a:cxnLst>
              <a:rect l="0" t="0" r="r" b="b"/>
              <a:pathLst>
                <a:path w="60" h="33">
                  <a:moveTo>
                    <a:pt x="59" y="0"/>
                  </a:moveTo>
                  <a:cubicBezTo>
                    <a:pt x="39" y="10"/>
                    <a:pt x="20" y="21"/>
                    <a:pt x="1" y="32"/>
                  </a:cubicBezTo>
                  <a:cubicBezTo>
                    <a:pt x="0" y="33"/>
                    <a:pt x="1" y="33"/>
                    <a:pt x="1" y="33"/>
                  </a:cubicBezTo>
                  <a:cubicBezTo>
                    <a:pt x="20" y="21"/>
                    <a:pt x="40" y="11"/>
                    <a:pt x="60" y="0"/>
                  </a:cubicBezTo>
                  <a:cubicBezTo>
                    <a:pt x="60" y="0"/>
                    <a:pt x="59"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3" name="Freeform 9298"/>
            <p:cNvSpPr/>
            <p:nvPr/>
          </p:nvSpPr>
          <p:spPr bwMode="auto">
            <a:xfrm>
              <a:off x="123825" y="15875"/>
              <a:ext cx="225425" cy="123825"/>
            </a:xfrm>
            <a:custGeom>
              <a:avLst/>
              <a:gdLst>
                <a:gd name="T0" fmla="*/ 2 w 60"/>
                <a:gd name="T1" fmla="*/ 33 h 33"/>
                <a:gd name="T2" fmla="*/ 59 w 60"/>
                <a:gd name="T3" fmla="*/ 1 h 33"/>
                <a:gd name="T4" fmla="*/ 58 w 60"/>
                <a:gd name="T5" fmla="*/ 0 h 33"/>
                <a:gd name="T6" fmla="*/ 1 w 60"/>
                <a:gd name="T7" fmla="*/ 32 h 33"/>
                <a:gd name="T8" fmla="*/ 2 w 60"/>
                <a:gd name="T9" fmla="*/ 33 h 33"/>
              </a:gdLst>
              <a:ahLst/>
              <a:cxnLst>
                <a:cxn ang="0">
                  <a:pos x="T0" y="T1"/>
                </a:cxn>
                <a:cxn ang="0">
                  <a:pos x="T2" y="T3"/>
                </a:cxn>
                <a:cxn ang="0">
                  <a:pos x="T4" y="T5"/>
                </a:cxn>
                <a:cxn ang="0">
                  <a:pos x="T6" y="T7"/>
                </a:cxn>
                <a:cxn ang="0">
                  <a:pos x="T8" y="T9"/>
                </a:cxn>
              </a:cxnLst>
              <a:rect l="0" t="0" r="r" b="b"/>
              <a:pathLst>
                <a:path w="60" h="33">
                  <a:moveTo>
                    <a:pt x="2" y="33"/>
                  </a:moveTo>
                  <a:cubicBezTo>
                    <a:pt x="21" y="21"/>
                    <a:pt x="40" y="11"/>
                    <a:pt x="59" y="1"/>
                  </a:cubicBezTo>
                  <a:cubicBezTo>
                    <a:pt x="60" y="0"/>
                    <a:pt x="59" y="0"/>
                    <a:pt x="58" y="0"/>
                  </a:cubicBezTo>
                  <a:cubicBezTo>
                    <a:pt x="39" y="11"/>
                    <a:pt x="20" y="21"/>
                    <a:pt x="1" y="32"/>
                  </a:cubicBezTo>
                  <a:cubicBezTo>
                    <a:pt x="0"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94" name="Freeform 9299"/>
            <p:cNvSpPr/>
            <p:nvPr/>
          </p:nvSpPr>
          <p:spPr bwMode="auto">
            <a:xfrm>
              <a:off x="41275" y="161925"/>
              <a:ext cx="44450" cy="26988"/>
            </a:xfrm>
            <a:custGeom>
              <a:avLst/>
              <a:gdLst>
                <a:gd name="T0" fmla="*/ 2 w 12"/>
                <a:gd name="T1" fmla="*/ 7 h 7"/>
                <a:gd name="T2" fmla="*/ 11 w 12"/>
                <a:gd name="T3" fmla="*/ 1 h 7"/>
                <a:gd name="T4" fmla="*/ 11 w 12"/>
                <a:gd name="T5" fmla="*/ 1 h 7"/>
                <a:gd name="T6" fmla="*/ 1 w 12"/>
                <a:gd name="T7" fmla="*/ 6 h 7"/>
                <a:gd name="T8" fmla="*/ 2 w 12"/>
                <a:gd name="T9" fmla="*/ 7 h 7"/>
              </a:gdLst>
              <a:ahLst/>
              <a:cxnLst>
                <a:cxn ang="0">
                  <a:pos x="T0" y="T1"/>
                </a:cxn>
                <a:cxn ang="0">
                  <a:pos x="T2" y="T3"/>
                </a:cxn>
                <a:cxn ang="0">
                  <a:pos x="T4" y="T5"/>
                </a:cxn>
                <a:cxn ang="0">
                  <a:pos x="T6" y="T7"/>
                </a:cxn>
                <a:cxn ang="0">
                  <a:pos x="T8" y="T9"/>
                </a:cxn>
              </a:cxnLst>
              <a:rect l="0" t="0" r="r" b="b"/>
              <a:pathLst>
                <a:path w="12" h="7">
                  <a:moveTo>
                    <a:pt x="2" y="7"/>
                  </a:moveTo>
                  <a:cubicBezTo>
                    <a:pt x="5" y="5"/>
                    <a:pt x="8" y="3"/>
                    <a:pt x="11" y="1"/>
                  </a:cubicBezTo>
                  <a:cubicBezTo>
                    <a:pt x="12" y="1"/>
                    <a:pt x="11" y="0"/>
                    <a:pt x="11" y="1"/>
                  </a:cubicBezTo>
                  <a:cubicBezTo>
                    <a:pt x="7" y="2"/>
                    <a:pt x="4" y="4"/>
                    <a:pt x="1" y="6"/>
                  </a:cubicBezTo>
                  <a:cubicBezTo>
                    <a:pt x="0" y="7"/>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3" name="文本框 2">
            <a:extLst>
              <a:ext uri="{FF2B5EF4-FFF2-40B4-BE49-F238E27FC236}">
                <a16:creationId xmlns:a16="http://schemas.microsoft.com/office/drawing/2014/main" id="{7155A96B-7FDB-45CC-9856-FAAD13BD435A}"/>
              </a:ext>
            </a:extLst>
          </p:cNvPr>
          <p:cNvSpPr txBox="1"/>
          <p:nvPr/>
        </p:nvSpPr>
        <p:spPr>
          <a:xfrm>
            <a:off x="4565112" y="2704869"/>
            <a:ext cx="5408314" cy="1955215"/>
          </a:xfrm>
          <a:prstGeom prst="rect">
            <a:avLst/>
          </a:prstGeom>
          <a:noFill/>
        </p:spPr>
        <p:txBody>
          <a:bodyPr wrap="square" rtlCol="0">
            <a:spAutoFit/>
          </a:bodyPr>
          <a:lstStyle/>
          <a:p>
            <a:pPr>
              <a:lnSpc>
                <a:spcPct val="150000"/>
              </a:lnSpc>
            </a:pPr>
            <a:r>
              <a:rPr lang="en-US" altLang="zh-CN" sz="2800" dirty="0">
                <a:effectLst/>
              </a:rPr>
              <a:t>1.</a:t>
            </a:r>
            <a:r>
              <a:rPr lang="zh-CN" altLang="en-US" sz="2800" dirty="0">
                <a:effectLst/>
              </a:rPr>
              <a:t>扩张性强</a:t>
            </a:r>
            <a:endParaRPr lang="en-US" altLang="zh-CN" sz="2800" dirty="0">
              <a:effectLst/>
            </a:endParaRPr>
          </a:p>
          <a:p>
            <a:pPr>
              <a:lnSpc>
                <a:spcPct val="150000"/>
              </a:lnSpc>
            </a:pPr>
            <a:r>
              <a:rPr lang="en-US" altLang="zh-CN" sz="2800" dirty="0">
                <a:effectLst/>
              </a:rPr>
              <a:t>2.</a:t>
            </a:r>
            <a:r>
              <a:rPr lang="zh-CN" altLang="en-US" sz="2800" dirty="0">
                <a:effectLst/>
              </a:rPr>
              <a:t>灵活性高 </a:t>
            </a:r>
            <a:endParaRPr lang="en-US" altLang="zh-CN" sz="2800" dirty="0">
              <a:effectLst/>
            </a:endParaRPr>
          </a:p>
          <a:p>
            <a:pPr>
              <a:lnSpc>
                <a:spcPct val="150000"/>
              </a:lnSpc>
            </a:pPr>
            <a:r>
              <a:rPr lang="en-US" altLang="zh-CN" sz="2800" dirty="0">
                <a:effectLst/>
              </a:rPr>
              <a:t>3.</a:t>
            </a:r>
            <a:r>
              <a:rPr lang="zh-CN" altLang="en-US" sz="2800" dirty="0">
                <a:effectLst/>
              </a:rPr>
              <a:t>重用性高</a:t>
            </a:r>
            <a:endParaRPr lang="zh-CN" altLang="en-US" sz="2800" dirty="0"/>
          </a:p>
        </p:txBody>
      </p:sp>
    </p:spTree>
    <p:extLst>
      <p:ext uri="{BB962C8B-B14F-4D97-AF65-F5344CB8AC3E}">
        <p14:creationId xmlns:p14="http://schemas.microsoft.com/office/powerpoint/2010/main" val="28819984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基本概念</a:t>
            </a:r>
          </a:p>
        </p:txBody>
      </p:sp>
      <p:sp>
        <p:nvSpPr>
          <p:cNvPr id="3" name="任意多边形 2"/>
          <p:cNvSpPr/>
          <p:nvPr/>
        </p:nvSpPr>
        <p:spPr>
          <a:xfrm>
            <a:off x="3646805" y="1859915"/>
            <a:ext cx="7025005" cy="4055745"/>
          </a:xfrm>
          <a:custGeom>
            <a:avLst/>
            <a:gdLst>
              <a:gd name="connsiteX0" fmla="*/ 6111936 w 6416813"/>
              <a:gd name="connsiteY0" fmla="*/ 519638 h 3001581"/>
              <a:gd name="connsiteX1" fmla="*/ 3290358 w 6416813"/>
              <a:gd name="connsiteY1" fmla="*/ 23250 h 3001581"/>
              <a:gd name="connsiteX2" fmla="*/ 103021 w 6416813"/>
              <a:gd name="connsiteY2" fmla="*/ 1029090 h 3001581"/>
              <a:gd name="connsiteX3" fmla="*/ 769227 w 6416813"/>
              <a:gd name="connsiteY3" fmla="*/ 2531318 h 3001581"/>
              <a:gd name="connsiteX4" fmla="*/ 272838 w 6416813"/>
              <a:gd name="connsiteY4" fmla="*/ 3001581 h 3001581"/>
              <a:gd name="connsiteX5" fmla="*/ 1539936 w 6416813"/>
              <a:gd name="connsiteY5" fmla="*/ 2688072 h 3001581"/>
              <a:gd name="connsiteX6" fmla="*/ 5824553 w 6416813"/>
              <a:gd name="connsiteY6" fmla="*/ 2648884 h 3001581"/>
              <a:gd name="connsiteX7" fmla="*/ 6111936 w 6416813"/>
              <a:gd name="connsiteY7" fmla="*/ 519638 h 3001581"/>
              <a:gd name="connsiteX0-1" fmla="*/ 6111936 w 6416813"/>
              <a:gd name="connsiteY0-2" fmla="*/ 519638 h 3001581"/>
              <a:gd name="connsiteX1-3" fmla="*/ 3290358 w 6416813"/>
              <a:gd name="connsiteY1-4" fmla="*/ 23250 h 3001581"/>
              <a:gd name="connsiteX2-5" fmla="*/ 103021 w 6416813"/>
              <a:gd name="connsiteY2-6" fmla="*/ 1029090 h 3001581"/>
              <a:gd name="connsiteX3-7" fmla="*/ 769227 w 6416813"/>
              <a:gd name="connsiteY3-8" fmla="*/ 2531318 h 3001581"/>
              <a:gd name="connsiteX4-9" fmla="*/ 272838 w 6416813"/>
              <a:gd name="connsiteY4-10" fmla="*/ 3001581 h 3001581"/>
              <a:gd name="connsiteX5-11" fmla="*/ 1539936 w 6416813"/>
              <a:gd name="connsiteY5-12" fmla="*/ 2688072 h 3001581"/>
              <a:gd name="connsiteX6-13" fmla="*/ 5824553 w 6416813"/>
              <a:gd name="connsiteY6-14" fmla="*/ 2648884 h 3001581"/>
              <a:gd name="connsiteX7-15" fmla="*/ 6111936 w 6416813"/>
              <a:gd name="connsiteY7-16" fmla="*/ 519638 h 3001581"/>
              <a:gd name="connsiteX0-17" fmla="*/ 6111936 w 6416813"/>
              <a:gd name="connsiteY0-18" fmla="*/ 519638 h 3001581"/>
              <a:gd name="connsiteX1-19" fmla="*/ 3290358 w 6416813"/>
              <a:gd name="connsiteY1-20" fmla="*/ 23250 h 3001581"/>
              <a:gd name="connsiteX2-21" fmla="*/ 103021 w 6416813"/>
              <a:gd name="connsiteY2-22" fmla="*/ 1029090 h 3001581"/>
              <a:gd name="connsiteX3-23" fmla="*/ 769227 w 6416813"/>
              <a:gd name="connsiteY3-24" fmla="*/ 2531318 h 3001581"/>
              <a:gd name="connsiteX4-25" fmla="*/ 272838 w 6416813"/>
              <a:gd name="connsiteY4-26" fmla="*/ 3001581 h 3001581"/>
              <a:gd name="connsiteX5-27" fmla="*/ 1539936 w 6416813"/>
              <a:gd name="connsiteY5-28" fmla="*/ 2688072 h 3001581"/>
              <a:gd name="connsiteX6-29" fmla="*/ 5824553 w 6416813"/>
              <a:gd name="connsiteY6-30" fmla="*/ 2648884 h 3001581"/>
              <a:gd name="connsiteX7-31" fmla="*/ 6111936 w 6416813"/>
              <a:gd name="connsiteY7-32" fmla="*/ 519638 h 3001581"/>
              <a:gd name="connsiteX0-33" fmla="*/ 6072123 w 6377000"/>
              <a:gd name="connsiteY0-34" fmla="*/ 519638 h 3001581"/>
              <a:gd name="connsiteX1-35" fmla="*/ 3250545 w 6377000"/>
              <a:gd name="connsiteY1-36" fmla="*/ 23250 h 3001581"/>
              <a:gd name="connsiteX2-37" fmla="*/ 63208 w 6377000"/>
              <a:gd name="connsiteY2-38" fmla="*/ 1029090 h 3001581"/>
              <a:gd name="connsiteX3-39" fmla="*/ 729414 w 6377000"/>
              <a:gd name="connsiteY3-40" fmla="*/ 2531318 h 3001581"/>
              <a:gd name="connsiteX4-41" fmla="*/ 233025 w 6377000"/>
              <a:gd name="connsiteY4-42" fmla="*/ 3001581 h 3001581"/>
              <a:gd name="connsiteX5-43" fmla="*/ 1500123 w 6377000"/>
              <a:gd name="connsiteY5-44" fmla="*/ 2688072 h 3001581"/>
              <a:gd name="connsiteX6-45" fmla="*/ 5784740 w 6377000"/>
              <a:gd name="connsiteY6-46" fmla="*/ 2648884 h 3001581"/>
              <a:gd name="connsiteX7-47" fmla="*/ 6072123 w 6377000"/>
              <a:gd name="connsiteY7-48" fmla="*/ 519638 h 3001581"/>
              <a:gd name="connsiteX0-49" fmla="*/ 6202752 w 6463800"/>
              <a:gd name="connsiteY0-50" fmla="*/ 673348 h 2985474"/>
              <a:gd name="connsiteX1-51" fmla="*/ 3250545 w 6463800"/>
              <a:gd name="connsiteY1-52" fmla="*/ 7143 h 2985474"/>
              <a:gd name="connsiteX2-53" fmla="*/ 63208 w 6463800"/>
              <a:gd name="connsiteY2-54" fmla="*/ 1012983 h 2985474"/>
              <a:gd name="connsiteX3-55" fmla="*/ 729414 w 6463800"/>
              <a:gd name="connsiteY3-56" fmla="*/ 2515211 h 2985474"/>
              <a:gd name="connsiteX4-57" fmla="*/ 233025 w 6463800"/>
              <a:gd name="connsiteY4-58" fmla="*/ 2985474 h 2985474"/>
              <a:gd name="connsiteX5-59" fmla="*/ 1500123 w 6463800"/>
              <a:gd name="connsiteY5-60" fmla="*/ 2671965 h 2985474"/>
              <a:gd name="connsiteX6-61" fmla="*/ 5784740 w 6463800"/>
              <a:gd name="connsiteY6-62" fmla="*/ 2632777 h 2985474"/>
              <a:gd name="connsiteX7-63" fmla="*/ 6202752 w 6463800"/>
              <a:gd name="connsiteY7-64" fmla="*/ 673348 h 2985474"/>
              <a:gd name="connsiteX0-65" fmla="*/ 6202752 w 6463800"/>
              <a:gd name="connsiteY0-66" fmla="*/ 673348 h 3037725"/>
              <a:gd name="connsiteX1-67" fmla="*/ 3250545 w 6463800"/>
              <a:gd name="connsiteY1-68" fmla="*/ 7143 h 3037725"/>
              <a:gd name="connsiteX2-69" fmla="*/ 63208 w 6463800"/>
              <a:gd name="connsiteY2-70" fmla="*/ 1012983 h 3037725"/>
              <a:gd name="connsiteX3-71" fmla="*/ 729414 w 6463800"/>
              <a:gd name="connsiteY3-72" fmla="*/ 2515211 h 3037725"/>
              <a:gd name="connsiteX4-73" fmla="*/ 533471 w 6463800"/>
              <a:gd name="connsiteY4-74" fmla="*/ 3037725 h 3037725"/>
              <a:gd name="connsiteX5-75" fmla="*/ 1500123 w 6463800"/>
              <a:gd name="connsiteY5-76" fmla="*/ 2671965 h 3037725"/>
              <a:gd name="connsiteX6-77" fmla="*/ 5784740 w 6463800"/>
              <a:gd name="connsiteY6-78" fmla="*/ 2632777 h 3037725"/>
              <a:gd name="connsiteX7-79" fmla="*/ 6202752 w 6463800"/>
              <a:gd name="connsiteY7-80" fmla="*/ 673348 h 3037725"/>
              <a:gd name="connsiteX0-81" fmla="*/ 6202752 w 6399662"/>
              <a:gd name="connsiteY0-82" fmla="*/ 673568 h 3037945"/>
              <a:gd name="connsiteX1-83" fmla="*/ 3250545 w 6399662"/>
              <a:gd name="connsiteY1-84" fmla="*/ 7363 h 3037945"/>
              <a:gd name="connsiteX2-85" fmla="*/ 63208 w 6399662"/>
              <a:gd name="connsiteY2-86" fmla="*/ 1013203 h 3037945"/>
              <a:gd name="connsiteX3-87" fmla="*/ 729414 w 6399662"/>
              <a:gd name="connsiteY3-88" fmla="*/ 2515431 h 3037945"/>
              <a:gd name="connsiteX4-89" fmla="*/ 533471 w 6399662"/>
              <a:gd name="connsiteY4-90" fmla="*/ 3037945 h 3037945"/>
              <a:gd name="connsiteX5-91" fmla="*/ 1500123 w 6399662"/>
              <a:gd name="connsiteY5-92" fmla="*/ 2672185 h 3037945"/>
              <a:gd name="connsiteX6-93" fmla="*/ 5614923 w 6399662"/>
              <a:gd name="connsiteY6-94" fmla="*/ 2698311 h 3037945"/>
              <a:gd name="connsiteX7-95" fmla="*/ 6202752 w 6399662"/>
              <a:gd name="connsiteY7-96" fmla="*/ 673568 h 3037945"/>
              <a:gd name="connsiteX0-97" fmla="*/ 6202752 w 6427727"/>
              <a:gd name="connsiteY0-98" fmla="*/ 673568 h 3037945"/>
              <a:gd name="connsiteX1-99" fmla="*/ 3250545 w 6427727"/>
              <a:gd name="connsiteY1-100" fmla="*/ 7363 h 3037945"/>
              <a:gd name="connsiteX2-101" fmla="*/ 63208 w 6427727"/>
              <a:gd name="connsiteY2-102" fmla="*/ 1013203 h 3037945"/>
              <a:gd name="connsiteX3-103" fmla="*/ 729414 w 6427727"/>
              <a:gd name="connsiteY3-104" fmla="*/ 2515431 h 3037945"/>
              <a:gd name="connsiteX4-105" fmla="*/ 533471 w 6427727"/>
              <a:gd name="connsiteY4-106" fmla="*/ 3037945 h 3037945"/>
              <a:gd name="connsiteX5-107" fmla="*/ 1500123 w 6427727"/>
              <a:gd name="connsiteY5-108" fmla="*/ 2672185 h 3037945"/>
              <a:gd name="connsiteX6-109" fmla="*/ 5614923 w 6427727"/>
              <a:gd name="connsiteY6-110" fmla="*/ 2698311 h 3037945"/>
              <a:gd name="connsiteX7-111" fmla="*/ 6202752 w 6427727"/>
              <a:gd name="connsiteY7-112" fmla="*/ 673568 h 3037945"/>
              <a:gd name="connsiteX0-113" fmla="*/ 6202752 w 6427727"/>
              <a:gd name="connsiteY0-114" fmla="*/ 666268 h 3030645"/>
              <a:gd name="connsiteX1-115" fmla="*/ 3250545 w 6427727"/>
              <a:gd name="connsiteY1-116" fmla="*/ 63 h 3030645"/>
              <a:gd name="connsiteX2-117" fmla="*/ 63208 w 6427727"/>
              <a:gd name="connsiteY2-118" fmla="*/ 1005903 h 3030645"/>
              <a:gd name="connsiteX3-119" fmla="*/ 729414 w 6427727"/>
              <a:gd name="connsiteY3-120" fmla="*/ 2508131 h 3030645"/>
              <a:gd name="connsiteX4-121" fmla="*/ 533471 w 6427727"/>
              <a:gd name="connsiteY4-122" fmla="*/ 3030645 h 3030645"/>
              <a:gd name="connsiteX5-123" fmla="*/ 1500123 w 6427727"/>
              <a:gd name="connsiteY5-124" fmla="*/ 2664885 h 3030645"/>
              <a:gd name="connsiteX6-125" fmla="*/ 5614923 w 6427727"/>
              <a:gd name="connsiteY6-126" fmla="*/ 2691011 h 3030645"/>
              <a:gd name="connsiteX7-127" fmla="*/ 6202752 w 6427727"/>
              <a:gd name="connsiteY7-128" fmla="*/ 666268 h 3030645"/>
              <a:gd name="connsiteX0-129" fmla="*/ 6202752 w 6445028"/>
              <a:gd name="connsiteY0-130" fmla="*/ 666309 h 3030686"/>
              <a:gd name="connsiteX1-131" fmla="*/ 3250545 w 6445028"/>
              <a:gd name="connsiteY1-132" fmla="*/ 104 h 3030686"/>
              <a:gd name="connsiteX2-133" fmla="*/ 63208 w 6445028"/>
              <a:gd name="connsiteY2-134" fmla="*/ 1005944 h 3030686"/>
              <a:gd name="connsiteX3-135" fmla="*/ 729414 w 6445028"/>
              <a:gd name="connsiteY3-136" fmla="*/ 2508172 h 3030686"/>
              <a:gd name="connsiteX4-137" fmla="*/ 533471 w 6445028"/>
              <a:gd name="connsiteY4-138" fmla="*/ 3030686 h 3030686"/>
              <a:gd name="connsiteX5-139" fmla="*/ 1500123 w 6445028"/>
              <a:gd name="connsiteY5-140" fmla="*/ 2664926 h 3030686"/>
              <a:gd name="connsiteX6-141" fmla="*/ 5614923 w 6445028"/>
              <a:gd name="connsiteY6-142" fmla="*/ 2691052 h 3030686"/>
              <a:gd name="connsiteX7-143" fmla="*/ 6202752 w 6445028"/>
              <a:gd name="connsiteY7-144" fmla="*/ 666309 h 3030686"/>
            </a:gdLst>
            <a:ahLst/>
            <a:cxnLst>
              <a:cxn ang="0">
                <a:pos x="connsiteX0-129" y="connsiteY0-130"/>
              </a:cxn>
              <a:cxn ang="0">
                <a:pos x="connsiteX1-131" y="connsiteY1-132"/>
              </a:cxn>
              <a:cxn ang="0">
                <a:pos x="connsiteX2-133" y="connsiteY2-134"/>
              </a:cxn>
              <a:cxn ang="0">
                <a:pos x="connsiteX3-135" y="connsiteY3-136"/>
              </a:cxn>
              <a:cxn ang="0">
                <a:pos x="connsiteX4-137" y="connsiteY4-138"/>
              </a:cxn>
              <a:cxn ang="0">
                <a:pos x="connsiteX5-139" y="connsiteY5-140"/>
              </a:cxn>
              <a:cxn ang="0">
                <a:pos x="connsiteX6-141" y="connsiteY6-142"/>
              </a:cxn>
              <a:cxn ang="0">
                <a:pos x="connsiteX7-143" y="connsiteY7-144"/>
              </a:cxn>
            </a:cxnLst>
            <a:rect l="l" t="t" r="r" b="b"/>
            <a:pathLst>
              <a:path w="6445028" h="3030686">
                <a:moveTo>
                  <a:pt x="6202752" y="666309"/>
                </a:moveTo>
                <a:cubicBezTo>
                  <a:pt x="5769501" y="126378"/>
                  <a:pt x="4286865" y="-4250"/>
                  <a:pt x="3250545" y="104"/>
                </a:cubicBezTo>
                <a:cubicBezTo>
                  <a:pt x="2214225" y="4458"/>
                  <a:pt x="365830" y="169922"/>
                  <a:pt x="63208" y="1005944"/>
                </a:cubicBezTo>
                <a:cubicBezTo>
                  <a:pt x="-239414" y="1841966"/>
                  <a:pt x="637974" y="2244738"/>
                  <a:pt x="729414" y="2508172"/>
                </a:cubicBezTo>
                <a:lnTo>
                  <a:pt x="533471" y="3030686"/>
                </a:lnTo>
                <a:lnTo>
                  <a:pt x="1500123" y="2664926"/>
                </a:lnTo>
                <a:cubicBezTo>
                  <a:pt x="2242529" y="2749835"/>
                  <a:pt x="4713586" y="2919652"/>
                  <a:pt x="5614923" y="2691052"/>
                </a:cubicBezTo>
                <a:cubicBezTo>
                  <a:pt x="6516260" y="2462452"/>
                  <a:pt x="6636003" y="1206240"/>
                  <a:pt x="6202752" y="666309"/>
                </a:cubicBezTo>
                <a:close/>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151890" y="2322830"/>
            <a:ext cx="2265680" cy="2547620"/>
            <a:chOff x="4427538" y="929668"/>
            <a:chExt cx="3333750" cy="3753458"/>
          </a:xfrm>
        </p:grpSpPr>
        <p:sp>
          <p:nvSpPr>
            <p:cNvPr id="5"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rgbClr val="FFD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5011670" y="124881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5988051" y="968820"/>
              <a:ext cx="188912"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rgbClr val="FFD8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4987926" y="1218969"/>
              <a:ext cx="360363" cy="398462"/>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34"/>
            <p:cNvSpPr/>
            <p:nvPr/>
          </p:nvSpPr>
          <p:spPr bwMode="auto">
            <a:xfrm>
              <a:off x="5984876" y="92966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0" name="TextBox 33"/>
          <p:cNvSpPr txBox="1"/>
          <p:nvPr/>
        </p:nvSpPr>
        <p:spPr>
          <a:xfrm>
            <a:off x="4628515" y="2565400"/>
            <a:ext cx="5349240" cy="2215515"/>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l">
              <a:lnSpc>
                <a:spcPct val="150000"/>
              </a:lnSpc>
            </a:pPr>
            <a:r>
              <a:rPr lang="zh-CN" altLang="en-US" sz="2400" b="1" dirty="0">
                <a:latin typeface="微软雅黑" panose="020B0503020204020204" pitchFamily="34" charset="-122"/>
                <a:ea typeface="微软雅黑" panose="020B0503020204020204" pitchFamily="34" charset="-122"/>
                <a:sym typeface="+mn-ea"/>
              </a:rPr>
              <a:t>概念：面向对象程序设计是一种新兴的程序设计方法，或者是一种新的程序设计规范，它</a:t>
            </a:r>
            <a:r>
              <a:rPr lang="zh-CN" altLang="en-US" sz="2400" b="1" dirty="0">
                <a:solidFill>
                  <a:srgbClr val="FF0000"/>
                </a:solidFill>
                <a:latin typeface="微软雅黑" panose="020B0503020204020204" pitchFamily="34" charset="-122"/>
                <a:ea typeface="微软雅黑" panose="020B0503020204020204" pitchFamily="34" charset="-122"/>
                <a:sym typeface="+mn-ea"/>
              </a:rPr>
              <a:t>使用对象、类、继承、封装、消息等基本概念来进行程序的设计</a:t>
            </a:r>
            <a:r>
              <a:rPr lang="zh-CN" altLang="en-US" sz="2400" b="1" dirty="0">
                <a:latin typeface="微软雅黑" panose="020B0503020204020204" pitchFamily="34" charset="-122"/>
                <a:ea typeface="微软雅黑" panose="020B0503020204020204" pitchFamily="34" charset="-122"/>
                <a:sym typeface="+mn-ea"/>
              </a:rPr>
              <a:t>。</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文献参考</a:t>
            </a:r>
          </a:p>
        </p:txBody>
      </p:sp>
      <p:grpSp>
        <p:nvGrpSpPr>
          <p:cNvPr id="3" name="组合 2"/>
          <p:cNvGrpSpPr/>
          <p:nvPr/>
        </p:nvGrpSpPr>
        <p:grpSpPr>
          <a:xfrm>
            <a:off x="1494155" y="1939290"/>
            <a:ext cx="1138555" cy="3683635"/>
            <a:chOff x="2244979" y="1509998"/>
            <a:chExt cx="1336708" cy="4109980"/>
          </a:xfrm>
        </p:grpSpPr>
        <p:sp>
          <p:nvSpPr>
            <p:cNvPr id="4" name="任意多边形 1"/>
            <p:cNvSpPr/>
            <p:nvPr/>
          </p:nvSpPr>
          <p:spPr>
            <a:xfrm>
              <a:off x="2244979" y="1509998"/>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任意多边形 2"/>
            <p:cNvSpPr/>
            <p:nvPr/>
          </p:nvSpPr>
          <p:spPr>
            <a:xfrm>
              <a:off x="3399478" y="1514146"/>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任意多边形 3"/>
            <p:cNvSpPr/>
            <p:nvPr/>
          </p:nvSpPr>
          <p:spPr>
            <a:xfrm rot="5400000">
              <a:off x="2845968" y="450846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任意多边形 5"/>
            <p:cNvSpPr/>
            <p:nvPr/>
          </p:nvSpPr>
          <p:spPr>
            <a:xfrm rot="5400000">
              <a:off x="2845968" y="3772709"/>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任意多边形 7"/>
            <p:cNvSpPr/>
            <p:nvPr/>
          </p:nvSpPr>
          <p:spPr>
            <a:xfrm rot="5400000">
              <a:off x="2845968" y="300382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任意多边形 9"/>
            <p:cNvSpPr/>
            <p:nvPr/>
          </p:nvSpPr>
          <p:spPr>
            <a:xfrm rot="5400000">
              <a:off x="2835844" y="2284405"/>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任意多边形 11"/>
            <p:cNvSpPr/>
            <p:nvPr/>
          </p:nvSpPr>
          <p:spPr>
            <a:xfrm rot="5400000">
              <a:off x="2835845" y="1559970"/>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6" name="Rectangle 42"/>
          <p:cNvSpPr/>
          <p:nvPr/>
        </p:nvSpPr>
        <p:spPr>
          <a:xfrm>
            <a:off x="3561662" y="2977722"/>
            <a:ext cx="6407959" cy="294640"/>
          </a:xfrm>
          <a:prstGeom prst="rect">
            <a:avLst/>
          </a:prstGeom>
        </p:spPr>
        <p:txBody>
          <a:bodyPr wrap="square" lIns="0" tIns="0" rIns="0" bIns="0">
            <a:spAutoFit/>
          </a:bodyPr>
          <a:lstStyle/>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lang="zh-CN" altLang="en-US" sz="1600" dirty="0">
                <a:solidFill>
                  <a:schemeClr val="tx1"/>
                </a:solidFill>
                <a:latin typeface="微软雅黑" panose="020B0503020204020204" pitchFamily="34" charset="-122"/>
                <a:ea typeface="微软雅黑" panose="020B0503020204020204" pitchFamily="34" charset="-122"/>
                <a:cs typeface="+mn-ea"/>
                <a:sym typeface="+mn-lt"/>
              </a:rPr>
              <a:t>http://c.biancheng.net/view</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tx1"/>
                </a:solidFill>
                <a:latin typeface="微软雅黑" panose="020B0503020204020204" pitchFamily="34" charset="-122"/>
                <a:ea typeface="微软雅黑" panose="020B0503020204020204" pitchFamily="34" charset="-122"/>
                <a:cs typeface="+mn-ea"/>
                <a:sym typeface="+mn-lt"/>
              </a:rPr>
              <a:t>.html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p>
        </p:txBody>
      </p:sp>
      <p:sp>
        <p:nvSpPr>
          <p:cNvPr id="18" name="Rectangle 42"/>
          <p:cNvSpPr/>
          <p:nvPr/>
        </p:nvSpPr>
        <p:spPr>
          <a:xfrm>
            <a:off x="3561715" y="2387600"/>
            <a:ext cx="7863840" cy="245745"/>
          </a:xfrm>
          <a:prstGeom prst="rect">
            <a:avLst/>
          </a:prstGeom>
        </p:spPr>
        <p:txBody>
          <a:bodyPr wrap="square" lIns="0" tIns="0" rIns="0" bIns="0">
            <a:spAutoFit/>
          </a:bodyPr>
          <a:lstStyle/>
          <a:p>
            <a:pPr algn="l"/>
            <a:r>
              <a:rPr lang="en-US" altLang="zh-CN" sz="1600">
                <a:sym typeface="+mn-ea"/>
              </a:rPr>
              <a:t>[1]杨弘平.UML2 基础、建模与设计教程[M].</a:t>
            </a:r>
            <a:r>
              <a:rPr lang="zh-CN" altLang="en-US" sz="1600">
                <a:sym typeface="+mn-ea"/>
              </a:rPr>
              <a:t>北京</a:t>
            </a:r>
            <a:r>
              <a:rPr lang="en-US" altLang="zh-CN" sz="1600">
                <a:sym typeface="+mn-ea"/>
              </a:rPr>
              <a:t>:清华大学出版社,2015:15-26</a:t>
            </a:r>
            <a:endParaRPr lang="zh-CN" altLang="en-US" sz="1600" dirty="0">
              <a:solidFill>
                <a:schemeClr val="bg1">
                  <a:lumMod val="50000"/>
                </a:schemeClr>
              </a:solidFill>
              <a:cs typeface="+mn-ea"/>
              <a:sym typeface="+mn-lt"/>
            </a:endParaRPr>
          </a:p>
        </p:txBody>
      </p:sp>
      <p:sp>
        <p:nvSpPr>
          <p:cNvPr id="23" name="Rectangle 42"/>
          <p:cNvSpPr/>
          <p:nvPr/>
        </p:nvSpPr>
        <p:spPr>
          <a:xfrm>
            <a:off x="3561715" y="3616325"/>
            <a:ext cx="7252970" cy="294640"/>
          </a:xfrm>
          <a:prstGeom prst="rect">
            <a:avLst/>
          </a:prstGeom>
        </p:spPr>
        <p:txBody>
          <a:bodyPr wrap="square" lIns="0" tIns="0" rIns="0" bIns="0">
            <a:spAutoFit/>
          </a:bodyPr>
          <a:lstStyle/>
          <a:p>
            <a:pPr defTabSz="866775" fontAlgn="base">
              <a:lnSpc>
                <a:spcPct val="120000"/>
              </a:lnSpc>
              <a:spcBef>
                <a:spcPct val="0"/>
              </a:spcBef>
              <a:spcAft>
                <a:spcPct val="0"/>
              </a:spcAft>
            </a:pP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[2]</a:t>
            </a:r>
            <a:r>
              <a:rPr sz="1600" dirty="0">
                <a:solidFill>
                  <a:schemeClr val="tx1"/>
                </a:solidFill>
                <a:latin typeface="微软雅黑" panose="020B0503020204020204" pitchFamily="34" charset="-122"/>
                <a:ea typeface="微软雅黑" panose="020B0503020204020204" pitchFamily="34" charset="-122"/>
                <a:cs typeface="+mn-ea"/>
                <a:sym typeface="+mn-lt"/>
              </a:rPr>
              <a:t>https://www.cnblogs.com/liu1459310172/p/9490605.html</a:t>
            </a:r>
            <a:r>
              <a:rPr lang="en-US" altLang="zh-CN" sz="1600" dirty="0">
                <a:solidFill>
                  <a:schemeClr val="tx1"/>
                </a:solidFill>
                <a:latin typeface="微软雅黑" panose="020B0503020204020204" pitchFamily="34" charset="-122"/>
                <a:ea typeface="微软雅黑" panose="020B0503020204020204" pitchFamily="34" charset="-122"/>
                <a:cs typeface="+mn-ea"/>
                <a:sym typeface="+mn-lt"/>
              </a:rPr>
              <a:t>   2022.3.20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A44A3E-2CEA-4EEF-A0BE-65688929C2E3}"/>
              </a:ext>
            </a:extLst>
          </p:cNvPr>
          <p:cNvSpPr txBox="1"/>
          <p:nvPr/>
        </p:nvSpPr>
        <p:spPr>
          <a:xfrm>
            <a:off x="927429" y="1114581"/>
            <a:ext cx="3138400" cy="769441"/>
          </a:xfrm>
          <a:prstGeom prst="rect">
            <a:avLst/>
          </a:prstGeom>
          <a:noFill/>
        </p:spPr>
        <p:txBody>
          <a:bodyPr wrap="square" rtlCol="0">
            <a:spAutoFit/>
          </a:bodyPr>
          <a:lstStyle/>
          <a:p>
            <a:pPr algn="ctr"/>
            <a:r>
              <a:rPr lang="zh-CN" altLang="en-US" sz="4400" dirty="0"/>
              <a:t>分工</a:t>
            </a:r>
            <a:r>
              <a:rPr lang="en-US" altLang="zh-CN" sz="4400" dirty="0"/>
              <a:t>&amp;</a:t>
            </a:r>
            <a:r>
              <a:rPr lang="zh-CN" altLang="en-US" sz="4400" dirty="0"/>
              <a:t>打分</a:t>
            </a:r>
            <a:endParaRPr lang="en-US" altLang="zh-CN" sz="4400" dirty="0"/>
          </a:p>
        </p:txBody>
      </p:sp>
      <p:graphicFrame>
        <p:nvGraphicFramePr>
          <p:cNvPr id="9" name="表格 9">
            <a:extLst>
              <a:ext uri="{FF2B5EF4-FFF2-40B4-BE49-F238E27FC236}">
                <a16:creationId xmlns:a16="http://schemas.microsoft.com/office/drawing/2014/main" id="{EA3BC686-DBFB-4258-932D-015184CC4EAA}"/>
              </a:ext>
            </a:extLst>
          </p:cNvPr>
          <p:cNvGraphicFramePr>
            <a:graphicFrameLocks noGrp="1"/>
          </p:cNvGraphicFramePr>
          <p:nvPr>
            <p:extLst>
              <p:ext uri="{D42A27DB-BD31-4B8C-83A1-F6EECF244321}">
                <p14:modId xmlns:p14="http://schemas.microsoft.com/office/powerpoint/2010/main" val="2228420529"/>
              </p:ext>
            </p:extLst>
          </p:nvPr>
        </p:nvGraphicFramePr>
        <p:xfrm>
          <a:off x="1058607" y="1978196"/>
          <a:ext cx="9865032" cy="4470815"/>
        </p:xfrm>
        <a:graphic>
          <a:graphicData uri="http://schemas.openxmlformats.org/drawingml/2006/table">
            <a:tbl>
              <a:tblPr firstRow="1" bandRow="1">
                <a:tableStyleId>{21E4AEA4-8DFA-4A89-87EB-49C32662AFE0}</a:tableStyleId>
              </a:tblPr>
              <a:tblGrid>
                <a:gridCol w="2451509">
                  <a:extLst>
                    <a:ext uri="{9D8B030D-6E8A-4147-A177-3AD203B41FA5}">
                      <a16:colId xmlns:a16="http://schemas.microsoft.com/office/drawing/2014/main" val="2295726665"/>
                    </a:ext>
                  </a:extLst>
                </a:gridCol>
                <a:gridCol w="4945626">
                  <a:extLst>
                    <a:ext uri="{9D8B030D-6E8A-4147-A177-3AD203B41FA5}">
                      <a16:colId xmlns:a16="http://schemas.microsoft.com/office/drawing/2014/main" val="1733762736"/>
                    </a:ext>
                  </a:extLst>
                </a:gridCol>
                <a:gridCol w="2467897">
                  <a:extLst>
                    <a:ext uri="{9D8B030D-6E8A-4147-A177-3AD203B41FA5}">
                      <a16:colId xmlns:a16="http://schemas.microsoft.com/office/drawing/2014/main" val="2651850261"/>
                    </a:ext>
                  </a:extLst>
                </a:gridCol>
              </a:tblGrid>
              <a:tr h="560992">
                <a:tc>
                  <a:txBody>
                    <a:bodyPr/>
                    <a:lstStyle/>
                    <a:p>
                      <a:pPr algn="ctr"/>
                      <a:r>
                        <a:rPr lang="zh-CN" altLang="en-US" dirty="0"/>
                        <a:t>成员</a:t>
                      </a:r>
                    </a:p>
                  </a:txBody>
                  <a:tcPr/>
                </a:tc>
                <a:tc>
                  <a:txBody>
                    <a:bodyPr/>
                    <a:lstStyle/>
                    <a:p>
                      <a:pPr algn="ctr"/>
                      <a:r>
                        <a:rPr lang="zh-CN" altLang="en-US" dirty="0"/>
                        <a:t>职责</a:t>
                      </a:r>
                    </a:p>
                  </a:txBody>
                  <a:tcPr/>
                </a:tc>
                <a:tc>
                  <a:txBody>
                    <a:bodyPr/>
                    <a:lstStyle/>
                    <a:p>
                      <a:pPr algn="ctr"/>
                      <a:r>
                        <a:rPr lang="zh-CN" altLang="en-US" dirty="0"/>
                        <a:t>分数</a:t>
                      </a:r>
                    </a:p>
                  </a:txBody>
                  <a:tcPr/>
                </a:tc>
                <a:extLst>
                  <a:ext uri="{0D108BD9-81ED-4DB2-BD59-A6C34878D82A}">
                    <a16:rowId xmlns:a16="http://schemas.microsoft.com/office/drawing/2014/main" val="934568143"/>
                  </a:ext>
                </a:extLst>
              </a:tr>
              <a:tr h="1307897">
                <a:tc>
                  <a:txBody>
                    <a:bodyPr/>
                    <a:lstStyle/>
                    <a:p>
                      <a:r>
                        <a:rPr lang="zh-CN" altLang="zh-CN" sz="1800" kern="1200" dirty="0">
                          <a:solidFill>
                            <a:schemeClr val="dk1"/>
                          </a:solidFill>
                          <a:effectLst/>
                          <a:latin typeface="+mn-lt"/>
                          <a:ea typeface="+mn-ea"/>
                          <a:cs typeface="+mn-cs"/>
                        </a:rPr>
                        <a:t>徐过</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需求获取：编写项目视图与范围</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需求获取：用户群分类</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需求获取其他文档初步完成</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文档跟踪版本修订</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GitHub</a:t>
                      </a:r>
                      <a:r>
                        <a:rPr lang="zh-CN" altLang="zh-CN" sz="1800" kern="1200" dirty="0">
                          <a:solidFill>
                            <a:schemeClr val="dk1"/>
                          </a:solidFill>
                          <a:effectLst/>
                          <a:latin typeface="+mn-lt"/>
                          <a:ea typeface="+mn-ea"/>
                          <a:cs typeface="+mn-cs"/>
                        </a:rPr>
                        <a:t>维护</a:t>
                      </a:r>
                      <a:endParaRPr lang="zh-CN" altLang="en-US" dirty="0"/>
                    </a:p>
                  </a:txBody>
                  <a:tcPr/>
                </a:tc>
                <a:tc>
                  <a:txBody>
                    <a:bodyPr/>
                    <a:lstStyle/>
                    <a:p>
                      <a:r>
                        <a:rPr lang="en-US" altLang="zh-CN" sz="1800" kern="1200" dirty="0">
                          <a:solidFill>
                            <a:schemeClr val="dk1"/>
                          </a:solidFill>
                          <a:effectLst/>
                          <a:latin typeface="+mn-lt"/>
                          <a:ea typeface="+mn-ea"/>
                          <a:cs typeface="+mn-cs"/>
                        </a:rPr>
                        <a:t>79.6</a:t>
                      </a:r>
                      <a:endParaRPr lang="zh-CN" altLang="en-US" dirty="0"/>
                    </a:p>
                  </a:txBody>
                  <a:tcPr/>
                </a:tc>
                <a:extLst>
                  <a:ext uri="{0D108BD9-81ED-4DB2-BD59-A6C34878D82A}">
                    <a16:rowId xmlns:a16="http://schemas.microsoft.com/office/drawing/2014/main" val="404707631"/>
                  </a:ext>
                </a:extLst>
              </a:tr>
              <a:tr h="572205">
                <a:tc>
                  <a:txBody>
                    <a:bodyPr/>
                    <a:lstStyle/>
                    <a:p>
                      <a:r>
                        <a:rPr lang="zh-CN" altLang="zh-CN" sz="1800" kern="1200" dirty="0">
                          <a:solidFill>
                            <a:schemeClr val="dk1"/>
                          </a:solidFill>
                          <a:effectLst/>
                          <a:latin typeface="+mn-lt"/>
                          <a:ea typeface="+mn-ea"/>
                          <a:cs typeface="+mn-cs"/>
                        </a:rPr>
                        <a:t>余浩凯</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会议纪要</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需求分析：绘制关联图</a:t>
                      </a:r>
                      <a:endParaRPr lang="zh-CN" altLang="en-US" dirty="0"/>
                    </a:p>
                  </a:txBody>
                  <a:tcPr/>
                </a:tc>
                <a:tc>
                  <a:txBody>
                    <a:bodyPr/>
                    <a:lstStyle/>
                    <a:p>
                      <a:r>
                        <a:rPr lang="en-US" altLang="zh-CN" sz="1800" kern="1200" dirty="0">
                          <a:solidFill>
                            <a:schemeClr val="dk1"/>
                          </a:solidFill>
                          <a:effectLst/>
                          <a:latin typeface="+mn-lt"/>
                          <a:ea typeface="+mn-ea"/>
                          <a:cs typeface="+mn-cs"/>
                        </a:rPr>
                        <a:t>80.6</a:t>
                      </a:r>
                      <a:endParaRPr lang="zh-CN" altLang="en-US" dirty="0"/>
                    </a:p>
                  </a:txBody>
                  <a:tcPr/>
                </a:tc>
                <a:extLst>
                  <a:ext uri="{0D108BD9-81ED-4DB2-BD59-A6C34878D82A}">
                    <a16:rowId xmlns:a16="http://schemas.microsoft.com/office/drawing/2014/main" val="1879302577"/>
                  </a:ext>
                </a:extLst>
              </a:tr>
              <a:tr h="817436">
                <a:tc>
                  <a:txBody>
                    <a:bodyPr/>
                    <a:lstStyle/>
                    <a:p>
                      <a:r>
                        <a:rPr lang="zh-CN" altLang="zh-CN" sz="1800" kern="1200" dirty="0">
                          <a:solidFill>
                            <a:schemeClr val="dk1"/>
                          </a:solidFill>
                          <a:effectLst/>
                          <a:latin typeface="+mn-lt"/>
                          <a:ea typeface="+mn-ea"/>
                          <a:cs typeface="+mn-cs"/>
                        </a:rPr>
                        <a:t>许罗阳宁</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甘特图完善加更新</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需求分析</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确定需求优先级</a:t>
                      </a:r>
                      <a:endParaRPr lang="zh-CN" altLang="en-US" dirty="0"/>
                    </a:p>
                  </a:txBody>
                  <a:tcPr/>
                </a:tc>
                <a:tc>
                  <a:txBody>
                    <a:bodyPr/>
                    <a:lstStyle/>
                    <a:p>
                      <a:r>
                        <a:rPr lang="en-US" altLang="zh-CN" sz="1800" kern="1200" dirty="0">
                          <a:solidFill>
                            <a:schemeClr val="dk1"/>
                          </a:solidFill>
                          <a:effectLst/>
                          <a:latin typeface="+mn-lt"/>
                          <a:ea typeface="+mn-ea"/>
                          <a:cs typeface="+mn-cs"/>
                        </a:rPr>
                        <a:t>82.3</a:t>
                      </a:r>
                      <a:endParaRPr lang="zh-CN" altLang="en-US" dirty="0"/>
                    </a:p>
                  </a:txBody>
                  <a:tcPr/>
                </a:tc>
                <a:extLst>
                  <a:ext uri="{0D108BD9-81ED-4DB2-BD59-A6C34878D82A}">
                    <a16:rowId xmlns:a16="http://schemas.microsoft.com/office/drawing/2014/main" val="1131239359"/>
                  </a:ext>
                </a:extLst>
              </a:tr>
              <a:tr h="572205">
                <a:tc>
                  <a:txBody>
                    <a:bodyPr/>
                    <a:lstStyle/>
                    <a:p>
                      <a:r>
                        <a:rPr lang="zh-CN" altLang="zh-CN" sz="1800" kern="1200" dirty="0">
                          <a:solidFill>
                            <a:schemeClr val="dk1"/>
                          </a:solidFill>
                          <a:effectLst/>
                          <a:latin typeface="+mn-lt"/>
                          <a:ea typeface="+mn-ea"/>
                          <a:cs typeface="+mn-cs"/>
                        </a:rPr>
                        <a:t>徐晟</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UML</a:t>
                      </a:r>
                      <a:r>
                        <a:rPr lang="zh-CN" altLang="zh-CN" sz="1800" kern="1200" dirty="0">
                          <a:solidFill>
                            <a:schemeClr val="dk1"/>
                          </a:solidFill>
                          <a:effectLst/>
                          <a:latin typeface="+mn-lt"/>
                          <a:ea typeface="+mn-ea"/>
                          <a:cs typeface="+mn-cs"/>
                        </a:rPr>
                        <a:t>翻转课堂</a:t>
                      </a:r>
                      <a:r>
                        <a:rPr lang="en-US" altLang="zh-CN" sz="1800" kern="1200" dirty="0">
                          <a:solidFill>
                            <a:schemeClr val="dk1"/>
                          </a:solidFill>
                          <a:effectLst/>
                          <a:latin typeface="+mn-lt"/>
                          <a:ea typeface="+mn-ea"/>
                          <a:cs typeface="+mn-cs"/>
                        </a:rPr>
                        <a:t>ppt</a:t>
                      </a:r>
                      <a:r>
                        <a:rPr lang="zh-CN" altLang="en-US" sz="1800" kern="1200" dirty="0">
                          <a:solidFill>
                            <a:schemeClr val="dk1"/>
                          </a:solidFill>
                          <a:effectLst/>
                          <a:latin typeface="+mn-lt"/>
                          <a:ea typeface="+mn-ea"/>
                          <a:cs typeface="+mn-cs"/>
                        </a:rPr>
                        <a:t>设计</a:t>
                      </a:r>
                      <a:endParaRPr lang="zh-CN" altLang="en-US" dirty="0"/>
                    </a:p>
                  </a:txBody>
                  <a:tcPr/>
                </a:tc>
                <a:tc>
                  <a:txBody>
                    <a:bodyPr/>
                    <a:lstStyle/>
                    <a:p>
                      <a:r>
                        <a:rPr lang="en-US" altLang="zh-CN" sz="1800" kern="1200" dirty="0">
                          <a:solidFill>
                            <a:schemeClr val="dk1"/>
                          </a:solidFill>
                          <a:effectLst/>
                          <a:latin typeface="+mn-lt"/>
                          <a:ea typeface="+mn-ea"/>
                          <a:cs typeface="+mn-cs"/>
                        </a:rPr>
                        <a:t>75</a:t>
                      </a:r>
                      <a:endParaRPr lang="zh-CN" altLang="en-US" dirty="0"/>
                    </a:p>
                  </a:txBody>
                  <a:tcPr/>
                </a:tc>
                <a:extLst>
                  <a:ext uri="{0D108BD9-81ED-4DB2-BD59-A6C34878D82A}">
                    <a16:rowId xmlns:a16="http://schemas.microsoft.com/office/drawing/2014/main" val="2695578546"/>
                  </a:ext>
                </a:extLst>
              </a:tr>
              <a:tr h="572205">
                <a:tc>
                  <a:txBody>
                    <a:bodyPr/>
                    <a:lstStyle/>
                    <a:p>
                      <a:r>
                        <a:rPr lang="zh-CN" altLang="zh-CN" sz="1800" kern="1200" dirty="0">
                          <a:solidFill>
                            <a:schemeClr val="dk1"/>
                          </a:solidFill>
                          <a:effectLst/>
                          <a:latin typeface="+mn-lt"/>
                          <a:ea typeface="+mn-ea"/>
                          <a:cs typeface="+mn-cs"/>
                        </a:rPr>
                        <a:t>邵云飞</a:t>
                      </a:r>
                      <a:endParaRPr lang="zh-CN" altLang="en-US" dirty="0"/>
                    </a:p>
                  </a:txBody>
                  <a:tcPr/>
                </a:tc>
                <a:tc>
                  <a:txBody>
                    <a:bodyPr/>
                    <a:lstStyle/>
                    <a:p>
                      <a:r>
                        <a:rPr lang="zh-CN" altLang="zh-CN" sz="1800" kern="1200" dirty="0">
                          <a:solidFill>
                            <a:schemeClr val="dk1"/>
                          </a:solidFill>
                          <a:effectLst/>
                          <a:latin typeface="+mn-lt"/>
                          <a:ea typeface="+mn-ea"/>
                          <a:cs typeface="+mn-cs"/>
                        </a:rPr>
                        <a:t>需求知识学习</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UML</a:t>
                      </a:r>
                      <a:r>
                        <a:rPr lang="zh-CN" altLang="zh-CN" sz="1800" kern="1200" dirty="0">
                          <a:solidFill>
                            <a:schemeClr val="dk1"/>
                          </a:solidFill>
                          <a:effectLst/>
                          <a:latin typeface="+mn-lt"/>
                          <a:ea typeface="+mn-ea"/>
                          <a:cs typeface="+mn-cs"/>
                        </a:rPr>
                        <a:t>翻转课堂</a:t>
                      </a:r>
                      <a:r>
                        <a:rPr lang="en-US" altLang="zh-CN" sz="1800" kern="1200" dirty="0">
                          <a:solidFill>
                            <a:schemeClr val="dk1"/>
                          </a:solidFill>
                          <a:effectLst/>
                          <a:latin typeface="+mn-lt"/>
                          <a:ea typeface="+mn-ea"/>
                          <a:cs typeface="+mn-cs"/>
                        </a:rPr>
                        <a:t>ppt</a:t>
                      </a:r>
                      <a:r>
                        <a:rPr lang="zh-CN" altLang="en-US" sz="1800" kern="1200" dirty="0">
                          <a:solidFill>
                            <a:schemeClr val="dk1"/>
                          </a:solidFill>
                          <a:effectLst/>
                          <a:latin typeface="+mn-lt"/>
                          <a:ea typeface="+mn-ea"/>
                          <a:cs typeface="+mn-cs"/>
                        </a:rPr>
                        <a:t>设计</a:t>
                      </a:r>
                      <a:endParaRPr lang="zh-CN" altLang="en-US" dirty="0"/>
                    </a:p>
                  </a:txBody>
                  <a:tcPr/>
                </a:tc>
                <a:tc>
                  <a:txBody>
                    <a:bodyPr/>
                    <a:lstStyle/>
                    <a:p>
                      <a:r>
                        <a:rPr lang="en-US" altLang="zh-CN" sz="1800" kern="1200" dirty="0">
                          <a:solidFill>
                            <a:schemeClr val="dk1"/>
                          </a:solidFill>
                          <a:effectLst/>
                          <a:latin typeface="+mn-lt"/>
                          <a:ea typeface="+mn-ea"/>
                          <a:cs typeface="+mn-cs"/>
                        </a:rPr>
                        <a:t>70</a:t>
                      </a:r>
                      <a:endParaRPr lang="zh-CN" altLang="en-US" dirty="0"/>
                    </a:p>
                  </a:txBody>
                  <a:tcPr/>
                </a:tc>
                <a:extLst>
                  <a:ext uri="{0D108BD9-81ED-4DB2-BD59-A6C34878D82A}">
                    <a16:rowId xmlns:a16="http://schemas.microsoft.com/office/drawing/2014/main" val="2763175066"/>
                  </a:ext>
                </a:extLst>
              </a:tr>
            </a:tbl>
          </a:graphicData>
        </a:graphic>
      </p:graphicFrame>
    </p:spTree>
    <p:extLst>
      <p:ext uri="{BB962C8B-B14F-4D97-AF65-F5344CB8AC3E}">
        <p14:creationId xmlns:p14="http://schemas.microsoft.com/office/powerpoint/2010/main" val="47167955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9220" y="2628900"/>
            <a:ext cx="9896475" cy="1106805"/>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sym typeface="+mn-ea"/>
              </a:rPr>
              <a:t>THANKS!</a:t>
            </a:r>
            <a:endParaRPr lang="en-US" altLang="zh-CN" sz="6600" dirty="0">
              <a:solidFill>
                <a:srgbClr val="FFC000"/>
              </a:solidFill>
              <a:effectLst>
                <a:outerShdw dist="63500" dir="2700000" algn="tl" rotWithShape="0">
                  <a:prstClr val="black"/>
                </a:outerShdw>
              </a:effectLst>
              <a:latin typeface="微软雅黑" panose="020B0503020204020204" pitchFamily="34" charset="-122"/>
              <a:ea typeface="微软雅黑" panose="020B0503020204020204" pitchFamily="34" charset="-122"/>
              <a:cs typeface="+mn-ea"/>
              <a:sym typeface="+mn-ea"/>
            </a:endParaRPr>
          </a:p>
        </p:txBody>
      </p:sp>
      <p:sp>
        <p:nvSpPr>
          <p:cNvPr id="3" name="矩形 2"/>
          <p:cNvSpPr/>
          <p:nvPr/>
        </p:nvSpPr>
        <p:spPr>
          <a:xfrm>
            <a:off x="7662999" y="4187063"/>
            <a:ext cx="3612389" cy="645160"/>
          </a:xfrm>
          <a:prstGeom prst="rect">
            <a:avLst/>
          </a:prstGeom>
        </p:spPr>
        <p:txBody>
          <a:bodyPr wrap="square">
            <a:spAutoFit/>
          </a:bodyPr>
          <a:lstStyle/>
          <a:p>
            <a:r>
              <a:rPr 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G07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mn-lt"/>
              </a:rPr>
              <a:t>小组</a:t>
            </a:r>
          </a:p>
        </p:txBody>
      </p:sp>
      <p:pic>
        <p:nvPicPr>
          <p:cNvPr id="4" name="图片 3" descr="logo"/>
          <p:cNvPicPr>
            <a:picLocks noChangeAspect="1"/>
          </p:cNvPicPr>
          <p:nvPr/>
        </p:nvPicPr>
        <p:blipFill>
          <a:blip r:embed="rId2"/>
          <a:stretch>
            <a:fillRect/>
          </a:stretch>
        </p:blipFill>
        <p:spPr>
          <a:xfrm>
            <a:off x="3068320" y="3941445"/>
            <a:ext cx="1983740" cy="19837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en-US" altLang="zh-CN" sz="3600" dirty="0">
                <a:cs typeface="+mn-ea"/>
                <a:sym typeface="+mn-lt"/>
              </a:rPr>
              <a:t>OO</a:t>
            </a:r>
            <a:r>
              <a:rPr lang="zh-CN" altLang="en-US" sz="3600" dirty="0">
                <a:cs typeface="+mn-ea"/>
                <a:sym typeface="+mn-lt"/>
              </a:rPr>
              <a:t>方法</a:t>
            </a:r>
          </a:p>
        </p:txBody>
      </p:sp>
      <p:grpSp>
        <p:nvGrpSpPr>
          <p:cNvPr id="132" name="chenying0907 132"/>
          <p:cNvGrpSpPr/>
          <p:nvPr/>
        </p:nvGrpSpPr>
        <p:grpSpPr>
          <a:xfrm>
            <a:off x="1106009" y="2350423"/>
            <a:ext cx="1013520" cy="1024044"/>
            <a:chOff x="2398788" y="2959836"/>
            <a:chExt cx="1815265" cy="1833549"/>
          </a:xfrm>
          <a:solidFill>
            <a:srgbClr val="005188"/>
          </a:solidFill>
        </p:grpSpPr>
        <p:sp>
          <p:nvSpPr>
            <p:cNvPr id="133" name="椭圆 31"/>
            <p:cNvSpPr/>
            <p:nvPr/>
          </p:nvSpPr>
          <p:spPr>
            <a:xfrm rot="15654318">
              <a:off x="2389646" y="2968978"/>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34" name="chenying0907 134"/>
            <p:cNvGrpSpPr/>
            <p:nvPr/>
          </p:nvGrpSpPr>
          <p:grpSpPr>
            <a:xfrm>
              <a:off x="2950486" y="3555563"/>
              <a:ext cx="628012" cy="643711"/>
              <a:chOff x="3282950" y="1154113"/>
              <a:chExt cx="698501" cy="715963"/>
            </a:xfrm>
            <a:grpFill/>
          </p:grpSpPr>
          <p:sp>
            <p:nvSpPr>
              <p:cNvPr id="135" name="chenying0907 905"/>
              <p:cNvSpPr/>
              <p:nvPr/>
            </p:nvSpPr>
            <p:spPr bwMode="auto">
              <a:xfrm>
                <a:off x="3324225" y="1268413"/>
                <a:ext cx="55563" cy="153988"/>
              </a:xfrm>
              <a:custGeom>
                <a:avLst/>
                <a:gdLst/>
                <a:ahLst/>
                <a:cxnLst>
                  <a:cxn ang="0">
                    <a:pos x="96" y="3"/>
                  </a:cxn>
                  <a:cxn ang="0">
                    <a:pos x="96" y="3"/>
                  </a:cxn>
                  <a:cxn ang="0">
                    <a:pos x="86" y="18"/>
                  </a:cxn>
                  <a:cxn ang="0">
                    <a:pos x="77" y="35"/>
                  </a:cxn>
                  <a:cxn ang="0">
                    <a:pos x="70" y="51"/>
                  </a:cxn>
                  <a:cxn ang="0">
                    <a:pos x="63" y="69"/>
                  </a:cxn>
                  <a:cxn ang="0">
                    <a:pos x="50" y="104"/>
                  </a:cxn>
                  <a:cxn ang="0">
                    <a:pos x="39" y="138"/>
                  </a:cxn>
                  <a:cxn ang="0">
                    <a:pos x="39" y="138"/>
                  </a:cxn>
                  <a:cxn ang="0">
                    <a:pos x="27" y="174"/>
                  </a:cxn>
                  <a:cxn ang="0">
                    <a:pos x="15" y="210"/>
                  </a:cxn>
                  <a:cxn ang="0">
                    <a:pos x="10" y="229"/>
                  </a:cxn>
                  <a:cxn ang="0">
                    <a:pos x="5" y="247"/>
                  </a:cxn>
                  <a:cxn ang="0">
                    <a:pos x="2" y="266"/>
                  </a:cxn>
                  <a:cxn ang="0">
                    <a:pos x="0" y="285"/>
                  </a:cxn>
                  <a:cxn ang="0">
                    <a:pos x="0" y="285"/>
                  </a:cxn>
                  <a:cxn ang="0">
                    <a:pos x="1" y="287"/>
                  </a:cxn>
                  <a:cxn ang="0">
                    <a:pos x="2" y="288"/>
                  </a:cxn>
                  <a:cxn ang="0">
                    <a:pos x="3" y="289"/>
                  </a:cxn>
                  <a:cxn ang="0">
                    <a:pos x="5" y="290"/>
                  </a:cxn>
                  <a:cxn ang="0">
                    <a:pos x="6" y="289"/>
                  </a:cxn>
                  <a:cxn ang="0">
                    <a:pos x="8" y="288"/>
                  </a:cxn>
                  <a:cxn ang="0">
                    <a:pos x="9" y="287"/>
                  </a:cxn>
                  <a:cxn ang="0">
                    <a:pos x="10" y="285"/>
                  </a:cxn>
                  <a:cxn ang="0">
                    <a:pos x="10" y="285"/>
                  </a:cxn>
                  <a:cxn ang="0">
                    <a:pos x="11" y="266"/>
                  </a:cxn>
                  <a:cxn ang="0">
                    <a:pos x="15" y="247"/>
                  </a:cxn>
                  <a:cxn ang="0">
                    <a:pos x="19" y="230"/>
                  </a:cxn>
                  <a:cxn ang="0">
                    <a:pos x="25" y="211"/>
                  </a:cxn>
                  <a:cxn ang="0">
                    <a:pos x="36" y="176"/>
                  </a:cxn>
                  <a:cxn ang="0">
                    <a:pos x="48" y="141"/>
                  </a:cxn>
                  <a:cxn ang="0">
                    <a:pos x="48" y="141"/>
                  </a:cxn>
                  <a:cxn ang="0">
                    <a:pos x="60" y="107"/>
                  </a:cxn>
                  <a:cxn ang="0">
                    <a:pos x="71" y="72"/>
                  </a:cxn>
                  <a:cxn ang="0">
                    <a:pos x="78" y="55"/>
                  </a:cxn>
                  <a:cxn ang="0">
                    <a:pos x="86" y="39"/>
                  </a:cxn>
                  <a:cxn ang="0">
                    <a:pos x="94" y="22"/>
                  </a:cxn>
                  <a:cxn ang="0">
                    <a:pos x="104" y="8"/>
                  </a:cxn>
                  <a:cxn ang="0">
                    <a:pos x="104" y="8"/>
                  </a:cxn>
                  <a:cxn ang="0">
                    <a:pos x="105" y="6"/>
                  </a:cxn>
                  <a:cxn ang="0">
                    <a:pos x="104" y="4"/>
                  </a:cxn>
                  <a:cxn ang="0">
                    <a:pos x="104" y="3"/>
                  </a:cxn>
                  <a:cxn ang="0">
                    <a:pos x="102" y="2"/>
                  </a:cxn>
                  <a:cxn ang="0">
                    <a:pos x="99" y="0"/>
                  </a:cxn>
                  <a:cxn ang="0">
                    <a:pos x="97" y="2"/>
                  </a:cxn>
                  <a:cxn ang="0">
                    <a:pos x="96" y="3"/>
                  </a:cxn>
                  <a:cxn ang="0">
                    <a:pos x="96" y="3"/>
                  </a:cxn>
                </a:cxnLst>
                <a:rect l="0" t="0" r="r" b="b"/>
                <a:pathLst>
                  <a:path w="105" h="290">
                    <a:moveTo>
                      <a:pt x="96" y="3"/>
                    </a:moveTo>
                    <a:lnTo>
                      <a:pt x="96" y="3"/>
                    </a:lnTo>
                    <a:lnTo>
                      <a:pt x="86" y="18"/>
                    </a:lnTo>
                    <a:lnTo>
                      <a:pt x="77" y="35"/>
                    </a:lnTo>
                    <a:lnTo>
                      <a:pt x="70" y="51"/>
                    </a:lnTo>
                    <a:lnTo>
                      <a:pt x="63" y="69"/>
                    </a:lnTo>
                    <a:lnTo>
                      <a:pt x="50" y="104"/>
                    </a:lnTo>
                    <a:lnTo>
                      <a:pt x="39" y="138"/>
                    </a:lnTo>
                    <a:lnTo>
                      <a:pt x="39" y="138"/>
                    </a:lnTo>
                    <a:lnTo>
                      <a:pt x="27" y="174"/>
                    </a:lnTo>
                    <a:lnTo>
                      <a:pt x="15" y="210"/>
                    </a:lnTo>
                    <a:lnTo>
                      <a:pt x="10" y="229"/>
                    </a:lnTo>
                    <a:lnTo>
                      <a:pt x="5" y="247"/>
                    </a:lnTo>
                    <a:lnTo>
                      <a:pt x="2" y="266"/>
                    </a:lnTo>
                    <a:lnTo>
                      <a:pt x="0" y="285"/>
                    </a:lnTo>
                    <a:lnTo>
                      <a:pt x="0" y="285"/>
                    </a:lnTo>
                    <a:lnTo>
                      <a:pt x="1" y="287"/>
                    </a:lnTo>
                    <a:lnTo>
                      <a:pt x="2" y="288"/>
                    </a:lnTo>
                    <a:lnTo>
                      <a:pt x="3" y="289"/>
                    </a:lnTo>
                    <a:lnTo>
                      <a:pt x="5" y="290"/>
                    </a:lnTo>
                    <a:lnTo>
                      <a:pt x="6" y="289"/>
                    </a:lnTo>
                    <a:lnTo>
                      <a:pt x="8" y="288"/>
                    </a:lnTo>
                    <a:lnTo>
                      <a:pt x="9" y="287"/>
                    </a:lnTo>
                    <a:lnTo>
                      <a:pt x="10" y="285"/>
                    </a:lnTo>
                    <a:lnTo>
                      <a:pt x="10" y="285"/>
                    </a:lnTo>
                    <a:lnTo>
                      <a:pt x="11" y="266"/>
                    </a:lnTo>
                    <a:lnTo>
                      <a:pt x="15" y="247"/>
                    </a:lnTo>
                    <a:lnTo>
                      <a:pt x="19" y="230"/>
                    </a:lnTo>
                    <a:lnTo>
                      <a:pt x="25" y="211"/>
                    </a:lnTo>
                    <a:lnTo>
                      <a:pt x="36" y="176"/>
                    </a:lnTo>
                    <a:lnTo>
                      <a:pt x="48" y="141"/>
                    </a:lnTo>
                    <a:lnTo>
                      <a:pt x="48" y="141"/>
                    </a:lnTo>
                    <a:lnTo>
                      <a:pt x="60" y="107"/>
                    </a:lnTo>
                    <a:lnTo>
                      <a:pt x="71" y="72"/>
                    </a:lnTo>
                    <a:lnTo>
                      <a:pt x="78" y="55"/>
                    </a:lnTo>
                    <a:lnTo>
                      <a:pt x="86" y="39"/>
                    </a:lnTo>
                    <a:lnTo>
                      <a:pt x="94" y="22"/>
                    </a:lnTo>
                    <a:lnTo>
                      <a:pt x="104" y="8"/>
                    </a:lnTo>
                    <a:lnTo>
                      <a:pt x="104" y="8"/>
                    </a:lnTo>
                    <a:lnTo>
                      <a:pt x="105" y="6"/>
                    </a:lnTo>
                    <a:lnTo>
                      <a:pt x="104" y="4"/>
                    </a:lnTo>
                    <a:lnTo>
                      <a:pt x="104" y="3"/>
                    </a:lnTo>
                    <a:lnTo>
                      <a:pt x="102" y="2"/>
                    </a:lnTo>
                    <a:lnTo>
                      <a:pt x="99" y="0"/>
                    </a:lnTo>
                    <a:lnTo>
                      <a:pt x="97" y="2"/>
                    </a:lnTo>
                    <a:lnTo>
                      <a:pt x="96" y="3"/>
                    </a:lnTo>
                    <a:lnTo>
                      <a:pt x="96" y="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6" name="chenying0907 906"/>
              <p:cNvSpPr/>
              <p:nvPr/>
            </p:nvSpPr>
            <p:spPr bwMode="auto">
              <a:xfrm>
                <a:off x="3325813" y="1239838"/>
                <a:ext cx="88900" cy="280988"/>
              </a:xfrm>
              <a:custGeom>
                <a:avLst/>
                <a:gdLst/>
                <a:ahLst/>
                <a:cxnLst>
                  <a:cxn ang="0">
                    <a:pos x="156" y="4"/>
                  </a:cxn>
                  <a:cxn ang="0">
                    <a:pos x="152" y="37"/>
                  </a:cxn>
                  <a:cxn ang="0">
                    <a:pos x="143" y="70"/>
                  </a:cxn>
                  <a:cxn ang="0">
                    <a:pos x="121" y="134"/>
                  </a:cxn>
                  <a:cxn ang="0">
                    <a:pos x="108" y="168"/>
                  </a:cxn>
                  <a:cxn ang="0">
                    <a:pos x="82" y="235"/>
                  </a:cxn>
                  <a:cxn ang="0">
                    <a:pos x="68" y="268"/>
                  </a:cxn>
                  <a:cxn ang="0">
                    <a:pos x="58" y="301"/>
                  </a:cxn>
                  <a:cxn ang="0">
                    <a:pos x="38" y="399"/>
                  </a:cxn>
                  <a:cxn ang="0">
                    <a:pos x="35" y="416"/>
                  </a:cxn>
                  <a:cxn ang="0">
                    <a:pos x="26" y="446"/>
                  </a:cxn>
                  <a:cxn ang="0">
                    <a:pos x="20" y="461"/>
                  </a:cxn>
                  <a:cxn ang="0">
                    <a:pos x="11" y="492"/>
                  </a:cxn>
                  <a:cxn ang="0">
                    <a:pos x="2" y="522"/>
                  </a:cxn>
                  <a:cxn ang="0">
                    <a:pos x="0" y="524"/>
                  </a:cxn>
                  <a:cxn ang="0">
                    <a:pos x="1" y="528"/>
                  </a:cxn>
                  <a:cxn ang="0">
                    <a:pos x="1" y="529"/>
                  </a:cxn>
                  <a:cxn ang="0">
                    <a:pos x="3" y="531"/>
                  </a:cxn>
                  <a:cxn ang="0">
                    <a:pos x="7" y="531"/>
                  </a:cxn>
                  <a:cxn ang="0">
                    <a:pos x="9" y="529"/>
                  </a:cxn>
                  <a:cxn ang="0">
                    <a:pos x="18" y="505"/>
                  </a:cxn>
                  <a:cxn ang="0">
                    <a:pos x="23" y="480"/>
                  </a:cxn>
                  <a:cxn ang="0">
                    <a:pos x="29" y="462"/>
                  </a:cxn>
                  <a:cxn ang="0">
                    <a:pos x="41" y="428"/>
                  </a:cxn>
                  <a:cxn ang="0">
                    <a:pos x="46" y="410"/>
                  </a:cxn>
                  <a:cxn ang="0">
                    <a:pos x="59" y="341"/>
                  </a:cxn>
                  <a:cxn ang="0">
                    <a:pos x="71" y="288"/>
                  </a:cxn>
                  <a:cxn ang="0">
                    <a:pos x="77" y="271"/>
                  </a:cxn>
                  <a:cxn ang="0">
                    <a:pos x="105" y="200"/>
                  </a:cxn>
                  <a:cxn ang="0">
                    <a:pos x="132" y="129"/>
                  </a:cxn>
                  <a:cxn ang="0">
                    <a:pos x="143" y="98"/>
                  </a:cxn>
                  <a:cxn ang="0">
                    <a:pos x="158" y="51"/>
                  </a:cxn>
                  <a:cxn ang="0">
                    <a:pos x="164" y="20"/>
                  </a:cxn>
                  <a:cxn ang="0">
                    <a:pos x="166" y="4"/>
                  </a:cxn>
                  <a:cxn ang="0">
                    <a:pos x="164" y="1"/>
                  </a:cxn>
                  <a:cxn ang="0">
                    <a:pos x="161" y="0"/>
                  </a:cxn>
                  <a:cxn ang="0">
                    <a:pos x="158" y="1"/>
                  </a:cxn>
                  <a:cxn ang="0">
                    <a:pos x="156" y="4"/>
                  </a:cxn>
                </a:cxnLst>
                <a:rect l="0" t="0" r="r" b="b"/>
                <a:pathLst>
                  <a:path w="166" h="531">
                    <a:moveTo>
                      <a:pt x="156" y="4"/>
                    </a:moveTo>
                    <a:lnTo>
                      <a:pt x="156" y="4"/>
                    </a:lnTo>
                    <a:lnTo>
                      <a:pt x="155" y="20"/>
                    </a:lnTo>
                    <a:lnTo>
                      <a:pt x="152" y="37"/>
                    </a:lnTo>
                    <a:lnTo>
                      <a:pt x="148" y="53"/>
                    </a:lnTo>
                    <a:lnTo>
                      <a:pt x="143" y="70"/>
                    </a:lnTo>
                    <a:lnTo>
                      <a:pt x="132" y="103"/>
                    </a:lnTo>
                    <a:lnTo>
                      <a:pt x="121" y="134"/>
                    </a:lnTo>
                    <a:lnTo>
                      <a:pt x="121" y="134"/>
                    </a:lnTo>
                    <a:lnTo>
                      <a:pt x="108" y="168"/>
                    </a:lnTo>
                    <a:lnTo>
                      <a:pt x="95" y="202"/>
                    </a:lnTo>
                    <a:lnTo>
                      <a:pt x="82" y="235"/>
                    </a:lnTo>
                    <a:lnTo>
                      <a:pt x="68" y="268"/>
                    </a:lnTo>
                    <a:lnTo>
                      <a:pt x="68" y="268"/>
                    </a:lnTo>
                    <a:lnTo>
                      <a:pt x="63" y="285"/>
                    </a:lnTo>
                    <a:lnTo>
                      <a:pt x="58" y="301"/>
                    </a:lnTo>
                    <a:lnTo>
                      <a:pt x="51" y="333"/>
                    </a:lnTo>
                    <a:lnTo>
                      <a:pt x="38" y="399"/>
                    </a:lnTo>
                    <a:lnTo>
                      <a:pt x="38" y="399"/>
                    </a:lnTo>
                    <a:lnTo>
                      <a:pt x="35" y="416"/>
                    </a:lnTo>
                    <a:lnTo>
                      <a:pt x="31" y="431"/>
                    </a:lnTo>
                    <a:lnTo>
                      <a:pt x="26" y="446"/>
                    </a:lnTo>
                    <a:lnTo>
                      <a:pt x="20" y="461"/>
                    </a:lnTo>
                    <a:lnTo>
                      <a:pt x="20" y="461"/>
                    </a:lnTo>
                    <a:lnTo>
                      <a:pt x="15" y="476"/>
                    </a:lnTo>
                    <a:lnTo>
                      <a:pt x="11" y="492"/>
                    </a:lnTo>
                    <a:lnTo>
                      <a:pt x="7" y="507"/>
                    </a:lnTo>
                    <a:lnTo>
                      <a:pt x="2" y="522"/>
                    </a:lnTo>
                    <a:lnTo>
                      <a:pt x="2" y="522"/>
                    </a:lnTo>
                    <a:lnTo>
                      <a:pt x="0" y="524"/>
                    </a:lnTo>
                    <a:lnTo>
                      <a:pt x="0" y="526"/>
                    </a:lnTo>
                    <a:lnTo>
                      <a:pt x="1" y="528"/>
                    </a:lnTo>
                    <a:lnTo>
                      <a:pt x="1" y="528"/>
                    </a:lnTo>
                    <a:lnTo>
                      <a:pt x="1" y="529"/>
                    </a:lnTo>
                    <a:lnTo>
                      <a:pt x="1" y="529"/>
                    </a:lnTo>
                    <a:lnTo>
                      <a:pt x="3" y="531"/>
                    </a:lnTo>
                    <a:lnTo>
                      <a:pt x="5" y="531"/>
                    </a:lnTo>
                    <a:lnTo>
                      <a:pt x="7" y="531"/>
                    </a:lnTo>
                    <a:lnTo>
                      <a:pt x="9" y="529"/>
                    </a:lnTo>
                    <a:lnTo>
                      <a:pt x="9" y="529"/>
                    </a:lnTo>
                    <a:lnTo>
                      <a:pt x="13" y="517"/>
                    </a:lnTo>
                    <a:lnTo>
                      <a:pt x="18" y="505"/>
                    </a:lnTo>
                    <a:lnTo>
                      <a:pt x="20" y="492"/>
                    </a:lnTo>
                    <a:lnTo>
                      <a:pt x="23" y="480"/>
                    </a:lnTo>
                    <a:lnTo>
                      <a:pt x="23" y="480"/>
                    </a:lnTo>
                    <a:lnTo>
                      <a:pt x="29" y="462"/>
                    </a:lnTo>
                    <a:lnTo>
                      <a:pt x="35" y="446"/>
                    </a:lnTo>
                    <a:lnTo>
                      <a:pt x="41" y="428"/>
                    </a:lnTo>
                    <a:lnTo>
                      <a:pt x="46" y="410"/>
                    </a:lnTo>
                    <a:lnTo>
                      <a:pt x="46" y="410"/>
                    </a:lnTo>
                    <a:lnTo>
                      <a:pt x="53" y="375"/>
                    </a:lnTo>
                    <a:lnTo>
                      <a:pt x="59" y="341"/>
                    </a:lnTo>
                    <a:lnTo>
                      <a:pt x="67" y="305"/>
                    </a:lnTo>
                    <a:lnTo>
                      <a:pt x="71" y="288"/>
                    </a:lnTo>
                    <a:lnTo>
                      <a:pt x="77" y="271"/>
                    </a:lnTo>
                    <a:lnTo>
                      <a:pt x="77" y="271"/>
                    </a:lnTo>
                    <a:lnTo>
                      <a:pt x="91" y="235"/>
                    </a:lnTo>
                    <a:lnTo>
                      <a:pt x="105" y="200"/>
                    </a:lnTo>
                    <a:lnTo>
                      <a:pt x="120" y="165"/>
                    </a:lnTo>
                    <a:lnTo>
                      <a:pt x="132" y="129"/>
                    </a:lnTo>
                    <a:lnTo>
                      <a:pt x="132" y="129"/>
                    </a:lnTo>
                    <a:lnTo>
                      <a:pt x="143" y="98"/>
                    </a:lnTo>
                    <a:lnTo>
                      <a:pt x="154" y="67"/>
                    </a:lnTo>
                    <a:lnTo>
                      <a:pt x="158" y="51"/>
                    </a:lnTo>
                    <a:lnTo>
                      <a:pt x="162" y="36"/>
                    </a:lnTo>
                    <a:lnTo>
                      <a:pt x="164" y="20"/>
                    </a:lnTo>
                    <a:lnTo>
                      <a:pt x="166" y="4"/>
                    </a:lnTo>
                    <a:lnTo>
                      <a:pt x="166" y="4"/>
                    </a:lnTo>
                    <a:lnTo>
                      <a:pt x="165" y="2"/>
                    </a:lnTo>
                    <a:lnTo>
                      <a:pt x="164" y="1"/>
                    </a:lnTo>
                    <a:lnTo>
                      <a:pt x="163" y="0"/>
                    </a:lnTo>
                    <a:lnTo>
                      <a:pt x="161" y="0"/>
                    </a:lnTo>
                    <a:lnTo>
                      <a:pt x="160" y="0"/>
                    </a:lnTo>
                    <a:lnTo>
                      <a:pt x="158" y="1"/>
                    </a:lnTo>
                    <a:lnTo>
                      <a:pt x="157" y="2"/>
                    </a:lnTo>
                    <a:lnTo>
                      <a:pt x="156" y="4"/>
                    </a:lnTo>
                    <a:lnTo>
                      <a:pt x="156"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7" name="chenying0907 907"/>
              <p:cNvSpPr/>
              <p:nvPr/>
            </p:nvSpPr>
            <p:spPr bwMode="auto">
              <a:xfrm>
                <a:off x="3338513" y="1404938"/>
                <a:ext cx="58738" cy="168275"/>
              </a:xfrm>
              <a:custGeom>
                <a:avLst/>
                <a:gdLst/>
                <a:ahLst/>
                <a:cxnLst>
                  <a:cxn ang="0">
                    <a:pos x="99" y="4"/>
                  </a:cxn>
                  <a:cxn ang="0">
                    <a:pos x="99" y="4"/>
                  </a:cxn>
                  <a:cxn ang="0">
                    <a:pos x="98" y="14"/>
                  </a:cxn>
                  <a:cxn ang="0">
                    <a:pos x="97" y="23"/>
                  </a:cxn>
                  <a:cxn ang="0">
                    <a:pos x="92" y="43"/>
                  </a:cxn>
                  <a:cxn ang="0">
                    <a:pos x="79" y="81"/>
                  </a:cxn>
                  <a:cxn ang="0">
                    <a:pos x="79" y="81"/>
                  </a:cxn>
                  <a:cxn ang="0">
                    <a:pos x="73" y="103"/>
                  </a:cxn>
                  <a:cxn ang="0">
                    <a:pos x="68" y="125"/>
                  </a:cxn>
                  <a:cxn ang="0">
                    <a:pos x="57" y="169"/>
                  </a:cxn>
                  <a:cxn ang="0">
                    <a:pos x="57" y="169"/>
                  </a:cxn>
                  <a:cxn ang="0">
                    <a:pos x="51" y="188"/>
                  </a:cxn>
                  <a:cxn ang="0">
                    <a:pos x="43" y="205"/>
                  </a:cxn>
                  <a:cxn ang="0">
                    <a:pos x="35" y="223"/>
                  </a:cxn>
                  <a:cxn ang="0">
                    <a:pos x="26" y="239"/>
                  </a:cxn>
                  <a:cxn ang="0">
                    <a:pos x="17" y="257"/>
                  </a:cxn>
                  <a:cxn ang="0">
                    <a:pos x="10" y="274"/>
                  </a:cxn>
                  <a:cxn ang="0">
                    <a:pos x="4" y="293"/>
                  </a:cxn>
                  <a:cxn ang="0">
                    <a:pos x="1" y="302"/>
                  </a:cxn>
                  <a:cxn ang="0">
                    <a:pos x="0" y="313"/>
                  </a:cxn>
                  <a:cxn ang="0">
                    <a:pos x="0" y="313"/>
                  </a:cxn>
                  <a:cxn ang="0">
                    <a:pos x="0" y="314"/>
                  </a:cxn>
                  <a:cxn ang="0">
                    <a:pos x="1" y="316"/>
                  </a:cxn>
                  <a:cxn ang="0">
                    <a:pos x="2" y="317"/>
                  </a:cxn>
                  <a:cxn ang="0">
                    <a:pos x="4" y="317"/>
                  </a:cxn>
                  <a:cxn ang="0">
                    <a:pos x="7" y="316"/>
                  </a:cxn>
                  <a:cxn ang="0">
                    <a:pos x="9" y="314"/>
                  </a:cxn>
                  <a:cxn ang="0">
                    <a:pos x="9" y="313"/>
                  </a:cxn>
                  <a:cxn ang="0">
                    <a:pos x="9" y="313"/>
                  </a:cxn>
                  <a:cxn ang="0">
                    <a:pos x="11" y="302"/>
                  </a:cxn>
                  <a:cxn ang="0">
                    <a:pos x="13" y="292"/>
                  </a:cxn>
                  <a:cxn ang="0">
                    <a:pos x="19" y="273"/>
                  </a:cxn>
                  <a:cxn ang="0">
                    <a:pos x="28" y="255"/>
                  </a:cxn>
                  <a:cxn ang="0">
                    <a:pos x="36" y="237"/>
                  </a:cxn>
                  <a:cxn ang="0">
                    <a:pos x="45" y="220"/>
                  </a:cxn>
                  <a:cxn ang="0">
                    <a:pos x="54" y="201"/>
                  </a:cxn>
                  <a:cxn ang="0">
                    <a:pos x="62" y="182"/>
                  </a:cxn>
                  <a:cxn ang="0">
                    <a:pos x="68" y="164"/>
                  </a:cxn>
                  <a:cxn ang="0">
                    <a:pos x="68" y="164"/>
                  </a:cxn>
                  <a:cxn ang="0">
                    <a:pos x="79" y="119"/>
                  </a:cxn>
                  <a:cxn ang="0">
                    <a:pos x="91" y="76"/>
                  </a:cxn>
                  <a:cxn ang="0">
                    <a:pos x="91" y="76"/>
                  </a:cxn>
                  <a:cxn ang="0">
                    <a:pos x="102" y="40"/>
                  </a:cxn>
                  <a:cxn ang="0">
                    <a:pos x="106" y="22"/>
                  </a:cxn>
                  <a:cxn ang="0">
                    <a:pos x="109" y="4"/>
                  </a:cxn>
                  <a:cxn ang="0">
                    <a:pos x="109" y="4"/>
                  </a:cxn>
                  <a:cxn ang="0">
                    <a:pos x="108" y="2"/>
                  </a:cxn>
                  <a:cxn ang="0">
                    <a:pos x="107" y="1"/>
                  </a:cxn>
                  <a:cxn ang="0">
                    <a:pos x="106" y="0"/>
                  </a:cxn>
                  <a:cxn ang="0">
                    <a:pos x="104" y="0"/>
                  </a:cxn>
                  <a:cxn ang="0">
                    <a:pos x="101" y="1"/>
                  </a:cxn>
                  <a:cxn ang="0">
                    <a:pos x="100" y="2"/>
                  </a:cxn>
                  <a:cxn ang="0">
                    <a:pos x="99" y="4"/>
                  </a:cxn>
                  <a:cxn ang="0">
                    <a:pos x="99" y="4"/>
                  </a:cxn>
                </a:cxnLst>
                <a:rect l="0" t="0" r="r" b="b"/>
                <a:pathLst>
                  <a:path w="109" h="317">
                    <a:moveTo>
                      <a:pt x="99" y="4"/>
                    </a:moveTo>
                    <a:lnTo>
                      <a:pt x="99" y="4"/>
                    </a:lnTo>
                    <a:lnTo>
                      <a:pt x="98" y="14"/>
                    </a:lnTo>
                    <a:lnTo>
                      <a:pt x="97" y="23"/>
                    </a:lnTo>
                    <a:lnTo>
                      <a:pt x="92" y="43"/>
                    </a:lnTo>
                    <a:lnTo>
                      <a:pt x="79" y="81"/>
                    </a:lnTo>
                    <a:lnTo>
                      <a:pt x="79" y="81"/>
                    </a:lnTo>
                    <a:lnTo>
                      <a:pt x="73" y="103"/>
                    </a:lnTo>
                    <a:lnTo>
                      <a:pt x="68" y="125"/>
                    </a:lnTo>
                    <a:lnTo>
                      <a:pt x="57" y="169"/>
                    </a:lnTo>
                    <a:lnTo>
                      <a:pt x="57" y="169"/>
                    </a:lnTo>
                    <a:lnTo>
                      <a:pt x="51" y="188"/>
                    </a:lnTo>
                    <a:lnTo>
                      <a:pt x="43" y="205"/>
                    </a:lnTo>
                    <a:lnTo>
                      <a:pt x="35" y="223"/>
                    </a:lnTo>
                    <a:lnTo>
                      <a:pt x="26" y="239"/>
                    </a:lnTo>
                    <a:lnTo>
                      <a:pt x="17" y="257"/>
                    </a:lnTo>
                    <a:lnTo>
                      <a:pt x="10" y="274"/>
                    </a:lnTo>
                    <a:lnTo>
                      <a:pt x="4" y="293"/>
                    </a:lnTo>
                    <a:lnTo>
                      <a:pt x="1" y="302"/>
                    </a:lnTo>
                    <a:lnTo>
                      <a:pt x="0" y="313"/>
                    </a:lnTo>
                    <a:lnTo>
                      <a:pt x="0" y="313"/>
                    </a:lnTo>
                    <a:lnTo>
                      <a:pt x="0" y="314"/>
                    </a:lnTo>
                    <a:lnTo>
                      <a:pt x="1" y="316"/>
                    </a:lnTo>
                    <a:lnTo>
                      <a:pt x="2" y="317"/>
                    </a:lnTo>
                    <a:lnTo>
                      <a:pt x="4" y="317"/>
                    </a:lnTo>
                    <a:lnTo>
                      <a:pt x="7" y="316"/>
                    </a:lnTo>
                    <a:lnTo>
                      <a:pt x="9" y="314"/>
                    </a:lnTo>
                    <a:lnTo>
                      <a:pt x="9" y="313"/>
                    </a:lnTo>
                    <a:lnTo>
                      <a:pt x="9" y="313"/>
                    </a:lnTo>
                    <a:lnTo>
                      <a:pt x="11" y="302"/>
                    </a:lnTo>
                    <a:lnTo>
                      <a:pt x="13" y="292"/>
                    </a:lnTo>
                    <a:lnTo>
                      <a:pt x="19" y="273"/>
                    </a:lnTo>
                    <a:lnTo>
                      <a:pt x="28" y="255"/>
                    </a:lnTo>
                    <a:lnTo>
                      <a:pt x="36" y="237"/>
                    </a:lnTo>
                    <a:lnTo>
                      <a:pt x="45" y="220"/>
                    </a:lnTo>
                    <a:lnTo>
                      <a:pt x="54" y="201"/>
                    </a:lnTo>
                    <a:lnTo>
                      <a:pt x="62" y="182"/>
                    </a:lnTo>
                    <a:lnTo>
                      <a:pt x="68" y="164"/>
                    </a:lnTo>
                    <a:lnTo>
                      <a:pt x="68" y="164"/>
                    </a:lnTo>
                    <a:lnTo>
                      <a:pt x="79" y="119"/>
                    </a:lnTo>
                    <a:lnTo>
                      <a:pt x="91" y="76"/>
                    </a:lnTo>
                    <a:lnTo>
                      <a:pt x="91" y="76"/>
                    </a:lnTo>
                    <a:lnTo>
                      <a:pt x="102" y="40"/>
                    </a:lnTo>
                    <a:lnTo>
                      <a:pt x="106" y="22"/>
                    </a:lnTo>
                    <a:lnTo>
                      <a:pt x="109" y="4"/>
                    </a:lnTo>
                    <a:lnTo>
                      <a:pt x="109" y="4"/>
                    </a:lnTo>
                    <a:lnTo>
                      <a:pt x="108" y="2"/>
                    </a:lnTo>
                    <a:lnTo>
                      <a:pt x="107" y="1"/>
                    </a:lnTo>
                    <a:lnTo>
                      <a:pt x="106" y="0"/>
                    </a:lnTo>
                    <a:lnTo>
                      <a:pt x="104" y="0"/>
                    </a:lnTo>
                    <a:lnTo>
                      <a:pt x="101" y="1"/>
                    </a:lnTo>
                    <a:lnTo>
                      <a:pt x="100" y="2"/>
                    </a:lnTo>
                    <a:lnTo>
                      <a:pt x="99" y="4"/>
                    </a:lnTo>
                    <a:lnTo>
                      <a:pt x="99"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8" name="chenying0907 908"/>
              <p:cNvSpPr/>
              <p:nvPr/>
            </p:nvSpPr>
            <p:spPr bwMode="auto">
              <a:xfrm>
                <a:off x="3365500" y="1427163"/>
                <a:ext cx="58738" cy="169863"/>
              </a:xfrm>
              <a:custGeom>
                <a:avLst/>
                <a:gdLst/>
                <a:ahLst/>
                <a:cxnLst>
                  <a:cxn ang="0">
                    <a:pos x="102" y="1"/>
                  </a:cxn>
                  <a:cxn ang="0">
                    <a:pos x="102" y="1"/>
                  </a:cxn>
                  <a:cxn ang="0">
                    <a:pos x="97" y="7"/>
                  </a:cxn>
                  <a:cxn ang="0">
                    <a:pos x="93" y="13"/>
                  </a:cxn>
                  <a:cxn ang="0">
                    <a:pos x="87" y="26"/>
                  </a:cxn>
                  <a:cxn ang="0">
                    <a:pos x="82" y="39"/>
                  </a:cxn>
                  <a:cxn ang="0">
                    <a:pos x="79" y="54"/>
                  </a:cxn>
                  <a:cxn ang="0">
                    <a:pos x="79" y="54"/>
                  </a:cxn>
                  <a:cxn ang="0">
                    <a:pos x="72" y="77"/>
                  </a:cxn>
                  <a:cxn ang="0">
                    <a:pos x="65" y="101"/>
                  </a:cxn>
                  <a:cxn ang="0">
                    <a:pos x="51" y="148"/>
                  </a:cxn>
                  <a:cxn ang="0">
                    <a:pos x="51" y="148"/>
                  </a:cxn>
                  <a:cxn ang="0">
                    <a:pos x="44" y="168"/>
                  </a:cxn>
                  <a:cxn ang="0">
                    <a:pos x="37" y="190"/>
                  </a:cxn>
                  <a:cxn ang="0">
                    <a:pos x="20" y="231"/>
                  </a:cxn>
                  <a:cxn ang="0">
                    <a:pos x="13" y="252"/>
                  </a:cxn>
                  <a:cxn ang="0">
                    <a:pos x="7" y="274"/>
                  </a:cxn>
                  <a:cxn ang="0">
                    <a:pos x="2" y="295"/>
                  </a:cxn>
                  <a:cxn ang="0">
                    <a:pos x="1" y="307"/>
                  </a:cxn>
                  <a:cxn ang="0">
                    <a:pos x="0" y="317"/>
                  </a:cxn>
                  <a:cxn ang="0">
                    <a:pos x="0" y="317"/>
                  </a:cxn>
                  <a:cxn ang="0">
                    <a:pos x="1" y="319"/>
                  </a:cxn>
                  <a:cxn ang="0">
                    <a:pos x="2" y="321"/>
                  </a:cxn>
                  <a:cxn ang="0">
                    <a:pos x="3" y="322"/>
                  </a:cxn>
                  <a:cxn ang="0">
                    <a:pos x="6" y="322"/>
                  </a:cxn>
                  <a:cxn ang="0">
                    <a:pos x="8" y="322"/>
                  </a:cxn>
                  <a:cxn ang="0">
                    <a:pos x="9" y="321"/>
                  </a:cxn>
                  <a:cxn ang="0">
                    <a:pos x="10" y="319"/>
                  </a:cxn>
                  <a:cxn ang="0">
                    <a:pos x="11" y="317"/>
                  </a:cxn>
                  <a:cxn ang="0">
                    <a:pos x="11" y="317"/>
                  </a:cxn>
                  <a:cxn ang="0">
                    <a:pos x="11" y="307"/>
                  </a:cxn>
                  <a:cxn ang="0">
                    <a:pos x="12" y="296"/>
                  </a:cxn>
                  <a:cxn ang="0">
                    <a:pos x="16" y="276"/>
                  </a:cxn>
                  <a:cxn ang="0">
                    <a:pos x="22" y="256"/>
                  </a:cxn>
                  <a:cxn ang="0">
                    <a:pos x="29" y="237"/>
                  </a:cxn>
                  <a:cxn ang="0">
                    <a:pos x="44" y="198"/>
                  </a:cxn>
                  <a:cxn ang="0">
                    <a:pos x="51" y="179"/>
                  </a:cxn>
                  <a:cxn ang="0">
                    <a:pos x="57" y="159"/>
                  </a:cxn>
                  <a:cxn ang="0">
                    <a:pos x="57" y="159"/>
                  </a:cxn>
                  <a:cxn ang="0">
                    <a:pos x="70" y="120"/>
                  </a:cxn>
                  <a:cxn ang="0">
                    <a:pos x="81" y="81"/>
                  </a:cxn>
                  <a:cxn ang="0">
                    <a:pos x="81" y="81"/>
                  </a:cxn>
                  <a:cxn ang="0">
                    <a:pos x="86" y="62"/>
                  </a:cxn>
                  <a:cxn ang="0">
                    <a:pos x="91" y="42"/>
                  </a:cxn>
                  <a:cxn ang="0">
                    <a:pos x="94" y="33"/>
                  </a:cxn>
                  <a:cxn ang="0">
                    <a:pos x="97" y="25"/>
                  </a:cxn>
                  <a:cxn ang="0">
                    <a:pos x="103" y="16"/>
                  </a:cxn>
                  <a:cxn ang="0">
                    <a:pos x="109" y="8"/>
                  </a:cxn>
                  <a:cxn ang="0">
                    <a:pos x="109" y="8"/>
                  </a:cxn>
                  <a:cxn ang="0">
                    <a:pos x="110" y="6"/>
                  </a:cxn>
                  <a:cxn ang="0">
                    <a:pos x="110" y="4"/>
                  </a:cxn>
                  <a:cxn ang="0">
                    <a:pos x="109" y="3"/>
                  </a:cxn>
                  <a:cxn ang="0">
                    <a:pos x="108" y="1"/>
                  </a:cxn>
                  <a:cxn ang="0">
                    <a:pos x="107" y="0"/>
                  </a:cxn>
                  <a:cxn ang="0">
                    <a:pos x="105" y="0"/>
                  </a:cxn>
                  <a:cxn ang="0">
                    <a:pos x="104" y="0"/>
                  </a:cxn>
                  <a:cxn ang="0">
                    <a:pos x="102" y="1"/>
                  </a:cxn>
                  <a:cxn ang="0">
                    <a:pos x="102" y="1"/>
                  </a:cxn>
                </a:cxnLst>
                <a:rect l="0" t="0" r="r" b="b"/>
                <a:pathLst>
                  <a:path w="110" h="322">
                    <a:moveTo>
                      <a:pt x="102" y="1"/>
                    </a:moveTo>
                    <a:lnTo>
                      <a:pt x="102" y="1"/>
                    </a:lnTo>
                    <a:lnTo>
                      <a:pt x="97" y="7"/>
                    </a:lnTo>
                    <a:lnTo>
                      <a:pt x="93" y="13"/>
                    </a:lnTo>
                    <a:lnTo>
                      <a:pt x="87" y="26"/>
                    </a:lnTo>
                    <a:lnTo>
                      <a:pt x="82" y="39"/>
                    </a:lnTo>
                    <a:lnTo>
                      <a:pt x="79" y="54"/>
                    </a:lnTo>
                    <a:lnTo>
                      <a:pt x="79" y="54"/>
                    </a:lnTo>
                    <a:lnTo>
                      <a:pt x="72" y="77"/>
                    </a:lnTo>
                    <a:lnTo>
                      <a:pt x="65" y="101"/>
                    </a:lnTo>
                    <a:lnTo>
                      <a:pt x="51" y="148"/>
                    </a:lnTo>
                    <a:lnTo>
                      <a:pt x="51" y="148"/>
                    </a:lnTo>
                    <a:lnTo>
                      <a:pt x="44" y="168"/>
                    </a:lnTo>
                    <a:lnTo>
                      <a:pt x="37" y="190"/>
                    </a:lnTo>
                    <a:lnTo>
                      <a:pt x="20" y="231"/>
                    </a:lnTo>
                    <a:lnTo>
                      <a:pt x="13" y="252"/>
                    </a:lnTo>
                    <a:lnTo>
                      <a:pt x="7" y="274"/>
                    </a:lnTo>
                    <a:lnTo>
                      <a:pt x="2" y="295"/>
                    </a:lnTo>
                    <a:lnTo>
                      <a:pt x="1" y="307"/>
                    </a:lnTo>
                    <a:lnTo>
                      <a:pt x="0" y="317"/>
                    </a:lnTo>
                    <a:lnTo>
                      <a:pt x="0" y="317"/>
                    </a:lnTo>
                    <a:lnTo>
                      <a:pt x="1" y="319"/>
                    </a:lnTo>
                    <a:lnTo>
                      <a:pt x="2" y="321"/>
                    </a:lnTo>
                    <a:lnTo>
                      <a:pt x="3" y="322"/>
                    </a:lnTo>
                    <a:lnTo>
                      <a:pt x="6" y="322"/>
                    </a:lnTo>
                    <a:lnTo>
                      <a:pt x="8" y="322"/>
                    </a:lnTo>
                    <a:lnTo>
                      <a:pt x="9" y="321"/>
                    </a:lnTo>
                    <a:lnTo>
                      <a:pt x="10" y="319"/>
                    </a:lnTo>
                    <a:lnTo>
                      <a:pt x="11" y="317"/>
                    </a:lnTo>
                    <a:lnTo>
                      <a:pt x="11" y="317"/>
                    </a:lnTo>
                    <a:lnTo>
                      <a:pt x="11" y="307"/>
                    </a:lnTo>
                    <a:lnTo>
                      <a:pt x="12" y="296"/>
                    </a:lnTo>
                    <a:lnTo>
                      <a:pt x="16" y="276"/>
                    </a:lnTo>
                    <a:lnTo>
                      <a:pt x="22" y="256"/>
                    </a:lnTo>
                    <a:lnTo>
                      <a:pt x="29" y="237"/>
                    </a:lnTo>
                    <a:lnTo>
                      <a:pt x="44" y="198"/>
                    </a:lnTo>
                    <a:lnTo>
                      <a:pt x="51" y="179"/>
                    </a:lnTo>
                    <a:lnTo>
                      <a:pt x="57" y="159"/>
                    </a:lnTo>
                    <a:lnTo>
                      <a:pt x="57" y="159"/>
                    </a:lnTo>
                    <a:lnTo>
                      <a:pt x="70" y="120"/>
                    </a:lnTo>
                    <a:lnTo>
                      <a:pt x="81" y="81"/>
                    </a:lnTo>
                    <a:lnTo>
                      <a:pt x="81" y="81"/>
                    </a:lnTo>
                    <a:lnTo>
                      <a:pt x="86" y="62"/>
                    </a:lnTo>
                    <a:lnTo>
                      <a:pt x="91" y="42"/>
                    </a:lnTo>
                    <a:lnTo>
                      <a:pt x="94" y="33"/>
                    </a:lnTo>
                    <a:lnTo>
                      <a:pt x="97" y="25"/>
                    </a:lnTo>
                    <a:lnTo>
                      <a:pt x="103" y="16"/>
                    </a:lnTo>
                    <a:lnTo>
                      <a:pt x="109" y="8"/>
                    </a:lnTo>
                    <a:lnTo>
                      <a:pt x="109" y="8"/>
                    </a:lnTo>
                    <a:lnTo>
                      <a:pt x="110" y="6"/>
                    </a:lnTo>
                    <a:lnTo>
                      <a:pt x="110" y="4"/>
                    </a:lnTo>
                    <a:lnTo>
                      <a:pt x="109" y="3"/>
                    </a:lnTo>
                    <a:lnTo>
                      <a:pt x="108" y="1"/>
                    </a:lnTo>
                    <a:lnTo>
                      <a:pt x="107" y="0"/>
                    </a:lnTo>
                    <a:lnTo>
                      <a:pt x="105" y="0"/>
                    </a:lnTo>
                    <a:lnTo>
                      <a:pt x="104" y="0"/>
                    </a:lnTo>
                    <a:lnTo>
                      <a:pt x="102" y="1"/>
                    </a:lnTo>
                    <a:lnTo>
                      <a:pt x="102" y="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39" name="chenying0907 909"/>
              <p:cNvSpPr/>
              <p:nvPr/>
            </p:nvSpPr>
            <p:spPr bwMode="auto">
              <a:xfrm>
                <a:off x="3403600" y="1430338"/>
                <a:ext cx="41275" cy="182563"/>
              </a:xfrm>
              <a:custGeom>
                <a:avLst/>
                <a:gdLst/>
                <a:ahLst/>
                <a:cxnLst>
                  <a:cxn ang="0">
                    <a:pos x="67" y="4"/>
                  </a:cxn>
                  <a:cxn ang="0">
                    <a:pos x="62" y="52"/>
                  </a:cxn>
                  <a:cxn ang="0">
                    <a:pos x="53" y="99"/>
                  </a:cxn>
                  <a:cxn ang="0">
                    <a:pos x="39" y="171"/>
                  </a:cxn>
                  <a:cxn ang="0">
                    <a:pos x="35" y="193"/>
                  </a:cxn>
                  <a:cxn ang="0">
                    <a:pos x="30" y="215"/>
                  </a:cxn>
                  <a:cxn ang="0">
                    <a:pos x="15" y="255"/>
                  </a:cxn>
                  <a:cxn ang="0">
                    <a:pos x="10" y="277"/>
                  </a:cxn>
                  <a:cxn ang="0">
                    <a:pos x="7" y="294"/>
                  </a:cxn>
                  <a:cxn ang="0">
                    <a:pos x="5" y="310"/>
                  </a:cxn>
                  <a:cxn ang="0">
                    <a:pos x="5" y="325"/>
                  </a:cxn>
                  <a:cxn ang="0">
                    <a:pos x="4" y="335"/>
                  </a:cxn>
                  <a:cxn ang="0">
                    <a:pos x="3" y="337"/>
                  </a:cxn>
                  <a:cxn ang="0">
                    <a:pos x="0" y="340"/>
                  </a:cxn>
                  <a:cxn ang="0">
                    <a:pos x="1" y="343"/>
                  </a:cxn>
                  <a:cxn ang="0">
                    <a:pos x="4" y="345"/>
                  </a:cxn>
                  <a:cxn ang="0">
                    <a:pos x="7" y="345"/>
                  </a:cxn>
                  <a:cxn ang="0">
                    <a:pos x="10" y="342"/>
                  </a:cxn>
                  <a:cxn ang="0">
                    <a:pos x="13" y="334"/>
                  </a:cxn>
                  <a:cxn ang="0">
                    <a:pos x="14" y="318"/>
                  </a:cxn>
                  <a:cxn ang="0">
                    <a:pos x="14" y="310"/>
                  </a:cxn>
                  <a:cxn ang="0">
                    <a:pos x="17" y="285"/>
                  </a:cxn>
                  <a:cxn ang="0">
                    <a:pos x="23" y="260"/>
                  </a:cxn>
                  <a:cxn ang="0">
                    <a:pos x="40" y="213"/>
                  </a:cxn>
                  <a:cxn ang="0">
                    <a:pos x="44" y="201"/>
                  </a:cxn>
                  <a:cxn ang="0">
                    <a:pos x="47" y="176"/>
                  </a:cxn>
                  <a:cxn ang="0">
                    <a:pos x="49" y="163"/>
                  </a:cxn>
                  <a:cxn ang="0">
                    <a:pos x="63" y="107"/>
                  </a:cxn>
                  <a:cxn ang="0">
                    <a:pos x="65" y="93"/>
                  </a:cxn>
                  <a:cxn ang="0">
                    <a:pos x="70" y="52"/>
                  </a:cxn>
                  <a:cxn ang="0">
                    <a:pos x="73" y="28"/>
                  </a:cxn>
                  <a:cxn ang="0">
                    <a:pos x="76" y="4"/>
                  </a:cxn>
                  <a:cxn ang="0">
                    <a:pos x="75" y="2"/>
                  </a:cxn>
                  <a:cxn ang="0">
                    <a:pos x="73" y="0"/>
                  </a:cxn>
                  <a:cxn ang="0">
                    <a:pos x="70" y="0"/>
                  </a:cxn>
                  <a:cxn ang="0">
                    <a:pos x="67" y="2"/>
                  </a:cxn>
                  <a:cxn ang="0">
                    <a:pos x="67" y="4"/>
                  </a:cxn>
                </a:cxnLst>
                <a:rect l="0" t="0" r="r" b="b"/>
                <a:pathLst>
                  <a:path w="76" h="346">
                    <a:moveTo>
                      <a:pt x="67" y="4"/>
                    </a:moveTo>
                    <a:lnTo>
                      <a:pt x="67" y="4"/>
                    </a:lnTo>
                    <a:lnTo>
                      <a:pt x="65" y="28"/>
                    </a:lnTo>
                    <a:lnTo>
                      <a:pt x="62" y="52"/>
                    </a:lnTo>
                    <a:lnTo>
                      <a:pt x="58" y="76"/>
                    </a:lnTo>
                    <a:lnTo>
                      <a:pt x="53" y="99"/>
                    </a:lnTo>
                    <a:lnTo>
                      <a:pt x="43" y="147"/>
                    </a:lnTo>
                    <a:lnTo>
                      <a:pt x="39" y="171"/>
                    </a:lnTo>
                    <a:lnTo>
                      <a:pt x="35" y="193"/>
                    </a:lnTo>
                    <a:lnTo>
                      <a:pt x="35" y="193"/>
                    </a:lnTo>
                    <a:lnTo>
                      <a:pt x="33" y="205"/>
                    </a:lnTo>
                    <a:lnTo>
                      <a:pt x="30" y="215"/>
                    </a:lnTo>
                    <a:lnTo>
                      <a:pt x="22" y="236"/>
                    </a:lnTo>
                    <a:lnTo>
                      <a:pt x="15" y="255"/>
                    </a:lnTo>
                    <a:lnTo>
                      <a:pt x="12" y="267"/>
                    </a:lnTo>
                    <a:lnTo>
                      <a:pt x="10" y="277"/>
                    </a:lnTo>
                    <a:lnTo>
                      <a:pt x="10" y="277"/>
                    </a:lnTo>
                    <a:lnTo>
                      <a:pt x="7" y="294"/>
                    </a:lnTo>
                    <a:lnTo>
                      <a:pt x="6" y="302"/>
                    </a:lnTo>
                    <a:lnTo>
                      <a:pt x="5" y="310"/>
                    </a:lnTo>
                    <a:lnTo>
                      <a:pt x="5" y="310"/>
                    </a:lnTo>
                    <a:lnTo>
                      <a:pt x="5" y="325"/>
                    </a:lnTo>
                    <a:lnTo>
                      <a:pt x="5" y="333"/>
                    </a:lnTo>
                    <a:lnTo>
                      <a:pt x="4" y="335"/>
                    </a:lnTo>
                    <a:lnTo>
                      <a:pt x="3" y="337"/>
                    </a:lnTo>
                    <a:lnTo>
                      <a:pt x="3" y="337"/>
                    </a:lnTo>
                    <a:lnTo>
                      <a:pt x="1" y="338"/>
                    </a:lnTo>
                    <a:lnTo>
                      <a:pt x="0" y="340"/>
                    </a:lnTo>
                    <a:lnTo>
                      <a:pt x="1" y="342"/>
                    </a:lnTo>
                    <a:lnTo>
                      <a:pt x="1" y="343"/>
                    </a:lnTo>
                    <a:lnTo>
                      <a:pt x="2" y="345"/>
                    </a:lnTo>
                    <a:lnTo>
                      <a:pt x="4" y="345"/>
                    </a:lnTo>
                    <a:lnTo>
                      <a:pt x="5" y="346"/>
                    </a:lnTo>
                    <a:lnTo>
                      <a:pt x="7" y="345"/>
                    </a:lnTo>
                    <a:lnTo>
                      <a:pt x="7" y="345"/>
                    </a:lnTo>
                    <a:lnTo>
                      <a:pt x="10" y="342"/>
                    </a:lnTo>
                    <a:lnTo>
                      <a:pt x="12" y="339"/>
                    </a:lnTo>
                    <a:lnTo>
                      <a:pt x="13" y="334"/>
                    </a:lnTo>
                    <a:lnTo>
                      <a:pt x="14" y="329"/>
                    </a:lnTo>
                    <a:lnTo>
                      <a:pt x="14" y="318"/>
                    </a:lnTo>
                    <a:lnTo>
                      <a:pt x="14" y="310"/>
                    </a:lnTo>
                    <a:lnTo>
                      <a:pt x="14" y="310"/>
                    </a:lnTo>
                    <a:lnTo>
                      <a:pt x="15" y="298"/>
                    </a:lnTo>
                    <a:lnTo>
                      <a:pt x="17" y="285"/>
                    </a:lnTo>
                    <a:lnTo>
                      <a:pt x="19" y="273"/>
                    </a:lnTo>
                    <a:lnTo>
                      <a:pt x="23" y="260"/>
                    </a:lnTo>
                    <a:lnTo>
                      <a:pt x="32" y="236"/>
                    </a:lnTo>
                    <a:lnTo>
                      <a:pt x="40" y="213"/>
                    </a:lnTo>
                    <a:lnTo>
                      <a:pt x="40" y="213"/>
                    </a:lnTo>
                    <a:lnTo>
                      <a:pt x="44" y="201"/>
                    </a:lnTo>
                    <a:lnTo>
                      <a:pt x="46" y="188"/>
                    </a:lnTo>
                    <a:lnTo>
                      <a:pt x="47" y="176"/>
                    </a:lnTo>
                    <a:lnTo>
                      <a:pt x="49" y="163"/>
                    </a:lnTo>
                    <a:lnTo>
                      <a:pt x="49" y="163"/>
                    </a:lnTo>
                    <a:lnTo>
                      <a:pt x="56" y="135"/>
                    </a:lnTo>
                    <a:lnTo>
                      <a:pt x="63" y="107"/>
                    </a:lnTo>
                    <a:lnTo>
                      <a:pt x="63" y="107"/>
                    </a:lnTo>
                    <a:lnTo>
                      <a:pt x="65" y="93"/>
                    </a:lnTo>
                    <a:lnTo>
                      <a:pt x="66" y="79"/>
                    </a:lnTo>
                    <a:lnTo>
                      <a:pt x="70" y="52"/>
                    </a:lnTo>
                    <a:lnTo>
                      <a:pt x="70" y="52"/>
                    </a:lnTo>
                    <a:lnTo>
                      <a:pt x="73" y="28"/>
                    </a:lnTo>
                    <a:lnTo>
                      <a:pt x="75" y="17"/>
                    </a:lnTo>
                    <a:lnTo>
                      <a:pt x="76" y="4"/>
                    </a:lnTo>
                    <a:lnTo>
                      <a:pt x="76" y="4"/>
                    </a:lnTo>
                    <a:lnTo>
                      <a:pt x="75" y="2"/>
                    </a:lnTo>
                    <a:lnTo>
                      <a:pt x="74" y="1"/>
                    </a:lnTo>
                    <a:lnTo>
                      <a:pt x="73" y="0"/>
                    </a:lnTo>
                    <a:lnTo>
                      <a:pt x="71" y="0"/>
                    </a:lnTo>
                    <a:lnTo>
                      <a:pt x="70" y="0"/>
                    </a:lnTo>
                    <a:lnTo>
                      <a:pt x="68" y="1"/>
                    </a:lnTo>
                    <a:lnTo>
                      <a:pt x="67" y="2"/>
                    </a:lnTo>
                    <a:lnTo>
                      <a:pt x="67" y="4"/>
                    </a:lnTo>
                    <a:lnTo>
                      <a:pt x="6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0" name="chenying0907 910"/>
              <p:cNvSpPr/>
              <p:nvPr/>
            </p:nvSpPr>
            <p:spPr bwMode="auto">
              <a:xfrm>
                <a:off x="3436938" y="1397000"/>
                <a:ext cx="47625" cy="252413"/>
              </a:xfrm>
              <a:custGeom>
                <a:avLst/>
                <a:gdLst/>
                <a:ahLst/>
                <a:cxnLst>
                  <a:cxn ang="0">
                    <a:pos x="80" y="4"/>
                  </a:cxn>
                  <a:cxn ang="0">
                    <a:pos x="80" y="4"/>
                  </a:cxn>
                  <a:cxn ang="0">
                    <a:pos x="78" y="20"/>
                  </a:cxn>
                  <a:cxn ang="0">
                    <a:pos x="76" y="34"/>
                  </a:cxn>
                  <a:cxn ang="0">
                    <a:pos x="69" y="63"/>
                  </a:cxn>
                  <a:cxn ang="0">
                    <a:pos x="54" y="121"/>
                  </a:cxn>
                  <a:cxn ang="0">
                    <a:pos x="54" y="121"/>
                  </a:cxn>
                  <a:cxn ang="0">
                    <a:pos x="40" y="180"/>
                  </a:cxn>
                  <a:cxn ang="0">
                    <a:pos x="26" y="238"/>
                  </a:cxn>
                  <a:cxn ang="0">
                    <a:pos x="26" y="238"/>
                  </a:cxn>
                  <a:cxn ang="0">
                    <a:pos x="23" y="253"/>
                  </a:cxn>
                  <a:cxn ang="0">
                    <a:pos x="21" y="269"/>
                  </a:cxn>
                  <a:cxn ang="0">
                    <a:pos x="19" y="301"/>
                  </a:cxn>
                  <a:cxn ang="0">
                    <a:pos x="16" y="332"/>
                  </a:cxn>
                  <a:cxn ang="0">
                    <a:pos x="15" y="347"/>
                  </a:cxn>
                  <a:cxn ang="0">
                    <a:pos x="12" y="363"/>
                  </a:cxn>
                  <a:cxn ang="0">
                    <a:pos x="12" y="363"/>
                  </a:cxn>
                  <a:cxn ang="0">
                    <a:pos x="8" y="391"/>
                  </a:cxn>
                  <a:cxn ang="0">
                    <a:pos x="4" y="419"/>
                  </a:cxn>
                  <a:cxn ang="0">
                    <a:pos x="2" y="446"/>
                  </a:cxn>
                  <a:cxn ang="0">
                    <a:pos x="0" y="474"/>
                  </a:cxn>
                  <a:cxn ang="0">
                    <a:pos x="0" y="474"/>
                  </a:cxn>
                  <a:cxn ang="0">
                    <a:pos x="0" y="476"/>
                  </a:cxn>
                  <a:cxn ang="0">
                    <a:pos x="1" y="477"/>
                  </a:cxn>
                  <a:cxn ang="0">
                    <a:pos x="3" y="478"/>
                  </a:cxn>
                  <a:cxn ang="0">
                    <a:pos x="4" y="478"/>
                  </a:cxn>
                  <a:cxn ang="0">
                    <a:pos x="6" y="478"/>
                  </a:cxn>
                  <a:cxn ang="0">
                    <a:pos x="8" y="477"/>
                  </a:cxn>
                  <a:cxn ang="0">
                    <a:pos x="9" y="476"/>
                  </a:cxn>
                  <a:cxn ang="0">
                    <a:pos x="9" y="474"/>
                  </a:cxn>
                  <a:cxn ang="0">
                    <a:pos x="9" y="474"/>
                  </a:cxn>
                  <a:cxn ang="0">
                    <a:pos x="11" y="444"/>
                  </a:cxn>
                  <a:cxn ang="0">
                    <a:pos x="14" y="415"/>
                  </a:cxn>
                  <a:cxn ang="0">
                    <a:pos x="18" y="385"/>
                  </a:cxn>
                  <a:cxn ang="0">
                    <a:pos x="23" y="357"/>
                  </a:cxn>
                  <a:cxn ang="0">
                    <a:pos x="23" y="357"/>
                  </a:cxn>
                  <a:cxn ang="0">
                    <a:pos x="25" y="341"/>
                  </a:cxn>
                  <a:cxn ang="0">
                    <a:pos x="28" y="326"/>
                  </a:cxn>
                  <a:cxn ang="0">
                    <a:pos x="30" y="295"/>
                  </a:cxn>
                  <a:cxn ang="0">
                    <a:pos x="33" y="263"/>
                  </a:cxn>
                  <a:cxn ang="0">
                    <a:pos x="35" y="247"/>
                  </a:cxn>
                  <a:cxn ang="0">
                    <a:pos x="38" y="232"/>
                  </a:cxn>
                  <a:cxn ang="0">
                    <a:pos x="38" y="232"/>
                  </a:cxn>
                  <a:cxn ang="0">
                    <a:pos x="51" y="174"/>
                  </a:cxn>
                  <a:cxn ang="0">
                    <a:pos x="66" y="116"/>
                  </a:cxn>
                  <a:cxn ang="0">
                    <a:pos x="66" y="116"/>
                  </a:cxn>
                  <a:cxn ang="0">
                    <a:pos x="79" y="61"/>
                  </a:cxn>
                  <a:cxn ang="0">
                    <a:pos x="85" y="32"/>
                  </a:cxn>
                  <a:cxn ang="0">
                    <a:pos x="90" y="4"/>
                  </a:cxn>
                  <a:cxn ang="0">
                    <a:pos x="90" y="4"/>
                  </a:cxn>
                  <a:cxn ang="0">
                    <a:pos x="90" y="3"/>
                  </a:cxn>
                  <a:cxn ang="0">
                    <a:pos x="88" y="1"/>
                  </a:cxn>
                  <a:cxn ang="0">
                    <a:pos x="87" y="0"/>
                  </a:cxn>
                  <a:cxn ang="0">
                    <a:pos x="85" y="0"/>
                  </a:cxn>
                  <a:cxn ang="0">
                    <a:pos x="82" y="1"/>
                  </a:cxn>
                  <a:cxn ang="0">
                    <a:pos x="81" y="3"/>
                  </a:cxn>
                  <a:cxn ang="0">
                    <a:pos x="80" y="4"/>
                  </a:cxn>
                  <a:cxn ang="0">
                    <a:pos x="80" y="4"/>
                  </a:cxn>
                </a:cxnLst>
                <a:rect l="0" t="0" r="r" b="b"/>
                <a:pathLst>
                  <a:path w="90" h="478">
                    <a:moveTo>
                      <a:pt x="80" y="4"/>
                    </a:moveTo>
                    <a:lnTo>
                      <a:pt x="80" y="4"/>
                    </a:lnTo>
                    <a:lnTo>
                      <a:pt x="78" y="20"/>
                    </a:lnTo>
                    <a:lnTo>
                      <a:pt x="76" y="34"/>
                    </a:lnTo>
                    <a:lnTo>
                      <a:pt x="69" y="63"/>
                    </a:lnTo>
                    <a:lnTo>
                      <a:pt x="54" y="121"/>
                    </a:lnTo>
                    <a:lnTo>
                      <a:pt x="54" y="121"/>
                    </a:lnTo>
                    <a:lnTo>
                      <a:pt x="40" y="180"/>
                    </a:lnTo>
                    <a:lnTo>
                      <a:pt x="26" y="238"/>
                    </a:lnTo>
                    <a:lnTo>
                      <a:pt x="26" y="238"/>
                    </a:lnTo>
                    <a:lnTo>
                      <a:pt x="23" y="253"/>
                    </a:lnTo>
                    <a:lnTo>
                      <a:pt x="21" y="269"/>
                    </a:lnTo>
                    <a:lnTo>
                      <a:pt x="19" y="301"/>
                    </a:lnTo>
                    <a:lnTo>
                      <a:pt x="16" y="332"/>
                    </a:lnTo>
                    <a:lnTo>
                      <a:pt x="15" y="347"/>
                    </a:lnTo>
                    <a:lnTo>
                      <a:pt x="12" y="363"/>
                    </a:lnTo>
                    <a:lnTo>
                      <a:pt x="12" y="363"/>
                    </a:lnTo>
                    <a:lnTo>
                      <a:pt x="8" y="391"/>
                    </a:lnTo>
                    <a:lnTo>
                      <a:pt x="4" y="419"/>
                    </a:lnTo>
                    <a:lnTo>
                      <a:pt x="2" y="446"/>
                    </a:lnTo>
                    <a:lnTo>
                      <a:pt x="0" y="474"/>
                    </a:lnTo>
                    <a:lnTo>
                      <a:pt x="0" y="474"/>
                    </a:lnTo>
                    <a:lnTo>
                      <a:pt x="0" y="476"/>
                    </a:lnTo>
                    <a:lnTo>
                      <a:pt x="1" y="477"/>
                    </a:lnTo>
                    <a:lnTo>
                      <a:pt x="3" y="478"/>
                    </a:lnTo>
                    <a:lnTo>
                      <a:pt x="4" y="478"/>
                    </a:lnTo>
                    <a:lnTo>
                      <a:pt x="6" y="478"/>
                    </a:lnTo>
                    <a:lnTo>
                      <a:pt x="8" y="477"/>
                    </a:lnTo>
                    <a:lnTo>
                      <a:pt x="9" y="476"/>
                    </a:lnTo>
                    <a:lnTo>
                      <a:pt x="9" y="474"/>
                    </a:lnTo>
                    <a:lnTo>
                      <a:pt x="9" y="474"/>
                    </a:lnTo>
                    <a:lnTo>
                      <a:pt x="11" y="444"/>
                    </a:lnTo>
                    <a:lnTo>
                      <a:pt x="14" y="415"/>
                    </a:lnTo>
                    <a:lnTo>
                      <a:pt x="18" y="385"/>
                    </a:lnTo>
                    <a:lnTo>
                      <a:pt x="23" y="357"/>
                    </a:lnTo>
                    <a:lnTo>
                      <a:pt x="23" y="357"/>
                    </a:lnTo>
                    <a:lnTo>
                      <a:pt x="25" y="341"/>
                    </a:lnTo>
                    <a:lnTo>
                      <a:pt x="28" y="326"/>
                    </a:lnTo>
                    <a:lnTo>
                      <a:pt x="30" y="295"/>
                    </a:lnTo>
                    <a:lnTo>
                      <a:pt x="33" y="263"/>
                    </a:lnTo>
                    <a:lnTo>
                      <a:pt x="35" y="247"/>
                    </a:lnTo>
                    <a:lnTo>
                      <a:pt x="38" y="232"/>
                    </a:lnTo>
                    <a:lnTo>
                      <a:pt x="38" y="232"/>
                    </a:lnTo>
                    <a:lnTo>
                      <a:pt x="51" y="174"/>
                    </a:lnTo>
                    <a:lnTo>
                      <a:pt x="66" y="116"/>
                    </a:lnTo>
                    <a:lnTo>
                      <a:pt x="66" y="116"/>
                    </a:lnTo>
                    <a:lnTo>
                      <a:pt x="79" y="61"/>
                    </a:lnTo>
                    <a:lnTo>
                      <a:pt x="85" y="32"/>
                    </a:lnTo>
                    <a:lnTo>
                      <a:pt x="90" y="4"/>
                    </a:lnTo>
                    <a:lnTo>
                      <a:pt x="90" y="4"/>
                    </a:lnTo>
                    <a:lnTo>
                      <a:pt x="90" y="3"/>
                    </a:lnTo>
                    <a:lnTo>
                      <a:pt x="88" y="1"/>
                    </a:lnTo>
                    <a:lnTo>
                      <a:pt x="87" y="0"/>
                    </a:lnTo>
                    <a:lnTo>
                      <a:pt x="85" y="0"/>
                    </a:lnTo>
                    <a:lnTo>
                      <a:pt x="82" y="1"/>
                    </a:lnTo>
                    <a:lnTo>
                      <a:pt x="81" y="3"/>
                    </a:lnTo>
                    <a:lnTo>
                      <a:pt x="80" y="4"/>
                    </a:lnTo>
                    <a:lnTo>
                      <a:pt x="80"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1" name="chenying0907 911"/>
              <p:cNvSpPr/>
              <p:nvPr/>
            </p:nvSpPr>
            <p:spPr bwMode="auto">
              <a:xfrm>
                <a:off x="3457575" y="1241425"/>
                <a:ext cx="104775" cy="455613"/>
              </a:xfrm>
              <a:custGeom>
                <a:avLst/>
                <a:gdLst/>
                <a:ahLst/>
                <a:cxnLst>
                  <a:cxn ang="0">
                    <a:pos x="189" y="5"/>
                  </a:cxn>
                  <a:cxn ang="0">
                    <a:pos x="187" y="12"/>
                  </a:cxn>
                  <a:cxn ang="0">
                    <a:pos x="185" y="19"/>
                  </a:cxn>
                  <a:cxn ang="0">
                    <a:pos x="183" y="34"/>
                  </a:cxn>
                  <a:cxn ang="0">
                    <a:pos x="181" y="47"/>
                  </a:cxn>
                  <a:cxn ang="0">
                    <a:pos x="173" y="98"/>
                  </a:cxn>
                  <a:cxn ang="0">
                    <a:pos x="167" y="127"/>
                  </a:cxn>
                  <a:cxn ang="0">
                    <a:pos x="152" y="182"/>
                  </a:cxn>
                  <a:cxn ang="0">
                    <a:pos x="142" y="208"/>
                  </a:cxn>
                  <a:cxn ang="0">
                    <a:pos x="108" y="307"/>
                  </a:cxn>
                  <a:cxn ang="0">
                    <a:pos x="101" y="334"/>
                  </a:cxn>
                  <a:cxn ang="0">
                    <a:pos x="88" y="420"/>
                  </a:cxn>
                  <a:cxn ang="0">
                    <a:pos x="82" y="448"/>
                  </a:cxn>
                  <a:cxn ang="0">
                    <a:pos x="66" y="533"/>
                  </a:cxn>
                  <a:cxn ang="0">
                    <a:pos x="41" y="644"/>
                  </a:cxn>
                  <a:cxn ang="0">
                    <a:pos x="30" y="698"/>
                  </a:cxn>
                  <a:cxn ang="0">
                    <a:pos x="7" y="804"/>
                  </a:cxn>
                  <a:cxn ang="0">
                    <a:pos x="0" y="858"/>
                  </a:cxn>
                  <a:cxn ang="0">
                    <a:pos x="0" y="860"/>
                  </a:cxn>
                  <a:cxn ang="0">
                    <a:pos x="2" y="862"/>
                  </a:cxn>
                  <a:cxn ang="0">
                    <a:pos x="7" y="861"/>
                  </a:cxn>
                  <a:cxn ang="0">
                    <a:pos x="9" y="858"/>
                  </a:cxn>
                  <a:cxn ang="0">
                    <a:pos x="12" y="830"/>
                  </a:cxn>
                  <a:cxn ang="0">
                    <a:pos x="29" y="748"/>
                  </a:cxn>
                  <a:cxn ang="0">
                    <a:pos x="53" y="638"/>
                  </a:cxn>
                  <a:cxn ang="0">
                    <a:pos x="64" y="580"/>
                  </a:cxn>
                  <a:cxn ang="0">
                    <a:pos x="89" y="464"/>
                  </a:cxn>
                  <a:cxn ang="0">
                    <a:pos x="99" y="405"/>
                  </a:cxn>
                  <a:cxn ang="0">
                    <a:pos x="103" y="379"/>
                  </a:cxn>
                  <a:cxn ang="0">
                    <a:pos x="113" y="326"/>
                  </a:cxn>
                  <a:cxn ang="0">
                    <a:pos x="121" y="301"/>
                  </a:cxn>
                  <a:cxn ang="0">
                    <a:pos x="158" y="195"/>
                  </a:cxn>
                  <a:cxn ang="0">
                    <a:pos x="174" y="140"/>
                  </a:cxn>
                  <a:cxn ang="0">
                    <a:pos x="186" y="83"/>
                  </a:cxn>
                  <a:cxn ang="0">
                    <a:pos x="189" y="60"/>
                  </a:cxn>
                  <a:cxn ang="0">
                    <a:pos x="192" y="36"/>
                  </a:cxn>
                  <a:cxn ang="0">
                    <a:pos x="196" y="20"/>
                  </a:cxn>
                  <a:cxn ang="0">
                    <a:pos x="198" y="5"/>
                  </a:cxn>
                  <a:cxn ang="0">
                    <a:pos x="198" y="3"/>
                  </a:cxn>
                  <a:cxn ang="0">
                    <a:pos x="196" y="1"/>
                  </a:cxn>
                  <a:cxn ang="0">
                    <a:pos x="192" y="1"/>
                  </a:cxn>
                  <a:cxn ang="0">
                    <a:pos x="190" y="3"/>
                  </a:cxn>
                  <a:cxn ang="0">
                    <a:pos x="189" y="5"/>
                  </a:cxn>
                </a:cxnLst>
                <a:rect l="0" t="0" r="r" b="b"/>
                <a:pathLst>
                  <a:path w="198" h="862">
                    <a:moveTo>
                      <a:pt x="189" y="5"/>
                    </a:moveTo>
                    <a:lnTo>
                      <a:pt x="189" y="5"/>
                    </a:lnTo>
                    <a:lnTo>
                      <a:pt x="189" y="9"/>
                    </a:lnTo>
                    <a:lnTo>
                      <a:pt x="187" y="12"/>
                    </a:lnTo>
                    <a:lnTo>
                      <a:pt x="186" y="15"/>
                    </a:lnTo>
                    <a:lnTo>
                      <a:pt x="185" y="19"/>
                    </a:lnTo>
                    <a:lnTo>
                      <a:pt x="185" y="19"/>
                    </a:lnTo>
                    <a:lnTo>
                      <a:pt x="183" y="34"/>
                    </a:lnTo>
                    <a:lnTo>
                      <a:pt x="181" y="47"/>
                    </a:lnTo>
                    <a:lnTo>
                      <a:pt x="181" y="47"/>
                    </a:lnTo>
                    <a:lnTo>
                      <a:pt x="178" y="73"/>
                    </a:lnTo>
                    <a:lnTo>
                      <a:pt x="173" y="98"/>
                    </a:lnTo>
                    <a:lnTo>
                      <a:pt x="173" y="98"/>
                    </a:lnTo>
                    <a:lnTo>
                      <a:pt x="167" y="127"/>
                    </a:lnTo>
                    <a:lnTo>
                      <a:pt x="160" y="154"/>
                    </a:lnTo>
                    <a:lnTo>
                      <a:pt x="152" y="182"/>
                    </a:lnTo>
                    <a:lnTo>
                      <a:pt x="142" y="208"/>
                    </a:lnTo>
                    <a:lnTo>
                      <a:pt x="142" y="208"/>
                    </a:lnTo>
                    <a:lnTo>
                      <a:pt x="108" y="307"/>
                    </a:lnTo>
                    <a:lnTo>
                      <a:pt x="108" y="307"/>
                    </a:lnTo>
                    <a:lnTo>
                      <a:pt x="104" y="321"/>
                    </a:lnTo>
                    <a:lnTo>
                      <a:pt x="101" y="334"/>
                    </a:lnTo>
                    <a:lnTo>
                      <a:pt x="96" y="363"/>
                    </a:lnTo>
                    <a:lnTo>
                      <a:pt x="88" y="420"/>
                    </a:lnTo>
                    <a:lnTo>
                      <a:pt x="88" y="420"/>
                    </a:lnTo>
                    <a:lnTo>
                      <a:pt x="82" y="448"/>
                    </a:lnTo>
                    <a:lnTo>
                      <a:pt x="77" y="476"/>
                    </a:lnTo>
                    <a:lnTo>
                      <a:pt x="66" y="533"/>
                    </a:lnTo>
                    <a:lnTo>
                      <a:pt x="54" y="589"/>
                    </a:lnTo>
                    <a:lnTo>
                      <a:pt x="41" y="644"/>
                    </a:lnTo>
                    <a:lnTo>
                      <a:pt x="41" y="644"/>
                    </a:lnTo>
                    <a:lnTo>
                      <a:pt x="30" y="698"/>
                    </a:lnTo>
                    <a:lnTo>
                      <a:pt x="18" y="751"/>
                    </a:lnTo>
                    <a:lnTo>
                      <a:pt x="7" y="804"/>
                    </a:lnTo>
                    <a:lnTo>
                      <a:pt x="3" y="831"/>
                    </a:lnTo>
                    <a:lnTo>
                      <a:pt x="0" y="858"/>
                    </a:lnTo>
                    <a:lnTo>
                      <a:pt x="0" y="858"/>
                    </a:lnTo>
                    <a:lnTo>
                      <a:pt x="0" y="860"/>
                    </a:lnTo>
                    <a:lnTo>
                      <a:pt x="1" y="861"/>
                    </a:lnTo>
                    <a:lnTo>
                      <a:pt x="2" y="862"/>
                    </a:lnTo>
                    <a:lnTo>
                      <a:pt x="4" y="862"/>
                    </a:lnTo>
                    <a:lnTo>
                      <a:pt x="7" y="861"/>
                    </a:lnTo>
                    <a:lnTo>
                      <a:pt x="8" y="860"/>
                    </a:lnTo>
                    <a:lnTo>
                      <a:pt x="9" y="858"/>
                    </a:lnTo>
                    <a:lnTo>
                      <a:pt x="9" y="858"/>
                    </a:lnTo>
                    <a:lnTo>
                      <a:pt x="12" y="830"/>
                    </a:lnTo>
                    <a:lnTo>
                      <a:pt x="17" y="803"/>
                    </a:lnTo>
                    <a:lnTo>
                      <a:pt x="29" y="748"/>
                    </a:lnTo>
                    <a:lnTo>
                      <a:pt x="40" y="693"/>
                    </a:lnTo>
                    <a:lnTo>
                      <a:pt x="53" y="638"/>
                    </a:lnTo>
                    <a:lnTo>
                      <a:pt x="53" y="638"/>
                    </a:lnTo>
                    <a:lnTo>
                      <a:pt x="64" y="580"/>
                    </a:lnTo>
                    <a:lnTo>
                      <a:pt x="77" y="522"/>
                    </a:lnTo>
                    <a:lnTo>
                      <a:pt x="89" y="464"/>
                    </a:lnTo>
                    <a:lnTo>
                      <a:pt x="95" y="435"/>
                    </a:lnTo>
                    <a:lnTo>
                      <a:pt x="99" y="405"/>
                    </a:lnTo>
                    <a:lnTo>
                      <a:pt x="99" y="405"/>
                    </a:lnTo>
                    <a:lnTo>
                      <a:pt x="103" y="379"/>
                    </a:lnTo>
                    <a:lnTo>
                      <a:pt x="107" y="353"/>
                    </a:lnTo>
                    <a:lnTo>
                      <a:pt x="113" y="326"/>
                    </a:lnTo>
                    <a:lnTo>
                      <a:pt x="121" y="301"/>
                    </a:lnTo>
                    <a:lnTo>
                      <a:pt x="121" y="301"/>
                    </a:lnTo>
                    <a:lnTo>
                      <a:pt x="158" y="195"/>
                    </a:lnTo>
                    <a:lnTo>
                      <a:pt x="158" y="195"/>
                    </a:lnTo>
                    <a:lnTo>
                      <a:pt x="166" y="167"/>
                    </a:lnTo>
                    <a:lnTo>
                      <a:pt x="174" y="140"/>
                    </a:lnTo>
                    <a:lnTo>
                      <a:pt x="181" y="112"/>
                    </a:lnTo>
                    <a:lnTo>
                      <a:pt x="186" y="83"/>
                    </a:lnTo>
                    <a:lnTo>
                      <a:pt x="186" y="83"/>
                    </a:lnTo>
                    <a:lnTo>
                      <a:pt x="189" y="60"/>
                    </a:lnTo>
                    <a:lnTo>
                      <a:pt x="190" y="47"/>
                    </a:lnTo>
                    <a:lnTo>
                      <a:pt x="192" y="36"/>
                    </a:lnTo>
                    <a:lnTo>
                      <a:pt x="192" y="36"/>
                    </a:lnTo>
                    <a:lnTo>
                      <a:pt x="196" y="20"/>
                    </a:lnTo>
                    <a:lnTo>
                      <a:pt x="198" y="12"/>
                    </a:lnTo>
                    <a:lnTo>
                      <a:pt x="198" y="5"/>
                    </a:lnTo>
                    <a:lnTo>
                      <a:pt x="198" y="5"/>
                    </a:lnTo>
                    <a:lnTo>
                      <a:pt x="198" y="3"/>
                    </a:lnTo>
                    <a:lnTo>
                      <a:pt x="197" y="2"/>
                    </a:lnTo>
                    <a:lnTo>
                      <a:pt x="196" y="1"/>
                    </a:lnTo>
                    <a:lnTo>
                      <a:pt x="194" y="0"/>
                    </a:lnTo>
                    <a:lnTo>
                      <a:pt x="192" y="1"/>
                    </a:lnTo>
                    <a:lnTo>
                      <a:pt x="191" y="2"/>
                    </a:lnTo>
                    <a:lnTo>
                      <a:pt x="190" y="3"/>
                    </a:lnTo>
                    <a:lnTo>
                      <a:pt x="189" y="5"/>
                    </a:lnTo>
                    <a:lnTo>
                      <a:pt x="189"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2" name="chenying0907 912"/>
              <p:cNvSpPr/>
              <p:nvPr/>
            </p:nvSpPr>
            <p:spPr bwMode="auto">
              <a:xfrm>
                <a:off x="3494088" y="1250950"/>
                <a:ext cx="98425" cy="452438"/>
              </a:xfrm>
              <a:custGeom>
                <a:avLst/>
                <a:gdLst/>
                <a:ahLst/>
                <a:cxnLst>
                  <a:cxn ang="0">
                    <a:pos x="175" y="5"/>
                  </a:cxn>
                  <a:cxn ang="0">
                    <a:pos x="174" y="29"/>
                  </a:cxn>
                  <a:cxn ang="0">
                    <a:pos x="159" y="100"/>
                  </a:cxn>
                  <a:cxn ang="0">
                    <a:pos x="150" y="153"/>
                  </a:cxn>
                  <a:cxn ang="0">
                    <a:pos x="141" y="207"/>
                  </a:cxn>
                  <a:cxn ang="0">
                    <a:pos x="121" y="315"/>
                  </a:cxn>
                  <a:cxn ang="0">
                    <a:pos x="104" y="426"/>
                  </a:cxn>
                  <a:cxn ang="0">
                    <a:pos x="99" y="449"/>
                  </a:cxn>
                  <a:cxn ang="0">
                    <a:pos x="93" y="472"/>
                  </a:cxn>
                  <a:cxn ang="0">
                    <a:pos x="91" y="488"/>
                  </a:cxn>
                  <a:cxn ang="0">
                    <a:pos x="81" y="531"/>
                  </a:cxn>
                  <a:cxn ang="0">
                    <a:pos x="51" y="644"/>
                  </a:cxn>
                  <a:cxn ang="0">
                    <a:pos x="44" y="672"/>
                  </a:cxn>
                  <a:cxn ang="0">
                    <a:pos x="19" y="753"/>
                  </a:cxn>
                  <a:cxn ang="0">
                    <a:pos x="13" y="780"/>
                  </a:cxn>
                  <a:cxn ang="0">
                    <a:pos x="7" y="806"/>
                  </a:cxn>
                  <a:cxn ang="0">
                    <a:pos x="0" y="838"/>
                  </a:cxn>
                  <a:cxn ang="0">
                    <a:pos x="0" y="848"/>
                  </a:cxn>
                  <a:cxn ang="0">
                    <a:pos x="1" y="853"/>
                  </a:cxn>
                  <a:cxn ang="0">
                    <a:pos x="4" y="854"/>
                  </a:cxn>
                  <a:cxn ang="0">
                    <a:pos x="7" y="853"/>
                  </a:cxn>
                  <a:cxn ang="0">
                    <a:pos x="9" y="848"/>
                  </a:cxn>
                  <a:cxn ang="0">
                    <a:pos x="10" y="837"/>
                  </a:cxn>
                  <a:cxn ang="0">
                    <a:pos x="18" y="800"/>
                  </a:cxn>
                  <a:cxn ang="0">
                    <a:pos x="23" y="774"/>
                  </a:cxn>
                  <a:cxn ang="0">
                    <a:pos x="30" y="747"/>
                  </a:cxn>
                  <a:cxn ang="0">
                    <a:pos x="63" y="638"/>
                  </a:cxn>
                  <a:cxn ang="0">
                    <a:pos x="92" y="525"/>
                  </a:cxn>
                  <a:cxn ang="0">
                    <a:pos x="98" y="500"/>
                  </a:cxn>
                  <a:cxn ang="0">
                    <a:pos x="102" y="476"/>
                  </a:cxn>
                  <a:cxn ang="0">
                    <a:pos x="109" y="447"/>
                  </a:cxn>
                  <a:cxn ang="0">
                    <a:pos x="115" y="419"/>
                  </a:cxn>
                  <a:cxn ang="0">
                    <a:pos x="131" y="309"/>
                  </a:cxn>
                  <a:cxn ang="0">
                    <a:pos x="151" y="201"/>
                  </a:cxn>
                  <a:cxn ang="0">
                    <a:pos x="160" y="147"/>
                  </a:cxn>
                  <a:cxn ang="0">
                    <a:pos x="170" y="93"/>
                  </a:cxn>
                  <a:cxn ang="0">
                    <a:pos x="183" y="27"/>
                  </a:cxn>
                  <a:cxn ang="0">
                    <a:pos x="185" y="5"/>
                  </a:cxn>
                  <a:cxn ang="0">
                    <a:pos x="184" y="3"/>
                  </a:cxn>
                  <a:cxn ang="0">
                    <a:pos x="182" y="0"/>
                  </a:cxn>
                  <a:cxn ang="0">
                    <a:pos x="178" y="0"/>
                  </a:cxn>
                  <a:cxn ang="0">
                    <a:pos x="176" y="3"/>
                  </a:cxn>
                  <a:cxn ang="0">
                    <a:pos x="175" y="5"/>
                  </a:cxn>
                </a:cxnLst>
                <a:rect l="0" t="0" r="r" b="b"/>
                <a:pathLst>
                  <a:path w="185" h="854">
                    <a:moveTo>
                      <a:pt x="175" y="5"/>
                    </a:moveTo>
                    <a:lnTo>
                      <a:pt x="175" y="5"/>
                    </a:lnTo>
                    <a:lnTo>
                      <a:pt x="175" y="17"/>
                    </a:lnTo>
                    <a:lnTo>
                      <a:pt x="174" y="29"/>
                    </a:lnTo>
                    <a:lnTo>
                      <a:pt x="170" y="52"/>
                    </a:lnTo>
                    <a:lnTo>
                      <a:pt x="159" y="100"/>
                    </a:lnTo>
                    <a:lnTo>
                      <a:pt x="159" y="100"/>
                    </a:lnTo>
                    <a:lnTo>
                      <a:pt x="150" y="153"/>
                    </a:lnTo>
                    <a:lnTo>
                      <a:pt x="141" y="207"/>
                    </a:lnTo>
                    <a:lnTo>
                      <a:pt x="141" y="207"/>
                    </a:lnTo>
                    <a:lnTo>
                      <a:pt x="130" y="261"/>
                    </a:lnTo>
                    <a:lnTo>
                      <a:pt x="121" y="315"/>
                    </a:lnTo>
                    <a:lnTo>
                      <a:pt x="104" y="426"/>
                    </a:lnTo>
                    <a:lnTo>
                      <a:pt x="104" y="426"/>
                    </a:lnTo>
                    <a:lnTo>
                      <a:pt x="101" y="437"/>
                    </a:lnTo>
                    <a:lnTo>
                      <a:pt x="99" y="449"/>
                    </a:lnTo>
                    <a:lnTo>
                      <a:pt x="96" y="461"/>
                    </a:lnTo>
                    <a:lnTo>
                      <a:pt x="93" y="472"/>
                    </a:lnTo>
                    <a:lnTo>
                      <a:pt x="93" y="472"/>
                    </a:lnTo>
                    <a:lnTo>
                      <a:pt x="91" y="488"/>
                    </a:lnTo>
                    <a:lnTo>
                      <a:pt x="88" y="502"/>
                    </a:lnTo>
                    <a:lnTo>
                      <a:pt x="81" y="531"/>
                    </a:lnTo>
                    <a:lnTo>
                      <a:pt x="81" y="531"/>
                    </a:lnTo>
                    <a:lnTo>
                      <a:pt x="51" y="644"/>
                    </a:lnTo>
                    <a:lnTo>
                      <a:pt x="51" y="644"/>
                    </a:lnTo>
                    <a:lnTo>
                      <a:pt x="44" y="672"/>
                    </a:lnTo>
                    <a:lnTo>
                      <a:pt x="35" y="699"/>
                    </a:lnTo>
                    <a:lnTo>
                      <a:pt x="19" y="753"/>
                    </a:lnTo>
                    <a:lnTo>
                      <a:pt x="19" y="753"/>
                    </a:lnTo>
                    <a:lnTo>
                      <a:pt x="13" y="780"/>
                    </a:lnTo>
                    <a:lnTo>
                      <a:pt x="7" y="806"/>
                    </a:lnTo>
                    <a:lnTo>
                      <a:pt x="7" y="806"/>
                    </a:lnTo>
                    <a:lnTo>
                      <a:pt x="2" y="828"/>
                    </a:lnTo>
                    <a:lnTo>
                      <a:pt x="0" y="838"/>
                    </a:lnTo>
                    <a:lnTo>
                      <a:pt x="0" y="848"/>
                    </a:lnTo>
                    <a:lnTo>
                      <a:pt x="0" y="848"/>
                    </a:lnTo>
                    <a:lnTo>
                      <a:pt x="0" y="851"/>
                    </a:lnTo>
                    <a:lnTo>
                      <a:pt x="1" y="853"/>
                    </a:lnTo>
                    <a:lnTo>
                      <a:pt x="2" y="853"/>
                    </a:lnTo>
                    <a:lnTo>
                      <a:pt x="4" y="854"/>
                    </a:lnTo>
                    <a:lnTo>
                      <a:pt x="6" y="853"/>
                    </a:lnTo>
                    <a:lnTo>
                      <a:pt x="7" y="853"/>
                    </a:lnTo>
                    <a:lnTo>
                      <a:pt x="8" y="851"/>
                    </a:lnTo>
                    <a:lnTo>
                      <a:pt x="9" y="848"/>
                    </a:lnTo>
                    <a:lnTo>
                      <a:pt x="9" y="848"/>
                    </a:lnTo>
                    <a:lnTo>
                      <a:pt x="10" y="837"/>
                    </a:lnTo>
                    <a:lnTo>
                      <a:pt x="13" y="825"/>
                    </a:lnTo>
                    <a:lnTo>
                      <a:pt x="18" y="800"/>
                    </a:lnTo>
                    <a:lnTo>
                      <a:pt x="18" y="800"/>
                    </a:lnTo>
                    <a:lnTo>
                      <a:pt x="23" y="774"/>
                    </a:lnTo>
                    <a:lnTo>
                      <a:pt x="30" y="747"/>
                    </a:lnTo>
                    <a:lnTo>
                      <a:pt x="30" y="747"/>
                    </a:lnTo>
                    <a:lnTo>
                      <a:pt x="47" y="693"/>
                    </a:lnTo>
                    <a:lnTo>
                      <a:pt x="63" y="638"/>
                    </a:lnTo>
                    <a:lnTo>
                      <a:pt x="63" y="638"/>
                    </a:lnTo>
                    <a:lnTo>
                      <a:pt x="92" y="525"/>
                    </a:lnTo>
                    <a:lnTo>
                      <a:pt x="92" y="525"/>
                    </a:lnTo>
                    <a:lnTo>
                      <a:pt x="98" y="500"/>
                    </a:lnTo>
                    <a:lnTo>
                      <a:pt x="102" y="476"/>
                    </a:lnTo>
                    <a:lnTo>
                      <a:pt x="102" y="476"/>
                    </a:lnTo>
                    <a:lnTo>
                      <a:pt x="105" y="461"/>
                    </a:lnTo>
                    <a:lnTo>
                      <a:pt x="109" y="447"/>
                    </a:lnTo>
                    <a:lnTo>
                      <a:pt x="112" y="433"/>
                    </a:lnTo>
                    <a:lnTo>
                      <a:pt x="115" y="419"/>
                    </a:lnTo>
                    <a:lnTo>
                      <a:pt x="115" y="419"/>
                    </a:lnTo>
                    <a:lnTo>
                      <a:pt x="131" y="309"/>
                    </a:lnTo>
                    <a:lnTo>
                      <a:pt x="141" y="255"/>
                    </a:lnTo>
                    <a:lnTo>
                      <a:pt x="151" y="201"/>
                    </a:lnTo>
                    <a:lnTo>
                      <a:pt x="151" y="201"/>
                    </a:lnTo>
                    <a:lnTo>
                      <a:pt x="160" y="147"/>
                    </a:lnTo>
                    <a:lnTo>
                      <a:pt x="170" y="93"/>
                    </a:lnTo>
                    <a:lnTo>
                      <a:pt x="170" y="93"/>
                    </a:lnTo>
                    <a:lnTo>
                      <a:pt x="180" y="50"/>
                    </a:lnTo>
                    <a:lnTo>
                      <a:pt x="183" y="27"/>
                    </a:lnTo>
                    <a:lnTo>
                      <a:pt x="184" y="16"/>
                    </a:lnTo>
                    <a:lnTo>
                      <a:pt x="185" y="5"/>
                    </a:lnTo>
                    <a:lnTo>
                      <a:pt x="185" y="5"/>
                    </a:lnTo>
                    <a:lnTo>
                      <a:pt x="184" y="3"/>
                    </a:lnTo>
                    <a:lnTo>
                      <a:pt x="183" y="1"/>
                    </a:lnTo>
                    <a:lnTo>
                      <a:pt x="182" y="0"/>
                    </a:lnTo>
                    <a:lnTo>
                      <a:pt x="180" y="0"/>
                    </a:lnTo>
                    <a:lnTo>
                      <a:pt x="178"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3" name="chenying0907 913"/>
              <p:cNvSpPr/>
              <p:nvPr/>
            </p:nvSpPr>
            <p:spPr bwMode="auto">
              <a:xfrm>
                <a:off x="3532188" y="1266825"/>
                <a:ext cx="103188" cy="504825"/>
              </a:xfrm>
              <a:custGeom>
                <a:avLst/>
                <a:gdLst/>
                <a:ahLst/>
                <a:cxnLst>
                  <a:cxn ang="0">
                    <a:pos x="185" y="5"/>
                  </a:cxn>
                  <a:cxn ang="0">
                    <a:pos x="181" y="67"/>
                  </a:cxn>
                  <a:cxn ang="0">
                    <a:pos x="169" y="127"/>
                  </a:cxn>
                  <a:cxn ang="0">
                    <a:pos x="153" y="187"/>
                  </a:cxn>
                  <a:cxn ang="0">
                    <a:pos x="136" y="246"/>
                  </a:cxn>
                  <a:cxn ang="0">
                    <a:pos x="129" y="273"/>
                  </a:cxn>
                  <a:cxn ang="0">
                    <a:pos x="124" y="327"/>
                  </a:cxn>
                  <a:cxn ang="0">
                    <a:pos x="123" y="355"/>
                  </a:cxn>
                  <a:cxn ang="0">
                    <a:pos x="118" y="418"/>
                  </a:cxn>
                  <a:cxn ang="0">
                    <a:pos x="108" y="481"/>
                  </a:cxn>
                  <a:cxn ang="0">
                    <a:pos x="101" y="511"/>
                  </a:cxn>
                  <a:cxn ang="0">
                    <a:pos x="74" y="596"/>
                  </a:cxn>
                  <a:cxn ang="0">
                    <a:pos x="65" y="627"/>
                  </a:cxn>
                  <a:cxn ang="0">
                    <a:pos x="53" y="691"/>
                  </a:cxn>
                  <a:cxn ang="0">
                    <a:pos x="47" y="723"/>
                  </a:cxn>
                  <a:cxn ang="0">
                    <a:pos x="23" y="846"/>
                  </a:cxn>
                  <a:cxn ang="0">
                    <a:pos x="20" y="863"/>
                  </a:cxn>
                  <a:cxn ang="0">
                    <a:pos x="14" y="897"/>
                  </a:cxn>
                  <a:cxn ang="0">
                    <a:pos x="9" y="913"/>
                  </a:cxn>
                  <a:cxn ang="0">
                    <a:pos x="6" y="922"/>
                  </a:cxn>
                  <a:cxn ang="0">
                    <a:pos x="1" y="939"/>
                  </a:cxn>
                  <a:cxn ang="0">
                    <a:pos x="0" y="949"/>
                  </a:cxn>
                  <a:cxn ang="0">
                    <a:pos x="2" y="952"/>
                  </a:cxn>
                  <a:cxn ang="0">
                    <a:pos x="6" y="954"/>
                  </a:cxn>
                  <a:cxn ang="0">
                    <a:pos x="9" y="952"/>
                  </a:cxn>
                  <a:cxn ang="0">
                    <a:pos x="11" y="949"/>
                  </a:cxn>
                  <a:cxn ang="0">
                    <a:pos x="12" y="937"/>
                  </a:cxn>
                  <a:cxn ang="0">
                    <a:pos x="18" y="914"/>
                  </a:cxn>
                  <a:cxn ang="0">
                    <a:pos x="21" y="903"/>
                  </a:cxn>
                  <a:cxn ang="0">
                    <a:pos x="33" y="840"/>
                  </a:cxn>
                  <a:cxn ang="0">
                    <a:pos x="47" y="774"/>
                  </a:cxn>
                  <a:cxn ang="0">
                    <a:pos x="59" y="709"/>
                  </a:cxn>
                  <a:cxn ang="0">
                    <a:pos x="71" y="650"/>
                  </a:cxn>
                  <a:cxn ang="0">
                    <a:pos x="85" y="591"/>
                  </a:cxn>
                  <a:cxn ang="0">
                    <a:pos x="94" y="563"/>
                  </a:cxn>
                  <a:cxn ang="0">
                    <a:pos x="105" y="534"/>
                  </a:cxn>
                  <a:cxn ang="0">
                    <a:pos x="114" y="500"/>
                  </a:cxn>
                  <a:cxn ang="0">
                    <a:pos x="120" y="465"/>
                  </a:cxn>
                  <a:cxn ang="0">
                    <a:pos x="128" y="407"/>
                  </a:cxn>
                  <a:cxn ang="0">
                    <a:pos x="135" y="320"/>
                  </a:cxn>
                  <a:cxn ang="0">
                    <a:pos x="143" y="262"/>
                  </a:cxn>
                  <a:cxn ang="0">
                    <a:pos x="150" y="233"/>
                  </a:cxn>
                  <a:cxn ang="0">
                    <a:pos x="167" y="177"/>
                  </a:cxn>
                  <a:cxn ang="0">
                    <a:pos x="181" y="120"/>
                  </a:cxn>
                  <a:cxn ang="0">
                    <a:pos x="191" y="63"/>
                  </a:cxn>
                  <a:cxn ang="0">
                    <a:pos x="196" y="5"/>
                  </a:cxn>
                  <a:cxn ang="0">
                    <a:pos x="195" y="3"/>
                  </a:cxn>
                  <a:cxn ang="0">
                    <a:pos x="192" y="1"/>
                  </a:cxn>
                  <a:cxn ang="0">
                    <a:pos x="188" y="1"/>
                  </a:cxn>
                  <a:cxn ang="0">
                    <a:pos x="186" y="3"/>
                  </a:cxn>
                  <a:cxn ang="0">
                    <a:pos x="185" y="5"/>
                  </a:cxn>
                </a:cxnLst>
                <a:rect l="0" t="0" r="r" b="b"/>
                <a:pathLst>
                  <a:path w="196" h="954">
                    <a:moveTo>
                      <a:pt x="185" y="5"/>
                    </a:moveTo>
                    <a:lnTo>
                      <a:pt x="185" y="5"/>
                    </a:lnTo>
                    <a:lnTo>
                      <a:pt x="184" y="36"/>
                    </a:lnTo>
                    <a:lnTo>
                      <a:pt x="181" y="67"/>
                    </a:lnTo>
                    <a:lnTo>
                      <a:pt x="176" y="97"/>
                    </a:lnTo>
                    <a:lnTo>
                      <a:pt x="169" y="127"/>
                    </a:lnTo>
                    <a:lnTo>
                      <a:pt x="162" y="157"/>
                    </a:lnTo>
                    <a:lnTo>
                      <a:pt x="153" y="187"/>
                    </a:lnTo>
                    <a:lnTo>
                      <a:pt x="136" y="246"/>
                    </a:lnTo>
                    <a:lnTo>
                      <a:pt x="136" y="246"/>
                    </a:lnTo>
                    <a:lnTo>
                      <a:pt x="133" y="261"/>
                    </a:lnTo>
                    <a:lnTo>
                      <a:pt x="129" y="273"/>
                    </a:lnTo>
                    <a:lnTo>
                      <a:pt x="126" y="300"/>
                    </a:lnTo>
                    <a:lnTo>
                      <a:pt x="124" y="327"/>
                    </a:lnTo>
                    <a:lnTo>
                      <a:pt x="123" y="355"/>
                    </a:lnTo>
                    <a:lnTo>
                      <a:pt x="123" y="355"/>
                    </a:lnTo>
                    <a:lnTo>
                      <a:pt x="121" y="386"/>
                    </a:lnTo>
                    <a:lnTo>
                      <a:pt x="118" y="418"/>
                    </a:lnTo>
                    <a:lnTo>
                      <a:pt x="113" y="449"/>
                    </a:lnTo>
                    <a:lnTo>
                      <a:pt x="108" y="481"/>
                    </a:lnTo>
                    <a:lnTo>
                      <a:pt x="108" y="481"/>
                    </a:lnTo>
                    <a:lnTo>
                      <a:pt x="101" y="511"/>
                    </a:lnTo>
                    <a:lnTo>
                      <a:pt x="92" y="538"/>
                    </a:lnTo>
                    <a:lnTo>
                      <a:pt x="74" y="596"/>
                    </a:lnTo>
                    <a:lnTo>
                      <a:pt x="74" y="596"/>
                    </a:lnTo>
                    <a:lnTo>
                      <a:pt x="65" y="627"/>
                    </a:lnTo>
                    <a:lnTo>
                      <a:pt x="58" y="659"/>
                    </a:lnTo>
                    <a:lnTo>
                      <a:pt x="53" y="691"/>
                    </a:lnTo>
                    <a:lnTo>
                      <a:pt x="47" y="723"/>
                    </a:lnTo>
                    <a:lnTo>
                      <a:pt x="47" y="723"/>
                    </a:lnTo>
                    <a:lnTo>
                      <a:pt x="34" y="784"/>
                    </a:lnTo>
                    <a:lnTo>
                      <a:pt x="23" y="846"/>
                    </a:lnTo>
                    <a:lnTo>
                      <a:pt x="23" y="846"/>
                    </a:lnTo>
                    <a:lnTo>
                      <a:pt x="20" y="863"/>
                    </a:lnTo>
                    <a:lnTo>
                      <a:pt x="18" y="880"/>
                    </a:lnTo>
                    <a:lnTo>
                      <a:pt x="14" y="897"/>
                    </a:lnTo>
                    <a:lnTo>
                      <a:pt x="12" y="905"/>
                    </a:lnTo>
                    <a:lnTo>
                      <a:pt x="9" y="913"/>
                    </a:lnTo>
                    <a:lnTo>
                      <a:pt x="9" y="913"/>
                    </a:lnTo>
                    <a:lnTo>
                      <a:pt x="6" y="922"/>
                    </a:lnTo>
                    <a:lnTo>
                      <a:pt x="3" y="931"/>
                    </a:lnTo>
                    <a:lnTo>
                      <a:pt x="1" y="939"/>
                    </a:lnTo>
                    <a:lnTo>
                      <a:pt x="0" y="949"/>
                    </a:lnTo>
                    <a:lnTo>
                      <a:pt x="0" y="949"/>
                    </a:lnTo>
                    <a:lnTo>
                      <a:pt x="1" y="951"/>
                    </a:lnTo>
                    <a:lnTo>
                      <a:pt x="2" y="952"/>
                    </a:lnTo>
                    <a:lnTo>
                      <a:pt x="3" y="953"/>
                    </a:lnTo>
                    <a:lnTo>
                      <a:pt x="6" y="954"/>
                    </a:lnTo>
                    <a:lnTo>
                      <a:pt x="7" y="953"/>
                    </a:lnTo>
                    <a:lnTo>
                      <a:pt x="9" y="952"/>
                    </a:lnTo>
                    <a:lnTo>
                      <a:pt x="10" y="951"/>
                    </a:lnTo>
                    <a:lnTo>
                      <a:pt x="11" y="949"/>
                    </a:lnTo>
                    <a:lnTo>
                      <a:pt x="11" y="949"/>
                    </a:lnTo>
                    <a:lnTo>
                      <a:pt x="12" y="937"/>
                    </a:lnTo>
                    <a:lnTo>
                      <a:pt x="15" y="926"/>
                    </a:lnTo>
                    <a:lnTo>
                      <a:pt x="18" y="914"/>
                    </a:lnTo>
                    <a:lnTo>
                      <a:pt x="21" y="903"/>
                    </a:lnTo>
                    <a:lnTo>
                      <a:pt x="21" y="903"/>
                    </a:lnTo>
                    <a:lnTo>
                      <a:pt x="27" y="871"/>
                    </a:lnTo>
                    <a:lnTo>
                      <a:pt x="33" y="840"/>
                    </a:lnTo>
                    <a:lnTo>
                      <a:pt x="33" y="840"/>
                    </a:lnTo>
                    <a:lnTo>
                      <a:pt x="47" y="774"/>
                    </a:lnTo>
                    <a:lnTo>
                      <a:pt x="53" y="741"/>
                    </a:lnTo>
                    <a:lnTo>
                      <a:pt x="59" y="709"/>
                    </a:lnTo>
                    <a:lnTo>
                      <a:pt x="59" y="709"/>
                    </a:lnTo>
                    <a:lnTo>
                      <a:pt x="71" y="650"/>
                    </a:lnTo>
                    <a:lnTo>
                      <a:pt x="77" y="620"/>
                    </a:lnTo>
                    <a:lnTo>
                      <a:pt x="85" y="591"/>
                    </a:lnTo>
                    <a:lnTo>
                      <a:pt x="85" y="591"/>
                    </a:lnTo>
                    <a:lnTo>
                      <a:pt x="94" y="563"/>
                    </a:lnTo>
                    <a:lnTo>
                      <a:pt x="105" y="534"/>
                    </a:lnTo>
                    <a:lnTo>
                      <a:pt x="105" y="534"/>
                    </a:lnTo>
                    <a:lnTo>
                      <a:pt x="110" y="518"/>
                    </a:lnTo>
                    <a:lnTo>
                      <a:pt x="114" y="500"/>
                    </a:lnTo>
                    <a:lnTo>
                      <a:pt x="120" y="465"/>
                    </a:lnTo>
                    <a:lnTo>
                      <a:pt x="120" y="465"/>
                    </a:lnTo>
                    <a:lnTo>
                      <a:pt x="125" y="436"/>
                    </a:lnTo>
                    <a:lnTo>
                      <a:pt x="128" y="407"/>
                    </a:lnTo>
                    <a:lnTo>
                      <a:pt x="133" y="348"/>
                    </a:lnTo>
                    <a:lnTo>
                      <a:pt x="135" y="320"/>
                    </a:lnTo>
                    <a:lnTo>
                      <a:pt x="138" y="291"/>
                    </a:lnTo>
                    <a:lnTo>
                      <a:pt x="143" y="262"/>
                    </a:lnTo>
                    <a:lnTo>
                      <a:pt x="146" y="247"/>
                    </a:lnTo>
                    <a:lnTo>
                      <a:pt x="150" y="233"/>
                    </a:lnTo>
                    <a:lnTo>
                      <a:pt x="150" y="233"/>
                    </a:lnTo>
                    <a:lnTo>
                      <a:pt x="167" y="177"/>
                    </a:lnTo>
                    <a:lnTo>
                      <a:pt x="174" y="149"/>
                    </a:lnTo>
                    <a:lnTo>
                      <a:pt x="181" y="120"/>
                    </a:lnTo>
                    <a:lnTo>
                      <a:pt x="186" y="92"/>
                    </a:lnTo>
                    <a:lnTo>
                      <a:pt x="191" y="63"/>
                    </a:lnTo>
                    <a:lnTo>
                      <a:pt x="195" y="34"/>
                    </a:lnTo>
                    <a:lnTo>
                      <a:pt x="196" y="5"/>
                    </a:lnTo>
                    <a:lnTo>
                      <a:pt x="196" y="5"/>
                    </a:lnTo>
                    <a:lnTo>
                      <a:pt x="195" y="3"/>
                    </a:lnTo>
                    <a:lnTo>
                      <a:pt x="194" y="1"/>
                    </a:lnTo>
                    <a:lnTo>
                      <a:pt x="192" y="1"/>
                    </a:lnTo>
                    <a:lnTo>
                      <a:pt x="190" y="0"/>
                    </a:lnTo>
                    <a:lnTo>
                      <a:pt x="188" y="1"/>
                    </a:lnTo>
                    <a:lnTo>
                      <a:pt x="187" y="1"/>
                    </a:lnTo>
                    <a:lnTo>
                      <a:pt x="186" y="3"/>
                    </a:lnTo>
                    <a:lnTo>
                      <a:pt x="185" y="5"/>
                    </a:lnTo>
                    <a:lnTo>
                      <a:pt x="18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4" name="chenying0907 914"/>
              <p:cNvSpPr/>
              <p:nvPr/>
            </p:nvSpPr>
            <p:spPr bwMode="auto">
              <a:xfrm>
                <a:off x="3570288" y="1301750"/>
                <a:ext cx="96838" cy="488950"/>
              </a:xfrm>
              <a:custGeom>
                <a:avLst/>
                <a:gdLst/>
                <a:ahLst/>
                <a:cxnLst>
                  <a:cxn ang="0">
                    <a:pos x="175" y="5"/>
                  </a:cxn>
                  <a:cxn ang="0">
                    <a:pos x="172" y="13"/>
                  </a:cxn>
                  <a:cxn ang="0">
                    <a:pos x="163" y="30"/>
                  </a:cxn>
                  <a:cxn ang="0">
                    <a:pos x="161" y="39"/>
                  </a:cxn>
                  <a:cxn ang="0">
                    <a:pos x="161" y="62"/>
                  </a:cxn>
                  <a:cxn ang="0">
                    <a:pos x="159" y="87"/>
                  </a:cxn>
                  <a:cxn ang="0">
                    <a:pos x="149" y="148"/>
                  </a:cxn>
                  <a:cxn ang="0">
                    <a:pos x="146" y="164"/>
                  </a:cxn>
                  <a:cxn ang="0">
                    <a:pos x="138" y="193"/>
                  </a:cxn>
                  <a:cxn ang="0">
                    <a:pos x="135" y="207"/>
                  </a:cxn>
                  <a:cxn ang="0">
                    <a:pos x="128" y="268"/>
                  </a:cxn>
                  <a:cxn ang="0">
                    <a:pos x="117" y="361"/>
                  </a:cxn>
                  <a:cxn ang="0">
                    <a:pos x="106" y="422"/>
                  </a:cxn>
                  <a:cxn ang="0">
                    <a:pos x="99" y="452"/>
                  </a:cxn>
                  <a:cxn ang="0">
                    <a:pos x="72" y="538"/>
                  </a:cxn>
                  <a:cxn ang="0">
                    <a:pos x="64" y="568"/>
                  </a:cxn>
                  <a:cxn ang="0">
                    <a:pos x="50" y="630"/>
                  </a:cxn>
                  <a:cxn ang="0">
                    <a:pos x="38" y="691"/>
                  </a:cxn>
                  <a:cxn ang="0">
                    <a:pos x="15" y="809"/>
                  </a:cxn>
                  <a:cxn ang="0">
                    <a:pos x="6" y="865"/>
                  </a:cxn>
                  <a:cxn ang="0">
                    <a:pos x="1" y="906"/>
                  </a:cxn>
                  <a:cxn ang="0">
                    <a:pos x="0" y="921"/>
                  </a:cxn>
                  <a:cxn ang="0">
                    <a:pos x="2" y="924"/>
                  </a:cxn>
                  <a:cxn ang="0">
                    <a:pos x="5" y="925"/>
                  </a:cxn>
                  <a:cxn ang="0">
                    <a:pos x="8" y="924"/>
                  </a:cxn>
                  <a:cxn ang="0">
                    <a:pos x="9" y="921"/>
                  </a:cxn>
                  <a:cxn ang="0">
                    <a:pos x="10" y="906"/>
                  </a:cxn>
                  <a:cxn ang="0">
                    <a:pos x="13" y="875"/>
                  </a:cxn>
                  <a:cxn ang="0">
                    <a:pos x="16" y="862"/>
                  </a:cxn>
                  <a:cxn ang="0">
                    <a:pos x="25" y="803"/>
                  </a:cxn>
                  <a:cxn ang="0">
                    <a:pos x="31" y="774"/>
                  </a:cxn>
                  <a:cxn ang="0">
                    <a:pos x="48" y="685"/>
                  </a:cxn>
                  <a:cxn ang="0">
                    <a:pos x="62" y="623"/>
                  </a:cxn>
                  <a:cxn ang="0">
                    <a:pos x="75" y="560"/>
                  </a:cxn>
                  <a:cxn ang="0">
                    <a:pos x="83" y="531"/>
                  </a:cxn>
                  <a:cxn ang="0">
                    <a:pos x="110" y="446"/>
                  </a:cxn>
                  <a:cxn ang="0">
                    <a:pos x="117" y="417"/>
                  </a:cxn>
                  <a:cxn ang="0">
                    <a:pos x="129" y="355"/>
                  </a:cxn>
                  <a:cxn ang="0">
                    <a:pos x="138" y="262"/>
                  </a:cxn>
                  <a:cxn ang="0">
                    <a:pos x="145" y="201"/>
                  </a:cxn>
                  <a:cxn ang="0">
                    <a:pos x="148" y="186"/>
                  </a:cxn>
                  <a:cxn ang="0">
                    <a:pos x="157" y="157"/>
                  </a:cxn>
                  <a:cxn ang="0">
                    <a:pos x="161" y="143"/>
                  </a:cxn>
                  <a:cxn ang="0">
                    <a:pos x="167" y="94"/>
                  </a:cxn>
                  <a:cxn ang="0">
                    <a:pos x="169" y="70"/>
                  </a:cxn>
                  <a:cxn ang="0">
                    <a:pos x="171" y="45"/>
                  </a:cxn>
                  <a:cxn ang="0">
                    <a:pos x="172" y="36"/>
                  </a:cxn>
                  <a:cxn ang="0">
                    <a:pos x="181" y="17"/>
                  </a:cxn>
                  <a:cxn ang="0">
                    <a:pos x="185" y="7"/>
                  </a:cxn>
                  <a:cxn ang="0">
                    <a:pos x="185" y="5"/>
                  </a:cxn>
                  <a:cxn ang="0">
                    <a:pos x="180" y="1"/>
                  </a:cxn>
                  <a:cxn ang="0">
                    <a:pos x="177" y="1"/>
                  </a:cxn>
                  <a:cxn ang="0">
                    <a:pos x="175" y="5"/>
                  </a:cxn>
                </a:cxnLst>
                <a:rect l="0" t="0" r="r" b="b"/>
                <a:pathLst>
                  <a:path w="185" h="925">
                    <a:moveTo>
                      <a:pt x="175" y="5"/>
                    </a:moveTo>
                    <a:lnTo>
                      <a:pt x="175" y="5"/>
                    </a:lnTo>
                    <a:lnTo>
                      <a:pt x="174" y="9"/>
                    </a:lnTo>
                    <a:lnTo>
                      <a:pt x="172" y="13"/>
                    </a:lnTo>
                    <a:lnTo>
                      <a:pt x="168" y="22"/>
                    </a:lnTo>
                    <a:lnTo>
                      <a:pt x="163" y="30"/>
                    </a:lnTo>
                    <a:lnTo>
                      <a:pt x="162" y="35"/>
                    </a:lnTo>
                    <a:lnTo>
                      <a:pt x="161" y="39"/>
                    </a:lnTo>
                    <a:lnTo>
                      <a:pt x="161" y="39"/>
                    </a:lnTo>
                    <a:lnTo>
                      <a:pt x="161" y="62"/>
                    </a:lnTo>
                    <a:lnTo>
                      <a:pt x="159" y="87"/>
                    </a:lnTo>
                    <a:lnTo>
                      <a:pt x="159" y="87"/>
                    </a:lnTo>
                    <a:lnTo>
                      <a:pt x="155" y="118"/>
                    </a:lnTo>
                    <a:lnTo>
                      <a:pt x="149" y="148"/>
                    </a:lnTo>
                    <a:lnTo>
                      <a:pt x="149" y="148"/>
                    </a:lnTo>
                    <a:lnTo>
                      <a:pt x="146" y="164"/>
                    </a:lnTo>
                    <a:lnTo>
                      <a:pt x="142" y="178"/>
                    </a:lnTo>
                    <a:lnTo>
                      <a:pt x="138" y="193"/>
                    </a:lnTo>
                    <a:lnTo>
                      <a:pt x="135" y="207"/>
                    </a:lnTo>
                    <a:lnTo>
                      <a:pt x="135" y="207"/>
                    </a:lnTo>
                    <a:lnTo>
                      <a:pt x="131" y="238"/>
                    </a:lnTo>
                    <a:lnTo>
                      <a:pt x="128" y="268"/>
                    </a:lnTo>
                    <a:lnTo>
                      <a:pt x="122" y="330"/>
                    </a:lnTo>
                    <a:lnTo>
                      <a:pt x="117" y="361"/>
                    </a:lnTo>
                    <a:lnTo>
                      <a:pt x="112" y="392"/>
                    </a:lnTo>
                    <a:lnTo>
                      <a:pt x="106" y="422"/>
                    </a:lnTo>
                    <a:lnTo>
                      <a:pt x="99" y="452"/>
                    </a:lnTo>
                    <a:lnTo>
                      <a:pt x="99" y="452"/>
                    </a:lnTo>
                    <a:lnTo>
                      <a:pt x="80" y="510"/>
                    </a:lnTo>
                    <a:lnTo>
                      <a:pt x="72" y="538"/>
                    </a:lnTo>
                    <a:lnTo>
                      <a:pt x="64" y="568"/>
                    </a:lnTo>
                    <a:lnTo>
                      <a:pt x="64" y="568"/>
                    </a:lnTo>
                    <a:lnTo>
                      <a:pt x="56" y="599"/>
                    </a:lnTo>
                    <a:lnTo>
                      <a:pt x="50" y="630"/>
                    </a:lnTo>
                    <a:lnTo>
                      <a:pt x="38" y="691"/>
                    </a:lnTo>
                    <a:lnTo>
                      <a:pt x="38" y="691"/>
                    </a:lnTo>
                    <a:lnTo>
                      <a:pt x="25" y="750"/>
                    </a:lnTo>
                    <a:lnTo>
                      <a:pt x="15" y="809"/>
                    </a:lnTo>
                    <a:lnTo>
                      <a:pt x="15" y="809"/>
                    </a:lnTo>
                    <a:lnTo>
                      <a:pt x="6" y="865"/>
                    </a:lnTo>
                    <a:lnTo>
                      <a:pt x="2" y="893"/>
                    </a:lnTo>
                    <a:lnTo>
                      <a:pt x="1" y="906"/>
                    </a:lnTo>
                    <a:lnTo>
                      <a:pt x="0" y="921"/>
                    </a:lnTo>
                    <a:lnTo>
                      <a:pt x="0" y="921"/>
                    </a:lnTo>
                    <a:lnTo>
                      <a:pt x="1" y="923"/>
                    </a:lnTo>
                    <a:lnTo>
                      <a:pt x="2" y="924"/>
                    </a:lnTo>
                    <a:lnTo>
                      <a:pt x="3" y="925"/>
                    </a:lnTo>
                    <a:lnTo>
                      <a:pt x="5" y="925"/>
                    </a:lnTo>
                    <a:lnTo>
                      <a:pt x="7" y="925"/>
                    </a:lnTo>
                    <a:lnTo>
                      <a:pt x="8" y="924"/>
                    </a:lnTo>
                    <a:lnTo>
                      <a:pt x="9" y="923"/>
                    </a:lnTo>
                    <a:lnTo>
                      <a:pt x="9" y="921"/>
                    </a:lnTo>
                    <a:lnTo>
                      <a:pt x="9" y="921"/>
                    </a:lnTo>
                    <a:lnTo>
                      <a:pt x="10" y="906"/>
                    </a:lnTo>
                    <a:lnTo>
                      <a:pt x="11" y="891"/>
                    </a:lnTo>
                    <a:lnTo>
                      <a:pt x="13" y="875"/>
                    </a:lnTo>
                    <a:lnTo>
                      <a:pt x="16" y="862"/>
                    </a:lnTo>
                    <a:lnTo>
                      <a:pt x="16" y="862"/>
                    </a:lnTo>
                    <a:lnTo>
                      <a:pt x="21" y="833"/>
                    </a:lnTo>
                    <a:lnTo>
                      <a:pt x="25" y="803"/>
                    </a:lnTo>
                    <a:lnTo>
                      <a:pt x="25" y="803"/>
                    </a:lnTo>
                    <a:lnTo>
                      <a:pt x="31" y="774"/>
                    </a:lnTo>
                    <a:lnTo>
                      <a:pt x="37" y="744"/>
                    </a:lnTo>
                    <a:lnTo>
                      <a:pt x="48" y="685"/>
                    </a:lnTo>
                    <a:lnTo>
                      <a:pt x="48" y="685"/>
                    </a:lnTo>
                    <a:lnTo>
                      <a:pt x="62" y="623"/>
                    </a:lnTo>
                    <a:lnTo>
                      <a:pt x="68" y="592"/>
                    </a:lnTo>
                    <a:lnTo>
                      <a:pt x="75" y="560"/>
                    </a:lnTo>
                    <a:lnTo>
                      <a:pt x="75" y="560"/>
                    </a:lnTo>
                    <a:lnTo>
                      <a:pt x="83" y="531"/>
                    </a:lnTo>
                    <a:lnTo>
                      <a:pt x="93" y="503"/>
                    </a:lnTo>
                    <a:lnTo>
                      <a:pt x="110" y="446"/>
                    </a:lnTo>
                    <a:lnTo>
                      <a:pt x="110" y="446"/>
                    </a:lnTo>
                    <a:lnTo>
                      <a:pt x="117" y="417"/>
                    </a:lnTo>
                    <a:lnTo>
                      <a:pt x="124" y="386"/>
                    </a:lnTo>
                    <a:lnTo>
                      <a:pt x="129" y="355"/>
                    </a:lnTo>
                    <a:lnTo>
                      <a:pt x="132" y="324"/>
                    </a:lnTo>
                    <a:lnTo>
                      <a:pt x="138" y="262"/>
                    </a:lnTo>
                    <a:lnTo>
                      <a:pt x="141" y="231"/>
                    </a:lnTo>
                    <a:lnTo>
                      <a:pt x="145" y="201"/>
                    </a:lnTo>
                    <a:lnTo>
                      <a:pt x="145" y="201"/>
                    </a:lnTo>
                    <a:lnTo>
                      <a:pt x="148" y="186"/>
                    </a:lnTo>
                    <a:lnTo>
                      <a:pt x="153" y="172"/>
                    </a:lnTo>
                    <a:lnTo>
                      <a:pt x="157" y="157"/>
                    </a:lnTo>
                    <a:lnTo>
                      <a:pt x="161" y="143"/>
                    </a:lnTo>
                    <a:lnTo>
                      <a:pt x="161" y="143"/>
                    </a:lnTo>
                    <a:lnTo>
                      <a:pt x="164" y="119"/>
                    </a:lnTo>
                    <a:lnTo>
                      <a:pt x="167" y="94"/>
                    </a:lnTo>
                    <a:lnTo>
                      <a:pt x="167" y="94"/>
                    </a:lnTo>
                    <a:lnTo>
                      <a:pt x="169" y="70"/>
                    </a:lnTo>
                    <a:lnTo>
                      <a:pt x="171" y="45"/>
                    </a:lnTo>
                    <a:lnTo>
                      <a:pt x="171" y="45"/>
                    </a:lnTo>
                    <a:lnTo>
                      <a:pt x="171" y="40"/>
                    </a:lnTo>
                    <a:lnTo>
                      <a:pt x="172" y="36"/>
                    </a:lnTo>
                    <a:lnTo>
                      <a:pt x="177" y="26"/>
                    </a:lnTo>
                    <a:lnTo>
                      <a:pt x="181" y="17"/>
                    </a:lnTo>
                    <a:lnTo>
                      <a:pt x="183" y="12"/>
                    </a:lnTo>
                    <a:lnTo>
                      <a:pt x="185" y="7"/>
                    </a:lnTo>
                    <a:lnTo>
                      <a:pt x="185" y="7"/>
                    </a:lnTo>
                    <a:lnTo>
                      <a:pt x="185" y="5"/>
                    </a:lnTo>
                    <a:lnTo>
                      <a:pt x="183" y="4"/>
                    </a:lnTo>
                    <a:lnTo>
                      <a:pt x="180" y="1"/>
                    </a:lnTo>
                    <a:lnTo>
                      <a:pt x="179" y="0"/>
                    </a:lnTo>
                    <a:lnTo>
                      <a:pt x="177" y="1"/>
                    </a:lnTo>
                    <a:lnTo>
                      <a:pt x="176" y="3"/>
                    </a:lnTo>
                    <a:lnTo>
                      <a:pt x="175" y="5"/>
                    </a:lnTo>
                    <a:lnTo>
                      <a:pt x="175"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5" name="chenying0907 915"/>
              <p:cNvSpPr/>
              <p:nvPr/>
            </p:nvSpPr>
            <p:spPr bwMode="auto">
              <a:xfrm>
                <a:off x="3605213" y="1336675"/>
                <a:ext cx="98425" cy="500063"/>
              </a:xfrm>
              <a:custGeom>
                <a:avLst/>
                <a:gdLst/>
                <a:ahLst/>
                <a:cxnLst>
                  <a:cxn ang="0">
                    <a:pos x="174" y="4"/>
                  </a:cxn>
                  <a:cxn ang="0">
                    <a:pos x="173" y="62"/>
                  </a:cxn>
                  <a:cxn ang="0">
                    <a:pos x="167" y="119"/>
                  </a:cxn>
                  <a:cxn ang="0">
                    <a:pos x="157" y="179"/>
                  </a:cxn>
                  <a:cxn ang="0">
                    <a:pos x="147" y="239"/>
                  </a:cxn>
                  <a:cxn ang="0">
                    <a:pos x="136" y="302"/>
                  </a:cxn>
                  <a:cxn ang="0">
                    <a:pos x="126" y="365"/>
                  </a:cxn>
                  <a:cxn ang="0">
                    <a:pos x="118" y="428"/>
                  </a:cxn>
                  <a:cxn ang="0">
                    <a:pos x="107" y="490"/>
                  </a:cxn>
                  <a:cxn ang="0">
                    <a:pos x="101" y="519"/>
                  </a:cxn>
                  <a:cxn ang="0">
                    <a:pos x="78" y="605"/>
                  </a:cxn>
                  <a:cxn ang="0">
                    <a:pos x="47" y="719"/>
                  </a:cxn>
                  <a:cxn ang="0">
                    <a:pos x="41" y="747"/>
                  </a:cxn>
                  <a:cxn ang="0">
                    <a:pos x="32" y="806"/>
                  </a:cxn>
                  <a:cxn ang="0">
                    <a:pos x="27" y="835"/>
                  </a:cxn>
                  <a:cxn ang="0">
                    <a:pos x="20" y="859"/>
                  </a:cxn>
                  <a:cxn ang="0">
                    <a:pos x="5" y="907"/>
                  </a:cxn>
                  <a:cxn ang="0">
                    <a:pos x="0" y="931"/>
                  </a:cxn>
                  <a:cxn ang="0">
                    <a:pos x="0" y="933"/>
                  </a:cxn>
                  <a:cxn ang="0">
                    <a:pos x="0" y="939"/>
                  </a:cxn>
                  <a:cxn ang="0">
                    <a:pos x="1" y="942"/>
                  </a:cxn>
                  <a:cxn ang="0">
                    <a:pos x="4" y="943"/>
                  </a:cxn>
                  <a:cxn ang="0">
                    <a:pos x="7" y="942"/>
                  </a:cxn>
                  <a:cxn ang="0">
                    <a:pos x="9" y="939"/>
                  </a:cxn>
                  <a:cxn ang="0">
                    <a:pos x="10" y="924"/>
                  </a:cxn>
                  <a:cxn ang="0">
                    <a:pos x="16" y="897"/>
                  </a:cxn>
                  <a:cxn ang="0">
                    <a:pos x="30" y="857"/>
                  </a:cxn>
                  <a:cxn ang="0">
                    <a:pos x="37" y="829"/>
                  </a:cxn>
                  <a:cxn ang="0">
                    <a:pos x="42" y="800"/>
                  </a:cxn>
                  <a:cxn ang="0">
                    <a:pos x="52" y="741"/>
                  </a:cxn>
                  <a:cxn ang="0">
                    <a:pos x="58" y="712"/>
                  </a:cxn>
                  <a:cxn ang="0">
                    <a:pos x="90" y="595"/>
                  </a:cxn>
                  <a:cxn ang="0">
                    <a:pos x="113" y="506"/>
                  </a:cxn>
                  <a:cxn ang="0">
                    <a:pos x="120" y="476"/>
                  </a:cxn>
                  <a:cxn ang="0">
                    <a:pos x="129" y="417"/>
                  </a:cxn>
                  <a:cxn ang="0">
                    <a:pos x="136" y="359"/>
                  </a:cxn>
                  <a:cxn ang="0">
                    <a:pos x="146" y="296"/>
                  </a:cxn>
                  <a:cxn ang="0">
                    <a:pos x="158" y="233"/>
                  </a:cxn>
                  <a:cxn ang="0">
                    <a:pos x="168" y="173"/>
                  </a:cxn>
                  <a:cxn ang="0">
                    <a:pos x="178" y="113"/>
                  </a:cxn>
                  <a:cxn ang="0">
                    <a:pos x="184" y="58"/>
                  </a:cxn>
                  <a:cxn ang="0">
                    <a:pos x="185" y="4"/>
                  </a:cxn>
                  <a:cxn ang="0">
                    <a:pos x="184" y="2"/>
                  </a:cxn>
                  <a:cxn ang="0">
                    <a:pos x="182" y="0"/>
                  </a:cxn>
                  <a:cxn ang="0">
                    <a:pos x="177" y="0"/>
                  </a:cxn>
                  <a:cxn ang="0">
                    <a:pos x="175" y="2"/>
                  </a:cxn>
                  <a:cxn ang="0">
                    <a:pos x="174" y="4"/>
                  </a:cxn>
                </a:cxnLst>
                <a:rect l="0" t="0" r="r" b="b"/>
                <a:pathLst>
                  <a:path w="185" h="943">
                    <a:moveTo>
                      <a:pt x="174" y="4"/>
                    </a:moveTo>
                    <a:lnTo>
                      <a:pt x="174" y="4"/>
                    </a:lnTo>
                    <a:lnTo>
                      <a:pt x="174" y="33"/>
                    </a:lnTo>
                    <a:lnTo>
                      <a:pt x="173" y="62"/>
                    </a:lnTo>
                    <a:lnTo>
                      <a:pt x="171" y="90"/>
                    </a:lnTo>
                    <a:lnTo>
                      <a:pt x="167" y="119"/>
                    </a:lnTo>
                    <a:lnTo>
                      <a:pt x="167" y="119"/>
                    </a:lnTo>
                    <a:lnTo>
                      <a:pt x="157" y="179"/>
                    </a:lnTo>
                    <a:lnTo>
                      <a:pt x="147" y="239"/>
                    </a:lnTo>
                    <a:lnTo>
                      <a:pt x="147" y="239"/>
                    </a:lnTo>
                    <a:lnTo>
                      <a:pt x="142" y="271"/>
                    </a:lnTo>
                    <a:lnTo>
                      <a:pt x="136" y="302"/>
                    </a:lnTo>
                    <a:lnTo>
                      <a:pt x="131" y="334"/>
                    </a:lnTo>
                    <a:lnTo>
                      <a:pt x="126" y="365"/>
                    </a:lnTo>
                    <a:lnTo>
                      <a:pt x="126" y="365"/>
                    </a:lnTo>
                    <a:lnTo>
                      <a:pt x="118" y="428"/>
                    </a:lnTo>
                    <a:lnTo>
                      <a:pt x="112" y="459"/>
                    </a:lnTo>
                    <a:lnTo>
                      <a:pt x="107" y="490"/>
                    </a:lnTo>
                    <a:lnTo>
                      <a:pt x="107" y="490"/>
                    </a:lnTo>
                    <a:lnTo>
                      <a:pt x="101" y="519"/>
                    </a:lnTo>
                    <a:lnTo>
                      <a:pt x="94" y="547"/>
                    </a:lnTo>
                    <a:lnTo>
                      <a:pt x="78" y="605"/>
                    </a:lnTo>
                    <a:lnTo>
                      <a:pt x="62" y="662"/>
                    </a:lnTo>
                    <a:lnTo>
                      <a:pt x="47" y="719"/>
                    </a:lnTo>
                    <a:lnTo>
                      <a:pt x="47" y="719"/>
                    </a:lnTo>
                    <a:lnTo>
                      <a:pt x="41" y="747"/>
                    </a:lnTo>
                    <a:lnTo>
                      <a:pt x="36" y="776"/>
                    </a:lnTo>
                    <a:lnTo>
                      <a:pt x="32" y="806"/>
                    </a:lnTo>
                    <a:lnTo>
                      <a:pt x="27" y="835"/>
                    </a:lnTo>
                    <a:lnTo>
                      <a:pt x="27" y="835"/>
                    </a:lnTo>
                    <a:lnTo>
                      <a:pt x="24" y="848"/>
                    </a:lnTo>
                    <a:lnTo>
                      <a:pt x="20" y="859"/>
                    </a:lnTo>
                    <a:lnTo>
                      <a:pt x="12" y="883"/>
                    </a:lnTo>
                    <a:lnTo>
                      <a:pt x="5" y="907"/>
                    </a:lnTo>
                    <a:lnTo>
                      <a:pt x="2" y="919"/>
                    </a:lnTo>
                    <a:lnTo>
                      <a:pt x="0" y="931"/>
                    </a:lnTo>
                    <a:lnTo>
                      <a:pt x="0" y="931"/>
                    </a:lnTo>
                    <a:lnTo>
                      <a:pt x="0" y="933"/>
                    </a:lnTo>
                    <a:lnTo>
                      <a:pt x="0" y="939"/>
                    </a:lnTo>
                    <a:lnTo>
                      <a:pt x="0" y="939"/>
                    </a:lnTo>
                    <a:lnTo>
                      <a:pt x="0" y="940"/>
                    </a:lnTo>
                    <a:lnTo>
                      <a:pt x="1" y="942"/>
                    </a:lnTo>
                    <a:lnTo>
                      <a:pt x="2" y="943"/>
                    </a:lnTo>
                    <a:lnTo>
                      <a:pt x="4" y="943"/>
                    </a:lnTo>
                    <a:lnTo>
                      <a:pt x="6" y="943"/>
                    </a:lnTo>
                    <a:lnTo>
                      <a:pt x="7" y="942"/>
                    </a:lnTo>
                    <a:lnTo>
                      <a:pt x="8" y="940"/>
                    </a:lnTo>
                    <a:lnTo>
                      <a:pt x="9" y="939"/>
                    </a:lnTo>
                    <a:lnTo>
                      <a:pt x="9" y="939"/>
                    </a:lnTo>
                    <a:lnTo>
                      <a:pt x="10" y="924"/>
                    </a:lnTo>
                    <a:lnTo>
                      <a:pt x="13" y="911"/>
                    </a:lnTo>
                    <a:lnTo>
                      <a:pt x="16" y="897"/>
                    </a:lnTo>
                    <a:lnTo>
                      <a:pt x="21" y="884"/>
                    </a:lnTo>
                    <a:lnTo>
                      <a:pt x="30" y="857"/>
                    </a:lnTo>
                    <a:lnTo>
                      <a:pt x="34" y="843"/>
                    </a:lnTo>
                    <a:lnTo>
                      <a:pt x="37" y="829"/>
                    </a:lnTo>
                    <a:lnTo>
                      <a:pt x="37" y="829"/>
                    </a:lnTo>
                    <a:lnTo>
                      <a:pt x="42" y="800"/>
                    </a:lnTo>
                    <a:lnTo>
                      <a:pt x="47" y="771"/>
                    </a:lnTo>
                    <a:lnTo>
                      <a:pt x="52" y="741"/>
                    </a:lnTo>
                    <a:lnTo>
                      <a:pt x="58" y="712"/>
                    </a:lnTo>
                    <a:lnTo>
                      <a:pt x="58" y="712"/>
                    </a:lnTo>
                    <a:lnTo>
                      <a:pt x="73" y="653"/>
                    </a:lnTo>
                    <a:lnTo>
                      <a:pt x="90" y="595"/>
                    </a:lnTo>
                    <a:lnTo>
                      <a:pt x="106" y="535"/>
                    </a:lnTo>
                    <a:lnTo>
                      <a:pt x="113" y="506"/>
                    </a:lnTo>
                    <a:lnTo>
                      <a:pt x="120" y="476"/>
                    </a:lnTo>
                    <a:lnTo>
                      <a:pt x="120" y="476"/>
                    </a:lnTo>
                    <a:lnTo>
                      <a:pt x="125" y="447"/>
                    </a:lnTo>
                    <a:lnTo>
                      <a:pt x="129" y="417"/>
                    </a:lnTo>
                    <a:lnTo>
                      <a:pt x="136" y="359"/>
                    </a:lnTo>
                    <a:lnTo>
                      <a:pt x="136" y="359"/>
                    </a:lnTo>
                    <a:lnTo>
                      <a:pt x="141" y="327"/>
                    </a:lnTo>
                    <a:lnTo>
                      <a:pt x="146" y="296"/>
                    </a:lnTo>
                    <a:lnTo>
                      <a:pt x="153" y="264"/>
                    </a:lnTo>
                    <a:lnTo>
                      <a:pt x="158" y="233"/>
                    </a:lnTo>
                    <a:lnTo>
                      <a:pt x="158" y="233"/>
                    </a:lnTo>
                    <a:lnTo>
                      <a:pt x="168" y="173"/>
                    </a:lnTo>
                    <a:lnTo>
                      <a:pt x="178" y="113"/>
                    </a:lnTo>
                    <a:lnTo>
                      <a:pt x="178" y="113"/>
                    </a:lnTo>
                    <a:lnTo>
                      <a:pt x="182" y="86"/>
                    </a:lnTo>
                    <a:lnTo>
                      <a:pt x="184" y="58"/>
                    </a:lnTo>
                    <a:lnTo>
                      <a:pt x="184" y="32"/>
                    </a:lnTo>
                    <a:lnTo>
                      <a:pt x="185" y="4"/>
                    </a:lnTo>
                    <a:lnTo>
                      <a:pt x="185" y="4"/>
                    </a:lnTo>
                    <a:lnTo>
                      <a:pt x="184" y="2"/>
                    </a:lnTo>
                    <a:lnTo>
                      <a:pt x="183" y="1"/>
                    </a:lnTo>
                    <a:lnTo>
                      <a:pt x="182" y="0"/>
                    </a:lnTo>
                    <a:lnTo>
                      <a:pt x="180" y="0"/>
                    </a:lnTo>
                    <a:lnTo>
                      <a:pt x="177" y="0"/>
                    </a:lnTo>
                    <a:lnTo>
                      <a:pt x="176" y="1"/>
                    </a:lnTo>
                    <a:lnTo>
                      <a:pt x="175" y="2"/>
                    </a:lnTo>
                    <a:lnTo>
                      <a:pt x="174" y="4"/>
                    </a:lnTo>
                    <a:lnTo>
                      <a:pt x="17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6" name="chenying0907 916"/>
              <p:cNvSpPr/>
              <p:nvPr/>
            </p:nvSpPr>
            <p:spPr bwMode="auto">
              <a:xfrm>
                <a:off x="3649663" y="1366838"/>
                <a:ext cx="90488" cy="492125"/>
              </a:xfrm>
              <a:custGeom>
                <a:avLst/>
                <a:gdLst/>
                <a:ahLst/>
                <a:cxnLst>
                  <a:cxn ang="0">
                    <a:pos x="162" y="5"/>
                  </a:cxn>
                  <a:cxn ang="0">
                    <a:pos x="161" y="67"/>
                  </a:cxn>
                  <a:cxn ang="0">
                    <a:pos x="155" y="128"/>
                  </a:cxn>
                  <a:cxn ang="0">
                    <a:pos x="151" y="156"/>
                  </a:cxn>
                  <a:cxn ang="0">
                    <a:pos x="141" y="214"/>
                  </a:cxn>
                  <a:cxn ang="0">
                    <a:pos x="137" y="243"/>
                  </a:cxn>
                  <a:cxn ang="0">
                    <a:pos x="123" y="335"/>
                  </a:cxn>
                  <a:cxn ang="0">
                    <a:pos x="111" y="397"/>
                  </a:cxn>
                  <a:cxn ang="0">
                    <a:pos x="97" y="457"/>
                  </a:cxn>
                  <a:cxn ang="0">
                    <a:pos x="87" y="487"/>
                  </a:cxn>
                  <a:cxn ang="0">
                    <a:pos x="69" y="543"/>
                  </a:cxn>
                  <a:cxn ang="0">
                    <a:pos x="51" y="599"/>
                  </a:cxn>
                  <a:cxn ang="0">
                    <a:pos x="48" y="614"/>
                  </a:cxn>
                  <a:cxn ang="0">
                    <a:pos x="44" y="658"/>
                  </a:cxn>
                  <a:cxn ang="0">
                    <a:pos x="40" y="702"/>
                  </a:cxn>
                  <a:cxn ang="0">
                    <a:pos x="38" y="717"/>
                  </a:cxn>
                  <a:cxn ang="0">
                    <a:pos x="23" y="796"/>
                  </a:cxn>
                  <a:cxn ang="0">
                    <a:pos x="17" y="822"/>
                  </a:cxn>
                  <a:cxn ang="0">
                    <a:pos x="12" y="846"/>
                  </a:cxn>
                  <a:cxn ang="0">
                    <a:pos x="6" y="898"/>
                  </a:cxn>
                  <a:cxn ang="0">
                    <a:pos x="0" y="924"/>
                  </a:cxn>
                  <a:cxn ang="0">
                    <a:pos x="0" y="926"/>
                  </a:cxn>
                  <a:cxn ang="0">
                    <a:pos x="3" y="928"/>
                  </a:cxn>
                  <a:cxn ang="0">
                    <a:pos x="6" y="929"/>
                  </a:cxn>
                  <a:cxn ang="0">
                    <a:pos x="9" y="928"/>
                  </a:cxn>
                  <a:cxn ang="0">
                    <a:pos x="10" y="926"/>
                  </a:cxn>
                  <a:cxn ang="0">
                    <a:pos x="14" y="902"/>
                  </a:cxn>
                  <a:cxn ang="0">
                    <a:pos x="20" y="855"/>
                  </a:cxn>
                  <a:cxn ang="0">
                    <a:pos x="25" y="831"/>
                  </a:cxn>
                  <a:cxn ang="0">
                    <a:pos x="30" y="805"/>
                  </a:cxn>
                  <a:cxn ang="0">
                    <a:pos x="45" y="727"/>
                  </a:cxn>
                  <a:cxn ang="0">
                    <a:pos x="49" y="698"/>
                  </a:cxn>
                  <a:cxn ang="0">
                    <a:pos x="54" y="640"/>
                  </a:cxn>
                  <a:cxn ang="0">
                    <a:pos x="58" y="610"/>
                  </a:cxn>
                  <a:cxn ang="0">
                    <a:pos x="66" y="580"/>
                  </a:cxn>
                  <a:cxn ang="0">
                    <a:pos x="86" y="519"/>
                  </a:cxn>
                  <a:cxn ang="0">
                    <a:pos x="97" y="490"/>
                  </a:cxn>
                  <a:cxn ang="0">
                    <a:pos x="113" y="431"/>
                  </a:cxn>
                  <a:cxn ang="0">
                    <a:pos x="126" y="372"/>
                  </a:cxn>
                  <a:cxn ang="0">
                    <a:pos x="137" y="312"/>
                  </a:cxn>
                  <a:cxn ang="0">
                    <a:pos x="145" y="252"/>
                  </a:cxn>
                  <a:cxn ang="0">
                    <a:pos x="155" y="186"/>
                  </a:cxn>
                  <a:cxn ang="0">
                    <a:pos x="166" y="121"/>
                  </a:cxn>
                  <a:cxn ang="0">
                    <a:pos x="169" y="92"/>
                  </a:cxn>
                  <a:cxn ang="0">
                    <a:pos x="171" y="34"/>
                  </a:cxn>
                  <a:cxn ang="0">
                    <a:pos x="171" y="5"/>
                  </a:cxn>
                  <a:cxn ang="0">
                    <a:pos x="170" y="1"/>
                  </a:cxn>
                  <a:cxn ang="0">
                    <a:pos x="167" y="0"/>
                  </a:cxn>
                  <a:cxn ang="0">
                    <a:pos x="164" y="1"/>
                  </a:cxn>
                  <a:cxn ang="0">
                    <a:pos x="162" y="5"/>
                  </a:cxn>
                </a:cxnLst>
                <a:rect l="0" t="0" r="r" b="b"/>
                <a:pathLst>
                  <a:path w="171" h="929">
                    <a:moveTo>
                      <a:pt x="162" y="5"/>
                    </a:moveTo>
                    <a:lnTo>
                      <a:pt x="162" y="5"/>
                    </a:lnTo>
                    <a:lnTo>
                      <a:pt x="162" y="36"/>
                    </a:lnTo>
                    <a:lnTo>
                      <a:pt x="161" y="67"/>
                    </a:lnTo>
                    <a:lnTo>
                      <a:pt x="160" y="97"/>
                    </a:lnTo>
                    <a:lnTo>
                      <a:pt x="155" y="128"/>
                    </a:lnTo>
                    <a:lnTo>
                      <a:pt x="155" y="128"/>
                    </a:lnTo>
                    <a:lnTo>
                      <a:pt x="151" y="156"/>
                    </a:lnTo>
                    <a:lnTo>
                      <a:pt x="146" y="185"/>
                    </a:lnTo>
                    <a:lnTo>
                      <a:pt x="141" y="214"/>
                    </a:lnTo>
                    <a:lnTo>
                      <a:pt x="137" y="243"/>
                    </a:lnTo>
                    <a:lnTo>
                      <a:pt x="137" y="243"/>
                    </a:lnTo>
                    <a:lnTo>
                      <a:pt x="129" y="305"/>
                    </a:lnTo>
                    <a:lnTo>
                      <a:pt x="123" y="335"/>
                    </a:lnTo>
                    <a:lnTo>
                      <a:pt x="117" y="366"/>
                    </a:lnTo>
                    <a:lnTo>
                      <a:pt x="111" y="397"/>
                    </a:lnTo>
                    <a:lnTo>
                      <a:pt x="104" y="427"/>
                    </a:lnTo>
                    <a:lnTo>
                      <a:pt x="97" y="457"/>
                    </a:lnTo>
                    <a:lnTo>
                      <a:pt x="87" y="487"/>
                    </a:lnTo>
                    <a:lnTo>
                      <a:pt x="87" y="487"/>
                    </a:lnTo>
                    <a:lnTo>
                      <a:pt x="78" y="515"/>
                    </a:lnTo>
                    <a:lnTo>
                      <a:pt x="69" y="543"/>
                    </a:lnTo>
                    <a:lnTo>
                      <a:pt x="59" y="572"/>
                    </a:lnTo>
                    <a:lnTo>
                      <a:pt x="51" y="599"/>
                    </a:lnTo>
                    <a:lnTo>
                      <a:pt x="51" y="599"/>
                    </a:lnTo>
                    <a:lnTo>
                      <a:pt x="48" y="614"/>
                    </a:lnTo>
                    <a:lnTo>
                      <a:pt x="46" y="628"/>
                    </a:lnTo>
                    <a:lnTo>
                      <a:pt x="44" y="658"/>
                    </a:lnTo>
                    <a:lnTo>
                      <a:pt x="42" y="687"/>
                    </a:lnTo>
                    <a:lnTo>
                      <a:pt x="40" y="702"/>
                    </a:lnTo>
                    <a:lnTo>
                      <a:pt x="38" y="717"/>
                    </a:lnTo>
                    <a:lnTo>
                      <a:pt x="38" y="717"/>
                    </a:lnTo>
                    <a:lnTo>
                      <a:pt x="28" y="769"/>
                    </a:lnTo>
                    <a:lnTo>
                      <a:pt x="23" y="796"/>
                    </a:lnTo>
                    <a:lnTo>
                      <a:pt x="17" y="822"/>
                    </a:lnTo>
                    <a:lnTo>
                      <a:pt x="17" y="822"/>
                    </a:lnTo>
                    <a:lnTo>
                      <a:pt x="15" y="834"/>
                    </a:lnTo>
                    <a:lnTo>
                      <a:pt x="12" y="846"/>
                    </a:lnTo>
                    <a:lnTo>
                      <a:pt x="9" y="872"/>
                    </a:lnTo>
                    <a:lnTo>
                      <a:pt x="6" y="898"/>
                    </a:lnTo>
                    <a:lnTo>
                      <a:pt x="4" y="910"/>
                    </a:lnTo>
                    <a:lnTo>
                      <a:pt x="0" y="924"/>
                    </a:lnTo>
                    <a:lnTo>
                      <a:pt x="0" y="924"/>
                    </a:lnTo>
                    <a:lnTo>
                      <a:pt x="0" y="926"/>
                    </a:lnTo>
                    <a:lnTo>
                      <a:pt x="2" y="927"/>
                    </a:lnTo>
                    <a:lnTo>
                      <a:pt x="3" y="928"/>
                    </a:lnTo>
                    <a:lnTo>
                      <a:pt x="5" y="929"/>
                    </a:lnTo>
                    <a:lnTo>
                      <a:pt x="6" y="929"/>
                    </a:lnTo>
                    <a:lnTo>
                      <a:pt x="8" y="929"/>
                    </a:lnTo>
                    <a:lnTo>
                      <a:pt x="9" y="928"/>
                    </a:lnTo>
                    <a:lnTo>
                      <a:pt x="10" y="926"/>
                    </a:lnTo>
                    <a:lnTo>
                      <a:pt x="10" y="926"/>
                    </a:lnTo>
                    <a:lnTo>
                      <a:pt x="13" y="915"/>
                    </a:lnTo>
                    <a:lnTo>
                      <a:pt x="14" y="902"/>
                    </a:lnTo>
                    <a:lnTo>
                      <a:pt x="17" y="878"/>
                    </a:lnTo>
                    <a:lnTo>
                      <a:pt x="20" y="855"/>
                    </a:lnTo>
                    <a:lnTo>
                      <a:pt x="22" y="842"/>
                    </a:lnTo>
                    <a:lnTo>
                      <a:pt x="25" y="831"/>
                    </a:lnTo>
                    <a:lnTo>
                      <a:pt x="25" y="831"/>
                    </a:lnTo>
                    <a:lnTo>
                      <a:pt x="30" y="805"/>
                    </a:lnTo>
                    <a:lnTo>
                      <a:pt x="36" y="778"/>
                    </a:lnTo>
                    <a:lnTo>
                      <a:pt x="45" y="727"/>
                    </a:lnTo>
                    <a:lnTo>
                      <a:pt x="45" y="727"/>
                    </a:lnTo>
                    <a:lnTo>
                      <a:pt x="49" y="698"/>
                    </a:lnTo>
                    <a:lnTo>
                      <a:pt x="52" y="669"/>
                    </a:lnTo>
                    <a:lnTo>
                      <a:pt x="54" y="640"/>
                    </a:lnTo>
                    <a:lnTo>
                      <a:pt x="58" y="610"/>
                    </a:lnTo>
                    <a:lnTo>
                      <a:pt x="58" y="610"/>
                    </a:lnTo>
                    <a:lnTo>
                      <a:pt x="61" y="595"/>
                    </a:lnTo>
                    <a:lnTo>
                      <a:pt x="66" y="580"/>
                    </a:lnTo>
                    <a:lnTo>
                      <a:pt x="76" y="550"/>
                    </a:lnTo>
                    <a:lnTo>
                      <a:pt x="86" y="519"/>
                    </a:lnTo>
                    <a:lnTo>
                      <a:pt x="97" y="490"/>
                    </a:lnTo>
                    <a:lnTo>
                      <a:pt x="97" y="490"/>
                    </a:lnTo>
                    <a:lnTo>
                      <a:pt x="106" y="461"/>
                    </a:lnTo>
                    <a:lnTo>
                      <a:pt x="113" y="431"/>
                    </a:lnTo>
                    <a:lnTo>
                      <a:pt x="120" y="402"/>
                    </a:lnTo>
                    <a:lnTo>
                      <a:pt x="126" y="372"/>
                    </a:lnTo>
                    <a:lnTo>
                      <a:pt x="132" y="342"/>
                    </a:lnTo>
                    <a:lnTo>
                      <a:pt x="137" y="312"/>
                    </a:lnTo>
                    <a:lnTo>
                      <a:pt x="145" y="252"/>
                    </a:lnTo>
                    <a:lnTo>
                      <a:pt x="145" y="252"/>
                    </a:lnTo>
                    <a:lnTo>
                      <a:pt x="149" y="219"/>
                    </a:lnTo>
                    <a:lnTo>
                      <a:pt x="155" y="186"/>
                    </a:lnTo>
                    <a:lnTo>
                      <a:pt x="161" y="154"/>
                    </a:lnTo>
                    <a:lnTo>
                      <a:pt x="166" y="121"/>
                    </a:lnTo>
                    <a:lnTo>
                      <a:pt x="166" y="121"/>
                    </a:lnTo>
                    <a:lnTo>
                      <a:pt x="169" y="92"/>
                    </a:lnTo>
                    <a:lnTo>
                      <a:pt x="171" y="63"/>
                    </a:lnTo>
                    <a:lnTo>
                      <a:pt x="171" y="34"/>
                    </a:lnTo>
                    <a:lnTo>
                      <a:pt x="171" y="5"/>
                    </a:lnTo>
                    <a:lnTo>
                      <a:pt x="171" y="5"/>
                    </a:lnTo>
                    <a:lnTo>
                      <a:pt x="171" y="2"/>
                    </a:lnTo>
                    <a:lnTo>
                      <a:pt x="170" y="1"/>
                    </a:lnTo>
                    <a:lnTo>
                      <a:pt x="168" y="0"/>
                    </a:lnTo>
                    <a:lnTo>
                      <a:pt x="167" y="0"/>
                    </a:lnTo>
                    <a:lnTo>
                      <a:pt x="165" y="0"/>
                    </a:lnTo>
                    <a:lnTo>
                      <a:pt x="164" y="1"/>
                    </a:lnTo>
                    <a:lnTo>
                      <a:pt x="163" y="2"/>
                    </a:lnTo>
                    <a:lnTo>
                      <a:pt x="162" y="5"/>
                    </a:lnTo>
                    <a:lnTo>
                      <a:pt x="162"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7" name="chenying0907 917"/>
              <p:cNvSpPr/>
              <p:nvPr/>
            </p:nvSpPr>
            <p:spPr bwMode="auto">
              <a:xfrm>
                <a:off x="3692525" y="1401763"/>
                <a:ext cx="90488" cy="436563"/>
              </a:xfrm>
              <a:custGeom>
                <a:avLst/>
                <a:gdLst/>
                <a:ahLst/>
                <a:cxnLst>
                  <a:cxn ang="0">
                    <a:pos x="161" y="5"/>
                  </a:cxn>
                  <a:cxn ang="0">
                    <a:pos x="157" y="61"/>
                  </a:cxn>
                  <a:cxn ang="0">
                    <a:pos x="148" y="118"/>
                  </a:cxn>
                  <a:cxn ang="0">
                    <a:pos x="143" y="143"/>
                  </a:cxn>
                  <a:cxn ang="0">
                    <a:pos x="130" y="192"/>
                  </a:cxn>
                  <a:cxn ang="0">
                    <a:pos x="126" y="216"/>
                  </a:cxn>
                  <a:cxn ang="0">
                    <a:pos x="124" y="236"/>
                  </a:cxn>
                  <a:cxn ang="0">
                    <a:pos x="124" y="257"/>
                  </a:cxn>
                  <a:cxn ang="0">
                    <a:pos x="120" y="285"/>
                  </a:cxn>
                  <a:cxn ang="0">
                    <a:pos x="115" y="314"/>
                  </a:cxn>
                  <a:cxn ang="0">
                    <a:pos x="97" y="395"/>
                  </a:cxn>
                  <a:cxn ang="0">
                    <a:pos x="93" y="422"/>
                  </a:cxn>
                  <a:cxn ang="0">
                    <a:pos x="88" y="472"/>
                  </a:cxn>
                  <a:cxn ang="0">
                    <a:pos x="82" y="520"/>
                  </a:cxn>
                  <a:cxn ang="0">
                    <a:pos x="74" y="547"/>
                  </a:cxn>
                  <a:cxn ang="0">
                    <a:pos x="56" y="599"/>
                  </a:cxn>
                  <a:cxn ang="0">
                    <a:pos x="47" y="624"/>
                  </a:cxn>
                  <a:cxn ang="0">
                    <a:pos x="24" y="696"/>
                  </a:cxn>
                  <a:cxn ang="0">
                    <a:pos x="10" y="745"/>
                  </a:cxn>
                  <a:cxn ang="0">
                    <a:pos x="2" y="795"/>
                  </a:cxn>
                  <a:cxn ang="0">
                    <a:pos x="0" y="820"/>
                  </a:cxn>
                  <a:cxn ang="0">
                    <a:pos x="2" y="823"/>
                  </a:cxn>
                  <a:cxn ang="0">
                    <a:pos x="5" y="825"/>
                  </a:cxn>
                  <a:cxn ang="0">
                    <a:pos x="8" y="823"/>
                  </a:cxn>
                  <a:cxn ang="0">
                    <a:pos x="9" y="820"/>
                  </a:cxn>
                  <a:cxn ang="0">
                    <a:pos x="11" y="794"/>
                  </a:cxn>
                  <a:cxn ang="0">
                    <a:pos x="21" y="743"/>
                  </a:cxn>
                  <a:cxn ang="0">
                    <a:pos x="34" y="693"/>
                  </a:cxn>
                  <a:cxn ang="0">
                    <a:pos x="58" y="618"/>
                  </a:cxn>
                  <a:cxn ang="0">
                    <a:pos x="66" y="594"/>
                  </a:cxn>
                  <a:cxn ang="0">
                    <a:pos x="84" y="547"/>
                  </a:cxn>
                  <a:cxn ang="0">
                    <a:pos x="90" y="522"/>
                  </a:cxn>
                  <a:cxn ang="0">
                    <a:pos x="95" y="496"/>
                  </a:cxn>
                  <a:cxn ang="0">
                    <a:pos x="100" y="443"/>
                  </a:cxn>
                  <a:cxn ang="0">
                    <a:pos x="103" y="416"/>
                  </a:cxn>
                  <a:cxn ang="0">
                    <a:pos x="113" y="366"/>
                  </a:cxn>
                  <a:cxn ang="0">
                    <a:pos x="123" y="316"/>
                  </a:cxn>
                  <a:cxn ang="0">
                    <a:pos x="133" y="266"/>
                  </a:cxn>
                  <a:cxn ang="0">
                    <a:pos x="134" y="253"/>
                  </a:cxn>
                  <a:cxn ang="0">
                    <a:pos x="134" y="226"/>
                  </a:cxn>
                  <a:cxn ang="0">
                    <a:pos x="136" y="212"/>
                  </a:cxn>
                  <a:cxn ang="0">
                    <a:pos x="147" y="162"/>
                  </a:cxn>
                  <a:cxn ang="0">
                    <a:pos x="159" y="112"/>
                  </a:cxn>
                  <a:cxn ang="0">
                    <a:pos x="163" y="85"/>
                  </a:cxn>
                  <a:cxn ang="0">
                    <a:pos x="169" y="32"/>
                  </a:cxn>
                  <a:cxn ang="0">
                    <a:pos x="170" y="5"/>
                  </a:cxn>
                  <a:cxn ang="0">
                    <a:pos x="169" y="1"/>
                  </a:cxn>
                  <a:cxn ang="0">
                    <a:pos x="166" y="0"/>
                  </a:cxn>
                  <a:cxn ang="0">
                    <a:pos x="163" y="1"/>
                  </a:cxn>
                  <a:cxn ang="0">
                    <a:pos x="161" y="5"/>
                  </a:cxn>
                </a:cxnLst>
                <a:rect l="0" t="0" r="r" b="b"/>
                <a:pathLst>
                  <a:path w="170" h="825">
                    <a:moveTo>
                      <a:pt x="161" y="5"/>
                    </a:moveTo>
                    <a:lnTo>
                      <a:pt x="161" y="5"/>
                    </a:lnTo>
                    <a:lnTo>
                      <a:pt x="160" y="34"/>
                    </a:lnTo>
                    <a:lnTo>
                      <a:pt x="157" y="61"/>
                    </a:lnTo>
                    <a:lnTo>
                      <a:pt x="153" y="90"/>
                    </a:lnTo>
                    <a:lnTo>
                      <a:pt x="148" y="118"/>
                    </a:lnTo>
                    <a:lnTo>
                      <a:pt x="148" y="118"/>
                    </a:lnTo>
                    <a:lnTo>
                      <a:pt x="143" y="143"/>
                    </a:lnTo>
                    <a:lnTo>
                      <a:pt x="136" y="168"/>
                    </a:lnTo>
                    <a:lnTo>
                      <a:pt x="130" y="192"/>
                    </a:lnTo>
                    <a:lnTo>
                      <a:pt x="126" y="216"/>
                    </a:lnTo>
                    <a:lnTo>
                      <a:pt x="126" y="216"/>
                    </a:lnTo>
                    <a:lnTo>
                      <a:pt x="124" y="227"/>
                    </a:lnTo>
                    <a:lnTo>
                      <a:pt x="124" y="236"/>
                    </a:lnTo>
                    <a:lnTo>
                      <a:pt x="124" y="257"/>
                    </a:lnTo>
                    <a:lnTo>
                      <a:pt x="124" y="257"/>
                    </a:lnTo>
                    <a:lnTo>
                      <a:pt x="123" y="271"/>
                    </a:lnTo>
                    <a:lnTo>
                      <a:pt x="120" y="285"/>
                    </a:lnTo>
                    <a:lnTo>
                      <a:pt x="115" y="314"/>
                    </a:lnTo>
                    <a:lnTo>
                      <a:pt x="115" y="314"/>
                    </a:lnTo>
                    <a:lnTo>
                      <a:pt x="102" y="367"/>
                    </a:lnTo>
                    <a:lnTo>
                      <a:pt x="97" y="395"/>
                    </a:lnTo>
                    <a:lnTo>
                      <a:pt x="93" y="422"/>
                    </a:lnTo>
                    <a:lnTo>
                      <a:pt x="93" y="422"/>
                    </a:lnTo>
                    <a:lnTo>
                      <a:pt x="91" y="447"/>
                    </a:lnTo>
                    <a:lnTo>
                      <a:pt x="88" y="472"/>
                    </a:lnTo>
                    <a:lnTo>
                      <a:pt x="86" y="495"/>
                    </a:lnTo>
                    <a:lnTo>
                      <a:pt x="82" y="520"/>
                    </a:lnTo>
                    <a:lnTo>
                      <a:pt x="82" y="520"/>
                    </a:lnTo>
                    <a:lnTo>
                      <a:pt x="74" y="547"/>
                    </a:lnTo>
                    <a:lnTo>
                      <a:pt x="65" y="573"/>
                    </a:lnTo>
                    <a:lnTo>
                      <a:pt x="56" y="599"/>
                    </a:lnTo>
                    <a:lnTo>
                      <a:pt x="47" y="624"/>
                    </a:lnTo>
                    <a:lnTo>
                      <a:pt x="47" y="624"/>
                    </a:lnTo>
                    <a:lnTo>
                      <a:pt x="31" y="672"/>
                    </a:lnTo>
                    <a:lnTo>
                      <a:pt x="24" y="696"/>
                    </a:lnTo>
                    <a:lnTo>
                      <a:pt x="17" y="720"/>
                    </a:lnTo>
                    <a:lnTo>
                      <a:pt x="10" y="745"/>
                    </a:lnTo>
                    <a:lnTo>
                      <a:pt x="5" y="770"/>
                    </a:lnTo>
                    <a:lnTo>
                      <a:pt x="2" y="795"/>
                    </a:lnTo>
                    <a:lnTo>
                      <a:pt x="0" y="820"/>
                    </a:lnTo>
                    <a:lnTo>
                      <a:pt x="0" y="820"/>
                    </a:lnTo>
                    <a:lnTo>
                      <a:pt x="1" y="822"/>
                    </a:lnTo>
                    <a:lnTo>
                      <a:pt x="2" y="823"/>
                    </a:lnTo>
                    <a:lnTo>
                      <a:pt x="3" y="824"/>
                    </a:lnTo>
                    <a:lnTo>
                      <a:pt x="5" y="825"/>
                    </a:lnTo>
                    <a:lnTo>
                      <a:pt x="6" y="824"/>
                    </a:lnTo>
                    <a:lnTo>
                      <a:pt x="8" y="823"/>
                    </a:lnTo>
                    <a:lnTo>
                      <a:pt x="9" y="822"/>
                    </a:lnTo>
                    <a:lnTo>
                      <a:pt x="9" y="820"/>
                    </a:lnTo>
                    <a:lnTo>
                      <a:pt x="9" y="820"/>
                    </a:lnTo>
                    <a:lnTo>
                      <a:pt x="11" y="794"/>
                    </a:lnTo>
                    <a:lnTo>
                      <a:pt x="15" y="769"/>
                    </a:lnTo>
                    <a:lnTo>
                      <a:pt x="21" y="743"/>
                    </a:lnTo>
                    <a:lnTo>
                      <a:pt x="27" y="717"/>
                    </a:lnTo>
                    <a:lnTo>
                      <a:pt x="34" y="693"/>
                    </a:lnTo>
                    <a:lnTo>
                      <a:pt x="42" y="668"/>
                    </a:lnTo>
                    <a:lnTo>
                      <a:pt x="58" y="618"/>
                    </a:lnTo>
                    <a:lnTo>
                      <a:pt x="58" y="618"/>
                    </a:lnTo>
                    <a:lnTo>
                      <a:pt x="66" y="594"/>
                    </a:lnTo>
                    <a:lnTo>
                      <a:pt x="75" y="571"/>
                    </a:lnTo>
                    <a:lnTo>
                      <a:pt x="84" y="547"/>
                    </a:lnTo>
                    <a:lnTo>
                      <a:pt x="90" y="522"/>
                    </a:lnTo>
                    <a:lnTo>
                      <a:pt x="90" y="522"/>
                    </a:lnTo>
                    <a:lnTo>
                      <a:pt x="93" y="510"/>
                    </a:lnTo>
                    <a:lnTo>
                      <a:pt x="95" y="496"/>
                    </a:lnTo>
                    <a:lnTo>
                      <a:pt x="98" y="469"/>
                    </a:lnTo>
                    <a:lnTo>
                      <a:pt x="100" y="443"/>
                    </a:lnTo>
                    <a:lnTo>
                      <a:pt x="103" y="416"/>
                    </a:lnTo>
                    <a:lnTo>
                      <a:pt x="103" y="416"/>
                    </a:lnTo>
                    <a:lnTo>
                      <a:pt x="107" y="391"/>
                    </a:lnTo>
                    <a:lnTo>
                      <a:pt x="113" y="366"/>
                    </a:lnTo>
                    <a:lnTo>
                      <a:pt x="123" y="316"/>
                    </a:lnTo>
                    <a:lnTo>
                      <a:pt x="123" y="316"/>
                    </a:lnTo>
                    <a:lnTo>
                      <a:pt x="128" y="291"/>
                    </a:lnTo>
                    <a:lnTo>
                      <a:pt x="133" y="266"/>
                    </a:lnTo>
                    <a:lnTo>
                      <a:pt x="133" y="266"/>
                    </a:lnTo>
                    <a:lnTo>
                      <a:pt x="134" y="253"/>
                    </a:lnTo>
                    <a:lnTo>
                      <a:pt x="134" y="239"/>
                    </a:lnTo>
                    <a:lnTo>
                      <a:pt x="134" y="226"/>
                    </a:lnTo>
                    <a:lnTo>
                      <a:pt x="136" y="212"/>
                    </a:lnTo>
                    <a:lnTo>
                      <a:pt x="136" y="212"/>
                    </a:lnTo>
                    <a:lnTo>
                      <a:pt x="141" y="186"/>
                    </a:lnTo>
                    <a:lnTo>
                      <a:pt x="147" y="162"/>
                    </a:lnTo>
                    <a:lnTo>
                      <a:pt x="153" y="137"/>
                    </a:lnTo>
                    <a:lnTo>
                      <a:pt x="159" y="112"/>
                    </a:lnTo>
                    <a:lnTo>
                      <a:pt x="159" y="112"/>
                    </a:lnTo>
                    <a:lnTo>
                      <a:pt x="163" y="85"/>
                    </a:lnTo>
                    <a:lnTo>
                      <a:pt x="167" y="58"/>
                    </a:lnTo>
                    <a:lnTo>
                      <a:pt x="169" y="32"/>
                    </a:lnTo>
                    <a:lnTo>
                      <a:pt x="170" y="5"/>
                    </a:lnTo>
                    <a:lnTo>
                      <a:pt x="170" y="5"/>
                    </a:lnTo>
                    <a:lnTo>
                      <a:pt x="170" y="3"/>
                    </a:lnTo>
                    <a:lnTo>
                      <a:pt x="169" y="1"/>
                    </a:lnTo>
                    <a:lnTo>
                      <a:pt x="168" y="0"/>
                    </a:lnTo>
                    <a:lnTo>
                      <a:pt x="166" y="0"/>
                    </a:lnTo>
                    <a:lnTo>
                      <a:pt x="164" y="0"/>
                    </a:lnTo>
                    <a:lnTo>
                      <a:pt x="163" y="1"/>
                    </a:lnTo>
                    <a:lnTo>
                      <a:pt x="162" y="3"/>
                    </a:lnTo>
                    <a:lnTo>
                      <a:pt x="161" y="5"/>
                    </a:lnTo>
                    <a:lnTo>
                      <a:pt x="161"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8" name="chenying0907 918"/>
              <p:cNvSpPr/>
              <p:nvPr/>
            </p:nvSpPr>
            <p:spPr bwMode="auto">
              <a:xfrm>
                <a:off x="3751263" y="1443038"/>
                <a:ext cx="66675" cy="360363"/>
              </a:xfrm>
              <a:custGeom>
                <a:avLst/>
                <a:gdLst/>
                <a:ahLst/>
                <a:cxnLst>
                  <a:cxn ang="0">
                    <a:pos x="117" y="4"/>
                  </a:cxn>
                  <a:cxn ang="0">
                    <a:pos x="116" y="50"/>
                  </a:cxn>
                  <a:cxn ang="0">
                    <a:pos x="108" y="139"/>
                  </a:cxn>
                  <a:cxn ang="0">
                    <a:pos x="94" y="228"/>
                  </a:cxn>
                  <a:cxn ang="0">
                    <a:pos x="68" y="361"/>
                  </a:cxn>
                  <a:cxn ang="0">
                    <a:pos x="63" y="383"/>
                  </a:cxn>
                  <a:cxn ang="0">
                    <a:pos x="57" y="404"/>
                  </a:cxn>
                  <a:cxn ang="0">
                    <a:pos x="48" y="432"/>
                  </a:cxn>
                  <a:cxn ang="0">
                    <a:pos x="47" y="440"/>
                  </a:cxn>
                  <a:cxn ang="0">
                    <a:pos x="44" y="482"/>
                  </a:cxn>
                  <a:cxn ang="0">
                    <a:pos x="38" y="523"/>
                  </a:cxn>
                  <a:cxn ang="0">
                    <a:pos x="32" y="542"/>
                  </a:cxn>
                  <a:cxn ang="0">
                    <a:pos x="10" y="598"/>
                  </a:cxn>
                  <a:cxn ang="0">
                    <a:pos x="7" y="608"/>
                  </a:cxn>
                  <a:cxn ang="0">
                    <a:pos x="2" y="637"/>
                  </a:cxn>
                  <a:cxn ang="0">
                    <a:pos x="0" y="678"/>
                  </a:cxn>
                  <a:cxn ang="0">
                    <a:pos x="0" y="680"/>
                  </a:cxn>
                  <a:cxn ang="0">
                    <a:pos x="3" y="682"/>
                  </a:cxn>
                  <a:cxn ang="0">
                    <a:pos x="6" y="682"/>
                  </a:cxn>
                  <a:cxn ang="0">
                    <a:pos x="9" y="680"/>
                  </a:cxn>
                  <a:cxn ang="0">
                    <a:pos x="9" y="678"/>
                  </a:cxn>
                  <a:cxn ang="0">
                    <a:pos x="12" y="635"/>
                  </a:cxn>
                  <a:cxn ang="0">
                    <a:pos x="22" y="594"/>
                  </a:cxn>
                  <a:cxn ang="0">
                    <a:pos x="36" y="556"/>
                  </a:cxn>
                  <a:cxn ang="0">
                    <a:pos x="48" y="517"/>
                  </a:cxn>
                  <a:cxn ang="0">
                    <a:pos x="51" y="501"/>
                  </a:cxn>
                  <a:cxn ang="0">
                    <a:pos x="56" y="448"/>
                  </a:cxn>
                  <a:cxn ang="0">
                    <a:pos x="57" y="436"/>
                  </a:cxn>
                  <a:cxn ang="0">
                    <a:pos x="67" y="398"/>
                  </a:cxn>
                  <a:cxn ang="0">
                    <a:pos x="77" y="359"/>
                  </a:cxn>
                  <a:cxn ang="0">
                    <a:pos x="80" y="347"/>
                  </a:cxn>
                  <a:cxn ang="0">
                    <a:pos x="96" y="262"/>
                  </a:cxn>
                  <a:cxn ang="0">
                    <a:pos x="112" y="178"/>
                  </a:cxn>
                  <a:cxn ang="0">
                    <a:pos x="119" y="134"/>
                  </a:cxn>
                  <a:cxn ang="0">
                    <a:pos x="127" y="48"/>
                  </a:cxn>
                  <a:cxn ang="0">
                    <a:pos x="128" y="4"/>
                  </a:cxn>
                  <a:cxn ang="0">
                    <a:pos x="126" y="1"/>
                  </a:cxn>
                  <a:cxn ang="0">
                    <a:pos x="122" y="0"/>
                  </a:cxn>
                  <a:cxn ang="0">
                    <a:pos x="119" y="1"/>
                  </a:cxn>
                  <a:cxn ang="0">
                    <a:pos x="117" y="4"/>
                  </a:cxn>
                </a:cxnLst>
                <a:rect l="0" t="0" r="r" b="b"/>
                <a:pathLst>
                  <a:path w="128" h="682">
                    <a:moveTo>
                      <a:pt x="117" y="4"/>
                    </a:moveTo>
                    <a:lnTo>
                      <a:pt x="117" y="4"/>
                    </a:lnTo>
                    <a:lnTo>
                      <a:pt x="117" y="27"/>
                    </a:lnTo>
                    <a:lnTo>
                      <a:pt x="116" y="50"/>
                    </a:lnTo>
                    <a:lnTo>
                      <a:pt x="113" y="95"/>
                    </a:lnTo>
                    <a:lnTo>
                      <a:pt x="108" y="139"/>
                    </a:lnTo>
                    <a:lnTo>
                      <a:pt x="101" y="184"/>
                    </a:lnTo>
                    <a:lnTo>
                      <a:pt x="94" y="228"/>
                    </a:lnTo>
                    <a:lnTo>
                      <a:pt x="84" y="273"/>
                    </a:lnTo>
                    <a:lnTo>
                      <a:pt x="68" y="361"/>
                    </a:lnTo>
                    <a:lnTo>
                      <a:pt x="68" y="361"/>
                    </a:lnTo>
                    <a:lnTo>
                      <a:pt x="63" y="383"/>
                    </a:lnTo>
                    <a:lnTo>
                      <a:pt x="57" y="404"/>
                    </a:lnTo>
                    <a:lnTo>
                      <a:pt x="57" y="404"/>
                    </a:lnTo>
                    <a:lnTo>
                      <a:pt x="51" y="422"/>
                    </a:lnTo>
                    <a:lnTo>
                      <a:pt x="48" y="432"/>
                    </a:lnTo>
                    <a:lnTo>
                      <a:pt x="47" y="440"/>
                    </a:lnTo>
                    <a:lnTo>
                      <a:pt x="47" y="440"/>
                    </a:lnTo>
                    <a:lnTo>
                      <a:pt x="46" y="461"/>
                    </a:lnTo>
                    <a:lnTo>
                      <a:pt x="44" y="482"/>
                    </a:lnTo>
                    <a:lnTo>
                      <a:pt x="41" y="503"/>
                    </a:lnTo>
                    <a:lnTo>
                      <a:pt x="38" y="523"/>
                    </a:lnTo>
                    <a:lnTo>
                      <a:pt x="38" y="523"/>
                    </a:lnTo>
                    <a:lnTo>
                      <a:pt x="32" y="542"/>
                    </a:lnTo>
                    <a:lnTo>
                      <a:pt x="24" y="561"/>
                    </a:lnTo>
                    <a:lnTo>
                      <a:pt x="10" y="598"/>
                    </a:lnTo>
                    <a:lnTo>
                      <a:pt x="10" y="598"/>
                    </a:lnTo>
                    <a:lnTo>
                      <a:pt x="7" y="608"/>
                    </a:lnTo>
                    <a:lnTo>
                      <a:pt x="5" y="618"/>
                    </a:lnTo>
                    <a:lnTo>
                      <a:pt x="2" y="637"/>
                    </a:lnTo>
                    <a:lnTo>
                      <a:pt x="0" y="657"/>
                    </a:lnTo>
                    <a:lnTo>
                      <a:pt x="0" y="678"/>
                    </a:lnTo>
                    <a:lnTo>
                      <a:pt x="0" y="678"/>
                    </a:lnTo>
                    <a:lnTo>
                      <a:pt x="0" y="680"/>
                    </a:lnTo>
                    <a:lnTo>
                      <a:pt x="1" y="681"/>
                    </a:lnTo>
                    <a:lnTo>
                      <a:pt x="3" y="682"/>
                    </a:lnTo>
                    <a:lnTo>
                      <a:pt x="4" y="682"/>
                    </a:lnTo>
                    <a:lnTo>
                      <a:pt x="6" y="682"/>
                    </a:lnTo>
                    <a:lnTo>
                      <a:pt x="7" y="681"/>
                    </a:lnTo>
                    <a:lnTo>
                      <a:pt x="9" y="680"/>
                    </a:lnTo>
                    <a:lnTo>
                      <a:pt x="9" y="678"/>
                    </a:lnTo>
                    <a:lnTo>
                      <a:pt x="9" y="678"/>
                    </a:lnTo>
                    <a:lnTo>
                      <a:pt x="10" y="656"/>
                    </a:lnTo>
                    <a:lnTo>
                      <a:pt x="12" y="635"/>
                    </a:lnTo>
                    <a:lnTo>
                      <a:pt x="16" y="615"/>
                    </a:lnTo>
                    <a:lnTo>
                      <a:pt x="22" y="594"/>
                    </a:lnTo>
                    <a:lnTo>
                      <a:pt x="22" y="594"/>
                    </a:lnTo>
                    <a:lnTo>
                      <a:pt x="36" y="556"/>
                    </a:lnTo>
                    <a:lnTo>
                      <a:pt x="43" y="537"/>
                    </a:lnTo>
                    <a:lnTo>
                      <a:pt x="48" y="517"/>
                    </a:lnTo>
                    <a:lnTo>
                      <a:pt x="48" y="517"/>
                    </a:lnTo>
                    <a:lnTo>
                      <a:pt x="51" y="501"/>
                    </a:lnTo>
                    <a:lnTo>
                      <a:pt x="53" y="483"/>
                    </a:lnTo>
                    <a:lnTo>
                      <a:pt x="56" y="448"/>
                    </a:lnTo>
                    <a:lnTo>
                      <a:pt x="56" y="448"/>
                    </a:lnTo>
                    <a:lnTo>
                      <a:pt x="57" y="436"/>
                    </a:lnTo>
                    <a:lnTo>
                      <a:pt x="60" y="422"/>
                    </a:lnTo>
                    <a:lnTo>
                      <a:pt x="67" y="398"/>
                    </a:lnTo>
                    <a:lnTo>
                      <a:pt x="74" y="372"/>
                    </a:lnTo>
                    <a:lnTo>
                      <a:pt x="77" y="359"/>
                    </a:lnTo>
                    <a:lnTo>
                      <a:pt x="80" y="347"/>
                    </a:lnTo>
                    <a:lnTo>
                      <a:pt x="80" y="347"/>
                    </a:lnTo>
                    <a:lnTo>
                      <a:pt x="87" y="305"/>
                    </a:lnTo>
                    <a:lnTo>
                      <a:pt x="96" y="262"/>
                    </a:lnTo>
                    <a:lnTo>
                      <a:pt x="104" y="220"/>
                    </a:lnTo>
                    <a:lnTo>
                      <a:pt x="112" y="178"/>
                    </a:lnTo>
                    <a:lnTo>
                      <a:pt x="112" y="178"/>
                    </a:lnTo>
                    <a:lnTo>
                      <a:pt x="119" y="134"/>
                    </a:lnTo>
                    <a:lnTo>
                      <a:pt x="123" y="92"/>
                    </a:lnTo>
                    <a:lnTo>
                      <a:pt x="127" y="48"/>
                    </a:lnTo>
                    <a:lnTo>
                      <a:pt x="128" y="4"/>
                    </a:lnTo>
                    <a:lnTo>
                      <a:pt x="128" y="4"/>
                    </a:lnTo>
                    <a:lnTo>
                      <a:pt x="127" y="2"/>
                    </a:lnTo>
                    <a:lnTo>
                      <a:pt x="126" y="1"/>
                    </a:lnTo>
                    <a:lnTo>
                      <a:pt x="125" y="0"/>
                    </a:lnTo>
                    <a:lnTo>
                      <a:pt x="122" y="0"/>
                    </a:lnTo>
                    <a:lnTo>
                      <a:pt x="120" y="0"/>
                    </a:lnTo>
                    <a:lnTo>
                      <a:pt x="119" y="1"/>
                    </a:lnTo>
                    <a:lnTo>
                      <a:pt x="118" y="2"/>
                    </a:lnTo>
                    <a:lnTo>
                      <a:pt x="117" y="4"/>
                    </a:lnTo>
                    <a:lnTo>
                      <a:pt x="11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49" name="chenying0907 919"/>
              <p:cNvSpPr/>
              <p:nvPr/>
            </p:nvSpPr>
            <p:spPr bwMode="auto">
              <a:xfrm>
                <a:off x="3797300" y="1477963"/>
                <a:ext cx="60325" cy="268288"/>
              </a:xfrm>
              <a:custGeom>
                <a:avLst/>
                <a:gdLst/>
                <a:ahLst/>
                <a:cxnLst>
                  <a:cxn ang="0">
                    <a:pos x="114" y="4"/>
                  </a:cxn>
                  <a:cxn ang="0">
                    <a:pos x="113" y="1"/>
                  </a:cxn>
                  <a:cxn ang="0">
                    <a:pos x="110" y="0"/>
                  </a:cxn>
                  <a:cxn ang="0">
                    <a:pos x="106" y="1"/>
                  </a:cxn>
                  <a:cxn ang="0">
                    <a:pos x="105" y="4"/>
                  </a:cxn>
                  <a:cxn ang="0">
                    <a:pos x="104" y="38"/>
                  </a:cxn>
                  <a:cxn ang="0">
                    <a:pos x="94" y="104"/>
                  </a:cxn>
                  <a:cxn ang="0">
                    <a:pos x="81" y="170"/>
                  </a:cxn>
                  <a:cxn ang="0">
                    <a:pos x="58" y="268"/>
                  </a:cxn>
                  <a:cxn ang="0">
                    <a:pos x="47" y="324"/>
                  </a:cxn>
                  <a:cxn ang="0">
                    <a:pos x="37" y="366"/>
                  </a:cxn>
                  <a:cxn ang="0">
                    <a:pos x="31" y="379"/>
                  </a:cxn>
                  <a:cxn ang="0">
                    <a:pos x="28" y="393"/>
                  </a:cxn>
                  <a:cxn ang="0">
                    <a:pos x="25" y="419"/>
                  </a:cxn>
                  <a:cxn ang="0">
                    <a:pos x="22" y="433"/>
                  </a:cxn>
                  <a:cxn ang="0">
                    <a:pos x="8" y="483"/>
                  </a:cxn>
                  <a:cxn ang="0">
                    <a:pos x="1" y="500"/>
                  </a:cxn>
                  <a:cxn ang="0">
                    <a:pos x="0" y="504"/>
                  </a:cxn>
                  <a:cxn ang="0">
                    <a:pos x="5" y="507"/>
                  </a:cxn>
                  <a:cxn ang="0">
                    <a:pos x="8" y="506"/>
                  </a:cxn>
                  <a:cxn ang="0">
                    <a:pos x="10" y="505"/>
                  </a:cxn>
                  <a:cxn ang="0">
                    <a:pos x="25" y="465"/>
                  </a:cxn>
                  <a:cxn ang="0">
                    <a:pos x="32" y="437"/>
                  </a:cxn>
                  <a:cxn ang="0">
                    <a:pos x="38" y="409"/>
                  </a:cxn>
                  <a:cxn ang="0">
                    <a:pos x="39" y="396"/>
                  </a:cxn>
                  <a:cxn ang="0">
                    <a:pos x="41" y="380"/>
                  </a:cxn>
                  <a:cxn ang="0">
                    <a:pos x="55" y="335"/>
                  </a:cxn>
                  <a:cxn ang="0">
                    <a:pos x="59" y="319"/>
                  </a:cxn>
                  <a:cxn ang="0">
                    <a:pos x="64" y="286"/>
                  </a:cxn>
                  <a:cxn ang="0">
                    <a:pos x="68" y="271"/>
                  </a:cxn>
                  <a:cxn ang="0">
                    <a:pos x="96" y="142"/>
                  </a:cxn>
                  <a:cxn ang="0">
                    <a:pos x="109" y="76"/>
                  </a:cxn>
                  <a:cxn ang="0">
                    <a:pos x="114" y="10"/>
                  </a:cxn>
                  <a:cxn ang="0">
                    <a:pos x="114" y="9"/>
                  </a:cxn>
                </a:cxnLst>
                <a:rect l="0" t="0" r="r" b="b"/>
                <a:pathLst>
                  <a:path w="114" h="507">
                    <a:moveTo>
                      <a:pt x="114" y="4"/>
                    </a:moveTo>
                    <a:lnTo>
                      <a:pt x="114" y="4"/>
                    </a:lnTo>
                    <a:lnTo>
                      <a:pt x="114" y="2"/>
                    </a:lnTo>
                    <a:lnTo>
                      <a:pt x="113" y="1"/>
                    </a:lnTo>
                    <a:lnTo>
                      <a:pt x="111" y="0"/>
                    </a:lnTo>
                    <a:lnTo>
                      <a:pt x="110" y="0"/>
                    </a:lnTo>
                    <a:lnTo>
                      <a:pt x="108" y="0"/>
                    </a:lnTo>
                    <a:lnTo>
                      <a:pt x="106" y="1"/>
                    </a:lnTo>
                    <a:lnTo>
                      <a:pt x="105" y="2"/>
                    </a:lnTo>
                    <a:lnTo>
                      <a:pt x="105" y="4"/>
                    </a:lnTo>
                    <a:lnTo>
                      <a:pt x="105" y="4"/>
                    </a:lnTo>
                    <a:lnTo>
                      <a:pt x="104" y="38"/>
                    </a:lnTo>
                    <a:lnTo>
                      <a:pt x="100" y="71"/>
                    </a:lnTo>
                    <a:lnTo>
                      <a:pt x="94" y="104"/>
                    </a:lnTo>
                    <a:lnTo>
                      <a:pt x="88" y="137"/>
                    </a:lnTo>
                    <a:lnTo>
                      <a:pt x="81" y="170"/>
                    </a:lnTo>
                    <a:lnTo>
                      <a:pt x="74" y="203"/>
                    </a:lnTo>
                    <a:lnTo>
                      <a:pt x="58" y="268"/>
                    </a:lnTo>
                    <a:lnTo>
                      <a:pt x="58" y="268"/>
                    </a:lnTo>
                    <a:lnTo>
                      <a:pt x="47" y="324"/>
                    </a:lnTo>
                    <a:lnTo>
                      <a:pt x="40" y="352"/>
                    </a:lnTo>
                    <a:lnTo>
                      <a:pt x="37" y="366"/>
                    </a:lnTo>
                    <a:lnTo>
                      <a:pt x="31" y="379"/>
                    </a:lnTo>
                    <a:lnTo>
                      <a:pt x="31" y="379"/>
                    </a:lnTo>
                    <a:lnTo>
                      <a:pt x="29" y="385"/>
                    </a:lnTo>
                    <a:lnTo>
                      <a:pt x="28" y="393"/>
                    </a:lnTo>
                    <a:lnTo>
                      <a:pt x="26" y="406"/>
                    </a:lnTo>
                    <a:lnTo>
                      <a:pt x="25" y="419"/>
                    </a:lnTo>
                    <a:lnTo>
                      <a:pt x="22" y="433"/>
                    </a:lnTo>
                    <a:lnTo>
                      <a:pt x="22" y="433"/>
                    </a:lnTo>
                    <a:lnTo>
                      <a:pt x="13" y="467"/>
                    </a:lnTo>
                    <a:lnTo>
                      <a:pt x="8" y="483"/>
                    </a:lnTo>
                    <a:lnTo>
                      <a:pt x="1" y="500"/>
                    </a:lnTo>
                    <a:lnTo>
                      <a:pt x="1" y="500"/>
                    </a:lnTo>
                    <a:lnTo>
                      <a:pt x="0" y="502"/>
                    </a:lnTo>
                    <a:lnTo>
                      <a:pt x="0" y="504"/>
                    </a:lnTo>
                    <a:lnTo>
                      <a:pt x="3" y="506"/>
                    </a:lnTo>
                    <a:lnTo>
                      <a:pt x="5" y="507"/>
                    </a:lnTo>
                    <a:lnTo>
                      <a:pt x="7" y="507"/>
                    </a:lnTo>
                    <a:lnTo>
                      <a:pt x="8" y="506"/>
                    </a:lnTo>
                    <a:lnTo>
                      <a:pt x="10" y="505"/>
                    </a:lnTo>
                    <a:lnTo>
                      <a:pt x="10" y="505"/>
                    </a:lnTo>
                    <a:lnTo>
                      <a:pt x="20" y="479"/>
                    </a:lnTo>
                    <a:lnTo>
                      <a:pt x="25" y="465"/>
                    </a:lnTo>
                    <a:lnTo>
                      <a:pt x="29" y="451"/>
                    </a:lnTo>
                    <a:lnTo>
                      <a:pt x="32" y="437"/>
                    </a:lnTo>
                    <a:lnTo>
                      <a:pt x="36" y="424"/>
                    </a:lnTo>
                    <a:lnTo>
                      <a:pt x="38" y="409"/>
                    </a:lnTo>
                    <a:lnTo>
                      <a:pt x="39" y="396"/>
                    </a:lnTo>
                    <a:lnTo>
                      <a:pt x="39" y="396"/>
                    </a:lnTo>
                    <a:lnTo>
                      <a:pt x="40" y="387"/>
                    </a:lnTo>
                    <a:lnTo>
                      <a:pt x="41" y="380"/>
                    </a:lnTo>
                    <a:lnTo>
                      <a:pt x="45" y="365"/>
                    </a:lnTo>
                    <a:lnTo>
                      <a:pt x="55" y="335"/>
                    </a:lnTo>
                    <a:lnTo>
                      <a:pt x="55" y="335"/>
                    </a:lnTo>
                    <a:lnTo>
                      <a:pt x="59" y="319"/>
                    </a:lnTo>
                    <a:lnTo>
                      <a:pt x="62" y="303"/>
                    </a:lnTo>
                    <a:lnTo>
                      <a:pt x="64" y="286"/>
                    </a:lnTo>
                    <a:lnTo>
                      <a:pt x="68" y="271"/>
                    </a:lnTo>
                    <a:lnTo>
                      <a:pt x="68" y="271"/>
                    </a:lnTo>
                    <a:lnTo>
                      <a:pt x="82" y="206"/>
                    </a:lnTo>
                    <a:lnTo>
                      <a:pt x="96" y="142"/>
                    </a:lnTo>
                    <a:lnTo>
                      <a:pt x="103" y="109"/>
                    </a:lnTo>
                    <a:lnTo>
                      <a:pt x="109" y="76"/>
                    </a:lnTo>
                    <a:lnTo>
                      <a:pt x="112" y="43"/>
                    </a:lnTo>
                    <a:lnTo>
                      <a:pt x="114" y="10"/>
                    </a:lnTo>
                    <a:lnTo>
                      <a:pt x="114" y="10"/>
                    </a:lnTo>
                    <a:lnTo>
                      <a:pt x="114" y="9"/>
                    </a:lnTo>
                    <a:lnTo>
                      <a:pt x="114"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0" name="chenying0907 920"/>
              <p:cNvSpPr/>
              <p:nvPr/>
            </p:nvSpPr>
            <p:spPr bwMode="auto">
              <a:xfrm>
                <a:off x="3857625" y="1504950"/>
                <a:ext cx="33338" cy="190500"/>
              </a:xfrm>
              <a:custGeom>
                <a:avLst/>
                <a:gdLst/>
                <a:ahLst/>
                <a:cxnLst>
                  <a:cxn ang="0">
                    <a:pos x="54" y="2"/>
                  </a:cxn>
                  <a:cxn ang="0">
                    <a:pos x="48" y="11"/>
                  </a:cxn>
                  <a:cxn ang="0">
                    <a:pos x="45" y="24"/>
                  </a:cxn>
                  <a:cxn ang="0">
                    <a:pos x="46" y="44"/>
                  </a:cxn>
                  <a:cxn ang="0">
                    <a:pos x="46" y="50"/>
                  </a:cxn>
                  <a:cxn ang="0">
                    <a:pos x="42" y="74"/>
                  </a:cxn>
                  <a:cxn ang="0">
                    <a:pos x="31" y="123"/>
                  </a:cxn>
                  <a:cxn ang="0">
                    <a:pos x="29" y="147"/>
                  </a:cxn>
                  <a:cxn ang="0">
                    <a:pos x="28" y="162"/>
                  </a:cxn>
                  <a:cxn ang="0">
                    <a:pos x="24" y="206"/>
                  </a:cxn>
                  <a:cxn ang="0">
                    <a:pos x="13" y="265"/>
                  </a:cxn>
                  <a:cxn ang="0">
                    <a:pos x="11" y="275"/>
                  </a:cxn>
                  <a:cxn ang="0">
                    <a:pos x="9" y="306"/>
                  </a:cxn>
                  <a:cxn ang="0">
                    <a:pos x="8" y="319"/>
                  </a:cxn>
                  <a:cxn ang="0">
                    <a:pos x="0" y="354"/>
                  </a:cxn>
                  <a:cxn ang="0">
                    <a:pos x="0" y="356"/>
                  </a:cxn>
                  <a:cxn ang="0">
                    <a:pos x="4" y="360"/>
                  </a:cxn>
                  <a:cxn ang="0">
                    <a:pos x="7" y="360"/>
                  </a:cxn>
                  <a:cxn ang="0">
                    <a:pos x="9" y="357"/>
                  </a:cxn>
                  <a:cxn ang="0">
                    <a:pos x="16" y="325"/>
                  </a:cxn>
                  <a:cxn ang="0">
                    <a:pos x="19" y="292"/>
                  </a:cxn>
                  <a:cxn ang="0">
                    <a:pos x="20" y="280"/>
                  </a:cxn>
                  <a:cxn ang="0">
                    <a:pos x="27" y="240"/>
                  </a:cxn>
                  <a:cxn ang="0">
                    <a:pos x="35" y="201"/>
                  </a:cxn>
                  <a:cxn ang="0">
                    <a:pos x="37" y="188"/>
                  </a:cxn>
                  <a:cxn ang="0">
                    <a:pos x="38" y="161"/>
                  </a:cxn>
                  <a:cxn ang="0">
                    <a:pos x="40" y="133"/>
                  </a:cxn>
                  <a:cxn ang="0">
                    <a:pos x="44" y="109"/>
                  </a:cxn>
                  <a:cxn ang="0">
                    <a:pos x="50" y="85"/>
                  </a:cxn>
                  <a:cxn ang="0">
                    <a:pos x="57" y="53"/>
                  </a:cxn>
                  <a:cxn ang="0">
                    <a:pos x="57" y="43"/>
                  </a:cxn>
                  <a:cxn ang="0">
                    <a:pos x="56" y="24"/>
                  </a:cxn>
                  <a:cxn ang="0">
                    <a:pos x="56" y="15"/>
                  </a:cxn>
                  <a:cxn ang="0">
                    <a:pos x="60" y="8"/>
                  </a:cxn>
                  <a:cxn ang="0">
                    <a:pos x="62" y="7"/>
                  </a:cxn>
                  <a:cxn ang="0">
                    <a:pos x="62" y="3"/>
                  </a:cxn>
                  <a:cxn ang="0">
                    <a:pos x="58" y="0"/>
                  </a:cxn>
                  <a:cxn ang="0">
                    <a:pos x="54" y="2"/>
                  </a:cxn>
                </a:cxnLst>
                <a:rect l="0" t="0" r="r" b="b"/>
                <a:pathLst>
                  <a:path w="62" h="360">
                    <a:moveTo>
                      <a:pt x="54" y="2"/>
                    </a:moveTo>
                    <a:lnTo>
                      <a:pt x="54" y="2"/>
                    </a:lnTo>
                    <a:lnTo>
                      <a:pt x="50" y="6"/>
                    </a:lnTo>
                    <a:lnTo>
                      <a:pt x="48" y="11"/>
                    </a:lnTo>
                    <a:lnTo>
                      <a:pt x="46" y="17"/>
                    </a:lnTo>
                    <a:lnTo>
                      <a:pt x="45" y="24"/>
                    </a:lnTo>
                    <a:lnTo>
                      <a:pt x="46" y="38"/>
                    </a:lnTo>
                    <a:lnTo>
                      <a:pt x="46" y="44"/>
                    </a:lnTo>
                    <a:lnTo>
                      <a:pt x="46" y="50"/>
                    </a:lnTo>
                    <a:lnTo>
                      <a:pt x="46" y="50"/>
                    </a:lnTo>
                    <a:lnTo>
                      <a:pt x="44" y="62"/>
                    </a:lnTo>
                    <a:lnTo>
                      <a:pt x="42" y="74"/>
                    </a:lnTo>
                    <a:lnTo>
                      <a:pt x="36" y="99"/>
                    </a:lnTo>
                    <a:lnTo>
                      <a:pt x="31" y="123"/>
                    </a:lnTo>
                    <a:lnTo>
                      <a:pt x="29" y="135"/>
                    </a:lnTo>
                    <a:lnTo>
                      <a:pt x="29" y="147"/>
                    </a:lnTo>
                    <a:lnTo>
                      <a:pt x="29" y="147"/>
                    </a:lnTo>
                    <a:lnTo>
                      <a:pt x="28" y="162"/>
                    </a:lnTo>
                    <a:lnTo>
                      <a:pt x="27" y="177"/>
                    </a:lnTo>
                    <a:lnTo>
                      <a:pt x="24" y="206"/>
                    </a:lnTo>
                    <a:lnTo>
                      <a:pt x="19" y="236"/>
                    </a:lnTo>
                    <a:lnTo>
                      <a:pt x="13" y="265"/>
                    </a:lnTo>
                    <a:lnTo>
                      <a:pt x="13" y="265"/>
                    </a:lnTo>
                    <a:lnTo>
                      <a:pt x="11" y="275"/>
                    </a:lnTo>
                    <a:lnTo>
                      <a:pt x="10" y="286"/>
                    </a:lnTo>
                    <a:lnTo>
                      <a:pt x="9" y="306"/>
                    </a:lnTo>
                    <a:lnTo>
                      <a:pt x="9" y="306"/>
                    </a:lnTo>
                    <a:lnTo>
                      <a:pt x="8" y="319"/>
                    </a:lnTo>
                    <a:lnTo>
                      <a:pt x="5" y="331"/>
                    </a:lnTo>
                    <a:lnTo>
                      <a:pt x="0" y="354"/>
                    </a:lnTo>
                    <a:lnTo>
                      <a:pt x="0" y="354"/>
                    </a:lnTo>
                    <a:lnTo>
                      <a:pt x="0" y="356"/>
                    </a:lnTo>
                    <a:lnTo>
                      <a:pt x="1" y="358"/>
                    </a:lnTo>
                    <a:lnTo>
                      <a:pt x="4" y="360"/>
                    </a:lnTo>
                    <a:lnTo>
                      <a:pt x="6" y="360"/>
                    </a:lnTo>
                    <a:lnTo>
                      <a:pt x="7" y="360"/>
                    </a:lnTo>
                    <a:lnTo>
                      <a:pt x="8" y="359"/>
                    </a:lnTo>
                    <a:lnTo>
                      <a:pt x="9" y="357"/>
                    </a:lnTo>
                    <a:lnTo>
                      <a:pt x="9" y="357"/>
                    </a:lnTo>
                    <a:lnTo>
                      <a:pt x="16" y="325"/>
                    </a:lnTo>
                    <a:lnTo>
                      <a:pt x="18" y="309"/>
                    </a:lnTo>
                    <a:lnTo>
                      <a:pt x="19" y="292"/>
                    </a:lnTo>
                    <a:lnTo>
                      <a:pt x="19" y="292"/>
                    </a:lnTo>
                    <a:lnTo>
                      <a:pt x="20" y="280"/>
                    </a:lnTo>
                    <a:lnTo>
                      <a:pt x="22" y="266"/>
                    </a:lnTo>
                    <a:lnTo>
                      <a:pt x="27" y="240"/>
                    </a:lnTo>
                    <a:lnTo>
                      <a:pt x="33" y="215"/>
                    </a:lnTo>
                    <a:lnTo>
                      <a:pt x="35" y="201"/>
                    </a:lnTo>
                    <a:lnTo>
                      <a:pt x="37" y="188"/>
                    </a:lnTo>
                    <a:lnTo>
                      <a:pt x="37" y="188"/>
                    </a:lnTo>
                    <a:lnTo>
                      <a:pt x="38" y="174"/>
                    </a:lnTo>
                    <a:lnTo>
                      <a:pt x="38" y="161"/>
                    </a:lnTo>
                    <a:lnTo>
                      <a:pt x="39" y="146"/>
                    </a:lnTo>
                    <a:lnTo>
                      <a:pt x="40" y="133"/>
                    </a:lnTo>
                    <a:lnTo>
                      <a:pt x="40" y="133"/>
                    </a:lnTo>
                    <a:lnTo>
                      <a:pt x="44" y="109"/>
                    </a:lnTo>
                    <a:lnTo>
                      <a:pt x="50" y="85"/>
                    </a:lnTo>
                    <a:lnTo>
                      <a:pt x="50" y="85"/>
                    </a:lnTo>
                    <a:lnTo>
                      <a:pt x="55" y="65"/>
                    </a:lnTo>
                    <a:lnTo>
                      <a:pt x="57" y="53"/>
                    </a:lnTo>
                    <a:lnTo>
                      <a:pt x="57" y="43"/>
                    </a:lnTo>
                    <a:lnTo>
                      <a:pt x="57" y="43"/>
                    </a:lnTo>
                    <a:lnTo>
                      <a:pt x="56" y="34"/>
                    </a:lnTo>
                    <a:lnTo>
                      <a:pt x="56" y="24"/>
                    </a:lnTo>
                    <a:lnTo>
                      <a:pt x="56" y="19"/>
                    </a:lnTo>
                    <a:lnTo>
                      <a:pt x="56" y="15"/>
                    </a:lnTo>
                    <a:lnTo>
                      <a:pt x="58" y="11"/>
                    </a:lnTo>
                    <a:lnTo>
                      <a:pt x="60" y="8"/>
                    </a:lnTo>
                    <a:lnTo>
                      <a:pt x="60" y="8"/>
                    </a:lnTo>
                    <a:lnTo>
                      <a:pt x="62" y="7"/>
                    </a:lnTo>
                    <a:lnTo>
                      <a:pt x="62" y="5"/>
                    </a:lnTo>
                    <a:lnTo>
                      <a:pt x="62" y="3"/>
                    </a:lnTo>
                    <a:lnTo>
                      <a:pt x="61" y="2"/>
                    </a:lnTo>
                    <a:lnTo>
                      <a:pt x="58" y="0"/>
                    </a:lnTo>
                    <a:lnTo>
                      <a:pt x="56" y="1"/>
                    </a:lnTo>
                    <a:lnTo>
                      <a:pt x="54" y="2"/>
                    </a:lnTo>
                    <a:lnTo>
                      <a:pt x="54" y="2"/>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1" name="chenying0907 921"/>
              <p:cNvSpPr/>
              <p:nvPr/>
            </p:nvSpPr>
            <p:spPr bwMode="auto">
              <a:xfrm>
                <a:off x="3883025" y="1544638"/>
                <a:ext cx="22225" cy="130175"/>
              </a:xfrm>
              <a:custGeom>
                <a:avLst/>
                <a:gdLst/>
                <a:ahLst/>
                <a:cxnLst>
                  <a:cxn ang="0">
                    <a:pos x="33" y="4"/>
                  </a:cxn>
                  <a:cxn ang="0">
                    <a:pos x="33" y="4"/>
                  </a:cxn>
                  <a:cxn ang="0">
                    <a:pos x="33" y="37"/>
                  </a:cxn>
                  <a:cxn ang="0">
                    <a:pos x="29" y="69"/>
                  </a:cxn>
                  <a:cxn ang="0">
                    <a:pos x="25" y="101"/>
                  </a:cxn>
                  <a:cxn ang="0">
                    <a:pos x="23" y="117"/>
                  </a:cxn>
                  <a:cxn ang="0">
                    <a:pos x="19" y="133"/>
                  </a:cxn>
                  <a:cxn ang="0">
                    <a:pos x="19" y="133"/>
                  </a:cxn>
                  <a:cxn ang="0">
                    <a:pos x="13" y="156"/>
                  </a:cxn>
                  <a:cxn ang="0">
                    <a:pos x="11" y="167"/>
                  </a:cxn>
                  <a:cxn ang="0">
                    <a:pos x="10" y="179"/>
                  </a:cxn>
                  <a:cxn ang="0">
                    <a:pos x="10" y="179"/>
                  </a:cxn>
                  <a:cxn ang="0">
                    <a:pos x="8" y="194"/>
                  </a:cxn>
                  <a:cxn ang="0">
                    <a:pos x="5" y="210"/>
                  </a:cxn>
                  <a:cxn ang="0">
                    <a:pos x="2" y="225"/>
                  </a:cxn>
                  <a:cxn ang="0">
                    <a:pos x="0" y="242"/>
                  </a:cxn>
                  <a:cxn ang="0">
                    <a:pos x="0" y="242"/>
                  </a:cxn>
                  <a:cxn ang="0">
                    <a:pos x="0" y="244"/>
                  </a:cxn>
                  <a:cxn ang="0">
                    <a:pos x="1" y="245"/>
                  </a:cxn>
                  <a:cxn ang="0">
                    <a:pos x="3" y="246"/>
                  </a:cxn>
                  <a:cxn ang="0">
                    <a:pos x="4" y="246"/>
                  </a:cxn>
                  <a:cxn ang="0">
                    <a:pos x="6" y="246"/>
                  </a:cxn>
                  <a:cxn ang="0">
                    <a:pos x="8" y="245"/>
                  </a:cxn>
                  <a:cxn ang="0">
                    <a:pos x="9" y="244"/>
                  </a:cxn>
                  <a:cxn ang="0">
                    <a:pos x="9" y="242"/>
                  </a:cxn>
                  <a:cxn ang="0">
                    <a:pos x="9" y="242"/>
                  </a:cxn>
                  <a:cxn ang="0">
                    <a:pos x="11" y="227"/>
                  </a:cxn>
                  <a:cxn ang="0">
                    <a:pos x="14" y="214"/>
                  </a:cxn>
                  <a:cxn ang="0">
                    <a:pos x="17" y="199"/>
                  </a:cxn>
                  <a:cxn ang="0">
                    <a:pos x="18" y="193"/>
                  </a:cxn>
                  <a:cxn ang="0">
                    <a:pos x="18" y="186"/>
                  </a:cxn>
                  <a:cxn ang="0">
                    <a:pos x="18" y="186"/>
                  </a:cxn>
                  <a:cxn ang="0">
                    <a:pos x="19" y="177"/>
                  </a:cxn>
                  <a:cxn ang="0">
                    <a:pos x="20" y="169"/>
                  </a:cxn>
                  <a:cxn ang="0">
                    <a:pos x="24" y="152"/>
                  </a:cxn>
                  <a:cxn ang="0">
                    <a:pos x="28" y="135"/>
                  </a:cxn>
                  <a:cxn ang="0">
                    <a:pos x="32" y="119"/>
                  </a:cxn>
                  <a:cxn ang="0">
                    <a:pos x="32" y="119"/>
                  </a:cxn>
                  <a:cxn ang="0">
                    <a:pos x="37" y="90"/>
                  </a:cxn>
                  <a:cxn ang="0">
                    <a:pos x="40" y="62"/>
                  </a:cxn>
                  <a:cxn ang="0">
                    <a:pos x="42" y="33"/>
                  </a:cxn>
                  <a:cxn ang="0">
                    <a:pos x="42" y="4"/>
                  </a:cxn>
                  <a:cxn ang="0">
                    <a:pos x="42" y="4"/>
                  </a:cxn>
                  <a:cxn ang="0">
                    <a:pos x="42" y="2"/>
                  </a:cxn>
                  <a:cxn ang="0">
                    <a:pos x="41" y="1"/>
                  </a:cxn>
                  <a:cxn ang="0">
                    <a:pos x="39" y="0"/>
                  </a:cxn>
                  <a:cxn ang="0">
                    <a:pos x="38" y="0"/>
                  </a:cxn>
                  <a:cxn ang="0">
                    <a:pos x="36" y="0"/>
                  </a:cxn>
                  <a:cxn ang="0">
                    <a:pos x="35" y="1"/>
                  </a:cxn>
                  <a:cxn ang="0">
                    <a:pos x="34" y="2"/>
                  </a:cxn>
                  <a:cxn ang="0">
                    <a:pos x="33" y="4"/>
                  </a:cxn>
                  <a:cxn ang="0">
                    <a:pos x="33" y="4"/>
                  </a:cxn>
                </a:cxnLst>
                <a:rect l="0" t="0" r="r" b="b"/>
                <a:pathLst>
                  <a:path w="42" h="246">
                    <a:moveTo>
                      <a:pt x="33" y="4"/>
                    </a:moveTo>
                    <a:lnTo>
                      <a:pt x="33" y="4"/>
                    </a:lnTo>
                    <a:lnTo>
                      <a:pt x="33" y="37"/>
                    </a:lnTo>
                    <a:lnTo>
                      <a:pt x="29" y="69"/>
                    </a:lnTo>
                    <a:lnTo>
                      <a:pt x="25" y="101"/>
                    </a:lnTo>
                    <a:lnTo>
                      <a:pt x="23" y="117"/>
                    </a:lnTo>
                    <a:lnTo>
                      <a:pt x="19" y="133"/>
                    </a:lnTo>
                    <a:lnTo>
                      <a:pt x="19" y="133"/>
                    </a:lnTo>
                    <a:lnTo>
                      <a:pt x="13" y="156"/>
                    </a:lnTo>
                    <a:lnTo>
                      <a:pt x="11" y="167"/>
                    </a:lnTo>
                    <a:lnTo>
                      <a:pt x="10" y="179"/>
                    </a:lnTo>
                    <a:lnTo>
                      <a:pt x="10" y="179"/>
                    </a:lnTo>
                    <a:lnTo>
                      <a:pt x="8" y="194"/>
                    </a:lnTo>
                    <a:lnTo>
                      <a:pt x="5" y="210"/>
                    </a:lnTo>
                    <a:lnTo>
                      <a:pt x="2" y="225"/>
                    </a:lnTo>
                    <a:lnTo>
                      <a:pt x="0" y="242"/>
                    </a:lnTo>
                    <a:lnTo>
                      <a:pt x="0" y="242"/>
                    </a:lnTo>
                    <a:lnTo>
                      <a:pt x="0" y="244"/>
                    </a:lnTo>
                    <a:lnTo>
                      <a:pt x="1" y="245"/>
                    </a:lnTo>
                    <a:lnTo>
                      <a:pt x="3" y="246"/>
                    </a:lnTo>
                    <a:lnTo>
                      <a:pt x="4" y="246"/>
                    </a:lnTo>
                    <a:lnTo>
                      <a:pt x="6" y="246"/>
                    </a:lnTo>
                    <a:lnTo>
                      <a:pt x="8" y="245"/>
                    </a:lnTo>
                    <a:lnTo>
                      <a:pt x="9" y="244"/>
                    </a:lnTo>
                    <a:lnTo>
                      <a:pt x="9" y="242"/>
                    </a:lnTo>
                    <a:lnTo>
                      <a:pt x="9" y="242"/>
                    </a:lnTo>
                    <a:lnTo>
                      <a:pt x="11" y="227"/>
                    </a:lnTo>
                    <a:lnTo>
                      <a:pt x="14" y="214"/>
                    </a:lnTo>
                    <a:lnTo>
                      <a:pt x="17" y="199"/>
                    </a:lnTo>
                    <a:lnTo>
                      <a:pt x="18" y="193"/>
                    </a:lnTo>
                    <a:lnTo>
                      <a:pt x="18" y="186"/>
                    </a:lnTo>
                    <a:lnTo>
                      <a:pt x="18" y="186"/>
                    </a:lnTo>
                    <a:lnTo>
                      <a:pt x="19" y="177"/>
                    </a:lnTo>
                    <a:lnTo>
                      <a:pt x="20" y="169"/>
                    </a:lnTo>
                    <a:lnTo>
                      <a:pt x="24" y="152"/>
                    </a:lnTo>
                    <a:lnTo>
                      <a:pt x="28" y="135"/>
                    </a:lnTo>
                    <a:lnTo>
                      <a:pt x="32" y="119"/>
                    </a:lnTo>
                    <a:lnTo>
                      <a:pt x="32" y="119"/>
                    </a:lnTo>
                    <a:lnTo>
                      <a:pt x="37" y="90"/>
                    </a:lnTo>
                    <a:lnTo>
                      <a:pt x="40" y="62"/>
                    </a:lnTo>
                    <a:lnTo>
                      <a:pt x="42" y="33"/>
                    </a:lnTo>
                    <a:lnTo>
                      <a:pt x="42" y="4"/>
                    </a:lnTo>
                    <a:lnTo>
                      <a:pt x="42" y="4"/>
                    </a:lnTo>
                    <a:lnTo>
                      <a:pt x="42" y="2"/>
                    </a:lnTo>
                    <a:lnTo>
                      <a:pt x="41" y="1"/>
                    </a:lnTo>
                    <a:lnTo>
                      <a:pt x="39" y="0"/>
                    </a:lnTo>
                    <a:lnTo>
                      <a:pt x="38" y="0"/>
                    </a:lnTo>
                    <a:lnTo>
                      <a:pt x="36" y="0"/>
                    </a:lnTo>
                    <a:lnTo>
                      <a:pt x="35" y="1"/>
                    </a:lnTo>
                    <a:lnTo>
                      <a:pt x="34" y="2"/>
                    </a:lnTo>
                    <a:lnTo>
                      <a:pt x="33" y="4"/>
                    </a:lnTo>
                    <a:lnTo>
                      <a:pt x="33"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2" name="chenying0907 922"/>
              <p:cNvSpPr/>
              <p:nvPr/>
            </p:nvSpPr>
            <p:spPr bwMode="auto">
              <a:xfrm>
                <a:off x="3454400" y="1239838"/>
                <a:ext cx="25400" cy="65088"/>
              </a:xfrm>
              <a:custGeom>
                <a:avLst/>
                <a:gdLst/>
                <a:ahLst/>
                <a:cxnLst>
                  <a:cxn ang="0">
                    <a:pos x="38" y="4"/>
                  </a:cxn>
                  <a:cxn ang="0">
                    <a:pos x="38" y="4"/>
                  </a:cxn>
                  <a:cxn ang="0">
                    <a:pos x="37" y="12"/>
                  </a:cxn>
                  <a:cxn ang="0">
                    <a:pos x="36" y="19"/>
                  </a:cxn>
                  <a:cxn ang="0">
                    <a:pos x="31" y="34"/>
                  </a:cxn>
                  <a:cxn ang="0">
                    <a:pos x="26" y="47"/>
                  </a:cxn>
                  <a:cxn ang="0">
                    <a:pos x="18" y="62"/>
                  </a:cxn>
                  <a:cxn ang="0">
                    <a:pos x="12" y="75"/>
                  </a:cxn>
                  <a:cxn ang="0">
                    <a:pos x="6" y="89"/>
                  </a:cxn>
                  <a:cxn ang="0">
                    <a:pos x="2" y="103"/>
                  </a:cxn>
                  <a:cxn ang="0">
                    <a:pos x="1" y="110"/>
                  </a:cxn>
                  <a:cxn ang="0">
                    <a:pos x="0" y="117"/>
                  </a:cxn>
                  <a:cxn ang="0">
                    <a:pos x="0" y="117"/>
                  </a:cxn>
                  <a:cxn ang="0">
                    <a:pos x="0" y="120"/>
                  </a:cxn>
                  <a:cxn ang="0">
                    <a:pos x="1" y="122"/>
                  </a:cxn>
                  <a:cxn ang="0">
                    <a:pos x="3" y="123"/>
                  </a:cxn>
                  <a:cxn ang="0">
                    <a:pos x="4" y="123"/>
                  </a:cxn>
                  <a:cxn ang="0">
                    <a:pos x="6" y="123"/>
                  </a:cxn>
                  <a:cxn ang="0">
                    <a:pos x="8" y="122"/>
                  </a:cxn>
                  <a:cxn ang="0">
                    <a:pos x="9" y="120"/>
                  </a:cxn>
                  <a:cxn ang="0">
                    <a:pos x="9" y="117"/>
                  </a:cxn>
                  <a:cxn ang="0">
                    <a:pos x="9" y="117"/>
                  </a:cxn>
                  <a:cxn ang="0">
                    <a:pos x="10" y="109"/>
                  </a:cxn>
                  <a:cxn ang="0">
                    <a:pos x="12" y="101"/>
                  </a:cxn>
                  <a:cxn ang="0">
                    <a:pos x="15" y="94"/>
                  </a:cxn>
                  <a:cxn ang="0">
                    <a:pos x="19" y="86"/>
                  </a:cxn>
                  <a:cxn ang="0">
                    <a:pos x="27" y="73"/>
                  </a:cxn>
                  <a:cxn ang="0">
                    <a:pos x="30" y="65"/>
                  </a:cxn>
                  <a:cxn ang="0">
                    <a:pos x="33" y="58"/>
                  </a:cxn>
                  <a:cxn ang="0">
                    <a:pos x="33" y="58"/>
                  </a:cxn>
                  <a:cxn ang="0">
                    <a:pos x="42" y="32"/>
                  </a:cxn>
                  <a:cxn ang="0">
                    <a:pos x="45" y="18"/>
                  </a:cxn>
                  <a:cxn ang="0">
                    <a:pos x="47" y="4"/>
                  </a:cxn>
                  <a:cxn ang="0">
                    <a:pos x="47" y="4"/>
                  </a:cxn>
                  <a:cxn ang="0">
                    <a:pos x="47" y="2"/>
                  </a:cxn>
                  <a:cxn ang="0">
                    <a:pos x="46" y="1"/>
                  </a:cxn>
                  <a:cxn ang="0">
                    <a:pos x="44" y="0"/>
                  </a:cxn>
                  <a:cxn ang="0">
                    <a:pos x="43" y="0"/>
                  </a:cxn>
                  <a:cxn ang="0">
                    <a:pos x="41" y="0"/>
                  </a:cxn>
                  <a:cxn ang="0">
                    <a:pos x="39" y="1"/>
                  </a:cxn>
                  <a:cxn ang="0">
                    <a:pos x="38" y="2"/>
                  </a:cxn>
                  <a:cxn ang="0">
                    <a:pos x="38" y="4"/>
                  </a:cxn>
                  <a:cxn ang="0">
                    <a:pos x="38" y="4"/>
                  </a:cxn>
                </a:cxnLst>
                <a:rect l="0" t="0" r="r" b="b"/>
                <a:pathLst>
                  <a:path w="47" h="123">
                    <a:moveTo>
                      <a:pt x="38" y="4"/>
                    </a:moveTo>
                    <a:lnTo>
                      <a:pt x="38" y="4"/>
                    </a:lnTo>
                    <a:lnTo>
                      <a:pt x="37" y="12"/>
                    </a:lnTo>
                    <a:lnTo>
                      <a:pt x="36" y="19"/>
                    </a:lnTo>
                    <a:lnTo>
                      <a:pt x="31" y="34"/>
                    </a:lnTo>
                    <a:lnTo>
                      <a:pt x="26" y="47"/>
                    </a:lnTo>
                    <a:lnTo>
                      <a:pt x="18" y="62"/>
                    </a:lnTo>
                    <a:lnTo>
                      <a:pt x="12" y="75"/>
                    </a:lnTo>
                    <a:lnTo>
                      <a:pt x="6" y="89"/>
                    </a:lnTo>
                    <a:lnTo>
                      <a:pt x="2" y="103"/>
                    </a:lnTo>
                    <a:lnTo>
                      <a:pt x="1" y="110"/>
                    </a:lnTo>
                    <a:lnTo>
                      <a:pt x="0" y="117"/>
                    </a:lnTo>
                    <a:lnTo>
                      <a:pt x="0" y="117"/>
                    </a:lnTo>
                    <a:lnTo>
                      <a:pt x="0" y="120"/>
                    </a:lnTo>
                    <a:lnTo>
                      <a:pt x="1" y="122"/>
                    </a:lnTo>
                    <a:lnTo>
                      <a:pt x="3" y="123"/>
                    </a:lnTo>
                    <a:lnTo>
                      <a:pt x="4" y="123"/>
                    </a:lnTo>
                    <a:lnTo>
                      <a:pt x="6" y="123"/>
                    </a:lnTo>
                    <a:lnTo>
                      <a:pt x="8" y="122"/>
                    </a:lnTo>
                    <a:lnTo>
                      <a:pt x="9" y="120"/>
                    </a:lnTo>
                    <a:lnTo>
                      <a:pt x="9" y="117"/>
                    </a:lnTo>
                    <a:lnTo>
                      <a:pt x="9" y="117"/>
                    </a:lnTo>
                    <a:lnTo>
                      <a:pt x="10" y="109"/>
                    </a:lnTo>
                    <a:lnTo>
                      <a:pt x="12" y="101"/>
                    </a:lnTo>
                    <a:lnTo>
                      <a:pt x="15" y="94"/>
                    </a:lnTo>
                    <a:lnTo>
                      <a:pt x="19" y="86"/>
                    </a:lnTo>
                    <a:lnTo>
                      <a:pt x="27" y="73"/>
                    </a:lnTo>
                    <a:lnTo>
                      <a:pt x="30" y="65"/>
                    </a:lnTo>
                    <a:lnTo>
                      <a:pt x="33" y="58"/>
                    </a:lnTo>
                    <a:lnTo>
                      <a:pt x="33" y="58"/>
                    </a:lnTo>
                    <a:lnTo>
                      <a:pt x="42" y="32"/>
                    </a:lnTo>
                    <a:lnTo>
                      <a:pt x="45" y="18"/>
                    </a:lnTo>
                    <a:lnTo>
                      <a:pt x="47" y="4"/>
                    </a:lnTo>
                    <a:lnTo>
                      <a:pt x="47" y="4"/>
                    </a:lnTo>
                    <a:lnTo>
                      <a:pt x="47" y="2"/>
                    </a:lnTo>
                    <a:lnTo>
                      <a:pt x="46" y="1"/>
                    </a:lnTo>
                    <a:lnTo>
                      <a:pt x="44" y="0"/>
                    </a:lnTo>
                    <a:lnTo>
                      <a:pt x="43" y="0"/>
                    </a:lnTo>
                    <a:lnTo>
                      <a:pt x="41" y="0"/>
                    </a:lnTo>
                    <a:lnTo>
                      <a:pt x="39" y="1"/>
                    </a:lnTo>
                    <a:lnTo>
                      <a:pt x="38" y="2"/>
                    </a:lnTo>
                    <a:lnTo>
                      <a:pt x="38" y="4"/>
                    </a:lnTo>
                    <a:lnTo>
                      <a:pt x="38"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3" name="chenying0907 923"/>
              <p:cNvSpPr/>
              <p:nvPr/>
            </p:nvSpPr>
            <p:spPr bwMode="auto">
              <a:xfrm>
                <a:off x="3471863" y="1241425"/>
                <a:ext cx="26988" cy="77788"/>
              </a:xfrm>
              <a:custGeom>
                <a:avLst/>
                <a:gdLst/>
                <a:ahLst/>
                <a:cxnLst>
                  <a:cxn ang="0">
                    <a:pos x="43" y="5"/>
                  </a:cxn>
                  <a:cxn ang="0">
                    <a:pos x="43" y="5"/>
                  </a:cxn>
                  <a:cxn ang="0">
                    <a:pos x="42" y="13"/>
                  </a:cxn>
                  <a:cxn ang="0">
                    <a:pos x="40" y="23"/>
                  </a:cxn>
                  <a:cxn ang="0">
                    <a:pos x="35" y="40"/>
                  </a:cxn>
                  <a:cxn ang="0">
                    <a:pos x="29" y="57"/>
                  </a:cxn>
                  <a:cxn ang="0">
                    <a:pos x="21" y="73"/>
                  </a:cxn>
                  <a:cxn ang="0">
                    <a:pos x="14" y="91"/>
                  </a:cxn>
                  <a:cxn ang="0">
                    <a:pos x="7" y="107"/>
                  </a:cxn>
                  <a:cxn ang="0">
                    <a:pos x="3" y="125"/>
                  </a:cxn>
                  <a:cxn ang="0">
                    <a:pos x="1" y="133"/>
                  </a:cxn>
                  <a:cxn ang="0">
                    <a:pos x="0" y="142"/>
                  </a:cxn>
                  <a:cxn ang="0">
                    <a:pos x="0" y="142"/>
                  </a:cxn>
                  <a:cxn ang="0">
                    <a:pos x="1" y="144"/>
                  </a:cxn>
                  <a:cxn ang="0">
                    <a:pos x="1" y="145"/>
                  </a:cxn>
                  <a:cxn ang="0">
                    <a:pos x="3" y="146"/>
                  </a:cxn>
                  <a:cxn ang="0">
                    <a:pos x="5" y="146"/>
                  </a:cxn>
                  <a:cxn ang="0">
                    <a:pos x="6" y="146"/>
                  </a:cxn>
                  <a:cxn ang="0">
                    <a:pos x="8" y="145"/>
                  </a:cxn>
                  <a:cxn ang="0">
                    <a:pos x="9" y="144"/>
                  </a:cxn>
                  <a:cxn ang="0">
                    <a:pos x="9" y="142"/>
                  </a:cxn>
                  <a:cxn ang="0">
                    <a:pos x="9" y="142"/>
                  </a:cxn>
                  <a:cxn ang="0">
                    <a:pos x="10" y="133"/>
                  </a:cxn>
                  <a:cxn ang="0">
                    <a:pos x="12" y="125"/>
                  </a:cxn>
                  <a:cxn ang="0">
                    <a:pos x="17" y="107"/>
                  </a:cxn>
                  <a:cxn ang="0">
                    <a:pos x="24" y="91"/>
                  </a:cxn>
                  <a:cxn ang="0">
                    <a:pos x="31" y="73"/>
                  </a:cxn>
                  <a:cxn ang="0">
                    <a:pos x="38" y="57"/>
                  </a:cxn>
                  <a:cxn ang="0">
                    <a:pos x="44" y="40"/>
                  </a:cxn>
                  <a:cxn ang="0">
                    <a:pos x="49" y="23"/>
                  </a:cxn>
                  <a:cxn ang="0">
                    <a:pos x="51" y="13"/>
                  </a:cxn>
                  <a:cxn ang="0">
                    <a:pos x="52" y="5"/>
                  </a:cxn>
                  <a:cxn ang="0">
                    <a:pos x="52" y="5"/>
                  </a:cxn>
                  <a:cxn ang="0">
                    <a:pos x="51" y="3"/>
                  </a:cxn>
                  <a:cxn ang="0">
                    <a:pos x="51" y="2"/>
                  </a:cxn>
                  <a:cxn ang="0">
                    <a:pos x="49" y="1"/>
                  </a:cxn>
                  <a:cxn ang="0">
                    <a:pos x="47" y="0"/>
                  </a:cxn>
                  <a:cxn ang="0">
                    <a:pos x="44" y="2"/>
                  </a:cxn>
                  <a:cxn ang="0">
                    <a:pos x="43" y="3"/>
                  </a:cxn>
                  <a:cxn ang="0">
                    <a:pos x="43" y="5"/>
                  </a:cxn>
                  <a:cxn ang="0">
                    <a:pos x="43" y="5"/>
                  </a:cxn>
                </a:cxnLst>
                <a:rect l="0" t="0" r="r" b="b"/>
                <a:pathLst>
                  <a:path w="52" h="146">
                    <a:moveTo>
                      <a:pt x="43" y="5"/>
                    </a:moveTo>
                    <a:lnTo>
                      <a:pt x="43" y="5"/>
                    </a:lnTo>
                    <a:lnTo>
                      <a:pt x="42" y="13"/>
                    </a:lnTo>
                    <a:lnTo>
                      <a:pt x="40" y="23"/>
                    </a:lnTo>
                    <a:lnTo>
                      <a:pt x="35" y="40"/>
                    </a:lnTo>
                    <a:lnTo>
                      <a:pt x="29" y="57"/>
                    </a:lnTo>
                    <a:lnTo>
                      <a:pt x="21" y="73"/>
                    </a:lnTo>
                    <a:lnTo>
                      <a:pt x="14" y="91"/>
                    </a:lnTo>
                    <a:lnTo>
                      <a:pt x="7" y="107"/>
                    </a:lnTo>
                    <a:lnTo>
                      <a:pt x="3" y="125"/>
                    </a:lnTo>
                    <a:lnTo>
                      <a:pt x="1" y="133"/>
                    </a:lnTo>
                    <a:lnTo>
                      <a:pt x="0" y="142"/>
                    </a:lnTo>
                    <a:lnTo>
                      <a:pt x="0" y="142"/>
                    </a:lnTo>
                    <a:lnTo>
                      <a:pt x="1" y="144"/>
                    </a:lnTo>
                    <a:lnTo>
                      <a:pt x="1" y="145"/>
                    </a:lnTo>
                    <a:lnTo>
                      <a:pt x="3" y="146"/>
                    </a:lnTo>
                    <a:lnTo>
                      <a:pt x="5" y="146"/>
                    </a:lnTo>
                    <a:lnTo>
                      <a:pt x="6" y="146"/>
                    </a:lnTo>
                    <a:lnTo>
                      <a:pt x="8" y="145"/>
                    </a:lnTo>
                    <a:lnTo>
                      <a:pt x="9" y="144"/>
                    </a:lnTo>
                    <a:lnTo>
                      <a:pt x="9" y="142"/>
                    </a:lnTo>
                    <a:lnTo>
                      <a:pt x="9" y="142"/>
                    </a:lnTo>
                    <a:lnTo>
                      <a:pt x="10" y="133"/>
                    </a:lnTo>
                    <a:lnTo>
                      <a:pt x="12" y="125"/>
                    </a:lnTo>
                    <a:lnTo>
                      <a:pt x="17" y="107"/>
                    </a:lnTo>
                    <a:lnTo>
                      <a:pt x="24" y="91"/>
                    </a:lnTo>
                    <a:lnTo>
                      <a:pt x="31" y="73"/>
                    </a:lnTo>
                    <a:lnTo>
                      <a:pt x="38" y="57"/>
                    </a:lnTo>
                    <a:lnTo>
                      <a:pt x="44" y="40"/>
                    </a:lnTo>
                    <a:lnTo>
                      <a:pt x="49" y="23"/>
                    </a:lnTo>
                    <a:lnTo>
                      <a:pt x="51" y="13"/>
                    </a:lnTo>
                    <a:lnTo>
                      <a:pt x="52" y="5"/>
                    </a:lnTo>
                    <a:lnTo>
                      <a:pt x="52" y="5"/>
                    </a:lnTo>
                    <a:lnTo>
                      <a:pt x="51" y="3"/>
                    </a:lnTo>
                    <a:lnTo>
                      <a:pt x="51" y="2"/>
                    </a:lnTo>
                    <a:lnTo>
                      <a:pt x="49" y="1"/>
                    </a:lnTo>
                    <a:lnTo>
                      <a:pt x="47" y="0"/>
                    </a:lnTo>
                    <a:lnTo>
                      <a:pt x="44" y="2"/>
                    </a:lnTo>
                    <a:lnTo>
                      <a:pt x="43" y="3"/>
                    </a:lnTo>
                    <a:lnTo>
                      <a:pt x="43" y="5"/>
                    </a:lnTo>
                    <a:lnTo>
                      <a:pt x="43" y="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4" name="chenying0907 924"/>
              <p:cNvSpPr/>
              <p:nvPr/>
            </p:nvSpPr>
            <p:spPr bwMode="auto">
              <a:xfrm>
                <a:off x="3497263" y="1241425"/>
                <a:ext cx="34925" cy="100013"/>
              </a:xfrm>
              <a:custGeom>
                <a:avLst/>
                <a:gdLst/>
                <a:ahLst/>
                <a:cxnLst>
                  <a:cxn ang="0">
                    <a:pos x="57" y="4"/>
                  </a:cxn>
                  <a:cxn ang="0">
                    <a:pos x="54" y="12"/>
                  </a:cxn>
                  <a:cxn ang="0">
                    <a:pos x="50" y="20"/>
                  </a:cxn>
                  <a:cxn ang="0">
                    <a:pos x="47" y="31"/>
                  </a:cxn>
                  <a:cxn ang="0">
                    <a:pos x="45" y="42"/>
                  </a:cxn>
                  <a:cxn ang="0">
                    <a:pos x="30" y="86"/>
                  </a:cxn>
                  <a:cxn ang="0">
                    <a:pos x="24" y="99"/>
                  </a:cxn>
                  <a:cxn ang="0">
                    <a:pos x="12" y="128"/>
                  </a:cxn>
                  <a:cxn ang="0">
                    <a:pos x="9" y="138"/>
                  </a:cxn>
                  <a:cxn ang="0">
                    <a:pos x="7" y="149"/>
                  </a:cxn>
                  <a:cxn ang="0">
                    <a:pos x="6" y="167"/>
                  </a:cxn>
                  <a:cxn ang="0">
                    <a:pos x="4" y="179"/>
                  </a:cxn>
                  <a:cxn ang="0">
                    <a:pos x="1" y="182"/>
                  </a:cxn>
                  <a:cxn ang="0">
                    <a:pos x="0" y="185"/>
                  </a:cxn>
                  <a:cxn ang="0">
                    <a:pos x="1" y="188"/>
                  </a:cxn>
                  <a:cxn ang="0">
                    <a:pos x="6" y="189"/>
                  </a:cxn>
                  <a:cxn ang="0">
                    <a:pos x="9" y="189"/>
                  </a:cxn>
                  <a:cxn ang="0">
                    <a:pos x="15" y="179"/>
                  </a:cxn>
                  <a:cxn ang="0">
                    <a:pos x="16" y="167"/>
                  </a:cxn>
                  <a:cxn ang="0">
                    <a:pos x="15" y="159"/>
                  </a:cxn>
                  <a:cxn ang="0">
                    <a:pos x="17" y="142"/>
                  </a:cxn>
                  <a:cxn ang="0">
                    <a:pos x="25" y="119"/>
                  </a:cxn>
                  <a:cxn ang="0">
                    <a:pos x="32" y="103"/>
                  </a:cxn>
                  <a:cxn ang="0">
                    <a:pos x="42" y="80"/>
                  </a:cxn>
                  <a:cxn ang="0">
                    <a:pos x="49" y="58"/>
                  </a:cxn>
                  <a:cxn ang="0">
                    <a:pos x="57" y="30"/>
                  </a:cxn>
                  <a:cxn ang="0">
                    <a:pos x="59" y="24"/>
                  </a:cxn>
                  <a:cxn ang="0">
                    <a:pos x="64" y="12"/>
                  </a:cxn>
                  <a:cxn ang="0">
                    <a:pos x="66" y="6"/>
                  </a:cxn>
                  <a:cxn ang="0">
                    <a:pos x="65" y="2"/>
                  </a:cxn>
                  <a:cxn ang="0">
                    <a:pos x="61" y="0"/>
                  </a:cxn>
                  <a:cxn ang="0">
                    <a:pos x="58" y="2"/>
                  </a:cxn>
                  <a:cxn ang="0">
                    <a:pos x="57" y="4"/>
                  </a:cxn>
                </a:cxnLst>
                <a:rect l="0" t="0" r="r" b="b"/>
                <a:pathLst>
                  <a:path w="66" h="190">
                    <a:moveTo>
                      <a:pt x="57" y="4"/>
                    </a:moveTo>
                    <a:lnTo>
                      <a:pt x="57" y="4"/>
                    </a:lnTo>
                    <a:lnTo>
                      <a:pt x="56" y="8"/>
                    </a:lnTo>
                    <a:lnTo>
                      <a:pt x="54" y="12"/>
                    </a:lnTo>
                    <a:lnTo>
                      <a:pt x="50" y="20"/>
                    </a:lnTo>
                    <a:lnTo>
                      <a:pt x="50" y="20"/>
                    </a:lnTo>
                    <a:lnTo>
                      <a:pt x="48" y="26"/>
                    </a:lnTo>
                    <a:lnTo>
                      <a:pt x="47" y="31"/>
                    </a:lnTo>
                    <a:lnTo>
                      <a:pt x="45" y="42"/>
                    </a:lnTo>
                    <a:lnTo>
                      <a:pt x="45" y="42"/>
                    </a:lnTo>
                    <a:lnTo>
                      <a:pt x="35" y="71"/>
                    </a:lnTo>
                    <a:lnTo>
                      <a:pt x="30" y="86"/>
                    </a:lnTo>
                    <a:lnTo>
                      <a:pt x="24" y="99"/>
                    </a:lnTo>
                    <a:lnTo>
                      <a:pt x="24" y="99"/>
                    </a:lnTo>
                    <a:lnTo>
                      <a:pt x="15" y="118"/>
                    </a:lnTo>
                    <a:lnTo>
                      <a:pt x="12" y="128"/>
                    </a:lnTo>
                    <a:lnTo>
                      <a:pt x="9" y="138"/>
                    </a:lnTo>
                    <a:lnTo>
                      <a:pt x="9" y="138"/>
                    </a:lnTo>
                    <a:lnTo>
                      <a:pt x="7" y="142"/>
                    </a:lnTo>
                    <a:lnTo>
                      <a:pt x="7" y="149"/>
                    </a:lnTo>
                    <a:lnTo>
                      <a:pt x="6" y="161"/>
                    </a:lnTo>
                    <a:lnTo>
                      <a:pt x="6" y="167"/>
                    </a:lnTo>
                    <a:lnTo>
                      <a:pt x="5" y="173"/>
                    </a:lnTo>
                    <a:lnTo>
                      <a:pt x="4" y="179"/>
                    </a:lnTo>
                    <a:lnTo>
                      <a:pt x="1" y="182"/>
                    </a:lnTo>
                    <a:lnTo>
                      <a:pt x="1" y="182"/>
                    </a:lnTo>
                    <a:lnTo>
                      <a:pt x="0" y="184"/>
                    </a:lnTo>
                    <a:lnTo>
                      <a:pt x="0" y="185"/>
                    </a:lnTo>
                    <a:lnTo>
                      <a:pt x="0" y="187"/>
                    </a:lnTo>
                    <a:lnTo>
                      <a:pt x="1" y="188"/>
                    </a:lnTo>
                    <a:lnTo>
                      <a:pt x="4" y="190"/>
                    </a:lnTo>
                    <a:lnTo>
                      <a:pt x="6" y="189"/>
                    </a:lnTo>
                    <a:lnTo>
                      <a:pt x="9" y="189"/>
                    </a:lnTo>
                    <a:lnTo>
                      <a:pt x="9" y="189"/>
                    </a:lnTo>
                    <a:lnTo>
                      <a:pt x="13" y="184"/>
                    </a:lnTo>
                    <a:lnTo>
                      <a:pt x="15" y="179"/>
                    </a:lnTo>
                    <a:lnTo>
                      <a:pt x="16" y="173"/>
                    </a:lnTo>
                    <a:lnTo>
                      <a:pt x="16" y="167"/>
                    </a:lnTo>
                    <a:lnTo>
                      <a:pt x="16" y="167"/>
                    </a:lnTo>
                    <a:lnTo>
                      <a:pt x="15" y="159"/>
                    </a:lnTo>
                    <a:lnTo>
                      <a:pt x="16" y="151"/>
                    </a:lnTo>
                    <a:lnTo>
                      <a:pt x="17" y="142"/>
                    </a:lnTo>
                    <a:lnTo>
                      <a:pt x="19" y="134"/>
                    </a:lnTo>
                    <a:lnTo>
                      <a:pt x="25" y="119"/>
                    </a:lnTo>
                    <a:lnTo>
                      <a:pt x="32" y="103"/>
                    </a:lnTo>
                    <a:lnTo>
                      <a:pt x="32" y="103"/>
                    </a:lnTo>
                    <a:lnTo>
                      <a:pt x="37" y="92"/>
                    </a:lnTo>
                    <a:lnTo>
                      <a:pt x="42" y="80"/>
                    </a:lnTo>
                    <a:lnTo>
                      <a:pt x="49" y="58"/>
                    </a:lnTo>
                    <a:lnTo>
                      <a:pt x="49" y="58"/>
                    </a:lnTo>
                    <a:lnTo>
                      <a:pt x="53" y="44"/>
                    </a:lnTo>
                    <a:lnTo>
                      <a:pt x="57" y="30"/>
                    </a:lnTo>
                    <a:lnTo>
                      <a:pt x="57" y="30"/>
                    </a:lnTo>
                    <a:lnTo>
                      <a:pt x="59" y="24"/>
                    </a:lnTo>
                    <a:lnTo>
                      <a:pt x="62" y="18"/>
                    </a:lnTo>
                    <a:lnTo>
                      <a:pt x="64" y="12"/>
                    </a:lnTo>
                    <a:lnTo>
                      <a:pt x="66" y="6"/>
                    </a:lnTo>
                    <a:lnTo>
                      <a:pt x="66" y="6"/>
                    </a:lnTo>
                    <a:lnTo>
                      <a:pt x="66" y="4"/>
                    </a:lnTo>
                    <a:lnTo>
                      <a:pt x="65" y="2"/>
                    </a:lnTo>
                    <a:lnTo>
                      <a:pt x="63" y="1"/>
                    </a:lnTo>
                    <a:lnTo>
                      <a:pt x="61" y="0"/>
                    </a:lnTo>
                    <a:lnTo>
                      <a:pt x="59" y="1"/>
                    </a:lnTo>
                    <a:lnTo>
                      <a:pt x="58" y="2"/>
                    </a:lnTo>
                    <a:lnTo>
                      <a:pt x="57" y="4"/>
                    </a:lnTo>
                    <a:lnTo>
                      <a:pt x="57" y="4"/>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5" name="chenying0907 925"/>
              <p:cNvSpPr>
                <a:spLocks noEditPoints="1"/>
              </p:cNvSpPr>
              <p:nvPr/>
            </p:nvSpPr>
            <p:spPr bwMode="auto">
              <a:xfrm>
                <a:off x="3362325" y="1298575"/>
                <a:ext cx="142875" cy="146050"/>
              </a:xfrm>
              <a:custGeom>
                <a:avLst/>
                <a:gdLst/>
                <a:ahLst/>
                <a:cxnLst>
                  <a:cxn ang="0">
                    <a:pos x="131" y="277"/>
                  </a:cxn>
                  <a:cxn ang="0">
                    <a:pos x="96" y="271"/>
                  </a:cxn>
                  <a:cxn ang="0">
                    <a:pos x="62" y="257"/>
                  </a:cxn>
                  <a:cxn ang="0">
                    <a:pos x="34" y="236"/>
                  </a:cxn>
                  <a:cxn ang="0">
                    <a:pos x="13" y="206"/>
                  </a:cxn>
                  <a:cxn ang="0">
                    <a:pos x="1" y="168"/>
                  </a:cxn>
                  <a:cxn ang="0">
                    <a:pos x="0" y="139"/>
                  </a:cxn>
                  <a:cxn ang="0">
                    <a:pos x="8" y="98"/>
                  </a:cxn>
                  <a:cxn ang="0">
                    <a:pos x="27" y="61"/>
                  </a:cxn>
                  <a:cxn ang="0">
                    <a:pos x="55" y="31"/>
                  </a:cxn>
                  <a:cxn ang="0">
                    <a:pos x="91" y="10"/>
                  </a:cxn>
                  <a:cxn ang="0">
                    <a:pos x="118" y="0"/>
                  </a:cxn>
                  <a:cxn ang="0">
                    <a:pos x="128" y="1"/>
                  </a:cxn>
                  <a:cxn ang="0">
                    <a:pos x="138" y="9"/>
                  </a:cxn>
                  <a:cxn ang="0">
                    <a:pos x="146" y="14"/>
                  </a:cxn>
                  <a:cxn ang="0">
                    <a:pos x="183" y="24"/>
                  </a:cxn>
                  <a:cxn ang="0">
                    <a:pos x="214" y="41"/>
                  </a:cxn>
                  <a:cxn ang="0">
                    <a:pos x="239" y="63"/>
                  </a:cxn>
                  <a:cxn ang="0">
                    <a:pos x="257" y="90"/>
                  </a:cxn>
                  <a:cxn ang="0">
                    <a:pos x="268" y="122"/>
                  </a:cxn>
                  <a:cxn ang="0">
                    <a:pos x="271" y="145"/>
                  </a:cxn>
                  <a:cxn ang="0">
                    <a:pos x="268" y="179"/>
                  </a:cxn>
                  <a:cxn ang="0">
                    <a:pos x="255" y="212"/>
                  </a:cxn>
                  <a:cxn ang="0">
                    <a:pos x="236" y="241"/>
                  </a:cxn>
                  <a:cxn ang="0">
                    <a:pos x="209" y="263"/>
                  </a:cxn>
                  <a:cxn ang="0">
                    <a:pos x="174" y="275"/>
                  </a:cxn>
                  <a:cxn ang="0">
                    <a:pos x="144" y="277"/>
                  </a:cxn>
                  <a:cxn ang="0">
                    <a:pos x="101" y="48"/>
                  </a:cxn>
                  <a:cxn ang="0">
                    <a:pos x="62" y="79"/>
                  </a:cxn>
                  <a:cxn ang="0">
                    <a:pos x="48" y="100"/>
                  </a:cxn>
                  <a:cxn ang="0">
                    <a:pos x="38" y="126"/>
                  </a:cxn>
                  <a:cxn ang="0">
                    <a:pos x="37" y="153"/>
                  </a:cxn>
                  <a:cxn ang="0">
                    <a:pos x="41" y="172"/>
                  </a:cxn>
                  <a:cxn ang="0">
                    <a:pos x="52" y="194"/>
                  </a:cxn>
                  <a:cxn ang="0">
                    <a:pos x="67" y="214"/>
                  </a:cxn>
                  <a:cxn ang="0">
                    <a:pos x="88" y="229"/>
                  </a:cxn>
                  <a:cxn ang="0">
                    <a:pos x="112" y="238"/>
                  </a:cxn>
                  <a:cxn ang="0">
                    <a:pos x="139" y="241"/>
                  </a:cxn>
                  <a:cxn ang="0">
                    <a:pos x="155" y="240"/>
                  </a:cxn>
                  <a:cxn ang="0">
                    <a:pos x="171" y="236"/>
                  </a:cxn>
                  <a:cxn ang="0">
                    <a:pos x="194" y="224"/>
                  </a:cxn>
                  <a:cxn ang="0">
                    <a:pos x="213" y="208"/>
                  </a:cxn>
                  <a:cxn ang="0">
                    <a:pos x="225" y="187"/>
                  </a:cxn>
                  <a:cxn ang="0">
                    <a:pos x="233" y="163"/>
                  </a:cxn>
                  <a:cxn ang="0">
                    <a:pos x="233" y="139"/>
                  </a:cxn>
                  <a:cxn ang="0">
                    <a:pos x="228" y="121"/>
                  </a:cxn>
                  <a:cxn ang="0">
                    <a:pos x="216" y="97"/>
                  </a:cxn>
                  <a:cxn ang="0">
                    <a:pos x="199" y="78"/>
                  </a:cxn>
                  <a:cxn ang="0">
                    <a:pos x="177" y="63"/>
                  </a:cxn>
                  <a:cxn ang="0">
                    <a:pos x="150" y="53"/>
                  </a:cxn>
                  <a:cxn ang="0">
                    <a:pos x="119" y="49"/>
                  </a:cxn>
                  <a:cxn ang="0">
                    <a:pos x="112" y="47"/>
                  </a:cxn>
                </a:cxnLst>
                <a:rect l="0" t="0" r="r" b="b"/>
                <a:pathLst>
                  <a:path w="271" h="277">
                    <a:moveTo>
                      <a:pt x="144" y="277"/>
                    </a:moveTo>
                    <a:lnTo>
                      <a:pt x="144" y="277"/>
                    </a:lnTo>
                    <a:lnTo>
                      <a:pt x="131" y="277"/>
                    </a:lnTo>
                    <a:lnTo>
                      <a:pt x="120" y="276"/>
                    </a:lnTo>
                    <a:lnTo>
                      <a:pt x="108" y="274"/>
                    </a:lnTo>
                    <a:lnTo>
                      <a:pt x="96" y="271"/>
                    </a:lnTo>
                    <a:lnTo>
                      <a:pt x="85" y="267"/>
                    </a:lnTo>
                    <a:lnTo>
                      <a:pt x="73" y="263"/>
                    </a:lnTo>
                    <a:lnTo>
                      <a:pt x="62" y="257"/>
                    </a:lnTo>
                    <a:lnTo>
                      <a:pt x="53" y="251"/>
                    </a:lnTo>
                    <a:lnTo>
                      <a:pt x="42" y="244"/>
                    </a:lnTo>
                    <a:lnTo>
                      <a:pt x="34" y="236"/>
                    </a:lnTo>
                    <a:lnTo>
                      <a:pt x="26" y="226"/>
                    </a:lnTo>
                    <a:lnTo>
                      <a:pt x="19" y="217"/>
                    </a:lnTo>
                    <a:lnTo>
                      <a:pt x="13" y="206"/>
                    </a:lnTo>
                    <a:lnTo>
                      <a:pt x="7" y="194"/>
                    </a:lnTo>
                    <a:lnTo>
                      <a:pt x="3" y="181"/>
                    </a:lnTo>
                    <a:lnTo>
                      <a:pt x="1" y="168"/>
                    </a:lnTo>
                    <a:lnTo>
                      <a:pt x="1" y="168"/>
                    </a:lnTo>
                    <a:lnTo>
                      <a:pt x="0" y="153"/>
                    </a:lnTo>
                    <a:lnTo>
                      <a:pt x="0" y="139"/>
                    </a:lnTo>
                    <a:lnTo>
                      <a:pt x="1" y="125"/>
                    </a:lnTo>
                    <a:lnTo>
                      <a:pt x="4" y="112"/>
                    </a:lnTo>
                    <a:lnTo>
                      <a:pt x="8" y="98"/>
                    </a:lnTo>
                    <a:lnTo>
                      <a:pt x="14" y="86"/>
                    </a:lnTo>
                    <a:lnTo>
                      <a:pt x="20" y="74"/>
                    </a:lnTo>
                    <a:lnTo>
                      <a:pt x="27" y="61"/>
                    </a:lnTo>
                    <a:lnTo>
                      <a:pt x="35" y="51"/>
                    </a:lnTo>
                    <a:lnTo>
                      <a:pt x="45" y="41"/>
                    </a:lnTo>
                    <a:lnTo>
                      <a:pt x="55" y="31"/>
                    </a:lnTo>
                    <a:lnTo>
                      <a:pt x="66" y="23"/>
                    </a:lnTo>
                    <a:lnTo>
                      <a:pt x="78" y="16"/>
                    </a:lnTo>
                    <a:lnTo>
                      <a:pt x="91" y="10"/>
                    </a:lnTo>
                    <a:lnTo>
                      <a:pt x="103" y="4"/>
                    </a:lnTo>
                    <a:lnTo>
                      <a:pt x="118" y="0"/>
                    </a:lnTo>
                    <a:lnTo>
                      <a:pt x="118" y="0"/>
                    </a:lnTo>
                    <a:lnTo>
                      <a:pt x="122" y="0"/>
                    </a:lnTo>
                    <a:lnTo>
                      <a:pt x="122" y="0"/>
                    </a:lnTo>
                    <a:lnTo>
                      <a:pt x="128" y="1"/>
                    </a:lnTo>
                    <a:lnTo>
                      <a:pt x="132" y="2"/>
                    </a:lnTo>
                    <a:lnTo>
                      <a:pt x="135" y="5"/>
                    </a:lnTo>
                    <a:lnTo>
                      <a:pt x="138" y="9"/>
                    </a:lnTo>
                    <a:lnTo>
                      <a:pt x="141" y="13"/>
                    </a:lnTo>
                    <a:lnTo>
                      <a:pt x="146" y="14"/>
                    </a:lnTo>
                    <a:lnTo>
                      <a:pt x="146" y="14"/>
                    </a:lnTo>
                    <a:lnTo>
                      <a:pt x="158" y="17"/>
                    </a:lnTo>
                    <a:lnTo>
                      <a:pt x="171" y="20"/>
                    </a:lnTo>
                    <a:lnTo>
                      <a:pt x="183" y="24"/>
                    </a:lnTo>
                    <a:lnTo>
                      <a:pt x="193" y="29"/>
                    </a:lnTo>
                    <a:lnTo>
                      <a:pt x="204" y="34"/>
                    </a:lnTo>
                    <a:lnTo>
                      <a:pt x="214" y="41"/>
                    </a:lnTo>
                    <a:lnTo>
                      <a:pt x="223" y="48"/>
                    </a:lnTo>
                    <a:lnTo>
                      <a:pt x="232" y="55"/>
                    </a:lnTo>
                    <a:lnTo>
                      <a:pt x="239" y="63"/>
                    </a:lnTo>
                    <a:lnTo>
                      <a:pt x="246" y="72"/>
                    </a:lnTo>
                    <a:lnTo>
                      <a:pt x="252" y="81"/>
                    </a:lnTo>
                    <a:lnTo>
                      <a:pt x="257" y="90"/>
                    </a:lnTo>
                    <a:lnTo>
                      <a:pt x="261" y="100"/>
                    </a:lnTo>
                    <a:lnTo>
                      <a:pt x="266" y="111"/>
                    </a:lnTo>
                    <a:lnTo>
                      <a:pt x="268" y="122"/>
                    </a:lnTo>
                    <a:lnTo>
                      <a:pt x="270" y="134"/>
                    </a:lnTo>
                    <a:lnTo>
                      <a:pt x="270" y="134"/>
                    </a:lnTo>
                    <a:lnTo>
                      <a:pt x="271" y="145"/>
                    </a:lnTo>
                    <a:lnTo>
                      <a:pt x="271" y="156"/>
                    </a:lnTo>
                    <a:lnTo>
                      <a:pt x="270" y="168"/>
                    </a:lnTo>
                    <a:lnTo>
                      <a:pt x="268" y="179"/>
                    </a:lnTo>
                    <a:lnTo>
                      <a:pt x="265" y="190"/>
                    </a:lnTo>
                    <a:lnTo>
                      <a:pt x="260" y="202"/>
                    </a:lnTo>
                    <a:lnTo>
                      <a:pt x="255" y="212"/>
                    </a:lnTo>
                    <a:lnTo>
                      <a:pt x="250" y="222"/>
                    </a:lnTo>
                    <a:lnTo>
                      <a:pt x="243" y="232"/>
                    </a:lnTo>
                    <a:lnTo>
                      <a:pt x="236" y="241"/>
                    </a:lnTo>
                    <a:lnTo>
                      <a:pt x="227" y="249"/>
                    </a:lnTo>
                    <a:lnTo>
                      <a:pt x="218" y="256"/>
                    </a:lnTo>
                    <a:lnTo>
                      <a:pt x="209" y="263"/>
                    </a:lnTo>
                    <a:lnTo>
                      <a:pt x="197" y="268"/>
                    </a:lnTo>
                    <a:lnTo>
                      <a:pt x="186" y="272"/>
                    </a:lnTo>
                    <a:lnTo>
                      <a:pt x="174" y="275"/>
                    </a:lnTo>
                    <a:lnTo>
                      <a:pt x="174" y="275"/>
                    </a:lnTo>
                    <a:lnTo>
                      <a:pt x="159" y="277"/>
                    </a:lnTo>
                    <a:lnTo>
                      <a:pt x="144" y="277"/>
                    </a:lnTo>
                    <a:lnTo>
                      <a:pt x="144" y="277"/>
                    </a:lnTo>
                    <a:close/>
                    <a:moveTo>
                      <a:pt x="101" y="48"/>
                    </a:moveTo>
                    <a:lnTo>
                      <a:pt x="101" y="48"/>
                    </a:lnTo>
                    <a:lnTo>
                      <a:pt x="87" y="56"/>
                    </a:lnTo>
                    <a:lnTo>
                      <a:pt x="73" y="66"/>
                    </a:lnTo>
                    <a:lnTo>
                      <a:pt x="62" y="79"/>
                    </a:lnTo>
                    <a:lnTo>
                      <a:pt x="57" y="86"/>
                    </a:lnTo>
                    <a:lnTo>
                      <a:pt x="52" y="93"/>
                    </a:lnTo>
                    <a:lnTo>
                      <a:pt x="48" y="100"/>
                    </a:lnTo>
                    <a:lnTo>
                      <a:pt x="44" y="109"/>
                    </a:lnTo>
                    <a:lnTo>
                      <a:pt x="40" y="117"/>
                    </a:lnTo>
                    <a:lnTo>
                      <a:pt x="38" y="126"/>
                    </a:lnTo>
                    <a:lnTo>
                      <a:pt x="37" y="135"/>
                    </a:lnTo>
                    <a:lnTo>
                      <a:pt x="36" y="144"/>
                    </a:lnTo>
                    <a:lnTo>
                      <a:pt x="37" y="153"/>
                    </a:lnTo>
                    <a:lnTo>
                      <a:pt x="38" y="163"/>
                    </a:lnTo>
                    <a:lnTo>
                      <a:pt x="38" y="163"/>
                    </a:lnTo>
                    <a:lnTo>
                      <a:pt x="41" y="172"/>
                    </a:lnTo>
                    <a:lnTo>
                      <a:pt x="44" y="180"/>
                    </a:lnTo>
                    <a:lnTo>
                      <a:pt x="48" y="187"/>
                    </a:lnTo>
                    <a:lnTo>
                      <a:pt x="52" y="194"/>
                    </a:lnTo>
                    <a:lnTo>
                      <a:pt x="56" y="202"/>
                    </a:lnTo>
                    <a:lnTo>
                      <a:pt x="62" y="208"/>
                    </a:lnTo>
                    <a:lnTo>
                      <a:pt x="67" y="214"/>
                    </a:lnTo>
                    <a:lnTo>
                      <a:pt x="73" y="219"/>
                    </a:lnTo>
                    <a:lnTo>
                      <a:pt x="81" y="224"/>
                    </a:lnTo>
                    <a:lnTo>
                      <a:pt x="88" y="229"/>
                    </a:lnTo>
                    <a:lnTo>
                      <a:pt x="95" y="232"/>
                    </a:lnTo>
                    <a:lnTo>
                      <a:pt x="103" y="235"/>
                    </a:lnTo>
                    <a:lnTo>
                      <a:pt x="112" y="238"/>
                    </a:lnTo>
                    <a:lnTo>
                      <a:pt x="121" y="239"/>
                    </a:lnTo>
                    <a:lnTo>
                      <a:pt x="129" y="241"/>
                    </a:lnTo>
                    <a:lnTo>
                      <a:pt x="139" y="241"/>
                    </a:lnTo>
                    <a:lnTo>
                      <a:pt x="139" y="241"/>
                    </a:lnTo>
                    <a:lnTo>
                      <a:pt x="147" y="241"/>
                    </a:lnTo>
                    <a:lnTo>
                      <a:pt x="155" y="240"/>
                    </a:lnTo>
                    <a:lnTo>
                      <a:pt x="163" y="238"/>
                    </a:lnTo>
                    <a:lnTo>
                      <a:pt x="171" y="236"/>
                    </a:lnTo>
                    <a:lnTo>
                      <a:pt x="171" y="236"/>
                    </a:lnTo>
                    <a:lnTo>
                      <a:pt x="179" y="233"/>
                    </a:lnTo>
                    <a:lnTo>
                      <a:pt x="187" y="229"/>
                    </a:lnTo>
                    <a:lnTo>
                      <a:pt x="194" y="224"/>
                    </a:lnTo>
                    <a:lnTo>
                      <a:pt x="201" y="219"/>
                    </a:lnTo>
                    <a:lnTo>
                      <a:pt x="207" y="214"/>
                    </a:lnTo>
                    <a:lnTo>
                      <a:pt x="213" y="208"/>
                    </a:lnTo>
                    <a:lnTo>
                      <a:pt x="217" y="202"/>
                    </a:lnTo>
                    <a:lnTo>
                      <a:pt x="222" y="194"/>
                    </a:lnTo>
                    <a:lnTo>
                      <a:pt x="225" y="187"/>
                    </a:lnTo>
                    <a:lnTo>
                      <a:pt x="228" y="180"/>
                    </a:lnTo>
                    <a:lnTo>
                      <a:pt x="230" y="172"/>
                    </a:lnTo>
                    <a:lnTo>
                      <a:pt x="233" y="163"/>
                    </a:lnTo>
                    <a:lnTo>
                      <a:pt x="234" y="155"/>
                    </a:lnTo>
                    <a:lnTo>
                      <a:pt x="234" y="147"/>
                    </a:lnTo>
                    <a:lnTo>
                      <a:pt x="233" y="139"/>
                    </a:lnTo>
                    <a:lnTo>
                      <a:pt x="230" y="130"/>
                    </a:lnTo>
                    <a:lnTo>
                      <a:pt x="230" y="130"/>
                    </a:lnTo>
                    <a:lnTo>
                      <a:pt x="228" y="121"/>
                    </a:lnTo>
                    <a:lnTo>
                      <a:pt x="225" y="113"/>
                    </a:lnTo>
                    <a:lnTo>
                      <a:pt x="221" y="105"/>
                    </a:lnTo>
                    <a:lnTo>
                      <a:pt x="216" y="97"/>
                    </a:lnTo>
                    <a:lnTo>
                      <a:pt x="212" y="90"/>
                    </a:lnTo>
                    <a:lnTo>
                      <a:pt x="206" y="84"/>
                    </a:lnTo>
                    <a:lnTo>
                      <a:pt x="199" y="78"/>
                    </a:lnTo>
                    <a:lnTo>
                      <a:pt x="192" y="73"/>
                    </a:lnTo>
                    <a:lnTo>
                      <a:pt x="185" y="67"/>
                    </a:lnTo>
                    <a:lnTo>
                      <a:pt x="177" y="63"/>
                    </a:lnTo>
                    <a:lnTo>
                      <a:pt x="168" y="59"/>
                    </a:lnTo>
                    <a:lnTo>
                      <a:pt x="160" y="56"/>
                    </a:lnTo>
                    <a:lnTo>
                      <a:pt x="150" y="53"/>
                    </a:lnTo>
                    <a:lnTo>
                      <a:pt x="141" y="51"/>
                    </a:lnTo>
                    <a:lnTo>
                      <a:pt x="129" y="50"/>
                    </a:lnTo>
                    <a:lnTo>
                      <a:pt x="119" y="49"/>
                    </a:lnTo>
                    <a:lnTo>
                      <a:pt x="119" y="49"/>
                    </a:lnTo>
                    <a:lnTo>
                      <a:pt x="115" y="49"/>
                    </a:lnTo>
                    <a:lnTo>
                      <a:pt x="112" y="47"/>
                    </a:lnTo>
                    <a:lnTo>
                      <a:pt x="107" y="45"/>
                    </a:lnTo>
                    <a:lnTo>
                      <a:pt x="101" y="48"/>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6" name="chenying0907 926"/>
              <p:cNvSpPr>
                <a:spLocks noEditPoints="1"/>
              </p:cNvSpPr>
              <p:nvPr/>
            </p:nvSpPr>
            <p:spPr bwMode="auto">
              <a:xfrm>
                <a:off x="3282950" y="1227138"/>
                <a:ext cx="644525" cy="642938"/>
              </a:xfrm>
              <a:custGeom>
                <a:avLst/>
                <a:gdLst/>
                <a:ahLst/>
                <a:cxnLst>
                  <a:cxn ang="0">
                    <a:pos x="653" y="1206"/>
                  </a:cxn>
                  <a:cxn ang="0">
                    <a:pos x="563" y="1160"/>
                  </a:cxn>
                  <a:cxn ang="0">
                    <a:pos x="550" y="1153"/>
                  </a:cxn>
                  <a:cxn ang="0">
                    <a:pos x="236" y="832"/>
                  </a:cxn>
                  <a:cxn ang="0">
                    <a:pos x="143" y="731"/>
                  </a:cxn>
                  <a:cxn ang="0">
                    <a:pos x="77" y="679"/>
                  </a:cxn>
                  <a:cxn ang="0">
                    <a:pos x="72" y="657"/>
                  </a:cxn>
                  <a:cxn ang="0">
                    <a:pos x="40" y="570"/>
                  </a:cxn>
                  <a:cxn ang="0">
                    <a:pos x="11" y="425"/>
                  </a:cxn>
                  <a:cxn ang="0">
                    <a:pos x="1" y="212"/>
                  </a:cxn>
                  <a:cxn ang="0">
                    <a:pos x="10" y="196"/>
                  </a:cxn>
                  <a:cxn ang="0">
                    <a:pos x="19" y="182"/>
                  </a:cxn>
                  <a:cxn ang="0">
                    <a:pos x="110" y="81"/>
                  </a:cxn>
                  <a:cxn ang="0">
                    <a:pos x="210" y="10"/>
                  </a:cxn>
                  <a:cxn ang="0">
                    <a:pos x="228" y="8"/>
                  </a:cxn>
                  <a:cxn ang="0">
                    <a:pos x="242" y="2"/>
                  </a:cxn>
                  <a:cxn ang="0">
                    <a:pos x="419" y="2"/>
                  </a:cxn>
                  <a:cxn ang="0">
                    <a:pos x="599" y="26"/>
                  </a:cxn>
                  <a:cxn ang="0">
                    <a:pos x="638" y="36"/>
                  </a:cxn>
                  <a:cxn ang="0">
                    <a:pos x="656" y="46"/>
                  </a:cxn>
                  <a:cxn ang="0">
                    <a:pos x="887" y="256"/>
                  </a:cxn>
                  <a:cxn ang="0">
                    <a:pos x="1107" y="475"/>
                  </a:cxn>
                  <a:cxn ang="0">
                    <a:pos x="1167" y="525"/>
                  </a:cxn>
                  <a:cxn ang="0">
                    <a:pos x="1185" y="553"/>
                  </a:cxn>
                  <a:cxn ang="0">
                    <a:pos x="1215" y="644"/>
                  </a:cxn>
                  <a:cxn ang="0">
                    <a:pos x="1218" y="725"/>
                  </a:cxn>
                  <a:cxn ang="0">
                    <a:pos x="1194" y="798"/>
                  </a:cxn>
                  <a:cxn ang="0">
                    <a:pos x="1193" y="817"/>
                  </a:cxn>
                  <a:cxn ang="0">
                    <a:pos x="1109" y="909"/>
                  </a:cxn>
                  <a:cxn ang="0">
                    <a:pos x="862" y="1146"/>
                  </a:cxn>
                  <a:cxn ang="0">
                    <a:pos x="853" y="1157"/>
                  </a:cxn>
                  <a:cxn ang="0">
                    <a:pos x="761" y="1206"/>
                  </a:cxn>
                  <a:cxn ang="0">
                    <a:pos x="231" y="43"/>
                  </a:cxn>
                  <a:cxn ang="0">
                    <a:pos x="137" y="108"/>
                  </a:cxn>
                  <a:cxn ang="0">
                    <a:pos x="54" y="198"/>
                  </a:cxn>
                  <a:cxn ang="0">
                    <a:pos x="40" y="216"/>
                  </a:cxn>
                  <a:cxn ang="0">
                    <a:pos x="45" y="400"/>
                  </a:cxn>
                  <a:cxn ang="0">
                    <a:pos x="68" y="529"/>
                  </a:cxn>
                  <a:cxn ang="0">
                    <a:pos x="105" y="637"/>
                  </a:cxn>
                  <a:cxn ang="0">
                    <a:pos x="112" y="658"/>
                  </a:cxn>
                  <a:cxn ang="0">
                    <a:pos x="181" y="718"/>
                  </a:cxn>
                  <a:cxn ang="0">
                    <a:pos x="294" y="841"/>
                  </a:cxn>
                  <a:cxn ang="0">
                    <a:pos x="585" y="1129"/>
                  </a:cxn>
                  <a:cxn ang="0">
                    <a:pos x="633" y="1159"/>
                  </a:cxn>
                  <a:cxn ang="0">
                    <a:pos x="706" y="1177"/>
                  </a:cxn>
                  <a:cxn ang="0">
                    <a:pos x="765" y="1165"/>
                  </a:cxn>
                  <a:cxn ang="0">
                    <a:pos x="823" y="1131"/>
                  </a:cxn>
                  <a:cxn ang="0">
                    <a:pos x="865" y="1090"/>
                  </a:cxn>
                  <a:cxn ang="0">
                    <a:pos x="1140" y="817"/>
                  </a:cxn>
                  <a:cxn ang="0">
                    <a:pos x="1147" y="803"/>
                  </a:cxn>
                  <a:cxn ang="0">
                    <a:pos x="1177" y="736"/>
                  </a:cxn>
                  <a:cxn ang="0">
                    <a:pos x="1179" y="657"/>
                  </a:cxn>
                  <a:cxn ang="0">
                    <a:pos x="1148" y="564"/>
                  </a:cxn>
                  <a:cxn ang="0">
                    <a:pos x="1140" y="556"/>
                  </a:cxn>
                  <a:cxn ang="0">
                    <a:pos x="894" y="335"/>
                  </a:cxn>
                  <a:cxn ang="0">
                    <a:pos x="627" y="72"/>
                  </a:cxn>
                  <a:cxn ang="0">
                    <a:pos x="558" y="57"/>
                  </a:cxn>
                  <a:cxn ang="0">
                    <a:pos x="377" y="39"/>
                  </a:cxn>
                  <a:cxn ang="0">
                    <a:pos x="236" y="40"/>
                  </a:cxn>
                </a:cxnLst>
                <a:rect l="0" t="0" r="r" b="b"/>
                <a:pathLst>
                  <a:path w="1220" h="1215">
                    <a:moveTo>
                      <a:pt x="706" y="1215"/>
                    </a:moveTo>
                    <a:lnTo>
                      <a:pt x="706" y="1215"/>
                    </a:lnTo>
                    <a:lnTo>
                      <a:pt x="688" y="1214"/>
                    </a:lnTo>
                    <a:lnTo>
                      <a:pt x="671" y="1211"/>
                    </a:lnTo>
                    <a:lnTo>
                      <a:pt x="653" y="1206"/>
                    </a:lnTo>
                    <a:lnTo>
                      <a:pt x="636" y="1200"/>
                    </a:lnTo>
                    <a:lnTo>
                      <a:pt x="617" y="1193"/>
                    </a:lnTo>
                    <a:lnTo>
                      <a:pt x="599" y="1184"/>
                    </a:lnTo>
                    <a:lnTo>
                      <a:pt x="581" y="1172"/>
                    </a:lnTo>
                    <a:lnTo>
                      <a:pt x="563" y="1160"/>
                    </a:lnTo>
                    <a:lnTo>
                      <a:pt x="561" y="1158"/>
                    </a:lnTo>
                    <a:lnTo>
                      <a:pt x="558" y="1158"/>
                    </a:lnTo>
                    <a:lnTo>
                      <a:pt x="558" y="1158"/>
                    </a:lnTo>
                    <a:lnTo>
                      <a:pt x="554" y="1156"/>
                    </a:lnTo>
                    <a:lnTo>
                      <a:pt x="550" y="1153"/>
                    </a:lnTo>
                    <a:lnTo>
                      <a:pt x="307" y="910"/>
                    </a:lnTo>
                    <a:lnTo>
                      <a:pt x="307" y="910"/>
                    </a:lnTo>
                    <a:lnTo>
                      <a:pt x="290" y="891"/>
                    </a:lnTo>
                    <a:lnTo>
                      <a:pt x="271" y="872"/>
                    </a:lnTo>
                    <a:lnTo>
                      <a:pt x="236" y="832"/>
                    </a:lnTo>
                    <a:lnTo>
                      <a:pt x="236" y="832"/>
                    </a:lnTo>
                    <a:lnTo>
                      <a:pt x="200" y="790"/>
                    </a:lnTo>
                    <a:lnTo>
                      <a:pt x="181" y="771"/>
                    </a:lnTo>
                    <a:lnTo>
                      <a:pt x="163" y="751"/>
                    </a:lnTo>
                    <a:lnTo>
                      <a:pt x="143" y="731"/>
                    </a:lnTo>
                    <a:lnTo>
                      <a:pt x="123" y="714"/>
                    </a:lnTo>
                    <a:lnTo>
                      <a:pt x="102" y="697"/>
                    </a:lnTo>
                    <a:lnTo>
                      <a:pt x="80" y="682"/>
                    </a:lnTo>
                    <a:lnTo>
                      <a:pt x="80" y="682"/>
                    </a:lnTo>
                    <a:lnTo>
                      <a:pt x="77" y="679"/>
                    </a:lnTo>
                    <a:lnTo>
                      <a:pt x="74" y="677"/>
                    </a:lnTo>
                    <a:lnTo>
                      <a:pt x="72" y="670"/>
                    </a:lnTo>
                    <a:lnTo>
                      <a:pt x="71" y="665"/>
                    </a:lnTo>
                    <a:lnTo>
                      <a:pt x="71" y="661"/>
                    </a:lnTo>
                    <a:lnTo>
                      <a:pt x="72" y="657"/>
                    </a:lnTo>
                    <a:lnTo>
                      <a:pt x="71" y="654"/>
                    </a:lnTo>
                    <a:lnTo>
                      <a:pt x="71" y="654"/>
                    </a:lnTo>
                    <a:lnTo>
                      <a:pt x="59" y="626"/>
                    </a:lnTo>
                    <a:lnTo>
                      <a:pt x="49" y="598"/>
                    </a:lnTo>
                    <a:lnTo>
                      <a:pt x="40" y="570"/>
                    </a:lnTo>
                    <a:lnTo>
                      <a:pt x="32" y="541"/>
                    </a:lnTo>
                    <a:lnTo>
                      <a:pt x="25" y="512"/>
                    </a:lnTo>
                    <a:lnTo>
                      <a:pt x="19" y="483"/>
                    </a:lnTo>
                    <a:lnTo>
                      <a:pt x="15" y="453"/>
                    </a:lnTo>
                    <a:lnTo>
                      <a:pt x="11" y="425"/>
                    </a:lnTo>
                    <a:lnTo>
                      <a:pt x="7" y="396"/>
                    </a:lnTo>
                    <a:lnTo>
                      <a:pt x="4" y="368"/>
                    </a:lnTo>
                    <a:lnTo>
                      <a:pt x="1" y="312"/>
                    </a:lnTo>
                    <a:lnTo>
                      <a:pt x="0" y="259"/>
                    </a:lnTo>
                    <a:lnTo>
                      <a:pt x="1" y="212"/>
                    </a:lnTo>
                    <a:lnTo>
                      <a:pt x="1" y="212"/>
                    </a:lnTo>
                    <a:lnTo>
                      <a:pt x="1" y="207"/>
                    </a:lnTo>
                    <a:lnTo>
                      <a:pt x="3" y="202"/>
                    </a:lnTo>
                    <a:lnTo>
                      <a:pt x="6" y="198"/>
                    </a:lnTo>
                    <a:lnTo>
                      <a:pt x="10" y="196"/>
                    </a:lnTo>
                    <a:lnTo>
                      <a:pt x="14" y="193"/>
                    </a:lnTo>
                    <a:lnTo>
                      <a:pt x="16" y="188"/>
                    </a:lnTo>
                    <a:lnTo>
                      <a:pt x="16" y="188"/>
                    </a:lnTo>
                    <a:lnTo>
                      <a:pt x="17" y="185"/>
                    </a:lnTo>
                    <a:lnTo>
                      <a:pt x="19" y="182"/>
                    </a:lnTo>
                    <a:lnTo>
                      <a:pt x="19" y="182"/>
                    </a:lnTo>
                    <a:lnTo>
                      <a:pt x="41" y="154"/>
                    </a:lnTo>
                    <a:lnTo>
                      <a:pt x="63" y="127"/>
                    </a:lnTo>
                    <a:lnTo>
                      <a:pt x="86" y="103"/>
                    </a:lnTo>
                    <a:lnTo>
                      <a:pt x="110" y="81"/>
                    </a:lnTo>
                    <a:lnTo>
                      <a:pt x="135" y="60"/>
                    </a:lnTo>
                    <a:lnTo>
                      <a:pt x="159" y="41"/>
                    </a:lnTo>
                    <a:lnTo>
                      <a:pt x="185" y="25"/>
                    </a:lnTo>
                    <a:lnTo>
                      <a:pt x="210" y="10"/>
                    </a:lnTo>
                    <a:lnTo>
                      <a:pt x="210" y="10"/>
                    </a:lnTo>
                    <a:lnTo>
                      <a:pt x="215" y="8"/>
                    </a:lnTo>
                    <a:lnTo>
                      <a:pt x="219" y="7"/>
                    </a:lnTo>
                    <a:lnTo>
                      <a:pt x="219" y="7"/>
                    </a:lnTo>
                    <a:lnTo>
                      <a:pt x="222" y="8"/>
                    </a:lnTo>
                    <a:lnTo>
                      <a:pt x="228" y="8"/>
                    </a:lnTo>
                    <a:lnTo>
                      <a:pt x="232" y="5"/>
                    </a:lnTo>
                    <a:lnTo>
                      <a:pt x="232" y="5"/>
                    </a:lnTo>
                    <a:lnTo>
                      <a:pt x="236" y="3"/>
                    </a:lnTo>
                    <a:lnTo>
                      <a:pt x="242" y="2"/>
                    </a:lnTo>
                    <a:lnTo>
                      <a:pt x="242" y="2"/>
                    </a:lnTo>
                    <a:lnTo>
                      <a:pt x="291" y="0"/>
                    </a:lnTo>
                    <a:lnTo>
                      <a:pt x="335" y="0"/>
                    </a:lnTo>
                    <a:lnTo>
                      <a:pt x="335" y="0"/>
                    </a:lnTo>
                    <a:lnTo>
                      <a:pt x="377" y="0"/>
                    </a:lnTo>
                    <a:lnTo>
                      <a:pt x="419" y="2"/>
                    </a:lnTo>
                    <a:lnTo>
                      <a:pt x="458" y="5"/>
                    </a:lnTo>
                    <a:lnTo>
                      <a:pt x="495" y="8"/>
                    </a:lnTo>
                    <a:lnTo>
                      <a:pt x="531" y="13"/>
                    </a:lnTo>
                    <a:lnTo>
                      <a:pt x="566" y="20"/>
                    </a:lnTo>
                    <a:lnTo>
                      <a:pt x="599" y="26"/>
                    </a:lnTo>
                    <a:lnTo>
                      <a:pt x="631" y="34"/>
                    </a:lnTo>
                    <a:lnTo>
                      <a:pt x="631" y="34"/>
                    </a:lnTo>
                    <a:lnTo>
                      <a:pt x="634" y="35"/>
                    </a:lnTo>
                    <a:lnTo>
                      <a:pt x="636" y="36"/>
                    </a:lnTo>
                    <a:lnTo>
                      <a:pt x="638" y="36"/>
                    </a:lnTo>
                    <a:lnTo>
                      <a:pt x="638" y="36"/>
                    </a:lnTo>
                    <a:lnTo>
                      <a:pt x="642" y="36"/>
                    </a:lnTo>
                    <a:lnTo>
                      <a:pt x="646" y="38"/>
                    </a:lnTo>
                    <a:lnTo>
                      <a:pt x="656" y="46"/>
                    </a:lnTo>
                    <a:lnTo>
                      <a:pt x="656" y="46"/>
                    </a:lnTo>
                    <a:lnTo>
                      <a:pt x="697" y="80"/>
                    </a:lnTo>
                    <a:lnTo>
                      <a:pt x="736" y="114"/>
                    </a:lnTo>
                    <a:lnTo>
                      <a:pt x="775" y="149"/>
                    </a:lnTo>
                    <a:lnTo>
                      <a:pt x="812" y="184"/>
                    </a:lnTo>
                    <a:lnTo>
                      <a:pt x="887" y="256"/>
                    </a:lnTo>
                    <a:lnTo>
                      <a:pt x="958" y="328"/>
                    </a:lnTo>
                    <a:lnTo>
                      <a:pt x="958" y="328"/>
                    </a:lnTo>
                    <a:lnTo>
                      <a:pt x="1008" y="379"/>
                    </a:lnTo>
                    <a:lnTo>
                      <a:pt x="1057" y="428"/>
                    </a:lnTo>
                    <a:lnTo>
                      <a:pt x="1107" y="475"/>
                    </a:lnTo>
                    <a:lnTo>
                      <a:pt x="1156" y="521"/>
                    </a:lnTo>
                    <a:lnTo>
                      <a:pt x="1159" y="524"/>
                    </a:lnTo>
                    <a:lnTo>
                      <a:pt x="1163" y="524"/>
                    </a:lnTo>
                    <a:lnTo>
                      <a:pt x="1163" y="524"/>
                    </a:lnTo>
                    <a:lnTo>
                      <a:pt x="1167" y="525"/>
                    </a:lnTo>
                    <a:lnTo>
                      <a:pt x="1171" y="527"/>
                    </a:lnTo>
                    <a:lnTo>
                      <a:pt x="1173" y="529"/>
                    </a:lnTo>
                    <a:lnTo>
                      <a:pt x="1175" y="533"/>
                    </a:lnTo>
                    <a:lnTo>
                      <a:pt x="1175" y="533"/>
                    </a:lnTo>
                    <a:lnTo>
                      <a:pt x="1185" y="553"/>
                    </a:lnTo>
                    <a:lnTo>
                      <a:pt x="1193" y="571"/>
                    </a:lnTo>
                    <a:lnTo>
                      <a:pt x="1201" y="590"/>
                    </a:lnTo>
                    <a:lnTo>
                      <a:pt x="1207" y="607"/>
                    </a:lnTo>
                    <a:lnTo>
                      <a:pt x="1211" y="626"/>
                    </a:lnTo>
                    <a:lnTo>
                      <a:pt x="1215" y="644"/>
                    </a:lnTo>
                    <a:lnTo>
                      <a:pt x="1218" y="660"/>
                    </a:lnTo>
                    <a:lnTo>
                      <a:pt x="1220" y="677"/>
                    </a:lnTo>
                    <a:lnTo>
                      <a:pt x="1220" y="693"/>
                    </a:lnTo>
                    <a:lnTo>
                      <a:pt x="1220" y="710"/>
                    </a:lnTo>
                    <a:lnTo>
                      <a:pt x="1218" y="725"/>
                    </a:lnTo>
                    <a:lnTo>
                      <a:pt x="1216" y="741"/>
                    </a:lnTo>
                    <a:lnTo>
                      <a:pt x="1212" y="755"/>
                    </a:lnTo>
                    <a:lnTo>
                      <a:pt x="1208" y="771"/>
                    </a:lnTo>
                    <a:lnTo>
                      <a:pt x="1202" y="785"/>
                    </a:lnTo>
                    <a:lnTo>
                      <a:pt x="1194" y="798"/>
                    </a:lnTo>
                    <a:lnTo>
                      <a:pt x="1192" y="804"/>
                    </a:lnTo>
                    <a:lnTo>
                      <a:pt x="1193" y="809"/>
                    </a:lnTo>
                    <a:lnTo>
                      <a:pt x="1193" y="809"/>
                    </a:lnTo>
                    <a:lnTo>
                      <a:pt x="1194" y="813"/>
                    </a:lnTo>
                    <a:lnTo>
                      <a:pt x="1193" y="817"/>
                    </a:lnTo>
                    <a:lnTo>
                      <a:pt x="1191" y="821"/>
                    </a:lnTo>
                    <a:lnTo>
                      <a:pt x="1188" y="826"/>
                    </a:lnTo>
                    <a:lnTo>
                      <a:pt x="1188" y="826"/>
                    </a:lnTo>
                    <a:lnTo>
                      <a:pt x="1147" y="869"/>
                    </a:lnTo>
                    <a:lnTo>
                      <a:pt x="1109" y="909"/>
                    </a:lnTo>
                    <a:lnTo>
                      <a:pt x="1070" y="948"/>
                    </a:lnTo>
                    <a:lnTo>
                      <a:pt x="1031" y="985"/>
                    </a:lnTo>
                    <a:lnTo>
                      <a:pt x="952" y="1062"/>
                    </a:lnTo>
                    <a:lnTo>
                      <a:pt x="862" y="1146"/>
                    </a:lnTo>
                    <a:lnTo>
                      <a:pt x="862" y="1146"/>
                    </a:lnTo>
                    <a:lnTo>
                      <a:pt x="858" y="1151"/>
                    </a:lnTo>
                    <a:lnTo>
                      <a:pt x="857" y="1152"/>
                    </a:lnTo>
                    <a:lnTo>
                      <a:pt x="857" y="1152"/>
                    </a:lnTo>
                    <a:lnTo>
                      <a:pt x="853" y="1157"/>
                    </a:lnTo>
                    <a:lnTo>
                      <a:pt x="853" y="1157"/>
                    </a:lnTo>
                    <a:lnTo>
                      <a:pt x="834" y="1170"/>
                    </a:lnTo>
                    <a:lnTo>
                      <a:pt x="815" y="1182"/>
                    </a:lnTo>
                    <a:lnTo>
                      <a:pt x="798" y="1192"/>
                    </a:lnTo>
                    <a:lnTo>
                      <a:pt x="779" y="1200"/>
                    </a:lnTo>
                    <a:lnTo>
                      <a:pt x="761" y="1206"/>
                    </a:lnTo>
                    <a:lnTo>
                      <a:pt x="743" y="1211"/>
                    </a:lnTo>
                    <a:lnTo>
                      <a:pt x="724" y="1214"/>
                    </a:lnTo>
                    <a:lnTo>
                      <a:pt x="706" y="1215"/>
                    </a:lnTo>
                    <a:lnTo>
                      <a:pt x="706" y="1215"/>
                    </a:lnTo>
                    <a:close/>
                    <a:moveTo>
                      <a:pt x="231" y="43"/>
                    </a:moveTo>
                    <a:lnTo>
                      <a:pt x="231" y="43"/>
                    </a:lnTo>
                    <a:lnTo>
                      <a:pt x="206" y="57"/>
                    </a:lnTo>
                    <a:lnTo>
                      <a:pt x="182" y="72"/>
                    </a:lnTo>
                    <a:lnTo>
                      <a:pt x="159" y="90"/>
                    </a:lnTo>
                    <a:lnTo>
                      <a:pt x="137" y="108"/>
                    </a:lnTo>
                    <a:lnTo>
                      <a:pt x="114" y="129"/>
                    </a:lnTo>
                    <a:lnTo>
                      <a:pt x="93" y="151"/>
                    </a:lnTo>
                    <a:lnTo>
                      <a:pt x="73" y="175"/>
                    </a:lnTo>
                    <a:lnTo>
                      <a:pt x="54" y="198"/>
                    </a:lnTo>
                    <a:lnTo>
                      <a:pt x="54" y="198"/>
                    </a:lnTo>
                    <a:lnTo>
                      <a:pt x="50" y="202"/>
                    </a:lnTo>
                    <a:lnTo>
                      <a:pt x="46" y="205"/>
                    </a:lnTo>
                    <a:lnTo>
                      <a:pt x="40" y="208"/>
                    </a:lnTo>
                    <a:lnTo>
                      <a:pt x="40" y="216"/>
                    </a:lnTo>
                    <a:lnTo>
                      <a:pt x="40" y="216"/>
                    </a:lnTo>
                    <a:lnTo>
                      <a:pt x="39" y="280"/>
                    </a:lnTo>
                    <a:lnTo>
                      <a:pt x="40" y="311"/>
                    </a:lnTo>
                    <a:lnTo>
                      <a:pt x="41" y="342"/>
                    </a:lnTo>
                    <a:lnTo>
                      <a:pt x="43" y="371"/>
                    </a:lnTo>
                    <a:lnTo>
                      <a:pt x="45" y="400"/>
                    </a:lnTo>
                    <a:lnTo>
                      <a:pt x="49" y="427"/>
                    </a:lnTo>
                    <a:lnTo>
                      <a:pt x="52" y="453"/>
                    </a:lnTo>
                    <a:lnTo>
                      <a:pt x="56" y="479"/>
                    </a:lnTo>
                    <a:lnTo>
                      <a:pt x="61" y="504"/>
                    </a:lnTo>
                    <a:lnTo>
                      <a:pt x="68" y="529"/>
                    </a:lnTo>
                    <a:lnTo>
                      <a:pt x="74" y="552"/>
                    </a:lnTo>
                    <a:lnTo>
                      <a:pt x="80" y="574"/>
                    </a:lnTo>
                    <a:lnTo>
                      <a:pt x="88" y="596"/>
                    </a:lnTo>
                    <a:lnTo>
                      <a:pt x="96" y="618"/>
                    </a:lnTo>
                    <a:lnTo>
                      <a:pt x="105" y="637"/>
                    </a:lnTo>
                    <a:lnTo>
                      <a:pt x="105" y="637"/>
                    </a:lnTo>
                    <a:lnTo>
                      <a:pt x="107" y="642"/>
                    </a:lnTo>
                    <a:lnTo>
                      <a:pt x="107" y="648"/>
                    </a:lnTo>
                    <a:lnTo>
                      <a:pt x="107" y="654"/>
                    </a:lnTo>
                    <a:lnTo>
                      <a:pt x="112" y="658"/>
                    </a:lnTo>
                    <a:lnTo>
                      <a:pt x="112" y="658"/>
                    </a:lnTo>
                    <a:lnTo>
                      <a:pt x="131" y="671"/>
                    </a:lnTo>
                    <a:lnTo>
                      <a:pt x="148" y="686"/>
                    </a:lnTo>
                    <a:lnTo>
                      <a:pt x="165" y="701"/>
                    </a:lnTo>
                    <a:lnTo>
                      <a:pt x="181" y="718"/>
                    </a:lnTo>
                    <a:lnTo>
                      <a:pt x="213" y="751"/>
                    </a:lnTo>
                    <a:lnTo>
                      <a:pt x="243" y="785"/>
                    </a:lnTo>
                    <a:lnTo>
                      <a:pt x="243" y="785"/>
                    </a:lnTo>
                    <a:lnTo>
                      <a:pt x="276" y="822"/>
                    </a:lnTo>
                    <a:lnTo>
                      <a:pt x="294" y="841"/>
                    </a:lnTo>
                    <a:lnTo>
                      <a:pt x="311" y="859"/>
                    </a:lnTo>
                    <a:lnTo>
                      <a:pt x="579" y="1127"/>
                    </a:lnTo>
                    <a:lnTo>
                      <a:pt x="582" y="1128"/>
                    </a:lnTo>
                    <a:lnTo>
                      <a:pt x="582" y="1128"/>
                    </a:lnTo>
                    <a:lnTo>
                      <a:pt x="585" y="1129"/>
                    </a:lnTo>
                    <a:lnTo>
                      <a:pt x="588" y="1131"/>
                    </a:lnTo>
                    <a:lnTo>
                      <a:pt x="588" y="1131"/>
                    </a:lnTo>
                    <a:lnTo>
                      <a:pt x="604" y="1142"/>
                    </a:lnTo>
                    <a:lnTo>
                      <a:pt x="618" y="1152"/>
                    </a:lnTo>
                    <a:lnTo>
                      <a:pt x="633" y="1159"/>
                    </a:lnTo>
                    <a:lnTo>
                      <a:pt x="647" y="1165"/>
                    </a:lnTo>
                    <a:lnTo>
                      <a:pt x="662" y="1170"/>
                    </a:lnTo>
                    <a:lnTo>
                      <a:pt x="677" y="1174"/>
                    </a:lnTo>
                    <a:lnTo>
                      <a:pt x="691" y="1177"/>
                    </a:lnTo>
                    <a:lnTo>
                      <a:pt x="706" y="1177"/>
                    </a:lnTo>
                    <a:lnTo>
                      <a:pt x="706" y="1177"/>
                    </a:lnTo>
                    <a:lnTo>
                      <a:pt x="720" y="1177"/>
                    </a:lnTo>
                    <a:lnTo>
                      <a:pt x="735" y="1174"/>
                    </a:lnTo>
                    <a:lnTo>
                      <a:pt x="750" y="1170"/>
                    </a:lnTo>
                    <a:lnTo>
                      <a:pt x="765" y="1165"/>
                    </a:lnTo>
                    <a:lnTo>
                      <a:pt x="779" y="1159"/>
                    </a:lnTo>
                    <a:lnTo>
                      <a:pt x="794" y="1152"/>
                    </a:lnTo>
                    <a:lnTo>
                      <a:pt x="808" y="1142"/>
                    </a:lnTo>
                    <a:lnTo>
                      <a:pt x="823" y="1131"/>
                    </a:lnTo>
                    <a:lnTo>
                      <a:pt x="823" y="1131"/>
                    </a:lnTo>
                    <a:lnTo>
                      <a:pt x="824" y="1130"/>
                    </a:lnTo>
                    <a:lnTo>
                      <a:pt x="825" y="1130"/>
                    </a:lnTo>
                    <a:lnTo>
                      <a:pt x="826" y="1129"/>
                    </a:lnTo>
                    <a:lnTo>
                      <a:pt x="865" y="1090"/>
                    </a:lnTo>
                    <a:lnTo>
                      <a:pt x="865" y="1090"/>
                    </a:lnTo>
                    <a:lnTo>
                      <a:pt x="934" y="1017"/>
                    </a:lnTo>
                    <a:lnTo>
                      <a:pt x="1002" y="949"/>
                    </a:lnTo>
                    <a:lnTo>
                      <a:pt x="1069" y="883"/>
                    </a:lnTo>
                    <a:lnTo>
                      <a:pt x="1105" y="850"/>
                    </a:lnTo>
                    <a:lnTo>
                      <a:pt x="1140" y="817"/>
                    </a:lnTo>
                    <a:lnTo>
                      <a:pt x="1143" y="815"/>
                    </a:lnTo>
                    <a:lnTo>
                      <a:pt x="1144" y="811"/>
                    </a:lnTo>
                    <a:lnTo>
                      <a:pt x="1144" y="811"/>
                    </a:lnTo>
                    <a:lnTo>
                      <a:pt x="1145" y="807"/>
                    </a:lnTo>
                    <a:lnTo>
                      <a:pt x="1147" y="803"/>
                    </a:lnTo>
                    <a:lnTo>
                      <a:pt x="1147" y="803"/>
                    </a:lnTo>
                    <a:lnTo>
                      <a:pt x="1157" y="786"/>
                    </a:lnTo>
                    <a:lnTo>
                      <a:pt x="1165" y="770"/>
                    </a:lnTo>
                    <a:lnTo>
                      <a:pt x="1173" y="753"/>
                    </a:lnTo>
                    <a:lnTo>
                      <a:pt x="1177" y="736"/>
                    </a:lnTo>
                    <a:lnTo>
                      <a:pt x="1180" y="720"/>
                    </a:lnTo>
                    <a:lnTo>
                      <a:pt x="1182" y="703"/>
                    </a:lnTo>
                    <a:lnTo>
                      <a:pt x="1182" y="688"/>
                    </a:lnTo>
                    <a:lnTo>
                      <a:pt x="1181" y="672"/>
                    </a:lnTo>
                    <a:lnTo>
                      <a:pt x="1179" y="657"/>
                    </a:lnTo>
                    <a:lnTo>
                      <a:pt x="1176" y="642"/>
                    </a:lnTo>
                    <a:lnTo>
                      <a:pt x="1173" y="628"/>
                    </a:lnTo>
                    <a:lnTo>
                      <a:pt x="1169" y="614"/>
                    </a:lnTo>
                    <a:lnTo>
                      <a:pt x="1158" y="588"/>
                    </a:lnTo>
                    <a:lnTo>
                      <a:pt x="1148" y="564"/>
                    </a:lnTo>
                    <a:lnTo>
                      <a:pt x="1146" y="560"/>
                    </a:lnTo>
                    <a:lnTo>
                      <a:pt x="1143" y="558"/>
                    </a:lnTo>
                    <a:lnTo>
                      <a:pt x="1143" y="558"/>
                    </a:lnTo>
                    <a:lnTo>
                      <a:pt x="1140" y="556"/>
                    </a:lnTo>
                    <a:lnTo>
                      <a:pt x="1140" y="556"/>
                    </a:lnTo>
                    <a:lnTo>
                      <a:pt x="1089" y="514"/>
                    </a:lnTo>
                    <a:lnTo>
                      <a:pt x="1039" y="471"/>
                    </a:lnTo>
                    <a:lnTo>
                      <a:pt x="991" y="427"/>
                    </a:lnTo>
                    <a:lnTo>
                      <a:pt x="942" y="381"/>
                    </a:lnTo>
                    <a:lnTo>
                      <a:pt x="894" y="335"/>
                    </a:lnTo>
                    <a:lnTo>
                      <a:pt x="846" y="289"/>
                    </a:lnTo>
                    <a:lnTo>
                      <a:pt x="752" y="196"/>
                    </a:lnTo>
                    <a:lnTo>
                      <a:pt x="752" y="196"/>
                    </a:lnTo>
                    <a:lnTo>
                      <a:pt x="629" y="75"/>
                    </a:lnTo>
                    <a:lnTo>
                      <a:pt x="627" y="72"/>
                    </a:lnTo>
                    <a:lnTo>
                      <a:pt x="623" y="72"/>
                    </a:lnTo>
                    <a:lnTo>
                      <a:pt x="622" y="71"/>
                    </a:lnTo>
                    <a:lnTo>
                      <a:pt x="622" y="71"/>
                    </a:lnTo>
                    <a:lnTo>
                      <a:pt x="590" y="64"/>
                    </a:lnTo>
                    <a:lnTo>
                      <a:pt x="558" y="57"/>
                    </a:lnTo>
                    <a:lnTo>
                      <a:pt x="525" y="52"/>
                    </a:lnTo>
                    <a:lnTo>
                      <a:pt x="491" y="46"/>
                    </a:lnTo>
                    <a:lnTo>
                      <a:pt x="455" y="43"/>
                    </a:lnTo>
                    <a:lnTo>
                      <a:pt x="417" y="40"/>
                    </a:lnTo>
                    <a:lnTo>
                      <a:pt x="377" y="39"/>
                    </a:lnTo>
                    <a:lnTo>
                      <a:pt x="336" y="38"/>
                    </a:lnTo>
                    <a:lnTo>
                      <a:pt x="336" y="38"/>
                    </a:lnTo>
                    <a:lnTo>
                      <a:pt x="291" y="39"/>
                    </a:lnTo>
                    <a:lnTo>
                      <a:pt x="241" y="40"/>
                    </a:lnTo>
                    <a:lnTo>
                      <a:pt x="236" y="40"/>
                    </a:lnTo>
                    <a:lnTo>
                      <a:pt x="232" y="42"/>
                    </a:lnTo>
                    <a:lnTo>
                      <a:pt x="232" y="42"/>
                    </a:lnTo>
                    <a:lnTo>
                      <a:pt x="231" y="43"/>
                    </a:lnTo>
                    <a:lnTo>
                      <a:pt x="231" y="43"/>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57" name="chenying0907 927"/>
              <p:cNvSpPr>
                <a:spLocks noEditPoints="1"/>
              </p:cNvSpPr>
              <p:nvPr/>
            </p:nvSpPr>
            <p:spPr bwMode="auto">
              <a:xfrm>
                <a:off x="3424238" y="1154113"/>
                <a:ext cx="557213" cy="225425"/>
              </a:xfrm>
              <a:custGeom>
                <a:avLst/>
                <a:gdLst/>
                <a:ahLst/>
                <a:cxnLst>
                  <a:cxn ang="0">
                    <a:pos x="77" y="421"/>
                  </a:cxn>
                  <a:cxn ang="0">
                    <a:pos x="65" y="420"/>
                  </a:cxn>
                  <a:cxn ang="0">
                    <a:pos x="28" y="385"/>
                  </a:cxn>
                  <a:cxn ang="0">
                    <a:pos x="2" y="324"/>
                  </a:cxn>
                  <a:cxn ang="0">
                    <a:pos x="1" y="253"/>
                  </a:cxn>
                  <a:cxn ang="0">
                    <a:pos x="3" y="188"/>
                  </a:cxn>
                  <a:cxn ang="0">
                    <a:pos x="40" y="100"/>
                  </a:cxn>
                  <a:cxn ang="0">
                    <a:pos x="87" y="65"/>
                  </a:cxn>
                  <a:cxn ang="0">
                    <a:pos x="160" y="37"/>
                  </a:cxn>
                  <a:cxn ang="0">
                    <a:pos x="250" y="24"/>
                  </a:cxn>
                  <a:cxn ang="0">
                    <a:pos x="311" y="37"/>
                  </a:cxn>
                  <a:cxn ang="0">
                    <a:pos x="412" y="72"/>
                  </a:cxn>
                  <a:cxn ang="0">
                    <a:pos x="529" y="127"/>
                  </a:cxn>
                  <a:cxn ang="0">
                    <a:pos x="587" y="70"/>
                  </a:cxn>
                  <a:cxn ang="0">
                    <a:pos x="661" y="29"/>
                  </a:cxn>
                  <a:cxn ang="0">
                    <a:pos x="790" y="1"/>
                  </a:cxn>
                  <a:cxn ang="0">
                    <a:pos x="894" y="10"/>
                  </a:cxn>
                  <a:cxn ang="0">
                    <a:pos x="971" y="35"/>
                  </a:cxn>
                  <a:cxn ang="0">
                    <a:pos x="1030" y="87"/>
                  </a:cxn>
                  <a:cxn ang="0">
                    <a:pos x="1052" y="163"/>
                  </a:cxn>
                  <a:cxn ang="0">
                    <a:pos x="1025" y="252"/>
                  </a:cxn>
                  <a:cxn ang="0">
                    <a:pos x="951" y="306"/>
                  </a:cxn>
                  <a:cxn ang="0">
                    <a:pos x="871" y="326"/>
                  </a:cxn>
                  <a:cxn ang="0">
                    <a:pos x="769" y="315"/>
                  </a:cxn>
                  <a:cxn ang="0">
                    <a:pos x="623" y="246"/>
                  </a:cxn>
                  <a:cxn ang="0">
                    <a:pos x="524" y="190"/>
                  </a:cxn>
                  <a:cxn ang="0">
                    <a:pos x="479" y="259"/>
                  </a:cxn>
                  <a:cxn ang="0">
                    <a:pos x="458" y="261"/>
                  </a:cxn>
                  <a:cxn ang="0">
                    <a:pos x="451" y="244"/>
                  </a:cxn>
                  <a:cxn ang="0">
                    <a:pos x="504" y="162"/>
                  </a:cxn>
                  <a:cxn ang="0">
                    <a:pos x="394" y="95"/>
                  </a:cxn>
                  <a:cxn ang="0">
                    <a:pos x="310" y="68"/>
                  </a:cxn>
                  <a:cxn ang="0">
                    <a:pos x="213" y="57"/>
                  </a:cxn>
                  <a:cxn ang="0">
                    <a:pos x="142" y="76"/>
                  </a:cxn>
                  <a:cxn ang="0">
                    <a:pos x="89" y="99"/>
                  </a:cxn>
                  <a:cxn ang="0">
                    <a:pos x="47" y="159"/>
                  </a:cxn>
                  <a:cxn ang="0">
                    <a:pos x="30" y="231"/>
                  </a:cxn>
                  <a:cxn ang="0">
                    <a:pos x="41" y="335"/>
                  </a:cxn>
                  <a:cxn ang="0">
                    <a:pos x="65" y="372"/>
                  </a:cxn>
                  <a:cxn ang="0">
                    <a:pos x="101" y="397"/>
                  </a:cxn>
                  <a:cxn ang="0">
                    <a:pos x="117" y="394"/>
                  </a:cxn>
                  <a:cxn ang="0">
                    <a:pos x="127" y="410"/>
                  </a:cxn>
                  <a:cxn ang="0">
                    <a:pos x="112" y="425"/>
                  </a:cxn>
                  <a:cxn ang="0">
                    <a:pos x="819" y="29"/>
                  </a:cxn>
                  <a:cxn ang="0">
                    <a:pos x="736" y="41"/>
                  </a:cxn>
                  <a:cxn ang="0">
                    <a:pos x="628" y="80"/>
                  </a:cxn>
                  <a:cxn ang="0">
                    <a:pos x="550" y="152"/>
                  </a:cxn>
                  <a:cxn ang="0">
                    <a:pos x="632" y="213"/>
                  </a:cxn>
                  <a:cxn ang="0">
                    <a:pos x="723" y="264"/>
                  </a:cxn>
                  <a:cxn ang="0">
                    <a:pos x="808" y="289"/>
                  </a:cxn>
                  <a:cxn ang="0">
                    <a:pos x="922" y="285"/>
                  </a:cxn>
                  <a:cxn ang="0">
                    <a:pos x="994" y="243"/>
                  </a:cxn>
                  <a:cxn ang="0">
                    <a:pos x="1021" y="169"/>
                  </a:cxn>
                  <a:cxn ang="0">
                    <a:pos x="1014" y="119"/>
                  </a:cxn>
                  <a:cxn ang="0">
                    <a:pos x="991" y="91"/>
                  </a:cxn>
                  <a:cxn ang="0">
                    <a:pos x="938" y="55"/>
                  </a:cxn>
                  <a:cxn ang="0">
                    <a:pos x="849" y="32"/>
                  </a:cxn>
                </a:cxnLst>
                <a:rect l="0" t="0" r="r" b="b"/>
                <a:pathLst>
                  <a:path w="1052" h="426">
                    <a:moveTo>
                      <a:pt x="96" y="426"/>
                    </a:moveTo>
                    <a:lnTo>
                      <a:pt x="96" y="426"/>
                    </a:lnTo>
                    <a:lnTo>
                      <a:pt x="90" y="425"/>
                    </a:lnTo>
                    <a:lnTo>
                      <a:pt x="85" y="425"/>
                    </a:lnTo>
                    <a:lnTo>
                      <a:pt x="80" y="423"/>
                    </a:lnTo>
                    <a:lnTo>
                      <a:pt x="77" y="421"/>
                    </a:lnTo>
                    <a:lnTo>
                      <a:pt x="74" y="418"/>
                    </a:lnTo>
                    <a:lnTo>
                      <a:pt x="68" y="423"/>
                    </a:lnTo>
                    <a:lnTo>
                      <a:pt x="68" y="421"/>
                    </a:lnTo>
                    <a:lnTo>
                      <a:pt x="68" y="421"/>
                    </a:lnTo>
                    <a:lnTo>
                      <a:pt x="65" y="420"/>
                    </a:lnTo>
                    <a:lnTo>
                      <a:pt x="65" y="420"/>
                    </a:lnTo>
                    <a:lnTo>
                      <a:pt x="59" y="417"/>
                    </a:lnTo>
                    <a:lnTo>
                      <a:pt x="53" y="413"/>
                    </a:lnTo>
                    <a:lnTo>
                      <a:pt x="53" y="413"/>
                    </a:lnTo>
                    <a:lnTo>
                      <a:pt x="44" y="405"/>
                    </a:lnTo>
                    <a:lnTo>
                      <a:pt x="36" y="396"/>
                    </a:lnTo>
                    <a:lnTo>
                      <a:pt x="28" y="385"/>
                    </a:lnTo>
                    <a:lnTo>
                      <a:pt x="21" y="373"/>
                    </a:lnTo>
                    <a:lnTo>
                      <a:pt x="14" y="361"/>
                    </a:lnTo>
                    <a:lnTo>
                      <a:pt x="9" y="349"/>
                    </a:lnTo>
                    <a:lnTo>
                      <a:pt x="5" y="336"/>
                    </a:lnTo>
                    <a:lnTo>
                      <a:pt x="2" y="324"/>
                    </a:lnTo>
                    <a:lnTo>
                      <a:pt x="2" y="324"/>
                    </a:lnTo>
                    <a:lnTo>
                      <a:pt x="0" y="313"/>
                    </a:lnTo>
                    <a:lnTo>
                      <a:pt x="0" y="300"/>
                    </a:lnTo>
                    <a:lnTo>
                      <a:pt x="0" y="275"/>
                    </a:lnTo>
                    <a:lnTo>
                      <a:pt x="0" y="275"/>
                    </a:lnTo>
                    <a:lnTo>
                      <a:pt x="1" y="253"/>
                    </a:lnTo>
                    <a:lnTo>
                      <a:pt x="1" y="253"/>
                    </a:lnTo>
                    <a:lnTo>
                      <a:pt x="1" y="234"/>
                    </a:lnTo>
                    <a:lnTo>
                      <a:pt x="1" y="234"/>
                    </a:lnTo>
                    <a:lnTo>
                      <a:pt x="0" y="210"/>
                    </a:lnTo>
                    <a:lnTo>
                      <a:pt x="1" y="198"/>
                    </a:lnTo>
                    <a:lnTo>
                      <a:pt x="3" y="188"/>
                    </a:lnTo>
                    <a:lnTo>
                      <a:pt x="3" y="188"/>
                    </a:lnTo>
                    <a:lnTo>
                      <a:pt x="8" y="166"/>
                    </a:lnTo>
                    <a:lnTo>
                      <a:pt x="13" y="153"/>
                    </a:lnTo>
                    <a:lnTo>
                      <a:pt x="18" y="139"/>
                    </a:lnTo>
                    <a:lnTo>
                      <a:pt x="25" y="126"/>
                    </a:lnTo>
                    <a:lnTo>
                      <a:pt x="32" y="112"/>
                    </a:lnTo>
                    <a:lnTo>
                      <a:pt x="40" y="100"/>
                    </a:lnTo>
                    <a:lnTo>
                      <a:pt x="44" y="95"/>
                    </a:lnTo>
                    <a:lnTo>
                      <a:pt x="49" y="89"/>
                    </a:lnTo>
                    <a:lnTo>
                      <a:pt x="49" y="89"/>
                    </a:lnTo>
                    <a:lnTo>
                      <a:pt x="62" y="80"/>
                    </a:lnTo>
                    <a:lnTo>
                      <a:pt x="73" y="72"/>
                    </a:lnTo>
                    <a:lnTo>
                      <a:pt x="87" y="65"/>
                    </a:lnTo>
                    <a:lnTo>
                      <a:pt x="100" y="58"/>
                    </a:lnTo>
                    <a:lnTo>
                      <a:pt x="114" y="53"/>
                    </a:lnTo>
                    <a:lnTo>
                      <a:pt x="127" y="47"/>
                    </a:lnTo>
                    <a:lnTo>
                      <a:pt x="156" y="38"/>
                    </a:lnTo>
                    <a:lnTo>
                      <a:pt x="160" y="37"/>
                    </a:lnTo>
                    <a:lnTo>
                      <a:pt x="160" y="37"/>
                    </a:lnTo>
                    <a:lnTo>
                      <a:pt x="180" y="31"/>
                    </a:lnTo>
                    <a:lnTo>
                      <a:pt x="198" y="27"/>
                    </a:lnTo>
                    <a:lnTo>
                      <a:pt x="218" y="24"/>
                    </a:lnTo>
                    <a:lnTo>
                      <a:pt x="236" y="24"/>
                    </a:lnTo>
                    <a:lnTo>
                      <a:pt x="236" y="24"/>
                    </a:lnTo>
                    <a:lnTo>
                      <a:pt x="250" y="24"/>
                    </a:lnTo>
                    <a:lnTo>
                      <a:pt x="262" y="25"/>
                    </a:lnTo>
                    <a:lnTo>
                      <a:pt x="275" y="27"/>
                    </a:lnTo>
                    <a:lnTo>
                      <a:pt x="287" y="31"/>
                    </a:lnTo>
                    <a:lnTo>
                      <a:pt x="287" y="31"/>
                    </a:lnTo>
                    <a:lnTo>
                      <a:pt x="309" y="36"/>
                    </a:lnTo>
                    <a:lnTo>
                      <a:pt x="311" y="37"/>
                    </a:lnTo>
                    <a:lnTo>
                      <a:pt x="311" y="37"/>
                    </a:lnTo>
                    <a:lnTo>
                      <a:pt x="338" y="44"/>
                    </a:lnTo>
                    <a:lnTo>
                      <a:pt x="362" y="51"/>
                    </a:lnTo>
                    <a:lnTo>
                      <a:pt x="387" y="60"/>
                    </a:lnTo>
                    <a:lnTo>
                      <a:pt x="400" y="66"/>
                    </a:lnTo>
                    <a:lnTo>
                      <a:pt x="412" y="72"/>
                    </a:lnTo>
                    <a:lnTo>
                      <a:pt x="412" y="72"/>
                    </a:lnTo>
                    <a:lnTo>
                      <a:pt x="438" y="85"/>
                    </a:lnTo>
                    <a:lnTo>
                      <a:pt x="464" y="100"/>
                    </a:lnTo>
                    <a:lnTo>
                      <a:pt x="513" y="130"/>
                    </a:lnTo>
                    <a:lnTo>
                      <a:pt x="523" y="136"/>
                    </a:lnTo>
                    <a:lnTo>
                      <a:pt x="529" y="127"/>
                    </a:lnTo>
                    <a:lnTo>
                      <a:pt x="529" y="127"/>
                    </a:lnTo>
                    <a:lnTo>
                      <a:pt x="540" y="113"/>
                    </a:lnTo>
                    <a:lnTo>
                      <a:pt x="551" y="101"/>
                    </a:lnTo>
                    <a:lnTo>
                      <a:pt x="563" y="89"/>
                    </a:lnTo>
                    <a:lnTo>
                      <a:pt x="574" y="79"/>
                    </a:lnTo>
                    <a:lnTo>
                      <a:pt x="587" y="70"/>
                    </a:lnTo>
                    <a:lnTo>
                      <a:pt x="599" y="60"/>
                    </a:lnTo>
                    <a:lnTo>
                      <a:pt x="611" y="52"/>
                    </a:lnTo>
                    <a:lnTo>
                      <a:pt x="625" y="45"/>
                    </a:lnTo>
                    <a:lnTo>
                      <a:pt x="625" y="45"/>
                    </a:lnTo>
                    <a:lnTo>
                      <a:pt x="642" y="37"/>
                    </a:lnTo>
                    <a:lnTo>
                      <a:pt x="661" y="29"/>
                    </a:lnTo>
                    <a:lnTo>
                      <a:pt x="680" y="23"/>
                    </a:lnTo>
                    <a:lnTo>
                      <a:pt x="698" y="18"/>
                    </a:lnTo>
                    <a:lnTo>
                      <a:pt x="734" y="10"/>
                    </a:lnTo>
                    <a:lnTo>
                      <a:pt x="767" y="4"/>
                    </a:lnTo>
                    <a:lnTo>
                      <a:pt x="767" y="4"/>
                    </a:lnTo>
                    <a:lnTo>
                      <a:pt x="790" y="1"/>
                    </a:lnTo>
                    <a:lnTo>
                      <a:pt x="813" y="0"/>
                    </a:lnTo>
                    <a:lnTo>
                      <a:pt x="813" y="0"/>
                    </a:lnTo>
                    <a:lnTo>
                      <a:pt x="826" y="0"/>
                    </a:lnTo>
                    <a:lnTo>
                      <a:pt x="841" y="1"/>
                    </a:lnTo>
                    <a:lnTo>
                      <a:pt x="868" y="5"/>
                    </a:lnTo>
                    <a:lnTo>
                      <a:pt x="894" y="10"/>
                    </a:lnTo>
                    <a:lnTo>
                      <a:pt x="922" y="16"/>
                    </a:lnTo>
                    <a:lnTo>
                      <a:pt x="922" y="16"/>
                    </a:lnTo>
                    <a:lnTo>
                      <a:pt x="935" y="19"/>
                    </a:lnTo>
                    <a:lnTo>
                      <a:pt x="947" y="23"/>
                    </a:lnTo>
                    <a:lnTo>
                      <a:pt x="959" y="28"/>
                    </a:lnTo>
                    <a:lnTo>
                      <a:pt x="971" y="35"/>
                    </a:lnTo>
                    <a:lnTo>
                      <a:pt x="982" y="42"/>
                    </a:lnTo>
                    <a:lnTo>
                      <a:pt x="994" y="49"/>
                    </a:lnTo>
                    <a:lnTo>
                      <a:pt x="1004" y="57"/>
                    </a:lnTo>
                    <a:lnTo>
                      <a:pt x="1013" y="67"/>
                    </a:lnTo>
                    <a:lnTo>
                      <a:pt x="1022" y="77"/>
                    </a:lnTo>
                    <a:lnTo>
                      <a:pt x="1030" y="87"/>
                    </a:lnTo>
                    <a:lnTo>
                      <a:pt x="1037" y="99"/>
                    </a:lnTo>
                    <a:lnTo>
                      <a:pt x="1043" y="110"/>
                    </a:lnTo>
                    <a:lnTo>
                      <a:pt x="1047" y="122"/>
                    </a:lnTo>
                    <a:lnTo>
                      <a:pt x="1050" y="135"/>
                    </a:lnTo>
                    <a:lnTo>
                      <a:pt x="1052" y="148"/>
                    </a:lnTo>
                    <a:lnTo>
                      <a:pt x="1052" y="163"/>
                    </a:lnTo>
                    <a:lnTo>
                      <a:pt x="1052" y="163"/>
                    </a:lnTo>
                    <a:lnTo>
                      <a:pt x="1050" y="183"/>
                    </a:lnTo>
                    <a:lnTo>
                      <a:pt x="1047" y="203"/>
                    </a:lnTo>
                    <a:lnTo>
                      <a:pt x="1041" y="221"/>
                    </a:lnTo>
                    <a:lnTo>
                      <a:pt x="1034" y="237"/>
                    </a:lnTo>
                    <a:lnTo>
                      <a:pt x="1025" y="252"/>
                    </a:lnTo>
                    <a:lnTo>
                      <a:pt x="1014" y="264"/>
                    </a:lnTo>
                    <a:lnTo>
                      <a:pt x="1003" y="275"/>
                    </a:lnTo>
                    <a:lnTo>
                      <a:pt x="991" y="285"/>
                    </a:lnTo>
                    <a:lnTo>
                      <a:pt x="978" y="293"/>
                    </a:lnTo>
                    <a:lnTo>
                      <a:pt x="965" y="300"/>
                    </a:lnTo>
                    <a:lnTo>
                      <a:pt x="951" y="306"/>
                    </a:lnTo>
                    <a:lnTo>
                      <a:pt x="938" y="311"/>
                    </a:lnTo>
                    <a:lnTo>
                      <a:pt x="924" y="316"/>
                    </a:lnTo>
                    <a:lnTo>
                      <a:pt x="912" y="320"/>
                    </a:lnTo>
                    <a:lnTo>
                      <a:pt x="887" y="324"/>
                    </a:lnTo>
                    <a:lnTo>
                      <a:pt x="887" y="324"/>
                    </a:lnTo>
                    <a:lnTo>
                      <a:pt x="871" y="326"/>
                    </a:lnTo>
                    <a:lnTo>
                      <a:pt x="854" y="327"/>
                    </a:lnTo>
                    <a:lnTo>
                      <a:pt x="854" y="327"/>
                    </a:lnTo>
                    <a:lnTo>
                      <a:pt x="841" y="326"/>
                    </a:lnTo>
                    <a:lnTo>
                      <a:pt x="827" y="325"/>
                    </a:lnTo>
                    <a:lnTo>
                      <a:pt x="799" y="321"/>
                    </a:lnTo>
                    <a:lnTo>
                      <a:pt x="769" y="315"/>
                    </a:lnTo>
                    <a:lnTo>
                      <a:pt x="740" y="305"/>
                    </a:lnTo>
                    <a:lnTo>
                      <a:pt x="711" y="294"/>
                    </a:lnTo>
                    <a:lnTo>
                      <a:pt x="681" y="281"/>
                    </a:lnTo>
                    <a:lnTo>
                      <a:pt x="652" y="265"/>
                    </a:lnTo>
                    <a:lnTo>
                      <a:pt x="623" y="246"/>
                    </a:lnTo>
                    <a:lnTo>
                      <a:pt x="623" y="246"/>
                    </a:lnTo>
                    <a:lnTo>
                      <a:pt x="597" y="229"/>
                    </a:lnTo>
                    <a:lnTo>
                      <a:pt x="571" y="209"/>
                    </a:lnTo>
                    <a:lnTo>
                      <a:pt x="571" y="209"/>
                    </a:lnTo>
                    <a:lnTo>
                      <a:pt x="541" y="187"/>
                    </a:lnTo>
                    <a:lnTo>
                      <a:pt x="531" y="179"/>
                    </a:lnTo>
                    <a:lnTo>
                      <a:pt x="524" y="190"/>
                    </a:lnTo>
                    <a:lnTo>
                      <a:pt x="524" y="190"/>
                    </a:lnTo>
                    <a:lnTo>
                      <a:pt x="500" y="227"/>
                    </a:lnTo>
                    <a:lnTo>
                      <a:pt x="500" y="227"/>
                    </a:lnTo>
                    <a:lnTo>
                      <a:pt x="482" y="256"/>
                    </a:lnTo>
                    <a:lnTo>
                      <a:pt x="482" y="256"/>
                    </a:lnTo>
                    <a:lnTo>
                      <a:pt x="479" y="259"/>
                    </a:lnTo>
                    <a:lnTo>
                      <a:pt x="476" y="262"/>
                    </a:lnTo>
                    <a:lnTo>
                      <a:pt x="473" y="263"/>
                    </a:lnTo>
                    <a:lnTo>
                      <a:pt x="469" y="263"/>
                    </a:lnTo>
                    <a:lnTo>
                      <a:pt x="469" y="263"/>
                    </a:lnTo>
                    <a:lnTo>
                      <a:pt x="464" y="263"/>
                    </a:lnTo>
                    <a:lnTo>
                      <a:pt x="458" y="261"/>
                    </a:lnTo>
                    <a:lnTo>
                      <a:pt x="455" y="258"/>
                    </a:lnTo>
                    <a:lnTo>
                      <a:pt x="452" y="254"/>
                    </a:lnTo>
                    <a:lnTo>
                      <a:pt x="452" y="254"/>
                    </a:lnTo>
                    <a:lnTo>
                      <a:pt x="451" y="251"/>
                    </a:lnTo>
                    <a:lnTo>
                      <a:pt x="450" y="247"/>
                    </a:lnTo>
                    <a:lnTo>
                      <a:pt x="451" y="244"/>
                    </a:lnTo>
                    <a:lnTo>
                      <a:pt x="453" y="240"/>
                    </a:lnTo>
                    <a:lnTo>
                      <a:pt x="453" y="240"/>
                    </a:lnTo>
                    <a:lnTo>
                      <a:pt x="474" y="208"/>
                    </a:lnTo>
                    <a:lnTo>
                      <a:pt x="474" y="208"/>
                    </a:lnTo>
                    <a:lnTo>
                      <a:pt x="498" y="172"/>
                    </a:lnTo>
                    <a:lnTo>
                      <a:pt x="504" y="162"/>
                    </a:lnTo>
                    <a:lnTo>
                      <a:pt x="477" y="144"/>
                    </a:lnTo>
                    <a:lnTo>
                      <a:pt x="477" y="144"/>
                    </a:lnTo>
                    <a:lnTo>
                      <a:pt x="445" y="123"/>
                    </a:lnTo>
                    <a:lnTo>
                      <a:pt x="429" y="113"/>
                    </a:lnTo>
                    <a:lnTo>
                      <a:pt x="412" y="104"/>
                    </a:lnTo>
                    <a:lnTo>
                      <a:pt x="394" y="95"/>
                    </a:lnTo>
                    <a:lnTo>
                      <a:pt x="377" y="86"/>
                    </a:lnTo>
                    <a:lnTo>
                      <a:pt x="359" y="80"/>
                    </a:lnTo>
                    <a:lnTo>
                      <a:pt x="343" y="75"/>
                    </a:lnTo>
                    <a:lnTo>
                      <a:pt x="335" y="74"/>
                    </a:lnTo>
                    <a:lnTo>
                      <a:pt x="335" y="74"/>
                    </a:lnTo>
                    <a:lnTo>
                      <a:pt x="310" y="68"/>
                    </a:lnTo>
                    <a:lnTo>
                      <a:pt x="284" y="63"/>
                    </a:lnTo>
                    <a:lnTo>
                      <a:pt x="256" y="58"/>
                    </a:lnTo>
                    <a:lnTo>
                      <a:pt x="243" y="57"/>
                    </a:lnTo>
                    <a:lnTo>
                      <a:pt x="229" y="57"/>
                    </a:lnTo>
                    <a:lnTo>
                      <a:pt x="229" y="57"/>
                    </a:lnTo>
                    <a:lnTo>
                      <a:pt x="213" y="57"/>
                    </a:lnTo>
                    <a:lnTo>
                      <a:pt x="196" y="59"/>
                    </a:lnTo>
                    <a:lnTo>
                      <a:pt x="182" y="64"/>
                    </a:lnTo>
                    <a:lnTo>
                      <a:pt x="167" y="68"/>
                    </a:lnTo>
                    <a:lnTo>
                      <a:pt x="167" y="68"/>
                    </a:lnTo>
                    <a:lnTo>
                      <a:pt x="156" y="72"/>
                    </a:lnTo>
                    <a:lnTo>
                      <a:pt x="142" y="76"/>
                    </a:lnTo>
                    <a:lnTo>
                      <a:pt x="142" y="76"/>
                    </a:lnTo>
                    <a:lnTo>
                      <a:pt x="128" y="81"/>
                    </a:lnTo>
                    <a:lnTo>
                      <a:pt x="115" y="86"/>
                    </a:lnTo>
                    <a:lnTo>
                      <a:pt x="101" y="91"/>
                    </a:lnTo>
                    <a:lnTo>
                      <a:pt x="89" y="99"/>
                    </a:lnTo>
                    <a:lnTo>
                      <a:pt x="89" y="99"/>
                    </a:lnTo>
                    <a:lnTo>
                      <a:pt x="81" y="106"/>
                    </a:lnTo>
                    <a:lnTo>
                      <a:pt x="74" y="112"/>
                    </a:lnTo>
                    <a:lnTo>
                      <a:pt x="68" y="119"/>
                    </a:lnTo>
                    <a:lnTo>
                      <a:pt x="63" y="127"/>
                    </a:lnTo>
                    <a:lnTo>
                      <a:pt x="55" y="143"/>
                    </a:lnTo>
                    <a:lnTo>
                      <a:pt x="47" y="159"/>
                    </a:lnTo>
                    <a:lnTo>
                      <a:pt x="44" y="166"/>
                    </a:lnTo>
                    <a:lnTo>
                      <a:pt x="44" y="166"/>
                    </a:lnTo>
                    <a:lnTo>
                      <a:pt x="40" y="175"/>
                    </a:lnTo>
                    <a:lnTo>
                      <a:pt x="37" y="184"/>
                    </a:lnTo>
                    <a:lnTo>
                      <a:pt x="33" y="207"/>
                    </a:lnTo>
                    <a:lnTo>
                      <a:pt x="30" y="231"/>
                    </a:lnTo>
                    <a:lnTo>
                      <a:pt x="29" y="256"/>
                    </a:lnTo>
                    <a:lnTo>
                      <a:pt x="30" y="281"/>
                    </a:lnTo>
                    <a:lnTo>
                      <a:pt x="33" y="304"/>
                    </a:lnTo>
                    <a:lnTo>
                      <a:pt x="35" y="316"/>
                    </a:lnTo>
                    <a:lnTo>
                      <a:pt x="38" y="326"/>
                    </a:lnTo>
                    <a:lnTo>
                      <a:pt x="41" y="335"/>
                    </a:lnTo>
                    <a:lnTo>
                      <a:pt x="45" y="344"/>
                    </a:lnTo>
                    <a:lnTo>
                      <a:pt x="45" y="344"/>
                    </a:lnTo>
                    <a:lnTo>
                      <a:pt x="49" y="353"/>
                    </a:lnTo>
                    <a:lnTo>
                      <a:pt x="55" y="360"/>
                    </a:lnTo>
                    <a:lnTo>
                      <a:pt x="60" y="366"/>
                    </a:lnTo>
                    <a:lnTo>
                      <a:pt x="65" y="372"/>
                    </a:lnTo>
                    <a:lnTo>
                      <a:pt x="71" y="378"/>
                    </a:lnTo>
                    <a:lnTo>
                      <a:pt x="77" y="382"/>
                    </a:lnTo>
                    <a:lnTo>
                      <a:pt x="92" y="391"/>
                    </a:lnTo>
                    <a:lnTo>
                      <a:pt x="92" y="391"/>
                    </a:lnTo>
                    <a:lnTo>
                      <a:pt x="97" y="394"/>
                    </a:lnTo>
                    <a:lnTo>
                      <a:pt x="101" y="397"/>
                    </a:lnTo>
                    <a:lnTo>
                      <a:pt x="108" y="390"/>
                    </a:lnTo>
                    <a:lnTo>
                      <a:pt x="109" y="393"/>
                    </a:lnTo>
                    <a:lnTo>
                      <a:pt x="109" y="393"/>
                    </a:lnTo>
                    <a:lnTo>
                      <a:pt x="112" y="393"/>
                    </a:lnTo>
                    <a:lnTo>
                      <a:pt x="112" y="393"/>
                    </a:lnTo>
                    <a:lnTo>
                      <a:pt x="117" y="394"/>
                    </a:lnTo>
                    <a:lnTo>
                      <a:pt x="121" y="395"/>
                    </a:lnTo>
                    <a:lnTo>
                      <a:pt x="123" y="397"/>
                    </a:lnTo>
                    <a:lnTo>
                      <a:pt x="125" y="400"/>
                    </a:lnTo>
                    <a:lnTo>
                      <a:pt x="127" y="405"/>
                    </a:lnTo>
                    <a:lnTo>
                      <a:pt x="127" y="410"/>
                    </a:lnTo>
                    <a:lnTo>
                      <a:pt x="127" y="410"/>
                    </a:lnTo>
                    <a:lnTo>
                      <a:pt x="127" y="413"/>
                    </a:lnTo>
                    <a:lnTo>
                      <a:pt x="125" y="419"/>
                    </a:lnTo>
                    <a:lnTo>
                      <a:pt x="123" y="421"/>
                    </a:lnTo>
                    <a:lnTo>
                      <a:pt x="121" y="423"/>
                    </a:lnTo>
                    <a:lnTo>
                      <a:pt x="117" y="425"/>
                    </a:lnTo>
                    <a:lnTo>
                      <a:pt x="112" y="425"/>
                    </a:lnTo>
                    <a:lnTo>
                      <a:pt x="112" y="425"/>
                    </a:lnTo>
                    <a:lnTo>
                      <a:pt x="103" y="426"/>
                    </a:lnTo>
                    <a:lnTo>
                      <a:pt x="103" y="426"/>
                    </a:lnTo>
                    <a:lnTo>
                      <a:pt x="96" y="426"/>
                    </a:lnTo>
                    <a:lnTo>
                      <a:pt x="96" y="426"/>
                    </a:lnTo>
                    <a:close/>
                    <a:moveTo>
                      <a:pt x="819" y="29"/>
                    </a:moveTo>
                    <a:lnTo>
                      <a:pt x="819" y="29"/>
                    </a:lnTo>
                    <a:lnTo>
                      <a:pt x="805" y="31"/>
                    </a:lnTo>
                    <a:lnTo>
                      <a:pt x="788" y="32"/>
                    </a:lnTo>
                    <a:lnTo>
                      <a:pt x="771" y="34"/>
                    </a:lnTo>
                    <a:lnTo>
                      <a:pt x="754" y="37"/>
                    </a:lnTo>
                    <a:lnTo>
                      <a:pt x="736" y="41"/>
                    </a:lnTo>
                    <a:lnTo>
                      <a:pt x="717" y="46"/>
                    </a:lnTo>
                    <a:lnTo>
                      <a:pt x="675" y="58"/>
                    </a:lnTo>
                    <a:lnTo>
                      <a:pt x="675" y="58"/>
                    </a:lnTo>
                    <a:lnTo>
                      <a:pt x="659" y="65"/>
                    </a:lnTo>
                    <a:lnTo>
                      <a:pt x="643" y="72"/>
                    </a:lnTo>
                    <a:lnTo>
                      <a:pt x="628" y="80"/>
                    </a:lnTo>
                    <a:lnTo>
                      <a:pt x="613" y="90"/>
                    </a:lnTo>
                    <a:lnTo>
                      <a:pt x="599" y="101"/>
                    </a:lnTo>
                    <a:lnTo>
                      <a:pt x="586" y="113"/>
                    </a:lnTo>
                    <a:lnTo>
                      <a:pt x="572" y="127"/>
                    </a:lnTo>
                    <a:lnTo>
                      <a:pt x="559" y="142"/>
                    </a:lnTo>
                    <a:lnTo>
                      <a:pt x="550" y="152"/>
                    </a:lnTo>
                    <a:lnTo>
                      <a:pt x="562" y="160"/>
                    </a:lnTo>
                    <a:lnTo>
                      <a:pt x="562" y="160"/>
                    </a:lnTo>
                    <a:lnTo>
                      <a:pt x="582" y="174"/>
                    </a:lnTo>
                    <a:lnTo>
                      <a:pt x="602" y="190"/>
                    </a:lnTo>
                    <a:lnTo>
                      <a:pt x="602" y="190"/>
                    </a:lnTo>
                    <a:lnTo>
                      <a:pt x="632" y="213"/>
                    </a:lnTo>
                    <a:lnTo>
                      <a:pt x="648" y="224"/>
                    </a:lnTo>
                    <a:lnTo>
                      <a:pt x="664" y="234"/>
                    </a:lnTo>
                    <a:lnTo>
                      <a:pt x="664" y="234"/>
                    </a:lnTo>
                    <a:lnTo>
                      <a:pt x="688" y="246"/>
                    </a:lnTo>
                    <a:lnTo>
                      <a:pt x="704" y="255"/>
                    </a:lnTo>
                    <a:lnTo>
                      <a:pt x="723" y="264"/>
                    </a:lnTo>
                    <a:lnTo>
                      <a:pt x="744" y="272"/>
                    </a:lnTo>
                    <a:lnTo>
                      <a:pt x="765" y="279"/>
                    </a:lnTo>
                    <a:lnTo>
                      <a:pt x="787" y="286"/>
                    </a:lnTo>
                    <a:lnTo>
                      <a:pt x="797" y="288"/>
                    </a:lnTo>
                    <a:lnTo>
                      <a:pt x="808" y="289"/>
                    </a:lnTo>
                    <a:lnTo>
                      <a:pt x="808" y="289"/>
                    </a:lnTo>
                    <a:lnTo>
                      <a:pt x="834" y="291"/>
                    </a:lnTo>
                    <a:lnTo>
                      <a:pt x="859" y="292"/>
                    </a:lnTo>
                    <a:lnTo>
                      <a:pt x="859" y="292"/>
                    </a:lnTo>
                    <a:lnTo>
                      <a:pt x="882" y="291"/>
                    </a:lnTo>
                    <a:lnTo>
                      <a:pt x="903" y="289"/>
                    </a:lnTo>
                    <a:lnTo>
                      <a:pt x="922" y="285"/>
                    </a:lnTo>
                    <a:lnTo>
                      <a:pt x="940" y="279"/>
                    </a:lnTo>
                    <a:lnTo>
                      <a:pt x="955" y="273"/>
                    </a:lnTo>
                    <a:lnTo>
                      <a:pt x="970" y="265"/>
                    </a:lnTo>
                    <a:lnTo>
                      <a:pt x="983" y="255"/>
                    </a:lnTo>
                    <a:lnTo>
                      <a:pt x="994" y="243"/>
                    </a:lnTo>
                    <a:lnTo>
                      <a:pt x="994" y="243"/>
                    </a:lnTo>
                    <a:lnTo>
                      <a:pt x="1001" y="233"/>
                    </a:lnTo>
                    <a:lnTo>
                      <a:pt x="1007" y="222"/>
                    </a:lnTo>
                    <a:lnTo>
                      <a:pt x="1012" y="209"/>
                    </a:lnTo>
                    <a:lnTo>
                      <a:pt x="1016" y="197"/>
                    </a:lnTo>
                    <a:lnTo>
                      <a:pt x="1019" y="182"/>
                    </a:lnTo>
                    <a:lnTo>
                      <a:pt x="1021" y="169"/>
                    </a:lnTo>
                    <a:lnTo>
                      <a:pt x="1021" y="156"/>
                    </a:lnTo>
                    <a:lnTo>
                      <a:pt x="1020" y="142"/>
                    </a:lnTo>
                    <a:lnTo>
                      <a:pt x="1020" y="142"/>
                    </a:lnTo>
                    <a:lnTo>
                      <a:pt x="1019" y="134"/>
                    </a:lnTo>
                    <a:lnTo>
                      <a:pt x="1016" y="127"/>
                    </a:lnTo>
                    <a:lnTo>
                      <a:pt x="1014" y="119"/>
                    </a:lnTo>
                    <a:lnTo>
                      <a:pt x="1010" y="113"/>
                    </a:lnTo>
                    <a:lnTo>
                      <a:pt x="1007" y="107"/>
                    </a:lnTo>
                    <a:lnTo>
                      <a:pt x="1002" y="101"/>
                    </a:lnTo>
                    <a:lnTo>
                      <a:pt x="997" y="96"/>
                    </a:lnTo>
                    <a:lnTo>
                      <a:pt x="991" y="91"/>
                    </a:lnTo>
                    <a:lnTo>
                      <a:pt x="991" y="91"/>
                    </a:lnTo>
                    <a:lnTo>
                      <a:pt x="973" y="79"/>
                    </a:lnTo>
                    <a:lnTo>
                      <a:pt x="973" y="79"/>
                    </a:lnTo>
                    <a:lnTo>
                      <a:pt x="956" y="67"/>
                    </a:lnTo>
                    <a:lnTo>
                      <a:pt x="947" y="60"/>
                    </a:lnTo>
                    <a:lnTo>
                      <a:pt x="938" y="55"/>
                    </a:lnTo>
                    <a:lnTo>
                      <a:pt x="938" y="55"/>
                    </a:lnTo>
                    <a:lnTo>
                      <a:pt x="926" y="50"/>
                    </a:lnTo>
                    <a:lnTo>
                      <a:pt x="914" y="46"/>
                    </a:lnTo>
                    <a:lnTo>
                      <a:pt x="889" y="39"/>
                    </a:lnTo>
                    <a:lnTo>
                      <a:pt x="865" y="35"/>
                    </a:lnTo>
                    <a:lnTo>
                      <a:pt x="849" y="32"/>
                    </a:lnTo>
                    <a:lnTo>
                      <a:pt x="849" y="32"/>
                    </a:lnTo>
                    <a:lnTo>
                      <a:pt x="834" y="31"/>
                    </a:lnTo>
                    <a:lnTo>
                      <a:pt x="819" y="29"/>
                    </a:lnTo>
                    <a:lnTo>
                      <a:pt x="819" y="2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grpSp>
        <p:nvGrpSpPr>
          <p:cNvPr id="158" name="chenying0907 57"/>
          <p:cNvGrpSpPr/>
          <p:nvPr/>
        </p:nvGrpSpPr>
        <p:grpSpPr>
          <a:xfrm>
            <a:off x="8851561" y="4481105"/>
            <a:ext cx="1255411" cy="1268447"/>
            <a:chOff x="6691750" y="2982188"/>
            <a:chExt cx="1815265" cy="1833549"/>
          </a:xfrm>
          <a:solidFill>
            <a:srgbClr val="005188"/>
          </a:solidFill>
        </p:grpSpPr>
        <p:sp>
          <p:nvSpPr>
            <p:cNvPr id="159" name="椭圆 31"/>
            <p:cNvSpPr/>
            <p:nvPr/>
          </p:nvSpPr>
          <p:spPr>
            <a:xfrm rot="15654318">
              <a:off x="6682608" y="2991330"/>
              <a:ext cx="1833549" cy="181526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321" y="connsiteY0-322"/>
                </a:cxn>
                <a:cxn ang="0">
                  <a:pos x="connsiteX1-323" y="connsiteY1-324"/>
                </a:cxn>
                <a:cxn ang="0">
                  <a:pos x="connsiteX2-325" y="connsiteY2-326"/>
                </a:cxn>
                <a:cxn ang="0">
                  <a:pos x="connsiteX3-327" y="connsiteY3-328"/>
                </a:cxn>
                <a:cxn ang="0">
                  <a:pos x="connsiteX4-329" y="connsiteY4-330"/>
                </a:cxn>
                <a:cxn ang="0">
                  <a:pos x="connsiteX5-331" y="connsiteY5-33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cmpd="sng" algn="ctr">
              <a:solidFill>
                <a:schemeClr val="tx1">
                  <a:lumMod val="85000"/>
                  <a:lumOff val="15000"/>
                </a:schemeClr>
              </a:solidFill>
              <a:prstDash val="solid"/>
              <a:round/>
            </a:ln>
            <a:effectLst/>
          </p:spPr>
          <p:txBody>
            <a:bodyPr rot="0" spcFirstLastPara="0" vertOverflow="overflow" horzOverflow="overflow" vert="horz" wrap="square" lIns="121882" tIns="60941" rIns="121882" bIns="60941" numCol="1" spcCol="0" rtlCol="0" fromWordArt="0" anchor="ctr" anchorCtr="0" forceAA="0" compatLnSpc="1">
              <a:noAutofit/>
            </a:bodyP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605448"/>
                </a:solidFill>
                <a:effectLst/>
                <a:uLnTx/>
                <a:uFillTx/>
                <a:cs typeface="+mn-ea"/>
                <a:sym typeface="+mn-lt"/>
              </a:endParaRPr>
            </a:p>
          </p:txBody>
        </p:sp>
        <p:grpSp>
          <p:nvGrpSpPr>
            <p:cNvPr id="160" name="chenying0907 59"/>
            <p:cNvGrpSpPr/>
            <p:nvPr/>
          </p:nvGrpSpPr>
          <p:grpSpPr>
            <a:xfrm>
              <a:off x="7213505" y="3608119"/>
              <a:ext cx="622302" cy="612311"/>
              <a:chOff x="5219701" y="3138488"/>
              <a:chExt cx="692150" cy="681038"/>
            </a:xfrm>
            <a:grpFill/>
          </p:grpSpPr>
          <p:sp>
            <p:nvSpPr>
              <p:cNvPr id="161" name="chenying0907 408"/>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2" name="chenying0907 409"/>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3" name="chenying0907 410"/>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4" name="chenying0907 411"/>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5" name="chenying0907 412"/>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6" name="chenying0907 413"/>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7" name="chenying0907 414"/>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sp>
            <p:nvSpPr>
              <p:cNvPr id="168" name="chenying0907 415"/>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solidFill>
                <a:sysClr val="windowText" lastClr="000000"/>
              </a:solidFill>
              <a:ln w="9525">
                <a:solidFill>
                  <a:schemeClr val="tx1">
                    <a:lumMod val="85000"/>
                    <a:lumOff val="15000"/>
                  </a:schemeClr>
                </a:solidFill>
                <a:round/>
              </a:ln>
            </p:spPr>
            <p:txBody>
              <a:bodyPr vert="horz" wrap="square" lIns="162510" tIns="81255" rIns="162510" bIns="81255"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605448"/>
                  </a:solidFill>
                  <a:effectLst/>
                  <a:uLnTx/>
                  <a:uFillTx/>
                  <a:cs typeface="+mn-ea"/>
                  <a:sym typeface="+mn-lt"/>
                </a:endParaRPr>
              </a:p>
            </p:txBody>
          </p:sp>
        </p:grpSp>
      </p:grpSp>
      <p:sp>
        <p:nvSpPr>
          <p:cNvPr id="193" name="TextBox 43"/>
          <p:cNvSpPr txBox="1"/>
          <p:nvPr/>
        </p:nvSpPr>
        <p:spPr>
          <a:xfrm>
            <a:off x="2466340" y="1927225"/>
            <a:ext cx="7660005" cy="2215515"/>
          </a:xfrm>
          <a:prstGeom prst="rect">
            <a:avLst/>
          </a:prstGeom>
          <a:noFill/>
        </p:spPr>
        <p:txBody>
          <a:bodyPr wrap="square" lIns="0" tIns="0" rIns="0" bIns="0" rtlCol="0">
            <a:spAutoFit/>
          </a:bodyPr>
          <a:lstStyle/>
          <a:p>
            <a:pPr algn="l" defTabSz="866775" fontAlgn="base">
              <a:lnSpc>
                <a:spcPct val="120000"/>
              </a:lnSpc>
              <a:spcBef>
                <a:spcPct val="0"/>
              </a:spcBef>
              <a:spcAft>
                <a:spcPct val="0"/>
              </a:spcAft>
            </a:pPr>
            <a:r>
              <a:rPr lang="en-US" altLang="zh-TW"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面向对象方法的出发点和基本原则是</a:t>
            </a:r>
            <a:r>
              <a:rPr lang="zh-TW"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尽可能模拟人类习惯的思考问题的方式，使软件开发的方法与过程尽可能接近人类认识世界、解决问题的方法与过程</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。由于客观世界的问题都是由客观世界中的实体及实体相互间的关系构成的，因此把客观世界中的实体抽象为对象。也就是说“面向对象</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TW"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一种认识客观世界的世界观，是从结构组织角度模拟客观世界的一种方法。</a:t>
            </a:r>
            <a:endParaRPr lang="zh-TW"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5" name="TextBox 43"/>
          <p:cNvSpPr txBox="1"/>
          <p:nvPr/>
        </p:nvSpPr>
        <p:spPr>
          <a:xfrm>
            <a:off x="2466340" y="4467225"/>
            <a:ext cx="6118225" cy="1538605"/>
          </a:xfrm>
          <a:prstGeom prst="rect">
            <a:avLst/>
          </a:prstGeom>
          <a:noFill/>
        </p:spPr>
        <p:txBody>
          <a:bodyPr wrap="square" lIns="0" tIns="0" rIns="0" bIns="0" rtlCol="0">
            <a:spAutoFit/>
          </a:bodyPr>
          <a:lstStyle/>
          <a:p>
            <a:pPr indent="317500" algn="just">
              <a:lnSpc>
                <a:spcPct val="100000"/>
              </a:lnSpc>
            </a:pPr>
            <a:r>
              <a:rPr lang="en-US" altLang="zh-TW" sz="2000" dirty="0">
                <a:latin typeface="微软雅黑" panose="020B0503020204020204" pitchFamily="34" charset="-122"/>
                <a:ea typeface="微软雅黑" panose="020B0503020204020204" pitchFamily="34" charset="-122"/>
                <a:sym typeface="+mn-ea"/>
              </a:rPr>
              <a:t>	</a:t>
            </a:r>
            <a:r>
              <a:rPr lang="zh-TW" altLang="zh-CN" sz="2000" dirty="0">
                <a:latin typeface="微软雅黑" panose="020B0503020204020204" pitchFamily="34" charset="-122"/>
                <a:ea typeface="微软雅黑" panose="020B0503020204020204" pitchFamily="34" charset="-122"/>
                <a:sym typeface="+mn-ea"/>
              </a:rPr>
              <a:t>根据上述可知，面向对象所带来的好处是</a:t>
            </a:r>
            <a:r>
              <a:rPr lang="zh-TW" altLang="zh-CN" sz="2000" dirty="0">
                <a:solidFill>
                  <a:srgbClr val="FF0000"/>
                </a:solidFill>
                <a:latin typeface="微软雅黑" panose="020B0503020204020204" pitchFamily="34" charset="-122"/>
                <a:ea typeface="微软雅黑" panose="020B0503020204020204" pitchFamily="34" charset="-122"/>
                <a:sym typeface="+mn-ea"/>
              </a:rPr>
              <a:t>程序的稳定性与可修改性</a:t>
            </a:r>
            <a:r>
              <a:rPr lang="zh-TW" altLang="zh-CN" sz="2000" dirty="0">
                <a:latin typeface="微软雅黑" panose="020B0503020204020204" pitchFamily="34" charset="-122"/>
                <a:ea typeface="微软雅黑" panose="020B0503020204020204" pitchFamily="34" charset="-122"/>
                <a:sym typeface="+mn-ea"/>
              </a:rPr>
              <a:t>（由于把客观世界分解成一个一个的对象，并且把数据和操作都封装在对象的内部）、</a:t>
            </a:r>
            <a:r>
              <a:rPr lang="zh-TW" altLang="zh-CN" sz="2000" dirty="0">
                <a:solidFill>
                  <a:srgbClr val="FF0000"/>
                </a:solidFill>
                <a:latin typeface="微软雅黑" panose="020B0503020204020204" pitchFamily="34" charset="-122"/>
                <a:ea typeface="微软雅黑" panose="020B0503020204020204" pitchFamily="34" charset="-122"/>
                <a:sym typeface="+mn-ea"/>
              </a:rPr>
              <a:t>可重用性</a:t>
            </a:r>
            <a:r>
              <a:rPr lang="zh-TW" altLang="zh-CN" sz="2000" dirty="0">
                <a:latin typeface="微软雅黑" panose="020B0503020204020204" pitchFamily="34" charset="-122"/>
                <a:ea typeface="微软雅黑" panose="020B0503020204020204" pitchFamily="34" charset="-122"/>
                <a:sym typeface="+mn-ea"/>
              </a:rPr>
              <a:t>（通过面向对象技术，不仅可以重用代码，而且可以重用需求分析、设计、用户界面等）。</a:t>
            </a:r>
            <a:endParaRPr lang="zh-TW" altLang="zh-CN" sz="2000" b="1" dirty="0">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方法要点</a:t>
            </a:r>
          </a:p>
        </p:txBody>
      </p:sp>
      <p:pic>
        <p:nvPicPr>
          <p:cNvPr id="3" name="图片 2"/>
          <p:cNvPicPr>
            <a:picLocks noChangeAspect="1"/>
          </p:cNvPicPr>
          <p:nvPr/>
        </p:nvPicPr>
        <p:blipFill>
          <a:blip r:embed="rId3" cstate="screen"/>
          <a:stretch>
            <a:fillRect/>
          </a:stretch>
        </p:blipFill>
        <p:spPr>
          <a:xfrm>
            <a:off x="7526020" y="231775"/>
            <a:ext cx="2469515" cy="2469515"/>
          </a:xfrm>
          <a:prstGeom prst="rect">
            <a:avLst/>
          </a:prstGeom>
        </p:spPr>
      </p:pic>
      <p:sp>
        <p:nvSpPr>
          <p:cNvPr id="5" name="Freeform 21"/>
          <p:cNvSpPr>
            <a:spLocks noEditPoints="1"/>
          </p:cNvSpPr>
          <p:nvPr/>
        </p:nvSpPr>
        <p:spPr bwMode="auto">
          <a:xfrm>
            <a:off x="1076885" y="1656525"/>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7" name="Text Placeholder 33"/>
          <p:cNvSpPr txBox="1"/>
          <p:nvPr/>
        </p:nvSpPr>
        <p:spPr>
          <a:xfrm>
            <a:off x="1134745" y="1955165"/>
            <a:ext cx="5927725"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6575"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（1）认为客观世界是由各种对象组成的，任何事物都是对象，复杂的对象可以由比较简单的对象以某种方式组合而成。按照这种观点，可以认为整个世界就是一个最复杂的对象。因此，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面向对象的软件系统是由对象组成的，软件中的任何元素都是对象，复杂的软件对象由比较简单的对象组合而成。</a:t>
            </a:r>
            <a:endParaRPr lang="zh-TW" altLang="zh-CN" sz="2000" b="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8" name="Freeform 21"/>
          <p:cNvSpPr>
            <a:spLocks noEditPoints="1"/>
          </p:cNvSpPr>
          <p:nvPr/>
        </p:nvSpPr>
        <p:spPr bwMode="auto">
          <a:xfrm>
            <a:off x="1034975" y="3844620"/>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0" name="Text Placeholder 33"/>
          <p:cNvSpPr txBox="1"/>
          <p:nvPr/>
        </p:nvSpPr>
        <p:spPr>
          <a:xfrm>
            <a:off x="1035050" y="4185285"/>
            <a:ext cx="6134100" cy="184658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gn="just">
              <a:lnSpc>
                <a:spcPct val="100000"/>
              </a:lnSpc>
              <a:buNone/>
              <a:tabLst>
                <a:tab pos="53975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（2）把所有对象都划分成各种对象类，每个对象类都定义了一组数据和一组方法，数据用于表示对象的静态属性，是对象的状态信息。因此，</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每当建立该对象类的一个新实例时，就按照类中对数据的定义为这个新对象生成一组专用的数据</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，以便描述该对象独特的属性值。</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1" name="Freeform 21"/>
          <p:cNvSpPr>
            <a:spLocks noEditPoints="1"/>
          </p:cNvSpPr>
          <p:nvPr/>
        </p:nvSpPr>
        <p:spPr bwMode="auto">
          <a:xfrm>
            <a:off x="7753552" y="2655257"/>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3" name="Text Placeholder 33"/>
          <p:cNvSpPr txBox="1"/>
          <p:nvPr/>
        </p:nvSpPr>
        <p:spPr>
          <a:xfrm>
            <a:off x="7861843" y="2982888"/>
            <a:ext cx="320548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（3）按照子类与父类的关系，把若干个对象类组成一个层次结构的系统。</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4" name="Freeform 21"/>
          <p:cNvSpPr>
            <a:spLocks noEditPoints="1"/>
          </p:cNvSpPr>
          <p:nvPr/>
        </p:nvSpPr>
        <p:spPr bwMode="auto">
          <a:xfrm>
            <a:off x="7861843" y="4490783"/>
            <a:ext cx="440212" cy="492153"/>
          </a:xfrm>
          <a:custGeom>
            <a:avLst/>
            <a:gdLst>
              <a:gd name="T0" fmla="*/ 215 w 238"/>
              <a:gd name="T1" fmla="*/ 15 h 266"/>
              <a:gd name="T2" fmla="*/ 9 w 238"/>
              <a:gd name="T3" fmla="*/ 93 h 266"/>
              <a:gd name="T4" fmla="*/ 3 w 238"/>
              <a:gd name="T5" fmla="*/ 113 h 266"/>
              <a:gd name="T6" fmla="*/ 73 w 238"/>
              <a:gd name="T7" fmla="*/ 196 h 266"/>
              <a:gd name="T8" fmla="*/ 105 w 238"/>
              <a:gd name="T9" fmla="*/ 266 h 266"/>
              <a:gd name="T10" fmla="*/ 115 w 238"/>
              <a:gd name="T11" fmla="*/ 240 h 266"/>
              <a:gd name="T12" fmla="*/ 238 w 238"/>
              <a:gd name="T13" fmla="*/ 4 h 266"/>
              <a:gd name="T14" fmla="*/ 183 w 238"/>
              <a:gd name="T15" fmla="*/ 48 h 266"/>
              <a:gd name="T16" fmla="*/ 183 w 238"/>
              <a:gd name="T17" fmla="*/ 48 h 266"/>
              <a:gd name="T18" fmla="*/ 160 w 238"/>
              <a:gd name="T19" fmla="*/ 70 h 266"/>
              <a:gd name="T20" fmla="*/ 134 w 238"/>
              <a:gd name="T21" fmla="*/ 89 h 266"/>
              <a:gd name="T22" fmla="*/ 118 w 238"/>
              <a:gd name="T23" fmla="*/ 147 h 266"/>
              <a:gd name="T24" fmla="*/ 112 w 238"/>
              <a:gd name="T25" fmla="*/ 173 h 266"/>
              <a:gd name="T26" fmla="*/ 104 w 238"/>
              <a:gd name="T27" fmla="*/ 206 h 266"/>
              <a:gd name="T28" fmla="*/ 104 w 238"/>
              <a:gd name="T29" fmla="*/ 150 h 266"/>
              <a:gd name="T30" fmla="*/ 117 w 238"/>
              <a:gd name="T31" fmla="*/ 107 h 266"/>
              <a:gd name="T32" fmla="*/ 31 w 238"/>
              <a:gd name="T33" fmla="*/ 125 h 266"/>
              <a:gd name="T34" fmla="*/ 20 w 238"/>
              <a:gd name="T35" fmla="*/ 115 h 266"/>
              <a:gd name="T36" fmla="*/ 46 w 238"/>
              <a:gd name="T37" fmla="*/ 114 h 266"/>
              <a:gd name="T38" fmla="*/ 54 w 238"/>
              <a:gd name="T39" fmla="*/ 119 h 266"/>
              <a:gd name="T40" fmla="*/ 55 w 238"/>
              <a:gd name="T41" fmla="*/ 151 h 266"/>
              <a:gd name="T42" fmla="*/ 66 w 238"/>
              <a:gd name="T43" fmla="*/ 166 h 266"/>
              <a:gd name="T44" fmla="*/ 67 w 238"/>
              <a:gd name="T45" fmla="*/ 125 h 266"/>
              <a:gd name="T46" fmla="*/ 66 w 238"/>
              <a:gd name="T47" fmla="*/ 166 h 266"/>
              <a:gd name="T48" fmla="*/ 91 w 238"/>
              <a:gd name="T49" fmla="*/ 132 h 266"/>
              <a:gd name="T50" fmla="*/ 81 w 238"/>
              <a:gd name="T51" fmla="*/ 130 h 266"/>
              <a:gd name="T52" fmla="*/ 88 w 238"/>
              <a:gd name="T53" fmla="*/ 202 h 266"/>
              <a:gd name="T54" fmla="*/ 82 w 238"/>
              <a:gd name="T55" fmla="*/ 199 h 266"/>
              <a:gd name="T56" fmla="*/ 90 w 238"/>
              <a:gd name="T57" fmla="*/ 163 h 266"/>
              <a:gd name="T58" fmla="*/ 90 w 238"/>
              <a:gd name="T59" fmla="*/ 201 h 266"/>
              <a:gd name="T60" fmla="*/ 93 w 238"/>
              <a:gd name="T61" fmla="*/ 224 h 266"/>
              <a:gd name="T62" fmla="*/ 99 w 238"/>
              <a:gd name="T63" fmla="*/ 228 h 266"/>
              <a:gd name="T64" fmla="*/ 106 w 238"/>
              <a:gd name="T65" fmla="*/ 245 h 266"/>
              <a:gd name="T66" fmla="*/ 108 w 238"/>
              <a:gd name="T67" fmla="*/ 231 h 266"/>
              <a:gd name="T68" fmla="*/ 105 w 238"/>
              <a:gd name="T69" fmla="*/ 218 h 266"/>
              <a:gd name="T70" fmla="*/ 113 w 238"/>
              <a:gd name="T71" fmla="*/ 183 h 266"/>
              <a:gd name="T72" fmla="*/ 116 w 238"/>
              <a:gd name="T73" fmla="*/ 171 h 266"/>
              <a:gd name="T74" fmla="*/ 145 w 238"/>
              <a:gd name="T75" fmla="*/ 91 h 266"/>
              <a:gd name="T76" fmla="*/ 160 w 238"/>
              <a:gd name="T77" fmla="*/ 71 h 266"/>
              <a:gd name="T78" fmla="*/ 106 w 238"/>
              <a:gd name="T79" fmla="*/ 245 h 266"/>
              <a:gd name="T80" fmla="*/ 147 w 238"/>
              <a:gd name="T81" fmla="*/ 115 h 266"/>
              <a:gd name="T82" fmla="*/ 162 w 238"/>
              <a:gd name="T83" fmla="*/ 97 h 266"/>
              <a:gd name="T84" fmla="*/ 167 w 238"/>
              <a:gd name="T85" fmla="*/ 78 h 266"/>
              <a:gd name="T86" fmla="*/ 185 w 238"/>
              <a:gd name="T87" fmla="*/ 61 h 266"/>
              <a:gd name="T88" fmla="*/ 188 w 238"/>
              <a:gd name="T89" fmla="*/ 52 h 266"/>
              <a:gd name="T90" fmla="*/ 188 w 238"/>
              <a:gd name="T91" fmla="*/ 5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8" h="266">
                <a:moveTo>
                  <a:pt x="228" y="0"/>
                </a:moveTo>
                <a:cubicBezTo>
                  <a:pt x="223" y="5"/>
                  <a:pt x="220" y="11"/>
                  <a:pt x="215" y="15"/>
                </a:cubicBezTo>
                <a:cubicBezTo>
                  <a:pt x="170" y="46"/>
                  <a:pt x="131" y="82"/>
                  <a:pt x="94" y="121"/>
                </a:cubicBezTo>
                <a:cubicBezTo>
                  <a:pt x="66" y="114"/>
                  <a:pt x="42" y="97"/>
                  <a:pt x="9" y="93"/>
                </a:cubicBezTo>
                <a:cubicBezTo>
                  <a:pt x="6" y="96"/>
                  <a:pt x="2" y="98"/>
                  <a:pt x="0" y="102"/>
                </a:cubicBezTo>
                <a:cubicBezTo>
                  <a:pt x="2" y="104"/>
                  <a:pt x="2" y="110"/>
                  <a:pt x="3" y="113"/>
                </a:cubicBezTo>
                <a:cubicBezTo>
                  <a:pt x="28" y="134"/>
                  <a:pt x="53" y="156"/>
                  <a:pt x="66" y="189"/>
                </a:cubicBezTo>
                <a:cubicBezTo>
                  <a:pt x="68" y="191"/>
                  <a:pt x="72" y="192"/>
                  <a:pt x="73" y="196"/>
                </a:cubicBezTo>
                <a:cubicBezTo>
                  <a:pt x="77" y="207"/>
                  <a:pt x="83" y="218"/>
                  <a:pt x="89" y="230"/>
                </a:cubicBezTo>
                <a:cubicBezTo>
                  <a:pt x="94" y="243"/>
                  <a:pt x="97" y="257"/>
                  <a:pt x="105" y="266"/>
                </a:cubicBezTo>
                <a:cubicBezTo>
                  <a:pt x="108" y="264"/>
                  <a:pt x="109" y="258"/>
                  <a:pt x="114" y="258"/>
                </a:cubicBezTo>
                <a:cubicBezTo>
                  <a:pt x="113" y="250"/>
                  <a:pt x="117" y="247"/>
                  <a:pt x="115" y="240"/>
                </a:cubicBezTo>
                <a:cubicBezTo>
                  <a:pt x="141" y="152"/>
                  <a:pt x="176" y="73"/>
                  <a:pt x="229" y="12"/>
                </a:cubicBezTo>
                <a:cubicBezTo>
                  <a:pt x="231" y="9"/>
                  <a:pt x="238" y="10"/>
                  <a:pt x="238" y="4"/>
                </a:cubicBezTo>
                <a:cubicBezTo>
                  <a:pt x="237" y="0"/>
                  <a:pt x="232" y="1"/>
                  <a:pt x="228" y="0"/>
                </a:cubicBezTo>
                <a:close/>
                <a:moveTo>
                  <a:pt x="183" y="48"/>
                </a:moveTo>
                <a:cubicBezTo>
                  <a:pt x="186" y="51"/>
                  <a:pt x="180" y="58"/>
                  <a:pt x="176" y="54"/>
                </a:cubicBezTo>
                <a:cubicBezTo>
                  <a:pt x="179" y="53"/>
                  <a:pt x="180" y="50"/>
                  <a:pt x="183" y="48"/>
                </a:cubicBezTo>
                <a:close/>
                <a:moveTo>
                  <a:pt x="169" y="59"/>
                </a:moveTo>
                <a:cubicBezTo>
                  <a:pt x="177" y="63"/>
                  <a:pt x="164" y="69"/>
                  <a:pt x="160" y="70"/>
                </a:cubicBezTo>
                <a:cubicBezTo>
                  <a:pt x="160" y="64"/>
                  <a:pt x="166" y="63"/>
                  <a:pt x="169" y="59"/>
                </a:cubicBezTo>
                <a:close/>
                <a:moveTo>
                  <a:pt x="134" y="89"/>
                </a:moveTo>
                <a:cubicBezTo>
                  <a:pt x="138" y="98"/>
                  <a:pt x="127" y="109"/>
                  <a:pt x="128" y="122"/>
                </a:cubicBezTo>
                <a:cubicBezTo>
                  <a:pt x="123" y="128"/>
                  <a:pt x="123" y="140"/>
                  <a:pt x="118" y="147"/>
                </a:cubicBezTo>
                <a:cubicBezTo>
                  <a:pt x="118" y="149"/>
                  <a:pt x="118" y="151"/>
                  <a:pt x="119" y="151"/>
                </a:cubicBezTo>
                <a:cubicBezTo>
                  <a:pt x="113" y="156"/>
                  <a:pt x="116" y="175"/>
                  <a:pt x="112" y="173"/>
                </a:cubicBezTo>
                <a:cubicBezTo>
                  <a:pt x="112" y="179"/>
                  <a:pt x="112" y="178"/>
                  <a:pt x="113" y="182"/>
                </a:cubicBezTo>
                <a:cubicBezTo>
                  <a:pt x="108" y="183"/>
                  <a:pt x="108" y="198"/>
                  <a:pt x="104" y="206"/>
                </a:cubicBezTo>
                <a:cubicBezTo>
                  <a:pt x="99" y="202"/>
                  <a:pt x="100" y="209"/>
                  <a:pt x="96" y="205"/>
                </a:cubicBezTo>
                <a:cubicBezTo>
                  <a:pt x="97" y="179"/>
                  <a:pt x="102" y="169"/>
                  <a:pt x="104" y="150"/>
                </a:cubicBezTo>
                <a:cubicBezTo>
                  <a:pt x="109" y="137"/>
                  <a:pt x="112" y="122"/>
                  <a:pt x="119" y="109"/>
                </a:cubicBezTo>
                <a:cubicBezTo>
                  <a:pt x="119" y="108"/>
                  <a:pt x="117" y="108"/>
                  <a:pt x="117" y="107"/>
                </a:cubicBezTo>
                <a:cubicBezTo>
                  <a:pt x="121" y="99"/>
                  <a:pt x="131" y="97"/>
                  <a:pt x="134" y="89"/>
                </a:cubicBezTo>
                <a:close/>
                <a:moveTo>
                  <a:pt x="31" y="125"/>
                </a:moveTo>
                <a:cubicBezTo>
                  <a:pt x="35" y="122"/>
                  <a:pt x="35" y="113"/>
                  <a:pt x="30" y="111"/>
                </a:cubicBezTo>
                <a:cubicBezTo>
                  <a:pt x="24" y="110"/>
                  <a:pt x="25" y="115"/>
                  <a:pt x="20" y="115"/>
                </a:cubicBezTo>
                <a:cubicBezTo>
                  <a:pt x="18" y="112"/>
                  <a:pt x="13" y="110"/>
                  <a:pt x="12" y="106"/>
                </a:cubicBezTo>
                <a:cubicBezTo>
                  <a:pt x="27" y="105"/>
                  <a:pt x="34" y="112"/>
                  <a:pt x="46" y="114"/>
                </a:cubicBezTo>
                <a:cubicBezTo>
                  <a:pt x="47" y="124"/>
                  <a:pt x="39" y="135"/>
                  <a:pt x="48" y="140"/>
                </a:cubicBezTo>
                <a:cubicBezTo>
                  <a:pt x="52" y="133"/>
                  <a:pt x="50" y="124"/>
                  <a:pt x="54" y="119"/>
                </a:cubicBezTo>
                <a:cubicBezTo>
                  <a:pt x="57" y="118"/>
                  <a:pt x="58" y="120"/>
                  <a:pt x="60" y="120"/>
                </a:cubicBezTo>
                <a:cubicBezTo>
                  <a:pt x="57" y="133"/>
                  <a:pt x="57" y="137"/>
                  <a:pt x="55" y="151"/>
                </a:cubicBezTo>
                <a:cubicBezTo>
                  <a:pt x="44" y="145"/>
                  <a:pt x="39" y="133"/>
                  <a:pt x="31" y="125"/>
                </a:cubicBezTo>
                <a:close/>
                <a:moveTo>
                  <a:pt x="66" y="166"/>
                </a:moveTo>
                <a:cubicBezTo>
                  <a:pt x="61" y="164"/>
                  <a:pt x="62" y="157"/>
                  <a:pt x="59" y="155"/>
                </a:cubicBezTo>
                <a:cubicBezTo>
                  <a:pt x="65" y="148"/>
                  <a:pt x="62" y="133"/>
                  <a:pt x="67" y="125"/>
                </a:cubicBezTo>
                <a:cubicBezTo>
                  <a:pt x="69" y="123"/>
                  <a:pt x="74" y="124"/>
                  <a:pt x="75" y="126"/>
                </a:cubicBezTo>
                <a:cubicBezTo>
                  <a:pt x="72" y="141"/>
                  <a:pt x="69" y="152"/>
                  <a:pt x="66" y="166"/>
                </a:cubicBezTo>
                <a:close/>
                <a:moveTo>
                  <a:pt x="81" y="130"/>
                </a:moveTo>
                <a:cubicBezTo>
                  <a:pt x="84" y="128"/>
                  <a:pt x="89" y="131"/>
                  <a:pt x="91" y="132"/>
                </a:cubicBezTo>
                <a:cubicBezTo>
                  <a:pt x="89" y="154"/>
                  <a:pt x="80" y="171"/>
                  <a:pt x="78" y="187"/>
                </a:cubicBezTo>
                <a:cubicBezTo>
                  <a:pt x="63" y="175"/>
                  <a:pt x="80" y="144"/>
                  <a:pt x="81" y="130"/>
                </a:cubicBezTo>
                <a:close/>
                <a:moveTo>
                  <a:pt x="87" y="208"/>
                </a:moveTo>
                <a:cubicBezTo>
                  <a:pt x="84" y="206"/>
                  <a:pt x="89" y="206"/>
                  <a:pt x="88" y="202"/>
                </a:cubicBezTo>
                <a:cubicBezTo>
                  <a:pt x="92" y="201"/>
                  <a:pt x="89" y="209"/>
                  <a:pt x="87" y="208"/>
                </a:cubicBezTo>
                <a:close/>
                <a:moveTo>
                  <a:pt x="82" y="199"/>
                </a:moveTo>
                <a:cubicBezTo>
                  <a:pt x="79" y="186"/>
                  <a:pt x="85" y="174"/>
                  <a:pt x="87" y="163"/>
                </a:cubicBezTo>
                <a:cubicBezTo>
                  <a:pt x="88" y="163"/>
                  <a:pt x="89" y="163"/>
                  <a:pt x="90" y="163"/>
                </a:cubicBezTo>
                <a:cubicBezTo>
                  <a:pt x="95" y="151"/>
                  <a:pt x="95" y="134"/>
                  <a:pt x="106" y="128"/>
                </a:cubicBezTo>
                <a:cubicBezTo>
                  <a:pt x="97" y="152"/>
                  <a:pt x="98" y="175"/>
                  <a:pt x="90" y="201"/>
                </a:cubicBezTo>
                <a:cubicBezTo>
                  <a:pt x="86" y="200"/>
                  <a:pt x="88" y="197"/>
                  <a:pt x="82" y="199"/>
                </a:cubicBezTo>
                <a:close/>
                <a:moveTo>
                  <a:pt x="93" y="224"/>
                </a:moveTo>
                <a:cubicBezTo>
                  <a:pt x="95" y="219"/>
                  <a:pt x="100" y="217"/>
                  <a:pt x="100" y="210"/>
                </a:cubicBezTo>
                <a:cubicBezTo>
                  <a:pt x="105" y="215"/>
                  <a:pt x="97" y="222"/>
                  <a:pt x="99" y="228"/>
                </a:cubicBezTo>
                <a:cubicBezTo>
                  <a:pt x="96" y="232"/>
                  <a:pt x="95" y="225"/>
                  <a:pt x="93" y="224"/>
                </a:cubicBezTo>
                <a:close/>
                <a:moveTo>
                  <a:pt x="106" y="245"/>
                </a:moveTo>
                <a:cubicBezTo>
                  <a:pt x="104" y="245"/>
                  <a:pt x="104" y="242"/>
                  <a:pt x="101" y="242"/>
                </a:cubicBezTo>
                <a:cubicBezTo>
                  <a:pt x="102" y="237"/>
                  <a:pt x="107" y="236"/>
                  <a:pt x="108" y="231"/>
                </a:cubicBezTo>
                <a:cubicBezTo>
                  <a:pt x="104" y="231"/>
                  <a:pt x="105" y="227"/>
                  <a:pt x="103" y="225"/>
                </a:cubicBezTo>
                <a:cubicBezTo>
                  <a:pt x="104" y="223"/>
                  <a:pt x="104" y="220"/>
                  <a:pt x="105" y="218"/>
                </a:cubicBezTo>
                <a:cubicBezTo>
                  <a:pt x="105" y="216"/>
                  <a:pt x="107" y="217"/>
                  <a:pt x="108" y="215"/>
                </a:cubicBezTo>
                <a:cubicBezTo>
                  <a:pt x="113" y="205"/>
                  <a:pt x="110" y="194"/>
                  <a:pt x="113" y="183"/>
                </a:cubicBezTo>
                <a:cubicBezTo>
                  <a:pt x="113" y="182"/>
                  <a:pt x="116" y="183"/>
                  <a:pt x="116" y="182"/>
                </a:cubicBezTo>
                <a:cubicBezTo>
                  <a:pt x="118" y="179"/>
                  <a:pt x="115" y="175"/>
                  <a:pt x="116" y="171"/>
                </a:cubicBezTo>
                <a:cubicBezTo>
                  <a:pt x="118" y="160"/>
                  <a:pt x="124" y="146"/>
                  <a:pt x="129" y="134"/>
                </a:cubicBezTo>
                <a:cubicBezTo>
                  <a:pt x="135" y="121"/>
                  <a:pt x="135" y="103"/>
                  <a:pt x="145" y="91"/>
                </a:cubicBezTo>
                <a:cubicBezTo>
                  <a:pt x="144" y="86"/>
                  <a:pt x="145" y="86"/>
                  <a:pt x="143" y="82"/>
                </a:cubicBezTo>
                <a:cubicBezTo>
                  <a:pt x="147" y="77"/>
                  <a:pt x="152" y="73"/>
                  <a:pt x="160" y="71"/>
                </a:cubicBezTo>
                <a:cubicBezTo>
                  <a:pt x="157" y="96"/>
                  <a:pt x="132" y="120"/>
                  <a:pt x="142" y="146"/>
                </a:cubicBezTo>
                <a:cubicBezTo>
                  <a:pt x="129" y="179"/>
                  <a:pt x="115" y="212"/>
                  <a:pt x="106" y="245"/>
                </a:cubicBezTo>
                <a:close/>
                <a:moveTo>
                  <a:pt x="146" y="136"/>
                </a:moveTo>
                <a:cubicBezTo>
                  <a:pt x="136" y="132"/>
                  <a:pt x="150" y="123"/>
                  <a:pt x="147" y="115"/>
                </a:cubicBezTo>
                <a:cubicBezTo>
                  <a:pt x="150" y="113"/>
                  <a:pt x="152" y="106"/>
                  <a:pt x="151" y="102"/>
                </a:cubicBezTo>
                <a:cubicBezTo>
                  <a:pt x="156" y="101"/>
                  <a:pt x="156" y="95"/>
                  <a:pt x="162" y="97"/>
                </a:cubicBezTo>
                <a:cubicBezTo>
                  <a:pt x="164" y="93"/>
                  <a:pt x="160" y="83"/>
                  <a:pt x="169" y="82"/>
                </a:cubicBezTo>
                <a:cubicBezTo>
                  <a:pt x="169" y="79"/>
                  <a:pt x="169" y="78"/>
                  <a:pt x="167" y="78"/>
                </a:cubicBezTo>
                <a:cubicBezTo>
                  <a:pt x="172" y="73"/>
                  <a:pt x="176" y="67"/>
                  <a:pt x="178" y="58"/>
                </a:cubicBezTo>
                <a:cubicBezTo>
                  <a:pt x="181" y="58"/>
                  <a:pt x="181" y="62"/>
                  <a:pt x="185" y="61"/>
                </a:cubicBezTo>
                <a:cubicBezTo>
                  <a:pt x="173" y="87"/>
                  <a:pt x="156" y="111"/>
                  <a:pt x="146" y="136"/>
                </a:cubicBezTo>
                <a:close/>
                <a:moveTo>
                  <a:pt x="188" y="52"/>
                </a:moveTo>
                <a:cubicBezTo>
                  <a:pt x="191" y="47"/>
                  <a:pt x="192" y="41"/>
                  <a:pt x="195" y="37"/>
                </a:cubicBezTo>
                <a:cubicBezTo>
                  <a:pt x="200" y="41"/>
                  <a:pt x="192" y="50"/>
                  <a:pt x="188" y="52"/>
                </a:cubicBezTo>
                <a:close/>
              </a:path>
            </a:pathLst>
          </a:custGeom>
          <a:solidFill>
            <a:srgbClr val="FED940"/>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16" name="Text Placeholder 33"/>
          <p:cNvSpPr txBox="1"/>
          <p:nvPr/>
        </p:nvSpPr>
        <p:spPr>
          <a:xfrm>
            <a:off x="7973658" y="4736860"/>
            <a:ext cx="2749550" cy="9232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a:lnSpc>
                <a:spcPct val="100000"/>
              </a:lnSpc>
              <a:spcAft>
                <a:spcPts val="900"/>
              </a:spcAft>
              <a:buNone/>
              <a:tabLst>
                <a:tab pos="557530" algn="l"/>
              </a:tabLst>
            </a:pP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（4）对象彼此之间仅能通过</a:t>
            </a:r>
            <a:r>
              <a:rPr lang="zh-TW" alt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sym typeface="+mn-ea"/>
              </a:rPr>
              <a:t>传递消息</a:t>
            </a:r>
            <a:r>
              <a:rPr lang="zh-TW" altLang="zh-CN" sz="20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rPr>
              <a:t>进行联系。</a:t>
            </a:r>
            <a:endParaRPr lang="zh-TW" altLang="zh-CN" sz="2000" b="1"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a:t>
            </a:r>
          </a:p>
        </p:txBody>
      </p:sp>
      <p:sp>
        <p:nvSpPr>
          <p:cNvPr id="25" name="文本框 24"/>
          <p:cNvSpPr txBox="1"/>
          <p:nvPr/>
        </p:nvSpPr>
        <p:spPr>
          <a:xfrm>
            <a:off x="1360170" y="2217083"/>
            <a:ext cx="9845040" cy="1938992"/>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sym typeface="+mn-ea"/>
              </a:rPr>
              <a:t>对象（</a:t>
            </a:r>
            <a:r>
              <a:rPr lang="en-US" altLang="zh-CN" sz="2400" dirty="0">
                <a:latin typeface="微软雅黑" panose="020B0503020204020204" pitchFamily="34" charset="-122"/>
                <a:ea typeface="微软雅黑" panose="020B0503020204020204" pitchFamily="34" charset="-122"/>
                <a:sym typeface="+mn-ea"/>
              </a:rPr>
              <a:t>Object</a:t>
            </a:r>
            <a:r>
              <a:rPr lang="zh-CN" altLang="en-US" sz="2400" dirty="0">
                <a:latin typeface="微软雅黑" panose="020B0503020204020204" pitchFamily="34" charset="-122"/>
                <a:ea typeface="微软雅黑" panose="020B0503020204020204" pitchFamily="34" charset="-122"/>
                <a:sym typeface="+mn-ea"/>
              </a:rPr>
              <a:t>）是</a:t>
            </a:r>
            <a:r>
              <a:rPr lang="zh-CN" altLang="en-US" sz="2400" dirty="0">
                <a:solidFill>
                  <a:srgbClr val="FF0000"/>
                </a:solidFill>
                <a:latin typeface="微软雅黑" panose="020B0503020204020204" pitchFamily="34" charset="-122"/>
                <a:ea typeface="微软雅黑" panose="020B0503020204020204" pitchFamily="34" charset="-122"/>
                <a:sym typeface="+mn-ea"/>
              </a:rPr>
              <a:t>面向对象的基本构造单元</a:t>
            </a:r>
            <a:r>
              <a:rPr lang="zh-CN" altLang="en-US" sz="2400" dirty="0">
                <a:latin typeface="微软雅黑" panose="020B0503020204020204" pitchFamily="34" charset="-122"/>
                <a:ea typeface="微软雅黑" panose="020B0503020204020204" pitchFamily="34" charset="-122"/>
                <a:sym typeface="+mn-ea"/>
              </a:rPr>
              <a:t>，是系统中用来描述客观事物的一个实体。一个对象由一组属性和对属性进行操作的一组方法组成。对象不仅能表示结构化的数据，而且也能表示抽象的事件、规则以及复杂的工程实体，这是结构化方法所不能做到的。因此，对象具有很强的</a:t>
            </a:r>
            <a:r>
              <a:rPr lang="zh-CN" altLang="en-US" sz="2400" dirty="0">
                <a:solidFill>
                  <a:srgbClr val="FF0000"/>
                </a:solidFill>
                <a:latin typeface="微软雅黑" panose="020B0503020204020204" pitchFamily="34" charset="-122"/>
                <a:ea typeface="微软雅黑" panose="020B0503020204020204" pitchFamily="34" charset="-122"/>
                <a:sym typeface="+mn-ea"/>
              </a:rPr>
              <a:t>表达能力</a:t>
            </a:r>
            <a:r>
              <a:rPr lang="zh-CN" altLang="en-US" sz="2400" dirty="0">
                <a:latin typeface="微软雅黑" panose="020B0503020204020204" pitchFamily="34" charset="-122"/>
                <a:ea typeface="微软雅黑" panose="020B0503020204020204" pitchFamily="34" charset="-122"/>
                <a:sym typeface="+mn-ea"/>
              </a:rPr>
              <a:t>和</a:t>
            </a:r>
            <a:r>
              <a:rPr lang="zh-CN" altLang="en-US" sz="2400" dirty="0">
                <a:solidFill>
                  <a:srgbClr val="FF0000"/>
                </a:solidFill>
                <a:latin typeface="微软雅黑" panose="020B0503020204020204" pitchFamily="34" charset="-122"/>
                <a:ea typeface="微软雅黑" panose="020B0503020204020204" pitchFamily="34" charset="-122"/>
                <a:sym typeface="+mn-ea"/>
              </a:rPr>
              <a:t>描述</a:t>
            </a:r>
            <a:r>
              <a:rPr lang="zh-CN" altLang="en-US" sz="2400" dirty="0">
                <a:latin typeface="微软雅黑" panose="020B0503020204020204" pitchFamily="34" charset="-122"/>
                <a:ea typeface="微软雅黑" panose="020B0503020204020204" pitchFamily="34" charset="-122"/>
                <a:sym typeface="+mn-ea"/>
              </a:rPr>
              <a:t>功能。</a:t>
            </a:r>
          </a:p>
        </p:txBody>
      </p:sp>
      <p:sp>
        <p:nvSpPr>
          <p:cNvPr id="3" name="文本框 2">
            <a:extLst>
              <a:ext uri="{FF2B5EF4-FFF2-40B4-BE49-F238E27FC236}">
                <a16:creationId xmlns:a16="http://schemas.microsoft.com/office/drawing/2014/main" id="{5AC8E2D9-BE9C-4F9F-9DD2-5E65756855CD}"/>
              </a:ext>
            </a:extLst>
          </p:cNvPr>
          <p:cNvSpPr txBox="1"/>
          <p:nvPr/>
        </p:nvSpPr>
        <p:spPr>
          <a:xfrm>
            <a:off x="1360170" y="4176168"/>
            <a:ext cx="7943628" cy="1692771"/>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一般的，主要有如下几种对象类型：</a:t>
            </a:r>
            <a:endParaRPr lang="en-US" altLang="zh-CN" sz="2400"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000" dirty="0"/>
              <a:t>有形的实体：指一切看得见、摸得着的实物。 </a:t>
            </a:r>
            <a:endParaRPr lang="en-US" altLang="zh-CN" sz="2000" dirty="0"/>
          </a:p>
          <a:p>
            <a:pPr marL="800100" lvl="1" indent="-342900">
              <a:buFont typeface="Arial" panose="020B0604020202020204" pitchFamily="34" charset="0"/>
              <a:buChar char="•"/>
            </a:pPr>
            <a:r>
              <a:rPr lang="zh-CN" altLang="en-US" sz="2000" dirty="0"/>
              <a:t>作用：指人或组织所起的作用。</a:t>
            </a:r>
          </a:p>
          <a:p>
            <a:pPr marL="800100" lvl="1" indent="-342900">
              <a:buFont typeface="Arial" panose="020B0604020202020204" pitchFamily="34" charset="0"/>
              <a:buChar char="•"/>
            </a:pPr>
            <a:r>
              <a:rPr lang="zh-CN" altLang="en-US" sz="2000" dirty="0"/>
              <a:t>事件：在特定时间所发生的事。</a:t>
            </a:r>
            <a:endParaRPr lang="en-US" altLang="zh-CN" sz="2000" dirty="0"/>
          </a:p>
          <a:p>
            <a:pPr marL="800100" lvl="1" indent="-342900">
              <a:buFont typeface="Arial" panose="020B0604020202020204" pitchFamily="34" charset="0"/>
              <a:buChar char="•"/>
            </a:pPr>
            <a:r>
              <a:rPr lang="zh-CN" altLang="en-US" sz="2000" dirty="0"/>
              <a:t>性能说明：制造厂或企业，往往对产品的性能进行全面的说明。</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对象三个特征</a:t>
            </a:r>
          </a:p>
        </p:txBody>
      </p:sp>
      <p:sp>
        <p:nvSpPr>
          <p:cNvPr id="3" name="文本框 2"/>
          <p:cNvSpPr txBox="1"/>
          <p:nvPr/>
        </p:nvSpPr>
        <p:spPr>
          <a:xfrm>
            <a:off x="899795" y="1597660"/>
            <a:ext cx="9684385" cy="4573175"/>
          </a:xfrm>
          <a:prstGeom prst="rect">
            <a:avLst/>
          </a:prstGeom>
          <a:noFill/>
        </p:spPr>
        <p:txBody>
          <a:bodyPr wrap="square" rtlCol="0" anchor="t">
            <a:spAutoFit/>
          </a:bodyPr>
          <a:lstStyle/>
          <a:p>
            <a:pPr marL="457200" indent="-457200">
              <a:lnSpc>
                <a:spcPct val="120000"/>
              </a:lnSpc>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sym typeface="+mn-ea"/>
              </a:rPr>
              <a:t>模块性</a:t>
            </a:r>
            <a:endParaRPr lang="zh-CN" altLang="en-US" sz="2800" dirty="0">
              <a:latin typeface="微软雅黑" panose="020B0503020204020204" pitchFamily="34" charset="-122"/>
              <a:ea typeface="微软雅黑" panose="020B0503020204020204" pitchFamily="34" charset="-122"/>
            </a:endParaRPr>
          </a:p>
          <a:p>
            <a:pPr marL="742950" lvl="1" indent="-285750">
              <a:lnSpc>
                <a:spcPct val="12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模块性指的是</a:t>
            </a:r>
            <a:r>
              <a:rPr lang="zh-CN" altLang="en-US" sz="1600" dirty="0">
                <a:solidFill>
                  <a:srgbClr val="FF0000"/>
                </a:solidFill>
                <a:latin typeface="微软雅黑" panose="020B0503020204020204" pitchFamily="34" charset="-122"/>
                <a:ea typeface="微软雅黑" panose="020B0503020204020204" pitchFamily="34" charset="-122"/>
                <a:sym typeface="+mn-ea"/>
              </a:rPr>
              <a:t>对象是一个独立存在的实体</a:t>
            </a:r>
            <a:r>
              <a:rPr lang="zh-CN" altLang="en-US" sz="1600" dirty="0">
                <a:latin typeface="微软雅黑" panose="020B0503020204020204" pitchFamily="34" charset="-122"/>
                <a:ea typeface="微软雅黑" panose="020B0503020204020204" pitchFamily="34" charset="-122"/>
                <a:sym typeface="+mn-ea"/>
              </a:rPr>
              <a:t>。从外部可以了解它的功能</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其内部细节是“隐蔽”的，不受外界干扰，</a:t>
            </a:r>
            <a:r>
              <a:rPr lang="zh-CN" altLang="en-US" sz="1600" dirty="0">
                <a:solidFill>
                  <a:srgbClr val="FF0000"/>
                </a:solidFill>
                <a:latin typeface="微软雅黑" panose="020B0503020204020204" pitchFamily="34" charset="-122"/>
                <a:ea typeface="微软雅黑" panose="020B0503020204020204" pitchFamily="34" charset="-122"/>
                <a:sym typeface="+mn-ea"/>
              </a:rPr>
              <a:t>对象之间的相互依赖性很小</a:t>
            </a:r>
            <a:r>
              <a:rPr lang="zh-CN" altLang="en-US" sz="1600" dirty="0">
                <a:latin typeface="微软雅黑" panose="020B0503020204020204" pitchFamily="34" charset="-122"/>
                <a:ea typeface="微软雅黑" panose="020B0503020204020204" pitchFamily="34" charset="-122"/>
                <a:sym typeface="+mn-ea"/>
              </a:rPr>
              <a:t>。因此，模块性体现了抽象和信息的隐蔽。它使得一个复杂的软件系统可以通过定义一组相对独立的模块来完成，这些独立模块之间只需交换一些为了完成系统功能所必须交换的信息就行。</a:t>
            </a:r>
            <a:endParaRPr lang="en-US" altLang="zh-CN" sz="2800" dirty="0">
              <a:latin typeface="微软雅黑" panose="020B0503020204020204" pitchFamily="34" charset="-122"/>
              <a:ea typeface="微软雅黑" panose="020B0503020204020204" pitchFamily="34" charset="-122"/>
              <a:sym typeface="+mn-ea"/>
            </a:endParaRPr>
          </a:p>
          <a:p>
            <a:pPr marL="457200" indent="-457200">
              <a:lnSpc>
                <a:spcPct val="120000"/>
              </a:lnSpc>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sym typeface="+mn-ea"/>
              </a:rPr>
              <a:t>继承</a:t>
            </a:r>
            <a:endParaRPr lang="zh-CN" altLang="en-US" sz="2800" dirty="0">
              <a:latin typeface="微软雅黑" panose="020B0503020204020204" pitchFamily="34" charset="-122"/>
              <a:ea typeface="微软雅黑" panose="020B0503020204020204" pitchFamily="34" charset="-122"/>
            </a:endParaRPr>
          </a:p>
          <a:p>
            <a:pPr marL="742950" lvl="1" indent="-285750">
              <a:lnSpc>
                <a:spcPct val="12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继承是</a:t>
            </a:r>
            <a:r>
              <a:rPr lang="zh-CN" altLang="en-US" sz="1600" dirty="0">
                <a:solidFill>
                  <a:srgbClr val="FF0000"/>
                </a:solidFill>
                <a:latin typeface="微软雅黑" panose="020B0503020204020204" pitchFamily="34" charset="-122"/>
                <a:ea typeface="微软雅黑" panose="020B0503020204020204" pitchFamily="34" charset="-122"/>
                <a:sym typeface="+mn-ea"/>
              </a:rPr>
              <a:t>利用已有的定义作为基础来建立新的定义，而不必重复定义它们</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endParaRPr>
          </a:p>
          <a:p>
            <a:pPr lvl="1">
              <a:lnSpc>
                <a:spcPct val="120000"/>
              </a:lnSpc>
            </a:pPr>
            <a:r>
              <a:rPr lang="zh-CN" altLang="en-US" sz="1600" dirty="0">
                <a:latin typeface="微软雅黑" panose="020B0503020204020204" pitchFamily="34" charset="-122"/>
                <a:ea typeface="微软雅黑" panose="020B0503020204020204" pitchFamily="34" charset="-122"/>
                <a:sym typeface="+mn-ea"/>
              </a:rPr>
              <a:t>例如，汽车具有“车型”、“颜色”和“出厂日期”等属性，其子类吉普车、轿车及卡车都继承了这些属性。</a:t>
            </a:r>
            <a:endParaRPr lang="zh-CN" altLang="en-US" sz="1600" dirty="0">
              <a:latin typeface="微软雅黑" panose="020B0503020204020204" pitchFamily="34" charset="-122"/>
              <a:ea typeface="微软雅黑" panose="020B0503020204020204" pitchFamily="34" charset="-122"/>
            </a:endParaRPr>
          </a:p>
          <a:p>
            <a:pPr marL="457200" indent="-457200">
              <a:lnSpc>
                <a:spcPct val="120000"/>
              </a:lnSpc>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sym typeface="+mn-ea"/>
              </a:rPr>
              <a:t>动态连接性</a:t>
            </a:r>
            <a:endParaRPr lang="zh-CN" altLang="en-US" sz="2800" dirty="0">
              <a:latin typeface="微软雅黑" panose="020B0503020204020204" pitchFamily="34" charset="-122"/>
              <a:ea typeface="微软雅黑" panose="020B0503020204020204" pitchFamily="34" charset="-122"/>
            </a:endParaRPr>
          </a:p>
          <a:p>
            <a:pPr marL="742950" lvl="1" indent="-285750">
              <a:lnSpc>
                <a:spcPct val="12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各个对象之间是通过传递消息来建立起连接。</a:t>
            </a:r>
            <a:r>
              <a:rPr lang="zh-CN" altLang="en-US" sz="1600" dirty="0">
                <a:solidFill>
                  <a:srgbClr val="FF0000"/>
                </a:solidFill>
                <a:latin typeface="微软雅黑" panose="020B0503020204020204" pitchFamily="34" charset="-122"/>
                <a:ea typeface="微软雅黑" panose="020B0503020204020204" pitchFamily="34" charset="-122"/>
                <a:sym typeface="+mn-ea"/>
              </a:rPr>
              <a:t>消息传递机制是面向对象语言的共同特性</a:t>
            </a:r>
            <a:r>
              <a:rPr lang="zh-CN" altLang="en-US" sz="1600" dirty="0">
                <a:latin typeface="微软雅黑" panose="020B0503020204020204" pitchFamily="34" charset="-122"/>
                <a:ea typeface="微软雅黑" panose="020B0503020204020204" pitchFamily="34" charset="-122"/>
                <a:sym typeface="+mn-ea"/>
              </a:rPr>
              <a:t>，其含义是将一条发送给一个对象的消息与包含该消息方法的对象连接起来，使得增加新的数据类型不需要改变现有的代码。</a:t>
            </a:r>
            <a:endParaRPr lang="zh-CN" altLang="en-US"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文本框 12"/>
          <p:cNvSpPr txBox="1"/>
          <p:nvPr>
            <p:custDataLst>
              <p:tags r:id="rId1"/>
            </p:custDataLst>
          </p:nvPr>
        </p:nvSpPr>
        <p:spPr>
          <a:xfrm>
            <a:off x="4565112" y="1213382"/>
            <a:ext cx="3061777" cy="507015"/>
          </a:xfrm>
          <a:prstGeom prst="roundRect">
            <a:avLst>
              <a:gd name="adj" fmla="val 0"/>
            </a:avLst>
          </a:prstGeom>
          <a:solidFill>
            <a:srgbClr val="FFC000"/>
          </a:solidFill>
          <a:ln w="28575">
            <a:solidFill>
              <a:srgbClr val="6B4C0E"/>
            </a:solidFill>
          </a:ln>
        </p:spPr>
        <p:txBody>
          <a:bodyPr wrap="square" rtlCol="0" anchor="ctr" anchorCtr="1">
            <a:noAutofit/>
          </a:bodyPr>
          <a:lstStyle/>
          <a:p>
            <a:pPr algn="ctr"/>
            <a:r>
              <a:rPr lang="zh-CN" altLang="en-US" sz="3600" dirty="0">
                <a:cs typeface="+mn-ea"/>
                <a:sym typeface="+mn-lt"/>
              </a:rPr>
              <a:t>类</a:t>
            </a:r>
          </a:p>
        </p:txBody>
      </p:sp>
      <p:sp>
        <p:nvSpPr>
          <p:cNvPr id="25" name="文本框 24"/>
          <p:cNvSpPr txBox="1"/>
          <p:nvPr/>
        </p:nvSpPr>
        <p:spPr>
          <a:xfrm>
            <a:off x="1147790" y="1904457"/>
            <a:ext cx="6771092" cy="4401205"/>
          </a:xfrm>
          <a:prstGeom prst="rect">
            <a:avLst/>
          </a:prstGeom>
          <a:noFill/>
        </p:spPr>
        <p:txBody>
          <a:bodyPr wrap="square" rtlCol="0" anchor="t">
            <a:spAutoFit/>
          </a:bodyPr>
          <a:lstStyle/>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一个类定义了一组大体上相似的对象。一个类所包含的方法和数据描述一组对象的共同行为和属性。类是在对象之上的抽象，有了类以后，对象则是类的具体化，是类的实例。类可以有子类和父类，形成层次结构。</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类是对事物的</a:t>
            </a:r>
            <a:r>
              <a:rPr lang="zh-CN" altLang="en-US" sz="2000" dirty="0">
                <a:solidFill>
                  <a:srgbClr val="FF0000"/>
                </a:solidFill>
                <a:latin typeface="微软雅黑" panose="020B0503020204020204" pitchFamily="34" charset="-122"/>
                <a:ea typeface="微软雅黑" panose="020B0503020204020204" pitchFamily="34" charset="-122"/>
                <a:sym typeface="+mn-ea"/>
              </a:rPr>
              <a:t>抽象</a:t>
            </a:r>
            <a:r>
              <a:rPr lang="zh-CN" altLang="en-US" sz="2000" dirty="0">
                <a:latin typeface="微软雅黑" panose="020B0503020204020204" pitchFamily="34" charset="-122"/>
                <a:ea typeface="微软雅黑" panose="020B0503020204020204" pitchFamily="34" charset="-122"/>
                <a:sym typeface="+mn-ea"/>
              </a:rPr>
              <a:t>，它不是个体对象，而是描述一些对象的完整集合。</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把一组对象的共同特性加以抽象并储存在一个类中，是面向对象技术最重要的一点；是否建立了一个丰富的类库，是衡量一个面向对象程序设计语言成熟与否的重要标志。</a:t>
            </a:r>
          </a:p>
          <a:p>
            <a:pPr marL="342900" indent="-34290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sym typeface="+mn-ea"/>
              </a:rPr>
              <a:t>类是</a:t>
            </a:r>
            <a:r>
              <a:rPr lang="zh-CN" altLang="en-US" sz="2000" dirty="0">
                <a:solidFill>
                  <a:srgbClr val="FF0000"/>
                </a:solidFill>
                <a:latin typeface="微软雅黑" panose="020B0503020204020204" pitchFamily="34" charset="-122"/>
                <a:ea typeface="微软雅黑" panose="020B0503020204020204" pitchFamily="34" charset="-122"/>
                <a:sym typeface="+mn-ea"/>
              </a:rPr>
              <a:t>静态</a:t>
            </a:r>
            <a:r>
              <a:rPr lang="zh-CN" altLang="en-US" sz="2000" dirty="0">
                <a:latin typeface="微软雅黑" panose="020B0503020204020204" pitchFamily="34" charset="-122"/>
                <a:ea typeface="微软雅黑" panose="020B0503020204020204" pitchFamily="34" charset="-122"/>
                <a:sym typeface="+mn-ea"/>
              </a:rPr>
              <a:t>的，类的语义和类之间的关系在程序执行前就已经定义好了，而对象是动态的，对象是在程序执行时被创建和删除的。</a:t>
            </a:r>
          </a:p>
          <a:p>
            <a:endParaRPr lang="zh-CN" altLang="en-US" sz="2000" dirty="0">
              <a:latin typeface="微软雅黑" panose="020B0503020204020204" pitchFamily="34" charset="-122"/>
              <a:ea typeface="微软雅黑" panose="020B0503020204020204" pitchFamily="34" charset="-122"/>
              <a:sym typeface="+mn-ea"/>
            </a:endParaRPr>
          </a:p>
        </p:txBody>
      </p:sp>
      <p:pic>
        <p:nvPicPr>
          <p:cNvPr id="4" name="图片 3">
            <a:extLst>
              <a:ext uri="{FF2B5EF4-FFF2-40B4-BE49-F238E27FC236}">
                <a16:creationId xmlns:a16="http://schemas.microsoft.com/office/drawing/2014/main" id="{7B4F29D1-FED9-4D07-9F62-A4A3963CB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572" y="719092"/>
            <a:ext cx="2516284" cy="567381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1,&quot;width&quot;:1801}"/>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m4g2fuo">
      <a:majorFont>
        <a:latin typeface="微软雅黑"/>
        <a:ea typeface="方正卡通简体"/>
        <a:cs typeface=""/>
      </a:majorFont>
      <a:minorFont>
        <a:latin typeface="微软雅黑"/>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3382</Words>
  <Application>Microsoft Office PowerPoint</Application>
  <PresentationFormat>宽屏</PresentationFormat>
  <Paragraphs>227</Paragraphs>
  <Slides>42</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42</vt:i4>
      </vt:variant>
    </vt:vector>
  </HeadingPairs>
  <TitlesOfParts>
    <vt:vector size="48" baseType="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手绘教学说课</dc:title>
  <dc:creator>第一PPT</dc:creator>
  <cp:keywords>www.1ppt.com</cp:keywords>
  <dc:description>www.1ppt.com</dc:description>
  <cp:lastModifiedBy>徐 晟</cp:lastModifiedBy>
  <cp:revision>281</cp:revision>
  <dcterms:created xsi:type="dcterms:W3CDTF">2021-02-28T08:17:00Z</dcterms:created>
  <dcterms:modified xsi:type="dcterms:W3CDTF">2022-03-20T15:22:17Z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C67E24B64F05478B8CDDFEC20D9B5EAA</vt:lpwstr>
  </property>
  <property fmtid="{D5CDD505-2E9C-101B-9397-08002B2CF9AE}" pid="3" name="KSOProductBuildVer">
    <vt:lpwstr>2052-11.1.0.11365</vt:lpwstr>
  </property>
</Properties>
</file>