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81" r:id="rId4"/>
  </p:sldMasterIdLst>
  <p:notesMasterIdLst>
    <p:notesMasterId r:id="rId38"/>
  </p:notesMasterIdLst>
  <p:sldIdLst>
    <p:sldId id="258" r:id="rId5"/>
    <p:sldId id="263" r:id="rId6"/>
    <p:sldId id="264" r:id="rId7"/>
    <p:sldId id="266" r:id="rId8"/>
    <p:sldId id="276" r:id="rId9"/>
    <p:sldId id="278" r:id="rId10"/>
    <p:sldId id="279" r:id="rId11"/>
    <p:sldId id="280" r:id="rId12"/>
    <p:sldId id="282" r:id="rId13"/>
    <p:sldId id="297" r:id="rId14"/>
    <p:sldId id="283" r:id="rId15"/>
    <p:sldId id="304" r:id="rId16"/>
    <p:sldId id="311" r:id="rId17"/>
    <p:sldId id="281" r:id="rId18"/>
    <p:sldId id="305" r:id="rId19"/>
    <p:sldId id="312" r:id="rId20"/>
    <p:sldId id="317" r:id="rId21"/>
    <p:sldId id="318" r:id="rId22"/>
    <p:sldId id="310" r:id="rId23"/>
    <p:sldId id="316" r:id="rId24"/>
    <p:sldId id="333" r:id="rId25"/>
    <p:sldId id="287" r:id="rId26"/>
    <p:sldId id="285" r:id="rId27"/>
    <p:sldId id="289" r:id="rId28"/>
    <p:sldId id="294" r:id="rId29"/>
    <p:sldId id="293" r:id="rId30"/>
    <p:sldId id="295" r:id="rId31"/>
    <p:sldId id="296" r:id="rId32"/>
    <p:sldId id="300" r:id="rId33"/>
    <p:sldId id="303" r:id="rId34"/>
    <p:sldId id="299" r:id="rId35"/>
    <p:sldId id="315" r:id="rId36"/>
    <p:sldId id="27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f"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p:scale>
          <a:sx n="100" d="100"/>
          <a:sy n="100" d="100"/>
        </p:scale>
        <p:origin x="1062" y="402"/>
      </p:cViewPr>
      <p:guideLst>
        <p:guide orient="horz" pos="2259"/>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0"/>
      <dgm:spPr/>
      <dgm:t>
        <a:bodyPr/>
        <a:lstStyle/>
        <a:p>
          <a:endParaRPr lang="zh-CN" altLang="en-US"/>
        </a:p>
      </dgm:t>
    </dgm:pt>
    <dgm:pt modelId="{90DDC401-903F-495B-A387-FFA8A45891F6}">
      <dgm:prSet phldrT="[文本]" phldr="0" custT="0"/>
      <dgm:spPr/>
      <dgm:t>
        <a:bodyPr vert="horz" wrap="square"/>
        <a:lstStyle/>
        <a:p>
          <a:pPr>
            <a:lnSpc>
              <a:spcPct val="100000"/>
            </a:lnSpc>
            <a:spcBef>
              <a:spcPct val="0"/>
            </a:spcBef>
            <a:spcAft>
              <a:spcPct val="35000"/>
            </a:spcAft>
          </a:pPr>
          <a:r>
            <a:rPr lang="zh-CN" altLang="en-US"/>
            <a:t>范围</a:t>
          </a:r>
        </a:p>
      </dgm:t>
    </dgm:pt>
    <dgm:pt modelId="{C8BB0B8A-C63A-4F83-B8DD-3A7CE259E4EE}" cxnId="{8DED4AFE-CC40-4440-9B85-7C6B55976628}" type="parTrans">
      <dgm:prSet/>
      <dgm:spPr/>
      <dgm:t>
        <a:bodyPr/>
        <a:lstStyle/>
        <a:p>
          <a:endParaRPr lang="zh-CN" altLang="en-US"/>
        </a:p>
      </dgm:t>
    </dgm:pt>
    <dgm:pt modelId="{35E5E878-0907-4014-9CFA-56AEFE6C22E5}" cxnId="{8DED4AFE-CC40-4440-9B85-7C6B55976628}" type="sibTrans">
      <dgm:prSet/>
      <dgm:spPr/>
      <dgm:t>
        <a:bodyPr/>
        <a:lstStyle/>
        <a:p>
          <a:endParaRPr lang="zh-CN" altLang="en-US"/>
        </a:p>
      </dgm:t>
    </dgm:pt>
    <dgm:pt modelId="{E08CEB0C-E37F-4DCA-A8EA-4B2CD3AD7754}">
      <dgm:prSet phldrT="[文本]" phldr="0" custT="0"/>
      <dgm:spPr/>
      <dgm:t>
        <a:bodyPr vert="horz" wrap="square"/>
        <a:lstStyle/>
        <a:p>
          <a:pPr>
            <a:lnSpc>
              <a:spcPct val="100000"/>
            </a:lnSpc>
            <a:spcBef>
              <a:spcPct val="0"/>
            </a:spcBef>
            <a:spcAft>
              <a:spcPct val="15000"/>
            </a:spcAft>
          </a:pPr>
          <a:r>
            <a:rPr lang="zh-CN" altLang="en-US"/>
            <a:t>实物模型这一类原型重点关注用户体验；概念证明原型探究的是提议方式方法的技术合理性。</a:t>
          </a:r>
        </a:p>
      </dgm:t>
    </dgm:pt>
    <dgm:pt modelId="{FB4BCC77-44E9-4065-8A2F-90CD32DE34E3}" cxnId="{385AA5FC-B538-42C5-B08D-016E582A943B}" type="parTrans">
      <dgm:prSet/>
      <dgm:spPr/>
      <dgm:t>
        <a:bodyPr/>
        <a:lstStyle/>
        <a:p>
          <a:endParaRPr lang="zh-CN" altLang="en-US"/>
        </a:p>
      </dgm:t>
    </dgm:pt>
    <dgm:pt modelId="{41FED480-3E2E-47A2-B997-02D527BC8082}" cxnId="{385AA5FC-B538-42C5-B08D-016E582A943B}" type="sibTrans">
      <dgm:prSet/>
      <dgm:spPr/>
      <dgm:t>
        <a:bodyPr/>
        <a:lstStyle/>
        <a:p>
          <a:endParaRPr lang="zh-CN" altLang="en-US"/>
        </a:p>
      </dgm:t>
    </dgm:pt>
    <dgm:pt modelId="{A6685E83-BEEC-49B3-B40A-539E2C0D7A1A}">
      <dgm:prSet phldrT="[文本]" phldr="0" custT="0"/>
      <dgm:spPr/>
      <dgm:t>
        <a:bodyPr vert="horz" wrap="square"/>
        <a:lstStyle/>
        <a:p>
          <a:pPr>
            <a:lnSpc>
              <a:spcPct val="100000"/>
            </a:lnSpc>
            <a:spcBef>
              <a:spcPct val="0"/>
            </a:spcBef>
            <a:spcAft>
              <a:spcPct val="35000"/>
            </a:spcAft>
          </a:pPr>
          <a:r>
            <a:rPr lang="zh-CN" altLang="en-US"/>
            <a:t>未来用途</a:t>
          </a:r>
        </a:p>
      </dgm:t>
    </dgm:pt>
    <dgm:pt modelId="{FECC43A3-D59E-4EE1-9557-8FBB90D5B362}" cxnId="{F13FC121-9F2F-4423-AE51-27960B01BF44}" type="parTrans">
      <dgm:prSet/>
      <dgm:spPr/>
      <dgm:t>
        <a:bodyPr/>
        <a:lstStyle/>
        <a:p>
          <a:endParaRPr lang="zh-CN" altLang="en-US"/>
        </a:p>
      </dgm:t>
    </dgm:pt>
    <dgm:pt modelId="{68BB6C9A-B7F0-43A0-955B-FC8C4D4009BF}" cxnId="{F13FC121-9F2F-4423-AE51-27960B01BF44}" type="sibTrans">
      <dgm:prSet/>
      <dgm:spPr/>
      <dgm:t>
        <a:bodyPr/>
        <a:lstStyle/>
        <a:p>
          <a:endParaRPr lang="zh-CN" altLang="en-US"/>
        </a:p>
      </dgm:t>
    </dgm:pt>
    <dgm:pt modelId="{CBA50553-63FA-4B5A-9888-EDDBA06CA593}">
      <dgm:prSet phldrT="[文本]" phldr="0" custT="0"/>
      <dgm:spPr/>
      <dgm:t>
        <a:bodyPr vert="horz" wrap="square"/>
        <a:lstStyle/>
        <a:p>
          <a:pPr>
            <a:lnSpc>
              <a:spcPct val="100000"/>
            </a:lnSpc>
            <a:spcBef>
              <a:spcPct val="0"/>
            </a:spcBef>
            <a:spcAft>
              <a:spcPct val="15000"/>
            </a:spcAft>
          </a:pPr>
          <a:r>
            <a:rPr lang="zh-CN" altLang="en-US"/>
            <a:t>一次性(可抛弃型)原型在产生反馈信息以后会被抛弃，演进型原型则通过系列的造代发展成为最终产品</a:t>
          </a:r>
        </a:p>
      </dgm:t>
    </dgm:pt>
    <dgm:pt modelId="{73E2772F-165D-4B56-ACC2-969CBF53B0A8}" cxnId="{1591038E-1C3F-4A68-AD40-0F618B0E6CBB}" type="parTrans">
      <dgm:prSet/>
      <dgm:spPr/>
      <dgm:t>
        <a:bodyPr/>
        <a:lstStyle/>
        <a:p>
          <a:endParaRPr lang="zh-CN" altLang="en-US"/>
        </a:p>
      </dgm:t>
    </dgm:pt>
    <dgm:pt modelId="{7BFD1607-7356-4D3D-A829-75D002A3A4B0}" cxnId="{1591038E-1C3F-4A68-AD40-0F618B0E6CBB}" type="sibTrans">
      <dgm:prSet/>
      <dgm:spPr/>
      <dgm:t>
        <a:bodyPr/>
        <a:lstStyle/>
        <a:p>
          <a:endParaRPr lang="zh-CN" altLang="en-US"/>
        </a:p>
      </dgm:t>
    </dgm:pt>
    <dgm:pt modelId="{C8DDDFA1-AF37-4444-AAEB-D51CEE212719}">
      <dgm:prSet phldrT="[文本]" phldr="0" custT="0"/>
      <dgm:spPr/>
      <dgm:t>
        <a:bodyPr vert="horz" wrap="square"/>
        <a:lstStyle/>
        <a:p>
          <a:pPr>
            <a:lnSpc>
              <a:spcPct val="100000"/>
            </a:lnSpc>
            <a:spcBef>
              <a:spcPct val="0"/>
            </a:spcBef>
            <a:spcAft>
              <a:spcPct val="35000"/>
            </a:spcAft>
          </a:pPr>
          <a:r>
            <a:rPr lang="zh-CN" altLang="en-US"/>
            <a:t>形式</a:t>
          </a:r>
        </a:p>
      </dgm:t>
    </dgm:pt>
    <dgm:pt modelId="{26EA520A-5891-4EBA-B2AD-1840663D8C07}" cxnId="{59330403-5853-4649-AFF3-9D5226A592C3}" type="parTrans">
      <dgm:prSet/>
      <dgm:spPr/>
      <dgm:t>
        <a:bodyPr/>
        <a:lstStyle/>
        <a:p>
          <a:endParaRPr lang="zh-CN" altLang="en-US"/>
        </a:p>
      </dgm:t>
    </dgm:pt>
    <dgm:pt modelId="{CE2287C8-6424-4771-88FD-4DADE15C5A04}" cxnId="{59330403-5853-4649-AFF3-9D5226A592C3}" type="sibTrans">
      <dgm:prSet/>
      <dgm:spPr/>
      <dgm:t>
        <a:bodyPr/>
        <a:lstStyle/>
        <a:p>
          <a:endParaRPr lang="zh-CN" altLang="en-US"/>
        </a:p>
      </dgm:t>
    </dgm:pt>
    <dgm:pt modelId="{5AA02751-379E-46DB-884A-F23ACBC498EE}">
      <dgm:prSet phldrT="[文本]" phldr="0" custT="0"/>
      <dgm:spPr/>
      <dgm:t>
        <a:bodyPr vert="horz" wrap="square"/>
        <a:lstStyle/>
        <a:p>
          <a:pPr>
            <a:lnSpc>
              <a:spcPct val="100000"/>
            </a:lnSpc>
            <a:spcBef>
              <a:spcPct val="0"/>
            </a:spcBef>
            <a:spcAft>
              <a:spcPct val="15000"/>
            </a:spcAft>
          </a:pPr>
          <a:r>
            <a:rPr lang="zh-CN" altLang="en-US"/>
            <a:t>纸上原型是画在纸上、白板上或者画图工具中的草图。电子原型由只针对部分解决方案的可工作软件组成</a:t>
          </a:r>
        </a:p>
      </dgm:t>
    </dgm:pt>
    <dgm:pt modelId="{D0D77647-95BE-4607-B2F0-006D9CAB8F0E}" cxnId="{DC4A9CA0-64B1-4370-8EA8-4650020DFD51}" type="parTrans">
      <dgm:prSet/>
      <dgm:spPr/>
      <dgm:t>
        <a:bodyPr/>
        <a:lstStyle/>
        <a:p>
          <a:endParaRPr lang="zh-CN" altLang="en-US"/>
        </a:p>
      </dgm:t>
    </dgm:pt>
    <dgm:pt modelId="{3DBF6B9F-A188-4D67-ABE8-0633561FA9E5}" cxnId="{DC4A9CA0-64B1-4370-8EA8-4650020DFD51}" type="sibTrans">
      <dgm:prSet/>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custLinFactNeighborX="-5482" custLinFactNeighborY="-24756">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custScaleX="104299" custLinFactNeighborX="-381" custLinFactNeighborY="-1337">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custLinFactNeighborY="-806">
        <dgm:presLayoutVars>
          <dgm:bulletEnabled val="1"/>
        </dgm:presLayoutVars>
      </dgm:prSet>
      <dgm:spPr/>
    </dgm:pt>
  </dgm:ptLst>
  <dgm:cxnLst>
    <dgm:cxn modelId="{59330403-5853-4649-AFF3-9D5226A592C3}" srcId="{2E15931E-1654-4B73-89B2-8E333D9C42E0}" destId="{C8DDDFA1-AF37-4444-AAEB-D51CEE212719}" srcOrd="2" destOrd="0" parTransId="{26EA520A-5891-4EBA-B2AD-1840663D8C07}" sibTransId="{CE2287C8-6424-4771-88FD-4DADE15C5A04}"/>
    <dgm:cxn modelId="{F13FC121-9F2F-4423-AE51-27960B01BF44}" srcId="{2E15931E-1654-4B73-89B2-8E333D9C42E0}" destId="{A6685E83-BEEC-49B3-B40A-539E2C0D7A1A}" srcOrd="1" destOrd="0" parTransId="{FECC43A3-D59E-4EE1-9557-8FBB90D5B362}" sibTransId="{68BB6C9A-B7F0-43A0-955B-FC8C4D4009BF}"/>
    <dgm:cxn modelId="{C6007267-85FB-4A1F-8B95-B22475B92BCA}" type="presOf" srcId="{CBA50553-63FA-4B5A-9888-EDDBA06CA593}" destId="{6EB2A58E-CA03-4F76-94B6-D8FE50231963}" srcOrd="0" destOrd="0" presId="urn:microsoft.com/office/officeart/2005/8/layout/vList5"/>
    <dgm:cxn modelId="{C5A7C44E-C437-4E9C-A54F-D83910CB860D}" type="presOf" srcId="{E08CEB0C-E37F-4DCA-A8EA-4B2CD3AD7754}" destId="{DD9406C3-FC80-4468-A55B-122D744D43F0}" srcOrd="0" destOrd="0" presId="urn:microsoft.com/office/officeart/2005/8/layout/vList5"/>
    <dgm:cxn modelId="{BA28E778-585D-4389-86F0-3A2CF0D15238}" type="presOf" srcId="{2E15931E-1654-4B73-89B2-8E333D9C42E0}" destId="{D5935282-3C7C-4F88-A1AE-C27DB8591514}" srcOrd="0" destOrd="0" presId="urn:microsoft.com/office/officeart/2005/8/layout/vList5"/>
    <dgm:cxn modelId="{1F0DD85A-52AB-49B2-9C25-1DEF8EA143A8}" type="presOf" srcId="{90DDC401-903F-495B-A387-FFA8A45891F6}" destId="{96BE2B31-D87C-43E1-BE64-4C27B13F4AA4}" srcOrd="0" destOrd="0" presId="urn:microsoft.com/office/officeart/2005/8/layout/vList5"/>
    <dgm:cxn modelId="{845D2D8B-8D23-46DD-A75E-0A6FD8BB3D83}" type="presOf" srcId="{C8DDDFA1-AF37-4444-AAEB-D51CEE212719}" destId="{B093CE78-670B-40EB-95CF-315E334D550F}" srcOrd="0" destOrd="0" presId="urn:microsoft.com/office/officeart/2005/8/layout/vList5"/>
    <dgm:cxn modelId="{1591038E-1C3F-4A68-AD40-0F618B0E6CBB}" srcId="{A6685E83-BEEC-49B3-B40A-539E2C0D7A1A}" destId="{CBA50553-63FA-4B5A-9888-EDDBA06CA593}" srcOrd="0" destOrd="0" parTransId="{73E2772F-165D-4B56-ACC2-969CBF53B0A8}" sibTransId="{7BFD1607-7356-4D3D-A829-75D002A3A4B0}"/>
    <dgm:cxn modelId="{DC4A9CA0-64B1-4370-8EA8-4650020DFD51}" srcId="{C8DDDFA1-AF37-4444-AAEB-D51CEE212719}" destId="{5AA02751-379E-46DB-884A-F23ACBC498EE}" srcOrd="0" destOrd="0" parTransId="{D0D77647-95BE-4607-B2F0-006D9CAB8F0E}" sibTransId="{3DBF6B9F-A188-4D67-ABE8-0633561FA9E5}"/>
    <dgm:cxn modelId="{245CBCA9-9CAB-4EF4-9DB6-A72874DEABA8}" type="presOf" srcId="{A6685E83-BEEC-49B3-B40A-539E2C0D7A1A}" destId="{EBD335B5-8308-49CB-9630-99D852747B1F}" srcOrd="0" destOrd="0" presId="urn:microsoft.com/office/officeart/2005/8/layout/vList5"/>
    <dgm:cxn modelId="{BBA5E7DA-BAC3-4475-ABDE-B96FAC1C0821}" type="presOf" srcId="{5AA02751-379E-46DB-884A-F23ACBC498EE}" destId="{64028F0D-BE57-4642-92F7-303D4E45C524}" srcOrd="0" destOrd="0" presId="urn:microsoft.com/office/officeart/2005/8/layout/vList5"/>
    <dgm:cxn modelId="{385AA5FC-B538-42C5-B08D-016E582A943B}" srcId="{90DDC401-903F-495B-A387-FFA8A45891F6}" destId="{E08CEB0C-E37F-4DCA-A8EA-4B2CD3AD7754}" srcOrd="0" destOrd="0" parTransId="{FB4BCC77-44E9-4065-8A2F-90CD32DE34E3}" sibTransId="{41FED480-3E2E-47A2-B997-02D527BC8082}"/>
    <dgm:cxn modelId="{8DED4AFE-CC40-4440-9B85-7C6B55976628}" srcId="{2E15931E-1654-4B73-89B2-8E333D9C42E0}" destId="{90DDC401-903F-495B-A387-FFA8A45891F6}" srcOrd="0" destOrd="0" parTransId="{C8BB0B8A-C63A-4F83-B8DD-3A7CE259E4EE}" sibTransId="{35E5E878-0907-4014-9CFA-56AEFE6C22E5}"/>
    <dgm:cxn modelId="{56E7AB2A-12A0-401C-ACD9-47BA5CDF3189}" type="presParOf" srcId="{D5935282-3C7C-4F88-A1AE-C27DB8591514}" destId="{E61486FD-113E-4C87-8ADF-B1A8E2A84801}" srcOrd="0" destOrd="0" presId="urn:microsoft.com/office/officeart/2005/8/layout/vList5"/>
    <dgm:cxn modelId="{8C75EBD2-299C-4EB9-9478-892F26524B0D}" type="presParOf" srcId="{E61486FD-113E-4C87-8ADF-B1A8E2A84801}" destId="{96BE2B31-D87C-43E1-BE64-4C27B13F4AA4}" srcOrd="0" destOrd="0" presId="urn:microsoft.com/office/officeart/2005/8/layout/vList5"/>
    <dgm:cxn modelId="{0B137468-4BEC-4B4D-B7EA-62D7FAA44635}" type="presParOf" srcId="{E61486FD-113E-4C87-8ADF-B1A8E2A84801}" destId="{DD9406C3-FC80-4468-A55B-122D744D43F0}" srcOrd="1" destOrd="0" presId="urn:microsoft.com/office/officeart/2005/8/layout/vList5"/>
    <dgm:cxn modelId="{536237DE-1021-4C12-A36F-E75ED5C0C4AB}" type="presParOf" srcId="{D5935282-3C7C-4F88-A1AE-C27DB8591514}" destId="{F1941F29-E51C-4282-956D-50CFAFAEB9B8}" srcOrd="1" destOrd="0" presId="urn:microsoft.com/office/officeart/2005/8/layout/vList5"/>
    <dgm:cxn modelId="{21D5E40D-224C-4D57-A000-AE281B4E5EF2}" type="presParOf" srcId="{D5935282-3C7C-4F88-A1AE-C27DB8591514}" destId="{B589D1EC-5156-4FB2-BB1C-8E1290A868B9}" srcOrd="2" destOrd="0" presId="urn:microsoft.com/office/officeart/2005/8/layout/vList5"/>
    <dgm:cxn modelId="{A99A5CCE-6CA5-497F-B7D0-D778A64374FC}" type="presParOf" srcId="{B589D1EC-5156-4FB2-BB1C-8E1290A868B9}" destId="{EBD335B5-8308-49CB-9630-99D852747B1F}" srcOrd="0" destOrd="0" presId="urn:microsoft.com/office/officeart/2005/8/layout/vList5"/>
    <dgm:cxn modelId="{A104E28A-55AF-44C7-A4A3-8C5A770A77A1}" type="presParOf" srcId="{B589D1EC-5156-4FB2-BB1C-8E1290A868B9}" destId="{6EB2A58E-CA03-4F76-94B6-D8FE50231963}" srcOrd="1" destOrd="0" presId="urn:microsoft.com/office/officeart/2005/8/layout/vList5"/>
    <dgm:cxn modelId="{FBCDF058-3E1A-4B9E-BBF6-69242E9DDE7E}" type="presParOf" srcId="{D5935282-3C7C-4F88-A1AE-C27DB8591514}" destId="{A76EE5BB-CBA4-4DD9-BFB7-3F3F246C9BF0}" srcOrd="3" destOrd="0" presId="urn:microsoft.com/office/officeart/2005/8/layout/vList5"/>
    <dgm:cxn modelId="{80796783-9DA5-490B-B88E-F38DF979C747}" type="presParOf" srcId="{D5935282-3C7C-4F88-A1AE-C27DB8591514}" destId="{2BB2A428-FB05-47E5-AC5F-C6A7936A9AC0}" srcOrd="4" destOrd="0" presId="urn:microsoft.com/office/officeart/2005/8/layout/vList5"/>
    <dgm:cxn modelId="{5B82251C-ADFE-4068-BE30-61DA333FA077}" type="presParOf" srcId="{2BB2A428-FB05-47E5-AC5F-C6A7936A9AC0}" destId="{B093CE78-670B-40EB-95CF-315E334D550F}" srcOrd="0" destOrd="0" presId="urn:microsoft.com/office/officeart/2005/8/layout/vList5"/>
    <dgm:cxn modelId="{B024A6FE-DEC7-46E1-BC88-1F3782A74DB8}" type="presParOf" srcId="{2BB2A428-FB05-47E5-AC5F-C6A7936A9AC0}" destId="{64028F0D-BE57-4642-92F7-303D4E45C524}"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356985" cy="4579620"/>
        <a:chOff x="0" y="0"/>
        <a:chExt cx="6356985" cy="4579620"/>
      </a:xfrm>
    </dsp:grpSpPr>
    <dsp:sp modelId="{DD9406C3-FC80-4468-A55B-122D744D43F0}">
      <dsp:nvSpPr>
        <dsp:cNvPr id="4" name="同侧圆角矩形 3"/>
        <dsp:cNvSpPr/>
      </dsp:nvSpPr>
      <dsp:spPr bwMode="white">
        <a:xfrm rot="5400000">
          <a:off x="3731831" y="-1295587"/>
          <a:ext cx="1181837" cy="406847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a:solidFill>
                <a:schemeClr val="dk1"/>
              </a:solidFill>
            </a:rPr>
            <a:t>实物模型这一类原型重点关注用户体验；概念证明原型探究的是提议方式方法的技术合理性。</a:t>
          </a:r>
          <a:endParaRPr>
            <a:solidFill>
              <a:schemeClr val="dk1"/>
            </a:solidFill>
          </a:endParaRPr>
        </a:p>
      </dsp:txBody>
      <dsp:txXfrm rot="5400000">
        <a:off x="3731831" y="-1295587"/>
        <a:ext cx="1181837" cy="4068470"/>
      </dsp:txXfrm>
    </dsp:sp>
    <dsp:sp modelId="{96BE2B31-D87C-43E1-BE64-4C27B13F4AA4}">
      <dsp:nvSpPr>
        <dsp:cNvPr id="3" name="圆角矩形 2"/>
        <dsp:cNvSpPr/>
      </dsp:nvSpPr>
      <dsp:spPr bwMode="white">
        <a:xfrm>
          <a:off x="0" y="0"/>
          <a:ext cx="2288515" cy="147729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40970" tIns="70485" rIns="140970" bIns="70485"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zh-CN" altLang="en-US"/>
            <a:t>范围</a:t>
          </a:r>
        </a:p>
      </dsp:txBody>
      <dsp:txXfrm>
        <a:off x="0" y="0"/>
        <a:ext cx="2288515" cy="1477297"/>
      </dsp:txXfrm>
    </dsp:sp>
    <dsp:sp modelId="{6EB2A58E-CA03-4F76-94B6-D8FE50231963}">
      <dsp:nvSpPr>
        <dsp:cNvPr id="6" name="同侧圆角矩形 5"/>
        <dsp:cNvSpPr/>
      </dsp:nvSpPr>
      <dsp:spPr bwMode="white">
        <a:xfrm rot="5400000">
          <a:off x="3762834" y="286578"/>
          <a:ext cx="1181837" cy="4006465"/>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a:solidFill>
                <a:schemeClr val="dk1"/>
              </a:solidFill>
            </a:rPr>
            <a:t>一次性(可抛弃型)原型在产生反馈信息以后会被抛弃，演进型原型则通过系列的造代发展成为最终产品</a:t>
          </a:r>
          <a:endParaRPr>
            <a:solidFill>
              <a:schemeClr val="dk1"/>
            </a:solidFill>
          </a:endParaRPr>
        </a:p>
      </dsp:txBody>
      <dsp:txXfrm rot="5400000">
        <a:off x="3762834" y="286578"/>
        <a:ext cx="1181837" cy="4006465"/>
      </dsp:txXfrm>
    </dsp:sp>
    <dsp:sp modelId="{EBD335B5-8308-49CB-9630-99D852747B1F}">
      <dsp:nvSpPr>
        <dsp:cNvPr id="5" name="圆角矩形 4"/>
        <dsp:cNvSpPr/>
      </dsp:nvSpPr>
      <dsp:spPr bwMode="white">
        <a:xfrm>
          <a:off x="0" y="1531410"/>
          <a:ext cx="2350520" cy="147729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40970" tIns="70485" rIns="140970" bIns="70485"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zh-CN" altLang="en-US"/>
            <a:t>未来用途</a:t>
          </a:r>
        </a:p>
      </dsp:txBody>
      <dsp:txXfrm>
        <a:off x="0" y="1531410"/>
        <a:ext cx="2350520" cy="1477297"/>
      </dsp:txXfrm>
    </dsp:sp>
    <dsp:sp modelId="{64028F0D-BE57-4642-92F7-303D4E45C524}">
      <dsp:nvSpPr>
        <dsp:cNvPr id="8" name="同侧圆角矩形 7"/>
        <dsp:cNvSpPr/>
      </dsp:nvSpPr>
      <dsp:spPr bwMode="white">
        <a:xfrm rot="5400000">
          <a:off x="3731831" y="1797211"/>
          <a:ext cx="1181837" cy="406847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8580" tIns="34290" rIns="68580" bIns="34290" anchor="ctr"/>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a:solidFill>
                <a:schemeClr val="dk1"/>
              </a:solidFill>
            </a:rPr>
            <a:t>纸上原型是画在纸上、白板上或者画图工具中的草图。电子原型由只针对部分解决方案的可工作软件组成</a:t>
          </a:r>
          <a:endParaRPr>
            <a:solidFill>
              <a:schemeClr val="dk1"/>
            </a:solidFill>
          </a:endParaRPr>
        </a:p>
      </dsp:txBody>
      <dsp:txXfrm rot="5400000">
        <a:off x="3731831" y="1797211"/>
        <a:ext cx="1181837" cy="4068470"/>
      </dsp:txXfrm>
    </dsp:sp>
    <dsp:sp modelId="{B093CE78-670B-40EB-95CF-315E334D550F}">
      <dsp:nvSpPr>
        <dsp:cNvPr id="7" name="圆角矩形 6"/>
        <dsp:cNvSpPr/>
      </dsp:nvSpPr>
      <dsp:spPr bwMode="white">
        <a:xfrm>
          <a:off x="0" y="3102323"/>
          <a:ext cx="2288515" cy="147729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40970" tIns="70485" rIns="140970" bIns="70485"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zh-CN" altLang="en-US"/>
            <a:t>形式</a:t>
          </a:r>
        </a:p>
      </dsp:txBody>
      <dsp:txXfrm>
        <a:off x="0" y="3102323"/>
        <a:ext cx="2288515" cy="147729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5" Type="http://schemas.openxmlformats.org/officeDocument/2006/relationships/theme" Target="../theme/theme2.xml"/><Relationship Id="rId24" Type="http://schemas.openxmlformats.org/officeDocument/2006/relationships/tags" Target="../tags/tag222.xml"/><Relationship Id="rId23" Type="http://schemas.openxmlformats.org/officeDocument/2006/relationships/tags" Target="../tags/tag221.xml"/><Relationship Id="rId22" Type="http://schemas.openxmlformats.org/officeDocument/2006/relationships/tags" Target="../tags/tag220.xml"/><Relationship Id="rId21" Type="http://schemas.openxmlformats.org/officeDocument/2006/relationships/tags" Target="../tags/tag219.xml"/><Relationship Id="rId20" Type="http://schemas.openxmlformats.org/officeDocument/2006/relationships/tags" Target="../tags/tag218.xml"/><Relationship Id="rId2" Type="http://schemas.openxmlformats.org/officeDocument/2006/relationships/slideLayout" Target="../slideLayouts/slideLayout15.xml"/><Relationship Id="rId19" Type="http://schemas.openxmlformats.org/officeDocument/2006/relationships/tags" Target="../tags/tag217.xml"/><Relationship Id="rId18" Type="http://schemas.openxmlformats.org/officeDocument/2006/relationships/slideLayout" Target="../slideLayouts/slideLayout31.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8" Type="http://schemas.openxmlformats.org/officeDocument/2006/relationships/theme" Target="../theme/theme3.xml"/><Relationship Id="rId17" Type="http://schemas.openxmlformats.org/officeDocument/2006/relationships/tags" Target="../tags/tag284.xml"/><Relationship Id="rId16" Type="http://schemas.openxmlformats.org/officeDocument/2006/relationships/tags" Target="../tags/tag283.xml"/><Relationship Id="rId15" Type="http://schemas.openxmlformats.org/officeDocument/2006/relationships/tags" Target="../tags/tag282.xml"/><Relationship Id="rId14" Type="http://schemas.openxmlformats.org/officeDocument/2006/relationships/tags" Target="../tags/tag281.xml"/><Relationship Id="rId13" Type="http://schemas.openxmlformats.org/officeDocument/2006/relationships/tags" Target="../tags/tag280.xml"/><Relationship Id="rId12" Type="http://schemas.openxmlformats.org/officeDocument/2006/relationships/tags" Target="../tags/tag279.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288.xml"/><Relationship Id="rId4" Type="http://schemas.openxmlformats.org/officeDocument/2006/relationships/image" Target="../media/image1.jpeg"/><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339.xml"/><Relationship Id="rId1" Type="http://schemas.openxmlformats.org/officeDocument/2006/relationships/tags" Target="../tags/tag33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4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4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4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4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4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4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4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4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48.xml"/></Relationships>
</file>

<file path=ppt/slides/_rels/slide2.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7" Type="http://schemas.openxmlformats.org/officeDocument/2006/relationships/slideLayout" Target="../slideLayouts/slideLayout19.xml"/><Relationship Id="rId26" Type="http://schemas.openxmlformats.org/officeDocument/2006/relationships/tags" Target="../tags/tag314.xml"/><Relationship Id="rId25" Type="http://schemas.openxmlformats.org/officeDocument/2006/relationships/tags" Target="../tags/tag313.xml"/><Relationship Id="rId24" Type="http://schemas.openxmlformats.org/officeDocument/2006/relationships/tags" Target="../tags/tag312.xml"/><Relationship Id="rId23" Type="http://schemas.openxmlformats.org/officeDocument/2006/relationships/tags" Target="../tags/tag311.xml"/><Relationship Id="rId22" Type="http://schemas.openxmlformats.org/officeDocument/2006/relationships/tags" Target="../tags/tag310.xml"/><Relationship Id="rId21" Type="http://schemas.openxmlformats.org/officeDocument/2006/relationships/tags" Target="../tags/tag309.xml"/><Relationship Id="rId20" Type="http://schemas.openxmlformats.org/officeDocument/2006/relationships/tags" Target="../tags/tag308.xml"/><Relationship Id="rId2" Type="http://schemas.openxmlformats.org/officeDocument/2006/relationships/tags" Target="../tags/tag290.xml"/><Relationship Id="rId19" Type="http://schemas.openxmlformats.org/officeDocument/2006/relationships/tags" Target="../tags/tag307.xml"/><Relationship Id="rId18" Type="http://schemas.openxmlformats.org/officeDocument/2006/relationships/tags" Target="../tags/tag306.xml"/><Relationship Id="rId17" Type="http://schemas.openxmlformats.org/officeDocument/2006/relationships/tags" Target="../tags/tag305.xml"/><Relationship Id="rId16" Type="http://schemas.openxmlformats.org/officeDocument/2006/relationships/tags" Target="../tags/tag304.xml"/><Relationship Id="rId15" Type="http://schemas.openxmlformats.org/officeDocument/2006/relationships/tags" Target="../tags/tag303.xml"/><Relationship Id="rId14" Type="http://schemas.openxmlformats.org/officeDocument/2006/relationships/tags" Target="../tags/tag302.xml"/><Relationship Id="rId13" Type="http://schemas.openxmlformats.org/officeDocument/2006/relationships/tags" Target="../tags/tag301.xml"/><Relationship Id="rId12" Type="http://schemas.openxmlformats.org/officeDocument/2006/relationships/tags" Target="../tags/tag300.xml"/><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tags" Target="../tags/tag28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4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353.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6.xml"/><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35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59.xml"/><Relationship Id="rId1" Type="http://schemas.openxmlformats.org/officeDocument/2006/relationships/tags" Target="../tags/tag35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s>
</file>

<file path=ppt/slides/_rels/slide5.xml.rels><?xml version="1.0" encoding="UTF-8" standalone="yes"?>
<Relationships xmlns="http://schemas.openxmlformats.org/package/2006/relationships"><Relationship Id="rId9" Type="http://schemas.openxmlformats.org/officeDocument/2006/relationships/tags" Target="../tags/tag329.xml"/><Relationship Id="rId8" Type="http://schemas.openxmlformats.org/officeDocument/2006/relationships/tags" Target="../tags/tag328.xml"/><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4" Type="http://schemas.openxmlformats.org/officeDocument/2006/relationships/slideLayout" Target="../slideLayouts/slideLayout38.xml"/><Relationship Id="rId13" Type="http://schemas.openxmlformats.org/officeDocument/2006/relationships/tags" Target="../tags/tag333.xml"/><Relationship Id="rId12" Type="http://schemas.openxmlformats.org/officeDocument/2006/relationships/tags" Target="../tags/tag332.xml"/><Relationship Id="rId11" Type="http://schemas.openxmlformats.org/officeDocument/2006/relationships/tags" Target="../tags/tag331.xml"/><Relationship Id="rId10" Type="http://schemas.openxmlformats.org/officeDocument/2006/relationships/tags" Target="../tags/tag330.xml"/><Relationship Id="rId1" Type="http://schemas.openxmlformats.org/officeDocument/2006/relationships/tags" Target="../tags/tag321.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32.xml"/><Relationship Id="rId6" Type="http://schemas.openxmlformats.org/officeDocument/2006/relationships/tags" Target="../tags/tag33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3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3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tags" Target="../tags/tag3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bwMode="auto">
          <a:xfrm>
            <a:off x="1695450" y="2768600"/>
            <a:ext cx="9187180" cy="1118235"/>
          </a:xfrm>
          <a:noFill/>
          <a:ln>
            <a:noFill/>
          </a:ln>
        </p:spPr>
        <p:txBody>
          <a:bodyPr>
            <a:normAutofit/>
          </a:bodyPr>
          <a:lstStyle/>
          <a:p>
            <a:r>
              <a:rPr lang="en-US" altLang="zh-CN" dirty="0">
                <a:latin typeface="仿宋" panose="02010609060101010101" charset="-122"/>
                <a:ea typeface="仿宋" panose="02010609060101010101" charset="-122"/>
                <a:cs typeface="仿宋" panose="02010609060101010101" charset="-122"/>
                <a:sym typeface="+mn-lt"/>
              </a:rPr>
              <a:t>UML</a:t>
            </a:r>
            <a:r>
              <a:rPr lang="zh-CN" altLang="en-US" dirty="0">
                <a:latin typeface="仿宋" panose="02010609060101010101" charset="-122"/>
                <a:ea typeface="仿宋" panose="02010609060101010101" charset="-122"/>
                <a:cs typeface="仿宋" panose="02010609060101010101" charset="-122"/>
                <a:sym typeface="+mn-lt"/>
              </a:rPr>
              <a:t>基础Ⅱ：界面原型</a:t>
            </a:r>
            <a:endParaRPr lang="en-US" altLang="zh-CN" dirty="0">
              <a:latin typeface="仿宋" panose="02010609060101010101" charset="-122"/>
              <a:ea typeface="仿宋" panose="02010609060101010101" charset="-122"/>
              <a:cs typeface="仿宋" panose="02010609060101010101" charset="-122"/>
              <a:sym typeface="+mn-lt"/>
            </a:endParaRPr>
          </a:p>
        </p:txBody>
      </p:sp>
      <p:sp>
        <p:nvSpPr>
          <p:cNvPr id="12" name="文本占位符 11"/>
          <p:cNvSpPr>
            <a:spLocks noGrp="1"/>
          </p:cNvSpPr>
          <p:nvPr>
            <p:ph type="body" sz="quarter" idx="13"/>
            <p:custDataLst>
              <p:tags r:id="rId2"/>
            </p:custDataLst>
          </p:nvPr>
        </p:nvSpPr>
        <p:spPr/>
        <p:txBody>
          <a:bodyPr/>
          <a:lstStyle/>
          <a:p>
            <a:r>
              <a:rPr lang="en-US" altLang="zh-CN">
                <a:sym typeface="+mn-lt"/>
              </a:rPr>
              <a:t>G07</a:t>
            </a:r>
            <a:endParaRPr lang="en-US" altLang="zh-CN">
              <a:sym typeface="+mn-lt"/>
            </a:endParaRPr>
          </a:p>
        </p:txBody>
      </p:sp>
      <p:sp>
        <p:nvSpPr>
          <p:cNvPr id="13" name="文本占位符 12"/>
          <p:cNvSpPr>
            <a:spLocks noGrp="1"/>
          </p:cNvSpPr>
          <p:nvPr>
            <p:ph type="body" sz="quarter" idx="14"/>
            <p:custDataLst>
              <p:tags r:id="rId3"/>
            </p:custDataLst>
          </p:nvPr>
        </p:nvSpPr>
        <p:spPr/>
        <p:txBody>
          <a:bodyPr/>
          <a:lstStyle/>
          <a:p>
            <a:r>
              <a:rPr lang="en-US" altLang="zh-CN">
                <a:sym typeface="+mn-lt"/>
              </a:rPr>
              <a:t>2022.4.2</a:t>
            </a:r>
            <a:endParaRPr lang="en-US" altLang="zh-CN">
              <a:sym typeface="+mn-lt"/>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0005" y="3960496"/>
            <a:ext cx="2009775" cy="2009775"/>
          </a:xfrm>
          <a:prstGeom prst="rect">
            <a:avLst/>
          </a:prstGeom>
          <a:noFill/>
          <a:ln>
            <a:noFill/>
          </a:ln>
        </p:spPr>
      </p:pic>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custDataLst>
              <p:tags r:id="rId1"/>
            </p:custDataLst>
          </p:nvPr>
        </p:nvGraphicFramePr>
        <p:xfrm>
          <a:off x="2626360" y="1838325"/>
          <a:ext cx="9039860" cy="3954780"/>
        </p:xfrm>
        <a:graphic>
          <a:graphicData uri="http://schemas.openxmlformats.org/drawingml/2006/table">
            <a:tbl>
              <a:tblPr firstRow="1" bandRow="1">
                <a:tableStyleId>{5C22544A-7EE6-4342-B048-85BDC9FD1C3A}</a:tableStyleId>
              </a:tblPr>
              <a:tblGrid>
                <a:gridCol w="1379855"/>
                <a:gridCol w="3427730"/>
                <a:gridCol w="4232275"/>
              </a:tblGrid>
              <a:tr h="885190">
                <a:tc>
                  <a:txBody>
                    <a:bodyPr/>
                    <a:lstStyle/>
                    <a:p>
                      <a:pPr algn="ctr">
                        <a:buNone/>
                      </a:pPr>
                      <a:endParaRPr lang="zh-CN" altLang="en-US"/>
                    </a:p>
                  </a:txBody>
                  <a:tcPr anchor="ctr"/>
                </a:tc>
                <a:tc>
                  <a:txBody>
                    <a:bodyPr/>
                    <a:lstStyle/>
                    <a:p>
                      <a:pPr algn="ctr">
                        <a:buNone/>
                      </a:pPr>
                      <a:r>
                        <a:rPr lang="zh-CN" altLang="en-US"/>
                        <a:t>抛弃型</a:t>
                      </a:r>
                      <a:endParaRPr lang="zh-CN" altLang="en-US"/>
                    </a:p>
                  </a:txBody>
                  <a:tcPr anchor="ctr"/>
                </a:tc>
                <a:tc>
                  <a:txBody>
                    <a:bodyPr/>
                    <a:lstStyle/>
                    <a:p>
                      <a:pPr algn="ctr">
                        <a:buNone/>
                      </a:pPr>
                      <a:r>
                        <a:rPr lang="zh-CN" altLang="en-US"/>
                        <a:t>演化型</a:t>
                      </a:r>
                      <a:endParaRPr lang="zh-CN" altLang="en-US"/>
                    </a:p>
                  </a:txBody>
                  <a:tcPr anchor="ctr"/>
                </a:tc>
              </a:tr>
              <a:tr h="1534795">
                <a:tc>
                  <a:txBody>
                    <a:bodyPr/>
                    <a:lstStyle/>
                    <a:p>
                      <a:pPr algn="ctr">
                        <a:buNone/>
                      </a:pPr>
                      <a:r>
                        <a:rPr lang="zh-CN" altLang="en-US"/>
                        <a:t>演示型模型</a:t>
                      </a:r>
                      <a:endParaRPr lang="zh-CN" altLang="en-US"/>
                    </a:p>
                  </a:txBody>
                  <a:tcPr anchor="ctr"/>
                </a:tc>
                <a:tc>
                  <a:txBody>
                    <a:bodyPr/>
                    <a:lstStyle/>
                    <a:p>
                      <a:pPr algn="ctr">
                        <a:buNone/>
                      </a:pPr>
                      <a:r>
                        <a:rPr lang="zh-CN" altLang="en-US"/>
                        <a:t>澄清与提炼用户需求和功能需求</a:t>
                      </a:r>
                      <a:endParaRPr lang="zh-CN" altLang="en-US"/>
                    </a:p>
                    <a:p>
                      <a:pPr algn="ctr">
                        <a:buNone/>
                      </a:pPr>
                      <a:r>
                        <a:rPr lang="zh-CN" altLang="en-US"/>
                        <a:t>识别被遗漏的功能</a:t>
                      </a:r>
                      <a:endParaRPr lang="zh-CN" altLang="en-US"/>
                    </a:p>
                    <a:p>
                      <a:pPr algn="ctr">
                        <a:buNone/>
                      </a:pPr>
                      <a:r>
                        <a:rPr lang="zh-CN" altLang="en-US"/>
                        <a:t>研究UI方法</a:t>
                      </a:r>
                      <a:endParaRPr lang="zh-CN" altLang="en-US"/>
                    </a:p>
                  </a:txBody>
                  <a:tcPr anchor="ctr"/>
                </a:tc>
                <a:tc>
                  <a:txBody>
                    <a:bodyPr/>
                    <a:lstStyle/>
                    <a:p>
                      <a:pPr algn="ctr">
                        <a:buNone/>
                      </a:pPr>
                      <a:r>
                        <a:rPr lang="zh-CN" altLang="en-US"/>
                        <a:t>实现核心用户需求</a:t>
                      </a:r>
                      <a:endParaRPr lang="zh-CN" altLang="en-US"/>
                    </a:p>
                    <a:p>
                      <a:pPr algn="ctr">
                        <a:buNone/>
                      </a:pPr>
                      <a:r>
                        <a:rPr lang="zh-CN" altLang="en-US"/>
                        <a:t>基于优先级实现额外的用户需求</a:t>
                      </a:r>
                      <a:endParaRPr lang="zh-CN" altLang="en-US"/>
                    </a:p>
                    <a:p>
                      <a:pPr algn="ctr">
                        <a:buNone/>
                      </a:pPr>
                      <a:r>
                        <a:rPr lang="zh-CN" altLang="en-US"/>
                        <a:t>实现和优化网站</a:t>
                      </a:r>
                      <a:endParaRPr lang="zh-CN" altLang="en-US"/>
                    </a:p>
                    <a:p>
                      <a:pPr algn="ctr">
                        <a:buNone/>
                      </a:pPr>
                      <a:r>
                        <a:rPr lang="zh-CN" altLang="en-US"/>
                        <a:t>使系统与快速变化的业务需要相适应</a:t>
                      </a:r>
                      <a:endParaRPr lang="zh-CN" altLang="en-US"/>
                    </a:p>
                    <a:p>
                      <a:pPr algn="ctr">
                        <a:buNone/>
                      </a:pPr>
                      <a:endParaRPr lang="zh-CN" altLang="en-US"/>
                    </a:p>
                  </a:txBody>
                  <a:tcPr anchor="ctr"/>
                </a:tc>
              </a:tr>
              <a:tr h="1534795">
                <a:tc>
                  <a:txBody>
                    <a:bodyPr/>
                    <a:lstStyle/>
                    <a:p>
                      <a:pPr algn="ctr">
                        <a:buNone/>
                      </a:pPr>
                      <a:r>
                        <a:rPr lang="zh-CN" altLang="en-US"/>
                        <a:t>概念证明</a:t>
                      </a:r>
                      <a:endParaRPr lang="zh-CN" altLang="en-US"/>
                    </a:p>
                  </a:txBody>
                  <a:tcPr anchor="ctr"/>
                </a:tc>
                <a:tc>
                  <a:txBody>
                    <a:bodyPr/>
                    <a:lstStyle/>
                    <a:p>
                      <a:pPr algn="ctr">
                        <a:buNone/>
                      </a:pPr>
                      <a:r>
                        <a:rPr lang="zh-CN" altLang="en-US"/>
                        <a:t>演示技术的可行性</a:t>
                      </a:r>
                      <a:endParaRPr lang="zh-CN" altLang="en-US"/>
                    </a:p>
                    <a:p>
                      <a:pPr algn="ctr">
                        <a:buNone/>
                      </a:pPr>
                      <a:r>
                        <a:rPr lang="zh-CN" altLang="en-US"/>
                        <a:t>评估性能</a:t>
                      </a:r>
                      <a:endParaRPr lang="zh-CN" altLang="en-US"/>
                    </a:p>
                    <a:p>
                      <a:pPr algn="ctr">
                        <a:buNone/>
                      </a:pPr>
                      <a:r>
                        <a:rPr lang="zh-CN" altLang="en-US"/>
                        <a:t>获得更多知识以提升估算能力</a:t>
                      </a:r>
                      <a:endParaRPr lang="zh-CN" altLang="en-US"/>
                    </a:p>
                  </a:txBody>
                  <a:tcPr anchor="ctr"/>
                </a:tc>
                <a:tc>
                  <a:txBody>
                    <a:bodyPr/>
                    <a:lstStyle/>
                    <a:p>
                      <a:pPr algn="ctr">
                        <a:buNone/>
                      </a:pPr>
                      <a:r>
                        <a:rPr lang="zh-CN" altLang="en-US" sz="1800">
                          <a:sym typeface="+mn-ea"/>
                        </a:rPr>
                        <a:t>实现和扩展核心多层级功能以及通信层实现和优化核心算法</a:t>
                      </a:r>
                      <a:endParaRPr lang="zh-CN" altLang="en-US" sz="1800">
                        <a:sym typeface="+mn-ea"/>
                      </a:endParaRPr>
                    </a:p>
                    <a:p>
                      <a:pPr algn="ctr">
                        <a:buNone/>
                      </a:pPr>
                      <a:r>
                        <a:rPr lang="zh-CN" altLang="en-US" sz="1800">
                          <a:sym typeface="+mn-ea"/>
                        </a:rPr>
                        <a:t>性能测试和调优</a:t>
                      </a:r>
                      <a:endParaRPr lang="zh-CN" altLang="en-US" sz="1800"/>
                    </a:p>
                    <a:p>
                      <a:pPr algn="ctr">
                        <a:buNone/>
                      </a:pPr>
                      <a:endParaRPr lang="zh-CN" altLang="en-US"/>
                    </a:p>
                  </a:txBody>
                  <a:tcPr anchor="ctr"/>
                </a:tc>
              </a:tr>
            </a:tbl>
          </a:graphicData>
        </a:graphic>
      </p:graphicFrame>
      <p:sp>
        <p:nvSpPr>
          <p:cNvPr id="6" name="文本框 5"/>
          <p:cNvSpPr txBox="1"/>
          <p:nvPr/>
        </p:nvSpPr>
        <p:spPr>
          <a:xfrm>
            <a:off x="248920" y="442595"/>
            <a:ext cx="5029200" cy="706755"/>
          </a:xfrm>
          <a:prstGeom prst="rect">
            <a:avLst/>
          </a:prstGeom>
          <a:noFill/>
        </p:spPr>
        <p:txBody>
          <a:bodyPr wrap="square" rtlCol="0">
            <a:spAutoFit/>
          </a:bodyPr>
          <a:lstStyle/>
          <a:p>
            <a:r>
              <a:rPr lang="zh-CN" altLang="en-US" sz="4000">
                <a:solidFill>
                  <a:schemeClr val="tx1"/>
                </a:solidFill>
                <a:effectLst>
                  <a:outerShdw blurRad="38100" dist="19050" dir="2700000" algn="tl" rotWithShape="0">
                    <a:schemeClr val="dk1">
                      <a:alpha val="40000"/>
                    </a:schemeClr>
                  </a:outerShdw>
                </a:effectLst>
              </a:rPr>
              <a:t>软件原型的典型应用</a:t>
            </a:r>
            <a:r>
              <a:rPr lang="en-US" altLang="zh-CN" sz="4000" baseline="30000">
                <a:solidFill>
                  <a:schemeClr val="tx1"/>
                </a:solidFill>
                <a:effectLst>
                  <a:outerShdw blurRad="38100" dist="19050" dir="2700000" algn="tl" rotWithShape="0">
                    <a:schemeClr val="dk1">
                      <a:alpha val="40000"/>
                    </a:schemeClr>
                  </a:outerShdw>
                </a:effectLst>
              </a:rPr>
              <a:t>1</a:t>
            </a:r>
            <a:endParaRPr lang="en-US" altLang="zh-CN" sz="4000" baseline="30000">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3052445" y="1347470"/>
            <a:ext cx="2667000" cy="1476375"/>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rPr>
              <a:t>纸上原型</a:t>
            </a:r>
            <a:endParaRPr lang="zh-CN" altLang="en-US" sz="2800">
              <a:solidFill>
                <a:schemeClr val="tx1"/>
              </a:solidFill>
            </a:endParaRPr>
          </a:p>
        </p:txBody>
      </p:sp>
      <p:sp>
        <p:nvSpPr>
          <p:cNvPr id="6" name="五边形 5"/>
          <p:cNvSpPr/>
          <p:nvPr/>
        </p:nvSpPr>
        <p:spPr>
          <a:xfrm>
            <a:off x="3052445" y="4286250"/>
            <a:ext cx="2667000" cy="1476375"/>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rPr>
              <a:t>电子原型</a:t>
            </a:r>
            <a:endParaRPr lang="zh-CN" altLang="en-US" sz="2800">
              <a:solidFill>
                <a:schemeClr val="tx1"/>
              </a:solidFill>
            </a:endParaRPr>
          </a:p>
        </p:txBody>
      </p:sp>
      <p:sp>
        <p:nvSpPr>
          <p:cNvPr id="8" name="椭圆 7"/>
          <p:cNvSpPr/>
          <p:nvPr/>
        </p:nvSpPr>
        <p:spPr>
          <a:xfrm>
            <a:off x="671195" y="2571750"/>
            <a:ext cx="1809750" cy="17145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r>
              <a:rPr lang="zh-CN" altLang="en-US" sz="2800">
                <a:solidFill>
                  <a:schemeClr val="tx1"/>
                </a:solidFill>
                <a:effectLst>
                  <a:outerShdw blurRad="38100" dist="19050" dir="2700000" algn="tl" rotWithShape="0">
                    <a:schemeClr val="dk1">
                      <a:alpha val="40000"/>
                    </a:schemeClr>
                  </a:outerShdw>
                </a:effectLst>
              </a:rPr>
              <a:t>形式</a:t>
            </a:r>
            <a:endParaRPr lang="zh-CN" altLang="en-US" sz="280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6148070" y="833120"/>
            <a:ext cx="4819650" cy="25050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263005" y="833120"/>
            <a:ext cx="4703445" cy="2306955"/>
          </a:xfrm>
          <a:prstGeom prst="rect">
            <a:avLst/>
          </a:prstGeom>
          <a:noFill/>
        </p:spPr>
        <p:txBody>
          <a:bodyPr wrap="square" rtlCol="0">
            <a:spAutoFit/>
          </a:bodyPr>
          <a:lstStyle/>
          <a:p>
            <a:pPr fontAlgn="auto">
              <a:lnSpc>
                <a:spcPct val="100000"/>
              </a:lnSpc>
            </a:pPr>
            <a:r>
              <a:rPr lang="zh-CN" altLang="en-US"/>
              <a:t>纸上原型涉及的工具都很简单，不外乎就是一些纸张、 索引卡片、告示贴以及白板。设计师画出可能的屏幕界面的草图，并且</a:t>
            </a:r>
            <a:r>
              <a:rPr lang="zh-CN" altLang="en-US">
                <a:solidFill>
                  <a:srgbClr val="FF0000"/>
                </a:solidFill>
              </a:rPr>
              <a:t>不需要考虑控件出现的具体位置和样式</a:t>
            </a:r>
            <a:r>
              <a:rPr lang="zh-CN" altLang="en-US"/>
              <a:t>。</a:t>
            </a:r>
            <a:endParaRPr lang="zh-CN" altLang="en-US"/>
          </a:p>
          <a:p>
            <a:pPr fontAlgn="auto">
              <a:lnSpc>
                <a:spcPct val="100000"/>
              </a:lnSpc>
            </a:pPr>
            <a:endParaRPr lang="zh-CN" altLang="en-US"/>
          </a:p>
          <a:p>
            <a:pPr fontAlgn="auto">
              <a:lnSpc>
                <a:spcPct val="100000"/>
              </a:lnSpc>
            </a:pPr>
            <a:r>
              <a:rPr lang="zh-CN" altLang="en-US"/>
              <a:t>当用户通览评估场景时，可以让某个人扮演计算机的角色。通过在某个特定的屏幕界面大声说出想做的某个动作，用户开始工作</a:t>
            </a:r>
            <a:endParaRPr lang="zh-CN" altLang="en-US"/>
          </a:p>
        </p:txBody>
      </p:sp>
      <p:sp>
        <p:nvSpPr>
          <p:cNvPr id="19" name="文本框 18"/>
          <p:cNvSpPr txBox="1"/>
          <p:nvPr/>
        </p:nvSpPr>
        <p:spPr>
          <a:xfrm>
            <a:off x="223520" y="423545"/>
            <a:ext cx="3303905" cy="706755"/>
          </a:xfrm>
          <a:prstGeom prst="rect">
            <a:avLst/>
          </a:prstGeom>
          <a:noFill/>
        </p:spPr>
        <p:txBody>
          <a:bodyPr wrap="square" rtlCol="0">
            <a:spAutoFit/>
          </a:bodyPr>
          <a:lstStyle/>
          <a:p>
            <a:r>
              <a:rPr lang="zh-CN" altLang="en-US" sz="4000">
                <a:solidFill>
                  <a:schemeClr val="tx1"/>
                </a:solidFill>
                <a:effectLst>
                  <a:outerShdw blurRad="38100" dist="19050" dir="2700000" algn="tl" rotWithShape="0">
                    <a:schemeClr val="dk1">
                      <a:alpha val="40000"/>
                    </a:schemeClr>
                  </a:outerShdw>
                </a:effectLst>
              </a:rPr>
              <a:t>原型的定义</a:t>
            </a:r>
            <a:r>
              <a:rPr lang="en-US" altLang="zh-CN" sz="4000" baseline="30000">
                <a:solidFill>
                  <a:schemeClr val="tx1"/>
                </a:solidFill>
                <a:effectLst>
                  <a:outerShdw blurRad="38100" dist="19050" dir="2700000" algn="tl" rotWithShape="0">
                    <a:schemeClr val="dk1">
                      <a:alpha val="40000"/>
                    </a:schemeClr>
                  </a:outerShdw>
                </a:effectLst>
              </a:rPr>
              <a:t>1</a:t>
            </a:r>
            <a:endParaRPr lang="en-US" altLang="zh-CN" sz="4000" baseline="30000">
              <a:solidFill>
                <a:schemeClr val="tx1"/>
              </a:solidFill>
              <a:effectLst>
                <a:outerShdw blurRad="38100" dist="19050" dir="2700000" algn="tl" rotWithShape="0">
                  <a:schemeClr val="dk1">
                    <a:alpha val="40000"/>
                  </a:schemeClr>
                </a:outerShdw>
              </a:effectLst>
            </a:endParaRPr>
          </a:p>
        </p:txBody>
      </p:sp>
      <p:sp>
        <p:nvSpPr>
          <p:cNvPr id="20" name="文本框 19"/>
          <p:cNvSpPr txBox="1"/>
          <p:nvPr/>
        </p:nvSpPr>
        <p:spPr>
          <a:xfrm>
            <a:off x="6166485" y="3917950"/>
            <a:ext cx="4895850" cy="2584450"/>
          </a:xfrm>
          <a:prstGeom prst="rect">
            <a:avLst/>
          </a:prstGeom>
          <a:solidFill>
            <a:schemeClr val="bg1">
              <a:lumMod val="85000"/>
            </a:schemeClr>
          </a:solidFill>
        </p:spPr>
        <p:txBody>
          <a:bodyPr wrap="square" rtlCol="0">
            <a:spAutoFit/>
          </a:bodyPr>
          <a:lstStyle/>
          <a:p>
            <a:r>
              <a:rPr lang="zh-CN" altLang="en-US"/>
              <a:t>可以轻松实现并修改</a:t>
            </a:r>
            <a:r>
              <a:rPr lang="en-US" altLang="zh-CN"/>
              <a:t>UI</a:t>
            </a:r>
            <a:r>
              <a:rPr lang="zh-CN" altLang="en-US"/>
              <a:t>组件，不用考虑背后临时代码的效率</a:t>
            </a:r>
            <a:endParaRPr lang="zh-CN" altLang="en-US"/>
          </a:p>
          <a:p>
            <a:endParaRPr lang="zh-CN" altLang="en-US"/>
          </a:p>
          <a:p>
            <a:endParaRPr lang="zh-CN" altLang="en-US"/>
          </a:p>
          <a:p>
            <a:r>
              <a:rPr lang="zh-CN" altLang="en-US"/>
              <a:t>（后面会具体介绍我们组的原型工具）</a:t>
            </a:r>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3795" y="956945"/>
            <a:ext cx="3752850" cy="706755"/>
          </a:xfrm>
          <a:prstGeom prst="rect">
            <a:avLst/>
          </a:prstGeom>
          <a:noFill/>
        </p:spPr>
        <p:txBody>
          <a:bodyPr wrap="square" rtlCol="0">
            <a:spAutoFit/>
          </a:bodyPr>
          <a:lstStyle/>
          <a:p>
            <a:r>
              <a:rPr lang="en-US" altLang="zh-CN" sz="4000"/>
              <a:t>Q2</a:t>
            </a:r>
            <a:endParaRPr lang="en-US" altLang="zh-CN" sz="4000"/>
          </a:p>
        </p:txBody>
      </p:sp>
      <p:sp>
        <p:nvSpPr>
          <p:cNvPr id="5" name="文本框 4"/>
          <p:cNvSpPr txBox="1"/>
          <p:nvPr/>
        </p:nvSpPr>
        <p:spPr>
          <a:xfrm>
            <a:off x="1449070" y="2023745"/>
            <a:ext cx="3829050" cy="706755"/>
          </a:xfrm>
          <a:prstGeom prst="rect">
            <a:avLst/>
          </a:prstGeom>
          <a:noFill/>
        </p:spPr>
        <p:txBody>
          <a:bodyPr wrap="square" rtlCol="0">
            <a:spAutoFit/>
          </a:bodyPr>
          <a:lstStyle/>
          <a:p>
            <a:endParaRPr lang="zh-CN" altLang="en-US" sz="4000"/>
          </a:p>
        </p:txBody>
      </p:sp>
      <p:sp>
        <p:nvSpPr>
          <p:cNvPr id="6" name="文本框 5"/>
          <p:cNvSpPr txBox="1"/>
          <p:nvPr/>
        </p:nvSpPr>
        <p:spPr>
          <a:xfrm>
            <a:off x="982345" y="1795145"/>
            <a:ext cx="7809865" cy="521970"/>
          </a:xfrm>
          <a:prstGeom prst="rect">
            <a:avLst/>
          </a:prstGeom>
          <a:noFill/>
        </p:spPr>
        <p:txBody>
          <a:bodyPr wrap="square" rtlCol="0">
            <a:spAutoFit/>
          </a:bodyPr>
          <a:lstStyle/>
          <a:p>
            <a:r>
              <a:rPr lang="zh-CN" altLang="en-US" sz="2800"/>
              <a:t>原型有哪三种分类方式，分别有什么形式</a:t>
            </a:r>
            <a:endParaRPr lang="en-US" altLang="zh-CN" sz="2800"/>
          </a:p>
        </p:txBody>
      </p:sp>
      <p:sp>
        <p:nvSpPr>
          <p:cNvPr id="7" name="文本框 6"/>
          <p:cNvSpPr txBox="1"/>
          <p:nvPr/>
        </p:nvSpPr>
        <p:spPr>
          <a:xfrm>
            <a:off x="1153795" y="2947670"/>
            <a:ext cx="1552575" cy="706755"/>
          </a:xfrm>
          <a:prstGeom prst="rect">
            <a:avLst/>
          </a:prstGeom>
          <a:noFill/>
        </p:spPr>
        <p:txBody>
          <a:bodyPr wrap="square" rtlCol="0">
            <a:spAutoFit/>
          </a:bodyPr>
          <a:lstStyle/>
          <a:p>
            <a:r>
              <a:rPr lang="en-US" altLang="zh-CN" sz="4000"/>
              <a:t>A2</a:t>
            </a:r>
            <a:endParaRPr lang="en-US" altLang="zh-CN" sz="4000"/>
          </a:p>
        </p:txBody>
      </p:sp>
      <p:sp>
        <p:nvSpPr>
          <p:cNvPr id="8" name="文本框 7"/>
          <p:cNvSpPr txBox="1"/>
          <p:nvPr/>
        </p:nvSpPr>
        <p:spPr>
          <a:xfrm>
            <a:off x="1087120" y="3814445"/>
            <a:ext cx="7172325" cy="1476375"/>
          </a:xfrm>
          <a:prstGeom prst="rect">
            <a:avLst/>
          </a:prstGeom>
          <a:noFill/>
        </p:spPr>
        <p:txBody>
          <a:bodyPr wrap="square" rtlCol="0">
            <a:spAutoFit/>
          </a:bodyPr>
          <a:lstStyle/>
          <a:p>
            <a:r>
              <a:rPr lang="zh-CN" altLang="en-US"/>
              <a:t>范围，未来用途，形式</a:t>
            </a:r>
            <a:endParaRPr lang="zh-CN" altLang="en-US"/>
          </a:p>
          <a:p>
            <a:endParaRPr lang="zh-CN" altLang="en-US"/>
          </a:p>
          <a:p>
            <a:r>
              <a:rPr lang="zh-CN" altLang="en-US"/>
              <a:t>实物，概念证明</a:t>
            </a:r>
            <a:endParaRPr lang="zh-CN" altLang="en-US"/>
          </a:p>
          <a:p>
            <a:r>
              <a:rPr lang="zh-CN" altLang="en-US"/>
              <a:t>抛弃型，演化性</a:t>
            </a:r>
            <a:endParaRPr lang="zh-CN" altLang="en-US"/>
          </a:p>
          <a:p>
            <a:r>
              <a:rPr lang="zh-CN" altLang="en-US"/>
              <a:t>纸上，电子</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ppt_y</p:attrName>
                                        </p:attrNameLst>
                                      </p:cBhvr>
                                      <p:tavLst>
                                        <p:tav tm="0">
                                          <p:val>
                                            <p:strVal val="#ppt_y+#ppt_h*1.125000"/>
                                          </p:val>
                                        </p:tav>
                                        <p:tav tm="100000">
                                          <p:val>
                                            <p:strVal val="#ppt_y"/>
                                          </p:val>
                                        </p:tav>
                                      </p:tavLst>
                                    </p:anim>
                                    <p:animEffect transition="in" filter="wipe(up)">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9920" y="575945"/>
            <a:ext cx="2495550" cy="706755"/>
          </a:xfrm>
          <a:prstGeom prst="rect">
            <a:avLst/>
          </a:prstGeom>
          <a:noFill/>
        </p:spPr>
        <p:txBody>
          <a:bodyPr wrap="square" rtlCol="0">
            <a:spAutoFit/>
          </a:bodyPr>
          <a:lstStyle/>
          <a:p>
            <a:r>
              <a:rPr lang="en-US" altLang="zh-CN" sz="4000"/>
              <a:t>Q3</a:t>
            </a:r>
            <a:endParaRPr lang="en-US" altLang="zh-CN" sz="4000"/>
          </a:p>
        </p:txBody>
      </p:sp>
      <p:sp>
        <p:nvSpPr>
          <p:cNvPr id="5" name="文本框 4"/>
          <p:cNvSpPr txBox="1"/>
          <p:nvPr/>
        </p:nvSpPr>
        <p:spPr>
          <a:xfrm>
            <a:off x="591820" y="1282700"/>
            <a:ext cx="4505325" cy="398780"/>
          </a:xfrm>
          <a:prstGeom prst="rect">
            <a:avLst/>
          </a:prstGeom>
          <a:noFill/>
        </p:spPr>
        <p:txBody>
          <a:bodyPr wrap="square" rtlCol="0">
            <a:spAutoFit/>
          </a:bodyPr>
          <a:lstStyle/>
          <a:p>
            <a:r>
              <a:rPr lang="zh-CN" altLang="en-US" sz="2000"/>
              <a:t>下列哪个选项是正确的（多选）</a:t>
            </a:r>
            <a:endParaRPr lang="zh-CN" altLang="en-US" sz="2000"/>
          </a:p>
        </p:txBody>
      </p:sp>
      <p:sp>
        <p:nvSpPr>
          <p:cNvPr id="6" name="文本框 5"/>
          <p:cNvSpPr txBox="1"/>
          <p:nvPr/>
        </p:nvSpPr>
        <p:spPr>
          <a:xfrm>
            <a:off x="591820" y="1765300"/>
            <a:ext cx="9011920" cy="1938020"/>
          </a:xfrm>
          <a:prstGeom prst="rect">
            <a:avLst/>
          </a:prstGeom>
          <a:noFill/>
        </p:spPr>
        <p:txBody>
          <a:bodyPr wrap="square" rtlCol="0">
            <a:spAutoFit/>
          </a:bodyPr>
          <a:lstStyle/>
          <a:p>
            <a:pPr fontAlgn="auto">
              <a:lnSpc>
                <a:spcPct val="150000"/>
              </a:lnSpc>
            </a:pPr>
            <a:r>
              <a:rPr lang="en-US" altLang="zh-CN" sz="2000"/>
              <a:t>A .</a:t>
            </a:r>
            <a:r>
              <a:rPr lang="zh-CN" altLang="en-US" sz="2000"/>
              <a:t>使用抛弃型演示模型时，用户应该重点关注概要性需求和工作流问题</a:t>
            </a:r>
            <a:endParaRPr lang="zh-CN" altLang="en-US" sz="2000"/>
          </a:p>
          <a:p>
            <a:pPr fontAlgn="auto">
              <a:lnSpc>
                <a:spcPct val="150000"/>
              </a:lnSpc>
            </a:pPr>
            <a:r>
              <a:rPr lang="en-US" altLang="zh-CN" sz="2000"/>
              <a:t>B.</a:t>
            </a:r>
            <a:r>
              <a:rPr lang="zh-CN" altLang="en-US" sz="2000"/>
              <a:t>实际模型重点关注</a:t>
            </a:r>
            <a:r>
              <a:rPr lang="en-US" altLang="zh-CN" sz="2000"/>
              <a:t>UI</a:t>
            </a:r>
            <a:r>
              <a:rPr lang="zh-CN" altLang="en-US" sz="2000"/>
              <a:t>，不会深入涉及架构的各个层次或者详细的功能</a:t>
            </a:r>
            <a:endParaRPr lang="en-US" altLang="zh-CN" sz="2000"/>
          </a:p>
          <a:p>
            <a:pPr fontAlgn="auto">
              <a:lnSpc>
                <a:spcPct val="150000"/>
              </a:lnSpc>
            </a:pPr>
            <a:r>
              <a:rPr lang="en-US" altLang="zh-CN" sz="2000"/>
              <a:t>C.</a:t>
            </a:r>
            <a:r>
              <a:rPr lang="zh-CN" altLang="en-US" sz="2000"/>
              <a:t>概念证明也称为水平模型，实物模型也称为垂直模型</a:t>
            </a:r>
            <a:endParaRPr lang="en-US" altLang="zh-CN" sz="2000"/>
          </a:p>
          <a:p>
            <a:pPr fontAlgn="auto">
              <a:lnSpc>
                <a:spcPct val="150000"/>
              </a:lnSpc>
            </a:pPr>
            <a:r>
              <a:rPr lang="en-US" altLang="zh-CN" sz="2000"/>
              <a:t>D.</a:t>
            </a:r>
            <a:r>
              <a:rPr lang="zh-CN" altLang="en-US" sz="2000"/>
              <a:t>演化性原型更注重快速实现及快速修改</a:t>
            </a:r>
            <a:endParaRPr lang="zh-CN" altLang="en-US" sz="2000"/>
          </a:p>
        </p:txBody>
      </p:sp>
      <p:sp>
        <p:nvSpPr>
          <p:cNvPr id="8" name="文本框 7"/>
          <p:cNvSpPr txBox="1"/>
          <p:nvPr/>
        </p:nvSpPr>
        <p:spPr>
          <a:xfrm>
            <a:off x="591820" y="4003040"/>
            <a:ext cx="2409825" cy="706755"/>
          </a:xfrm>
          <a:prstGeom prst="rect">
            <a:avLst/>
          </a:prstGeom>
          <a:noFill/>
        </p:spPr>
        <p:txBody>
          <a:bodyPr wrap="square" rtlCol="0">
            <a:spAutoFit/>
          </a:bodyPr>
          <a:lstStyle/>
          <a:p>
            <a:r>
              <a:rPr lang="en-US" altLang="zh-CN" sz="4000"/>
              <a:t>A3</a:t>
            </a:r>
            <a:endParaRPr lang="en-US" altLang="zh-CN" sz="4000"/>
          </a:p>
        </p:txBody>
      </p:sp>
      <p:sp>
        <p:nvSpPr>
          <p:cNvPr id="9" name="文本框 8"/>
          <p:cNvSpPr txBox="1"/>
          <p:nvPr/>
        </p:nvSpPr>
        <p:spPr>
          <a:xfrm>
            <a:off x="591820" y="4709795"/>
            <a:ext cx="4343400" cy="1322070"/>
          </a:xfrm>
          <a:prstGeom prst="rect">
            <a:avLst/>
          </a:prstGeom>
          <a:noFill/>
        </p:spPr>
        <p:txBody>
          <a:bodyPr wrap="square" rtlCol="0">
            <a:spAutoFit/>
          </a:bodyPr>
          <a:lstStyle/>
          <a:p>
            <a:r>
              <a:rPr lang="en-US" altLang="zh-CN" sz="2000"/>
              <a:t>AB</a:t>
            </a:r>
            <a:endParaRPr lang="en-US" altLang="zh-CN" sz="2000"/>
          </a:p>
          <a:p>
            <a:endParaRPr lang="en-US" altLang="zh-CN" sz="2000"/>
          </a:p>
          <a:p>
            <a:r>
              <a:rPr lang="en-US" altLang="zh-CN" sz="2000"/>
              <a:t>A P266  B P266 C</a:t>
            </a:r>
            <a:r>
              <a:rPr lang="zh-CN" altLang="en-US" sz="2000"/>
              <a:t>反了</a:t>
            </a:r>
            <a:r>
              <a:rPr lang="en-US" altLang="zh-CN" sz="2000"/>
              <a:t> D</a:t>
            </a:r>
            <a:r>
              <a:rPr lang="zh-CN" altLang="en-US" sz="2000"/>
              <a:t>可抛弃模型</a:t>
            </a:r>
            <a:endParaRPr lang="en-US" altLang="zh-CN" sz="2000"/>
          </a:p>
          <a:p>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ppt_y</p:attrName>
                                        </p:attrNameLst>
                                      </p:cBhvr>
                                      <p:tavLst>
                                        <p:tav tm="0">
                                          <p:val>
                                            <p:strVal val="#ppt_y+#ppt_h*1.125000"/>
                                          </p:val>
                                        </p:tav>
                                        <p:tav tm="100000">
                                          <p:val>
                                            <p:strVal val="#ppt_y"/>
                                          </p:val>
                                        </p:tav>
                                      </p:tavLst>
                                    </p:anim>
                                    <p:animEffect transition="in" filter="wipe(up)">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p:tgtEl>
                                          <p:spTgt spid="9"/>
                                        </p:tgtEl>
                                        <p:attrNameLst>
                                          <p:attrName>ppt_y</p:attrName>
                                        </p:attrNameLst>
                                      </p:cBhvr>
                                      <p:tavLst>
                                        <p:tav tm="0">
                                          <p:val>
                                            <p:strVal val="#ppt_y+#ppt_h*1.125000"/>
                                          </p:val>
                                        </p:tav>
                                        <p:tav tm="100000">
                                          <p:val>
                                            <p:strVal val="#ppt_y"/>
                                          </p:val>
                                        </p:tav>
                                      </p:tavLst>
                                    </p:anim>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原型的评估</a:t>
            </a:r>
            <a:r>
              <a:rPr lang="en-US" altLang="zh-CN" baseline="30000"/>
              <a:t>1</a:t>
            </a:r>
            <a:endParaRPr lang="en-US" altLang="zh-CN" baseline="30000"/>
          </a:p>
        </p:txBody>
      </p:sp>
      <p:sp>
        <p:nvSpPr>
          <p:cNvPr id="3" name="内容占位符 2"/>
          <p:cNvSpPr>
            <a:spLocks noGrp="1"/>
          </p:cNvSpPr>
          <p:nvPr>
            <p:ph idx="1"/>
          </p:nvPr>
        </p:nvSpPr>
        <p:spPr>
          <a:xfrm>
            <a:off x="608330" y="1490345"/>
            <a:ext cx="4491990" cy="587375"/>
          </a:xfrm>
        </p:spPr>
        <p:txBody>
          <a:bodyPr/>
          <a:lstStyle/>
          <a:p>
            <a:r>
              <a:rPr>
                <a:solidFill>
                  <a:schemeClr val="tx1"/>
                </a:solidFill>
                <a:effectLst>
                  <a:outerShdw blurRad="38100" dist="19050" dir="2700000" algn="tl" rotWithShape="0">
                    <a:schemeClr val="dk1">
                      <a:alpha val="40000"/>
                    </a:schemeClr>
                  </a:outerShdw>
                </a:effectLst>
              </a:rPr>
              <a:t>让合适的人员从恰当的角度评估原型</a:t>
            </a:r>
            <a:endParaRPr>
              <a:solidFill>
                <a:schemeClr val="tx1"/>
              </a:solidFill>
              <a:effectLst>
                <a:outerShdw blurRad="38100" dist="19050" dir="2700000" algn="tl" rotWithShape="0">
                  <a:schemeClr val="dk1">
                    <a:alpha val="40000"/>
                  </a:schemeClr>
                </a:outerShdw>
              </a:effectLst>
            </a:endParaRPr>
          </a:p>
        </p:txBody>
      </p:sp>
      <p:sp>
        <p:nvSpPr>
          <p:cNvPr id="4" name="七角星 3"/>
          <p:cNvSpPr/>
          <p:nvPr/>
        </p:nvSpPr>
        <p:spPr>
          <a:xfrm>
            <a:off x="2857500" y="3287395"/>
            <a:ext cx="2114550" cy="196215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评估脚本</a:t>
            </a:r>
            <a:endParaRPr lang="zh-CN" altLang="en-US"/>
          </a:p>
        </p:txBody>
      </p:sp>
      <p:sp>
        <p:nvSpPr>
          <p:cNvPr id="6" name="燕尾形箭头 5"/>
          <p:cNvSpPr/>
          <p:nvPr/>
        </p:nvSpPr>
        <p:spPr>
          <a:xfrm rot="1320000">
            <a:off x="1953895" y="2872105"/>
            <a:ext cx="1085850" cy="6953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燕尾形箭头 6"/>
          <p:cNvSpPr/>
          <p:nvPr/>
        </p:nvSpPr>
        <p:spPr>
          <a:xfrm>
            <a:off x="1737995" y="4027170"/>
            <a:ext cx="1085850" cy="6953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箭头 7"/>
          <p:cNvSpPr/>
          <p:nvPr/>
        </p:nvSpPr>
        <p:spPr>
          <a:xfrm rot="20340000">
            <a:off x="2142490" y="5360035"/>
            <a:ext cx="1085850" cy="6953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8155" y="2331720"/>
            <a:ext cx="1342390" cy="82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用例</a:t>
            </a:r>
            <a:endParaRPr lang="zh-CN" altLang="en-US"/>
          </a:p>
        </p:txBody>
      </p:sp>
      <p:sp>
        <p:nvSpPr>
          <p:cNvPr id="12" name="矩形 11"/>
          <p:cNvSpPr/>
          <p:nvPr/>
        </p:nvSpPr>
        <p:spPr>
          <a:xfrm>
            <a:off x="247015" y="3759200"/>
            <a:ext cx="1457325" cy="1018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用户故事</a:t>
            </a:r>
            <a:endParaRPr lang="zh-CN" altLang="en-US"/>
          </a:p>
        </p:txBody>
      </p:sp>
      <p:sp>
        <p:nvSpPr>
          <p:cNvPr id="13" name="矩形 12"/>
          <p:cNvSpPr/>
          <p:nvPr/>
        </p:nvSpPr>
        <p:spPr>
          <a:xfrm>
            <a:off x="571500" y="5329555"/>
            <a:ext cx="1421130" cy="1123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原型关注的功能点</a:t>
            </a:r>
            <a:endParaRPr lang="zh-CN" altLang="en-US"/>
          </a:p>
        </p:txBody>
      </p:sp>
      <p:sp>
        <p:nvSpPr>
          <p:cNvPr id="14" name="文本框 13"/>
          <p:cNvSpPr txBox="1"/>
          <p:nvPr/>
        </p:nvSpPr>
        <p:spPr>
          <a:xfrm>
            <a:off x="5595620" y="2768600"/>
            <a:ext cx="5981700" cy="2999740"/>
          </a:xfrm>
          <a:prstGeom prst="rect">
            <a:avLst/>
          </a:prstGeom>
          <a:noFill/>
          <a:ln w="28575">
            <a:solidFill>
              <a:schemeClr val="accent3">
                <a:lumMod val="60000"/>
                <a:lumOff val="40000"/>
              </a:schemeClr>
            </a:solidFill>
          </a:ln>
        </p:spPr>
        <p:txBody>
          <a:bodyPr wrap="square" rtlCol="0">
            <a:spAutoFit/>
          </a:bodyPr>
          <a:lstStyle/>
          <a:p>
            <a:pPr fontAlgn="auto">
              <a:lnSpc>
                <a:spcPct val="150000"/>
              </a:lnSpc>
            </a:pPr>
            <a:r>
              <a:rPr lang="zh-CN" altLang="en-US"/>
              <a:t>原型实现的功能符合您的预期吗?</a:t>
            </a:r>
            <a:endParaRPr lang="zh-CN" altLang="en-US"/>
          </a:p>
          <a:p>
            <a:pPr fontAlgn="auto">
              <a:lnSpc>
                <a:spcPct val="150000"/>
              </a:lnSpc>
            </a:pPr>
            <a:r>
              <a:rPr lang="zh-CN" altLang="en-US"/>
              <a:t>原型中有没有遗漏掉的功能?</a:t>
            </a:r>
            <a:endParaRPr lang="zh-CN" altLang="en-US"/>
          </a:p>
          <a:p>
            <a:pPr fontAlgn="auto">
              <a:lnSpc>
                <a:spcPct val="150000"/>
              </a:lnSpc>
            </a:pPr>
            <a:r>
              <a:rPr lang="zh-CN" altLang="en-US"/>
              <a:t>有没有您能想到但原型中没有处理到的可能错误的状态?</a:t>
            </a:r>
            <a:endParaRPr lang="zh-CN" altLang="en-US"/>
          </a:p>
          <a:p>
            <a:pPr fontAlgn="auto">
              <a:lnSpc>
                <a:spcPct val="150000"/>
              </a:lnSpc>
            </a:pPr>
            <a:r>
              <a:rPr lang="zh-CN" altLang="en-US"/>
              <a:t>有多余的功能吗?</a:t>
            </a:r>
            <a:endParaRPr lang="zh-CN" altLang="en-US"/>
          </a:p>
          <a:p>
            <a:pPr fontAlgn="auto">
              <a:lnSpc>
                <a:spcPct val="150000"/>
              </a:lnSpc>
            </a:pPr>
            <a:r>
              <a:rPr lang="zh-CN" altLang="en-US"/>
              <a:t>对您而言，这些导航的逻辑性和完整性如何?</a:t>
            </a:r>
            <a:endParaRPr lang="zh-CN" altLang="en-US"/>
          </a:p>
          <a:p>
            <a:pPr fontAlgn="auto">
              <a:lnSpc>
                <a:spcPct val="150000"/>
              </a:lnSpc>
            </a:pPr>
            <a:r>
              <a:rPr lang="zh-CN" altLang="en-US"/>
              <a:t>对于每个需要很多交互步骤的任务，有没有简化方法?</a:t>
            </a:r>
            <a:endParaRPr lang="zh-CN" altLang="en-US"/>
          </a:p>
          <a:p>
            <a:pPr fontAlgn="auto">
              <a:lnSpc>
                <a:spcPct val="150000"/>
              </a:lnSpc>
            </a:pPr>
            <a:r>
              <a:rPr lang="zh-CN" altLang="en-US"/>
              <a:t>是否有不确定下一步该做什么的时候?</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原型的风险</a:t>
            </a:r>
            <a:r>
              <a:rPr lang="en-US" altLang="zh-CN" baseline="30000"/>
              <a:t>1</a:t>
            </a:r>
            <a:endParaRPr lang="en-US" altLang="zh-CN" baseline="30000"/>
          </a:p>
        </p:txBody>
      </p:sp>
      <p:sp>
        <p:nvSpPr>
          <p:cNvPr id="4" name="圆角矩形 3"/>
          <p:cNvSpPr/>
          <p:nvPr/>
        </p:nvSpPr>
        <p:spPr>
          <a:xfrm>
            <a:off x="2147570" y="1566545"/>
            <a:ext cx="2342515" cy="942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原型发布的压力</a:t>
            </a:r>
            <a:endParaRPr lang="zh-CN" altLang="en-US"/>
          </a:p>
        </p:txBody>
      </p:sp>
      <p:sp>
        <p:nvSpPr>
          <p:cNvPr id="5" name="圆角矩形 4"/>
          <p:cNvSpPr/>
          <p:nvPr/>
        </p:nvSpPr>
        <p:spPr>
          <a:xfrm>
            <a:off x="2147570" y="2722245"/>
            <a:ext cx="2342515" cy="942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受细节所累</a:t>
            </a:r>
            <a:endParaRPr lang="zh-CN" altLang="en-US"/>
          </a:p>
        </p:txBody>
      </p:sp>
      <p:sp>
        <p:nvSpPr>
          <p:cNvPr id="6" name="圆角矩形 5"/>
          <p:cNvSpPr/>
          <p:nvPr/>
        </p:nvSpPr>
        <p:spPr>
          <a:xfrm>
            <a:off x="2147570" y="3979545"/>
            <a:ext cx="2342515" cy="942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不显示的性能预期</a:t>
            </a:r>
            <a:endParaRPr lang="zh-CN" altLang="en-US"/>
          </a:p>
        </p:txBody>
      </p:sp>
      <p:sp>
        <p:nvSpPr>
          <p:cNvPr id="7" name="圆角矩形 6"/>
          <p:cNvSpPr/>
          <p:nvPr/>
        </p:nvSpPr>
        <p:spPr>
          <a:xfrm>
            <a:off x="2147570" y="5322570"/>
            <a:ext cx="2341880" cy="942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对原型投入过多</a:t>
            </a:r>
            <a:endParaRPr lang="zh-CN" altLang="en-US"/>
          </a:p>
        </p:txBody>
      </p:sp>
      <p:sp>
        <p:nvSpPr>
          <p:cNvPr id="8" name="左大括号 7"/>
          <p:cNvSpPr/>
          <p:nvPr/>
        </p:nvSpPr>
        <p:spPr>
          <a:xfrm>
            <a:off x="1363980" y="1938020"/>
            <a:ext cx="885190" cy="40195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402590" y="2741295"/>
            <a:ext cx="1040765" cy="2306955"/>
          </a:xfrm>
          <a:prstGeom prst="rect">
            <a:avLst/>
          </a:prstGeom>
          <a:noFill/>
          <a:ln>
            <a:noFill/>
          </a:ln>
        </p:spPr>
        <p:txBody>
          <a:bodyPr wrap="square" rtlCol="0" anchor="t">
            <a:spAutoFit/>
          </a:bodyPr>
          <a:lstStyle/>
          <a:p>
            <a:pPr algn="ctr"/>
            <a:r>
              <a:rPr lang="zh-CN" altLang="en-US" sz="7200" b="1">
                <a:solidFill>
                  <a:schemeClr val="accent1"/>
                </a:solidFill>
                <a:effectLst>
                  <a:outerShdw blurRad="38100" dist="25400" dir="5400000" algn="ctr" rotWithShape="0">
                    <a:srgbClr val="6E747A">
                      <a:alpha val="43000"/>
                    </a:srgbClr>
                  </a:outerShdw>
                </a:effectLst>
              </a:rPr>
              <a:t>风险</a:t>
            </a:r>
            <a:endParaRPr lang="zh-CN" altLang="en-US" sz="7200" b="1">
              <a:solidFill>
                <a:schemeClr val="accent1"/>
              </a:solidFill>
              <a:effectLst>
                <a:outerShdw blurRad="38100" dist="25400" dir="5400000" algn="ctr" rotWithShape="0">
                  <a:srgbClr val="6E747A">
                    <a:alpha val="43000"/>
                  </a:srgbClr>
                </a:outerShdw>
              </a:effectLst>
            </a:endParaRPr>
          </a:p>
        </p:txBody>
      </p:sp>
      <p:sp>
        <p:nvSpPr>
          <p:cNvPr id="11" name="矩形 10"/>
          <p:cNvSpPr/>
          <p:nvPr/>
        </p:nvSpPr>
        <p:spPr>
          <a:xfrm>
            <a:off x="5052695" y="1571625"/>
            <a:ext cx="5820410"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原型的设计和编码没有考虑到软件的质量和生命周期</a:t>
            </a:r>
            <a:endParaRPr lang="zh-CN" altLang="en-US"/>
          </a:p>
          <a:p>
            <a:pPr algn="ctr"/>
            <a:r>
              <a:rPr lang="zh-CN" altLang="en-US"/>
              <a:t>对客户预期进行管理是原型成功的关键</a:t>
            </a:r>
            <a:endParaRPr lang="zh-CN" altLang="en-US"/>
          </a:p>
        </p:txBody>
      </p:sp>
      <p:sp>
        <p:nvSpPr>
          <p:cNvPr id="13" name="矩形 12"/>
          <p:cNvSpPr/>
          <p:nvPr/>
        </p:nvSpPr>
        <p:spPr>
          <a:xfrm>
            <a:off x="5052695" y="3998595"/>
            <a:ext cx="5820410"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不要在预期产品环境中对原型进行评估</a:t>
            </a:r>
            <a:endParaRPr lang="zh-CN" altLang="en-US"/>
          </a:p>
        </p:txBody>
      </p:sp>
      <p:sp>
        <p:nvSpPr>
          <p:cNvPr id="14" name="矩形 13"/>
          <p:cNvSpPr/>
          <p:nvPr/>
        </p:nvSpPr>
        <p:spPr>
          <a:xfrm>
            <a:off x="5052695" y="5341620"/>
            <a:ext cx="5820410"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用模型进行假设测试。看需求是否已经充分定义，关键的人机交互以及架构问题是否解决</a:t>
            </a:r>
            <a:endParaRPr lang="zh-CN" altLang="en-US"/>
          </a:p>
        </p:txBody>
      </p:sp>
      <p:sp>
        <p:nvSpPr>
          <p:cNvPr id="15" name="矩形 14"/>
          <p:cNvSpPr/>
          <p:nvPr/>
        </p:nvSpPr>
        <p:spPr>
          <a:xfrm>
            <a:off x="5052695" y="2753995"/>
            <a:ext cx="5820410"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重点关注与概念相关的问题</a:t>
            </a:r>
            <a:endParaRPr lang="zh-CN" altLang="en-US"/>
          </a:p>
          <a:p>
            <a:pPr algn="ctr"/>
            <a:r>
              <a:rPr lang="zh-CN" altLang="en-US"/>
              <a:t>将原型现定于显示画面，功能和导航选项</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9945" y="433070"/>
            <a:ext cx="4543425" cy="706755"/>
          </a:xfrm>
          <a:prstGeom prst="rect">
            <a:avLst/>
          </a:prstGeom>
          <a:noFill/>
        </p:spPr>
        <p:txBody>
          <a:bodyPr wrap="square" rtlCol="0">
            <a:spAutoFit/>
          </a:bodyPr>
          <a:lstStyle/>
          <a:p>
            <a:r>
              <a:rPr lang="en-US" altLang="zh-CN" sz="4000"/>
              <a:t>Q4</a:t>
            </a:r>
            <a:endParaRPr lang="en-US" altLang="zh-CN" sz="4000"/>
          </a:p>
        </p:txBody>
      </p:sp>
      <p:sp>
        <p:nvSpPr>
          <p:cNvPr id="5" name="文本框 4"/>
          <p:cNvSpPr txBox="1"/>
          <p:nvPr/>
        </p:nvSpPr>
        <p:spPr>
          <a:xfrm>
            <a:off x="829945" y="3075305"/>
            <a:ext cx="4495800" cy="706755"/>
          </a:xfrm>
          <a:prstGeom prst="rect">
            <a:avLst/>
          </a:prstGeom>
          <a:noFill/>
        </p:spPr>
        <p:txBody>
          <a:bodyPr wrap="square" rtlCol="0">
            <a:spAutoFit/>
          </a:bodyPr>
          <a:lstStyle/>
          <a:p>
            <a:r>
              <a:rPr lang="en-US" altLang="zh-CN" sz="4000"/>
              <a:t>A4</a:t>
            </a:r>
            <a:endParaRPr lang="en-US" altLang="zh-CN" sz="4000"/>
          </a:p>
        </p:txBody>
      </p:sp>
      <p:sp>
        <p:nvSpPr>
          <p:cNvPr id="6" name="文本框 5"/>
          <p:cNvSpPr txBox="1"/>
          <p:nvPr/>
        </p:nvSpPr>
        <p:spPr>
          <a:xfrm>
            <a:off x="753745" y="1747520"/>
            <a:ext cx="7153275" cy="368300"/>
          </a:xfrm>
          <a:prstGeom prst="rect">
            <a:avLst/>
          </a:prstGeom>
          <a:noFill/>
        </p:spPr>
        <p:txBody>
          <a:bodyPr wrap="square" rtlCol="0">
            <a:spAutoFit/>
          </a:bodyPr>
          <a:lstStyle/>
          <a:p>
            <a:r>
              <a:rPr lang="zh-CN" altLang="en-US"/>
              <a:t>可以直接将可抛弃原型用作产品吗？为什么</a:t>
            </a:r>
            <a:endParaRPr lang="zh-CN" altLang="en-US"/>
          </a:p>
        </p:txBody>
      </p:sp>
      <p:sp>
        <p:nvSpPr>
          <p:cNvPr id="7" name="文本框 6"/>
          <p:cNvSpPr txBox="1"/>
          <p:nvPr/>
        </p:nvSpPr>
        <p:spPr>
          <a:xfrm>
            <a:off x="696595" y="4062095"/>
            <a:ext cx="8096250" cy="368300"/>
          </a:xfrm>
          <a:prstGeom prst="rect">
            <a:avLst/>
          </a:prstGeom>
          <a:noFill/>
        </p:spPr>
        <p:txBody>
          <a:bodyPr wrap="square" rtlCol="0">
            <a:spAutoFit/>
          </a:bodyPr>
          <a:lstStyle/>
          <a:p>
            <a:r>
              <a:rPr lang="zh-CN" altLang="en-US"/>
              <a:t>不可以，可抛弃原型的设计和编码并没有考虑软件的质量和生命周期</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原型成功的因素</a:t>
            </a:r>
            <a:r>
              <a:rPr lang="en-US" altLang="zh-CN" baseline="30000"/>
              <a:t>1</a:t>
            </a:r>
            <a:endParaRPr lang="en-US" altLang="zh-CN" baseline="30000"/>
          </a:p>
        </p:txBody>
      </p:sp>
      <p:sp>
        <p:nvSpPr>
          <p:cNvPr id="3" name="内容占位符 2"/>
          <p:cNvSpPr>
            <a:spLocks noGrp="1"/>
          </p:cNvSpPr>
          <p:nvPr>
            <p:ph idx="1"/>
          </p:nvPr>
        </p:nvSpPr>
        <p:spPr>
          <a:xfrm>
            <a:off x="608330" y="1490345"/>
            <a:ext cx="10968990" cy="398145"/>
          </a:xfrm>
        </p:spPr>
        <p:txBody>
          <a:bodyPr>
            <a:normAutofit lnSpcReduction="20000"/>
          </a:bodyPr>
          <a:lstStyle/>
          <a:p>
            <a:r>
              <a:rPr lang="zh-CN" altLang="en-US"/>
              <a:t>为了在需求过程中高效使用原型，遵循以下原则</a:t>
            </a:r>
            <a:endParaRPr lang="zh-CN" altLang="en-US"/>
          </a:p>
        </p:txBody>
      </p:sp>
      <p:sp>
        <p:nvSpPr>
          <p:cNvPr id="5" name="文本框 4"/>
          <p:cNvSpPr txBox="1"/>
          <p:nvPr/>
        </p:nvSpPr>
        <p:spPr>
          <a:xfrm>
            <a:off x="582295" y="2433320"/>
            <a:ext cx="9220200" cy="3692525"/>
          </a:xfrm>
          <a:prstGeom prst="rect">
            <a:avLst/>
          </a:prstGeom>
          <a:noFill/>
        </p:spPr>
        <p:txBody>
          <a:bodyPr wrap="square" rtlCol="0">
            <a:spAutoFit/>
          </a:bodyPr>
          <a:lstStyle/>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a:p>
            <a:endParaRPr lang="zh-CN" altLang="en-US">
              <a:ln w="28575">
                <a:solidFill>
                  <a:sysClr val="windowText" lastClr="000000"/>
                </a:solidFill>
              </a:ln>
            </a:endParaRPr>
          </a:p>
        </p:txBody>
      </p:sp>
      <p:sp>
        <p:nvSpPr>
          <p:cNvPr id="6" name="文本框 5"/>
          <p:cNvSpPr txBox="1"/>
          <p:nvPr/>
        </p:nvSpPr>
        <p:spPr>
          <a:xfrm>
            <a:off x="744220" y="2433320"/>
            <a:ext cx="9543415" cy="3415030"/>
          </a:xfrm>
          <a:prstGeom prst="rect">
            <a:avLst/>
          </a:prstGeom>
          <a:noFill/>
          <a:ln w="38100">
            <a:solidFill>
              <a:schemeClr val="accent3">
                <a:lumMod val="60000"/>
                <a:lumOff val="40000"/>
              </a:schemeClr>
            </a:solidFill>
          </a:ln>
        </p:spPr>
        <p:txBody>
          <a:bodyPr wrap="square" rtlCol="0">
            <a:spAutoFit/>
          </a:bodyPr>
          <a:lstStyle/>
          <a:p>
            <a:pPr fontAlgn="auto">
              <a:lnSpc>
                <a:spcPct val="150000"/>
              </a:lnSpc>
            </a:pPr>
            <a:r>
              <a:rPr lang="en-US" altLang="zh-CN"/>
              <a:t>1.</a:t>
            </a:r>
            <a:r>
              <a:rPr lang="zh-CN" altLang="en-US"/>
              <a:t>在项目中包含与原型相关的任务。为开发、评估和修改原型安排时间和资源</a:t>
            </a:r>
            <a:endParaRPr lang="zh-CN" altLang="en-US"/>
          </a:p>
          <a:p>
            <a:pPr fontAlgn="auto">
              <a:lnSpc>
                <a:spcPct val="150000"/>
              </a:lnSpc>
            </a:pPr>
            <a:r>
              <a:rPr lang="en-US" altLang="zh-CN"/>
              <a:t>2.</a:t>
            </a:r>
            <a:r>
              <a:rPr lang="zh-CN" altLang="en-US"/>
              <a:t>在创建原型之前，注明原型的目的并解释最终产出</a:t>
            </a:r>
            <a:r>
              <a:rPr lang="en-US" altLang="zh-CN"/>
              <a:t> </a:t>
            </a:r>
            <a:r>
              <a:rPr lang="zh-CN" altLang="en-US"/>
              <a:t>：抛弃（还是归档）原型</a:t>
            </a:r>
            <a:endParaRPr lang="zh-CN" altLang="en-US"/>
          </a:p>
          <a:p>
            <a:pPr fontAlgn="auto">
              <a:lnSpc>
                <a:spcPct val="150000"/>
              </a:lnSpc>
            </a:pPr>
            <a:r>
              <a:rPr lang="en-US" altLang="zh-CN"/>
              <a:t>3.</a:t>
            </a:r>
            <a:r>
              <a:rPr lang="zh-CN" altLang="en-US"/>
              <a:t>做好开发多个原型的计划</a:t>
            </a:r>
            <a:endParaRPr lang="zh-CN" altLang="en-US"/>
          </a:p>
          <a:p>
            <a:pPr fontAlgn="auto">
              <a:lnSpc>
                <a:spcPct val="150000"/>
              </a:lnSpc>
            </a:pPr>
            <a:r>
              <a:rPr lang="en-US" altLang="zh-CN"/>
              <a:t>4.</a:t>
            </a:r>
            <a:r>
              <a:rPr lang="zh-CN" altLang="en-US"/>
              <a:t>创建可抛弃原型，要尽可能快，成本低</a:t>
            </a:r>
            <a:endParaRPr lang="zh-CN" altLang="en-US"/>
          </a:p>
          <a:p>
            <a:pPr fontAlgn="auto">
              <a:lnSpc>
                <a:spcPct val="150000"/>
              </a:lnSpc>
            </a:pPr>
            <a:r>
              <a:rPr lang="en-US" altLang="zh-CN"/>
              <a:t>5.</a:t>
            </a:r>
            <a:r>
              <a:rPr lang="zh-CN" altLang="en-US"/>
              <a:t>不要在可抛弃原型中包含输入数据验证，防护型编码技术处理错误代码或大量的代码文档</a:t>
            </a:r>
            <a:endParaRPr lang="zh-CN" altLang="en-US"/>
          </a:p>
          <a:p>
            <a:pPr fontAlgn="auto">
              <a:lnSpc>
                <a:spcPct val="150000"/>
              </a:lnSpc>
            </a:pPr>
            <a:r>
              <a:rPr lang="en-US" altLang="zh-CN"/>
              <a:t>6.</a:t>
            </a:r>
            <a:r>
              <a:rPr lang="zh-CN" altLang="en-US"/>
              <a:t>不要对已经理解的需求创建原型</a:t>
            </a:r>
            <a:endParaRPr lang="zh-CN" altLang="en-US"/>
          </a:p>
          <a:p>
            <a:pPr fontAlgn="auto">
              <a:lnSpc>
                <a:spcPct val="150000"/>
              </a:lnSpc>
            </a:pPr>
            <a:r>
              <a:rPr lang="en-US" altLang="zh-CN"/>
              <a:t>7.</a:t>
            </a:r>
            <a:r>
              <a:rPr lang="zh-CN" altLang="en-US"/>
              <a:t>在原型的屏幕显示和报表中，使用合理的数据</a:t>
            </a:r>
            <a:endParaRPr lang="zh-CN" altLang="en-US"/>
          </a:p>
          <a:p>
            <a:pPr fontAlgn="auto">
              <a:lnSpc>
                <a:spcPct val="150000"/>
              </a:lnSpc>
            </a:pPr>
            <a:r>
              <a:rPr lang="en-US" altLang="zh-CN"/>
              <a:t>8.</a:t>
            </a:r>
            <a:r>
              <a:rPr lang="zh-CN" altLang="en-US"/>
              <a:t>不要指望原型代替书面需求</a:t>
            </a:r>
            <a:endParaRPr lang="en-US" altLang="zh-CN"/>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5595" y="690245"/>
            <a:ext cx="4343400" cy="706755"/>
          </a:xfrm>
          <a:prstGeom prst="rect">
            <a:avLst/>
          </a:prstGeom>
          <a:noFill/>
        </p:spPr>
        <p:txBody>
          <a:bodyPr wrap="square" rtlCol="0">
            <a:spAutoFit/>
          </a:bodyPr>
          <a:lstStyle/>
          <a:p>
            <a:r>
              <a:rPr lang="en-US" altLang="zh-CN" sz="4000"/>
              <a:t>Q5</a:t>
            </a:r>
            <a:endParaRPr lang="en-US" altLang="zh-CN" sz="4000"/>
          </a:p>
        </p:txBody>
      </p:sp>
      <p:sp>
        <p:nvSpPr>
          <p:cNvPr id="5" name="文本框 4"/>
          <p:cNvSpPr txBox="1"/>
          <p:nvPr/>
        </p:nvSpPr>
        <p:spPr>
          <a:xfrm>
            <a:off x="315595" y="3032125"/>
            <a:ext cx="2181225" cy="706755"/>
          </a:xfrm>
          <a:prstGeom prst="rect">
            <a:avLst/>
          </a:prstGeom>
          <a:noFill/>
        </p:spPr>
        <p:txBody>
          <a:bodyPr wrap="square" rtlCol="0">
            <a:spAutoFit/>
          </a:bodyPr>
          <a:lstStyle/>
          <a:p>
            <a:r>
              <a:rPr lang="en-US" altLang="zh-CN" sz="4000"/>
              <a:t>A5</a:t>
            </a:r>
            <a:endParaRPr lang="en-US" altLang="zh-CN" sz="4000"/>
          </a:p>
        </p:txBody>
      </p:sp>
      <p:sp>
        <p:nvSpPr>
          <p:cNvPr id="6" name="文本框 5"/>
          <p:cNvSpPr txBox="1"/>
          <p:nvPr/>
        </p:nvSpPr>
        <p:spPr>
          <a:xfrm>
            <a:off x="734695" y="1799590"/>
            <a:ext cx="9343390" cy="829945"/>
          </a:xfrm>
          <a:prstGeom prst="rect">
            <a:avLst/>
          </a:prstGeom>
          <a:noFill/>
        </p:spPr>
        <p:txBody>
          <a:bodyPr wrap="square" rtlCol="0">
            <a:spAutoFit/>
          </a:bodyPr>
          <a:lstStyle/>
          <a:p>
            <a:r>
              <a:rPr lang="zh-CN" altLang="en-US" sz="2400"/>
              <a:t>判断</a:t>
            </a:r>
            <a:r>
              <a:rPr lang="en-US" altLang="zh-CN" sz="2400"/>
              <a:t>:</a:t>
            </a:r>
            <a:endParaRPr lang="zh-CN" altLang="en-US" sz="2400"/>
          </a:p>
          <a:p>
            <a:r>
              <a:rPr lang="zh-CN" altLang="en-US" sz="2400"/>
              <a:t>在制作原型时，为了方便，应将反应性能提升的越高越好</a:t>
            </a:r>
            <a:endParaRPr lang="zh-CN" altLang="en-US" sz="2400"/>
          </a:p>
        </p:txBody>
      </p:sp>
      <p:sp>
        <p:nvSpPr>
          <p:cNvPr id="7" name="文本框 6"/>
          <p:cNvSpPr txBox="1"/>
          <p:nvPr/>
        </p:nvSpPr>
        <p:spPr>
          <a:xfrm>
            <a:off x="839470" y="4090670"/>
            <a:ext cx="7858125" cy="368300"/>
          </a:xfrm>
          <a:prstGeom prst="rect">
            <a:avLst/>
          </a:prstGeom>
          <a:noFill/>
        </p:spPr>
        <p:txBody>
          <a:bodyPr wrap="square" rtlCol="0">
            <a:spAutoFit/>
          </a:bodyPr>
          <a:lstStyle/>
          <a:p>
            <a:r>
              <a:rPr lang="zh-CN" altLang="en-US"/>
              <a:t>错，当客户看原型时，性能越高，会造成客户期待过高</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91357" y="3137669"/>
            <a:ext cx="5190185" cy="740727"/>
          </a:xfrm>
        </p:spPr>
        <p:txBody>
          <a:bodyPr/>
          <a:lstStyle/>
          <a:p>
            <a:r>
              <a:rPr lang="zh-CN" altLang="en-US"/>
              <a:t>界面原型的概念</a:t>
            </a:r>
            <a:endParaRPr lang="zh-CN" altLang="en-US"/>
          </a:p>
        </p:txBody>
      </p:sp>
      <p:sp>
        <p:nvSpPr>
          <p:cNvPr id="4" name="文本框 3"/>
          <p:cNvSpPr txBox="1"/>
          <p:nvPr/>
        </p:nvSpPr>
        <p:spPr>
          <a:xfrm>
            <a:off x="5963285" y="2135505"/>
            <a:ext cx="1362075" cy="1106805"/>
          </a:xfrm>
          <a:prstGeom prst="rect">
            <a:avLst/>
          </a:prstGeom>
          <a:noFill/>
        </p:spPr>
        <p:txBody>
          <a:bodyPr wrap="square" rtlCol="0">
            <a:spAutoFit/>
          </a:bodyPr>
          <a:lstStyle/>
          <a:p>
            <a:r>
              <a:rPr lang="en-US" altLang="zh-CN" sz="6600"/>
              <a:t>2</a:t>
            </a:r>
            <a:endParaRPr lang="en-US" altLang="zh-CN" sz="66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5"/>
          <p:cNvSpPr/>
          <p:nvPr userDrawn="1">
            <p:custDataLst>
              <p:tags r:id="rId1"/>
            </p:custDataLst>
          </p:nvPr>
        </p:nvSpPr>
        <p:spPr>
          <a:xfrm rot="10800000" flipH="1">
            <a:off x="-1" y="-1"/>
            <a:ext cx="3309257" cy="6858001"/>
          </a:xfrm>
          <a:custGeom>
            <a:avLst/>
            <a:gdLst>
              <a:gd name="connsiteX0" fmla="*/ 0 w 3309257"/>
              <a:gd name="connsiteY0" fmla="*/ 6858001 h 6858001"/>
              <a:gd name="connsiteX1" fmla="*/ 3309257 w 3309257"/>
              <a:gd name="connsiteY1" fmla="*/ 6858001 h 6858001"/>
              <a:gd name="connsiteX2" fmla="*/ 1718889 w 3309257"/>
              <a:gd name="connsiteY2" fmla="*/ 0 h 6858001"/>
              <a:gd name="connsiteX3" fmla="*/ 0 w 3309257"/>
              <a:gd name="connsiteY3" fmla="*/ 0 h 6858001"/>
            </a:gdLst>
            <a:ahLst/>
            <a:cxnLst>
              <a:cxn ang="0">
                <a:pos x="connsiteX0" y="connsiteY0"/>
              </a:cxn>
              <a:cxn ang="0">
                <a:pos x="connsiteX1" y="connsiteY1"/>
              </a:cxn>
              <a:cxn ang="0">
                <a:pos x="connsiteX2" y="connsiteY2"/>
              </a:cxn>
              <a:cxn ang="0">
                <a:pos x="connsiteX3" y="connsiteY3"/>
              </a:cxn>
            </a:cxnLst>
            <a:rect l="l" t="t" r="r" b="b"/>
            <a:pathLst>
              <a:path w="3309257" h="6858001">
                <a:moveTo>
                  <a:pt x="0" y="6858001"/>
                </a:moveTo>
                <a:lnTo>
                  <a:pt x="3309257" y="6858001"/>
                </a:lnTo>
                <a:lnTo>
                  <a:pt x="1718889" y="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p>
        </p:txBody>
      </p:sp>
      <p:sp>
        <p:nvSpPr>
          <p:cNvPr id="7" name="任意多边形: 形状 6"/>
          <p:cNvSpPr/>
          <p:nvPr userDrawn="1">
            <p:custDataLst>
              <p:tags r:id="rId2"/>
            </p:custDataLst>
          </p:nvPr>
        </p:nvSpPr>
        <p:spPr>
          <a:xfrm rot="11574254">
            <a:off x="2509618" y="-200140"/>
            <a:ext cx="971535" cy="7258276"/>
          </a:xfrm>
          <a:custGeom>
            <a:avLst/>
            <a:gdLst>
              <a:gd name="connsiteX0" fmla="*/ 0 w 971535"/>
              <a:gd name="connsiteY0" fmla="*/ 7258276 h 7258276"/>
              <a:gd name="connsiteX1" fmla="*/ 932891 w 971535"/>
              <a:gd name="connsiteY1" fmla="*/ 8853 h 7258276"/>
              <a:gd name="connsiteX2" fmla="*/ 971535 w 971535"/>
              <a:gd name="connsiteY2" fmla="*/ 0 h 7258276"/>
              <a:gd name="connsiteX3" fmla="*/ 971535 w 971535"/>
              <a:gd name="connsiteY3" fmla="*/ 7035689 h 7258276"/>
            </a:gdLst>
            <a:ahLst/>
            <a:cxnLst>
              <a:cxn ang="0">
                <a:pos x="connsiteX0" y="connsiteY0"/>
              </a:cxn>
              <a:cxn ang="0">
                <a:pos x="connsiteX1" y="connsiteY1"/>
              </a:cxn>
              <a:cxn ang="0">
                <a:pos x="connsiteX2" y="connsiteY2"/>
              </a:cxn>
              <a:cxn ang="0">
                <a:pos x="connsiteX3" y="connsiteY3"/>
              </a:cxn>
            </a:cxnLst>
            <a:rect l="l" t="t" r="r" b="b"/>
            <a:pathLst>
              <a:path w="971535" h="7258276">
                <a:moveTo>
                  <a:pt x="0" y="7258276"/>
                </a:moveTo>
                <a:lnTo>
                  <a:pt x="932891" y="8853"/>
                </a:lnTo>
                <a:lnTo>
                  <a:pt x="971535" y="0"/>
                </a:lnTo>
                <a:lnTo>
                  <a:pt x="971535" y="703568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8" name="任意多边形: 形状 7"/>
          <p:cNvSpPr/>
          <p:nvPr userDrawn="1">
            <p:custDataLst>
              <p:tags r:id="rId3"/>
            </p:custDataLst>
          </p:nvPr>
        </p:nvSpPr>
        <p:spPr>
          <a:xfrm>
            <a:off x="1711567" y="3937000"/>
            <a:ext cx="1393003" cy="2921000"/>
          </a:xfrm>
          <a:custGeom>
            <a:avLst/>
            <a:gdLst>
              <a:gd name="connsiteX0" fmla="*/ 1089482 w 1393003"/>
              <a:gd name="connsiteY0" fmla="*/ 0 h 2921000"/>
              <a:gd name="connsiteX1" fmla="*/ 1393003 w 1393003"/>
              <a:gd name="connsiteY1" fmla="*/ 2921000 h 2921000"/>
              <a:gd name="connsiteX2" fmla="*/ 0 w 1393003"/>
              <a:gd name="connsiteY2" fmla="*/ 2921000 h 2921000"/>
            </a:gdLst>
            <a:ahLst/>
            <a:cxnLst>
              <a:cxn ang="0">
                <a:pos x="connsiteX0" y="connsiteY0"/>
              </a:cxn>
              <a:cxn ang="0">
                <a:pos x="connsiteX1" y="connsiteY1"/>
              </a:cxn>
              <a:cxn ang="0">
                <a:pos x="connsiteX2" y="connsiteY2"/>
              </a:cxn>
            </a:cxnLst>
            <a:rect l="l" t="t" r="r" b="b"/>
            <a:pathLst>
              <a:path w="1393003" h="2921000">
                <a:moveTo>
                  <a:pt x="1089482" y="0"/>
                </a:moveTo>
                <a:lnTo>
                  <a:pt x="1393003" y="2921000"/>
                </a:lnTo>
                <a:lnTo>
                  <a:pt x="0" y="2921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3" name="文本框 2"/>
          <p:cNvSpPr txBox="1"/>
          <p:nvPr>
            <p:custDataLst>
              <p:tags r:id="rId4"/>
            </p:custDataLst>
          </p:nvPr>
        </p:nvSpPr>
        <p:spPr>
          <a:xfrm>
            <a:off x="582295" y="457200"/>
            <a:ext cx="1402080" cy="829945"/>
          </a:xfrm>
          <a:prstGeom prst="rect">
            <a:avLst/>
          </a:prstGeom>
          <a:noFill/>
        </p:spPr>
        <p:txBody>
          <a:bodyPr wrap="square" rtlCol="0">
            <a:normAutofit/>
          </a:bodyPr>
          <a:lstStyle/>
          <a:p>
            <a:r>
              <a:rPr lang="zh-CN" altLang="en-US" sz="4800" dirty="0">
                <a:solidFill>
                  <a:schemeClr val="bg1"/>
                </a:solidFill>
                <a:uFillTx/>
                <a:latin typeface="Arial" panose="020B0604020202020204" pitchFamily="34" charset="0"/>
                <a:ea typeface="汉仪旗黑-85S" panose="00020600040101010101" pitchFamily="18" charset="-122"/>
              </a:rPr>
              <a:t>目录</a:t>
            </a:r>
            <a:endParaRPr lang="zh-CN" altLang="en-US" sz="4800" dirty="0">
              <a:solidFill>
                <a:schemeClr val="bg1"/>
              </a:solidFill>
              <a:uFillTx/>
              <a:latin typeface="Arial" panose="020B0604020202020204" pitchFamily="34" charset="0"/>
              <a:ea typeface="汉仪旗黑-85S" panose="00020600040101010101" pitchFamily="18" charset="-122"/>
            </a:endParaRPr>
          </a:p>
        </p:txBody>
      </p:sp>
      <p:sp>
        <p:nvSpPr>
          <p:cNvPr id="4" name="文本框 3"/>
          <p:cNvSpPr txBox="1"/>
          <p:nvPr>
            <p:custDataLst>
              <p:tags r:id="rId5"/>
            </p:custDataLst>
          </p:nvPr>
        </p:nvSpPr>
        <p:spPr>
          <a:xfrm>
            <a:off x="645795" y="1224915"/>
            <a:ext cx="1598295" cy="400050"/>
          </a:xfrm>
          <a:prstGeom prst="rect">
            <a:avLst/>
          </a:prstGeom>
          <a:noFill/>
        </p:spPr>
        <p:txBody>
          <a:bodyPr wrap="square" rtlCol="0">
            <a:normAutofit/>
          </a:bodyPr>
          <a:lstStyle/>
          <a:p>
            <a:r>
              <a:rPr lang="en-US" altLang="zh-CN" sz="2000">
                <a:solidFill>
                  <a:schemeClr val="bg1"/>
                </a:solidFill>
                <a:latin typeface="Arial" panose="020B0604020202020204" pitchFamily="34" charset="0"/>
                <a:ea typeface="微软雅黑" panose="020B0503020204020204" charset="-122"/>
                <a:cs typeface="Arial" panose="020B0604020202020204" pitchFamily="34" charset="0"/>
              </a:rPr>
              <a:t>CONTENTS</a:t>
            </a:r>
            <a:endParaRPr lang="en-US" altLang="zh-CN" sz="2000">
              <a:solidFill>
                <a:schemeClr val="bg1"/>
              </a:solidFill>
              <a:latin typeface="Arial" panose="020B0604020202020204" pitchFamily="34" charset="0"/>
              <a:ea typeface="微软雅黑" panose="020B0503020204020204" charset="-122"/>
              <a:cs typeface="Arial" panose="020B0604020202020204" pitchFamily="34" charset="0"/>
            </a:endParaRPr>
          </a:p>
        </p:txBody>
      </p:sp>
      <p:sp>
        <p:nvSpPr>
          <p:cNvPr id="28" name="文本框 27"/>
          <p:cNvSpPr txBox="1"/>
          <p:nvPr>
            <p:custDataLst>
              <p:tags r:id="rId6"/>
            </p:custDataLst>
          </p:nvPr>
        </p:nvSpPr>
        <p:spPr>
          <a:xfrm>
            <a:off x="6300468" y="511921"/>
            <a:ext cx="527685" cy="831215"/>
          </a:xfrm>
          <a:prstGeom prst="rect">
            <a:avLst/>
          </a:prstGeom>
          <a:noFill/>
        </p:spPr>
        <p:txBody>
          <a:bodyPr wrap="square" rtlCol="0">
            <a:normAutofit/>
          </a:bodyPr>
          <a:lstStyle/>
          <a:p>
            <a:r>
              <a:rPr lang="en-US" altLang="zh-CN" sz="48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rPr>
              <a:t>1</a:t>
            </a:r>
            <a:endParaRPr lang="en-US" altLang="zh-CN" sz="48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endParaRPr>
          </a:p>
        </p:txBody>
      </p:sp>
      <p:sp>
        <p:nvSpPr>
          <p:cNvPr id="34" name="任意多边形: 形状 33"/>
          <p:cNvSpPr/>
          <p:nvPr>
            <p:custDataLst>
              <p:tags r:id="rId7"/>
            </p:custDataLst>
          </p:nvPr>
        </p:nvSpPr>
        <p:spPr>
          <a:xfrm rot="697528">
            <a:off x="5793103" y="718613"/>
            <a:ext cx="247650" cy="347980"/>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endParaRPr lang="zh-CN" altLang="en-US">
              <a:solidFill>
                <a:schemeClr val="tx1">
                  <a:lumMod val="85000"/>
                  <a:lumOff val="15000"/>
                </a:schemeClr>
              </a:solidFill>
            </a:endParaRPr>
          </a:p>
        </p:txBody>
      </p:sp>
      <p:sp>
        <p:nvSpPr>
          <p:cNvPr id="35" name="等腰三角形 34"/>
          <p:cNvSpPr/>
          <p:nvPr>
            <p:custDataLst>
              <p:tags r:id="rId8"/>
            </p:custDataLst>
          </p:nvPr>
        </p:nvSpPr>
        <p:spPr>
          <a:xfrm>
            <a:off x="5855333" y="745918"/>
            <a:ext cx="217805" cy="2921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solidFill>
                <a:schemeClr val="tx1">
                  <a:lumMod val="85000"/>
                  <a:lumOff val="15000"/>
                </a:schemeClr>
              </a:solidFill>
            </a:endParaRPr>
          </a:p>
        </p:txBody>
      </p:sp>
      <p:sp>
        <p:nvSpPr>
          <p:cNvPr id="29" name="文本框 28"/>
          <p:cNvSpPr txBox="1"/>
          <p:nvPr>
            <p:custDataLst>
              <p:tags r:id="rId9"/>
            </p:custDataLst>
          </p:nvPr>
        </p:nvSpPr>
        <p:spPr>
          <a:xfrm>
            <a:off x="6300468" y="1693021"/>
            <a:ext cx="527685" cy="831215"/>
          </a:xfrm>
          <a:prstGeom prst="rect">
            <a:avLst/>
          </a:prstGeom>
          <a:noFill/>
        </p:spPr>
        <p:txBody>
          <a:bodyPr wrap="square" rtlCol="0">
            <a:normAutofit/>
          </a:bodyPr>
          <a:lstStyle/>
          <a:p>
            <a:r>
              <a:rPr lang="en-US" altLang="zh-CN" sz="48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2</a:t>
            </a:r>
            <a:endParaRPr lang="zh-CN" altLang="en-US" sz="48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37" name="任意多边形: 形状 36"/>
          <p:cNvSpPr/>
          <p:nvPr>
            <p:custDataLst>
              <p:tags r:id="rId10"/>
            </p:custDataLst>
          </p:nvPr>
        </p:nvSpPr>
        <p:spPr>
          <a:xfrm rot="697528">
            <a:off x="5793103" y="1935273"/>
            <a:ext cx="247650" cy="347980"/>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endParaRPr lang="zh-CN" altLang="en-US" dirty="0">
              <a:solidFill>
                <a:schemeClr val="tx1">
                  <a:lumMod val="85000"/>
                  <a:lumOff val="15000"/>
                </a:schemeClr>
              </a:solidFill>
            </a:endParaRPr>
          </a:p>
        </p:txBody>
      </p:sp>
      <p:sp>
        <p:nvSpPr>
          <p:cNvPr id="38" name="等腰三角形 37"/>
          <p:cNvSpPr/>
          <p:nvPr>
            <p:custDataLst>
              <p:tags r:id="rId11"/>
            </p:custDataLst>
          </p:nvPr>
        </p:nvSpPr>
        <p:spPr>
          <a:xfrm>
            <a:off x="5855333" y="1962578"/>
            <a:ext cx="217805" cy="2921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tx1">
                  <a:lumMod val="85000"/>
                  <a:lumOff val="15000"/>
                </a:schemeClr>
              </a:solidFill>
            </a:endParaRPr>
          </a:p>
        </p:txBody>
      </p:sp>
      <p:sp>
        <p:nvSpPr>
          <p:cNvPr id="30" name="文本框 29"/>
          <p:cNvSpPr txBox="1"/>
          <p:nvPr>
            <p:custDataLst>
              <p:tags r:id="rId12"/>
            </p:custDataLst>
          </p:nvPr>
        </p:nvSpPr>
        <p:spPr>
          <a:xfrm>
            <a:off x="6300468" y="2873486"/>
            <a:ext cx="527685" cy="831215"/>
          </a:xfrm>
          <a:prstGeom prst="rect">
            <a:avLst/>
          </a:prstGeom>
          <a:noFill/>
        </p:spPr>
        <p:txBody>
          <a:bodyPr wrap="square" rtlCol="0">
            <a:normAutofit/>
          </a:bodyPr>
          <a:lstStyle/>
          <a:p>
            <a:r>
              <a:rPr lang="en-US" altLang="zh-CN" sz="48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rPr>
              <a:t>3</a:t>
            </a:r>
            <a:endParaRPr lang="en-US" altLang="zh-CN" sz="48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endParaRPr>
          </a:p>
        </p:txBody>
      </p:sp>
      <p:sp>
        <p:nvSpPr>
          <p:cNvPr id="40" name="任意多边形: 形状 39"/>
          <p:cNvSpPr/>
          <p:nvPr>
            <p:custDataLst>
              <p:tags r:id="rId13"/>
            </p:custDataLst>
          </p:nvPr>
        </p:nvSpPr>
        <p:spPr>
          <a:xfrm rot="697528">
            <a:off x="5793103" y="3115738"/>
            <a:ext cx="247650" cy="347980"/>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endParaRPr lang="zh-CN" altLang="en-US" dirty="0">
              <a:solidFill>
                <a:schemeClr val="tx1">
                  <a:lumMod val="85000"/>
                  <a:lumOff val="15000"/>
                </a:schemeClr>
              </a:solidFill>
            </a:endParaRPr>
          </a:p>
        </p:txBody>
      </p:sp>
      <p:sp>
        <p:nvSpPr>
          <p:cNvPr id="41" name="等腰三角形 40"/>
          <p:cNvSpPr/>
          <p:nvPr>
            <p:custDataLst>
              <p:tags r:id="rId14"/>
            </p:custDataLst>
          </p:nvPr>
        </p:nvSpPr>
        <p:spPr>
          <a:xfrm>
            <a:off x="5855333" y="3143043"/>
            <a:ext cx="217805" cy="2921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tx1">
                  <a:lumMod val="85000"/>
                  <a:lumOff val="15000"/>
                </a:schemeClr>
              </a:solidFill>
            </a:endParaRPr>
          </a:p>
        </p:txBody>
      </p:sp>
      <p:sp>
        <p:nvSpPr>
          <p:cNvPr id="58" name="文本框 57"/>
          <p:cNvSpPr txBox="1"/>
          <p:nvPr>
            <p:custDataLst>
              <p:tags r:id="rId15"/>
            </p:custDataLst>
          </p:nvPr>
        </p:nvSpPr>
        <p:spPr>
          <a:xfrm>
            <a:off x="6300469" y="4039648"/>
            <a:ext cx="527685" cy="831215"/>
          </a:xfrm>
          <a:prstGeom prst="rect">
            <a:avLst/>
          </a:prstGeom>
          <a:noFill/>
        </p:spPr>
        <p:txBody>
          <a:bodyPr wrap="square" rtlCol="0">
            <a:normAutofit/>
          </a:body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4</a:t>
            </a:r>
            <a:endParaRPr lang="en-US" altLang="zh-CN" sz="4800" dirty="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endParaRPr>
          </a:p>
        </p:txBody>
      </p:sp>
      <p:sp>
        <p:nvSpPr>
          <p:cNvPr id="63" name="任意多边形: 形状 62"/>
          <p:cNvSpPr/>
          <p:nvPr>
            <p:custDataLst>
              <p:tags r:id="rId16"/>
            </p:custDataLst>
          </p:nvPr>
        </p:nvSpPr>
        <p:spPr>
          <a:xfrm rot="697528">
            <a:off x="5793104" y="4281900"/>
            <a:ext cx="247650" cy="347980"/>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endParaRPr lang="zh-CN" altLang="en-US">
              <a:solidFill>
                <a:schemeClr val="tx1">
                  <a:lumMod val="85000"/>
                  <a:lumOff val="15000"/>
                </a:schemeClr>
              </a:solidFill>
            </a:endParaRPr>
          </a:p>
        </p:txBody>
      </p:sp>
      <p:sp>
        <p:nvSpPr>
          <p:cNvPr id="64" name="等腰三角形 63"/>
          <p:cNvSpPr/>
          <p:nvPr>
            <p:custDataLst>
              <p:tags r:id="rId17"/>
            </p:custDataLst>
          </p:nvPr>
        </p:nvSpPr>
        <p:spPr>
          <a:xfrm>
            <a:off x="5855334" y="4309205"/>
            <a:ext cx="217805" cy="2921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tx1">
                  <a:lumMod val="85000"/>
                  <a:lumOff val="15000"/>
                </a:schemeClr>
              </a:solidFill>
            </a:endParaRPr>
          </a:p>
        </p:txBody>
      </p:sp>
      <p:sp>
        <p:nvSpPr>
          <p:cNvPr id="13" name="文本框 12"/>
          <p:cNvSpPr txBox="1"/>
          <p:nvPr>
            <p:custDataLst>
              <p:tags r:id="rId18"/>
            </p:custDataLst>
          </p:nvPr>
        </p:nvSpPr>
        <p:spPr>
          <a:xfrm>
            <a:off x="7129143" y="611933"/>
            <a:ext cx="3597910" cy="831215"/>
          </a:xfrm>
          <a:prstGeom prst="rect">
            <a:avLst/>
          </a:prstGeom>
          <a:noFill/>
        </p:spPr>
        <p:txBody>
          <a:bodyPr wrap="square" rtlCol="0" anchor="ctr">
            <a:normAutofit/>
          </a:bodyPr>
          <a:lstStyle/>
          <a:p>
            <a:r>
              <a:rPr lang="zh-CN" altLang="en-US"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界面原型在需求工程中的原理</a:t>
            </a:r>
            <a:endParaRPr lang="zh-CN" altLang="en-US"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66" name="文本框 65"/>
          <p:cNvSpPr txBox="1"/>
          <p:nvPr>
            <p:custDataLst>
              <p:tags r:id="rId19"/>
            </p:custDataLst>
          </p:nvPr>
        </p:nvSpPr>
        <p:spPr>
          <a:xfrm>
            <a:off x="7069453" y="1722866"/>
            <a:ext cx="2879725" cy="831215"/>
          </a:xfrm>
          <a:prstGeom prst="rect">
            <a:avLst/>
          </a:prstGeom>
          <a:noFill/>
        </p:spPr>
        <p:txBody>
          <a:bodyPr wrap="square" rtlCol="0" anchor="ctr">
            <a:normAutofit/>
          </a:bodyPr>
          <a:lstStyle/>
          <a:p>
            <a:r>
              <a:rPr lang="zh-CN" altLang="en-US"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界面原型的概念</a:t>
            </a:r>
            <a:endParaRPr lang="zh-CN" altLang="en-US"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68" name="文本框 67"/>
          <p:cNvSpPr txBox="1"/>
          <p:nvPr>
            <p:custDataLst>
              <p:tags r:id="rId20"/>
            </p:custDataLst>
          </p:nvPr>
        </p:nvSpPr>
        <p:spPr>
          <a:xfrm>
            <a:off x="7069453" y="2904601"/>
            <a:ext cx="2879725" cy="831215"/>
          </a:xfrm>
          <a:prstGeom prst="rect">
            <a:avLst/>
          </a:prstGeom>
          <a:noFill/>
        </p:spPr>
        <p:txBody>
          <a:bodyPr wrap="square" rtlCol="0" anchor="ctr">
            <a:normAutofit/>
          </a:bodyPr>
          <a:lstStyle/>
          <a:p>
            <a:r>
              <a:rPr lang="zh-CN" altLang="en-US" spc="150" dirty="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界面原型的工具、示例</a:t>
            </a:r>
            <a:endParaRPr lang="zh-CN" altLang="en-US" spc="150" dirty="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72" name="文本框 71"/>
          <p:cNvSpPr txBox="1"/>
          <p:nvPr>
            <p:custDataLst>
              <p:tags r:id="rId21"/>
            </p:custDataLst>
          </p:nvPr>
        </p:nvSpPr>
        <p:spPr>
          <a:xfrm>
            <a:off x="7070724" y="4071398"/>
            <a:ext cx="2879725" cy="831215"/>
          </a:xfrm>
          <a:prstGeom prst="rect">
            <a:avLst/>
          </a:prstGeom>
          <a:noFill/>
        </p:spPr>
        <p:txBody>
          <a:bodyPr wrap="square" rtlCol="0" anchor="ctr">
            <a:normAutofit/>
          </a:bodyPr>
          <a:lstStyle/>
          <a:p>
            <a:r>
              <a:rPr lang="zh-CN" altLang="en-US" spc="150" dirty="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参考文献</a:t>
            </a:r>
            <a:endParaRPr lang="zh-CN" altLang="en-US" spc="150" dirty="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
        <p:nvSpPr>
          <p:cNvPr id="32" name="文本框 31"/>
          <p:cNvSpPr txBox="1"/>
          <p:nvPr>
            <p:custDataLst>
              <p:tags r:id="rId22"/>
            </p:custDataLst>
          </p:nvPr>
        </p:nvSpPr>
        <p:spPr>
          <a:xfrm>
            <a:off x="6267947" y="5218843"/>
            <a:ext cx="527685" cy="831215"/>
          </a:xfrm>
          <a:prstGeom prst="rect">
            <a:avLst/>
          </a:prstGeom>
          <a:noFill/>
        </p:spPr>
        <p:txBody>
          <a:bodyPr wrap="square" rtlCol="0">
            <a:normAutofit/>
          </a:bodyPr>
          <a:lstStyle/>
          <a:p>
            <a:r>
              <a:rPr lang="en-US" altLang="zh-CN" sz="4800" dirty="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rPr>
              <a:t>5</a:t>
            </a:r>
            <a:endParaRPr lang="en-US" altLang="zh-CN" sz="4800" dirty="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endParaRPr>
          </a:p>
        </p:txBody>
      </p:sp>
      <p:sp>
        <p:nvSpPr>
          <p:cNvPr id="36" name="任意多边形: 形状 35"/>
          <p:cNvSpPr/>
          <p:nvPr>
            <p:custDataLst>
              <p:tags r:id="rId23"/>
            </p:custDataLst>
          </p:nvPr>
        </p:nvSpPr>
        <p:spPr>
          <a:xfrm rot="697528">
            <a:off x="5760719" y="5461095"/>
            <a:ext cx="247650" cy="347980"/>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endParaRPr lang="zh-CN" altLang="en-US">
              <a:solidFill>
                <a:schemeClr val="tx1">
                  <a:lumMod val="85000"/>
                  <a:lumOff val="15000"/>
                </a:schemeClr>
              </a:solidFill>
            </a:endParaRPr>
          </a:p>
        </p:txBody>
      </p:sp>
      <p:sp>
        <p:nvSpPr>
          <p:cNvPr id="39" name="等腰三角形 38"/>
          <p:cNvSpPr/>
          <p:nvPr>
            <p:custDataLst>
              <p:tags r:id="rId24"/>
            </p:custDataLst>
          </p:nvPr>
        </p:nvSpPr>
        <p:spPr>
          <a:xfrm>
            <a:off x="5822949" y="5488400"/>
            <a:ext cx="217805" cy="2921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tx1">
                  <a:lumMod val="85000"/>
                  <a:lumOff val="15000"/>
                </a:schemeClr>
              </a:solidFill>
            </a:endParaRPr>
          </a:p>
        </p:txBody>
      </p:sp>
      <p:sp>
        <p:nvSpPr>
          <p:cNvPr id="42" name="文本框 41"/>
          <p:cNvSpPr txBox="1"/>
          <p:nvPr>
            <p:custDataLst>
              <p:tags r:id="rId25"/>
            </p:custDataLst>
          </p:nvPr>
        </p:nvSpPr>
        <p:spPr>
          <a:xfrm>
            <a:off x="7038202" y="5250593"/>
            <a:ext cx="2879725" cy="831215"/>
          </a:xfrm>
          <a:prstGeom prst="rect">
            <a:avLst/>
          </a:prstGeom>
          <a:noFill/>
        </p:spPr>
        <p:txBody>
          <a:bodyPr wrap="square" rtlCol="0" anchor="ctr">
            <a:normAutofit/>
          </a:bodyPr>
          <a:lstStyle/>
          <a:p>
            <a:r>
              <a:rPr lang="zh-CN" altLang="en-US" spc="150" dirty="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rPr>
              <a:t>小组评分</a:t>
            </a:r>
            <a:endParaRPr lang="zh-CN" altLang="en-US" spc="150" dirty="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Tree>
    <p:custDataLst>
      <p:tags r:id="rId2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2"/>
          <p:cNvSpPr/>
          <p:nvPr/>
        </p:nvSpPr>
        <p:spPr>
          <a:xfrm>
            <a:off x="4360512" y="4798307"/>
            <a:ext cx="6115689" cy="690245"/>
          </a:xfrm>
          <a:prstGeom prst="roundRect">
            <a:avLst>
              <a:gd name="adj" fmla="val 268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solidFill>
                <a:schemeClr val="bg1"/>
              </a:solidFill>
            </a:endParaRPr>
          </a:p>
        </p:txBody>
      </p:sp>
      <p:sp>
        <p:nvSpPr>
          <p:cNvPr id="2" name="Freeform 5"/>
          <p:cNvSpPr/>
          <p:nvPr/>
        </p:nvSpPr>
        <p:spPr bwMode="auto">
          <a:xfrm>
            <a:off x="1554484" y="2786482"/>
            <a:ext cx="1864647" cy="168092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15214" tIns="57607" rIns="115214" bIns="57607" numCol="1" anchor="t" anchorCtr="0" compatLnSpc="1"/>
          <a:lstStyle/>
          <a:p>
            <a:endParaRPr lang="zh-CN" altLang="en-US"/>
          </a:p>
        </p:txBody>
      </p:sp>
      <p:sp>
        <p:nvSpPr>
          <p:cNvPr id="3" name="TextBox 2"/>
          <p:cNvSpPr txBox="1"/>
          <p:nvPr/>
        </p:nvSpPr>
        <p:spPr>
          <a:xfrm>
            <a:off x="1914303" y="3088337"/>
            <a:ext cx="1145007" cy="107721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charset="-122"/>
                <a:ea typeface="微软雅黑" panose="020B0503020204020204" charset="-122"/>
              </a:defRPr>
            </a:lvl1pPr>
          </a:lstStyle>
          <a:p>
            <a:pPr algn="ctr"/>
            <a:r>
              <a:rPr lang="zh-CN" altLang="en-US" sz="3500" b="1" dirty="0"/>
              <a:t>四个作用</a:t>
            </a:r>
            <a:endParaRPr lang="zh-CN" altLang="en-US" sz="3500" b="1" dirty="0"/>
          </a:p>
        </p:txBody>
      </p:sp>
      <p:sp>
        <p:nvSpPr>
          <p:cNvPr id="4" name="圆角矩形 3"/>
          <p:cNvSpPr/>
          <p:nvPr/>
        </p:nvSpPr>
        <p:spPr>
          <a:xfrm>
            <a:off x="4339274" y="1897453"/>
            <a:ext cx="6126480" cy="546735"/>
          </a:xfrm>
          <a:prstGeom prst="roundRect">
            <a:avLst>
              <a:gd name="adj" fmla="val 20638"/>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5" name="Freeform 5"/>
          <p:cNvSpPr/>
          <p:nvPr/>
        </p:nvSpPr>
        <p:spPr bwMode="auto">
          <a:xfrm>
            <a:off x="3670604" y="1682790"/>
            <a:ext cx="689908" cy="391604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15214" tIns="57607" rIns="115214" bIns="57607" numCol="1" anchor="t" anchorCtr="0" compatLnSpc="1"/>
          <a:lstStyle/>
          <a:p>
            <a:endParaRPr lang="zh-CN" altLang="en-US"/>
          </a:p>
        </p:txBody>
      </p:sp>
      <p:sp>
        <p:nvSpPr>
          <p:cNvPr id="7" name="圆角矩形 6"/>
          <p:cNvSpPr/>
          <p:nvPr/>
        </p:nvSpPr>
        <p:spPr>
          <a:xfrm>
            <a:off x="4360511" y="2805010"/>
            <a:ext cx="6067425" cy="546735"/>
          </a:xfrm>
          <a:prstGeom prst="roundRect">
            <a:avLst>
              <a:gd name="adj" fmla="val 25274"/>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9" name="TextBox 8"/>
          <p:cNvSpPr txBox="1"/>
          <p:nvPr/>
        </p:nvSpPr>
        <p:spPr>
          <a:xfrm>
            <a:off x="4434210" y="2019792"/>
            <a:ext cx="6012180"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500" dirty="0">
                <a:solidFill>
                  <a:schemeClr val="tx2"/>
                </a:solidFill>
                <a:cs typeface="微软雅黑" panose="020B0503020204020204" charset="-122"/>
              </a:rPr>
              <a:t>(1)</a:t>
            </a:r>
            <a:r>
              <a:rPr lang="zh-CN" altLang="en-US" sz="1600" dirty="0"/>
              <a:t>作为一个分析工具，使您能够与利益相关者一起探索问题空间。</a:t>
            </a:r>
            <a:endParaRPr lang="zh-CN" altLang="en-US" sz="1500" dirty="0">
              <a:solidFill>
                <a:schemeClr val="tx2"/>
              </a:solidFill>
              <a:cs typeface="微软雅黑" panose="020B0503020204020204" charset="-122"/>
            </a:endParaRPr>
          </a:p>
        </p:txBody>
      </p:sp>
      <p:sp>
        <p:nvSpPr>
          <p:cNvPr id="11" name="TextBox 10"/>
          <p:cNvSpPr txBox="1"/>
          <p:nvPr/>
        </p:nvSpPr>
        <p:spPr>
          <a:xfrm>
            <a:off x="4438710" y="2943149"/>
            <a:ext cx="5604510"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2"/>
                </a:solidFill>
              </a:rPr>
              <a:t>(2)</a:t>
            </a:r>
            <a:r>
              <a:rPr lang="zh-CN" altLang="en-US" sz="1600" dirty="0"/>
              <a:t>作为最初设想系统的需求工具</a:t>
            </a:r>
            <a:endParaRPr lang="zh-CN" altLang="en-US" sz="1600" dirty="0">
              <a:solidFill>
                <a:schemeClr val="tx2"/>
              </a:solidFill>
            </a:endParaRPr>
          </a:p>
        </p:txBody>
      </p:sp>
      <p:sp>
        <p:nvSpPr>
          <p:cNvPr id="13" name="圆角矩形 12"/>
          <p:cNvSpPr/>
          <p:nvPr/>
        </p:nvSpPr>
        <p:spPr>
          <a:xfrm>
            <a:off x="4336378" y="3601743"/>
            <a:ext cx="6115689" cy="690245"/>
          </a:xfrm>
          <a:prstGeom prst="roundRect">
            <a:avLst>
              <a:gd name="adj" fmla="val 268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solidFill>
                <a:schemeClr val="bg1"/>
              </a:solidFill>
            </a:endParaRPr>
          </a:p>
        </p:txBody>
      </p:sp>
      <p:sp>
        <p:nvSpPr>
          <p:cNvPr id="14" name="TextBox 13"/>
          <p:cNvSpPr txBox="1"/>
          <p:nvPr/>
        </p:nvSpPr>
        <p:spPr>
          <a:xfrm>
            <a:off x="4434210" y="3805267"/>
            <a:ext cx="5875655"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en-US" altLang="zh-CN" sz="1500" dirty="0">
                <a:solidFill>
                  <a:schemeClr val="tx2"/>
                </a:solidFill>
              </a:rPr>
              <a:t>(3)</a:t>
            </a:r>
            <a:r>
              <a:rPr lang="zh-CN" altLang="en-US" sz="1600" dirty="0"/>
              <a:t>作为一个设计工具，使您能够探索系统的解决方案空间</a:t>
            </a:r>
            <a:endParaRPr lang="zh-CN" altLang="en-US" sz="1500" dirty="0">
              <a:solidFill>
                <a:schemeClr val="tx2"/>
              </a:solidFill>
            </a:endParaRPr>
          </a:p>
        </p:txBody>
      </p:sp>
      <p:sp>
        <p:nvSpPr>
          <p:cNvPr id="16" name="文本框 69"/>
          <p:cNvSpPr txBox="1"/>
          <p:nvPr/>
        </p:nvSpPr>
        <p:spPr>
          <a:xfrm>
            <a:off x="1740535" y="450850"/>
            <a:ext cx="2800350"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cs typeface="+mn-ea"/>
                <a:sym typeface="+mn-lt"/>
              </a:rPr>
              <a:t>界面原型的概念</a:t>
            </a:r>
            <a:r>
              <a:rPr lang="en-US" altLang="zh-CN" sz="2800" b="1" baseline="30000" dirty="0">
                <a:solidFill>
                  <a:schemeClr val="accent2"/>
                </a:solidFill>
                <a:cs typeface="+mn-ea"/>
                <a:sym typeface="+mn-lt"/>
              </a:rPr>
              <a:t>2</a:t>
            </a:r>
            <a:endParaRPr lang="en-US" altLang="zh-CN" sz="2800" b="1" baseline="30000" dirty="0">
              <a:solidFill>
                <a:schemeClr val="accent2"/>
              </a:solidFill>
              <a:cs typeface="+mn-ea"/>
              <a:sym typeface="+mn-lt"/>
            </a:endParaRPr>
          </a:p>
        </p:txBody>
      </p:sp>
      <p:sp>
        <p:nvSpPr>
          <p:cNvPr id="1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5215255" y="450850"/>
            <a:ext cx="5469890" cy="615553"/>
          </a:xfrm>
          <a:prstGeom prst="rect">
            <a:avLst/>
          </a:prstGeom>
          <a:noFill/>
          <a:ln w="9525">
            <a:noFill/>
          </a:ln>
        </p:spPr>
        <p:txBody>
          <a:bodyPr wrap="square">
            <a:spAutoFit/>
          </a:bodyPr>
          <a:lstStyle/>
          <a:p>
            <a:pPr indent="0"/>
            <a:r>
              <a:rPr lang="zh-CN" altLang="en-US" sz="1600" dirty="0"/>
              <a:t>界面 </a:t>
            </a:r>
            <a:r>
              <a:rPr lang="en-US" altLang="zh-CN" sz="1600" dirty="0"/>
              <a:t>(UI) </a:t>
            </a:r>
            <a:r>
              <a:rPr lang="zh-CN" altLang="en-US" sz="1600" dirty="0"/>
              <a:t>原型设计是一种迭代分析技术，其中用户积极参与系统 </a:t>
            </a:r>
            <a:r>
              <a:rPr lang="en-US" altLang="zh-CN" sz="1600" dirty="0"/>
              <a:t>UI </a:t>
            </a:r>
            <a:r>
              <a:rPr lang="zh-CN" altLang="en-US" sz="1600" dirty="0"/>
              <a:t>的模拟</a:t>
            </a:r>
            <a:r>
              <a:rPr lang="zh-CN" b="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b="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5" name="TextBox 13"/>
          <p:cNvSpPr txBox="1"/>
          <p:nvPr/>
        </p:nvSpPr>
        <p:spPr>
          <a:xfrm>
            <a:off x="4612005" y="4848225"/>
            <a:ext cx="4260215" cy="58991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en-US" altLang="zh-CN" sz="1500" dirty="0">
                <a:solidFill>
                  <a:schemeClr val="tx2"/>
                </a:solidFill>
              </a:rPr>
              <a:t>(4)</a:t>
            </a:r>
            <a:r>
              <a:rPr lang="zh-CN" altLang="en-US" sz="1600" dirty="0"/>
              <a:t>一种用于传达系统可能的 </a:t>
            </a:r>
            <a:r>
              <a:rPr lang="en-US" altLang="zh-CN" sz="1600" dirty="0"/>
              <a:t>UI </a:t>
            </a:r>
            <a:r>
              <a:rPr lang="zh-CN" altLang="en-US" sz="1600" dirty="0"/>
              <a:t>设计以及、继续</a:t>
            </a:r>
            <a:r>
              <a:rPr lang="en-US" altLang="zh-CN" sz="1600" dirty="0"/>
              <a:t>           </a:t>
            </a:r>
            <a:r>
              <a:rPr lang="zh-CN" altLang="en-US" sz="1600" dirty="0"/>
              <a:t>开发系统的潜在基础的工具</a:t>
            </a:r>
            <a:endParaRPr lang="zh-CN" altLang="en-US" sz="15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anim calcmode="lin" valueType="num">
                                      <p:cBhvr>
                                        <p:cTn id="15" dur="2000" fill="hold"/>
                                        <p:tgtEl>
                                          <p:spTgt spid="2"/>
                                        </p:tgtEl>
                                        <p:attrNameLst>
                                          <p:attrName>ppt_w</p:attrName>
                                        </p:attrNameLst>
                                      </p:cBhvr>
                                      <p:tavLst>
                                        <p:tav tm="0" fmla="#ppt_w*sin(2.5*pi*$)">
                                          <p:val>
                                            <p:fltVal val="0"/>
                                          </p:val>
                                        </p:tav>
                                        <p:tav tm="100000">
                                          <p:val>
                                            <p:fltVal val="1"/>
                                          </p:val>
                                        </p:tav>
                                      </p:tavLst>
                                    </p:anim>
                                    <p:anim calcmode="lin" valueType="num">
                                      <p:cBhvr>
                                        <p:cTn id="16" dur="2000" fill="hold"/>
                                        <p:tgtEl>
                                          <p:spTgt spid="2"/>
                                        </p:tgtEl>
                                        <p:attrNameLst>
                                          <p:attrName>ppt_h</p:attrName>
                                        </p:attrNameLst>
                                      </p:cBhvr>
                                      <p:tavLst>
                                        <p:tav tm="0">
                                          <p:val>
                                            <p:strVal val="#ppt_h"/>
                                          </p:val>
                                        </p:tav>
                                        <p:tav tm="100000">
                                          <p:val>
                                            <p:strVal val="#ppt_h"/>
                                          </p:val>
                                        </p:tav>
                                      </p:tavLst>
                                    </p:anim>
                                  </p:childTnLst>
                                </p:cTn>
                              </p:par>
                            </p:childTnLst>
                          </p:cTn>
                        </p:par>
                        <p:par>
                          <p:cTn id="17" fill="hold">
                            <p:stCondLst>
                              <p:cond delay="2000"/>
                            </p:stCondLst>
                            <p:childTnLst>
                              <p:par>
                                <p:cTn id="18" presetID="16" presetClass="entr" presetSubtype="42"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outHorizontal)">
                                      <p:cBhvr>
                                        <p:cTn id="20" dur="500"/>
                                        <p:tgtEl>
                                          <p:spTgt spid="5"/>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 grpId="0" bldLvl="0" animBg="1"/>
      <p:bldP spid="3" grpId="0"/>
      <p:bldP spid="4" grpId="0" bldLvl="0" animBg="1"/>
      <p:bldP spid="5" grpId="0" bldLvl="0" animBg="1"/>
      <p:bldP spid="7" grpId="0" bldLvl="0" animBg="1"/>
      <p:bldP spid="9" grpId="0"/>
      <p:bldP spid="11" grpId="0"/>
      <p:bldP spid="13" grpId="0" bldLvl="0" animBg="1"/>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1475" y="342900"/>
            <a:ext cx="2886075" cy="706755"/>
          </a:xfrm>
          <a:prstGeom prst="rect">
            <a:avLst/>
          </a:prstGeom>
          <a:noFill/>
        </p:spPr>
        <p:txBody>
          <a:bodyPr wrap="square" rtlCol="0">
            <a:spAutoFit/>
          </a:bodyPr>
          <a:p>
            <a:r>
              <a:rPr lang="zh-CN" altLang="en-US" sz="4000">
                <a:ln/>
                <a:solidFill>
                  <a:schemeClr val="tx1"/>
                </a:solidFill>
                <a:effectLst>
                  <a:outerShdw blurRad="38100" dist="19050" dir="2700000" algn="tl" rotWithShape="0">
                    <a:schemeClr val="dk1">
                      <a:alpha val="40000"/>
                    </a:schemeClr>
                  </a:outerShdw>
                </a:effectLst>
              </a:rPr>
              <a:t>保真度</a:t>
            </a:r>
            <a:r>
              <a:rPr lang="en-US" altLang="zh-CN" sz="4000" baseline="30000">
                <a:ln/>
                <a:solidFill>
                  <a:schemeClr val="tx1"/>
                </a:solidFill>
                <a:effectLst>
                  <a:outerShdw blurRad="38100" dist="19050" dir="2700000" algn="tl" rotWithShape="0">
                    <a:schemeClr val="dk1">
                      <a:alpha val="40000"/>
                    </a:schemeClr>
                  </a:outerShdw>
                </a:effectLst>
              </a:rPr>
              <a:t>3</a:t>
            </a:r>
            <a:endParaRPr lang="en-US" altLang="zh-CN" sz="4000" baseline="30000">
              <a:ln/>
              <a:solidFill>
                <a:schemeClr val="tx1"/>
              </a:solidFill>
              <a:effectLst>
                <a:outerShdw blurRad="38100" dist="19050" dir="2700000" algn="tl" rotWithShape="0">
                  <a:schemeClr val="dk1">
                    <a:alpha val="40000"/>
                  </a:schemeClr>
                </a:outerShdw>
              </a:effectLst>
            </a:endParaRPr>
          </a:p>
        </p:txBody>
      </p:sp>
      <p:sp>
        <p:nvSpPr>
          <p:cNvPr id="3" name="圆角矩形 2"/>
          <p:cNvSpPr/>
          <p:nvPr/>
        </p:nvSpPr>
        <p:spPr>
          <a:xfrm>
            <a:off x="1600200" y="1514475"/>
            <a:ext cx="2114550" cy="1123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低保真</a:t>
            </a:r>
            <a:endParaRPr lang="zh-CN" altLang="en-US"/>
          </a:p>
        </p:txBody>
      </p:sp>
      <p:sp>
        <p:nvSpPr>
          <p:cNvPr id="4" name="圆角矩形 3"/>
          <p:cNvSpPr/>
          <p:nvPr/>
        </p:nvSpPr>
        <p:spPr>
          <a:xfrm>
            <a:off x="1534160" y="3260725"/>
            <a:ext cx="2113915" cy="11137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中保真</a:t>
            </a:r>
            <a:endParaRPr lang="zh-CN" altLang="en-US"/>
          </a:p>
        </p:txBody>
      </p:sp>
      <p:sp>
        <p:nvSpPr>
          <p:cNvPr id="5" name="圆角矩形 4"/>
          <p:cNvSpPr/>
          <p:nvPr/>
        </p:nvSpPr>
        <p:spPr>
          <a:xfrm>
            <a:off x="1534160" y="4997450"/>
            <a:ext cx="2113915" cy="1112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高保真</a:t>
            </a:r>
            <a:endParaRPr lang="zh-CN" altLang="en-US"/>
          </a:p>
        </p:txBody>
      </p:sp>
      <p:sp>
        <p:nvSpPr>
          <p:cNvPr id="7" name="文本框 6"/>
          <p:cNvSpPr txBox="1"/>
          <p:nvPr/>
        </p:nvSpPr>
        <p:spPr>
          <a:xfrm>
            <a:off x="4448175" y="763905"/>
            <a:ext cx="6841490" cy="2168525"/>
          </a:xfrm>
          <a:prstGeom prst="rect">
            <a:avLst/>
          </a:prstGeom>
          <a:noFill/>
          <a:ln>
            <a:solidFill>
              <a:schemeClr val="accent1"/>
            </a:solidFill>
          </a:ln>
        </p:spPr>
        <p:txBody>
          <a:bodyPr wrap="square" rtlCol="0">
            <a:spAutoFit/>
          </a:bodyPr>
          <a:p>
            <a:pPr algn="l" fontAlgn="auto">
              <a:lnSpc>
                <a:spcPct val="150000"/>
              </a:lnSpc>
            </a:pPr>
            <a:r>
              <a:rPr lang="zh-CN" altLang="en-US">
                <a:sym typeface="+mn-ea"/>
              </a:rPr>
              <a:t>低保真原型多用于较快的设计产品的概貌 </a:t>
            </a:r>
            <a:endParaRPr lang="zh-CN" altLang="en-US"/>
          </a:p>
          <a:p>
            <a:pPr algn="l" fontAlgn="auto">
              <a:lnSpc>
                <a:spcPct val="150000"/>
              </a:lnSpc>
            </a:pPr>
            <a:r>
              <a:rPr lang="zh-CN" altLang="en-US">
                <a:sym typeface="+mn-ea"/>
              </a:rPr>
              <a:t>低保真可以帮助我们准确拆分页面、以及每个页面的</a:t>
            </a:r>
            <a:r>
              <a:rPr lang="zh-CN" altLang="en-US">
                <a:solidFill>
                  <a:srgbClr val="FF0000"/>
                </a:solidFill>
                <a:sym typeface="+mn-ea"/>
              </a:rPr>
              <a:t>功能模块</a:t>
            </a:r>
            <a:r>
              <a:rPr lang="zh-CN" altLang="en-US">
                <a:sym typeface="+mn-ea"/>
              </a:rPr>
              <a:t>及</a:t>
            </a:r>
            <a:r>
              <a:rPr lang="zh-CN" altLang="en-US">
                <a:solidFill>
                  <a:srgbClr val="FF0000"/>
                </a:solidFill>
                <a:sym typeface="+mn-ea"/>
              </a:rPr>
              <a:t>展示信息</a:t>
            </a:r>
            <a:r>
              <a:rPr lang="zh-CN" altLang="en-US">
                <a:sym typeface="+mn-ea"/>
              </a:rPr>
              <a:t>，确定每个页面元素的界面布局。</a:t>
            </a:r>
            <a:endParaRPr lang="zh-CN" altLang="en-US"/>
          </a:p>
          <a:p>
            <a:pPr algn="l" fontAlgn="auto">
              <a:lnSpc>
                <a:spcPct val="150000"/>
              </a:lnSpc>
            </a:pPr>
            <a:r>
              <a:rPr lang="zh-CN" altLang="en-US">
                <a:sym typeface="+mn-ea"/>
              </a:rPr>
              <a:t>低保真原型阶段我们不用考虑界面元素的配色以及各功能的交互跳转及动画效果。</a:t>
            </a:r>
            <a:endParaRPr lang="zh-CN" altLang="en-US"/>
          </a:p>
        </p:txBody>
      </p:sp>
      <p:sp>
        <p:nvSpPr>
          <p:cNvPr id="8" name="文本框 7"/>
          <p:cNvSpPr txBox="1"/>
          <p:nvPr/>
        </p:nvSpPr>
        <p:spPr>
          <a:xfrm>
            <a:off x="4448175" y="3260725"/>
            <a:ext cx="6842125" cy="1337945"/>
          </a:xfrm>
          <a:prstGeom prst="rect">
            <a:avLst/>
          </a:prstGeom>
          <a:noFill/>
          <a:ln>
            <a:solidFill>
              <a:schemeClr val="accent1"/>
            </a:solidFill>
          </a:ln>
        </p:spPr>
        <p:txBody>
          <a:bodyPr wrap="square" rtlCol="0" anchor="t">
            <a:spAutoFit/>
          </a:bodyPr>
          <a:p>
            <a:pPr fontAlgn="auto">
              <a:lnSpc>
                <a:spcPct val="150000"/>
              </a:lnSpc>
            </a:pPr>
            <a:r>
              <a:rPr lang="zh-CN" altLang="en-US"/>
              <a:t>中保真已经有了真实的文案，左右边距、版面、格栅等细节都已经确定并与高保真保持一致。中保真相对高保真成本更低，可以用来测试更具体的交互与流程。</a:t>
            </a:r>
            <a:endParaRPr lang="zh-CN" altLang="en-US"/>
          </a:p>
        </p:txBody>
      </p:sp>
      <p:sp>
        <p:nvSpPr>
          <p:cNvPr id="9" name="文本框 8"/>
          <p:cNvSpPr txBox="1"/>
          <p:nvPr/>
        </p:nvSpPr>
        <p:spPr>
          <a:xfrm>
            <a:off x="4371340" y="4822190"/>
            <a:ext cx="6843395" cy="1753235"/>
          </a:xfrm>
          <a:prstGeom prst="rect">
            <a:avLst/>
          </a:prstGeom>
          <a:noFill/>
          <a:ln>
            <a:solidFill>
              <a:schemeClr val="accent1"/>
            </a:solidFill>
          </a:ln>
        </p:spPr>
        <p:txBody>
          <a:bodyPr wrap="square" rtlCol="0" anchor="t">
            <a:spAutoFit/>
          </a:bodyPr>
          <a:p>
            <a:pPr fontAlgn="auto">
              <a:lnSpc>
                <a:spcPct val="150000"/>
              </a:lnSpc>
            </a:pPr>
            <a:r>
              <a:rPr lang="zh-CN" altLang="en-US"/>
              <a:t>高保真原型可以看成产品的Demo，除了没有真实的后台数据进行支撑外，几乎可以模拟前端界面的所有功能，完全是一个高仿产品。高保真能够更加详细的展现产品的</a:t>
            </a:r>
            <a:r>
              <a:rPr lang="zh-CN" altLang="en-US">
                <a:solidFill>
                  <a:srgbClr val="FF0000"/>
                </a:solidFill>
              </a:rPr>
              <a:t>功能</a:t>
            </a:r>
            <a:r>
              <a:rPr lang="zh-CN" altLang="en-US"/>
              <a:t>及</a:t>
            </a:r>
            <a:r>
              <a:rPr lang="zh-CN" altLang="en-US">
                <a:solidFill>
                  <a:srgbClr val="FF0000"/>
                </a:solidFill>
              </a:rPr>
              <a:t>业务需求</a:t>
            </a:r>
            <a:r>
              <a:rPr lang="zh-CN" altLang="en-US"/>
              <a:t>，可以测试非常具体的交互细节，不过非常耗费成本，还需要软件和编程的支持。 </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91357" y="3137669"/>
            <a:ext cx="5190185" cy="740727"/>
          </a:xfrm>
        </p:spPr>
        <p:txBody>
          <a:bodyPr>
            <a:normAutofit fontScale="90000"/>
          </a:bodyPr>
          <a:lstStyle/>
          <a:p>
            <a:r>
              <a:rPr lang="zh-CN" altLang="en-US" dirty="0"/>
              <a:t>界面原型的工具、示例</a:t>
            </a:r>
            <a:endParaRPr lang="zh-CN" altLang="en-US" dirty="0"/>
          </a:p>
        </p:txBody>
      </p:sp>
      <p:sp>
        <p:nvSpPr>
          <p:cNvPr id="4" name="文本框 3"/>
          <p:cNvSpPr txBox="1"/>
          <p:nvPr/>
        </p:nvSpPr>
        <p:spPr>
          <a:xfrm>
            <a:off x="5963285" y="2135505"/>
            <a:ext cx="1362075" cy="1106805"/>
          </a:xfrm>
          <a:prstGeom prst="rect">
            <a:avLst/>
          </a:prstGeom>
          <a:noFill/>
        </p:spPr>
        <p:txBody>
          <a:bodyPr wrap="square" rtlCol="0">
            <a:spAutoFit/>
          </a:bodyPr>
          <a:lstStyle/>
          <a:p>
            <a:r>
              <a:rPr lang="en-US" altLang="zh-CN" sz="6600"/>
              <a:t>3</a:t>
            </a:r>
            <a:endParaRPr lang="en-US" altLang="zh-CN" sz="66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3510" y="640715"/>
            <a:ext cx="7925435" cy="594360"/>
          </a:xfrm>
        </p:spPr>
        <p:txBody>
          <a:bodyPr>
            <a:normAutofit fontScale="90000"/>
          </a:bodyPr>
          <a:lstStyle/>
          <a:p>
            <a:r>
              <a:rPr lang="zh-CN" altLang="en-US" dirty="0"/>
              <a:t>工具：摹客</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0" y="1339850"/>
            <a:ext cx="12192000" cy="5518150"/>
          </a:xfrm>
          <a:prstGeom prst="rect">
            <a:avLst/>
          </a:prstGeom>
        </p:spPr>
      </p:pic>
      <p:pic>
        <p:nvPicPr>
          <p:cNvPr id="7" name="图片 6"/>
          <p:cNvPicPr>
            <a:picLocks noChangeAspect="1"/>
          </p:cNvPicPr>
          <p:nvPr/>
        </p:nvPicPr>
        <p:blipFill>
          <a:blip r:embed="rId2"/>
          <a:stretch>
            <a:fillRect/>
          </a:stretch>
        </p:blipFill>
        <p:spPr>
          <a:xfrm>
            <a:off x="2540" y="1339850"/>
            <a:ext cx="12192000" cy="5518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运行环境</a:t>
            </a:r>
            <a:endParaRPr lang="zh-CN" altLang="en-US" dirty="0"/>
          </a:p>
        </p:txBody>
      </p:sp>
      <p:sp>
        <p:nvSpPr>
          <p:cNvPr id="3" name="内容占位符 2"/>
          <p:cNvSpPr>
            <a:spLocks noGrp="1"/>
          </p:cNvSpPr>
          <p:nvPr>
            <p:ph idx="1"/>
          </p:nvPr>
        </p:nvSpPr>
        <p:spPr/>
        <p:txBody>
          <a:bodyPr/>
          <a:lstStyle/>
          <a:p>
            <a:r>
              <a:rPr lang="zh-CN" altLang="en-US" sz="2400" b="0" i="0" dirty="0">
                <a:solidFill>
                  <a:srgbClr val="222222"/>
                </a:solidFill>
                <a:effectLst/>
                <a:latin typeface="Helvetica Neue"/>
              </a:rPr>
              <a:t>摹客</a:t>
            </a:r>
            <a:r>
              <a:rPr lang="en-US" altLang="zh-CN" sz="2400" b="0" i="0" dirty="0">
                <a:solidFill>
                  <a:srgbClr val="222222"/>
                </a:solidFill>
                <a:effectLst/>
                <a:latin typeface="Helvetica Neue"/>
              </a:rPr>
              <a:t>RP</a:t>
            </a:r>
            <a:r>
              <a:rPr lang="zh-CN" altLang="en-US" sz="2400" b="0" i="0" dirty="0">
                <a:solidFill>
                  <a:srgbClr val="222222"/>
                </a:solidFill>
                <a:effectLst/>
                <a:latin typeface="Helvetica Neue"/>
              </a:rPr>
              <a:t>采用基于</a:t>
            </a:r>
            <a:r>
              <a:rPr lang="en-US" altLang="zh-CN" sz="2400" b="0" i="0" dirty="0">
                <a:solidFill>
                  <a:srgbClr val="222222"/>
                </a:solidFill>
                <a:effectLst/>
                <a:latin typeface="Helvetica Neue"/>
              </a:rPr>
              <a:t>Web</a:t>
            </a:r>
            <a:r>
              <a:rPr lang="zh-CN" altLang="en-US" sz="2400" b="0" i="0" dirty="0">
                <a:solidFill>
                  <a:srgbClr val="222222"/>
                </a:solidFill>
                <a:effectLst/>
                <a:latin typeface="Helvetica Neue"/>
              </a:rPr>
              <a:t>的全新架构，无需下载安装，不受设备系统的限制，通过浏览器即可快速进行原型设计。</a:t>
            </a:r>
            <a:r>
              <a:rPr lang="zh-CN" altLang="en-US" sz="2400" b="1" i="0" dirty="0">
                <a:solidFill>
                  <a:srgbClr val="222222"/>
                </a:solidFill>
                <a:effectLst/>
                <a:latin typeface="Helvetica Neue"/>
              </a:rPr>
              <a:t>为了保证最佳使用体验，推荐选择</a:t>
            </a:r>
            <a:r>
              <a:rPr lang="en-US" altLang="zh-CN" sz="2400" b="1" i="0" dirty="0">
                <a:solidFill>
                  <a:srgbClr val="222222"/>
                </a:solidFill>
                <a:effectLst/>
                <a:latin typeface="Helvetica Neue"/>
              </a:rPr>
              <a:t>Chrome</a:t>
            </a:r>
            <a:r>
              <a:rPr lang="zh-CN" altLang="en-US" sz="2400" b="1" i="0" dirty="0">
                <a:solidFill>
                  <a:srgbClr val="222222"/>
                </a:solidFill>
                <a:effectLst/>
                <a:latin typeface="Helvetica Neue"/>
              </a:rPr>
              <a:t>浏览器使用我们的服务。</a:t>
            </a:r>
            <a:endParaRPr lang="zh-CN" altLang="en-US" sz="2400" b="1" i="0" dirty="0">
              <a:solidFill>
                <a:srgbClr val="222222"/>
              </a:solidFill>
              <a:effectLst/>
              <a:latin typeface="Helvetica Neue"/>
            </a:endParaRPr>
          </a:p>
          <a:p>
            <a:endParaRPr lang="en-US" altLang="zh-CN" sz="2400" b="1" i="0" dirty="0">
              <a:solidFill>
                <a:srgbClr val="222222"/>
              </a:solidFill>
              <a:effectLst/>
              <a:latin typeface="Helvetica Neue"/>
            </a:endParaRPr>
          </a:p>
          <a:p>
            <a:r>
              <a:rPr lang="zh-CN" altLang="en-US" sz="2400" b="0" i="0" dirty="0">
                <a:solidFill>
                  <a:srgbClr val="222222"/>
                </a:solidFill>
                <a:effectLst/>
                <a:latin typeface="Helvetica Neue"/>
              </a:rPr>
              <a:t>摹客原型设计采用了“页面</a:t>
            </a:r>
            <a:r>
              <a:rPr lang="en-US" altLang="zh-CN" sz="2400" b="0" i="0" dirty="0">
                <a:solidFill>
                  <a:srgbClr val="222222"/>
                </a:solidFill>
                <a:effectLst/>
                <a:latin typeface="Helvetica Neue"/>
              </a:rPr>
              <a:t>+</a:t>
            </a:r>
            <a:r>
              <a:rPr lang="zh-CN" altLang="en-US" sz="2400" b="0" i="0" dirty="0">
                <a:solidFill>
                  <a:srgbClr val="222222"/>
                </a:solidFill>
                <a:effectLst/>
                <a:latin typeface="Helvetica Neue"/>
              </a:rPr>
              <a:t>画板”，以及主辅画板的机制。工作区可无限扩展，可创建无数画板，完成复杂的交互，方便呈现更加丰富的内容。</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项目类型</a:t>
            </a:r>
            <a:endParaRPr lang="zh-CN" altLang="en-US" dirty="0"/>
          </a:p>
        </p:txBody>
      </p:sp>
      <p:sp>
        <p:nvSpPr>
          <p:cNvPr id="3" name="内容占位符 2"/>
          <p:cNvSpPr>
            <a:spLocks noGrp="1"/>
          </p:cNvSpPr>
          <p:nvPr>
            <p:ph idx="1"/>
          </p:nvPr>
        </p:nvSpPr>
        <p:spPr>
          <a:xfrm>
            <a:off x="9115718" y="1355673"/>
            <a:ext cx="2903457" cy="4351338"/>
          </a:xfrm>
        </p:spPr>
        <p:txBody>
          <a:bodyPr>
            <a:normAutofit/>
          </a:bodyPr>
          <a:lstStyle/>
          <a:p>
            <a:pPr algn="l"/>
            <a:r>
              <a:rPr lang="zh-CN" altLang="en-US" b="0" i="0" dirty="0">
                <a:solidFill>
                  <a:srgbClr val="222222"/>
                </a:solidFill>
                <a:effectLst/>
                <a:latin typeface="Helvetica Neue"/>
              </a:rPr>
              <a:t>摹客原型设计项目中有</a:t>
            </a:r>
            <a:r>
              <a:rPr lang="en-US" altLang="zh-CN" b="0" i="0" dirty="0">
                <a:solidFill>
                  <a:srgbClr val="222222"/>
                </a:solidFill>
                <a:effectLst/>
                <a:latin typeface="Helvetica Neue"/>
              </a:rPr>
              <a:t>5</a:t>
            </a:r>
            <a:r>
              <a:rPr lang="zh-CN" altLang="en-US" b="0" i="0" dirty="0">
                <a:solidFill>
                  <a:srgbClr val="222222"/>
                </a:solidFill>
                <a:effectLst/>
                <a:latin typeface="Helvetica Neue"/>
              </a:rPr>
              <a:t>个类型供选择：手机、平板、网页、自定义、空白页（</a:t>
            </a:r>
            <a:r>
              <a:rPr lang="en-US" altLang="zh-CN" b="0" i="0" dirty="0">
                <a:solidFill>
                  <a:srgbClr val="222222"/>
                </a:solidFill>
                <a:effectLst/>
                <a:latin typeface="Helvetica Neue"/>
              </a:rPr>
              <a:t>5000x5000</a:t>
            </a:r>
            <a:r>
              <a:rPr lang="zh-CN" altLang="en-US" b="0" i="0" dirty="0">
                <a:solidFill>
                  <a:srgbClr val="222222"/>
                </a:solidFill>
                <a:effectLst/>
                <a:latin typeface="Helvetica Neue"/>
              </a:rPr>
              <a:t>）。</a:t>
            </a:r>
            <a:endParaRPr lang="zh-CN" altLang="en-US" b="0" i="0" dirty="0">
              <a:solidFill>
                <a:srgbClr val="222222"/>
              </a:solidFill>
              <a:effectLst/>
              <a:latin typeface="Helvetica Neue"/>
            </a:endParaRPr>
          </a:p>
          <a:p>
            <a:pPr algn="l"/>
            <a:r>
              <a:rPr lang="zh-CN" altLang="en-US" b="0" i="0" dirty="0">
                <a:solidFill>
                  <a:srgbClr val="222222"/>
                </a:solidFill>
                <a:effectLst/>
                <a:latin typeface="Helvetica Neue"/>
              </a:rPr>
              <a:t>选择不同的项目类型，下方会有对应的尺寸设置。</a:t>
            </a:r>
            <a:endParaRPr lang="zh-CN" altLang="en-US" b="0" i="0" dirty="0">
              <a:solidFill>
                <a:srgbClr val="222222"/>
              </a:solidFill>
              <a:effectLst/>
              <a:latin typeface="Helvetica Neue"/>
            </a:endParaRPr>
          </a:p>
          <a:p>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55673"/>
            <a:ext cx="9030878" cy="548111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zh-CN" altLang="en-US" dirty="0"/>
          </a:p>
        </p:txBody>
      </p:sp>
      <p:sp>
        <p:nvSpPr>
          <p:cNvPr id="3" name="内容占位符 2"/>
          <p:cNvSpPr>
            <a:spLocks noGrp="1"/>
          </p:cNvSpPr>
          <p:nvPr>
            <p:ph idx="1"/>
          </p:nvPr>
        </p:nvSpPr>
        <p:spPr/>
        <p:txBody>
          <a:bodyPr/>
          <a:lstStyle/>
          <a:p>
            <a:pPr algn="l"/>
            <a:r>
              <a:rPr lang="zh-CN" altLang="en-US" sz="2400" b="0" i="0" dirty="0">
                <a:solidFill>
                  <a:srgbClr val="222222"/>
                </a:solidFill>
                <a:effectLst/>
                <a:latin typeface="Helvetica Neue"/>
              </a:rPr>
              <a:t>摹客原型设计的编辑器界面分为以下几大部分：</a:t>
            </a:r>
            <a:endParaRPr lang="zh-CN" altLang="en-US" sz="2400" b="0" i="0" dirty="0">
              <a:solidFill>
                <a:srgbClr val="222222"/>
              </a:solidFill>
              <a:effectLst/>
              <a:latin typeface="Helvetica Neue"/>
            </a:endParaRPr>
          </a:p>
          <a:p>
            <a:pPr algn="l"/>
            <a:r>
              <a:rPr lang="zh-CN" altLang="en-US" sz="2400" b="0" i="0" dirty="0">
                <a:solidFill>
                  <a:srgbClr val="222222"/>
                </a:solidFill>
                <a:effectLst/>
                <a:latin typeface="Helvetica Neue"/>
              </a:rPr>
              <a:t>中部：是你进行原型创作时的工作区，工作区左下角展示了你当前选中的画板名称。你还可以在工作区右下角使用工作区导航。</a:t>
            </a:r>
            <a:endParaRPr lang="zh-CN" altLang="en-US" sz="2400" b="0" i="0" dirty="0">
              <a:solidFill>
                <a:srgbClr val="222222"/>
              </a:solidFill>
              <a:effectLst/>
              <a:latin typeface="Helvetica Neue"/>
            </a:endParaRPr>
          </a:p>
          <a:p>
            <a:pPr algn="l"/>
            <a:r>
              <a:rPr lang="zh-CN" altLang="en-US" sz="2400" b="0" i="0" dirty="0">
                <a:solidFill>
                  <a:srgbClr val="222222"/>
                </a:solidFill>
                <a:effectLst/>
                <a:latin typeface="Helvetica Neue"/>
              </a:rPr>
              <a:t>顶部：工具栏，由一些常用的功能和操作按钮构成；</a:t>
            </a:r>
            <a:endParaRPr lang="zh-CN" altLang="en-US" sz="2400" b="0" i="0" dirty="0">
              <a:solidFill>
                <a:srgbClr val="222222"/>
              </a:solidFill>
              <a:effectLst/>
              <a:latin typeface="Helvetica Neue"/>
            </a:endParaRPr>
          </a:p>
          <a:p>
            <a:pPr algn="l"/>
            <a:r>
              <a:rPr lang="zh-CN" altLang="en-US" sz="2400" b="0" i="0" dirty="0">
                <a:solidFill>
                  <a:srgbClr val="222222"/>
                </a:solidFill>
                <a:effectLst/>
                <a:latin typeface="Helvetica Neue"/>
              </a:rPr>
              <a:t>左侧面板：由项目、组件、图标、图层、设计资源五大部分构成 ；</a:t>
            </a:r>
            <a:endParaRPr lang="zh-CN" altLang="en-US" sz="2400" b="0" i="0" dirty="0">
              <a:solidFill>
                <a:srgbClr val="222222"/>
              </a:solidFill>
              <a:effectLst/>
              <a:latin typeface="Helvetica Neue"/>
            </a:endParaRPr>
          </a:p>
          <a:p>
            <a:pPr algn="l"/>
            <a:r>
              <a:rPr lang="zh-CN" altLang="en-US" sz="2400" b="0" i="0" dirty="0">
                <a:solidFill>
                  <a:srgbClr val="222222"/>
                </a:solidFill>
                <a:effectLst/>
                <a:latin typeface="Helvetica Neue"/>
              </a:rPr>
              <a:t>右侧面板：包含编辑及交互两部分。</a:t>
            </a:r>
            <a:endParaRPr lang="zh-CN" altLang="en-US" sz="2400" b="0" i="0" dirty="0">
              <a:solidFill>
                <a:srgbClr val="222222"/>
              </a:solidFill>
              <a:effectLst/>
              <a:latin typeface="Helvetica Neue"/>
            </a:endParaRPr>
          </a:p>
          <a:p>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483" y="18255"/>
            <a:ext cx="10515600" cy="1325563"/>
          </a:xfrm>
        </p:spPr>
        <p:txBody>
          <a:bodyPr/>
          <a:lstStyle/>
          <a:p>
            <a:r>
              <a:rPr lang="zh-CN" altLang="en-US" dirty="0"/>
              <a:t>介绍</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0" y="1339850"/>
            <a:ext cx="12192000" cy="5518150"/>
          </a:xfrm>
          <a:prstGeom prst="rect">
            <a:avLst/>
          </a:prstGeom>
        </p:spPr>
      </p:pic>
      <p:sp>
        <p:nvSpPr>
          <p:cNvPr id="6" name="矩形 5"/>
          <p:cNvSpPr/>
          <p:nvPr/>
        </p:nvSpPr>
        <p:spPr>
          <a:xfrm>
            <a:off x="0" y="1621344"/>
            <a:ext cx="1536569" cy="25226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625790"/>
            <a:ext cx="1536569" cy="22594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1536569" y="2232210"/>
            <a:ext cx="9439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536569" y="5165387"/>
            <a:ext cx="13428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0655431" y="1621344"/>
            <a:ext cx="1536569" cy="5081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H="1">
            <a:off x="9260732" y="2918298"/>
            <a:ext cx="139469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50468" y="2058838"/>
            <a:ext cx="1536569" cy="369332"/>
          </a:xfrm>
          <a:prstGeom prst="rect">
            <a:avLst/>
          </a:prstGeom>
          <a:noFill/>
        </p:spPr>
        <p:txBody>
          <a:bodyPr wrap="square" rtlCol="0">
            <a:spAutoFit/>
          </a:bodyPr>
          <a:lstStyle/>
          <a:p>
            <a:r>
              <a:rPr lang="zh-CN" altLang="en-US" dirty="0"/>
              <a:t>页面</a:t>
            </a:r>
            <a:endParaRPr lang="zh-CN" altLang="en-US" dirty="0"/>
          </a:p>
        </p:txBody>
      </p:sp>
      <p:sp>
        <p:nvSpPr>
          <p:cNvPr id="16" name="文本框 15"/>
          <p:cNvSpPr txBox="1"/>
          <p:nvPr/>
        </p:nvSpPr>
        <p:spPr>
          <a:xfrm>
            <a:off x="2879387" y="4948788"/>
            <a:ext cx="1536569" cy="369332"/>
          </a:xfrm>
          <a:prstGeom prst="rect">
            <a:avLst/>
          </a:prstGeom>
          <a:noFill/>
        </p:spPr>
        <p:txBody>
          <a:bodyPr wrap="square" rtlCol="0">
            <a:spAutoFit/>
          </a:bodyPr>
          <a:lstStyle/>
          <a:p>
            <a:r>
              <a:rPr lang="zh-CN" altLang="en-US" dirty="0"/>
              <a:t>设计组件</a:t>
            </a:r>
            <a:endParaRPr lang="zh-CN" altLang="en-US" dirty="0"/>
          </a:p>
        </p:txBody>
      </p:sp>
      <p:sp>
        <p:nvSpPr>
          <p:cNvPr id="17" name="文本框 16"/>
          <p:cNvSpPr txBox="1"/>
          <p:nvPr/>
        </p:nvSpPr>
        <p:spPr>
          <a:xfrm>
            <a:off x="7647144" y="2682409"/>
            <a:ext cx="1536569" cy="369332"/>
          </a:xfrm>
          <a:prstGeom prst="rect">
            <a:avLst/>
          </a:prstGeom>
          <a:noFill/>
        </p:spPr>
        <p:txBody>
          <a:bodyPr wrap="square" rtlCol="0">
            <a:spAutoFit/>
          </a:bodyPr>
          <a:lstStyle/>
          <a:p>
            <a:r>
              <a:rPr lang="zh-CN" altLang="en-US" dirty="0"/>
              <a:t>组件属性</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0" y="1184206"/>
            <a:ext cx="12192000" cy="5518150"/>
          </a:xfrm>
          <a:prstGeom prst="rect">
            <a:avLst/>
          </a:prstGeom>
        </p:spPr>
      </p:pic>
      <p:sp>
        <p:nvSpPr>
          <p:cNvPr id="2" name="标题 1"/>
          <p:cNvSpPr>
            <a:spLocks noGrp="1"/>
          </p:cNvSpPr>
          <p:nvPr>
            <p:ph type="title"/>
          </p:nvPr>
        </p:nvSpPr>
        <p:spPr>
          <a:xfrm>
            <a:off x="93483" y="18255"/>
            <a:ext cx="10515600" cy="1325563"/>
          </a:xfrm>
        </p:spPr>
        <p:txBody>
          <a:bodyPr/>
          <a:lstStyle/>
          <a:p>
            <a:r>
              <a:rPr lang="zh-CN" altLang="en-US" dirty="0"/>
              <a:t>介绍</a:t>
            </a:r>
            <a:endParaRPr lang="zh-CN" altLang="en-US" dirty="0"/>
          </a:p>
        </p:txBody>
      </p:sp>
      <p:sp>
        <p:nvSpPr>
          <p:cNvPr id="6" name="矩形 5"/>
          <p:cNvSpPr/>
          <p:nvPr/>
        </p:nvSpPr>
        <p:spPr>
          <a:xfrm>
            <a:off x="0" y="1639211"/>
            <a:ext cx="1536569" cy="25226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625790"/>
            <a:ext cx="1536569" cy="22594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1536569" y="2232210"/>
            <a:ext cx="9439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536569" y="5165387"/>
            <a:ext cx="13428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0607194" y="1621344"/>
            <a:ext cx="1536569" cy="5081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H="1">
            <a:off x="9260732" y="2918298"/>
            <a:ext cx="139469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58374" y="2076571"/>
            <a:ext cx="1536569" cy="369332"/>
          </a:xfrm>
          <a:prstGeom prst="rect">
            <a:avLst/>
          </a:prstGeom>
          <a:noFill/>
        </p:spPr>
        <p:txBody>
          <a:bodyPr wrap="square" rtlCol="0">
            <a:spAutoFit/>
          </a:bodyPr>
          <a:lstStyle/>
          <a:p>
            <a:r>
              <a:rPr lang="zh-CN" altLang="en-US" dirty="0"/>
              <a:t>图层</a:t>
            </a:r>
            <a:endParaRPr lang="zh-CN" altLang="en-US" dirty="0"/>
          </a:p>
        </p:txBody>
      </p:sp>
      <p:sp>
        <p:nvSpPr>
          <p:cNvPr id="16" name="文本框 15"/>
          <p:cNvSpPr txBox="1"/>
          <p:nvPr/>
        </p:nvSpPr>
        <p:spPr>
          <a:xfrm>
            <a:off x="2879387" y="4948788"/>
            <a:ext cx="1536569" cy="369332"/>
          </a:xfrm>
          <a:prstGeom prst="rect">
            <a:avLst/>
          </a:prstGeom>
          <a:noFill/>
        </p:spPr>
        <p:txBody>
          <a:bodyPr wrap="square" rtlCol="0">
            <a:spAutoFit/>
          </a:bodyPr>
          <a:lstStyle/>
          <a:p>
            <a:r>
              <a:rPr lang="zh-CN" altLang="en-US" dirty="0"/>
              <a:t>设计组件</a:t>
            </a:r>
            <a:endParaRPr lang="zh-CN" altLang="en-US" dirty="0"/>
          </a:p>
        </p:txBody>
      </p:sp>
      <p:sp>
        <p:nvSpPr>
          <p:cNvPr id="17" name="文本框 16"/>
          <p:cNvSpPr txBox="1"/>
          <p:nvPr/>
        </p:nvSpPr>
        <p:spPr>
          <a:xfrm>
            <a:off x="7772400" y="2608271"/>
            <a:ext cx="1618436" cy="646331"/>
          </a:xfrm>
          <a:prstGeom prst="rect">
            <a:avLst/>
          </a:prstGeom>
          <a:noFill/>
        </p:spPr>
        <p:txBody>
          <a:bodyPr wrap="square" rtlCol="0">
            <a:spAutoFit/>
          </a:bodyPr>
          <a:lstStyle/>
          <a:p>
            <a:r>
              <a:rPr lang="zh-CN" altLang="en-US" dirty="0"/>
              <a:t>设计组件的一些交互动作</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4</a:t>
            </a:r>
            <a:endPar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a:xfrm>
            <a:off x="2423160" y="3089910"/>
            <a:ext cx="7536180" cy="740410"/>
          </a:xfrm>
        </p:spPr>
        <p:txBody>
          <a:bodyPr>
            <a:normAutofit/>
          </a:bodyPr>
          <a:lstStyle/>
          <a:p>
            <a:r>
              <a:rPr lang="zh-CN" altLang="en-US" dirty="0">
                <a:sym typeface="+mn-lt"/>
              </a:rPr>
              <a:t>参考文献</a:t>
            </a:r>
            <a:endParaRPr lang="zh-CN" altLang="en-US" dirty="0">
              <a:sym typeface="+mn-lt"/>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1</a:t>
            </a:r>
            <a:endPar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a:xfrm>
            <a:off x="2423160" y="3089910"/>
            <a:ext cx="7536180" cy="740410"/>
          </a:xfrm>
        </p:spPr>
        <p:txBody>
          <a:bodyPr>
            <a:normAutofit/>
          </a:bodyPr>
          <a:lstStyle/>
          <a:p>
            <a:r>
              <a:rPr lang="zh-CN" altLang="en-US" dirty="0">
                <a:sym typeface="+mn-lt"/>
              </a:rPr>
              <a:t>界面原型在需求工程中的原理</a:t>
            </a:r>
            <a:endParaRPr lang="zh-CN" altLang="en-US" dirty="0">
              <a:sym typeface="+mn-lt"/>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endParaRPr lang="en-US" altLang="zh-CN"/>
          </a:p>
        </p:txBody>
      </p:sp>
      <p:sp>
        <p:nvSpPr>
          <p:cNvPr id="4" name="文本框 3"/>
          <p:cNvSpPr txBox="1"/>
          <p:nvPr/>
        </p:nvSpPr>
        <p:spPr>
          <a:xfrm>
            <a:off x="896620" y="1261745"/>
            <a:ext cx="9991090" cy="2306955"/>
          </a:xfrm>
          <a:prstGeom prst="rect">
            <a:avLst/>
          </a:prstGeom>
          <a:noFill/>
        </p:spPr>
        <p:txBody>
          <a:bodyPr wrap="square" rtlCol="0">
            <a:spAutoFit/>
          </a:bodyPr>
          <a:lstStyle/>
          <a:p>
            <a:r>
              <a:rPr lang="en-US" altLang="zh-CN" dirty="0"/>
              <a:t>[1] Karl </a:t>
            </a:r>
            <a:r>
              <a:rPr lang="en-US" altLang="zh-CN" dirty="0" err="1"/>
              <a:t>Wiegers,Joy</a:t>
            </a:r>
            <a:r>
              <a:rPr lang="en-US" altLang="zh-CN" dirty="0"/>
              <a:t> Beatty </a:t>
            </a:r>
            <a:r>
              <a:rPr lang="zh-CN" altLang="en-US" dirty="0"/>
              <a:t>《软件需求》第三版</a:t>
            </a:r>
            <a:r>
              <a:rPr lang="en-US" altLang="zh-CN" dirty="0"/>
              <a:t> </a:t>
            </a:r>
            <a:r>
              <a:rPr lang="zh-CN" altLang="en-US" dirty="0"/>
              <a:t>北京：清华大学出版社，</a:t>
            </a:r>
            <a:r>
              <a:rPr lang="en-US" altLang="zh-CN" dirty="0"/>
              <a:t>2016</a:t>
            </a:r>
            <a:endParaRPr lang="en-US" altLang="zh-CN" dirty="0"/>
          </a:p>
          <a:p>
            <a:r>
              <a:rPr lang="en-US" altLang="zh-CN" dirty="0"/>
              <a:t> ISBN 978-7-302-42682-0  P264-278</a:t>
            </a:r>
            <a:endParaRPr lang="en-US" altLang="zh-CN" dirty="0"/>
          </a:p>
          <a:p>
            <a:endParaRPr lang="en-US" altLang="zh-CN" dirty="0"/>
          </a:p>
          <a:p>
            <a:r>
              <a:rPr lang="en-US" altLang="zh-CN" dirty="0"/>
              <a:t>[2]Scott </a:t>
            </a:r>
            <a:r>
              <a:rPr lang="en-US" altLang="zh-CN" dirty="0" err="1"/>
              <a:t>W.Ambler</a:t>
            </a:r>
            <a:r>
              <a:rPr lang="en-US" altLang="zh-CN" dirty="0"/>
              <a:t> 《The Object Primer 3rd </a:t>
            </a:r>
            <a:r>
              <a:rPr lang="en-US" altLang="zh-CN" dirty="0" err="1"/>
              <a:t>Edition》Cambridge</a:t>
            </a:r>
            <a:r>
              <a:rPr lang="en-US" altLang="zh-CN" dirty="0"/>
              <a:t> University Press</a:t>
            </a:r>
            <a:r>
              <a:rPr lang="zh-CN" altLang="en-US" dirty="0"/>
              <a:t>，</a:t>
            </a:r>
            <a:r>
              <a:rPr lang="en-US" altLang="zh-CN" dirty="0"/>
              <a:t>2004</a:t>
            </a:r>
            <a:endParaRPr lang="en-US" altLang="zh-CN" dirty="0"/>
          </a:p>
          <a:p>
            <a:r>
              <a:rPr lang="en-US" altLang="zh-CN" dirty="0"/>
              <a:t>ISBN</a:t>
            </a:r>
            <a:r>
              <a:rPr lang="zh-CN" altLang="en-US" dirty="0"/>
              <a:t>：</a:t>
            </a:r>
            <a:r>
              <a:rPr lang="en-US" altLang="zh-CN" dirty="0"/>
              <a:t>0521540186 </a:t>
            </a:r>
            <a:r>
              <a:rPr lang="zh-CN" altLang="en-US" dirty="0"/>
              <a:t>第六章节</a:t>
            </a:r>
            <a:endParaRPr lang="zh-CN" altLang="en-US" dirty="0"/>
          </a:p>
          <a:p>
            <a:endParaRPr lang="en-US" altLang="zh-CN" dirty="0"/>
          </a:p>
          <a:p>
            <a:r>
              <a:rPr lang="en-US" altLang="zh-CN" dirty="0"/>
              <a:t>[3]</a:t>
            </a:r>
            <a:r>
              <a:rPr lang="zh-CN" altLang="en-US">
                <a:sym typeface="+mn-ea"/>
              </a:rPr>
              <a:t>格格学姐Redesign https://www.bilibili.com/read/cv13000357/ 出处：bilibili</a:t>
            </a:r>
            <a:r>
              <a:rPr lang="en-US" altLang="zh-CN">
                <a:sym typeface="+mn-ea"/>
              </a:rPr>
              <a:t> 2022.4.9</a:t>
            </a:r>
            <a:endParaRPr lang="zh-CN" altLang="en-US"/>
          </a:p>
          <a:p>
            <a:endParaRPr lang="en-US" altLang="zh-CN"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62703" y="2172451"/>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5</a:t>
            </a:r>
            <a:endPar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a:xfrm>
            <a:off x="2423160" y="3089910"/>
            <a:ext cx="7536180" cy="740410"/>
          </a:xfrm>
        </p:spPr>
        <p:txBody>
          <a:bodyPr>
            <a:normAutofit/>
          </a:bodyPr>
          <a:lstStyle/>
          <a:p>
            <a:r>
              <a:rPr lang="zh-CN" altLang="en-US" dirty="0">
                <a:sym typeface="+mn-lt"/>
              </a:rPr>
              <a:t>小组评分</a:t>
            </a:r>
            <a:endParaRPr lang="zh-CN" altLang="en-US" dirty="0">
              <a:sym typeface="+mn-lt"/>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p:cNvGraphicFramePr>
            <a:graphicFrameLocks noGrp="1"/>
          </p:cNvGraphicFramePr>
          <p:nvPr>
            <p:custDataLst>
              <p:tags r:id="rId1"/>
            </p:custDataLst>
          </p:nvPr>
        </p:nvGraphicFramePr>
        <p:xfrm>
          <a:off x="1822450" y="2615141"/>
          <a:ext cx="8128002" cy="2397760"/>
        </p:xfrm>
        <a:graphic>
          <a:graphicData uri="http://schemas.openxmlformats.org/drawingml/2006/table">
            <a:tbl>
              <a:tblPr firstRow="1" bandRow="1">
                <a:tableStyleId>{5C22544A-7EE6-4342-B048-85BDC9FD1C3A}</a:tableStyleId>
              </a:tblPr>
              <a:tblGrid>
                <a:gridCol w="1139039"/>
                <a:gridCol w="1570295"/>
                <a:gridCol w="1354667"/>
                <a:gridCol w="1354667"/>
                <a:gridCol w="1354667"/>
                <a:gridCol w="1354667"/>
              </a:tblGrid>
              <a:tr h="370840">
                <a:tc>
                  <a:txBody>
                    <a:bodyPr/>
                    <a:lstStyle/>
                    <a:p>
                      <a:r>
                        <a:rPr lang="zh-CN" altLang="en-US" dirty="0"/>
                        <a:t>成员</a:t>
                      </a:r>
                      <a:endParaRPr lang="zh-CN" altLang="en-US" dirty="0"/>
                    </a:p>
                  </a:txBody>
                  <a:tcPr/>
                </a:tc>
                <a:tc>
                  <a:txBody>
                    <a:bodyPr/>
                    <a:lstStyle/>
                    <a:p>
                      <a:r>
                        <a:rPr lang="zh-CN" altLang="en-US" dirty="0"/>
                        <a:t>徐过</a:t>
                      </a:r>
                      <a:endParaRPr lang="zh-CN" altLang="en-US" dirty="0"/>
                    </a:p>
                  </a:txBody>
                  <a:tcPr/>
                </a:tc>
                <a:tc>
                  <a:txBody>
                    <a:bodyPr/>
                    <a:lstStyle/>
                    <a:p>
                      <a:r>
                        <a:rPr lang="zh-CN" altLang="en-US" dirty="0"/>
                        <a:t>许罗阳宁</a:t>
                      </a:r>
                      <a:endParaRPr lang="zh-CN" altLang="en-US" dirty="0"/>
                    </a:p>
                  </a:txBody>
                  <a:tcPr/>
                </a:tc>
                <a:tc>
                  <a:txBody>
                    <a:bodyPr/>
                    <a:lstStyle/>
                    <a:p>
                      <a:r>
                        <a:rPr lang="zh-CN" altLang="en-US" dirty="0"/>
                        <a:t>余浩凯</a:t>
                      </a:r>
                      <a:endParaRPr lang="zh-CN" altLang="en-US" dirty="0"/>
                    </a:p>
                  </a:txBody>
                  <a:tcPr/>
                </a:tc>
                <a:tc>
                  <a:txBody>
                    <a:bodyPr/>
                    <a:lstStyle/>
                    <a:p>
                      <a:r>
                        <a:rPr lang="zh-CN" altLang="en-US" dirty="0"/>
                        <a:t>徐晟</a:t>
                      </a:r>
                      <a:endParaRPr lang="zh-CN" altLang="en-US" dirty="0"/>
                    </a:p>
                  </a:txBody>
                  <a:tcPr/>
                </a:tc>
                <a:tc>
                  <a:txBody>
                    <a:bodyPr/>
                    <a:lstStyle/>
                    <a:p>
                      <a:r>
                        <a:rPr lang="zh-CN" altLang="en-US" dirty="0"/>
                        <a:t>邵云飞</a:t>
                      </a:r>
                      <a:endParaRPr lang="zh-CN" altLang="en-US" dirty="0"/>
                    </a:p>
                  </a:txBody>
                  <a:tcPr/>
                </a:tc>
              </a:tr>
              <a:tr h="370840">
                <a:tc>
                  <a:txBody>
                    <a:bodyPr/>
                    <a:lstStyle/>
                    <a:p>
                      <a:r>
                        <a:rPr lang="zh-CN" altLang="en-US" dirty="0"/>
                        <a:t>分工</a:t>
                      </a:r>
                      <a:endParaRPr lang="zh-CN" altLang="en-US" dirty="0"/>
                    </a:p>
                  </a:txBody>
                  <a:tcPr/>
                </a:tc>
                <a:tc>
                  <a:txBody>
                    <a:bodyPr/>
                    <a:lstStyle/>
                    <a:p>
                      <a:r>
                        <a:rPr lang="zh-CN" altLang="en-US" dirty="0"/>
                        <a:t>提炼大纲</a:t>
                      </a:r>
                      <a:endParaRPr lang="en-US" altLang="zh-CN" dirty="0"/>
                    </a:p>
                    <a:p>
                      <a:r>
                        <a:rPr lang="zh-CN" altLang="en-US" dirty="0"/>
                        <a:t>资料收集</a:t>
                      </a:r>
                      <a:endParaRPr lang="zh-CN" altLang="en-US" dirty="0"/>
                    </a:p>
                  </a:txBody>
                  <a:tcPr/>
                </a:tc>
                <a:tc>
                  <a:txBody>
                    <a:bodyPr/>
                    <a:lstStyle/>
                    <a:p>
                      <a:r>
                        <a:rPr lang="en-US" altLang="zh-CN" dirty="0"/>
                        <a:t>ppt</a:t>
                      </a:r>
                      <a:r>
                        <a:rPr lang="zh-CN" altLang="en-US" dirty="0"/>
                        <a:t>主制作</a:t>
                      </a:r>
                      <a:endParaRPr lang="en-US" altLang="zh-CN" dirty="0"/>
                    </a:p>
                    <a:p>
                      <a:r>
                        <a:rPr lang="zh-CN" altLang="en-US" dirty="0"/>
                        <a:t>资料收集</a:t>
                      </a:r>
                      <a:endParaRPr lang="zh-CN" altLang="en-US" dirty="0"/>
                    </a:p>
                  </a:txBody>
                  <a:tcPr/>
                </a:tc>
                <a:tc>
                  <a:txBody>
                    <a:bodyPr/>
                    <a:lstStyle/>
                    <a:p>
                      <a:r>
                        <a:rPr lang="en-US" altLang="zh-CN" dirty="0"/>
                        <a:t>ppt</a:t>
                      </a:r>
                      <a:r>
                        <a:rPr lang="zh-CN" altLang="en-US" dirty="0"/>
                        <a:t>原型概念</a:t>
                      </a:r>
                      <a:endParaRPr lang="en-US" altLang="zh-CN" dirty="0"/>
                    </a:p>
                    <a:p>
                      <a:r>
                        <a:rPr lang="zh-CN" altLang="en-US" dirty="0"/>
                        <a:t>资料收集</a:t>
                      </a:r>
                      <a:endParaRPr lang="zh-CN" altLang="en-US" dirty="0"/>
                    </a:p>
                  </a:txBody>
                  <a:tcPr/>
                </a:tc>
                <a:tc>
                  <a:txBody>
                    <a:bodyPr/>
                    <a:lstStyle/>
                    <a:p>
                      <a:r>
                        <a:rPr lang="en-US" altLang="zh-CN" dirty="0"/>
                        <a:t>ppt</a:t>
                      </a:r>
                      <a:r>
                        <a:rPr lang="zh-CN" altLang="en-US" dirty="0"/>
                        <a:t>原型工具介绍</a:t>
                      </a:r>
                      <a:endParaRPr lang="en-US" altLang="zh-CN" dirty="0"/>
                    </a:p>
                    <a:p>
                      <a:r>
                        <a:rPr lang="zh-CN" altLang="en-US" dirty="0"/>
                        <a:t>原型设计</a:t>
                      </a:r>
                      <a:endParaRPr lang="zh-CN" altLang="en-US" dirty="0"/>
                    </a:p>
                  </a:txBody>
                  <a:tcPr/>
                </a:tc>
                <a:tc>
                  <a:txBody>
                    <a:bodyPr/>
                    <a:lstStyle/>
                    <a:p>
                      <a:r>
                        <a:rPr lang="zh-CN" altLang="en-US" dirty="0"/>
                        <a:t>原型设计</a:t>
                      </a:r>
                      <a:endParaRPr lang="zh-CN" altLang="en-US" dirty="0"/>
                    </a:p>
                  </a:txBody>
                  <a:tcPr/>
                </a:tc>
              </a:tr>
              <a:tr h="370840">
                <a:tc>
                  <a:txBody>
                    <a:bodyPr/>
                    <a:lstStyle/>
                    <a:p>
                      <a:r>
                        <a:rPr lang="zh-CN" altLang="en-US" dirty="0"/>
                        <a:t>工作效率</a:t>
                      </a:r>
                      <a:endParaRPr lang="zh-CN" altLang="en-US" dirty="0"/>
                    </a:p>
                  </a:txBody>
                  <a:tcPr/>
                </a:tc>
                <a:tc>
                  <a:txBody>
                    <a:bodyPr/>
                    <a:lstStyle/>
                    <a:p>
                      <a:r>
                        <a:rPr lang="en-US" altLang="zh-CN" dirty="0"/>
                        <a:t>75</a:t>
                      </a:r>
                      <a:endParaRPr lang="zh-CN" altLang="en-US" dirty="0"/>
                    </a:p>
                  </a:txBody>
                  <a:tcPr/>
                </a:tc>
                <a:tc>
                  <a:txBody>
                    <a:bodyPr/>
                    <a:lstStyle/>
                    <a:p>
                      <a:r>
                        <a:rPr lang="en-US" altLang="zh-CN" dirty="0"/>
                        <a:t>77</a:t>
                      </a:r>
                      <a:endParaRPr lang="zh-CN" altLang="en-US" dirty="0"/>
                    </a:p>
                  </a:txBody>
                  <a:tcPr/>
                </a:tc>
                <a:tc>
                  <a:txBody>
                    <a:bodyPr/>
                    <a:lstStyle/>
                    <a:p>
                      <a:r>
                        <a:rPr lang="en-US" altLang="zh-CN" dirty="0"/>
                        <a:t>74</a:t>
                      </a:r>
                      <a:endParaRPr lang="zh-CN" altLang="en-US" dirty="0"/>
                    </a:p>
                  </a:txBody>
                  <a:tcPr/>
                </a:tc>
                <a:tc>
                  <a:txBody>
                    <a:bodyPr/>
                    <a:lstStyle/>
                    <a:p>
                      <a:r>
                        <a:rPr lang="en-US" altLang="zh-CN" dirty="0"/>
                        <a:t>75</a:t>
                      </a:r>
                      <a:endParaRPr lang="zh-CN" altLang="en-US" dirty="0"/>
                    </a:p>
                  </a:txBody>
                  <a:tcPr/>
                </a:tc>
                <a:tc>
                  <a:txBody>
                    <a:bodyPr/>
                    <a:lstStyle/>
                    <a:p>
                      <a:r>
                        <a:rPr lang="en-US" altLang="zh-CN" dirty="0"/>
                        <a:t>80</a:t>
                      </a:r>
                      <a:endParaRPr lang="zh-CN" altLang="en-US" dirty="0"/>
                    </a:p>
                  </a:txBody>
                  <a:tcPr/>
                </a:tc>
              </a:tr>
              <a:tr h="370840">
                <a:tc>
                  <a:txBody>
                    <a:bodyPr/>
                    <a:lstStyle/>
                    <a:p>
                      <a:r>
                        <a:rPr lang="zh-CN" altLang="en-US" dirty="0"/>
                        <a:t>工作质量</a:t>
                      </a:r>
                      <a:endParaRPr lang="zh-CN" altLang="en-US" dirty="0"/>
                    </a:p>
                  </a:txBody>
                  <a:tcPr/>
                </a:tc>
                <a:tc>
                  <a:txBody>
                    <a:bodyPr/>
                    <a:lstStyle/>
                    <a:p>
                      <a:r>
                        <a:rPr lang="en-US" altLang="zh-CN" dirty="0"/>
                        <a:t>75</a:t>
                      </a:r>
                      <a:endParaRPr lang="zh-CN" altLang="en-US" dirty="0"/>
                    </a:p>
                  </a:txBody>
                  <a:tcPr/>
                </a:tc>
                <a:tc>
                  <a:txBody>
                    <a:bodyPr/>
                    <a:lstStyle/>
                    <a:p>
                      <a:r>
                        <a:rPr lang="en-US" altLang="zh-CN" dirty="0"/>
                        <a:t>85</a:t>
                      </a:r>
                      <a:endParaRPr lang="zh-CN" altLang="en-US" dirty="0"/>
                    </a:p>
                  </a:txBody>
                  <a:tcPr/>
                </a:tc>
                <a:tc>
                  <a:txBody>
                    <a:bodyPr/>
                    <a:lstStyle/>
                    <a:p>
                      <a:r>
                        <a:rPr lang="en-US" altLang="zh-CN" dirty="0"/>
                        <a:t>74</a:t>
                      </a:r>
                      <a:endParaRPr lang="zh-CN" altLang="en-US" dirty="0"/>
                    </a:p>
                  </a:txBody>
                  <a:tcPr/>
                </a:tc>
                <a:tc>
                  <a:txBody>
                    <a:bodyPr/>
                    <a:lstStyle/>
                    <a:p>
                      <a:r>
                        <a:rPr lang="en-US" altLang="zh-CN" dirty="0"/>
                        <a:t>76</a:t>
                      </a:r>
                      <a:endParaRPr lang="zh-CN" altLang="en-US" dirty="0"/>
                    </a:p>
                  </a:txBody>
                  <a:tcPr/>
                </a:tc>
                <a:tc>
                  <a:txBody>
                    <a:bodyPr/>
                    <a:lstStyle/>
                    <a:p>
                      <a:r>
                        <a:rPr lang="en-US" altLang="zh-CN" dirty="0"/>
                        <a:t>84</a:t>
                      </a:r>
                      <a:endParaRPr lang="zh-CN" altLang="en-US" dirty="0"/>
                    </a:p>
                  </a:txBody>
                  <a:tcPr/>
                </a:tc>
              </a:tr>
              <a:tr h="370840">
                <a:tc>
                  <a:txBody>
                    <a:bodyPr/>
                    <a:lstStyle/>
                    <a:p>
                      <a:r>
                        <a:rPr lang="zh-CN" altLang="en-US" dirty="0"/>
                        <a:t>打分</a:t>
                      </a:r>
                      <a:endParaRPr lang="zh-CN" altLang="en-US" dirty="0"/>
                    </a:p>
                  </a:txBody>
                  <a:tcPr/>
                </a:tc>
                <a:tc>
                  <a:txBody>
                    <a:bodyPr/>
                    <a:lstStyle/>
                    <a:p>
                      <a:r>
                        <a:rPr lang="en-US" altLang="zh-CN" dirty="0"/>
                        <a:t>75</a:t>
                      </a:r>
                      <a:endParaRPr lang="zh-CN" altLang="en-US" dirty="0"/>
                    </a:p>
                  </a:txBody>
                  <a:tcPr/>
                </a:tc>
                <a:tc>
                  <a:txBody>
                    <a:bodyPr/>
                    <a:lstStyle/>
                    <a:p>
                      <a:r>
                        <a:rPr lang="en-US" altLang="zh-CN" dirty="0"/>
                        <a:t>81</a:t>
                      </a:r>
                      <a:endParaRPr lang="zh-CN" altLang="en-US" dirty="0"/>
                    </a:p>
                  </a:txBody>
                  <a:tcPr/>
                </a:tc>
                <a:tc>
                  <a:txBody>
                    <a:bodyPr/>
                    <a:lstStyle/>
                    <a:p>
                      <a:r>
                        <a:rPr lang="en-US" altLang="zh-CN" dirty="0"/>
                        <a:t>74</a:t>
                      </a:r>
                      <a:endParaRPr lang="zh-CN" altLang="en-US" dirty="0"/>
                    </a:p>
                  </a:txBody>
                  <a:tcPr/>
                </a:tc>
                <a:tc>
                  <a:txBody>
                    <a:bodyPr/>
                    <a:lstStyle/>
                    <a:p>
                      <a:r>
                        <a:rPr lang="en-US" altLang="zh-CN" dirty="0"/>
                        <a:t>75.5</a:t>
                      </a:r>
                      <a:endParaRPr lang="zh-CN" altLang="en-US" dirty="0"/>
                    </a:p>
                  </a:txBody>
                  <a:tcPr/>
                </a:tc>
                <a:tc>
                  <a:txBody>
                    <a:bodyPr/>
                    <a:lstStyle/>
                    <a:p>
                      <a:r>
                        <a:rPr lang="en-US" altLang="zh-CN" dirty="0"/>
                        <a:t>82</a:t>
                      </a:r>
                      <a:endParaRPr lang="zh-CN" altLang="en-US"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noProof="0" dirty="0">
                <a:sym typeface="+mn-lt"/>
              </a:rPr>
              <a:t>THANKS</a:t>
            </a: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1"/>
            </p:custDataLst>
          </p:nvPr>
        </p:nvSpPr>
        <p:spPr/>
        <p:txBody>
          <a:bodyPr>
            <a:normAutofit/>
          </a:bodyPr>
          <a:lstStyle/>
          <a:p>
            <a:r>
              <a:rPr lang="zh-CN" altLang="zh-CN" sz="3600" b="1" spc="200" dirty="0">
                <a:solidFill>
                  <a:schemeClr val="tx1"/>
                </a:solidFill>
                <a:effectLst>
                  <a:outerShdw blurRad="38100" dist="19050" dir="2700000" algn="tl" rotWithShape="0">
                    <a:schemeClr val="dk1">
                      <a:alpha val="40000"/>
                    </a:schemeClr>
                  </a:outerShdw>
                </a:effectLst>
                <a:latin typeface="汉仪旗黑-85S" panose="00020600040101010101" pitchFamily="18" charset="-122"/>
                <a:ea typeface="汉仪旗黑-85S" panose="00020600040101010101" pitchFamily="18" charset="-122"/>
              </a:rPr>
              <a:t>软件原型的介绍</a:t>
            </a:r>
            <a:r>
              <a:rPr lang="en-US" altLang="zh-CN" sz="3600" b="1" spc="200" baseline="30000" dirty="0">
                <a:solidFill>
                  <a:schemeClr val="tx1"/>
                </a:solidFill>
                <a:effectLst>
                  <a:outerShdw blurRad="38100" dist="19050" dir="2700000" algn="tl" rotWithShape="0">
                    <a:schemeClr val="dk1">
                      <a:alpha val="40000"/>
                    </a:schemeClr>
                  </a:outerShdw>
                </a:effectLst>
                <a:latin typeface="汉仪旗黑-85S" panose="00020600040101010101" pitchFamily="18" charset="-122"/>
                <a:ea typeface="汉仪旗黑-85S" panose="00020600040101010101" pitchFamily="18" charset="-122"/>
              </a:rPr>
              <a:t>1</a:t>
            </a:r>
            <a:endParaRPr lang="en-US" altLang="zh-CN" sz="3600" b="1" spc="200" baseline="30000" dirty="0">
              <a:solidFill>
                <a:schemeClr val="tx1"/>
              </a:solidFill>
              <a:effectLst>
                <a:outerShdw blurRad="38100" dist="19050" dir="2700000" algn="tl" rotWithShape="0">
                  <a:schemeClr val="dk1">
                    <a:alpha val="40000"/>
                  </a:schemeClr>
                </a:outerShdw>
              </a:effectLst>
              <a:latin typeface="汉仪旗黑-85S" panose="00020600040101010101" pitchFamily="18" charset="-122"/>
              <a:ea typeface="汉仪旗黑-85S" panose="00020600040101010101" pitchFamily="18" charset="-122"/>
            </a:endParaRPr>
          </a:p>
        </p:txBody>
      </p:sp>
      <p:sp>
        <p:nvSpPr>
          <p:cNvPr id="2" name="内容占位符 1"/>
          <p:cNvSpPr>
            <a:spLocks noGrp="1"/>
          </p:cNvSpPr>
          <p:nvPr>
            <p:ph sz="quarter" idx="13"/>
            <p:custDataLst>
              <p:tags r:id="rId2"/>
            </p:custDataLst>
          </p:nvPr>
        </p:nvSpPr>
        <p:spPr/>
        <p:txBody>
          <a:bodyPr/>
          <a:lstStyle/>
          <a:p>
            <a:pPr marL="0" indent="0">
              <a:lnSpc>
                <a:spcPct val="130000"/>
              </a:lnSpc>
              <a:spcBef>
                <a:spcPts val="0"/>
              </a:spcBef>
              <a:spcAft>
                <a:spcPts val="1000"/>
              </a:spcAft>
              <a:buNone/>
            </a:pPr>
            <a:endParaRPr lang="zh-CN" altLang="en-US" sz="2000" spc="150" dirty="0">
              <a:solidFill>
                <a:schemeClr val="tx1">
                  <a:lumMod val="85000"/>
                  <a:lumOff val="15000"/>
                </a:schemeClr>
              </a:solidFill>
            </a:endParaRPr>
          </a:p>
          <a:p>
            <a:pPr marL="0" indent="0">
              <a:lnSpc>
                <a:spcPct val="130000"/>
              </a:lnSpc>
              <a:spcBef>
                <a:spcPts val="0"/>
              </a:spcBef>
              <a:spcAft>
                <a:spcPts val="1000"/>
              </a:spcAft>
              <a:buNone/>
            </a:pPr>
            <a:r>
              <a:rPr lang="zh-CN" altLang="en-US" sz="2000" spc="150" dirty="0">
                <a:solidFill>
                  <a:schemeClr val="tx1">
                    <a:lumMod val="85000"/>
                    <a:lumOff val="15000"/>
                  </a:schemeClr>
                </a:solidFill>
              </a:rPr>
              <a:t>软件原型以试探性方式逐步逼近解决方案。它使需求更加真实，用例更加鲜活，使我们能够进一步理解需求。</a:t>
            </a:r>
            <a:r>
              <a:rPr lang="zh-CN" altLang="en-US" sz="2000" b="1" spc="150" dirty="0">
                <a:solidFill>
                  <a:schemeClr val="tx1">
                    <a:lumMod val="85000"/>
                    <a:lumOff val="15000"/>
                  </a:schemeClr>
                </a:solidFill>
              </a:rPr>
              <a:t>原型通过对新系统建模或者给用户提供一个粗糙的新系统、激发用户思考并引导出需求</a:t>
            </a:r>
            <a:r>
              <a:rPr lang="zh-CN" altLang="en-US" sz="2000" spc="150" dirty="0">
                <a:solidFill>
                  <a:schemeClr val="tx1">
                    <a:lumMod val="85000"/>
                    <a:lumOff val="15000"/>
                  </a:schemeClr>
                </a:solidFill>
              </a:rPr>
              <a:t>。原型方法的早期反馈可以帮助项目干系人对系统需求达成共识，从而减少用户满意度降低的风险。</a:t>
            </a:r>
            <a:endParaRPr lang="zh-CN" altLang="en-US" sz="2000" spc="150" dirty="0">
              <a:solidFill>
                <a:schemeClr val="tx1">
                  <a:lumMod val="85000"/>
                  <a:lumOff val="15000"/>
                </a:schemeClr>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12775" y="1983105"/>
            <a:ext cx="3044825" cy="1322070"/>
          </a:xfrm>
          <a:prstGeom prst="rect">
            <a:avLst/>
          </a:prstGeom>
          <a:noFill/>
        </p:spPr>
        <p:txBody>
          <a:bodyPr wrap="square" rtlCol="0">
            <a:normAutofit/>
          </a:bodyPr>
          <a:lstStyle/>
          <a:p>
            <a:r>
              <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0" name="文本框 19"/>
          <p:cNvSpPr txBox="1"/>
          <p:nvPr>
            <p:custDataLst>
              <p:tags r:id="rId2"/>
            </p:custDataLst>
          </p:nvPr>
        </p:nvSpPr>
        <p:spPr>
          <a:xfrm>
            <a:off x="612775" y="3312725"/>
            <a:ext cx="3044825" cy="398780"/>
          </a:xfrm>
          <a:prstGeom prst="rect">
            <a:avLst/>
          </a:prstGeom>
          <a:noFill/>
        </p:spPr>
        <p:txBody>
          <a:bodyPr wrap="square" rtlCol="0">
            <a:normAutofit fontScale="90000"/>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明确，完成以及验证需求</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1" name="文本框 20"/>
          <p:cNvSpPr txBox="1"/>
          <p:nvPr>
            <p:custDataLst>
              <p:tags r:id="rId3"/>
            </p:custDataLst>
          </p:nvPr>
        </p:nvSpPr>
        <p:spPr>
          <a:xfrm>
            <a:off x="612775" y="4028440"/>
            <a:ext cx="3264535" cy="2470150"/>
          </a:xfrm>
          <a:prstGeom prst="rect">
            <a:avLst/>
          </a:prstGeom>
          <a:noFill/>
        </p:spPr>
        <p:txBody>
          <a:bodyPr wrap="square" rtlCol="0">
            <a:normAutofit/>
          </a:bodyPr>
          <a:lstStyle/>
          <a:p>
            <a:pPr fontAlgn="auto">
              <a:lnSpc>
                <a:spcPct val="130000"/>
              </a:lnSpc>
              <a:spcAft>
                <a:spcPts val="0"/>
              </a:spcAft>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作为一种需求工具，原型能够辅助我们取得共识、查找错误和遗漏以及</a:t>
            </a:r>
            <a:r>
              <a:rPr lang="zh-CN" altLang="en-US" sz="1600" dirty="0">
                <a:solidFill>
                  <a:srgbClr val="FF0000"/>
                </a:solidFill>
                <a:latin typeface="Arial" panose="020B0604020202020204" pitchFamily="34" charset="0"/>
                <a:ea typeface="微软雅黑" panose="020B0503020204020204" charset="-122"/>
                <a:sym typeface="Arial" panose="020B0604020202020204" pitchFamily="34" charset="0"/>
              </a:rPr>
              <a:t>评估需求的准确性和质量</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。用户通过对原型进行评估，能够指出需求中存在的问题，还能够发现被忽略的需求，使我们在构建实际产品之前，能够以低成本方式加以改正。</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24" name="文本框 23"/>
          <p:cNvSpPr txBox="1"/>
          <p:nvPr>
            <p:custDataLst>
              <p:tags r:id="rId4"/>
            </p:custDataLst>
          </p:nvPr>
        </p:nvSpPr>
        <p:spPr>
          <a:xfrm>
            <a:off x="8535035" y="1983105"/>
            <a:ext cx="3044825" cy="1322070"/>
          </a:xfrm>
          <a:prstGeom prst="rect">
            <a:avLst/>
          </a:prstGeom>
          <a:noFill/>
        </p:spPr>
        <p:txBody>
          <a:bodyPr wrap="square" rtlCol="0">
            <a:normAutofit/>
          </a:bodyPr>
          <a:lstStyle/>
          <a:p>
            <a:r>
              <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5" name="文本框 24"/>
          <p:cNvSpPr txBox="1"/>
          <p:nvPr>
            <p:custDataLst>
              <p:tags r:id="rId5"/>
            </p:custDataLst>
          </p:nvPr>
        </p:nvSpPr>
        <p:spPr>
          <a:xfrm>
            <a:off x="8534400" y="3312795"/>
            <a:ext cx="3044825" cy="708025"/>
          </a:xfrm>
          <a:prstGeom prst="rect">
            <a:avLst/>
          </a:prstGeom>
          <a:noFill/>
        </p:spPr>
        <p:txBody>
          <a:bodyPr wrap="square" rtlCol="0">
            <a:normAutofit fontScale="90000"/>
          </a:bodyPr>
          <a:lstStyle/>
          <a:p>
            <a:pPr algn="l"/>
            <a:r>
              <a:rPr lang="zh-CN" altLang="en-US" sz="2000" b="1">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创建一个可以演变为成品的部分系统</a:t>
            </a:r>
            <a:endParaRPr lang="zh-CN" altLang="en-US" sz="2000" b="1">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6" name="文本框 25"/>
          <p:cNvSpPr txBox="1"/>
          <p:nvPr>
            <p:custDataLst>
              <p:tags r:id="rId6"/>
            </p:custDataLst>
          </p:nvPr>
        </p:nvSpPr>
        <p:spPr>
          <a:xfrm>
            <a:off x="8535035" y="4098290"/>
            <a:ext cx="3313430" cy="2204720"/>
          </a:xfrm>
          <a:prstGeom prst="rect">
            <a:avLst/>
          </a:prstGeom>
          <a:noFill/>
        </p:spPr>
        <p:txBody>
          <a:bodyPr wrap="square" rtlCol="0">
            <a:normAutofit/>
          </a:bodyPr>
          <a:lstStyle/>
          <a:p>
            <a:pPr fontAlgn="auto">
              <a:lnSpc>
                <a:spcPct val="130000"/>
              </a:lnSpc>
              <a:spcAft>
                <a:spcPts val="0"/>
              </a:spcAft>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作为结构化工具， 原型是对是部分产品的功能实现，通过一系列小规模的开发周期，它</a:t>
            </a:r>
            <a:r>
              <a:rPr lang="zh-CN" altLang="en-US" sz="1600" dirty="0">
                <a:solidFill>
                  <a:srgbClr val="FF0000"/>
                </a:solidFill>
                <a:latin typeface="Arial" panose="020B0604020202020204" pitchFamily="34" charset="0"/>
                <a:ea typeface="微软雅黑" panose="020B0503020204020204" charset="-122"/>
                <a:sym typeface="Arial" panose="020B0604020202020204" pitchFamily="34" charset="0"/>
              </a:rPr>
              <a:t>演变为完整的产品</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。一开始就需要时刻记住，原型要最终发布并需要设计。</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29" name="文本框 28"/>
          <p:cNvSpPr txBox="1"/>
          <p:nvPr>
            <p:custDataLst>
              <p:tags r:id="rId7"/>
            </p:custDataLst>
          </p:nvPr>
        </p:nvSpPr>
        <p:spPr>
          <a:xfrm>
            <a:off x="4573270" y="1983105"/>
            <a:ext cx="3044825" cy="1322070"/>
          </a:xfrm>
          <a:prstGeom prst="rect">
            <a:avLst/>
          </a:prstGeom>
          <a:noFill/>
        </p:spPr>
        <p:txBody>
          <a:bodyPr wrap="square" rtlCol="0">
            <a:normAutofit/>
          </a:bodyPr>
          <a:lstStyle/>
          <a:p>
            <a:r>
              <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80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0" name="文本框 29"/>
          <p:cNvSpPr txBox="1"/>
          <p:nvPr>
            <p:custDataLst>
              <p:tags r:id="rId8"/>
            </p:custDataLst>
          </p:nvPr>
        </p:nvSpPr>
        <p:spPr>
          <a:xfrm>
            <a:off x="4573270" y="3312725"/>
            <a:ext cx="3044825" cy="398780"/>
          </a:xfrm>
          <a:prstGeom prst="rect">
            <a:avLst/>
          </a:prstGeom>
          <a:noFill/>
        </p:spPr>
        <p:txBody>
          <a:bodyPr wrap="square" rtlCol="0">
            <a:normAutofit fontScale="90000"/>
          </a:bodyPr>
          <a:lstStyle/>
          <a:p>
            <a:pPr algn="l"/>
            <a:r>
              <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探究设计中的选择方案</a:t>
            </a:r>
            <a:endParaRPr lang="zh-CN" altLang="en-US" sz="20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31" name="文本框 30"/>
          <p:cNvSpPr txBox="1"/>
          <p:nvPr>
            <p:custDataLst>
              <p:tags r:id="rId9"/>
            </p:custDataLst>
          </p:nvPr>
        </p:nvSpPr>
        <p:spPr>
          <a:xfrm>
            <a:off x="4573270" y="4098290"/>
            <a:ext cx="3044825" cy="2259965"/>
          </a:xfrm>
          <a:prstGeom prst="rect">
            <a:avLst/>
          </a:prstGeom>
          <a:noFill/>
        </p:spPr>
        <p:txBody>
          <a:bodyPr wrap="square" rtlCol="0">
            <a:normAutofit/>
          </a:bodyPr>
          <a:lstStyle/>
          <a:p>
            <a:pPr fontAlgn="auto">
              <a:lnSpc>
                <a:spcPct val="130000"/>
              </a:lnSpc>
              <a:spcAft>
                <a:spcPts val="0"/>
              </a:spcAft>
            </a:pP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原型用作设计工具， 能够使项目干系人</a:t>
            </a:r>
            <a:r>
              <a:rPr lang="zh-CN" altLang="en-US" sz="1600" dirty="0">
                <a:solidFill>
                  <a:srgbClr val="FF0000"/>
                </a:solidFill>
                <a:latin typeface="Arial" panose="020B0604020202020204" pitchFamily="34" charset="0"/>
                <a:ea typeface="微软雅黑" panose="020B0503020204020204" charset="-122"/>
                <a:sym typeface="Arial" panose="020B0604020202020204" pitchFamily="34" charset="0"/>
              </a:rPr>
              <a:t>探究不同的用户交互技术</a:t>
            </a:r>
            <a:r>
              <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、设想最终产品、优化系统的易用性以及评估潜在的技术方法。借助于设计方案，原型能够表示需求的可行性</a:t>
            </a:r>
            <a:endParaRPr lang="zh-CN" altLang="en-US" sz="16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cxnSp>
        <p:nvCxnSpPr>
          <p:cNvPr id="14" name="直接连接符 13"/>
          <p:cNvCxnSpPr/>
          <p:nvPr>
            <p:custDataLst>
              <p:tags r:id="rId10"/>
            </p:custDataLst>
          </p:nvPr>
        </p:nvCxnSpPr>
        <p:spPr>
          <a:xfrm flipV="1">
            <a:off x="4115435" y="2313940"/>
            <a:ext cx="0" cy="3989070"/>
          </a:xfrm>
          <a:prstGeom prst="line">
            <a:avLst/>
          </a:prstGeom>
          <a:ln w="12700">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1"/>
            </p:custDataLst>
          </p:nvPr>
        </p:nvCxnSpPr>
        <p:spPr>
          <a:xfrm flipV="1">
            <a:off x="8076565" y="2313940"/>
            <a:ext cx="0" cy="3989070"/>
          </a:xfrm>
          <a:prstGeom prst="line">
            <a:avLst/>
          </a:prstGeom>
          <a:ln w="12700">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2"/>
            </p:custDataLst>
          </p:nvPr>
        </p:nvSpPr>
        <p:spPr>
          <a:xfrm>
            <a:off x="608400" y="617925"/>
            <a:ext cx="10970823" cy="706755"/>
          </a:xfrm>
          <a:prstGeom prst="rect">
            <a:avLst/>
          </a:prstGeom>
        </p:spPr>
        <p:txBody>
          <a:bodyPr vert="horz"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a:solidFill>
                  <a:schemeClr val="tx1">
                    <a:lumMod val="85000"/>
                    <a:lumOff val="15000"/>
                  </a:schemeClr>
                </a:solidFill>
                <a:uFillTx/>
                <a:latin typeface="Arial" panose="020B0604020202020204" pitchFamily="34" charset="0"/>
                <a:sym typeface="Arial" panose="020B0604020202020204" pitchFamily="34" charset="0"/>
              </a:rPr>
              <a:t>软件原型的目的</a:t>
            </a:r>
            <a:r>
              <a:rPr lang="en-US" altLang="zh-CN" baseline="30000">
                <a:solidFill>
                  <a:schemeClr val="tx1">
                    <a:lumMod val="85000"/>
                    <a:lumOff val="15000"/>
                  </a:schemeClr>
                </a:solidFill>
                <a:uFillTx/>
                <a:latin typeface="Arial" panose="020B0604020202020204" pitchFamily="34" charset="0"/>
                <a:sym typeface="Arial" panose="020B0604020202020204" pitchFamily="34" charset="0"/>
              </a:rPr>
              <a:t>1</a:t>
            </a:r>
            <a:endParaRPr lang="en-US" altLang="zh-CN" baseline="30000">
              <a:solidFill>
                <a:schemeClr val="tx1">
                  <a:lumMod val="85000"/>
                  <a:lumOff val="15000"/>
                </a:schemeClr>
              </a:solidFill>
              <a:uFillTx/>
              <a:latin typeface="Arial" panose="020B0604020202020204" pitchFamily="34" charset="0"/>
              <a:sym typeface="Arial" panose="020B0604020202020204" pitchFamily="34" charset="0"/>
            </a:endParaRPr>
          </a:p>
        </p:txBody>
      </p:sp>
    </p:spTree>
    <p:custDataLst>
      <p:tags r:id="rId1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8930" y="2490470"/>
            <a:ext cx="4593590" cy="20370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示 3"/>
          <p:cNvGraphicFramePr/>
          <p:nvPr/>
        </p:nvGraphicFramePr>
        <p:xfrm>
          <a:off x="5170170" y="1473200"/>
          <a:ext cx="6356985" cy="45796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28930" y="427355"/>
            <a:ext cx="3614420" cy="706755"/>
          </a:xfrm>
          <a:prstGeom prst="rect">
            <a:avLst/>
          </a:prstGeom>
          <a:noFill/>
        </p:spPr>
        <p:txBody>
          <a:bodyPr wrap="square" rtlCol="0">
            <a:spAutoFit/>
          </a:bodyPr>
          <a:lstStyle/>
          <a:p>
            <a:r>
              <a:rPr lang="zh-CN" altLang="en-US" sz="4000">
                <a:solidFill>
                  <a:schemeClr val="tx1"/>
                </a:solidFill>
                <a:effectLst>
                  <a:outerShdw blurRad="38100" dist="19050" dir="2700000" algn="tl" rotWithShape="0">
                    <a:schemeClr val="dk1">
                      <a:alpha val="40000"/>
                    </a:schemeClr>
                  </a:outerShdw>
                </a:effectLst>
              </a:rPr>
              <a:t>原型的定义</a:t>
            </a:r>
            <a:r>
              <a:rPr lang="en-US" altLang="zh-CN" sz="4000" baseline="30000">
                <a:solidFill>
                  <a:schemeClr val="tx1"/>
                </a:solidFill>
                <a:effectLst>
                  <a:outerShdw blurRad="38100" dist="19050" dir="2700000" algn="tl" rotWithShape="0">
                    <a:schemeClr val="dk1">
                      <a:alpha val="40000"/>
                    </a:schemeClr>
                  </a:outerShdw>
                </a:effectLst>
              </a:rPr>
              <a:t>1</a:t>
            </a:r>
            <a:endParaRPr lang="en-US" altLang="zh-CN" sz="4000" baseline="30000">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599440" y="2632710"/>
            <a:ext cx="4051935" cy="1753235"/>
          </a:xfrm>
          <a:prstGeom prst="rect">
            <a:avLst/>
          </a:prstGeom>
          <a:noFill/>
        </p:spPr>
        <p:txBody>
          <a:bodyPr wrap="square" rtlCol="0" anchor="t">
            <a:spAutoFit/>
          </a:bodyPr>
          <a:lstStyle/>
          <a:p>
            <a:pPr fontAlgn="auto">
              <a:lnSpc>
                <a:spcPct val="150000"/>
              </a:lnSpc>
            </a:pPr>
            <a:r>
              <a:rPr lang="zh-CN" altLang="en-US"/>
              <a:t>由于有误解的风险，所以在“原型”这个词之前加上一些</a:t>
            </a:r>
            <a:r>
              <a:rPr lang="zh-CN" altLang="en-US">
                <a:solidFill>
                  <a:srgbClr val="FF0000"/>
                </a:solidFill>
              </a:rPr>
              <a:t>描述</a:t>
            </a:r>
            <a:r>
              <a:rPr lang="zh-CN" altLang="en-US"/>
              <a:t>很重要，这些使项目参与人员明白创建一类或者其他类别原型的原因和时机。</a:t>
            </a:r>
            <a:endParaRPr lang="zh-CN" altLang="en-US"/>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3052445" y="1347470"/>
            <a:ext cx="2667000" cy="1476375"/>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rPr>
              <a:t>实物模型</a:t>
            </a:r>
            <a:r>
              <a:rPr lang="zh-CN" altLang="en-US" sz="2800">
                <a:solidFill>
                  <a:schemeClr val="tx1"/>
                </a:solidFill>
                <a:sym typeface="+mn-ea"/>
              </a:rPr>
              <a:t>（</a:t>
            </a:r>
            <a:r>
              <a:rPr lang="zh-CN" altLang="en-US" sz="2800">
                <a:solidFill>
                  <a:schemeClr val="tx1"/>
                </a:solidFill>
              </a:rPr>
              <a:t>水平原型）</a:t>
            </a:r>
            <a:endParaRPr lang="zh-CN" altLang="en-US" sz="2800">
              <a:solidFill>
                <a:schemeClr val="tx1"/>
              </a:solidFill>
            </a:endParaRPr>
          </a:p>
        </p:txBody>
      </p:sp>
      <p:sp>
        <p:nvSpPr>
          <p:cNvPr id="6" name="五边形 5"/>
          <p:cNvSpPr/>
          <p:nvPr/>
        </p:nvSpPr>
        <p:spPr>
          <a:xfrm>
            <a:off x="3052445" y="4286250"/>
            <a:ext cx="2667000" cy="1476375"/>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rPr>
              <a:t>概念证明</a:t>
            </a:r>
            <a:endParaRPr lang="zh-CN" altLang="en-US" sz="2800">
              <a:solidFill>
                <a:schemeClr val="tx1"/>
              </a:solidFill>
            </a:endParaRPr>
          </a:p>
          <a:p>
            <a:pPr algn="ctr"/>
            <a:r>
              <a:rPr lang="zh-CN" altLang="en-US" sz="2800">
                <a:solidFill>
                  <a:schemeClr val="tx1"/>
                </a:solidFill>
              </a:rPr>
              <a:t>（垂直原型）</a:t>
            </a:r>
            <a:endParaRPr lang="zh-CN" altLang="en-US" sz="2800">
              <a:solidFill>
                <a:schemeClr val="tx1"/>
              </a:solidFill>
            </a:endParaRPr>
          </a:p>
        </p:txBody>
      </p:sp>
      <p:sp>
        <p:nvSpPr>
          <p:cNvPr id="8" name="椭圆 7"/>
          <p:cNvSpPr/>
          <p:nvPr/>
        </p:nvSpPr>
        <p:spPr>
          <a:xfrm>
            <a:off x="671195" y="2571750"/>
            <a:ext cx="1809750" cy="17145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r>
              <a:rPr lang="zh-CN" altLang="en-US" sz="2800">
                <a:solidFill>
                  <a:schemeClr val="tx1"/>
                </a:solidFill>
                <a:effectLst>
                  <a:outerShdw blurRad="38100" dist="19050" dir="2700000" algn="tl" rotWithShape="0">
                    <a:schemeClr val="dk1">
                      <a:alpha val="40000"/>
                    </a:schemeClr>
                  </a:outerShdw>
                </a:effectLst>
              </a:rPr>
              <a:t>范围</a:t>
            </a:r>
            <a:endParaRPr lang="zh-CN" altLang="en-US" sz="280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6148070" y="833120"/>
            <a:ext cx="4819650" cy="25050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491605" y="793750"/>
            <a:ext cx="4171315" cy="2584450"/>
          </a:xfrm>
          <a:prstGeom prst="rect">
            <a:avLst/>
          </a:prstGeom>
          <a:noFill/>
        </p:spPr>
        <p:txBody>
          <a:bodyPr wrap="square" rtlCol="0">
            <a:spAutoFit/>
          </a:bodyPr>
          <a:lstStyle/>
          <a:p>
            <a:pPr fontAlgn="auto">
              <a:lnSpc>
                <a:spcPct val="100000"/>
              </a:lnSpc>
            </a:pPr>
            <a:r>
              <a:rPr lang="zh-CN" altLang="en-US"/>
              <a:t>此类模型重点关注</a:t>
            </a:r>
            <a:r>
              <a:rPr lang="en-US" altLang="zh-CN"/>
              <a:t>UI。</a:t>
            </a:r>
            <a:r>
              <a:rPr lang="zh-CN" altLang="en-US"/>
              <a:t>它</a:t>
            </a:r>
            <a:r>
              <a:rPr lang="zh-CN" altLang="en-US">
                <a:solidFill>
                  <a:srgbClr val="FF0000"/>
                </a:solidFill>
              </a:rPr>
              <a:t>不会深入涉及</a:t>
            </a:r>
            <a:r>
              <a:rPr lang="zh-CN" altLang="en-US"/>
              <a:t>架构的各个层次或者详细的功能。、</a:t>
            </a:r>
            <a:endParaRPr lang="zh-CN" altLang="en-US"/>
          </a:p>
          <a:p>
            <a:pPr fontAlgn="auto">
              <a:lnSpc>
                <a:spcPct val="100000"/>
              </a:lnSpc>
            </a:pPr>
            <a:endParaRPr lang="zh-CN" altLang="en-US"/>
          </a:p>
          <a:p>
            <a:pPr fontAlgn="auto">
              <a:lnSpc>
                <a:spcPct val="100000"/>
              </a:lnSpc>
            </a:pPr>
            <a:r>
              <a:rPr lang="zh-CN" altLang="en-US"/>
              <a:t>他展示的是一些UI屏幕的一些表现形式以及其之间的导航。</a:t>
            </a:r>
            <a:endParaRPr lang="zh-CN" altLang="en-US"/>
          </a:p>
          <a:p>
            <a:pPr fontAlgn="auto">
              <a:lnSpc>
                <a:spcPct val="100000"/>
              </a:lnSpc>
            </a:pPr>
            <a:endParaRPr lang="zh-CN" altLang="en-US"/>
          </a:p>
          <a:p>
            <a:pPr fontAlgn="auto">
              <a:lnSpc>
                <a:spcPct val="100000"/>
              </a:lnSpc>
            </a:pPr>
            <a:r>
              <a:rPr lang="zh-CN" altLang="en-US"/>
              <a:t>实物模型可以展示用户可用的功能选项、用户界面的外观和感觉(颜色、布局、图形、控件)还有导航结构，</a:t>
            </a:r>
            <a:endParaRPr lang="zh-CN" altLang="en-US"/>
          </a:p>
        </p:txBody>
      </p:sp>
      <p:sp>
        <p:nvSpPr>
          <p:cNvPr id="19" name="文本框 18"/>
          <p:cNvSpPr txBox="1"/>
          <p:nvPr/>
        </p:nvSpPr>
        <p:spPr>
          <a:xfrm>
            <a:off x="223520" y="423545"/>
            <a:ext cx="3303905" cy="706755"/>
          </a:xfrm>
          <a:prstGeom prst="rect">
            <a:avLst/>
          </a:prstGeom>
          <a:noFill/>
        </p:spPr>
        <p:txBody>
          <a:bodyPr wrap="square" rtlCol="0">
            <a:spAutoFit/>
          </a:bodyPr>
          <a:lstStyle/>
          <a:p>
            <a:r>
              <a:rPr lang="zh-CN" altLang="en-US" sz="4000">
                <a:solidFill>
                  <a:schemeClr val="tx1"/>
                </a:solidFill>
                <a:effectLst>
                  <a:outerShdw blurRad="38100" dist="19050" dir="2700000" algn="tl" rotWithShape="0">
                    <a:schemeClr val="dk1">
                      <a:alpha val="40000"/>
                    </a:schemeClr>
                  </a:outerShdw>
                </a:effectLst>
              </a:rPr>
              <a:t>原型的定义</a:t>
            </a:r>
            <a:r>
              <a:rPr lang="en-US" altLang="zh-CN" sz="4000" baseline="30000">
                <a:solidFill>
                  <a:schemeClr val="tx1"/>
                </a:solidFill>
                <a:effectLst>
                  <a:outerShdw blurRad="38100" dist="19050" dir="2700000" algn="tl" rotWithShape="0">
                    <a:schemeClr val="dk1">
                      <a:alpha val="40000"/>
                    </a:schemeClr>
                  </a:outerShdw>
                </a:effectLst>
              </a:rPr>
              <a:t>1</a:t>
            </a:r>
            <a:endParaRPr lang="en-US" altLang="zh-CN" sz="4000" baseline="30000">
              <a:solidFill>
                <a:schemeClr val="tx1"/>
              </a:solidFill>
              <a:effectLst>
                <a:outerShdw blurRad="38100" dist="19050" dir="2700000" algn="tl" rotWithShape="0">
                  <a:schemeClr val="dk1">
                    <a:alpha val="40000"/>
                  </a:schemeClr>
                </a:outerShdw>
              </a:effectLst>
            </a:endParaRPr>
          </a:p>
        </p:txBody>
      </p:sp>
      <p:sp>
        <p:nvSpPr>
          <p:cNvPr id="20" name="文本框 19"/>
          <p:cNvSpPr txBox="1"/>
          <p:nvPr/>
        </p:nvSpPr>
        <p:spPr>
          <a:xfrm>
            <a:off x="6148070" y="3865245"/>
            <a:ext cx="4895850" cy="2861310"/>
          </a:xfrm>
          <a:prstGeom prst="rect">
            <a:avLst/>
          </a:prstGeom>
          <a:solidFill>
            <a:schemeClr val="bg1">
              <a:lumMod val="85000"/>
            </a:schemeClr>
          </a:solidFill>
        </p:spPr>
        <p:txBody>
          <a:bodyPr wrap="square" rtlCol="0">
            <a:spAutoFit/>
          </a:bodyPr>
          <a:lstStyle/>
          <a:p>
            <a:r>
              <a:rPr lang="zh-CN" altLang="en-US"/>
              <a:t>它在所有技术服务层次上从用户界面实现</a:t>
            </a:r>
            <a:endParaRPr lang="zh-CN" altLang="en-US"/>
          </a:p>
          <a:p>
            <a:endParaRPr lang="zh-CN" altLang="en-US"/>
          </a:p>
          <a:p>
            <a:r>
              <a:rPr lang="zh-CN" altLang="en-US"/>
              <a:t>为了对某个特定用户故事或者一组功能实现阶段的</a:t>
            </a:r>
            <a:r>
              <a:rPr lang="zh-CN" altLang="en-US">
                <a:solidFill>
                  <a:srgbClr val="FF0000"/>
                </a:solidFill>
              </a:rPr>
              <a:t>工作量估算</a:t>
            </a:r>
            <a:r>
              <a:rPr lang="zh-CN" altLang="en-US"/>
              <a:t>，可以借助于概念证明模型来收集信息，从而提高团队的估算能力</a:t>
            </a:r>
            <a:endParaRPr lang="zh-CN" altLang="en-US"/>
          </a:p>
          <a:p>
            <a:endParaRPr lang="zh-CN" altLang="en-US"/>
          </a:p>
          <a:p>
            <a:r>
              <a:rPr lang="zh-CN" altLang="en-US"/>
              <a:t>不能确定</a:t>
            </a:r>
            <a:r>
              <a:rPr lang="zh-CN" altLang="en-US">
                <a:solidFill>
                  <a:srgbClr val="FF0000"/>
                </a:solidFill>
              </a:rPr>
              <a:t>预期架构方法</a:t>
            </a:r>
            <a:r>
              <a:rPr lang="zh-CN" altLang="en-US"/>
              <a:t>是否合理可行时，或者想</a:t>
            </a:r>
            <a:r>
              <a:rPr lang="zh-CN" altLang="en-US">
                <a:solidFill>
                  <a:srgbClr val="FF0000"/>
                </a:solidFill>
              </a:rPr>
              <a:t>优化算法</a:t>
            </a:r>
            <a:r>
              <a:rPr lang="zh-CN" altLang="en-US"/>
              <a:t>时，评估预期</a:t>
            </a:r>
            <a:r>
              <a:rPr lang="zh-CN" altLang="en-US">
                <a:solidFill>
                  <a:srgbClr val="FF0000"/>
                </a:solidFill>
              </a:rPr>
              <a:t>数据库的模式</a:t>
            </a:r>
            <a:r>
              <a:rPr lang="zh-CN" altLang="en-US"/>
              <a:t>时，确认</a:t>
            </a:r>
            <a:r>
              <a:rPr lang="zh-CN" altLang="en-US">
                <a:solidFill>
                  <a:srgbClr val="FF0000"/>
                </a:solidFill>
              </a:rPr>
              <a:t>云解决方法</a:t>
            </a:r>
            <a:r>
              <a:rPr lang="zh-CN" altLang="en-US"/>
              <a:t>的稳健性或是测试时间需求时。可以创建垂直模型</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47470" y="652145"/>
            <a:ext cx="2247900" cy="706755"/>
          </a:xfrm>
          <a:prstGeom prst="rect">
            <a:avLst/>
          </a:prstGeom>
          <a:noFill/>
        </p:spPr>
        <p:txBody>
          <a:bodyPr wrap="square" rtlCol="0">
            <a:spAutoFit/>
          </a:bodyPr>
          <a:lstStyle/>
          <a:p>
            <a:r>
              <a:rPr lang="en-US" altLang="zh-CN" sz="4000"/>
              <a:t>Q1</a:t>
            </a:r>
            <a:endParaRPr lang="en-US" altLang="zh-CN" sz="4000"/>
          </a:p>
        </p:txBody>
      </p:sp>
      <p:sp>
        <p:nvSpPr>
          <p:cNvPr id="5" name="文本框 4"/>
          <p:cNvSpPr txBox="1"/>
          <p:nvPr/>
        </p:nvSpPr>
        <p:spPr>
          <a:xfrm>
            <a:off x="1242695" y="1720850"/>
            <a:ext cx="4324350" cy="460375"/>
          </a:xfrm>
          <a:prstGeom prst="rect">
            <a:avLst/>
          </a:prstGeom>
          <a:noFill/>
        </p:spPr>
        <p:txBody>
          <a:bodyPr wrap="square" rtlCol="0">
            <a:spAutoFit/>
          </a:bodyPr>
          <a:lstStyle/>
          <a:p>
            <a:r>
              <a:rPr lang="zh-CN" altLang="en-US" sz="2400"/>
              <a:t>为什么实物模型又称水平模型</a:t>
            </a:r>
            <a:endParaRPr lang="zh-CN" altLang="en-US" sz="2400"/>
          </a:p>
        </p:txBody>
      </p:sp>
      <p:sp>
        <p:nvSpPr>
          <p:cNvPr id="6" name="文本框 5"/>
          <p:cNvSpPr txBox="1"/>
          <p:nvPr/>
        </p:nvSpPr>
        <p:spPr>
          <a:xfrm>
            <a:off x="1242695" y="3152140"/>
            <a:ext cx="3314700" cy="706755"/>
          </a:xfrm>
          <a:prstGeom prst="rect">
            <a:avLst/>
          </a:prstGeom>
          <a:noFill/>
        </p:spPr>
        <p:txBody>
          <a:bodyPr wrap="square" rtlCol="0">
            <a:spAutoFit/>
          </a:bodyPr>
          <a:lstStyle/>
          <a:p>
            <a:r>
              <a:rPr lang="en-US" altLang="zh-CN" sz="4000"/>
              <a:t>A1</a:t>
            </a:r>
            <a:endParaRPr lang="en-US" altLang="zh-CN" sz="4000"/>
          </a:p>
        </p:txBody>
      </p:sp>
      <p:sp>
        <p:nvSpPr>
          <p:cNvPr id="8" name="文本框 7"/>
          <p:cNvSpPr txBox="1"/>
          <p:nvPr/>
        </p:nvSpPr>
        <p:spPr>
          <a:xfrm>
            <a:off x="1242695" y="4023995"/>
            <a:ext cx="10210165" cy="1198880"/>
          </a:xfrm>
          <a:prstGeom prst="rect">
            <a:avLst/>
          </a:prstGeom>
          <a:noFill/>
        </p:spPr>
        <p:txBody>
          <a:bodyPr wrap="square" rtlCol="0">
            <a:spAutoFit/>
          </a:bodyPr>
          <a:lstStyle/>
          <a:p>
            <a:pPr fontAlgn="auto">
              <a:lnSpc>
                <a:spcPct val="100000"/>
              </a:lnSpc>
            </a:pPr>
            <a:endParaRPr lang="zh-CN" altLang="en-US" sz="2400"/>
          </a:p>
          <a:p>
            <a:pPr fontAlgn="auto">
              <a:lnSpc>
                <a:spcPct val="100000"/>
              </a:lnSpc>
            </a:pPr>
            <a:r>
              <a:rPr lang="zh-CN" altLang="en-US" sz="2400">
                <a:sym typeface="+mn-ea"/>
              </a:rPr>
              <a:t>他展示的是一些UI屏幕的一些表现形式以及其之间的导航，</a:t>
            </a:r>
            <a:r>
              <a:rPr lang="zh-CN" altLang="en-US" sz="2400">
                <a:solidFill>
                  <a:schemeClr val="tx1"/>
                </a:solidFill>
                <a:sym typeface="+mn-ea"/>
              </a:rPr>
              <a:t>不会深入涉及</a:t>
            </a:r>
            <a:r>
              <a:rPr lang="zh-CN" altLang="en-US" sz="2400">
                <a:sym typeface="+mn-ea"/>
              </a:rPr>
              <a:t>架构的各个层次或者详细的功能</a:t>
            </a: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ppt_y</p:attrName>
                                        </p:attrNameLst>
                                      </p:cBhvr>
                                      <p:tavLst>
                                        <p:tav tm="0">
                                          <p:val>
                                            <p:strVal val="#ppt_y+#ppt_h*1.125000"/>
                                          </p:val>
                                        </p:tav>
                                        <p:tav tm="100000">
                                          <p:val>
                                            <p:strVal val="#ppt_y"/>
                                          </p:val>
                                        </p:tav>
                                      </p:tavLst>
                                    </p:anim>
                                    <p:animEffect transition="in" filter="wipe(up)">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3052445" y="1347470"/>
            <a:ext cx="2667000" cy="1476375"/>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rPr>
              <a:t>抛弃型原型</a:t>
            </a:r>
            <a:endParaRPr lang="zh-CN" altLang="en-US" sz="2800">
              <a:solidFill>
                <a:schemeClr val="tx1"/>
              </a:solidFill>
            </a:endParaRPr>
          </a:p>
        </p:txBody>
      </p:sp>
      <p:sp>
        <p:nvSpPr>
          <p:cNvPr id="6" name="五边形 5"/>
          <p:cNvSpPr/>
          <p:nvPr/>
        </p:nvSpPr>
        <p:spPr>
          <a:xfrm>
            <a:off x="3052445" y="4286250"/>
            <a:ext cx="2667000" cy="1476375"/>
          </a:xfrm>
          <a:prstGeom prst="homePlat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rPr>
              <a:t>演化型原型</a:t>
            </a:r>
            <a:endParaRPr lang="zh-CN" altLang="en-US" sz="2800">
              <a:solidFill>
                <a:schemeClr val="tx1"/>
              </a:solidFill>
            </a:endParaRPr>
          </a:p>
        </p:txBody>
      </p:sp>
      <p:sp>
        <p:nvSpPr>
          <p:cNvPr id="8" name="椭圆 7"/>
          <p:cNvSpPr/>
          <p:nvPr/>
        </p:nvSpPr>
        <p:spPr>
          <a:xfrm>
            <a:off x="671195" y="2571750"/>
            <a:ext cx="1753235" cy="17145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r>
              <a:rPr lang="zh-CN" altLang="en-US" sz="2800">
                <a:solidFill>
                  <a:schemeClr val="tx1"/>
                </a:solidFill>
                <a:effectLst>
                  <a:outerShdw blurRad="38100" dist="19050" dir="2700000" algn="tl" rotWithShape="0">
                    <a:schemeClr val="dk1">
                      <a:alpha val="40000"/>
                    </a:schemeClr>
                  </a:outerShdw>
                </a:effectLst>
              </a:rPr>
              <a:t>未来用途</a:t>
            </a:r>
            <a:endParaRPr lang="zh-CN" altLang="en-US" sz="280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6148070" y="833120"/>
            <a:ext cx="4819650" cy="25050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186805" y="833120"/>
            <a:ext cx="4819015" cy="2030095"/>
          </a:xfrm>
          <a:prstGeom prst="rect">
            <a:avLst/>
          </a:prstGeom>
          <a:noFill/>
        </p:spPr>
        <p:txBody>
          <a:bodyPr wrap="square" rtlCol="0">
            <a:spAutoFit/>
          </a:bodyPr>
          <a:lstStyle/>
          <a:p>
            <a:pPr fontAlgn="auto">
              <a:lnSpc>
                <a:spcPct val="100000"/>
              </a:lnSpc>
            </a:pPr>
            <a:r>
              <a:rPr lang="zh-CN" altLang="en-US"/>
              <a:t>想解释一些问题，解释不确定性以及改进需求</a:t>
            </a:r>
            <a:endParaRPr lang="zh-CN" altLang="en-US"/>
          </a:p>
          <a:p>
            <a:pPr fontAlgn="auto">
              <a:lnSpc>
                <a:spcPct val="100000"/>
              </a:lnSpc>
            </a:pPr>
            <a:endParaRPr lang="zh-CN" altLang="en-US"/>
          </a:p>
          <a:p>
            <a:pPr fontAlgn="auto">
              <a:lnSpc>
                <a:spcPct val="100000"/>
              </a:lnSpc>
            </a:pPr>
            <a:r>
              <a:rPr lang="zh-CN" altLang="en-US"/>
              <a:t>注重快速实现及快速修改（线框图）</a:t>
            </a:r>
            <a:endParaRPr lang="zh-CN" altLang="en-US"/>
          </a:p>
          <a:p>
            <a:pPr fontAlgn="auto">
              <a:lnSpc>
                <a:spcPct val="100000"/>
              </a:lnSpc>
            </a:pPr>
            <a:endParaRPr lang="zh-CN" altLang="en-US"/>
          </a:p>
          <a:p>
            <a:pPr fontAlgn="auto">
              <a:lnSpc>
                <a:spcPct val="100000"/>
              </a:lnSpc>
            </a:pPr>
            <a:r>
              <a:rPr lang="zh-CN" altLang="en-US"/>
              <a:t>最适合使用可抛弃型原型的情形是团队觉得需求不确定、有歧义、不完整，或者含糊的时候，或者从独立的需求难以想象出未来系统的时候。</a:t>
            </a:r>
            <a:endParaRPr lang="zh-CN" altLang="en-US"/>
          </a:p>
        </p:txBody>
      </p:sp>
      <p:sp>
        <p:nvSpPr>
          <p:cNvPr id="19" name="文本框 18"/>
          <p:cNvSpPr txBox="1"/>
          <p:nvPr/>
        </p:nvSpPr>
        <p:spPr>
          <a:xfrm>
            <a:off x="223520" y="423545"/>
            <a:ext cx="3303905" cy="706755"/>
          </a:xfrm>
          <a:prstGeom prst="rect">
            <a:avLst/>
          </a:prstGeom>
          <a:noFill/>
        </p:spPr>
        <p:txBody>
          <a:bodyPr wrap="square" rtlCol="0">
            <a:spAutoFit/>
          </a:bodyPr>
          <a:lstStyle/>
          <a:p>
            <a:r>
              <a:rPr lang="zh-CN" altLang="en-US" sz="4000">
                <a:solidFill>
                  <a:schemeClr val="tx1"/>
                </a:solidFill>
                <a:effectLst>
                  <a:outerShdw blurRad="38100" dist="19050" dir="2700000" algn="tl" rotWithShape="0">
                    <a:schemeClr val="dk1">
                      <a:alpha val="40000"/>
                    </a:schemeClr>
                  </a:outerShdw>
                </a:effectLst>
              </a:rPr>
              <a:t>原型的定义</a:t>
            </a:r>
            <a:r>
              <a:rPr lang="en-US" altLang="zh-CN" sz="4000" baseline="30000">
                <a:solidFill>
                  <a:schemeClr val="tx1"/>
                </a:solidFill>
                <a:effectLst>
                  <a:outerShdw blurRad="38100" dist="19050" dir="2700000" algn="tl" rotWithShape="0">
                    <a:schemeClr val="dk1">
                      <a:alpha val="40000"/>
                    </a:schemeClr>
                  </a:outerShdw>
                </a:effectLst>
              </a:rPr>
              <a:t>1</a:t>
            </a:r>
            <a:endParaRPr lang="en-US" altLang="zh-CN" sz="4000" baseline="30000">
              <a:solidFill>
                <a:schemeClr val="tx1"/>
              </a:solidFill>
              <a:effectLst>
                <a:outerShdw blurRad="38100" dist="19050" dir="2700000" algn="tl" rotWithShape="0">
                  <a:schemeClr val="dk1">
                    <a:alpha val="40000"/>
                  </a:schemeClr>
                </a:outerShdw>
              </a:effectLst>
            </a:endParaRPr>
          </a:p>
        </p:txBody>
      </p:sp>
      <p:sp>
        <p:nvSpPr>
          <p:cNvPr id="20" name="文本框 19"/>
          <p:cNvSpPr txBox="1"/>
          <p:nvPr/>
        </p:nvSpPr>
        <p:spPr>
          <a:xfrm>
            <a:off x="6148070" y="3865245"/>
            <a:ext cx="4895850" cy="2030095"/>
          </a:xfrm>
          <a:prstGeom prst="rect">
            <a:avLst/>
          </a:prstGeom>
          <a:solidFill>
            <a:schemeClr val="bg1">
              <a:lumMod val="85000"/>
            </a:schemeClr>
          </a:solidFill>
        </p:spPr>
        <p:txBody>
          <a:bodyPr wrap="square" rtlCol="0">
            <a:spAutoFit/>
          </a:bodyPr>
          <a:lstStyle/>
          <a:p>
            <a:r>
              <a:rPr lang="zh-CN" altLang="en-US"/>
              <a:t>为增量产品提供一个稳固的架构基础</a:t>
            </a:r>
            <a:endParaRPr lang="zh-CN" altLang="en-US"/>
          </a:p>
          <a:p>
            <a:endParaRPr lang="zh-CN" altLang="en-US"/>
          </a:p>
          <a:p>
            <a:r>
              <a:rPr lang="zh-CN" altLang="en-US"/>
              <a:t>使用前期迭代中得到的反馈来调整未来开发周期的方向，并通过一系列迭代来完成产品的构建</a:t>
            </a:r>
            <a:endParaRPr lang="zh-CN" altLang="en-US"/>
          </a:p>
          <a:p>
            <a:endParaRPr lang="zh-CN" altLang="en-US"/>
          </a:p>
          <a:p>
            <a:r>
              <a:rPr lang="zh-CN" altLang="en-US"/>
              <a:t>开发人员必须重视软件架构和稳健的设计原则</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5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5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6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7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8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8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8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8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9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9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9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9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207.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2.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85.xml><?xml version="1.0" encoding="utf-8"?>
<p:tagLst xmlns:p="http://schemas.openxmlformats.org/presentationml/2006/main">
  <p:tag name="KSO_WM_UNIT_ISCONTENTSTITLE" val="0"/>
  <p:tag name="KSO_WM_UNIT_ISNUMDGMTITLE" val="0"/>
  <p:tag name="KSO_WM_UNIT_PRESET_TEXT" val="极简大气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5_1*a*1"/>
  <p:tag name="KSO_WM_TEMPLATE_CATEGORY" val="custom"/>
  <p:tag name="KSO_WM_TEMPLATE_INDEX" val="20202545"/>
  <p:tag name="KSO_WM_UNIT_LAYERLEVEL" val="1"/>
  <p:tag name="KSO_WM_TAG_VERSION" val="1.0"/>
  <p:tag name="KSO_WM_BEAUTIFY_FLAG" val="#wm#"/>
</p:tagLst>
</file>

<file path=ppt/tags/tag286.xml><?xml version="1.0" encoding="utf-8"?>
<p:tagLst xmlns:p="http://schemas.openxmlformats.org/presentationml/2006/main">
  <p:tag name="KSO_WM_UNIT_ISCONTENTSTITLE" val="0"/>
  <p:tag name="KSO_WM_UNIT_ISNUMDGMTITLE" val="0"/>
  <p:tag name="KSO_WM_UNIT_PRESET_TEXT" val="汇报人姓名"/>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custom20202545_1*b*2"/>
  <p:tag name="KSO_WM_TEMPLATE_CATEGORY" val="custom"/>
  <p:tag name="KSO_WM_TEMPLATE_INDEX" val="20202545"/>
  <p:tag name="KSO_WM_UNIT_LAYERLEVEL" val="1"/>
  <p:tag name="KSO_WM_TAG_VERSION" val="1.0"/>
  <p:tag name="KSO_WM_BEAUTIFY_FLAG" val="#wm#"/>
</p:tagLst>
</file>

<file path=ppt/tags/tag287.xml><?xml version="1.0" encoding="utf-8"?>
<p:tagLst xmlns:p="http://schemas.openxmlformats.org/presentationml/2006/main">
  <p:tag name="KSO_WM_UNIT_ISCONTENTSTITLE" val="0"/>
  <p:tag name="KSO_WM_UNIT_ISNUMDGMTITLE" val="0"/>
  <p:tag name="KSO_WM_UNIT_PRESET_TEXT" val="汇报日期"/>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3"/>
  <p:tag name="KSO_WM_UNIT_ID" val="custom20202545_1*b*3"/>
  <p:tag name="KSO_WM_TEMPLATE_CATEGORY" val="custom"/>
  <p:tag name="KSO_WM_TEMPLATE_INDEX" val="20202545"/>
  <p:tag name="KSO_WM_UNIT_LAYERLEVEL" val="1"/>
  <p:tag name="KSO_WM_TAG_VERSION" val="1.0"/>
  <p:tag name="KSO_WM_BEAUTIFY_FLAG" val="#wm#"/>
</p:tagLst>
</file>

<file path=ppt/tags/tag288.xml><?xml version="1.0" encoding="utf-8"?>
<p:tagLst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545_6*i*1"/>
  <p:tag name="KSO_WM_TEMPLATE_CATEGORY" val="custom"/>
  <p:tag name="KSO_WM_TEMPLATE_INDEX" val="20202545"/>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2545_6*i*2"/>
  <p:tag name="KSO_WM_TEMPLATE_CATEGORY" val="custom"/>
  <p:tag name="KSO_WM_TEMPLATE_INDEX" val="20202545"/>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02545_6*i*3"/>
  <p:tag name="KSO_WM_TEMPLATE_CATEGORY" val="custom"/>
  <p:tag name="KSO_WM_TEMPLATE_INDEX" val="20202545"/>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92.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45_6*a*1"/>
  <p:tag name="KSO_WM_TEMPLATE_CATEGORY" val="custom"/>
  <p:tag name="KSO_WM_TEMPLATE_INDEX" val="20202545"/>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93.xml><?xml version="1.0" encoding="utf-8"?>
<p:tagLst xmlns:p="http://schemas.openxmlformats.org/presentationml/2006/main">
  <p:tag name="KSO_WM_UNIT_ISCONTENTSTITLE" val="0"/>
  <p:tag name="KSO_WM_UNIT_ISNUMDGMTITLE" val="0"/>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45_6*b*1"/>
  <p:tag name="KSO_WM_TEMPLATE_CATEGORY" val="custom"/>
  <p:tag name="KSO_WM_TEMPLATE_INDEX" val="20202545"/>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45_6*l_h_i*1_1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2545_6*l_h_i*1_1_2"/>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2545_6*l_h_i*1_1_3"/>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45_6*l_h_i*1_2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2545_6*l_h_i*1_2_2"/>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2545_6*l_h_i*1_2_3"/>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02545_6*l_h_i*1_3_3"/>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2545_6*l_h_i*1_3_2"/>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45_6*l_h_i*1_3_1"/>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545_6*l_h_i*1_5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02545_6*l_h_i*1_5_2"/>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custom20202545_6*l_h_i*1_5_3"/>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306.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545_6*l_h_f*1_1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545_6*l_h_f*1_2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8.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5_6*l_h_f*1_3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9.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2545_6*l_h_f*1_5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custom20202545_6*l_h_i*1_6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custom20202545_6*l_h_i*1_6_2"/>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ID" val="custom20202545_6*l_h_i*1_6_3"/>
  <p:tag name="KSO_WM_TEMPLATE_CATEGORY" val="custom"/>
  <p:tag name="KSO_WM_TEMPLATE_INDEX" val="2020254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313.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custom20202545_6*l_h_f*1_6_1"/>
  <p:tag name="KSO_WM_TEMPLATE_CATEGORY" val="custom"/>
  <p:tag name="KSO_WM_TEMPLATE_INDEX" val="2020254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14.xml><?xml version="1.0" encoding="utf-8"?>
<p:tagLst xmlns:p="http://schemas.openxmlformats.org/presentationml/2006/main">
  <p:tag name="KSO_WM_SLIDE_ID" val="custom20202545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2545"/>
  <p:tag name="KSO_WM_SLIDE_LAYOUT" val="a_b_l"/>
  <p:tag name="KSO_WM_SLIDE_LAYOUT_CNT" val="1_1_1"/>
</p:tagLst>
</file>

<file path=ppt/tags/tag315.xml><?xml version="1.0" encoding="utf-8"?>
<p:tagLst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316.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317.xml><?xml version="1.0" encoding="utf-8"?>
<p:tagLst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Lst>
</file>

<file path=ppt/tags/tag318.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19.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i*1_1_1"/>
  <p:tag name="KSO_WM_TEMPLATE_CATEGORY" val="custom"/>
  <p:tag name="KSO_WM_TEMPLATE_INDEX" val="20205081"/>
  <p:tag name="KSO_WM_UNIT_LAYERLEVEL" val="1_1_1"/>
  <p:tag name="KSO_WM_TAG_VERSION" val="1.0"/>
  <p:tag name="KSO_WM_BEAUTIFY_FLAG" val="#wm#"/>
  <p:tag name="KSO_WM_DIAGRAM_GROUP_CODE" val="l1-2"/>
  <p:tag name="KSO_WM_UNIT_TYPE" val="l_h_i"/>
  <p:tag name="KSO_WM_UNIT_INDEX" val="1_1_1"/>
  <p:tag name="KSO_WM_UNIT_TEXT_FILL_FORE_SCHEMECOLOR_INDEX" val="5"/>
  <p:tag name="KSO_WM_UNIT_TEXT_FILL_TYPE" val="1"/>
  <p:tag name="KSO_WM_UNIT_USESOURCEFORMAT_APPLY"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a*1_1_1"/>
  <p:tag name="KSO_WM_TEMPLATE_CATEGORY" val="custom"/>
  <p:tag name="KSO_WM_TEMPLATE_INDEX" val="20205081"/>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1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f*1_1_1"/>
  <p:tag name="KSO_WM_TEMPLATE_CATEGORY" val="custom"/>
  <p:tag name="KSO_WM_TEMPLATE_INDEX" val="20205081"/>
  <p:tag name="KSO_WM_UNIT_LAYERLEVEL" val="1_1_1"/>
  <p:tag name="KSO_WM_TAG_VERSION" val="1.0"/>
  <p:tag name="KSO_WM_BEAUTIFY_FLAG" val="#wm#"/>
  <p:tag name="KSO_WM_UNIT_NOCLEAR" val="0"/>
  <p:tag name="KSO_WM_DIAGRAM_GROUP_CODE" val="l1-2"/>
  <p:tag name="KSO_WM_UNIT_TYPE" val="l_h_f"/>
  <p:tag name="KSO_WM_UNIT_INDEX" val="1_1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i*1_3_1"/>
  <p:tag name="KSO_WM_TEMPLATE_CATEGORY" val="custom"/>
  <p:tag name="KSO_WM_TEMPLATE_INDEX" val="20205081"/>
  <p:tag name="KSO_WM_UNIT_LAYERLEVEL" val="1_1_1"/>
  <p:tag name="KSO_WM_TAG_VERSION" val="1.0"/>
  <p:tag name="KSO_WM_BEAUTIFY_FLAG" val="#wm#"/>
  <p:tag name="KSO_WM_DIAGRAM_GROUP_CODE" val="l1-2"/>
  <p:tag name="KSO_WM_UNIT_TYPE" val="l_h_i"/>
  <p:tag name="KSO_WM_UNIT_INDEX" val="1_3_1"/>
  <p:tag name="KSO_WM_UNIT_TEXT_FILL_FORE_SCHEMECOLOR_INDEX" val="5"/>
  <p:tag name="KSO_WM_UNIT_TEXT_FILL_TYPE" val="1"/>
  <p:tag name="KSO_WM_UNIT_USESOURCEFORMAT_APPLY"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a*1_3_1"/>
  <p:tag name="KSO_WM_TEMPLATE_CATEGORY" val="custom"/>
  <p:tag name="KSO_WM_TEMPLATE_INDEX" val="20205081"/>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3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f*1_3_1"/>
  <p:tag name="KSO_WM_TEMPLATE_CATEGORY" val="custom"/>
  <p:tag name="KSO_WM_TEMPLATE_INDEX" val="20205081"/>
  <p:tag name="KSO_WM_UNIT_LAYERLEVEL" val="1_1_1"/>
  <p:tag name="KSO_WM_TAG_VERSION" val="1.0"/>
  <p:tag name="KSO_WM_BEAUTIFY_FLAG" val="#wm#"/>
  <p:tag name="KSO_WM_UNIT_NOCLEAR" val="0"/>
  <p:tag name="KSO_WM_DIAGRAM_GROUP_CODE" val="l1-2"/>
  <p:tag name="KSO_WM_UNIT_TYPE" val="l_h_f"/>
  <p:tag name="KSO_WM_UNIT_INDEX" val="1_3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i*1_2_1"/>
  <p:tag name="KSO_WM_TEMPLATE_CATEGORY" val="custom"/>
  <p:tag name="KSO_WM_TEMPLATE_INDEX" val="20205081"/>
  <p:tag name="KSO_WM_UNIT_LAYERLEVEL" val="1_1_1"/>
  <p:tag name="KSO_WM_TAG_VERSION" val="1.0"/>
  <p:tag name="KSO_WM_BEAUTIFY_FLAG" val="#wm#"/>
  <p:tag name="KSO_WM_DIAGRAM_GROUP_CODE" val="l1-2"/>
  <p:tag name="KSO_WM_UNIT_TYPE" val="l_h_i"/>
  <p:tag name="KSO_WM_UNIT_INDEX" val="1_2_1"/>
  <p:tag name="KSO_WM_UNIT_TEXT_FILL_FORE_SCHEMECOLOR_INDEX" val="5"/>
  <p:tag name="KSO_WM_UNIT_TEXT_FILL_TYPE" val="1"/>
  <p:tag name="KSO_WM_UNIT_USESOURCEFORMAT_APPLY"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a*1_2_1"/>
  <p:tag name="KSO_WM_TEMPLATE_CATEGORY" val="custom"/>
  <p:tag name="KSO_WM_TEMPLATE_INDEX" val="20205081"/>
  <p:tag name="KSO_WM_UNIT_LAYERLEVEL" val="1_1_1"/>
  <p:tag name="KSO_WM_TAG_VERSION" val="1.0"/>
  <p:tag name="KSO_WM_BEAUTIFY_FLAG" val="#wm#"/>
  <p:tag name="KSO_WM_UNIT_ISCONTENTSTITLE" val="0"/>
  <p:tag name="KSO_WM_UNIT_NOCLEAR" val="0"/>
  <p:tag name="KSO_WM_DIAGRAM_GROUP_CODE" val="l1-2"/>
  <p:tag name="KSO_WM_UNIT_TYPE" val="l_h_a"/>
  <p:tag name="KSO_WM_UNIT_INDEX" val="1_2_1"/>
  <p:tag name="KSO_WM_UNIT_PRESET_TEXT" val="单击此处添加标题"/>
  <p:tag name="KSO_WM_UNIT_VALUE" val="12"/>
  <p:tag name="KSO_WM_UNIT_SHOW_EDIT_AREA_INDICATION" val="1"/>
  <p:tag name="KSO_WM_UNIT_ISNUMDGMTITLE" val="0"/>
  <p:tag name="KSO_WM_UNIT_TEXT_FILL_FORE_SCHEMECOLOR_INDEX" val="13"/>
  <p:tag name="KSO_WM_UNIT_TEXT_FILL_TYPE" val="1"/>
  <p:tag name="KSO_WM_UNIT_USESOURCEFORMAT_APPLY"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h_f*1_2_1"/>
  <p:tag name="KSO_WM_TEMPLATE_CATEGORY" val="custom"/>
  <p:tag name="KSO_WM_TEMPLATE_INDEX" val="20205081"/>
  <p:tag name="KSO_WM_UNIT_LAYERLEVEL" val="1_1_1"/>
  <p:tag name="KSO_WM_TAG_VERSION" val="1.0"/>
  <p:tag name="KSO_WM_BEAUTIFY_FLAG" val="#wm#"/>
  <p:tag name="KSO_WM_UNIT_NOCLEAR" val="0"/>
  <p:tag name="KSO_WM_DIAGRAM_GROUP_CODE" val="l1-2"/>
  <p:tag name="KSO_WM_UNIT_TYPE" val="l_h_f"/>
  <p:tag name="KSO_WM_UNIT_INDEX" val="1_2_1"/>
  <p:tag name="KSO_WM_UNIT_PRESET_TEXT" val="单击此处添加正文"/>
  <p:tag name="KSO_WM_UNIT_VALUE" val="84"/>
  <p:tag name="KSO_WM_UNIT_SHOW_EDIT_AREA_INDICATION" val="1"/>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i*1_1"/>
  <p:tag name="KSO_WM_TEMPLATE_CATEGORY" val="custom"/>
  <p:tag name="KSO_WM_TEMPLATE_INDEX" val="20205081"/>
  <p:tag name="KSO_WM_UNIT_LAYERLEVEL" val="1_1"/>
  <p:tag name="KSO_WM_TAG_VERSION" val="1.0"/>
  <p:tag name="KSO_WM_BEAUTIFY_FLAG" val="#wm#"/>
  <p:tag name="KSO_WM_DIAGRAM_GROUP_CODE" val="l1-2"/>
  <p:tag name="KSO_WM_UNIT_TYPE" val="l_i"/>
  <p:tag name="KSO_WM_UNIT_INDEX" val="1_1"/>
  <p:tag name="KSO_WM_UNIT_LINE_FORE_SCHEMECOLOR_INDEX" val="14"/>
  <p:tag name="KSO_WM_UNIT_LINE_FILL_TYPE" val="2"/>
  <p:tag name="KSO_WM_UNIT_USESOURCEFORMAT_APPLY"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l_i*1_2"/>
  <p:tag name="KSO_WM_TEMPLATE_CATEGORY" val="custom"/>
  <p:tag name="KSO_WM_TEMPLATE_INDEX" val="20205081"/>
  <p:tag name="KSO_WM_UNIT_LAYERLEVEL" val="1_1"/>
  <p:tag name="KSO_WM_TAG_VERSION" val="1.0"/>
  <p:tag name="KSO_WM_BEAUTIFY_FLAG" val="#wm#"/>
  <p:tag name="KSO_WM_DIAGRAM_GROUP_CODE" val="l1-2"/>
  <p:tag name="KSO_WM_UNIT_TYPE" val="l_i"/>
  <p:tag name="KSO_WM_UNIT_INDEX" val="1_2"/>
  <p:tag name="KSO_WM_UNIT_LINE_FORE_SCHEMECOLOR_INDEX" val="14"/>
  <p:tag name="KSO_WM_UNIT_LINE_FILL_TYPE" val="2"/>
  <p:tag name="KSO_WM_UNIT_USESOURCEFORMAT_APPLY"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9*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添加标题"/>
  <p:tag name="KSO_WM_UNIT_NOCLEAR" val="0"/>
  <p:tag name="KSO_WM_UNIT_VALUE" val="26"/>
  <p:tag name="KSO_WM_DIAGRAM_GROUP_CODE" val="l1-2"/>
  <p:tag name="KSO_WM_UNIT_TYPE" val="a"/>
  <p:tag name="KSO_WM_UNIT_INDEX" val="1"/>
  <p:tag name="KSO_WM_UNIT_SHOW_EDIT_AREA_INDICATION" val="1"/>
  <p:tag name="KSO_WM_UNIT_ISNUMDGMTITLE" val="0"/>
  <p:tag name="KSO_WM_UNIT_TEXT_FILL_FORE_SCHEMECOLOR_INDEX" val="13"/>
  <p:tag name="KSO_WM_UNIT_TEXT_FILL_TYPE" val="1"/>
  <p:tag name="KSO_WM_UNIT_USESOURCEFORMAT_APPLY" val="1"/>
</p:tagLst>
</file>

<file path=ppt/tags/tag333.xml><?xml version="1.0" encoding="utf-8"?>
<p:tagLst xmlns:p="http://schemas.openxmlformats.org/presentationml/2006/main">
  <p:tag name="KSO_WM_SLIDE_ID" val="custom20205081_9"/>
  <p:tag name="KSO_WM_TEMPLATE_SUBCATEGORY" val="19"/>
  <p:tag name="KSO_WM_TEMPLATE_MASTER_TYPE" val="0"/>
  <p:tag name="KSO_WM_TEMPLATE_COLOR_TYPE" val="1"/>
  <p:tag name="KSO_WM_SLIDE_ITEM_CNT" val="3"/>
  <p:tag name="KSO_WM_SLIDE_INDEX" val="9"/>
  <p:tag name="KSO_WM_TAG_VERSION" val="1.0"/>
  <p:tag name="KSO_WM_BEAUTIFY_FLAG" val="#wm#"/>
  <p:tag name="KSO_WM_TEMPLATE_CATEGORY" val="custom"/>
  <p:tag name="KSO_WM_TEMPLATE_INDEX" val="20205081"/>
  <p:tag name="KSO_WM_DIAGRAM_GROUP_CODE" val="l1-2"/>
  <p:tag name="KSO_WM_SLIDE_DIAGTYPE" val="l"/>
  <p:tag name="KSO_WM_SLIDE_LAYOUT" val="a_l"/>
  <p:tag name="KSO_WM_SLIDE_LAYOUT_CNT" val="1_1"/>
  <p:tag name="KSO_WM_SLIDE_TYPE" val="text"/>
  <p:tag name="KSO_WM_SLIDE_SUBTYPE" val="diag"/>
  <p:tag name="KSO_WM_SLIDE_SIZE" val="863.5*340.15"/>
  <p:tag name="KSO_WM_SLIDE_POSITION" val="48.25*156.15"/>
  <p:tag name="KSO_WM_UNIT_SHOW_EDIT_AREA_INDICATION" val="1"/>
</p:tagLst>
</file>

<file path=ppt/tags/tag33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3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336.xml><?xml version="1.0" encoding="utf-8"?>
<p:tagLst xmlns:p="http://schemas.openxmlformats.org/presentationml/2006/main">
  <p:tag name="KSO_WM_BEAUTIFY_FLAG" val="#wm#"/>
  <p:tag name="KSO_WM_TEMPLATE_CATEGORY" val="custom"/>
  <p:tag name="KSO_WM_TEMPLATE_INDEX" val="20205081"/>
</p:tagLst>
</file>

<file path=ppt/tags/tag33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338.xml><?xml version="1.0" encoding="utf-8"?>
<p:tagLst xmlns:p="http://schemas.openxmlformats.org/presentationml/2006/main">
  <p:tag name="KSO_WM_UNIT_TABLE_BEAUTIFY" val="smartTable{70e95163-5565-4e5b-85a5-abf85527f0bd}"/>
  <p:tag name="TABLE_ENDDRAG_ORIGIN_RECT" val="711*311"/>
  <p:tag name="TABLE_ENDDRAG_RECT" val="206*144*711*311"/>
</p:tagLst>
</file>

<file path=ppt/tags/tag339.xml><?xml version="1.0" encoding="utf-8"?>
<p:tagLst xmlns:p="http://schemas.openxmlformats.org/presentationml/2006/main">
  <p:tag name="KSO_WM_BEAUTIFY_FLAG" val="#wm#"/>
  <p:tag name="KSO_WM_TEMPLATE_CATEGORY" val="custom"/>
  <p:tag name="KSO_WM_TEMPLATE_INDEX" val="2020508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341.xml><?xml version="1.0" encoding="utf-8"?>
<p:tagLst xmlns:p="http://schemas.openxmlformats.org/presentationml/2006/main">
  <p:tag name="KSO_WM_BEAUTIFY_FLAG" val="#wm#"/>
  <p:tag name="KSO_WM_TEMPLATE_CATEGORY" val="custom"/>
  <p:tag name="KSO_WM_TEMPLATE_INDEX" val="20205081"/>
</p:tagLst>
</file>

<file path=ppt/tags/tag342.xml><?xml version="1.0" encoding="utf-8"?>
<p:tagLst xmlns:p="http://schemas.openxmlformats.org/presentationml/2006/main">
  <p:tag name="KSO_WM_BEAUTIFY_FLAG" val="#wm#"/>
  <p:tag name="KSO_WM_TEMPLATE_CATEGORY" val="custom"/>
  <p:tag name="KSO_WM_TEMPLATE_INDEX" val="20205081"/>
</p:tagLst>
</file>

<file path=ppt/tags/tag343.xml><?xml version="1.0" encoding="utf-8"?>
<p:tagLst xmlns:p="http://schemas.openxmlformats.org/presentationml/2006/main">
  <p:tag name="KSO_WM_BEAUTIFY_FLAG" val="#wm#"/>
  <p:tag name="KSO_WM_TEMPLATE_CATEGORY" val="custom"/>
  <p:tag name="KSO_WM_TEMPLATE_INDEX" val="20205081"/>
</p:tagLst>
</file>

<file path=ppt/tags/tag344.xml><?xml version="1.0" encoding="utf-8"?>
<p:tagLst xmlns:p="http://schemas.openxmlformats.org/presentationml/2006/main">
  <p:tag name="KSO_WM_BEAUTIFY_FLAG" val="#wm#"/>
  <p:tag name="KSO_WM_TEMPLATE_CATEGORY" val="custom"/>
  <p:tag name="KSO_WM_TEMPLATE_INDEX" val="20205081"/>
</p:tagLst>
</file>

<file path=ppt/tags/tag345.xml><?xml version="1.0" encoding="utf-8"?>
<p:tagLst xmlns:p="http://schemas.openxmlformats.org/presentationml/2006/main">
  <p:tag name="KSO_WM_BEAUTIFY_FLAG" val="#wm#"/>
  <p:tag name="KSO_WM_TEMPLATE_CATEGORY" val="custom"/>
  <p:tag name="KSO_WM_TEMPLATE_INDEX" val="20205081"/>
</p:tagLst>
</file>

<file path=ppt/tags/tag346.xml><?xml version="1.0" encoding="utf-8"?>
<p:tagLst xmlns:p="http://schemas.openxmlformats.org/presentationml/2006/main">
  <p:tag name="KSO_WM_BEAUTIFY_FLAG" val="#wm#"/>
  <p:tag name="KSO_WM_TEMPLATE_CATEGORY" val="custom"/>
  <p:tag name="KSO_WM_TEMPLATE_INDEX" val="20205081"/>
</p:tagLst>
</file>

<file path=ppt/tags/tag347.xml><?xml version="1.0" encoding="utf-8"?>
<p:tagLst xmlns:p="http://schemas.openxmlformats.org/presentationml/2006/main">
  <p:tag name="KSO_WM_BEAUTIFY_FLAG" val="#wm#"/>
  <p:tag name="KSO_WM_TEMPLATE_CATEGORY" val="custom"/>
  <p:tag name="KSO_WM_TEMPLATE_INDEX" val="20205081"/>
</p:tagLst>
</file>

<file path=ppt/tags/tag348.xml><?xml version="1.0" encoding="utf-8"?>
<p:tagLst xmlns:p="http://schemas.openxmlformats.org/presentationml/2006/main">
  <p:tag name="KSO_WM_BEAUTIFY_FLAG" val="#wm#"/>
  <p:tag name="KSO_WM_TEMPLATE_CATEGORY" val="custom"/>
  <p:tag name="KSO_WM_TEMPLATE_INDEX" val="20205081"/>
</p:tagLst>
</file>

<file path=ppt/tags/tag349.xml><?xml version="1.0" encoding="utf-8"?>
<p:tagLst xmlns:p="http://schemas.openxmlformats.org/presentationml/2006/main">
  <p:tag name="KSO_WM_BEAUTIFY_FLAG" val="#wm#"/>
  <p:tag name="KSO_WM_TEMPLATE_CATEGORY" val="custom"/>
  <p:tag name="KSO_WM_TEMPLATE_INDEX" val="2020508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351.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352.xml><?xml version="1.0" encoding="utf-8"?>
<p:tagLst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Lst>
</file>

<file path=ppt/tags/tag353.xml><?xml version="1.0" encoding="utf-8"?>
<p:tagLst xmlns:p="http://schemas.openxmlformats.org/presentationml/2006/main">
  <p:tag name="KSO_WM_BEAUTIFY_FLAG" val="#wm#"/>
  <p:tag name="KSO_WM_TEMPLATE_CATEGORY" val="custom"/>
  <p:tag name="KSO_WM_TEMPLATE_INDEX" val="20202545"/>
</p:tagLst>
</file>

<file path=ppt/tags/tag354.xml><?xml version="1.0" encoding="utf-8"?>
<p:tagLst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35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356.xml><?xml version="1.0" encoding="utf-8"?>
<p:tagLst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Lst>
</file>

<file path=ppt/tags/tag357.xml><?xml version="1.0" encoding="utf-8"?>
<p:tagLst xmlns:p="http://schemas.openxmlformats.org/presentationml/2006/main">
  <p:tag name="KSO_WM_UNIT_TABLE_BEAUTIFY" val="smartTable{527bc269-f40f-48bc-bb59-57406e7546ba}"/>
</p:tagLst>
</file>

<file path=ppt/tags/tag358.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2545_15*a*1"/>
  <p:tag name="KSO_WM_TEMPLATE_CATEGORY" val="custom"/>
  <p:tag name="KSO_WM_TEMPLATE_INDEX" val="20202545"/>
  <p:tag name="KSO_WM_UNIT_LAYERLEVEL" val="1"/>
  <p:tag name="KSO_WM_TAG_VERSION" val="1.0"/>
  <p:tag name="KSO_WM_BEAUTIFY_FLAG" val="#wm#"/>
  <p:tag name="KSO_WM_UNIT_PRESET_TEXT" val="THANKS"/>
</p:tagLst>
</file>

<file path=ppt/tags/tag359.xml><?xml version="1.0" encoding="utf-8"?>
<p:tagLst xmlns:p="http://schemas.openxmlformats.org/presentationml/2006/main">
  <p:tag name="KSO_WM_SLIDE_ID" val="custom20202545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5"/>
  <p:tag name="KSO_WM_SLIDE_LAYOUT" val="a"/>
  <p:tag name="KSO_WM_SLIDE_LAYOUT_CNT"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4">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3643</Words>
  <Application>WPS 演示</Application>
  <PresentationFormat>宽屏</PresentationFormat>
  <Paragraphs>435</Paragraphs>
  <Slides>33</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33</vt:i4>
      </vt:variant>
    </vt:vector>
  </HeadingPairs>
  <TitlesOfParts>
    <vt:vector size="49" baseType="lpstr">
      <vt:lpstr>Arial</vt:lpstr>
      <vt:lpstr>宋体</vt:lpstr>
      <vt:lpstr>Wingdings</vt:lpstr>
      <vt:lpstr>Wingdings</vt:lpstr>
      <vt:lpstr>微软雅黑</vt:lpstr>
      <vt:lpstr>汉仪旗黑-85S</vt:lpstr>
      <vt:lpstr>黑体</vt:lpstr>
      <vt:lpstr>Viner Hand ITC</vt:lpstr>
      <vt:lpstr>仿宋</vt:lpstr>
      <vt:lpstr>Arial Unicode MS</vt:lpstr>
      <vt:lpstr>Calibri</vt:lpstr>
      <vt:lpstr>Helvetica Neue</vt:lpstr>
      <vt:lpstr>Calibri Light</vt:lpstr>
      <vt:lpstr>Office</vt:lpstr>
      <vt:lpstr>1_Office 主题​​</vt:lpstr>
      <vt:lpstr>2_Office 主题​​</vt:lpstr>
      <vt:lpstr>UML基础Ⅱ：界面原型</vt:lpstr>
      <vt:lpstr>PowerPoint 演示文稿</vt:lpstr>
      <vt:lpstr>界面原型在需求工程中的原理</vt:lpstr>
      <vt:lpstr>软件原型的介绍1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原型的评估1</vt:lpstr>
      <vt:lpstr>原型的风险1</vt:lpstr>
      <vt:lpstr>PowerPoint 演示文稿</vt:lpstr>
      <vt:lpstr>原型成功的因素1</vt:lpstr>
      <vt:lpstr>PowerPoint 演示文稿</vt:lpstr>
      <vt:lpstr>界面原型的概念</vt:lpstr>
      <vt:lpstr>PowerPoint 演示文稿</vt:lpstr>
      <vt:lpstr>PowerPoint 演示文稿</vt:lpstr>
      <vt:lpstr>界面原型的工具、示例</vt:lpstr>
      <vt:lpstr>工具：摹客</vt:lpstr>
      <vt:lpstr>运行环境</vt:lpstr>
      <vt:lpstr>项目类型</vt:lpstr>
      <vt:lpstr>概述</vt:lpstr>
      <vt:lpstr>介绍</vt:lpstr>
      <vt:lpstr>介绍</vt:lpstr>
      <vt:lpstr>参考文献</vt:lpstr>
      <vt:lpstr>参考文献</vt:lpstr>
      <vt:lpstr>小组评分</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UML基础Ⅱ：界面原型</dc:title>
  <dc:creator/>
  <cp:lastModifiedBy>ocean ，，</cp:lastModifiedBy>
  <cp:revision>216</cp:revision>
  <dcterms:created xsi:type="dcterms:W3CDTF">2019-06-19T02:08:00Z</dcterms:created>
  <dcterms:modified xsi:type="dcterms:W3CDTF">2022-04-09T02:13:12Z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E14EF42DA92042DC8421F90F7F72EF2B</vt:lpwstr>
  </property>
</Properties>
</file>