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0" r:id="rId2"/>
    <p:sldId id="364" r:id="rId3"/>
    <p:sldId id="376" r:id="rId4"/>
    <p:sldId id="372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61" r:id="rId14"/>
    <p:sldId id="390" r:id="rId15"/>
    <p:sldId id="265" r:id="rId16"/>
    <p:sldId id="386" r:id="rId17"/>
    <p:sldId id="387" r:id="rId18"/>
    <p:sldId id="388" r:id="rId19"/>
    <p:sldId id="389" r:id="rId20"/>
    <p:sldId id="391" r:id="rId21"/>
    <p:sldId id="367" r:id="rId22"/>
    <p:sldId id="392" r:id="rId23"/>
    <p:sldId id="393" r:id="rId24"/>
    <p:sldId id="289" r:id="rId25"/>
    <p:sldId id="394" r:id="rId26"/>
    <p:sldId id="395" r:id="rId27"/>
    <p:sldId id="396" r:id="rId28"/>
    <p:sldId id="397" r:id="rId29"/>
    <p:sldId id="398" r:id="rId30"/>
    <p:sldId id="399" r:id="rId31"/>
    <p:sldId id="362" r:id="rId32"/>
  </p:sldIdLst>
  <p:sldSz cx="12190413" cy="6859588"/>
  <p:notesSz cx="6858000" cy="9144000"/>
  <p:custDataLst>
    <p:tags r:id="rId35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100" d="100"/>
          <a:sy n="100" d="100"/>
        </p:scale>
        <p:origin x="1194" y="402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79323" y="3672051"/>
            <a:ext cx="250257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73C350-3A59-43D1-863F-E2CD82B0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" y="1978634"/>
            <a:ext cx="5447341" cy="3467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C9EEF-8A04-4671-95B0-0F9B73C4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685064"/>
            <a:ext cx="2552700" cy="2009775"/>
          </a:xfrm>
          <a:prstGeom prst="rect">
            <a:avLst/>
          </a:prstGeom>
        </p:spPr>
      </p:pic>
      <p:sp>
        <p:nvSpPr>
          <p:cNvPr id="18" name="11 Rectángulo">
            <a:extLst>
              <a:ext uri="{FF2B5EF4-FFF2-40B4-BE49-F238E27FC236}">
                <a16:creationId xmlns:a16="http://schemas.microsoft.com/office/drawing/2014/main" id="{05D5E821-18ED-4FBA-9078-065A3C15102B}"/>
              </a:ext>
            </a:extLst>
          </p:cNvPr>
          <p:cNvSpPr/>
          <p:nvPr/>
        </p:nvSpPr>
        <p:spPr>
          <a:xfrm>
            <a:off x="7436030" y="1125538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4BE40EDC-ADE1-4252-864B-89F91B6D8C02}"/>
              </a:ext>
            </a:extLst>
          </p:cNvPr>
          <p:cNvSpPr/>
          <p:nvPr/>
        </p:nvSpPr>
        <p:spPr>
          <a:xfrm>
            <a:off x="7436030" y="4149874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EC83F-EB79-4A5A-8FA4-4C2D3551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11" y="4776611"/>
            <a:ext cx="1844200" cy="1432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40DFA-6071-4EEB-BAB7-55BFBCBA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99" y="4855343"/>
            <a:ext cx="190516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B61A99-8E4B-4612-A47F-4B847F45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3" y="4776611"/>
            <a:ext cx="188230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  <p:bldP spid="2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41460-97B7-4759-B61F-69D1E636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" y="1845618"/>
            <a:ext cx="5561952" cy="4588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FBFDF6-8CED-4BD8-B51D-78A9485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90" y="2133650"/>
            <a:ext cx="601063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网络适配器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8062"/>
              </p:ext>
            </p:extLst>
          </p:nvPr>
        </p:nvGraphicFramePr>
        <p:xfrm>
          <a:off x="1702718" y="1197546"/>
          <a:ext cx="6696744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603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游客使用该网站中的论坛功能，参与话题讨论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论坛的使用量超过负载，导致服务器卡顿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sp>
        <p:nvSpPr>
          <p:cNvPr id="68" name="文本框 66">
            <a:extLst>
              <a:ext uri="{FF2B5EF4-FFF2-40B4-BE49-F238E27FC236}">
                <a16:creationId xmlns:a16="http://schemas.microsoft.com/office/drawing/2014/main" id="{23D00B1B-035F-4935-8470-D6A936184779}"/>
              </a:ext>
            </a:extLst>
          </p:cNvPr>
          <p:cNvSpPr txBox="1"/>
          <p:nvPr/>
        </p:nvSpPr>
        <p:spPr>
          <a:xfrm>
            <a:off x="8615486" y="2565699"/>
            <a:ext cx="324036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需求冲突：</a:t>
            </a:r>
          </a:p>
          <a:p>
            <a:r>
              <a:rPr lang="zh-CN" altLang="en-US" sz="1400" dirty="0"/>
              <a:t>自定义标签与质量属性中的可用性冲突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自定义标签破坏了以课程为索引标签的网页布局和展示系统，虽然会牺牲一定的灵活性，但怀来了整体网页的一致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解决方法：删除自定义子标签的需求</a:t>
            </a:r>
          </a:p>
          <a:p>
            <a:pPr algn="just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7FFA00-2ADC-4A85-8794-7DA39F45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1939"/>
              </p:ext>
            </p:extLst>
          </p:nvPr>
        </p:nvGraphicFramePr>
        <p:xfrm>
          <a:off x="1654325" y="1197546"/>
          <a:ext cx="8208912" cy="5400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46274018"/>
                    </a:ext>
                  </a:extLst>
                </a:gridCol>
              </a:tblGrid>
              <a:tr h="3742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头像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个性签名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0284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数据项名：学号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256436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数据项名：密码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7619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专业名称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0737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02048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数据项名：头像</a:t>
                      </a: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数据类型：图片类型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87694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27878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数据项名：个性签名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[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3039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老师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77620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数据项名：性别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3599"/>
              </p:ext>
            </p:extLst>
          </p:nvPr>
        </p:nvGraphicFramePr>
        <p:xfrm>
          <a:off x="1486694" y="970594"/>
          <a:ext cx="9721080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608949" y="101000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111430" y="1084172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1360"/>
              </p:ext>
            </p:extLst>
          </p:nvPr>
        </p:nvGraphicFramePr>
        <p:xfrm>
          <a:off x="1600837" y="1506048"/>
          <a:ext cx="5256584" cy="515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，如果操作错误或者权限不够则跳出弹窗提醒，所有的上传、创建、注册等操作都会在数据库中记录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网站中布置了许多提示性地功能和帮助性功能（比如游客权限不够时弹出登录框）来提高互动性。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网站布局参考优秀模板（摹客模板库），设计人性化（参考界面原型），功能模块有明显直观的区分和按钮显示在主页上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5642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3733"/>
              </p:ext>
            </p:extLst>
          </p:nvPr>
        </p:nvGraphicFramePr>
        <p:xfrm>
          <a:off x="7319342" y="2349674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22E28B-2121-4404-9B70-F6F2D4A49D05}"/>
              </a:ext>
            </a:extLst>
          </p:cNvPr>
          <p:cNvSpPr/>
          <p:nvPr/>
        </p:nvSpPr>
        <p:spPr>
          <a:xfrm>
            <a:off x="9930066" y="1199506"/>
            <a:ext cx="1872208" cy="644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需求获取方式</a:t>
            </a:r>
            <a:endParaRPr lang="en-US" altLang="zh-CN" dirty="0"/>
          </a:p>
          <a:p>
            <a:pPr algn="ctr"/>
            <a:r>
              <a:rPr lang="zh-CN" altLang="en-US" dirty="0"/>
              <a:t>访谈</a:t>
            </a:r>
          </a:p>
        </p:txBody>
      </p: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402E8D-A2C5-40E1-B49C-96F6D103A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577521"/>
            <a:ext cx="10513168" cy="51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2926F-7599-440F-A777-B3A5120D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8" y="1601742"/>
            <a:ext cx="10564856" cy="5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75651A1-4565-4DB6-A6FC-8C46AE2C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1703102"/>
            <a:ext cx="3791479" cy="419158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2269"/>
              </p:ext>
            </p:extLst>
          </p:nvPr>
        </p:nvGraphicFramePr>
        <p:xfrm>
          <a:off x="1198662" y="1917626"/>
          <a:ext cx="9361042" cy="336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93365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79324" y="4778722"/>
            <a:ext cx="250257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2030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9A8D879-91EA-4BE9-AA48-E6EDE9DA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" y="2294701"/>
            <a:ext cx="5325170" cy="305258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64FF291-A714-4E08-8C78-0EAA17C2BD26}"/>
              </a:ext>
            </a:extLst>
          </p:cNvPr>
          <p:cNvSpPr txBox="1"/>
          <p:nvPr/>
        </p:nvSpPr>
        <p:spPr>
          <a:xfrm>
            <a:off x="5349654" y="2061642"/>
            <a:ext cx="6840759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信息浏览：所有用户可用，浏览网站中丰富的课程资料、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课程资讯、交流帖子等信息。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分享资料：注册用户可在网站中自由分享资料（经过审核）。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下载资料：网站中的资料在发布者设置后可供下载。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学习交流：该网站提供问答、博客、论坛等形式的交流，用户可以选择合适的方式和老师、学生之间交流学习。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提供专业意见：教师可以开专门有标识的帖子来发表自己专业的意见，共其他用户参考</a:t>
            </a: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7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留言：用户可以在帖子下留言，游客不能留言（留言需要实名注册）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8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数据修改：数据库后台可以对数据进行修改，但是只有管理员开放这个权限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9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资料删改：数据库后台可以删改用户上传的资料，用于管理资料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10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用户资料：数据库存储用户资料，在系统需要是返回给系统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11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审核：管理员拥有审核的义务，需要对资料、帖子、聊天室环境进行审核，并对不合理的情况进行处理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12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留言管理：对用户的留言进行管理，但是一般不删除，需要审核。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教师用户优先级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5F004A-FD3F-4CE2-8AFE-B9D0082A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5608"/>
              </p:ext>
            </p:extLst>
          </p:nvPr>
        </p:nvGraphicFramePr>
        <p:xfrm>
          <a:off x="377653" y="1557586"/>
          <a:ext cx="5141489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888">
                  <a:extLst>
                    <a:ext uri="{9D8B030D-6E8A-4147-A177-3AD203B41FA5}">
                      <a16:colId xmlns:a16="http://schemas.microsoft.com/office/drawing/2014/main" val="3185814460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2398084369"/>
                    </a:ext>
                  </a:extLst>
                </a:gridCol>
                <a:gridCol w="578301">
                  <a:extLst>
                    <a:ext uri="{9D8B030D-6E8A-4147-A177-3AD203B41FA5}">
                      <a16:colId xmlns:a16="http://schemas.microsoft.com/office/drawing/2014/main" val="1828102835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1131000161"/>
                    </a:ext>
                  </a:extLst>
                </a:gridCol>
                <a:gridCol w="496940">
                  <a:extLst>
                    <a:ext uri="{9D8B030D-6E8A-4147-A177-3AD203B41FA5}">
                      <a16:colId xmlns:a16="http://schemas.microsoft.com/office/drawing/2014/main" val="2881503156"/>
                    </a:ext>
                  </a:extLst>
                </a:gridCol>
                <a:gridCol w="412654">
                  <a:extLst>
                    <a:ext uri="{9D8B030D-6E8A-4147-A177-3AD203B41FA5}">
                      <a16:colId xmlns:a16="http://schemas.microsoft.com/office/drawing/2014/main" val="1326246150"/>
                    </a:ext>
                  </a:extLst>
                </a:gridCol>
                <a:gridCol w="496355">
                  <a:extLst>
                    <a:ext uri="{9D8B030D-6E8A-4147-A177-3AD203B41FA5}">
                      <a16:colId xmlns:a16="http://schemas.microsoft.com/office/drawing/2014/main" val="83904726"/>
                    </a:ext>
                  </a:extLst>
                </a:gridCol>
                <a:gridCol w="577130">
                  <a:extLst>
                    <a:ext uri="{9D8B030D-6E8A-4147-A177-3AD203B41FA5}">
                      <a16:colId xmlns:a16="http://schemas.microsoft.com/office/drawing/2014/main" val="1722056277"/>
                    </a:ext>
                  </a:extLst>
                </a:gridCol>
                <a:gridCol w="858085">
                  <a:extLst>
                    <a:ext uri="{9D8B030D-6E8A-4147-A177-3AD203B41FA5}">
                      <a16:colId xmlns:a16="http://schemas.microsoft.com/office/drawing/2014/main" val="2197430794"/>
                    </a:ext>
                  </a:extLst>
                </a:gridCol>
              </a:tblGrid>
              <a:tr h="37323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相对优先级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463511452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使用论坛功能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0.4627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4686990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使用博客功能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93735496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使用问答功能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001837605"/>
                  </a:ext>
                </a:extLst>
              </a:tr>
              <a:tr h="394396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使用资料上传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下载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1.00</a:t>
                      </a:r>
                      <a:r>
                        <a:rPr lang="zh-CN" sz="1100" kern="0">
                          <a:effectLst/>
                        </a:rPr>
                        <a:t>（基准）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490736711"/>
                  </a:ext>
                </a:extLst>
              </a:tr>
              <a:tr h="314081">
                <a:tc>
                  <a:txBody>
                    <a:bodyPr/>
                    <a:lstStyle/>
                    <a:p>
                      <a:pPr algn="l"/>
                      <a:r>
                        <a:rPr lang="zh-CN" sz="1000" kern="100">
                          <a:effectLst/>
                        </a:rPr>
                        <a:t>网站式布局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10.23%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0.6940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1.54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298830187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0.3926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027142199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注册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0.6169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03696093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主页的标题名称一致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0.6747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33762924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主页的布局需要进一步优化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16889068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网站的版权信息应注明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9.47%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0.4445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74671340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主页的内容显示应按照热度顺序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849361737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</a:rPr>
                        <a:t>原型展示显示图片视频等多媒体方式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82569870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标签化分块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0.6477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8437159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登录应采用弹窗形式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301705899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指定某个体回答问题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58367278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合计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690175168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7247334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EE6534-DE2F-40F2-9185-E6BB63AB8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55246"/>
              </p:ext>
            </p:extLst>
          </p:nvPr>
        </p:nvGraphicFramePr>
        <p:xfrm>
          <a:off x="6234920" y="1592104"/>
          <a:ext cx="5577840" cy="367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3122140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134792326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280172009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484441186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15914286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514711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7152897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1832659905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4242971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相对优先级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0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使用论坛功能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10.17%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13.79%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0.3622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0.90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02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使用博客功能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11.86%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0.6784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1.69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00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使用问答功能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0.5519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1.38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284868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使用资料上传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8.47%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8.62%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0.4012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1.00</a:t>
                      </a:r>
                      <a:r>
                        <a:rPr lang="zh-CN" sz="1200" kern="0">
                          <a:effectLst/>
                        </a:rPr>
                        <a:t>（基准）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267166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网站式布局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0.5145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0.3518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0.88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6.90%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0.4829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74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界面需要优化视觉表现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0.4840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1.21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8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发帖时显示字数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15.25%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10.71%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0.7244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 dirty="0">
                          <a:effectLst/>
                        </a:rPr>
                        <a:t>1.81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6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98162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7391350" y="5590034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4065</Words>
  <Application>Microsoft Office PowerPoint</Application>
  <PresentationFormat>自定义</PresentationFormat>
  <Paragraphs>929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36</cp:revision>
  <dcterms:created xsi:type="dcterms:W3CDTF">2015-04-23T03:04:04Z</dcterms:created>
  <dcterms:modified xsi:type="dcterms:W3CDTF">2022-05-02T00:05:12Z</dcterms:modified>
</cp:coreProperties>
</file>