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heme/theme2.xml" ContentType="application/vnd.openxmlformats-officedocument.theme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notesSlides/notesSlide1.xml" ContentType="application/vnd.openxmlformats-officedocument.presentationml.notesSlide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notesSlides/notesSlide2.xml" ContentType="application/vnd.openxmlformats-officedocument.presentationml.notesSlide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notesSlides/notesSlide3.xml" ContentType="application/vnd.openxmlformats-officedocument.presentationml.notesSlide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notesSlides/notesSlide4.xml" ContentType="application/vnd.openxmlformats-officedocument.presentationml.notesSlide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notesSlides/notesSlide5.xml" ContentType="application/vnd.openxmlformats-officedocument.presentationml.notesSlide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notesSlides/notesSlide6.xml" ContentType="application/vnd.openxmlformats-officedocument.presentationml.notesSlide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notesSlides/notesSlide7.xml" ContentType="application/vnd.openxmlformats-officedocument.presentationml.notesSlide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63" r:id="rId3"/>
    <p:sldId id="292" r:id="rId4"/>
    <p:sldId id="261" r:id="rId5"/>
    <p:sldId id="293" r:id="rId6"/>
    <p:sldId id="300" r:id="rId7"/>
    <p:sldId id="269" r:id="rId8"/>
    <p:sldId id="286" r:id="rId9"/>
    <p:sldId id="287" r:id="rId10"/>
    <p:sldId id="270" r:id="rId11"/>
    <p:sldId id="280" r:id="rId12"/>
    <p:sldId id="294" r:id="rId13"/>
    <p:sldId id="273" r:id="rId14"/>
    <p:sldId id="279" r:id="rId15"/>
    <p:sldId id="284" r:id="rId16"/>
    <p:sldId id="283" r:id="rId17"/>
    <p:sldId id="281" r:id="rId18"/>
    <p:sldId id="289" r:id="rId19"/>
    <p:sldId id="278" r:id="rId20"/>
    <p:sldId id="290" r:id="rId21"/>
    <p:sldId id="295" r:id="rId22"/>
    <p:sldId id="275" r:id="rId23"/>
    <p:sldId id="296" r:id="rId24"/>
    <p:sldId id="282" r:id="rId25"/>
    <p:sldId id="297" r:id="rId26"/>
    <p:sldId id="272" r:id="rId27"/>
    <p:sldId id="274" r:id="rId28"/>
    <p:sldId id="299" r:id="rId29"/>
    <p:sldId id="298" r:id="rId30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0">
          <p15:clr>
            <a:srgbClr val="A4A3A4"/>
          </p15:clr>
        </p15:guide>
        <p15:guide id="2" pos="38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0" y="108"/>
      </p:cViewPr>
      <p:guideLst>
        <p:guide orient="horz" pos="2040"/>
        <p:guide pos="387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A53232-1D64-4F8F-824B-89F321C29914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838D7-ACB7-4D7F-8F6C-15C3D1214DC2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838D7-ACB7-4D7F-8F6C-15C3D1214DC2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838D7-ACB7-4D7F-8F6C-15C3D1214DC2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838D7-ACB7-4D7F-8F6C-15C3D1214DC2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838D7-ACB7-4D7F-8F6C-15C3D1214DC2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838D7-ACB7-4D7F-8F6C-15C3D1214DC2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838D7-ACB7-4D7F-8F6C-15C3D1214DC2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1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6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6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7" Type="http://schemas.openxmlformats.org/officeDocument/2006/relationships/image" Target="../media/image1.png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7.xml"/><Relationship Id="rId4" Type="http://schemas.openxmlformats.org/officeDocument/2006/relationships/tags" Target="../tags/tag76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85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80.xml"/><Relationship Id="rId7" Type="http://schemas.openxmlformats.org/officeDocument/2006/relationships/tags" Target="../tags/tag84.xml"/><Relationship Id="rId12" Type="http://schemas.openxmlformats.org/officeDocument/2006/relationships/tags" Target="../tags/tag89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11" Type="http://schemas.openxmlformats.org/officeDocument/2006/relationships/tags" Target="../tags/tag88.xml"/><Relationship Id="rId5" Type="http://schemas.openxmlformats.org/officeDocument/2006/relationships/tags" Target="../tags/tag82.xml"/><Relationship Id="rId10" Type="http://schemas.openxmlformats.org/officeDocument/2006/relationships/tags" Target="../tags/tag87.xml"/><Relationship Id="rId4" Type="http://schemas.openxmlformats.org/officeDocument/2006/relationships/tags" Target="../tags/tag81.xml"/><Relationship Id="rId9" Type="http://schemas.openxmlformats.org/officeDocument/2006/relationships/tags" Target="../tags/tag86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97.xml"/><Relationship Id="rId3" Type="http://schemas.openxmlformats.org/officeDocument/2006/relationships/tags" Target="../tags/tag92.xml"/><Relationship Id="rId7" Type="http://schemas.openxmlformats.org/officeDocument/2006/relationships/tags" Target="../tags/tag96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94.xml"/><Relationship Id="rId10" Type="http://schemas.openxmlformats.org/officeDocument/2006/relationships/tags" Target="../tags/tag99.xml"/><Relationship Id="rId4" Type="http://schemas.openxmlformats.org/officeDocument/2006/relationships/tags" Target="../tags/tag93.xml"/><Relationship Id="rId9" Type="http://schemas.openxmlformats.org/officeDocument/2006/relationships/tags" Target="../tags/tag98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3" Type="http://schemas.openxmlformats.org/officeDocument/2006/relationships/tags" Target="../tags/tag102.xml"/><Relationship Id="rId7" Type="http://schemas.openxmlformats.org/officeDocument/2006/relationships/tags" Target="../tags/tag106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10" Type="http://schemas.openxmlformats.org/officeDocument/2006/relationships/image" Target="../media/image2.png"/><Relationship Id="rId4" Type="http://schemas.openxmlformats.org/officeDocument/2006/relationships/tags" Target="../tags/tag103.xml"/><Relationship Id="rId9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3" Type="http://schemas.openxmlformats.org/officeDocument/2006/relationships/tags" Target="../tags/tag110.xml"/><Relationship Id="rId7" Type="http://schemas.openxmlformats.org/officeDocument/2006/relationships/tags" Target="../tags/tag114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10" Type="http://schemas.openxmlformats.org/officeDocument/2006/relationships/image" Target="../media/image3.png"/><Relationship Id="rId4" Type="http://schemas.openxmlformats.org/officeDocument/2006/relationships/tags" Target="../tags/tag111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23.xml"/><Relationship Id="rId3" Type="http://schemas.openxmlformats.org/officeDocument/2006/relationships/tags" Target="../tags/tag118.xml"/><Relationship Id="rId7" Type="http://schemas.openxmlformats.org/officeDocument/2006/relationships/tags" Target="../tags/tag122.xml"/><Relationship Id="rId12" Type="http://schemas.openxmlformats.org/officeDocument/2006/relationships/image" Target="../media/image4.png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tags" Target="../tags/tag121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20.xml"/><Relationship Id="rId10" Type="http://schemas.openxmlformats.org/officeDocument/2006/relationships/tags" Target="../tags/tag125.xml"/><Relationship Id="rId4" Type="http://schemas.openxmlformats.org/officeDocument/2006/relationships/tags" Target="../tags/tag119.xml"/><Relationship Id="rId9" Type="http://schemas.openxmlformats.org/officeDocument/2006/relationships/tags" Target="../tags/tag124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33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28.xml"/><Relationship Id="rId7" Type="http://schemas.openxmlformats.org/officeDocument/2006/relationships/tags" Target="../tags/tag132.xml"/><Relationship Id="rId12" Type="http://schemas.openxmlformats.org/officeDocument/2006/relationships/tags" Target="../tags/tag137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tags" Target="../tags/tag131.xml"/><Relationship Id="rId11" Type="http://schemas.openxmlformats.org/officeDocument/2006/relationships/tags" Target="../tags/tag136.xml"/><Relationship Id="rId5" Type="http://schemas.openxmlformats.org/officeDocument/2006/relationships/tags" Target="../tags/tag130.xml"/><Relationship Id="rId10" Type="http://schemas.openxmlformats.org/officeDocument/2006/relationships/tags" Target="../tags/tag135.xml"/><Relationship Id="rId4" Type="http://schemas.openxmlformats.org/officeDocument/2006/relationships/tags" Target="../tags/tag129.xml"/><Relationship Id="rId9" Type="http://schemas.openxmlformats.org/officeDocument/2006/relationships/tags" Target="../tags/tag13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2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/>
          <a:srcRect r="6975"/>
          <a:stretch>
            <a:fillRect/>
          </a:stretch>
        </p:blipFill>
        <p:spPr bwMode="auto">
          <a:xfrm>
            <a:off x="5224463" y="0"/>
            <a:ext cx="69675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0" y="3416064"/>
            <a:ext cx="6106886" cy="904863"/>
          </a:xfrm>
        </p:spPr>
        <p:txBody>
          <a:bodyPr wrap="square" anchor="b">
            <a:normAutofit/>
          </a:bodyPr>
          <a:lstStyle>
            <a:lvl1pPr algn="ctr"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0" y="4413002"/>
            <a:ext cx="6106886" cy="535531"/>
          </a:xfrm>
        </p:spPr>
        <p:txBody>
          <a:bodyPr wrap="square">
            <a:norm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/>
          <a:srcRect r="6975"/>
          <a:stretch>
            <a:fillRect/>
          </a:stretch>
        </p:blipFill>
        <p:spPr bwMode="auto">
          <a:xfrm>
            <a:off x="5224463" y="0"/>
            <a:ext cx="69675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86400" y="3517200"/>
            <a:ext cx="5774400" cy="1324800"/>
          </a:xfrm>
        </p:spPr>
        <p:txBody>
          <a:bodyPr vert="horz" lIns="90000" tIns="38100" rIns="90000" bIns="381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None/>
              <a:defRPr kumimoji="0" lang="zh-CN" altLang="en-US" sz="5400" b="1" i="0" u="none" strike="noStrike" kern="1200" cap="none" spc="0" normalizeH="0" baseline="0" noProof="1" dirty="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  <p:custDataLst>
              <p:tags r:id="rId6"/>
            </p:custDataLst>
          </p:nvPr>
        </p:nvSpPr>
        <p:spPr>
          <a:xfrm>
            <a:off x="381600" y="1677600"/>
            <a:ext cx="5220000" cy="1720800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88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/>
              <a:t>编辑文本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2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7"/>
          <a:srcRect r="6975"/>
          <a:stretch>
            <a:fillRect/>
          </a:stretch>
        </p:blipFill>
        <p:spPr bwMode="auto">
          <a:xfrm flipH="1">
            <a:off x="0" y="0"/>
            <a:ext cx="69675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323284" cy="424822"/>
            <a:chOff x="-28353" y="1"/>
            <a:chExt cx="687388" cy="903286"/>
          </a:xfrm>
        </p:grpSpPr>
        <p:sp>
          <p:nvSpPr>
            <p:cNvPr id="9" name="等腰三角形 1"/>
            <p:cNvSpPr>
              <a:spLocks noChangeArrowheads="1"/>
            </p:cNvSpPr>
            <p:nvPr userDrawn="1">
              <p:custDataLst>
                <p:tags r:id="rId11"/>
              </p:custDataLst>
            </p:nvPr>
          </p:nvSpPr>
          <p:spPr bwMode="auto">
            <a:xfrm rot="5400000">
              <a:off x="-82719" y="54367"/>
              <a:ext cx="790680" cy="68194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等腰三角形 10"/>
            <p:cNvSpPr>
              <a:spLocks noChangeArrowheads="1"/>
            </p:cNvSpPr>
            <p:nvPr userDrawn="1">
              <p:custDataLst>
                <p:tags r:id="rId12"/>
              </p:custDataLst>
            </p:nvPr>
          </p:nvSpPr>
          <p:spPr bwMode="auto">
            <a:xfrm rot="5400000">
              <a:off x="83150" y="327403"/>
              <a:ext cx="618405" cy="53336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 flipH="1" flipV="1">
            <a:off x="11868716" y="6433178"/>
            <a:ext cx="323284" cy="424822"/>
            <a:chOff x="-28353" y="1"/>
            <a:chExt cx="687388" cy="903286"/>
          </a:xfrm>
        </p:grpSpPr>
        <p:sp>
          <p:nvSpPr>
            <p:cNvPr id="12" name="等腰三角形 1"/>
            <p:cNvSpPr>
              <a:spLocks noChangeArrowheads="1"/>
            </p:cNvSpPr>
            <p:nvPr userDrawn="1">
              <p:custDataLst>
                <p:tags r:id="rId9"/>
              </p:custDataLst>
            </p:nvPr>
          </p:nvSpPr>
          <p:spPr bwMode="auto">
            <a:xfrm rot="5400000">
              <a:off x="-82719" y="54367"/>
              <a:ext cx="790680" cy="68194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等腰三角形 10"/>
            <p:cNvSpPr>
              <a:spLocks noChangeArrowheads="1"/>
            </p:cNvSpPr>
            <p:nvPr userDrawn="1">
              <p:custDataLst>
                <p:tags r:id="rId10"/>
              </p:custDataLst>
            </p:nvPr>
          </p:nvSpPr>
          <p:spPr bwMode="auto">
            <a:xfrm rot="5400000">
              <a:off x="83150" y="327403"/>
              <a:ext cx="618405" cy="53336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0" y="921977"/>
            <a:ext cx="528255" cy="694172"/>
            <a:chOff x="100637" y="715919"/>
            <a:chExt cx="687388" cy="903286"/>
          </a:xfrm>
        </p:grpSpPr>
        <p:sp>
          <p:nvSpPr>
            <p:cNvPr id="10" name="等腰三角形 1"/>
            <p:cNvSpPr>
              <a:spLocks noChangeArrowheads="1"/>
            </p:cNvSpPr>
            <p:nvPr userDrawn="1">
              <p:custDataLst>
                <p:tags r:id="rId9"/>
              </p:custDataLst>
            </p:nvPr>
          </p:nvSpPr>
          <p:spPr bwMode="auto">
            <a:xfrm rot="5400000">
              <a:off x="46271" y="770285"/>
              <a:ext cx="790680" cy="68194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等腰三角形 10"/>
            <p:cNvSpPr>
              <a:spLocks noChangeArrowheads="1"/>
            </p:cNvSpPr>
            <p:nvPr userDrawn="1">
              <p:custDataLst>
                <p:tags r:id="rId10"/>
              </p:custDataLst>
            </p:nvPr>
          </p:nvSpPr>
          <p:spPr bwMode="auto">
            <a:xfrm rot="5400000">
              <a:off x="212140" y="1043321"/>
              <a:ext cx="618405" cy="53336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pic>
        <p:nvPicPr>
          <p:cNvPr id="11" name="图片 2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10"/>
          <a:srcRect r="6975"/>
          <a:stretch>
            <a:fillRect/>
          </a:stretch>
        </p:blipFill>
        <p:spPr bwMode="auto">
          <a:xfrm flipH="1">
            <a:off x="0" y="0"/>
            <a:ext cx="2706549" cy="26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pic>
        <p:nvPicPr>
          <p:cNvPr id="10" name="图片 2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10"/>
          <a:srcRect r="6975"/>
          <a:stretch>
            <a:fillRect/>
          </a:stretch>
        </p:blipFill>
        <p:spPr bwMode="auto">
          <a:xfrm>
            <a:off x="10327463" y="5029201"/>
            <a:ext cx="1862137" cy="183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12" name="图片 2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12"/>
          <a:srcRect r="6975"/>
          <a:stretch>
            <a:fillRect/>
          </a:stretch>
        </p:blipFill>
        <p:spPr bwMode="auto">
          <a:xfrm>
            <a:off x="11266440" y="-9759"/>
            <a:ext cx="925560" cy="911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0" y="73561"/>
            <a:ext cx="619404" cy="856180"/>
            <a:chOff x="1503363" y="2020888"/>
            <a:chExt cx="1557337" cy="2152650"/>
          </a:xfrm>
        </p:grpSpPr>
        <p:sp>
          <p:nvSpPr>
            <p:cNvPr id="11" name="等腰三角形 12"/>
            <p:cNvSpPr>
              <a:spLocks noChangeArrowheads="1"/>
            </p:cNvSpPr>
            <p:nvPr userDrawn="1">
              <p:custDataLst>
                <p:tags r:id="rId11"/>
              </p:custDataLst>
            </p:nvPr>
          </p:nvSpPr>
          <p:spPr bwMode="auto">
            <a:xfrm rot="5400000" flipH="1">
              <a:off x="1219201" y="2305050"/>
              <a:ext cx="2017712" cy="1449387"/>
            </a:xfrm>
            <a:prstGeom prst="triangle">
              <a:avLst>
                <a:gd name="adj" fmla="val 50000"/>
              </a:avLst>
            </a:prstGeom>
            <a:noFill/>
            <a:ln w="12700" cmpd="sng">
              <a:solidFill>
                <a:schemeClr val="accent1">
                  <a:lumMod val="60000"/>
                  <a:lumOff val="40000"/>
                </a:scheme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等腰三角形 13"/>
            <p:cNvSpPr>
              <a:spLocks noChangeArrowheads="1"/>
            </p:cNvSpPr>
            <p:nvPr userDrawn="1">
              <p:custDataLst>
                <p:tags r:id="rId12"/>
              </p:custDataLst>
            </p:nvPr>
          </p:nvSpPr>
          <p:spPr bwMode="auto">
            <a:xfrm rot="5400000" flipH="1">
              <a:off x="2039938" y="3152775"/>
              <a:ext cx="1187450" cy="854075"/>
            </a:xfrm>
            <a:prstGeom prst="triangle">
              <a:avLst>
                <a:gd name="adj" fmla="val 50000"/>
              </a:avLst>
            </a:prstGeom>
            <a:noFill/>
            <a:ln w="12700" cmpd="sng">
              <a:solidFill>
                <a:schemeClr val="accent1">
                  <a:lumMod val="60000"/>
                  <a:lumOff val="40000"/>
                </a:scheme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3" name="组合 12"/>
          <p:cNvGrpSpPr/>
          <p:nvPr userDrawn="1">
            <p:custDataLst>
              <p:tags r:id="rId3"/>
            </p:custDataLst>
          </p:nvPr>
        </p:nvGrpSpPr>
        <p:grpSpPr>
          <a:xfrm flipH="1">
            <a:off x="11572596" y="6001820"/>
            <a:ext cx="619404" cy="856180"/>
            <a:chOff x="1503363" y="2020888"/>
            <a:chExt cx="1557337" cy="2152650"/>
          </a:xfrm>
        </p:grpSpPr>
        <p:sp>
          <p:nvSpPr>
            <p:cNvPr id="14" name="等腰三角形 12"/>
            <p:cNvSpPr>
              <a:spLocks noChangeArrowheads="1"/>
            </p:cNvSpPr>
            <p:nvPr userDrawn="1">
              <p:custDataLst>
                <p:tags r:id="rId9"/>
              </p:custDataLst>
            </p:nvPr>
          </p:nvSpPr>
          <p:spPr bwMode="auto">
            <a:xfrm rot="5400000" flipH="1">
              <a:off x="1219201" y="2305050"/>
              <a:ext cx="2017712" cy="1449387"/>
            </a:xfrm>
            <a:prstGeom prst="triangle">
              <a:avLst>
                <a:gd name="adj" fmla="val 50000"/>
              </a:avLst>
            </a:prstGeom>
            <a:noFill/>
            <a:ln w="12700" cmpd="sng">
              <a:solidFill>
                <a:schemeClr val="accent1">
                  <a:lumMod val="60000"/>
                  <a:lumOff val="40000"/>
                </a:scheme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等腰三角形 13"/>
            <p:cNvSpPr>
              <a:spLocks noChangeArrowheads="1"/>
            </p:cNvSpPr>
            <p:nvPr userDrawn="1">
              <p:custDataLst>
                <p:tags r:id="rId10"/>
              </p:custDataLst>
            </p:nvPr>
          </p:nvSpPr>
          <p:spPr bwMode="auto">
            <a:xfrm rot="5400000" flipH="1">
              <a:off x="2039938" y="3152775"/>
              <a:ext cx="1187450" cy="854075"/>
            </a:xfrm>
            <a:prstGeom prst="triangle">
              <a:avLst>
                <a:gd name="adj" fmla="val 50000"/>
              </a:avLst>
            </a:prstGeom>
            <a:noFill/>
            <a:ln w="12700" cmpd="sng">
              <a:solidFill>
                <a:schemeClr val="accent1">
                  <a:lumMod val="60000"/>
                  <a:lumOff val="40000"/>
                </a:scheme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微软雅黑" panose="020B0503020204020204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/>
          <a:srcRect r="6975"/>
          <a:stretch>
            <a:fillRect/>
          </a:stretch>
        </p:blipFill>
        <p:spPr bwMode="auto">
          <a:xfrm>
            <a:off x="5224463" y="0"/>
            <a:ext cx="69675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14300" y="2576192"/>
            <a:ext cx="5470071" cy="1202510"/>
          </a:xfrm>
        </p:spPr>
        <p:txBody>
          <a:bodyPr anchor="b">
            <a:normAutofit/>
          </a:bodyPr>
          <a:lstStyle>
            <a:lvl1pPr algn="ctr">
              <a:defRPr sz="4800" b="1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14300" y="3805690"/>
            <a:ext cx="5470071" cy="537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27225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2"/>
            </p:custDataLst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2022/5/29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280822" y="365125"/>
            <a:ext cx="1072978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838200" y="365125"/>
            <a:ext cx="9343768" cy="581183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29" Type="http://schemas.openxmlformats.org/officeDocument/2006/relationships/tags" Target="../tags/tag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5.xml"/><Relationship Id="rId28" Type="http://schemas.openxmlformats.org/officeDocument/2006/relationships/tags" Target="../tags/tag10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31" Type="http://schemas.openxmlformats.org/officeDocument/2006/relationships/tags" Target="../tags/tag1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Relationship Id="rId27" Type="http://schemas.openxmlformats.org/officeDocument/2006/relationships/tags" Target="../tags/tag9.xml"/><Relationship Id="rId30" Type="http://schemas.openxmlformats.org/officeDocument/2006/relationships/tags" Target="../tags/tag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3"/>
          <p:cNvGrpSpPr/>
          <p:nvPr>
            <p:custDataLst>
              <p:tags r:id="rId20"/>
            </p:custDataLst>
          </p:nvPr>
        </p:nvGrpSpPr>
        <p:grpSpPr bwMode="auto">
          <a:xfrm flipH="1">
            <a:off x="11182350" y="0"/>
            <a:ext cx="1009650" cy="1009650"/>
            <a:chOff x="0" y="0"/>
            <a:chExt cx="3600450" cy="3600450"/>
          </a:xfrm>
        </p:grpSpPr>
        <p:sp>
          <p:nvSpPr>
            <p:cNvPr id="8" name="直角三角形 7"/>
            <p:cNvSpPr/>
            <p:nvPr>
              <p:custDataLst>
                <p:tags r:id="rId30"/>
              </p:custDataLst>
            </p:nvPr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chemeClr val="accent2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/>
            </a:p>
          </p:txBody>
        </p:sp>
        <p:sp>
          <p:nvSpPr>
            <p:cNvPr id="9" name="直角三角形 8"/>
            <p:cNvSpPr/>
            <p:nvPr>
              <p:custDataLst>
                <p:tags r:id="rId31"/>
              </p:custDataLst>
            </p:nvPr>
          </p:nvSpPr>
          <p:spPr>
            <a:xfrm rot="5400000">
              <a:off x="-4" y="0"/>
              <a:ext cx="2972071" cy="2972068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/>
            </a:p>
          </p:txBody>
        </p:sp>
      </p:grpSp>
      <p:grpSp>
        <p:nvGrpSpPr>
          <p:cNvPr id="10" name="组合 14"/>
          <p:cNvGrpSpPr/>
          <p:nvPr>
            <p:custDataLst>
              <p:tags r:id="rId21"/>
            </p:custDataLst>
          </p:nvPr>
        </p:nvGrpSpPr>
        <p:grpSpPr bwMode="auto">
          <a:xfrm flipV="1">
            <a:off x="0" y="5829300"/>
            <a:ext cx="1028700" cy="1028700"/>
            <a:chOff x="0" y="0"/>
            <a:chExt cx="3600450" cy="3600450"/>
          </a:xfrm>
        </p:grpSpPr>
        <p:sp>
          <p:nvSpPr>
            <p:cNvPr id="11" name="直角三角形 10"/>
            <p:cNvSpPr/>
            <p:nvPr>
              <p:custDataLst>
                <p:tags r:id="rId28"/>
              </p:custDataLst>
            </p:nvPr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chemeClr val="accent2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/>
            </a:p>
          </p:txBody>
        </p:sp>
        <p:sp>
          <p:nvSpPr>
            <p:cNvPr id="12" name="直角三角形 11"/>
            <p:cNvSpPr/>
            <p:nvPr>
              <p:custDataLst>
                <p:tags r:id="rId29"/>
              </p:custDataLst>
            </p:nvPr>
          </p:nvSpPr>
          <p:spPr>
            <a:xfrm rot="5400000">
              <a:off x="4" y="0"/>
              <a:ext cx="2972592" cy="297259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/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2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4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4C673B6C-4284-405C-963D-BB07F2087A0B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6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9D00EC9D-7FD2-4C5C-AB54-92EC8DA70D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KSO_TEMPLATE" hidden="1"/>
          <p:cNvSpPr/>
          <p:nvPr>
            <p:custDataLst>
              <p:tags r:id="rId2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" Type="http://schemas.openxmlformats.org/officeDocument/2006/relationships/tags" Target="../tags/tag178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1.xml"/><Relationship Id="rId4" Type="http://schemas.openxmlformats.org/officeDocument/2006/relationships/image" Target="../media/image12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3.xml"/><Relationship Id="rId1" Type="http://schemas.openxmlformats.org/officeDocument/2006/relationships/tags" Target="../tags/tag18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5.xml"/><Relationship Id="rId1" Type="http://schemas.openxmlformats.org/officeDocument/2006/relationships/tags" Target="../tags/tag18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88.xml"/><Relationship Id="rId2" Type="http://schemas.openxmlformats.org/officeDocument/2006/relationships/tags" Target="../tags/tag187.xml"/><Relationship Id="rId1" Type="http://schemas.openxmlformats.org/officeDocument/2006/relationships/tags" Target="../tags/tag186.xml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48.xml"/><Relationship Id="rId13" Type="http://schemas.openxmlformats.org/officeDocument/2006/relationships/tags" Target="../tags/tag153.xml"/><Relationship Id="rId18" Type="http://schemas.openxmlformats.org/officeDocument/2006/relationships/tags" Target="../tags/tag158.xml"/><Relationship Id="rId26" Type="http://schemas.openxmlformats.org/officeDocument/2006/relationships/notesSlide" Target="../notesSlides/notesSlide1.xml"/><Relationship Id="rId3" Type="http://schemas.openxmlformats.org/officeDocument/2006/relationships/tags" Target="../tags/tag143.xml"/><Relationship Id="rId21" Type="http://schemas.openxmlformats.org/officeDocument/2006/relationships/tags" Target="../tags/tag161.xml"/><Relationship Id="rId7" Type="http://schemas.openxmlformats.org/officeDocument/2006/relationships/tags" Target="../tags/tag147.xml"/><Relationship Id="rId12" Type="http://schemas.openxmlformats.org/officeDocument/2006/relationships/tags" Target="../tags/tag152.xml"/><Relationship Id="rId17" Type="http://schemas.openxmlformats.org/officeDocument/2006/relationships/tags" Target="../tags/tag157.xml"/><Relationship Id="rId25" Type="http://schemas.openxmlformats.org/officeDocument/2006/relationships/slideLayout" Target="../slideLayouts/slideLayout7.xml"/><Relationship Id="rId2" Type="http://schemas.openxmlformats.org/officeDocument/2006/relationships/tags" Target="../tags/tag142.xml"/><Relationship Id="rId16" Type="http://schemas.openxmlformats.org/officeDocument/2006/relationships/tags" Target="../tags/tag156.xml"/><Relationship Id="rId20" Type="http://schemas.openxmlformats.org/officeDocument/2006/relationships/tags" Target="../tags/tag160.xml"/><Relationship Id="rId1" Type="http://schemas.openxmlformats.org/officeDocument/2006/relationships/tags" Target="../tags/tag141.xml"/><Relationship Id="rId6" Type="http://schemas.openxmlformats.org/officeDocument/2006/relationships/tags" Target="../tags/tag146.xml"/><Relationship Id="rId11" Type="http://schemas.openxmlformats.org/officeDocument/2006/relationships/tags" Target="../tags/tag151.xml"/><Relationship Id="rId24" Type="http://schemas.openxmlformats.org/officeDocument/2006/relationships/tags" Target="../tags/tag164.xml"/><Relationship Id="rId5" Type="http://schemas.openxmlformats.org/officeDocument/2006/relationships/tags" Target="../tags/tag145.xml"/><Relationship Id="rId15" Type="http://schemas.openxmlformats.org/officeDocument/2006/relationships/tags" Target="../tags/tag155.xml"/><Relationship Id="rId23" Type="http://schemas.openxmlformats.org/officeDocument/2006/relationships/tags" Target="../tags/tag163.xml"/><Relationship Id="rId10" Type="http://schemas.openxmlformats.org/officeDocument/2006/relationships/tags" Target="../tags/tag150.xml"/><Relationship Id="rId19" Type="http://schemas.openxmlformats.org/officeDocument/2006/relationships/tags" Target="../tags/tag159.xml"/><Relationship Id="rId4" Type="http://schemas.openxmlformats.org/officeDocument/2006/relationships/tags" Target="../tags/tag144.xml"/><Relationship Id="rId9" Type="http://schemas.openxmlformats.org/officeDocument/2006/relationships/tags" Target="../tags/tag149.xml"/><Relationship Id="rId14" Type="http://schemas.openxmlformats.org/officeDocument/2006/relationships/tags" Target="../tags/tag154.xml"/><Relationship Id="rId22" Type="http://schemas.openxmlformats.org/officeDocument/2006/relationships/tags" Target="../tags/tag16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2.xml"/><Relationship Id="rId5" Type="http://schemas.openxmlformats.org/officeDocument/2006/relationships/image" Target="../media/image17.tmp"/><Relationship Id="rId4" Type="http://schemas.openxmlformats.org/officeDocument/2006/relationships/image" Target="../media/image16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95.xml"/><Relationship Id="rId2" Type="http://schemas.openxmlformats.org/officeDocument/2006/relationships/tags" Target="../tags/tag194.xml"/><Relationship Id="rId1" Type="http://schemas.openxmlformats.org/officeDocument/2006/relationships/tags" Target="../tags/tag193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6.xml"/><Relationship Id="rId4" Type="http://schemas.openxmlformats.org/officeDocument/2006/relationships/image" Target="../media/image19.tm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99.xml"/><Relationship Id="rId2" Type="http://schemas.openxmlformats.org/officeDocument/2006/relationships/tags" Target="../tags/tag198.xml"/><Relationship Id="rId1" Type="http://schemas.openxmlformats.org/officeDocument/2006/relationships/tags" Target="../tags/tag197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0.xml"/><Relationship Id="rId5" Type="http://schemas.openxmlformats.org/officeDocument/2006/relationships/image" Target="../media/image22.tmp"/><Relationship Id="rId4" Type="http://schemas.openxmlformats.org/officeDocument/2006/relationships/image" Target="../media/image21.tm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203.xml"/><Relationship Id="rId2" Type="http://schemas.openxmlformats.org/officeDocument/2006/relationships/tags" Target="../tags/tag202.xml"/><Relationship Id="rId1" Type="http://schemas.openxmlformats.org/officeDocument/2006/relationships/tags" Target="../tags/tag201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5.xml"/><Relationship Id="rId1" Type="http://schemas.openxmlformats.org/officeDocument/2006/relationships/tags" Target="../tags/tag204.xml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210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521335" y="3564019"/>
            <a:ext cx="6106886" cy="904863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/>
              <a:t>G07</a:t>
            </a: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521208" y="1746504"/>
            <a:ext cx="4855464" cy="1499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6000" dirty="0">
                <a:solidFill>
                  <a:schemeClr val="accent1"/>
                </a:solidFill>
              </a:rPr>
              <a:t>需求变更管理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8658225" cy="598170"/>
          </a:xfrm>
        </p:spPr>
        <p:txBody>
          <a:bodyPr>
            <a:noAutofit/>
          </a:bodyPr>
          <a:lstStyle/>
          <a:p>
            <a:r>
              <a:rPr lang="zh-CN" altLang="en-US" sz="3200"/>
              <a:t>项目文档管理</a:t>
            </a:r>
            <a:r>
              <a:rPr lang="en-US" altLang="zh-CN" sz="3200"/>
              <a:t>  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99870"/>
            <a:ext cx="7655560" cy="46228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724900" y="3060065"/>
            <a:ext cx="309372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/>
              <a:t>项目总分支可以看到每个人提交的文档更新和历史信息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8658225" cy="598170"/>
          </a:xfrm>
        </p:spPr>
        <p:txBody>
          <a:bodyPr>
            <a:noAutofit/>
          </a:bodyPr>
          <a:lstStyle/>
          <a:p>
            <a:r>
              <a:rPr lang="zh-CN" altLang="en-US" sz="3200"/>
              <a:t>项目文档管理</a:t>
            </a:r>
            <a:r>
              <a:rPr lang="en-US" altLang="zh-CN" sz="3200"/>
              <a:t>  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630" y="1085850"/>
            <a:ext cx="6562090" cy="27825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630" y="3930650"/>
            <a:ext cx="6562090" cy="28079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119745" y="2992755"/>
            <a:ext cx="309372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项目个人分支可以看到具体每个人提交的文档更新和历史信息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14300" y="2576195"/>
            <a:ext cx="6648450" cy="1202690"/>
          </a:xfrm>
        </p:spPr>
        <p:txBody>
          <a:bodyPr>
            <a:normAutofit/>
          </a:bodyPr>
          <a:lstStyle/>
          <a:p>
            <a:r>
              <a:rPr lang="zh-CN" altLang="en-US">
                <a:latin typeface="+mn-lt"/>
                <a:ea typeface="+mn-ea"/>
                <a:sym typeface="+mn-ea"/>
              </a:rPr>
              <a:t>对于新需求的文档变更</a:t>
            </a:r>
            <a:endParaRPr lang="en-US" altLang="zh-CN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2020389" y="1323703"/>
            <a:ext cx="3030583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8658225" cy="598170"/>
          </a:xfrm>
        </p:spPr>
        <p:txBody>
          <a:bodyPr>
            <a:noAutofit/>
          </a:bodyPr>
          <a:lstStyle/>
          <a:p>
            <a:r>
              <a:rPr lang="zh-CN" altLang="en-US" sz="3200">
                <a:sym typeface="+mn-ea"/>
              </a:rPr>
              <a:t>需求变更申请报告</a:t>
            </a:r>
            <a:endParaRPr lang="en-US" altLang="zh-CN" sz="32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82A309-8CC6-327E-D211-ACD7EE813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75" y="1465284"/>
            <a:ext cx="5687219" cy="240063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60013AD-87F8-DE56-02CA-9D225B77C6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776" y="31459"/>
            <a:ext cx="4420916" cy="665195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8658225" cy="598170"/>
          </a:xfrm>
        </p:spPr>
        <p:txBody>
          <a:bodyPr>
            <a:noAutofit/>
          </a:bodyPr>
          <a:lstStyle/>
          <a:p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CCB组织和人选</a:t>
            </a:r>
            <a:r>
              <a:rPr lang="en-US" altLang="zh-CN" sz="3200"/>
              <a:t>   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2627630" y="1104582"/>
            <a:ext cx="5080000" cy="4298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sz="2200" b="1">
                <a:ea typeface="等线" panose="02010600030101010101" charset="-122"/>
              </a:rPr>
              <a:t>角色和职责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2715895" y="1685290"/>
          <a:ext cx="6404610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0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749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角色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姓名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描述和职责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183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主席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林婷婷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变更控制委员会主席，如果变更委员会未能达成一致，主席通通常由最终决定权，针对每个变更请求确定评估人和修改人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34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成员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姚毅铭吴晨洋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变更控制委员会针对某一具体项目决定是批准还是驳回提出的变更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85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评估者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/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受ccb主席要求负责完成变更影响分析的人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修改者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/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针对批准的变更请求，负责完成产品修改的人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提交者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/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提交新变更请求的人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85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请求接收者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/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最初接受新提交变更请求的人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验证者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/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charset="-122"/>
                        </a:rPr>
                        <a:t>验证变更是否已正确实现的人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8658225" cy="598170"/>
          </a:xfrm>
        </p:spPr>
        <p:txBody>
          <a:bodyPr>
            <a:noAutofit/>
          </a:bodyPr>
          <a:lstStyle/>
          <a:p>
            <a:r>
              <a:rPr lang="zh-CN" altLang="en-US" sz="3200"/>
              <a:t>新增基线</a:t>
            </a:r>
            <a:r>
              <a:rPr lang="en-US" altLang="zh-CN" sz="3200"/>
              <a:t>   </a:t>
            </a:r>
          </a:p>
        </p:txBody>
      </p:sp>
      <p:graphicFrame>
        <p:nvGraphicFramePr>
          <p:cNvPr id="5" name="表格 4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88727185"/>
              </p:ext>
            </p:extLst>
          </p:nvPr>
        </p:nvGraphicFramePr>
        <p:xfrm>
          <a:off x="1733550" y="1615440"/>
          <a:ext cx="853313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6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baseline6：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baseline</a:t>
                      </a:r>
                      <a:r>
                        <a:rPr lang="en-US" altLang="zh-CN" sz="2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r>
                        <a:rPr lang="zh-CN" altLang="en-US" sz="2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软件项目计划1.6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软件项目计划1.6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项目章程1.2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项目章程1.2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可行性分析报告1.1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可行性分析报告1.1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愿景与范围文档1.1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愿景与范围文档1.1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软件需求规格说明1.0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软件需求规格说明1.0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需求变更报告0.1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需求变更报告</a:t>
                      </a:r>
                      <a:r>
                        <a:rPr lang="en-US" altLang="zh-CN" sz="28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1.0</a:t>
                      </a:r>
                      <a:endParaRPr lang="zh-CN" altLang="en-US" sz="28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8658225" cy="598170"/>
          </a:xfrm>
        </p:spPr>
        <p:txBody>
          <a:bodyPr>
            <a:noAutofit/>
          </a:bodyPr>
          <a:lstStyle/>
          <a:p>
            <a:r>
              <a:rPr lang="zh-CN" altLang="en-US" sz="3200">
                <a:sym typeface="+mn-ea"/>
              </a:rPr>
              <a:t>可行性分析修改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612265" y="1182688"/>
            <a:ext cx="5080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sz="2000" b="1">
                <a:latin typeface="Cambria" panose="02040503050406030204" charset="0"/>
                <a:ea typeface="宋体" panose="02010600030101010101" pitchFamily="2" charset="-122"/>
              </a:rPr>
              <a:t>具体需求风险</a:t>
            </a:r>
            <a:endParaRPr lang="zh-CN" altLang="en-US" sz="2000" b="1">
              <a:latin typeface="Cambria" panose="02040503050406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1612265" y="1798320"/>
          <a:ext cx="8533130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6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需求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实现风险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添加教师消息推送功能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本项目目前已有消息推送功能，点赞、评论、评论都会在用户消息中给i与反馈，让用户能够第一时间收到这些消息，但是系统没有邮箱字段，需要在注册中增加邮箱字段，新增邮箱无风险。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612265" y="3963987"/>
            <a:ext cx="5080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sz="2000" b="1">
                <a:ea typeface="宋体" panose="02010600030101010101" pitchFamily="2" charset="-122"/>
              </a:rPr>
              <a:t>需求间的冲突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graphicFrame>
        <p:nvGraphicFramePr>
          <p:cNvPr id="12" name="表格 11"/>
          <p:cNvGraphicFramePr/>
          <p:nvPr>
            <p:custDataLst>
              <p:tags r:id="rId3"/>
            </p:custDataLst>
          </p:nvPr>
        </p:nvGraphicFramePr>
        <p:xfrm>
          <a:off x="1612265" y="4683760"/>
          <a:ext cx="8533130" cy="102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6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冲突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结果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推送消息到教师的邮箱需要邮箱字段，项目中暂时没有邮箱字段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在注册中增加邮箱字段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8658225" cy="598170"/>
          </a:xfrm>
        </p:spPr>
        <p:txBody>
          <a:bodyPr>
            <a:noAutofit/>
          </a:bodyPr>
          <a:lstStyle/>
          <a:p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新的需求进行了优先级打分和排序</a:t>
            </a:r>
            <a:r>
              <a:rPr lang="en-US" altLang="zh-CN" sz="3200"/>
              <a:t>   </a:t>
            </a: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8658225" cy="59817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+mn-lt"/>
                <a:ea typeface="+mn-ea"/>
                <a:sym typeface="+mn-ea"/>
              </a:rPr>
              <a:t>新增用例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900" y="1094105"/>
            <a:ext cx="4822825" cy="53016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181975" y="2351405"/>
            <a:ext cx="223456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sym typeface="+mn-ea"/>
              </a:rPr>
              <a:t>新的关注，新的回复、新的评论等等，马上推送给相关教师的邮箱</a:t>
            </a:r>
            <a:endParaRPr lang="zh-CN" altLang="en-US" sz="2000" dirty="0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8658225" cy="598170"/>
          </a:xfrm>
        </p:spPr>
        <p:txBody>
          <a:bodyPr>
            <a:noAutofit/>
          </a:bodyPr>
          <a:lstStyle/>
          <a:p>
            <a:r>
              <a:rPr lang="zh-CN" altLang="en-US" sz="3200"/>
              <a:t>新增测试用例</a:t>
            </a:r>
            <a:r>
              <a:rPr lang="en-US" altLang="zh-CN" sz="3200"/>
              <a:t>  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99160" y="1388110"/>
            <a:ext cx="1074102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/>
              <a:t>新的关注，新的回复、新的评论等等，马上推送给相关教师的邮箱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1DF3748-7C74-24B9-471C-0112481830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851" y="1869325"/>
            <a:ext cx="4772691" cy="469648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10401300" cy="685800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6" name="矩形 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61951" y="767482"/>
            <a:ext cx="3467100" cy="1040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r>
              <a:rPr lang="en-US" altLang="zh-CN" sz="40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CONTENTS</a:t>
            </a:r>
          </a:p>
        </p:txBody>
      </p:sp>
      <p:sp>
        <p:nvSpPr>
          <p:cNvPr id="7" name="直角三角形 1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88" y="4468813"/>
            <a:ext cx="3495675" cy="2389187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8" name="等腰三角形 1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 rot="5400000" flipH="1">
            <a:off x="1219201" y="2305050"/>
            <a:ext cx="2017712" cy="1449387"/>
          </a:xfrm>
          <a:prstGeom prst="triangle">
            <a:avLst>
              <a:gd name="adj" fmla="val 50000"/>
            </a:avLst>
          </a:prstGeom>
          <a:noFill/>
          <a:ln w="12700" cmpd="sng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9" name="等腰三角形 13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 rot="5400000" flipH="1">
            <a:off x="2050098" y="3152775"/>
            <a:ext cx="1187450" cy="854075"/>
          </a:xfrm>
          <a:prstGeom prst="triangle">
            <a:avLst>
              <a:gd name="adj" fmla="val 50000"/>
            </a:avLst>
          </a:prstGeom>
          <a:noFill/>
          <a:ln w="12700" cmpd="sng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1" name="等腰三角形 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 rot="5400000">
            <a:off x="5773346" y="536967"/>
            <a:ext cx="790680" cy="68194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2" name="等腰三角形 10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 rot="5400000">
            <a:off x="5939215" y="810003"/>
            <a:ext cx="618405" cy="533364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3" name="文本框 2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757988" y="371475"/>
            <a:ext cx="4002087" cy="1014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 anchor="ctr" anchorCtr="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r>
              <a:rPr lang="en-US" altLang="zh-CN" sz="2400">
                <a:latin typeface="+mn-lt"/>
                <a:ea typeface="+mn-ea"/>
                <a:sym typeface="+mn-ea"/>
              </a:rPr>
              <a:t>用户的需求</a:t>
            </a:r>
            <a:r>
              <a:rPr lang="zh-CN" altLang="en-US" sz="2400">
                <a:latin typeface="+mn-lt"/>
                <a:ea typeface="+mn-ea"/>
                <a:sym typeface="+mn-ea"/>
              </a:rPr>
              <a:t>变更</a:t>
            </a:r>
            <a:endParaRPr lang="en-US" altLang="zh-CN" sz="2400">
              <a:latin typeface="+mn-lt"/>
              <a:ea typeface="+mn-ea"/>
            </a:endParaRPr>
          </a:p>
        </p:txBody>
      </p:sp>
      <p:sp>
        <p:nvSpPr>
          <p:cNvPr id="15" name="等腰三角形 34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 rot="5400000">
            <a:off x="5773347" y="1529154"/>
            <a:ext cx="790679" cy="68194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6" name="等腰三角形 35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 rot="5400000">
            <a:off x="5939215" y="1802190"/>
            <a:ext cx="618404" cy="533364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7" name="文本框 36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757988" y="1362394"/>
            <a:ext cx="4002087" cy="1014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 anchor="ctr" anchorCtr="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r>
              <a:rPr lang="zh-CN" altLang="en-US" sz="2400">
                <a:latin typeface="+mn-lt"/>
                <a:ea typeface="+mn-ea"/>
                <a:sym typeface="+mn-ea"/>
              </a:rPr>
              <a:t>需求管理工具</a:t>
            </a:r>
          </a:p>
        </p:txBody>
      </p:sp>
      <p:sp>
        <p:nvSpPr>
          <p:cNvPr id="19" name="等腰三角形 43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 rot="5400000">
            <a:off x="5774041" y="2522235"/>
            <a:ext cx="789290" cy="68194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0" name="等腰三角形 44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 rot="5400000">
            <a:off x="5939758" y="2794921"/>
            <a:ext cx="617318" cy="533364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1" name="文本框 45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757988" y="2355850"/>
            <a:ext cx="4002087" cy="1014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 anchor="ctr" anchorCtr="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r>
              <a:rPr lang="zh-CN" altLang="en-US" sz="2400">
                <a:latin typeface="+mn-lt"/>
                <a:ea typeface="+mn-ea"/>
              </a:rPr>
              <a:t>对于新需求的文档变更</a:t>
            </a:r>
          </a:p>
        </p:txBody>
      </p:sp>
      <p:sp>
        <p:nvSpPr>
          <p:cNvPr id="23" name="等腰三角形 47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 rot="5400000">
            <a:off x="5773346" y="3515117"/>
            <a:ext cx="790680" cy="68194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4" name="等腰三角形 48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 rot="5400000">
            <a:off x="5939215" y="3788153"/>
            <a:ext cx="618405" cy="533364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5" name="文本框 4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757988" y="3348039"/>
            <a:ext cx="4002087" cy="1014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 anchor="ctr" anchorCtr="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r>
              <a:rPr lang="en-US" altLang="zh-CN" sz="2400">
                <a:latin typeface="+mn-lt"/>
                <a:ea typeface="+mn-ea"/>
                <a:sym typeface="+mn-ea"/>
              </a:rPr>
              <a:t>阶段项目会议</a:t>
            </a:r>
            <a:r>
              <a:rPr lang="zh-CN" altLang="en-US" sz="2400">
                <a:latin typeface="+mn-lt"/>
                <a:ea typeface="+mn-ea"/>
                <a:sym typeface="+mn-ea"/>
              </a:rPr>
              <a:t>与评价</a:t>
            </a:r>
            <a:endParaRPr lang="en-US" altLang="zh-CN" sz="2400">
              <a:latin typeface="+mn-lt"/>
              <a:ea typeface="+mn-ea"/>
            </a:endParaRPr>
          </a:p>
        </p:txBody>
      </p:sp>
      <p:sp>
        <p:nvSpPr>
          <p:cNvPr id="27" name="等腰三角形 51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 rot="5400000">
            <a:off x="5773347" y="4507304"/>
            <a:ext cx="790679" cy="68194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8" name="等腰三角形 52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 rot="5400000">
            <a:off x="5939215" y="4780340"/>
            <a:ext cx="618404" cy="533364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9" name="文本框 53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6757988" y="4342763"/>
            <a:ext cx="4002087" cy="1010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 anchor="ctr" anchorCtr="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r>
              <a:rPr lang="en-US" altLang="zh-CN" sz="2400">
                <a:latin typeface="+mn-lt"/>
                <a:ea typeface="+mn-ea"/>
                <a:sym typeface="+mn-ea"/>
              </a:rPr>
              <a:t>里程碑的内部评审</a:t>
            </a:r>
            <a:endParaRPr lang="en-US" altLang="zh-CN" sz="2400">
              <a:latin typeface="+mn-lt"/>
              <a:ea typeface="+mn-ea"/>
            </a:endParaRPr>
          </a:p>
        </p:txBody>
      </p:sp>
      <p:sp>
        <p:nvSpPr>
          <p:cNvPr id="31" name="等腰三角形 55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 rot="5400000">
            <a:off x="5773346" y="5499492"/>
            <a:ext cx="790680" cy="68194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2" name="等腰三角形 56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 rot="5400000">
            <a:off x="5939215" y="5772528"/>
            <a:ext cx="618405" cy="533364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3" name="文本框 57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6757988" y="5334000"/>
            <a:ext cx="4002087" cy="1014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 anchor="ctr" anchorCtr="0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r>
              <a:rPr lang="en-US" altLang="zh-CN" sz="2400">
                <a:latin typeface="+mn-lt"/>
                <a:ea typeface="+mn-ea"/>
              </a:rPr>
              <a:t>Team Building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8658225" cy="59817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+mn-lt"/>
                <a:ea typeface="+mn-ea"/>
                <a:sym typeface="+mn-ea"/>
              </a:rPr>
              <a:t>原型以及用户手册修改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56070"/>
            <a:ext cx="3670979" cy="376706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1219F8A-7011-8912-103F-7609FE8E49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758" y="1563159"/>
            <a:ext cx="4019986" cy="411378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A6809BA-F733-1D43-64D9-FA3C672AE5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610" y="1963023"/>
            <a:ext cx="4349039" cy="347622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14300" y="2576195"/>
            <a:ext cx="6648450" cy="1202690"/>
          </a:xfrm>
        </p:spPr>
        <p:txBody>
          <a:bodyPr>
            <a:normAutofit/>
          </a:bodyPr>
          <a:lstStyle/>
          <a:p>
            <a:r>
              <a:rPr lang="en-US" altLang="zh-CN">
                <a:latin typeface="+mn-lt"/>
                <a:ea typeface="+mn-ea"/>
                <a:sym typeface="+mn-ea"/>
              </a:rPr>
              <a:t>阶段项目会议</a:t>
            </a:r>
            <a:r>
              <a:rPr lang="zh-CN" altLang="en-US">
                <a:latin typeface="+mn-lt"/>
                <a:ea typeface="+mn-ea"/>
                <a:sym typeface="+mn-ea"/>
              </a:rPr>
              <a:t>与评价</a:t>
            </a:r>
            <a:endParaRPr lang="en-US" altLang="zh-CN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2020389" y="1323703"/>
            <a:ext cx="3030583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8658225" cy="598170"/>
          </a:xfrm>
        </p:spPr>
        <p:txBody>
          <a:bodyPr>
            <a:noAutofit/>
          </a:bodyPr>
          <a:lstStyle/>
          <a:p>
            <a:r>
              <a:rPr lang="zh-CN" altLang="en-US" sz="3200">
                <a:sym typeface="+mn-ea"/>
              </a:rPr>
              <a:t>阶段项目会议</a:t>
            </a:r>
            <a:endParaRPr lang="zh-CN" altLang="en-US" sz="3200">
              <a:latin typeface="+mn-lt"/>
              <a:ea typeface="+mn-ea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44950" y="529590"/>
            <a:ext cx="76695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3.是否召开了阶段项目会议，并有会议记录？记录内容是否合理、有效、及时？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4EE10E-F8E7-34FF-E657-8FE43A537E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054" y="1278890"/>
            <a:ext cx="4057968" cy="549789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2CEDD0B-24A9-7D6D-9DAA-13C172A5E0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871" y="2778537"/>
            <a:ext cx="3568925" cy="354987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14300" y="2576195"/>
            <a:ext cx="6648450" cy="1202690"/>
          </a:xfrm>
        </p:spPr>
        <p:txBody>
          <a:bodyPr>
            <a:normAutofit/>
          </a:bodyPr>
          <a:lstStyle/>
          <a:p>
            <a:r>
              <a:rPr lang="en-US" altLang="zh-CN">
                <a:latin typeface="+mn-lt"/>
                <a:ea typeface="+mn-ea"/>
                <a:sym typeface="+mn-ea"/>
              </a:rPr>
              <a:t>里程碑的内部评审</a:t>
            </a:r>
            <a:endParaRPr lang="en-US" altLang="zh-CN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2020389" y="1323703"/>
            <a:ext cx="3030583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05</a:t>
            </a: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8658225" cy="598170"/>
          </a:xfrm>
        </p:spPr>
        <p:txBody>
          <a:bodyPr>
            <a:noAutofit/>
          </a:bodyPr>
          <a:lstStyle/>
          <a:p>
            <a:r>
              <a:rPr lang="zh-CN" altLang="en-US" sz="3200">
                <a:sym typeface="+mn-ea"/>
              </a:rPr>
              <a:t>里程碑的内部评审</a:t>
            </a:r>
            <a:endParaRPr lang="zh-CN" altLang="en-US" sz="3200">
              <a:latin typeface="+mn-lt"/>
              <a:ea typeface="+mn-ea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71046" y="655320"/>
            <a:ext cx="8677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4.是否有针对里程碑的内部的评审记录？是否有针对评审后的修改和完善？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ACD8DB2-A279-C3E8-2872-2C1223923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87" y="1107346"/>
            <a:ext cx="3387472" cy="56164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A0BD931-9D54-8F4B-59F0-8202F6D5D9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277" y="1107346"/>
            <a:ext cx="3387473" cy="558255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E3EB68E-31E0-B5CF-1FDE-D3941B7A06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668" y="2281806"/>
            <a:ext cx="3817674" cy="260365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14300" y="2576195"/>
            <a:ext cx="6648450" cy="1202690"/>
          </a:xfrm>
        </p:spPr>
        <p:txBody>
          <a:bodyPr>
            <a:normAutofit/>
          </a:bodyPr>
          <a:lstStyle/>
          <a:p>
            <a:r>
              <a:rPr lang="en-US" altLang="zh-CN">
                <a:latin typeface="+mn-lt"/>
                <a:ea typeface="+mn-ea"/>
                <a:sym typeface="+mn-ea"/>
              </a:rPr>
              <a:t>Team Building</a:t>
            </a:r>
            <a:endParaRPr lang="en-US" altLang="zh-CN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2020389" y="1323703"/>
            <a:ext cx="3030583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05</a:t>
            </a: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8658225" cy="598170"/>
          </a:xfrm>
        </p:spPr>
        <p:txBody>
          <a:bodyPr>
            <a:noAutofit/>
          </a:bodyPr>
          <a:lstStyle/>
          <a:p>
            <a:r>
              <a:rPr lang="en-US" altLang="zh-CN" sz="3200">
                <a:latin typeface="+mn-lt"/>
                <a:ea typeface="+mn-ea"/>
                <a:sym typeface="+mn-ea"/>
              </a:rPr>
              <a:t>Team Building</a:t>
            </a:r>
            <a:r>
              <a:rPr lang="en-US" altLang="zh-CN" sz="3200"/>
              <a:t>  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8200" y="1274445"/>
            <a:ext cx="559498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目的：</a:t>
            </a:r>
          </a:p>
          <a:p>
            <a:r>
              <a:rPr lang="zh-CN" altLang="en-US" sz="2400"/>
              <a:t>1.提高团队凝聚力</a:t>
            </a:r>
          </a:p>
          <a:p>
            <a:r>
              <a:rPr lang="zh-CN" altLang="en-US" sz="2400"/>
              <a:t>2.讨论详细问题解决方案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38200" y="2588895"/>
            <a:ext cx="559498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方式：</a:t>
            </a:r>
          </a:p>
          <a:p>
            <a:r>
              <a:rPr lang="zh-CN" altLang="en-US" sz="2400"/>
              <a:t>cc梦工厂咖啡厅</a:t>
            </a:r>
          </a:p>
        </p:txBody>
      </p:sp>
      <p:pic>
        <p:nvPicPr>
          <p:cNvPr id="6" name="图片 1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81115" y="1274445"/>
            <a:ext cx="4903470" cy="367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743325"/>
            <a:ext cx="4943475" cy="22002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8658225" cy="59817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+mn-lt"/>
                <a:ea typeface="+mn-ea"/>
                <a:sym typeface="+mn-ea"/>
              </a:rPr>
              <a:t>成员的绩效排序和打分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CFC95472-11CB-EBF2-8857-BF318C74FC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681659"/>
              </p:ext>
            </p:extLst>
          </p:nvPr>
        </p:nvGraphicFramePr>
        <p:xfrm>
          <a:off x="520117" y="1426127"/>
          <a:ext cx="11190913" cy="4305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568">
                  <a:extLst>
                    <a:ext uri="{9D8B030D-6E8A-4147-A177-3AD203B41FA5}">
                      <a16:colId xmlns:a16="http://schemas.microsoft.com/office/drawing/2014/main" val="2902728091"/>
                    </a:ext>
                  </a:extLst>
                </a:gridCol>
                <a:gridCol w="2031853">
                  <a:extLst>
                    <a:ext uri="{9D8B030D-6E8A-4147-A177-3AD203B41FA5}">
                      <a16:colId xmlns:a16="http://schemas.microsoft.com/office/drawing/2014/main" val="443079244"/>
                    </a:ext>
                  </a:extLst>
                </a:gridCol>
                <a:gridCol w="2160538">
                  <a:extLst>
                    <a:ext uri="{9D8B030D-6E8A-4147-A177-3AD203B41FA5}">
                      <a16:colId xmlns:a16="http://schemas.microsoft.com/office/drawing/2014/main" val="1051175821"/>
                    </a:ext>
                  </a:extLst>
                </a:gridCol>
                <a:gridCol w="2160538">
                  <a:extLst>
                    <a:ext uri="{9D8B030D-6E8A-4147-A177-3AD203B41FA5}">
                      <a16:colId xmlns:a16="http://schemas.microsoft.com/office/drawing/2014/main" val="1512202578"/>
                    </a:ext>
                  </a:extLst>
                </a:gridCol>
                <a:gridCol w="2076143">
                  <a:extLst>
                    <a:ext uri="{9D8B030D-6E8A-4147-A177-3AD203B41FA5}">
                      <a16:colId xmlns:a16="http://schemas.microsoft.com/office/drawing/2014/main" val="517272260"/>
                    </a:ext>
                  </a:extLst>
                </a:gridCol>
                <a:gridCol w="1848273">
                  <a:extLst>
                    <a:ext uri="{9D8B030D-6E8A-4147-A177-3AD203B41FA5}">
                      <a16:colId xmlns:a16="http://schemas.microsoft.com/office/drawing/2014/main" val="684991106"/>
                    </a:ext>
                  </a:extLst>
                </a:gridCol>
              </a:tblGrid>
              <a:tr h="710573">
                <a:tc>
                  <a:txBody>
                    <a:bodyPr/>
                    <a:lstStyle/>
                    <a:p>
                      <a:r>
                        <a:rPr lang="zh-CN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徐过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徐晟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邵云飞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许罗阳宁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余浩凯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18986"/>
                  </a:ext>
                </a:extLst>
              </a:tr>
              <a:tr h="1462433">
                <a:tc>
                  <a:txBody>
                    <a:bodyPr/>
                    <a:lstStyle/>
                    <a:p>
                      <a:r>
                        <a:rPr lang="zh-CN" altLang="en-US" dirty="0"/>
                        <a:t>工作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项目文档修订</a:t>
                      </a:r>
                      <a:endParaRPr lang="en-US" altLang="zh-CN" dirty="0"/>
                    </a:p>
                    <a:p>
                      <a:r>
                        <a:rPr lang="en-US" altLang="zh-CN" dirty="0" err="1"/>
                        <a:t>ccb</a:t>
                      </a:r>
                      <a:r>
                        <a:rPr lang="zh-CN" altLang="en-US" dirty="0"/>
                        <a:t>章程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需求变更申请报告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可行性分析修订</a:t>
                      </a:r>
                      <a:endParaRPr lang="en-US" altLang="zh-CN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需求管理工具工程建立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需求管理工具落实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ppt</a:t>
                      </a:r>
                      <a:r>
                        <a:rPr lang="zh-CN" altLang="en-US" dirty="0"/>
                        <a:t>制作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测试用例修订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数据字典修订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需求管理工具落实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优先级打分落实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甘特图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用例修订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用户手册修订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阶段性会议纪要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会议纪要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315788"/>
                  </a:ext>
                </a:extLst>
              </a:tr>
              <a:tr h="710573">
                <a:tc>
                  <a:txBody>
                    <a:bodyPr/>
                    <a:lstStyle/>
                    <a:p>
                      <a:r>
                        <a:rPr lang="zh-CN" altLang="en-US" dirty="0"/>
                        <a:t>质量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858072"/>
                  </a:ext>
                </a:extLst>
              </a:tr>
              <a:tr h="710573">
                <a:tc>
                  <a:txBody>
                    <a:bodyPr/>
                    <a:lstStyle/>
                    <a:p>
                      <a:r>
                        <a:rPr lang="zh-CN" altLang="en-US" dirty="0"/>
                        <a:t>积极性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805246"/>
                  </a:ext>
                </a:extLst>
              </a:tr>
              <a:tr h="710573">
                <a:tc>
                  <a:txBody>
                    <a:bodyPr/>
                    <a:lstStyle/>
                    <a:p>
                      <a:r>
                        <a:rPr lang="zh-CN" altLang="en-US" dirty="0"/>
                        <a:t>综合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83.2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82.2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80.2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1278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73046E5D-A078-3F39-E856-7EF82D73BE1C}"/>
              </a:ext>
            </a:extLst>
          </p:cNvPr>
          <p:cNvSpPr txBox="1"/>
          <p:nvPr/>
        </p:nvSpPr>
        <p:spPr>
          <a:xfrm>
            <a:off x="9848676" y="6375633"/>
            <a:ext cx="3028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综合</a:t>
            </a:r>
            <a:r>
              <a:rPr lang="en-US" altLang="zh-CN" sz="1400" dirty="0"/>
              <a:t>=0.6*</a:t>
            </a:r>
            <a:r>
              <a:rPr lang="zh-CN" altLang="en-US" sz="1400" dirty="0"/>
              <a:t>质量</a:t>
            </a:r>
            <a:r>
              <a:rPr lang="en-US" altLang="zh-CN" sz="1400" dirty="0"/>
              <a:t>+0.4*</a:t>
            </a:r>
            <a:r>
              <a:rPr lang="zh-CN" altLang="en-US" sz="1400" dirty="0"/>
              <a:t>积极性</a:t>
            </a:r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8658225" cy="59817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+mn-lt"/>
                <a:ea typeface="+mn-ea"/>
                <a:sym typeface="+mn-ea"/>
              </a:rPr>
              <a:t>文献参考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38200" y="1920240"/>
            <a:ext cx="101485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dirty="0">
                <a:sym typeface="+mn-ea"/>
              </a:rPr>
              <a:t>[1]</a:t>
            </a:r>
            <a:r>
              <a:rPr lang="zh-CN" altLang="en-US" dirty="0">
                <a:sym typeface="+mn-ea"/>
              </a:rPr>
              <a:t>软件需求</a:t>
            </a:r>
            <a:r>
              <a:rPr lang="en-US" altLang="zh-CN" dirty="0">
                <a:sym typeface="+mn-ea"/>
              </a:rPr>
              <a:t>/(</a:t>
            </a:r>
            <a:r>
              <a:rPr lang="zh-CN" altLang="en-US" dirty="0">
                <a:sym typeface="+mn-ea"/>
              </a:rPr>
              <a:t>美</a:t>
            </a:r>
            <a:r>
              <a:rPr lang="en-US" altLang="zh-CN" dirty="0">
                <a:sym typeface="+mn-ea"/>
              </a:rPr>
              <a:t>)</a:t>
            </a:r>
            <a:r>
              <a:rPr lang="zh-CN" altLang="en-US" dirty="0">
                <a:sym typeface="+mn-ea"/>
              </a:rPr>
              <a:t>魏格斯</a:t>
            </a:r>
            <a:r>
              <a:rPr lang="en-US" altLang="zh-CN" dirty="0">
                <a:sym typeface="+mn-ea"/>
              </a:rPr>
              <a:t>(Wiegers, K.E.), (</a:t>
            </a:r>
            <a:r>
              <a:rPr lang="zh-CN" altLang="en-US" dirty="0">
                <a:sym typeface="+mn-ea"/>
              </a:rPr>
              <a:t>美</a:t>
            </a:r>
            <a:r>
              <a:rPr lang="en-US" altLang="zh-CN" dirty="0">
                <a:sym typeface="+mn-ea"/>
              </a:rPr>
              <a:t>)</a:t>
            </a:r>
            <a:r>
              <a:rPr lang="zh-CN" altLang="en-US" dirty="0">
                <a:sym typeface="+mn-ea"/>
              </a:rPr>
              <a:t>贝蒂</a:t>
            </a:r>
            <a:r>
              <a:rPr lang="en-US" altLang="zh-CN" dirty="0">
                <a:sym typeface="+mn-ea"/>
              </a:rPr>
              <a:t>(Beatty, J.)[M].</a:t>
            </a:r>
            <a:r>
              <a:rPr lang="zh-CN" altLang="en-US" dirty="0">
                <a:sym typeface="+mn-ea"/>
              </a:rPr>
              <a:t>北京</a:t>
            </a:r>
            <a:r>
              <a:rPr lang="en-US" altLang="zh-CN" dirty="0">
                <a:sym typeface="+mn-ea"/>
              </a:rPr>
              <a:t>: 清华大学出版社-2016-ISBN 978-7-302-42682-0    P403-450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521335" y="3465594"/>
            <a:ext cx="6106886" cy="904863"/>
          </a:xfrm>
        </p:spPr>
        <p:txBody>
          <a:bodyPr>
            <a:normAutofit/>
          </a:bodyPr>
          <a:lstStyle/>
          <a:p>
            <a:pPr algn="l"/>
            <a:r>
              <a:rPr lang="en-US" altLang="zh-CN"/>
              <a:t>G07</a:t>
            </a:r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521208" y="1746504"/>
            <a:ext cx="4855464" cy="1499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6000">
                <a:solidFill>
                  <a:schemeClr val="accent1"/>
                </a:solidFill>
              </a:rPr>
              <a:t>THANKS!</a:t>
            </a:r>
            <a:endParaRPr lang="en-US" altLang="zh-CN" sz="6000" dirty="0">
              <a:solidFill>
                <a:schemeClr val="accent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>
                <a:latin typeface="+mn-lt"/>
                <a:ea typeface="+mn-ea"/>
                <a:sym typeface="+mn-ea"/>
              </a:rPr>
              <a:t>用户的需求</a:t>
            </a:r>
            <a:r>
              <a:rPr lang="zh-CN" altLang="en-US">
                <a:latin typeface="+mn-lt"/>
                <a:ea typeface="+mn-ea"/>
                <a:sym typeface="+mn-ea"/>
              </a:rPr>
              <a:t>变更</a:t>
            </a:r>
            <a:endParaRPr lang="en-US" altLang="zh-CN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2020389" y="1323703"/>
            <a:ext cx="30305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8658225" cy="598170"/>
          </a:xfrm>
        </p:spPr>
        <p:txBody>
          <a:bodyPr>
            <a:noAutofit/>
          </a:bodyPr>
          <a:lstStyle/>
          <a:p>
            <a:r>
              <a:rPr lang="en-US" altLang="zh-CN" sz="3200">
                <a:latin typeface="+mn-lt"/>
                <a:ea typeface="+mn-ea"/>
                <a:sym typeface="+mn-ea"/>
              </a:rPr>
              <a:t>用户的需求</a:t>
            </a:r>
            <a:r>
              <a:rPr lang="zh-CN" altLang="en-US" sz="3200">
                <a:latin typeface="+mn-lt"/>
                <a:ea typeface="+mn-ea"/>
                <a:sym typeface="+mn-ea"/>
              </a:rPr>
              <a:t>变更</a:t>
            </a:r>
            <a:r>
              <a:rPr lang="en-US" altLang="zh-CN" sz="3200"/>
              <a:t>  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8200" y="1718310"/>
            <a:ext cx="854583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/>
              <a:t>教师用户代表需求变更：希望</a:t>
            </a:r>
            <a:r>
              <a:rPr lang="zh-CN" altLang="en-US" sz="2400" dirty="0">
                <a:solidFill>
                  <a:srgbClr val="C00000"/>
                </a:solidFill>
              </a:rPr>
              <a:t>增加教师动态的推送功能</a:t>
            </a:r>
            <a:r>
              <a:rPr lang="zh-CN" altLang="en-US" sz="2400" dirty="0"/>
              <a:t>，有新的教师相关的变化，比如：别人的关注，新的回复、新的评论等等，都能马上推送给相关教师的微信或邮箱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CF9D5D-1B22-FEA5-EC71-7545115547B9}"/>
              </a:ext>
            </a:extLst>
          </p:cNvPr>
          <p:cNvSpPr txBox="1"/>
          <p:nvPr/>
        </p:nvSpPr>
        <p:spPr>
          <a:xfrm>
            <a:off x="838200" y="3501890"/>
            <a:ext cx="865822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400" kern="100" dirty="0">
                <a:effectLst/>
                <a:latin typeface="+mn-ea"/>
                <a:cs typeface="Times New Roman" panose="02020603050405020304" pitchFamily="18" charset="0"/>
              </a:rPr>
              <a:t>变更细节：</a:t>
            </a:r>
          </a:p>
          <a:p>
            <a:pPr algn="just"/>
            <a:r>
              <a:rPr lang="en-US" altLang="zh-CN" sz="2400" kern="100" dirty="0">
                <a:effectLst/>
                <a:latin typeface="+mn-ea"/>
                <a:cs typeface="Times New Roman" panose="02020603050405020304" pitchFamily="18" charset="0"/>
              </a:rPr>
              <a:t>1</a:t>
            </a:r>
            <a:r>
              <a:rPr lang="zh-CN" altLang="zh-CN" sz="2400" kern="100" dirty="0">
                <a:effectLst/>
                <a:latin typeface="+mn-ea"/>
                <a:cs typeface="Times New Roman" panose="02020603050405020304" pitchFamily="18" charset="0"/>
              </a:rPr>
              <a:t>、注册界面增加邮箱，用于发送消息的途径</a:t>
            </a:r>
          </a:p>
          <a:p>
            <a:pPr algn="just"/>
            <a:r>
              <a:rPr lang="en-US" altLang="zh-CN" sz="2400" kern="100" dirty="0">
                <a:effectLst/>
                <a:latin typeface="+mn-ea"/>
                <a:cs typeface="Times New Roman" panose="02020603050405020304" pitchFamily="18" charset="0"/>
              </a:rPr>
              <a:t>2</a:t>
            </a:r>
            <a:r>
              <a:rPr lang="zh-CN" altLang="zh-CN" sz="2400" kern="100" dirty="0">
                <a:effectLst/>
                <a:latin typeface="+mn-ea"/>
                <a:cs typeface="Times New Roman" panose="02020603050405020304" pitchFamily="18" charset="0"/>
              </a:rPr>
              <a:t>、在点赞、评论、关注按钮中增加逻辑，在触发时发送消息给用户的同时发送邮件到教师的邮箱。</a:t>
            </a:r>
          </a:p>
          <a:p>
            <a:pPr algn="just"/>
            <a:r>
              <a:rPr lang="en-US" altLang="zh-CN" sz="2400" kern="100" dirty="0">
                <a:effectLst/>
                <a:latin typeface="+mn-ea"/>
                <a:cs typeface="Times New Roman" panose="02020603050405020304" pitchFamily="18" charset="0"/>
              </a:rPr>
              <a:t>3</a:t>
            </a:r>
            <a:r>
              <a:rPr lang="zh-CN" altLang="zh-CN" sz="2400" kern="100" dirty="0">
                <a:effectLst/>
                <a:latin typeface="+mn-ea"/>
                <a:cs typeface="Times New Roman" panose="02020603050405020304" pitchFamily="18" charset="0"/>
              </a:rPr>
              <a:t>、修改了消息推送的执行顺序，增加了分支步骤，同时推送消息到网站消息界面和邮箱</a:t>
            </a:r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。</a:t>
            </a:r>
            <a:endParaRPr lang="zh-CN" altLang="zh-CN" sz="14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+mn-lt"/>
                <a:ea typeface="+mn-ea"/>
                <a:sym typeface="+mn-ea"/>
              </a:rPr>
              <a:t>需求管理工具</a:t>
            </a:r>
            <a:endParaRPr lang="en-US" altLang="zh-CN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2020389" y="1323703"/>
            <a:ext cx="3030583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8658225" cy="59817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+mn-lt"/>
                <a:ea typeface="+mn-ea"/>
                <a:sym typeface="+mn-ea"/>
              </a:rPr>
              <a:t>需求管理工具</a:t>
            </a:r>
            <a:endParaRPr lang="en-US" altLang="zh-CN" sz="3200"/>
          </a:p>
        </p:txBody>
      </p:sp>
      <p:sp>
        <p:nvSpPr>
          <p:cNvPr id="6" name="文本框 5"/>
          <p:cNvSpPr txBox="1"/>
          <p:nvPr/>
        </p:nvSpPr>
        <p:spPr>
          <a:xfrm>
            <a:off x="838200" y="1359535"/>
            <a:ext cx="83648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针对需求的管理，是否采用了需求管理工具？是否把全部需求录入工具？是否建立了跟踪链接矩阵？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52FBA0-CB91-CCF7-870E-8C9528B1B9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684" y="2109271"/>
            <a:ext cx="9093666" cy="44615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78963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8658225" cy="598170"/>
          </a:xfrm>
        </p:spPr>
        <p:txBody>
          <a:bodyPr>
            <a:noAutofit/>
          </a:bodyPr>
          <a:lstStyle/>
          <a:p>
            <a:r>
              <a:rPr lang="zh-CN" altLang="en-US" sz="3200">
                <a:latin typeface="+mn-lt"/>
                <a:ea typeface="+mn-ea"/>
                <a:sym typeface="+mn-ea"/>
              </a:rPr>
              <a:t>需求管理工具</a:t>
            </a:r>
            <a:endParaRPr lang="en-US" altLang="zh-CN" sz="3200"/>
          </a:p>
        </p:txBody>
      </p:sp>
      <p:sp>
        <p:nvSpPr>
          <p:cNvPr id="6" name="文本框 5"/>
          <p:cNvSpPr txBox="1"/>
          <p:nvPr/>
        </p:nvSpPr>
        <p:spPr>
          <a:xfrm>
            <a:off x="838200" y="1359535"/>
            <a:ext cx="83648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针对需求的管理，是否采用了需求管理工具？是否把全部需求录入工具？是否建立了跟踪链接矩阵？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83ACB94-4F82-11E6-7C2C-3C7F5F227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90" y="2101559"/>
            <a:ext cx="8827498" cy="433099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8658225" cy="598170"/>
          </a:xfrm>
        </p:spPr>
        <p:txBody>
          <a:bodyPr>
            <a:noAutofit/>
          </a:bodyPr>
          <a:lstStyle/>
          <a:p>
            <a:r>
              <a:rPr lang="zh-CN" altLang="en-US" sz="3200">
                <a:sym typeface="+mn-ea"/>
              </a:rPr>
              <a:t>需求变更影响分析</a:t>
            </a:r>
            <a:endParaRPr lang="en-US" altLang="zh-CN" sz="3200"/>
          </a:p>
        </p:txBody>
      </p:sp>
      <p:sp>
        <p:nvSpPr>
          <p:cNvPr id="3" name="文本框 2"/>
          <p:cNvSpPr txBox="1"/>
          <p:nvPr/>
        </p:nvSpPr>
        <p:spPr>
          <a:xfrm>
            <a:off x="1032510" y="1221740"/>
            <a:ext cx="55791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采用需求变更管理工具，</a:t>
            </a:r>
            <a:r>
              <a:rPr lang="zh-CN" altLang="en-US">
                <a:sym typeface="+mn-ea"/>
              </a:rPr>
              <a:t>分析</a:t>
            </a:r>
            <a:r>
              <a:rPr lang="zh-CN" altLang="en-US"/>
              <a:t>需求变更影响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C0E36B-2CEE-3BEE-F569-455C0A9D2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10" y="1590040"/>
            <a:ext cx="9547371" cy="468417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5450"/>
            <a:ext cx="8658225" cy="598170"/>
          </a:xfrm>
        </p:spPr>
        <p:txBody>
          <a:bodyPr>
            <a:noAutofit/>
          </a:bodyPr>
          <a:lstStyle/>
          <a:p>
            <a:r>
              <a:rPr lang="zh-CN" altLang="en-US" sz="3200">
                <a:sym typeface="+mn-ea"/>
              </a:rPr>
              <a:t>建议的变更的影响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97622" y="1245235"/>
            <a:ext cx="10242958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在项目计划中，建议的变更如何影响任务的执行顺序、依赖性、工作量或进度（以需求变更影响分析表展示）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024DDFC-94A5-6BF2-A3E8-BC7AF7FA8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312976"/>
              </p:ext>
            </p:extLst>
          </p:nvPr>
        </p:nvGraphicFramePr>
        <p:xfrm>
          <a:off x="838200" y="1954635"/>
          <a:ext cx="10218490" cy="45803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63933">
                  <a:extLst>
                    <a:ext uri="{9D8B030D-6E8A-4147-A177-3AD203B41FA5}">
                      <a16:colId xmlns:a16="http://schemas.microsoft.com/office/drawing/2014/main" val="3455480876"/>
                    </a:ext>
                  </a:extLst>
                </a:gridCol>
                <a:gridCol w="7954557">
                  <a:extLst>
                    <a:ext uri="{9D8B030D-6E8A-4147-A177-3AD203B41FA5}">
                      <a16:colId xmlns:a16="http://schemas.microsoft.com/office/drawing/2014/main" val="1569260586"/>
                    </a:ext>
                  </a:extLst>
                </a:gridCol>
              </a:tblGrid>
              <a:tr h="183991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变更请求</a:t>
                      </a:r>
                      <a:r>
                        <a:rPr lang="en-US" sz="1100" kern="100">
                          <a:effectLst/>
                        </a:rPr>
                        <a:t>ID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C001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958470360"/>
                  </a:ext>
                </a:extLst>
              </a:tr>
              <a:tr h="183991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标题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需求变更：教师消息推送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3517457312"/>
                  </a:ext>
                </a:extLst>
              </a:tr>
              <a:tr h="1462235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 dirty="0">
                          <a:effectLst/>
                        </a:rPr>
                        <a:t>描述</a:t>
                      </a:r>
                      <a:endParaRPr lang="zh-CN" sz="900" kern="100" dirty="0">
                        <a:effectLst/>
                      </a:endParaRPr>
                    </a:p>
                    <a:p>
                      <a:pPr algn="just"/>
                      <a:r>
                        <a:rPr lang="zh-CN" sz="1100" kern="100" dirty="0">
                          <a:effectLst/>
                        </a:rPr>
                        <a:t>（执行顺序）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 dirty="0">
                          <a:effectLst/>
                        </a:rPr>
                        <a:t>希望增加教师动态的推送功能，有新的教师相关的变化，比如：别人的关注、新的回复、新的评论等，都能马上推送给相关教师的微信或邮箱。</a:t>
                      </a:r>
                      <a:endParaRPr lang="zh-CN" sz="900" kern="100" dirty="0">
                        <a:effectLst/>
                      </a:endParaRPr>
                    </a:p>
                    <a:p>
                      <a:pPr algn="just"/>
                      <a:r>
                        <a:rPr lang="zh-CN" sz="1100" kern="100" dirty="0">
                          <a:effectLst/>
                        </a:rPr>
                        <a:t>变更细节：</a:t>
                      </a:r>
                      <a:endParaRPr lang="zh-CN" sz="900" kern="100" dirty="0">
                        <a:effectLst/>
                      </a:endParaRPr>
                    </a:p>
                    <a:p>
                      <a:pPr algn="just"/>
                      <a:r>
                        <a:rPr lang="en-US" sz="1100" kern="100" dirty="0">
                          <a:effectLst/>
                        </a:rPr>
                        <a:t>1</a:t>
                      </a:r>
                      <a:r>
                        <a:rPr lang="zh-CN" sz="1100" kern="100" dirty="0">
                          <a:effectLst/>
                        </a:rPr>
                        <a:t>、注册界面增加邮箱，用于发送消息的途径</a:t>
                      </a:r>
                      <a:endParaRPr lang="zh-CN" sz="900" kern="100" dirty="0">
                        <a:effectLst/>
                      </a:endParaRPr>
                    </a:p>
                    <a:p>
                      <a:pPr algn="just"/>
                      <a:r>
                        <a:rPr lang="en-US" sz="1100" kern="100" dirty="0">
                          <a:effectLst/>
                        </a:rPr>
                        <a:t>2</a:t>
                      </a:r>
                      <a:r>
                        <a:rPr lang="zh-CN" sz="1100" kern="100" dirty="0">
                          <a:effectLst/>
                        </a:rPr>
                        <a:t>、在点赞、评论、关注按钮中增加逻辑，在触发时发送消息给用户的同时发送邮件到教师的邮箱。</a:t>
                      </a:r>
                      <a:endParaRPr lang="zh-CN" sz="900" kern="100" dirty="0">
                        <a:effectLst/>
                      </a:endParaRPr>
                    </a:p>
                    <a:p>
                      <a:pPr algn="just"/>
                      <a:r>
                        <a:rPr lang="en-US" sz="1100" kern="100" dirty="0">
                          <a:effectLst/>
                        </a:rPr>
                        <a:t>3</a:t>
                      </a:r>
                      <a:r>
                        <a:rPr lang="zh-CN" sz="1100" kern="100" dirty="0">
                          <a:effectLst/>
                        </a:rPr>
                        <a:t>、修改了消息推送的执行顺序，增加了分支步骤，同时推送消息到网站消息界面和邮箱。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1244910277"/>
                  </a:ext>
                </a:extLst>
              </a:tr>
              <a:tr h="183991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评估人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 dirty="0">
                          <a:effectLst/>
                        </a:rPr>
                        <a:t>吴晨洋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1774371430"/>
                  </a:ext>
                </a:extLst>
              </a:tr>
              <a:tr h="183991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准备日期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2022/5/29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3398971787"/>
                  </a:ext>
                </a:extLst>
              </a:tr>
              <a:tr h="367983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预计总时间</a:t>
                      </a:r>
                      <a:endParaRPr lang="zh-CN" sz="900" kern="100">
                        <a:effectLst/>
                      </a:endParaRPr>
                    </a:p>
                    <a:p>
                      <a:pPr algn="just"/>
                      <a:r>
                        <a:rPr lang="zh-CN" sz="1100" kern="100">
                          <a:effectLst/>
                        </a:rPr>
                        <a:t>（工作量）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19h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2438576080"/>
                  </a:ext>
                </a:extLst>
              </a:tr>
              <a:tr h="367983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预期排期影响</a:t>
                      </a:r>
                      <a:endParaRPr lang="zh-CN" sz="900" kern="100">
                        <a:effectLst/>
                      </a:endParaRPr>
                    </a:p>
                    <a:p>
                      <a:pPr algn="just"/>
                      <a:r>
                        <a:rPr lang="zh-CN" sz="1100" kern="100">
                          <a:effectLst/>
                        </a:rPr>
                        <a:t>（工作量）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4</a:t>
                      </a:r>
                      <a:r>
                        <a:rPr lang="zh-CN" sz="1100" kern="100" dirty="0">
                          <a:effectLst/>
                        </a:rPr>
                        <a:t>工作日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3926129319"/>
                  </a:ext>
                </a:extLst>
              </a:tr>
              <a:tr h="183991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其他成本影响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/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1582440567"/>
                  </a:ext>
                </a:extLst>
              </a:tr>
              <a:tr h="324940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质量影响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优化了消息功能的实现，在未使用该网站时也能够实时收到邮件来确认点赞、评论、关注等信息。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2178922453"/>
                  </a:ext>
                </a:extLst>
              </a:tr>
              <a:tr h="324940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其他受影响的组件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注册、消息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739032596"/>
                  </a:ext>
                </a:extLst>
              </a:tr>
              <a:tr h="487411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其他受影响的任务（依赖性）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 dirty="0">
                          <a:effectLst/>
                        </a:rPr>
                        <a:t>依赖于用力的文档：测试用例、原型设计、数据字典、可行性分析优先级、用户手册、</a:t>
                      </a:r>
                      <a:r>
                        <a:rPr lang="en-US" sz="1100" kern="100" dirty="0" err="1">
                          <a:effectLst/>
                        </a:rPr>
                        <a:t>srs</a:t>
                      </a:r>
                      <a:r>
                        <a:rPr lang="zh-CN" sz="1100" kern="100" dirty="0">
                          <a:effectLst/>
                        </a:rPr>
                        <a:t>，都需要修订，需要增加推送消息相关的内容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2891298300"/>
                  </a:ext>
                </a:extLst>
              </a:tr>
              <a:tr h="324940"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>
                          <a:effectLst/>
                        </a:rPr>
                        <a:t>生命周期成本问题（进度）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100" kern="100" dirty="0">
                          <a:effectLst/>
                        </a:rPr>
                        <a:t>增加了额外的排期，计划增加当下工作时间，做到在预计交付时间之前能完成。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35" marR="60435" marT="0" marB="0"/>
                </a:tc>
                <a:extLst>
                  <a:ext uri="{0D108BD9-81ED-4DB2-BD59-A6C34878D82A}">
                    <a16:rowId xmlns:a16="http://schemas.microsoft.com/office/drawing/2014/main" val="2812397092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2RjNTg1ODIwY2MwYTNmZDQyOTUxYTA2Y2QyY2Q4Yj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8*i*5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8*i*5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COMBINE_RELATE_SLIDE_ID" val="background20180934_1"/>
  <p:tag name="KSO_WM_TEMPLATE_THUMBS_INDEX" val="1、6、12、13、21、22、25、26"/>
  <p:tag name="KSO_WM_SLIDE_ID" val="custom20181613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1613"/>
  <p:tag name="KSO_WM_SLIDE_LAYOUT" val="a_b"/>
  <p:tag name="KSO_WM_SLIDE_LAYOUT_CNT" val="1_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Business templates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1613_1*a*1"/>
  <p:tag name="KSO_WM_TEMPLATE_CATEGORY" val="custom"/>
  <p:tag name="KSO_WM_TEMPLATE_INDEX" val="20181613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0"/>
  <p:tag name="KSO_WM_UNIT_ID" val="custom20181613_1*i*0"/>
  <p:tag name="KSO_WM_TEMPLATE_CATEGORY" val="custom"/>
  <p:tag name="KSO_WM_TEMPLATE_INDEX" val="20181613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COMBINE_RELATE_SLIDE_ID" val="custom160316_11"/>
  <p:tag name="KSO_WM_SLIDE_ID" val="custom20181613_11"/>
  <p:tag name="KSO_WM_TEMPLATE_SUBCATEGORY" val="0"/>
  <p:tag name="KSO_WM_TEMPLATE_MASTER_TYPE" val="1"/>
  <p:tag name="KSO_WM_TEMPLATE_COLOR_TYPE" val="0"/>
  <p:tag name="KSO_WM_SLIDE_TYPE" val="contents"/>
  <p:tag name="KSO_WM_SLIDE_SUBTYPE" val="diag"/>
  <p:tag name="KSO_WM_SLIDE_ITEM_CNT" val="6"/>
  <p:tag name="KSO_WM_SLIDE_INDEX" val="11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81613"/>
  <p:tag name="KSO_WM_SLIDE_LAYOUT" val="a_l"/>
  <p:tag name="KSO_WM_SLIDE_LAYOUT_CNT" val="1_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181613_11*i*1"/>
  <p:tag name="KSO_WM_TEMPLATE_CATEGORY" val="custom"/>
  <p:tag name="KSO_WM_TEMPLATE_INDEX" val="20181613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ISNUMDGM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181613_11*a*1"/>
  <p:tag name="KSO_WM_TEMPLATE_CATEGORY" val="custom"/>
  <p:tag name="KSO_WM_TEMPLATE_INDEX" val="20181613"/>
  <p:tag name="KSO_WM_UNIT_LAYERLEVEL" val="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3"/>
  <p:tag name="KSO_WM_UNIT_ID" val="custom20181613_11*i*3"/>
  <p:tag name="KSO_WM_TEMPLATE_CATEGORY" val="custom"/>
  <p:tag name="KSO_WM_TEMPLATE_INDEX" val="20181613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4"/>
  <p:tag name="KSO_WM_UNIT_ID" val="custom20181613_11*i*4"/>
  <p:tag name="KSO_WM_TEMPLATE_CATEGORY" val="custom"/>
  <p:tag name="KSO_WM_TEMPLATE_INDEX" val="20181613"/>
  <p:tag name="KSO_WM_UNIT_LAYERLEVEL" val="1"/>
  <p:tag name="KSO_WM_TAG_VERSION" val="1.0"/>
  <p:tag name="KSO_WM_BEAUTIFY_FLAG" val="#wm#"/>
  <p:tag name="KSO_WM_UNIT_LINE_FORE_SCHEMECOLOR_INDEX" val="5"/>
  <p:tag name="KSO_WM_UNIT_LINE_FILL_TYPE" val="2"/>
  <p:tag name="KSO_WM_UNIT_USESOURCEFORMAT_APPLY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5"/>
  <p:tag name="KSO_WM_UNIT_ID" val="custom20181613_11*i*5"/>
  <p:tag name="KSO_WM_TEMPLATE_CATEGORY" val="custom"/>
  <p:tag name="KSO_WM_TEMPLATE_INDEX" val="20181613"/>
  <p:tag name="KSO_WM_UNIT_LAYERLEVEL" val="1"/>
  <p:tag name="KSO_WM_TAG_VERSION" val="1.0"/>
  <p:tag name="KSO_WM_BEAUTIFY_FLAG" val="#wm#"/>
  <p:tag name="KSO_WM_UNIT_LINE_FORE_SCHEMECOLOR_INDEX" val="5"/>
  <p:tag name="KSO_WM_UNIT_LINE_FILL_TYPE" val="2"/>
  <p:tag name="KSO_WM_UNIT_USESOURCEFORMAT_APPLY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181613_11*l_h_i*1_1_1"/>
  <p:tag name="KSO_WM_TEMPLATE_CATEGORY" val="custom"/>
  <p:tag name="KSO_WM_TEMPLATE_INDEX" val="20181613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custom20181613_11*l_h_i*1_1_2"/>
  <p:tag name="KSO_WM_TEMPLATE_CATEGORY" val="custom"/>
  <p:tag name="KSO_WM_TEMPLATE_INDEX" val="2018161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USESOURCEFORMAT_APPLY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LOREM IPSUM DOLOR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181613_11*l_h_f*1_1_1"/>
  <p:tag name="KSO_WM_TEMPLATE_CATEGORY" val="custom"/>
  <p:tag name="KSO_WM_TEMPLATE_INDEX" val="20181613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181613_11*l_h_i*1_2_1"/>
  <p:tag name="KSO_WM_TEMPLATE_CATEGORY" val="custom"/>
  <p:tag name="KSO_WM_TEMPLATE_INDEX" val="20181613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custom20181613_11*l_h_i*1_2_2"/>
  <p:tag name="KSO_WM_TEMPLATE_CATEGORY" val="custom"/>
  <p:tag name="KSO_WM_TEMPLATE_INDEX" val="2018161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USESOURCEFORMAT_APPLY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LOREM IPSUM DOLOR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181613_11*l_h_f*1_2_1"/>
  <p:tag name="KSO_WM_TEMPLATE_CATEGORY" val="custom"/>
  <p:tag name="KSO_WM_TEMPLATE_INDEX" val="20181613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181613_11*l_h_i*1_3_1"/>
  <p:tag name="KSO_WM_TEMPLATE_CATEGORY" val="custom"/>
  <p:tag name="KSO_WM_TEMPLATE_INDEX" val="20181613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custom20181613_11*l_h_i*1_3_2"/>
  <p:tag name="KSO_WM_TEMPLATE_CATEGORY" val="custom"/>
  <p:tag name="KSO_WM_TEMPLATE_INDEX" val="2018161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USESOURCEFORMAT_APPLY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LOREM IPSUM DOLOR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181613_11*l_h_f*1_3_1"/>
  <p:tag name="KSO_WM_TEMPLATE_CATEGORY" val="custom"/>
  <p:tag name="KSO_WM_TEMPLATE_INDEX" val="20181613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181613_11*l_h_i*1_4_1"/>
  <p:tag name="KSO_WM_TEMPLATE_CATEGORY" val="custom"/>
  <p:tag name="KSO_WM_TEMPLATE_INDEX" val="20181613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custom20181613_11*l_h_i*1_4_2"/>
  <p:tag name="KSO_WM_TEMPLATE_CATEGORY" val="custom"/>
  <p:tag name="KSO_WM_TEMPLATE_INDEX" val="2018161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USESOURCEFORMAT_APPLY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LOREM IPSUM DOLOR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181613_11*l_h_f*1_4_1"/>
  <p:tag name="KSO_WM_TEMPLATE_CATEGORY" val="custom"/>
  <p:tag name="KSO_WM_TEMPLATE_INDEX" val="20181613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181613_11*l_h_i*1_5_1"/>
  <p:tag name="KSO_WM_TEMPLATE_CATEGORY" val="custom"/>
  <p:tag name="KSO_WM_TEMPLATE_INDEX" val="20181613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2"/>
  <p:tag name="KSO_WM_UNIT_ID" val="custom20181613_11*l_h_i*1_5_2"/>
  <p:tag name="KSO_WM_TEMPLATE_CATEGORY" val="custom"/>
  <p:tag name="KSO_WM_TEMPLATE_INDEX" val="2018161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USESOURCEFORMAT_APPLY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LOREM IPSUM DOLOR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181613_11*l_h_f*1_5_1"/>
  <p:tag name="KSO_WM_TEMPLATE_CATEGORY" val="custom"/>
  <p:tag name="KSO_WM_TEMPLATE_INDEX" val="20181613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1"/>
  <p:tag name="KSO_WM_UNIT_ID" val="custom20181613_11*l_h_i*1_6_1"/>
  <p:tag name="KSO_WM_TEMPLATE_CATEGORY" val="custom"/>
  <p:tag name="KSO_WM_TEMPLATE_INDEX" val="20181613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2"/>
  <p:tag name="KSO_WM_UNIT_ID" val="custom20181613_11*l_h_i*1_6_2"/>
  <p:tag name="KSO_WM_TEMPLATE_CATEGORY" val="custom"/>
  <p:tag name="KSO_WM_TEMPLATE_INDEX" val="2018161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USESOURCEFORMAT_APPLY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LOREM IPSUM DOLOR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6_1"/>
  <p:tag name="KSO_WM_UNIT_ID" val="custom20181613_11*l_h_f*1_6_1"/>
  <p:tag name="KSO_WM_TEMPLATE_CATEGORY" val="custom"/>
  <p:tag name="KSO_WM_TEMPLATE_INDEX" val="20181613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COMBINE_RELATE_SLIDE_ID" val="background20180934_6"/>
  <p:tag name="KSO_WM_SLIDE_ID" val="custom20181613_12"/>
  <p:tag name="KSO_WM_TEMPLATE_SUBCATEGORY" val="0"/>
  <p:tag name="KSO_WM_TEMPLATE_MASTER_TYPE" val="1"/>
  <p:tag name="KSO_WM_TEMPLATE_COLOR_TYPE" val="0"/>
  <p:tag name="KSO_WM_SLIDE_TYPE" val="sectionTitle"/>
  <p:tag name="KSO_WM_SLIDE_SUBTYPE" val="pureTxt"/>
  <p:tag name="KSO_WM_SLIDE_ITEM_CNT" val="0"/>
  <p:tag name="KSO_WM_SLIDE_INDEX" val="12"/>
  <p:tag name="KSO_WM_TAG_VERSION" val="1.0"/>
  <p:tag name="KSO_WM_BEAUTIFY_FLAG" val="#wm#"/>
  <p:tag name="KSO_WM_TEMPLATE_CATEGORY" val="custom"/>
  <p:tag name="KSO_WM_TEMPLATE_INDEX" val="20181613"/>
  <p:tag name="KSO_WM_SLIDE_LAYOUT" val="a_b_e"/>
  <p:tag name="KSO_WM_SLIDE_LAYOUT_CNT" val="1_1_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SECTION TITLE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1613_12*a*1"/>
  <p:tag name="KSO_WM_TEMPLATE_CATEGORY" val="custom"/>
  <p:tag name="KSO_WM_TEMPLATE_INDEX" val="20181613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1613_12*e*1"/>
  <p:tag name="KSO_WM_TEMPLATE_CATEGORY" val="custom"/>
  <p:tag name="KSO_WM_TEMPLATE_INDEX" val="20181613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3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COMBINE_RELATE_SLIDE_ID" val="background20180934_6"/>
  <p:tag name="KSO_WM_SLIDE_ID" val="custom20181613_12"/>
  <p:tag name="KSO_WM_TEMPLATE_SUBCATEGORY" val="0"/>
  <p:tag name="KSO_WM_TEMPLATE_MASTER_TYPE" val="1"/>
  <p:tag name="KSO_WM_TEMPLATE_COLOR_TYPE" val="0"/>
  <p:tag name="KSO_WM_SLIDE_TYPE" val="sectionTitle"/>
  <p:tag name="KSO_WM_SLIDE_SUBTYPE" val="pureTxt"/>
  <p:tag name="KSO_WM_SLIDE_ITEM_CNT" val="0"/>
  <p:tag name="KSO_WM_SLIDE_INDEX" val="12"/>
  <p:tag name="KSO_WM_TAG_VERSION" val="1.0"/>
  <p:tag name="KSO_WM_BEAUTIFY_FLAG" val="#wm#"/>
  <p:tag name="KSO_WM_TEMPLATE_CATEGORY" val="custom"/>
  <p:tag name="KSO_WM_TEMPLATE_INDEX" val="20181613"/>
  <p:tag name="KSO_WM_SLIDE_LAYOUT" val="a_b_e"/>
  <p:tag name="KSO_WM_SLIDE_LAYOUT_CNT" val="1_1_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SECTION TITLE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1613_12*a*1"/>
  <p:tag name="KSO_WM_TEMPLATE_CATEGORY" val="custom"/>
  <p:tag name="KSO_WM_TEMPLATE_INDEX" val="20181613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1613_12*e*1"/>
  <p:tag name="KSO_WM_TEMPLATE_CATEGORY" val="custom"/>
  <p:tag name="KSO_WM_TEMPLATE_INDEX" val="20181613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3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3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3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3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3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3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COMBINE_RELATE_SLIDE_ID" val="background20180934_6"/>
  <p:tag name="KSO_WM_SLIDE_ID" val="custom20181613_12"/>
  <p:tag name="KSO_WM_TEMPLATE_SUBCATEGORY" val="0"/>
  <p:tag name="KSO_WM_TEMPLATE_MASTER_TYPE" val="1"/>
  <p:tag name="KSO_WM_TEMPLATE_COLOR_TYPE" val="0"/>
  <p:tag name="KSO_WM_SLIDE_TYPE" val="sectionTitle"/>
  <p:tag name="KSO_WM_SLIDE_SUBTYPE" val="pureTxt"/>
  <p:tag name="KSO_WM_SLIDE_ITEM_CNT" val="0"/>
  <p:tag name="KSO_WM_SLIDE_INDEX" val="12"/>
  <p:tag name="KSO_WM_TAG_VERSION" val="1.0"/>
  <p:tag name="KSO_WM_BEAUTIFY_FLAG" val="#wm#"/>
  <p:tag name="KSO_WM_TEMPLATE_CATEGORY" val="custom"/>
  <p:tag name="KSO_WM_TEMPLATE_INDEX" val="20181613"/>
  <p:tag name="KSO_WM_SLIDE_LAYOUT" val="a_b_e"/>
  <p:tag name="KSO_WM_SLIDE_LAYOUT_CNT" val="1_1_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SECTION TITLE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1613_12*a*1"/>
  <p:tag name="KSO_WM_TEMPLATE_CATEGORY" val="custom"/>
  <p:tag name="KSO_WM_TEMPLATE_INDEX" val="20181613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1613_12*e*1"/>
  <p:tag name="KSO_WM_TEMPLATE_CATEGORY" val="custom"/>
  <p:tag name="KSO_WM_TEMPLATE_INDEX" val="20181613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3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3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6a09bbf1-3b60-4e98-bf59-0eb41b2b4c2f}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3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b7e963d-9602-43c5-b1ef-0624ff1f390d}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3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9eeeac9-1e39-4354-837e-a47848cd5058}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4f79f4b-53df-4069-8c61-1b9f86a2b721}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3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3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3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COMBINE_RELATE_SLIDE_ID" val="background20180934_6"/>
  <p:tag name="KSO_WM_SLIDE_ID" val="custom20181613_12"/>
  <p:tag name="KSO_WM_TEMPLATE_SUBCATEGORY" val="0"/>
  <p:tag name="KSO_WM_TEMPLATE_MASTER_TYPE" val="1"/>
  <p:tag name="KSO_WM_TEMPLATE_COLOR_TYPE" val="0"/>
  <p:tag name="KSO_WM_SLIDE_TYPE" val="sectionTitle"/>
  <p:tag name="KSO_WM_SLIDE_SUBTYPE" val="pureTxt"/>
  <p:tag name="KSO_WM_SLIDE_ITEM_CNT" val="0"/>
  <p:tag name="KSO_WM_SLIDE_INDEX" val="12"/>
  <p:tag name="KSO_WM_TAG_VERSION" val="1.0"/>
  <p:tag name="KSO_WM_BEAUTIFY_FLAG" val="#wm#"/>
  <p:tag name="KSO_WM_TEMPLATE_CATEGORY" val="custom"/>
  <p:tag name="KSO_WM_TEMPLATE_INDEX" val="20181613"/>
  <p:tag name="KSO_WM_SLIDE_LAYOUT" val="a_b_e"/>
  <p:tag name="KSO_WM_SLIDE_LAYOUT_CNT" val="1_1_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SECTION TITLE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1613_12*a*1"/>
  <p:tag name="KSO_WM_TEMPLATE_CATEGORY" val="custom"/>
  <p:tag name="KSO_WM_TEMPLATE_INDEX" val="20181613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1613_12*e*1"/>
  <p:tag name="KSO_WM_TEMPLATE_CATEGORY" val="custom"/>
  <p:tag name="KSO_WM_TEMPLATE_INDEX" val="20181613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3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COMBINE_RELATE_SLIDE_ID" val="background20180934_6"/>
  <p:tag name="KSO_WM_SLIDE_ID" val="custom20181613_12"/>
  <p:tag name="KSO_WM_TEMPLATE_SUBCATEGORY" val="0"/>
  <p:tag name="KSO_WM_TEMPLATE_MASTER_TYPE" val="1"/>
  <p:tag name="KSO_WM_TEMPLATE_COLOR_TYPE" val="0"/>
  <p:tag name="KSO_WM_SLIDE_TYPE" val="sectionTitle"/>
  <p:tag name="KSO_WM_SLIDE_SUBTYPE" val="pureTxt"/>
  <p:tag name="KSO_WM_SLIDE_ITEM_CNT" val="0"/>
  <p:tag name="KSO_WM_SLIDE_INDEX" val="12"/>
  <p:tag name="KSO_WM_TAG_VERSION" val="1.0"/>
  <p:tag name="KSO_WM_BEAUTIFY_FLAG" val="#wm#"/>
  <p:tag name="KSO_WM_TEMPLATE_CATEGORY" val="custom"/>
  <p:tag name="KSO_WM_TEMPLATE_INDEX" val="20181613"/>
  <p:tag name="KSO_WM_SLIDE_LAYOUT" val="a_b_e"/>
  <p:tag name="KSO_WM_SLIDE_LAYOUT_CNT" val="1_1_1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SECTION TITLE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1613_12*a*1"/>
  <p:tag name="KSO_WM_TEMPLATE_CATEGORY" val="custom"/>
  <p:tag name="KSO_WM_TEMPLATE_INDEX" val="20181613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1613_12*e*1"/>
  <p:tag name="KSO_WM_TEMPLATE_CATEGORY" val="custom"/>
  <p:tag name="KSO_WM_TEMPLATE_INDEX" val="20181613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3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COMBINE_RELATE_SLIDE_ID" val="background20180934_6"/>
  <p:tag name="KSO_WM_SLIDE_ID" val="custom20181613_12"/>
  <p:tag name="KSO_WM_TEMPLATE_SUBCATEGORY" val="0"/>
  <p:tag name="KSO_WM_TEMPLATE_MASTER_TYPE" val="1"/>
  <p:tag name="KSO_WM_TEMPLATE_COLOR_TYPE" val="0"/>
  <p:tag name="KSO_WM_SLIDE_TYPE" val="sectionTitle"/>
  <p:tag name="KSO_WM_SLIDE_SUBTYPE" val="pureTxt"/>
  <p:tag name="KSO_WM_SLIDE_ITEM_CNT" val="0"/>
  <p:tag name="KSO_WM_SLIDE_INDEX" val="12"/>
  <p:tag name="KSO_WM_TAG_VERSION" val="1.0"/>
  <p:tag name="KSO_WM_BEAUTIFY_FLAG" val="#wm#"/>
  <p:tag name="KSO_WM_TEMPLATE_CATEGORY" val="custom"/>
  <p:tag name="KSO_WM_TEMPLATE_INDEX" val="20181613"/>
  <p:tag name="KSO_WM_SLIDE_LAYOUT" val="a_b_e"/>
  <p:tag name="KSO_WM_SLIDE_LAYOUT_CNT" val="1_1_1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SECTION TITLE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1613_12*a*1"/>
  <p:tag name="KSO_WM_TEMPLATE_CATEGORY" val="custom"/>
  <p:tag name="KSO_WM_TEMPLATE_INDEX" val="20181613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2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1613_12*e*1"/>
  <p:tag name="KSO_WM_TEMPLATE_CATEGORY" val="custom"/>
  <p:tag name="KSO_WM_TEMPLATE_INDEX" val="20181613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3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225,&quot;width&quot;:8295}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3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1613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COMBINE_RELATE_SLIDE_ID" val="background20180934_1"/>
  <p:tag name="KSO_WM_TEMPLATE_THUMBS_INDEX" val="1、6、12、13、21、22、25、26"/>
  <p:tag name="KSO_WM_SLIDE_ID" val="custom20181613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1613"/>
  <p:tag name="KSO_WM_SLIDE_LAYOUT" val="a_b"/>
  <p:tag name="KSO_WM_SLIDE_LAYOUT_CNT" val="1_1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Business templates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1613_1*a*1"/>
  <p:tag name="KSO_WM_TEMPLATE_CATEGORY" val="custom"/>
  <p:tag name="KSO_WM_TEMPLATE_INDEX" val="20181613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0"/>
  <p:tag name="KSO_WM_UNIT_ID" val="custom20181613_1*i*0"/>
  <p:tag name="KSO_WM_TEMPLATE_CATEGORY" val="custom"/>
  <p:tag name="KSO_WM_TEMPLATE_INDEX" val="20181613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161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161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BK_DARK_LIGHT" val="2"/>
  <p:tag name="KSO_WM_UNIT_SUBTYPE" val="h"/>
  <p:tag name="KSO_WM_UNIT_TYPE" val="i"/>
  <p:tag name="KSO_WM_UNIT_INDEX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1"/>
  <p:tag name="KSO_WM_UNIT_ID" val="_13*l_h_i*1_1_1"/>
  <p:tag name="KSO_WM_UNIT_LAYERLEVEL" val="1_1_1"/>
  <p:tag name="KSO_WM_TAG_VERSION" val="1.0"/>
  <p:tag name="KSO_WM_BEAUTIFY_FLAG" val="#wm#"/>
  <p:tag name="KSO_WM_SLIDE_BACKGROUND_TYPE" val="frame"/>
  <p:tag name="KSO_WM_SLIDE_BK_DARK_LIGHT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2"/>
  <p:tag name="KSO_WM_UNIT_ID" val="_13*l_h_i*1_1_2"/>
  <p:tag name="KSO_WM_UNIT_LAYERLEVEL" val="1_1_1"/>
  <p:tag name="KSO_WM_TAG_VERSION" val="1.0"/>
  <p:tag name="KSO_WM_BEAUTIFY_FLAG" val="#wm#"/>
  <p:tag name="KSO_WM_SLIDE_BACKGROUND_TYPE" val="frame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1"/>
  <p:tag name="KSO_WM_UNIT_ID" val="_13*l_h_i*1_1_1"/>
  <p:tag name="KSO_WM_UNIT_LAYERLEVEL" val="1_1_1"/>
  <p:tag name="KSO_WM_TAG_VERSION" val="1.0"/>
  <p:tag name="KSO_WM_BEAUTIFY_FLAG" val="#wm#"/>
  <p:tag name="KSO_WM_SLIDE_BACKGROUND_TYPE" val="frame"/>
  <p:tag name="KSO_WM_SLIDE_BK_DARK_LIGHT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2"/>
  <p:tag name="KSO_WM_UNIT_ID" val="_13*l_h_i*1_1_2"/>
  <p:tag name="KSO_WM_UNIT_LAYERLEVEL" val="1_1_1"/>
  <p:tag name="KSO_WM_TAG_VERSION" val="1.0"/>
  <p:tag name="KSO_WM_BEAUTIFY_FLAG" val="#wm#"/>
  <p:tag name="KSO_WM_SLIDE_BACKGROUND_TYPE" val="frame"/>
  <p:tag name="KSO_WM_SLIDE_BK_DARK_LIGHT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COMBINE_RELATE_SLIDE_ID" val="background20180934_1"/>
  <p:tag name="KSO_WM_TEMPLATE_SUBCATEGORY" val="0"/>
  <p:tag name="KSO_WM_TEMPLATE_THUMBS_INDEX" val="1、6、12、13、21、22、25、26"/>
  <p:tag name="KSO_WM_TAG_VERSION" val="1.0"/>
  <p:tag name="KSO_WM_BEAUTIFY_FLAG" val="#wm#"/>
  <p:tag name="KSO_WM_TEMPLATE_CATEGORY" val="custom"/>
  <p:tag name="KSO_WM_TEMPLATE_INDEX" val="20181613"/>
  <p:tag name="KSO_WM_TEMPLATE_MASTER_TYPE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1"/>
  <p:tag name="KSO_WM_UNIT_ID" val="_13*l_h_i*1_1_1"/>
  <p:tag name="KSO_WM_UNIT_LAYERLEVEL" val="1_1_1"/>
  <p:tag name="KSO_WM_TAG_VERSION" val="1.0"/>
  <p:tag name="KSO_WM_BEAUTIFY_FLAG" val="#wm#"/>
  <p:tag name="KSO_WM_SLIDE_BACKGROUND_TYPE" val="frame"/>
  <p:tag name="KSO_WM_SLIDE_BK_DARK_LIGHT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2"/>
  <p:tag name="KSO_WM_UNIT_ID" val="_13*l_h_i*1_1_2"/>
  <p:tag name="KSO_WM_UNIT_LAYERLEVEL" val="1_1_1"/>
  <p:tag name="KSO_WM_TAG_VERSION" val="1.0"/>
  <p:tag name="KSO_WM_BEAUTIFY_FLAG" val="#wm#"/>
  <p:tag name="KSO_WM_SLIDE_BACKGROUND_TYPE" val="frame"/>
  <p:tag name="KSO_WM_SLIDE_BK_DARK_LIGHT" val="2"/>
</p:tagLst>
</file>

<file path=ppt/theme/theme1.xml><?xml version="1.0" encoding="utf-8"?>
<a:theme xmlns:a="http://schemas.openxmlformats.org/drawingml/2006/main" name="Office 主题">
  <a:themeElements>
    <a:clrScheme name="20181613">
      <a:dk1>
        <a:srgbClr val="000000"/>
      </a:dk1>
      <a:lt1>
        <a:srgbClr val="FFFFFF"/>
      </a:lt1>
      <a:dk2>
        <a:srgbClr val="C1E2F4"/>
      </a:dk2>
      <a:lt2>
        <a:srgbClr val="FFFFFF"/>
      </a:lt2>
      <a:accent1>
        <a:srgbClr val="2487BF"/>
      </a:accent1>
      <a:accent2>
        <a:srgbClr val="329ABB"/>
      </a:accent2>
      <a:accent3>
        <a:srgbClr val="40ADB8"/>
      </a:accent3>
      <a:accent4>
        <a:srgbClr val="4FC0B4"/>
      </a:accent4>
      <a:accent5>
        <a:srgbClr val="5DD3B1"/>
      </a:accent5>
      <a:accent6>
        <a:srgbClr val="6BE6AD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1058</Words>
  <Application>Microsoft Office PowerPoint</Application>
  <PresentationFormat>宽屏</PresentationFormat>
  <Paragraphs>194</Paragraphs>
  <Slides>29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等线</vt:lpstr>
      <vt:lpstr>黑体</vt:lpstr>
      <vt:lpstr>宋体</vt:lpstr>
      <vt:lpstr>微软雅黑</vt:lpstr>
      <vt:lpstr>Arial</vt:lpstr>
      <vt:lpstr>Calibri</vt:lpstr>
      <vt:lpstr>Cambria</vt:lpstr>
      <vt:lpstr>Office 主题</vt:lpstr>
      <vt:lpstr>G07</vt:lpstr>
      <vt:lpstr>PowerPoint 演示文稿</vt:lpstr>
      <vt:lpstr>用户的需求变更</vt:lpstr>
      <vt:lpstr>用户的需求变更   </vt:lpstr>
      <vt:lpstr>需求管理工具</vt:lpstr>
      <vt:lpstr>需求管理工具</vt:lpstr>
      <vt:lpstr>需求管理工具</vt:lpstr>
      <vt:lpstr>需求变更影响分析</vt:lpstr>
      <vt:lpstr>建议的变更的影响</vt:lpstr>
      <vt:lpstr>项目文档管理   </vt:lpstr>
      <vt:lpstr>项目文档管理   </vt:lpstr>
      <vt:lpstr>对于新需求的文档变更</vt:lpstr>
      <vt:lpstr>需求变更申请报告</vt:lpstr>
      <vt:lpstr> CCB组织和人选   </vt:lpstr>
      <vt:lpstr>新增基线   </vt:lpstr>
      <vt:lpstr>可行性分析修改</vt:lpstr>
      <vt:lpstr> 新的需求进行了优先级打分和排序   </vt:lpstr>
      <vt:lpstr>新增用例</vt:lpstr>
      <vt:lpstr>新增测试用例   </vt:lpstr>
      <vt:lpstr>原型以及用户手册修改</vt:lpstr>
      <vt:lpstr>阶段项目会议与评价</vt:lpstr>
      <vt:lpstr>阶段项目会议</vt:lpstr>
      <vt:lpstr>里程碑的内部评审</vt:lpstr>
      <vt:lpstr>里程碑的内部评审</vt:lpstr>
      <vt:lpstr>Team Building</vt:lpstr>
      <vt:lpstr>Team Building   </vt:lpstr>
      <vt:lpstr>成员的绩效排序和打分</vt:lpstr>
      <vt:lpstr>文献参考</vt:lpstr>
      <vt:lpstr>G07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xu guo</cp:lastModifiedBy>
  <cp:revision>256</cp:revision>
  <dcterms:created xsi:type="dcterms:W3CDTF">2019-06-19T02:08:00Z</dcterms:created>
  <dcterms:modified xsi:type="dcterms:W3CDTF">2022-05-29T12:41:46Z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E3F465DA7AA14E52B627E592D307763A</vt:lpwstr>
  </property>
</Properties>
</file>