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8" r:id="rId4"/>
    <p:sldId id="261" r:id="rId5"/>
    <p:sldId id="325" r:id="rId6"/>
    <p:sldId id="326" r:id="rId7"/>
    <p:sldId id="327" r:id="rId8"/>
    <p:sldId id="329" r:id="rId9"/>
    <p:sldId id="298" r:id="rId10"/>
    <p:sldId id="336" r:id="rId11"/>
    <p:sldId id="297" r:id="rId12"/>
    <p:sldId id="301" r:id="rId13"/>
    <p:sldId id="299" r:id="rId14"/>
    <p:sldId id="300" r:id="rId15"/>
    <p:sldId id="333" r:id="rId16"/>
    <p:sldId id="335" r:id="rId17"/>
    <p:sldId id="292" r:id="rId18"/>
    <p:sldId id="303" r:id="rId19"/>
    <p:sldId id="302" r:id="rId20"/>
    <p:sldId id="304" r:id="rId21"/>
    <p:sldId id="293" r:id="rId22"/>
    <p:sldId id="275" r:id="rId23"/>
    <p:sldId id="305" r:id="rId25"/>
    <p:sldId id="294" r:id="rId26"/>
    <p:sldId id="331" r:id="rId27"/>
    <p:sldId id="307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7"/>
    <a:srgbClr val="1F5786"/>
    <a:srgbClr val="A9A9A9"/>
    <a:srgbClr val="7F7F7F"/>
    <a:srgbClr val="1C5483"/>
    <a:srgbClr val="BFBFBF"/>
    <a:srgbClr val="1A4771"/>
    <a:srgbClr val="3E6C94"/>
    <a:srgbClr val="26688F"/>
    <a:srgbClr val="1F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6" y="77"/>
      </p:cViewPr>
      <p:guideLst>
        <p:guide orient="horz" pos="220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15B3F-EA80-4E19-99CE-E12E033D8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AD4B7-64AF-41F5-A3D4-9461C15673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2285B8A-6165-417C-9295-0AEEC5C40E9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E377AED-37C0-4478-A8B5-B144B4B37FC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openstd.samr.gov.cn/bzgk/gb/newGbInfo?hcno=84C42B6277D2714B7176B10C6E6B1A4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05" y="-1108710"/>
            <a:ext cx="4878705" cy="4836795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 rot="665877">
            <a:off x="10096831" y="2630196"/>
            <a:ext cx="1404000" cy="1404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986540" y="4621839"/>
            <a:ext cx="1136114" cy="113611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04540" y="4633811"/>
            <a:ext cx="1110293" cy="111029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838200" dist="368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21459" y="-345395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7213" y="1682246"/>
            <a:ext cx="6957575" cy="3493508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8905" y="2529205"/>
            <a:ext cx="4621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需求工程项目计划</a:t>
            </a:r>
            <a:r>
              <a:rPr lang="zh-CN" altLang="en-US" sz="72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endParaRPr lang="zh-CN" altLang="en-US" sz="72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67459" y="4611085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03459" y="4647085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6200000" flipV="1">
            <a:off x="3769816" y="783830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6200000" flipV="1">
            <a:off x="3805816" y="795798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76668" y="987110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696436" y="5464751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177800" dir="8100000" algn="tr" rotWithShape="0">
              <a:srgbClr val="35333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06721" y="-463293"/>
            <a:ext cx="1073856" cy="107385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42721" y="-427293"/>
            <a:ext cx="1026129" cy="102612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39459" y="-323243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 rot="665877">
            <a:off x="10114832" y="2648196"/>
            <a:ext cx="1368000" cy="1368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64843" y="4493196"/>
            <a:ext cx="3462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汇报人：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G07    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日期：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2022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年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28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日</a:t>
            </a:r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340360"/>
            <a:ext cx="430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项目计划</a:t>
            </a:r>
            <a:r>
              <a:rPr lang="en-US" altLang="zh-CN" sz="4000" b="1" dirty="0">
                <a:ea typeface="微软雅黑" panose="020B0503020204020204" pitchFamily="34" charset="-122"/>
              </a:rPr>
              <a:t>WBS</a:t>
            </a:r>
            <a:r>
              <a:rPr lang="zh-CN" altLang="en-US" sz="4000" b="1" dirty="0">
                <a:ea typeface="微软雅黑" panose="020B0503020204020204" pitchFamily="34" charset="-122"/>
              </a:rPr>
              <a:t>结构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1097915"/>
            <a:ext cx="7224395" cy="5596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4285" y="353060"/>
            <a:ext cx="430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ea typeface="微软雅黑" panose="020B0503020204020204" pitchFamily="34" charset="-122"/>
              </a:rPr>
              <a:t>GANTT</a:t>
            </a:r>
            <a:r>
              <a:rPr lang="zh-CN" altLang="en-US" sz="4000" b="1" dirty="0">
                <a:ea typeface="微软雅黑" panose="020B0503020204020204" pitchFamily="34" charset="-122"/>
              </a:rPr>
              <a:t>图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160" y="1382395"/>
            <a:ext cx="9782175" cy="504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4685" y="1399540"/>
            <a:ext cx="430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项目干系人分析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43860"/>
            <a:ext cx="8120380" cy="38569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4630"/>
            <a:ext cx="7235190" cy="353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340360"/>
            <a:ext cx="5300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项目组织结构</a:t>
            </a:r>
            <a:r>
              <a:rPr lang="en-US" altLang="zh-CN" sz="4000" b="1" dirty="0">
                <a:ea typeface="微软雅黑" panose="020B0503020204020204" pitchFamily="34" charset="-122"/>
              </a:rPr>
              <a:t>OBS</a:t>
            </a:r>
            <a:r>
              <a:rPr lang="zh-CN" altLang="en-US" sz="4000" b="1" dirty="0">
                <a:ea typeface="微软雅黑" panose="020B0503020204020204" pitchFamily="34" charset="-122"/>
              </a:rPr>
              <a:t>图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74865" y="1382396"/>
            <a:ext cx="6135585" cy="4636761"/>
          </a:xfrm>
          <a:prstGeom prst="rect">
            <a:avLst/>
          </a:prstGeom>
          <a:solidFill>
            <a:srgbClr val="1C5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4" y="1382225"/>
            <a:ext cx="10314286" cy="5390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4285" y="365760"/>
            <a:ext cx="5300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a typeface="微软雅黑" panose="020B0503020204020204" pitchFamily="34" charset="-122"/>
              </a:rPr>
              <a:t>SWOT</a:t>
            </a:r>
            <a:r>
              <a:rPr lang="zh-CN" altLang="en-US" sz="4000" b="1" dirty="0">
                <a:ea typeface="微软雅黑" panose="020B0503020204020204" pitchFamily="34" charset="-122"/>
              </a:rPr>
              <a:t>分析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767205" y="1072515"/>
            <a:ext cx="847026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优势（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Strength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本平台是为了学生与老师之间的交流与互动而设计，平台开发者贴近两类受众。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开发者</a:t>
            </a:r>
            <a:r>
              <a:rPr 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对信息网络知识比较了解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平台开发小组人员组织结构简单清晰，易于</a:t>
            </a:r>
            <a:r>
              <a:rPr 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交流沟通，目的较易达成一致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本平台因为前期成本低，如果发行，价格具有竞争优势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劣势（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weakness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小组成员</a:t>
            </a:r>
            <a:r>
              <a:rPr 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开发经验相对薄弱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小组属于刚起步阶段，预算比较低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机会（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oppoturnity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随着国家网络安全法的普及，国家对网络软件的扶持政策力度大。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该类软件较少，所以</a:t>
            </a:r>
            <a:r>
              <a:rPr 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市场巨大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竞争队手同样处于起步阶段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威胁（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thread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小组成员人员少，</a:t>
            </a:r>
            <a:r>
              <a:rPr 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有完不成目标的风险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有可能无法较好地分析客户的需求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3</a:t>
            </a:r>
            <a:r>
              <a:rPr 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同类替代产品多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客户的偏好会有所改变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7160" y="365760"/>
            <a:ext cx="5300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配置管理工具</a:t>
            </a:r>
            <a:r>
              <a:rPr lang="en-US" altLang="zh-CN" sz="4000" b="1" dirty="0">
                <a:ea typeface="微软雅黑" panose="020B0503020204020204" pitchFamily="34" charset="-122"/>
              </a:rPr>
              <a:t>GITHUB</a:t>
            </a:r>
            <a:endParaRPr lang="en-US" altLang="zh-CN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160" y="1268095"/>
            <a:ext cx="8839200" cy="3762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27505" y="543814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五个人分别有五个个人分支和一个总分支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93740" y="3077210"/>
            <a:ext cx="603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项目子计划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980521" y="4890578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3035" y="157086"/>
            <a:ext cx="430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项目风险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951355" y="929640"/>
            <a:ext cx="9412605" cy="5815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内在风险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</a:t>
            </a:r>
            <a:r>
              <a:rPr 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技术上的风险</a:t>
            </a:r>
            <a:endParaRPr lang="zh-CN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1.1 APP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要求提供对外服务的能力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保证至少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300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名同学上课辅助服务的要求，成员对，数据存储能力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网络服务吞吐能力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数据安全特性等技术方面有所欠缺。可能导致</a:t>
            </a:r>
            <a:r>
              <a:rPr 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无法达到需求，或是</a:t>
            </a:r>
            <a:r>
              <a:rPr lang="en-US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运行过程卡顿，数据流失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等问题。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风险应对计划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每周对组员进行相关知识技术的培训，来降低风险产生的概率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1.2APP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规模较大，</a:t>
            </a:r>
            <a:r>
              <a:rPr 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代码量较大，可能无法在期限内完成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风险应对计划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时间分配上尽量多分配到代码实现环节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 </a:t>
            </a:r>
            <a:r>
              <a:rPr 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．人员管理方面的风险</a:t>
            </a:r>
            <a:endParaRPr lang="zh-CN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每个组员时间安排方面，有出现无法统一的情况，分配任务验收时可能出现</a:t>
            </a:r>
            <a:r>
              <a:rPr 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某一组员完成不了任务的情况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，主要出现在后期的可能性大，因为每个人会有别的大作业，或是事情。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风险应对计划：会议法，每位组员在会议时尽可能的提出自己的状态以及时间安排，辅助组长分配任务，协调有问题的组员外在风险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 </a:t>
            </a:r>
            <a:r>
              <a:rPr 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．商业风险</a:t>
            </a:r>
            <a:endParaRPr lang="zh-CN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3.1app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只用于教学，要求画面简洁明了，只有得到学校的资金才可以维持，无其他盈利方式，硬件软件方面的支出不稳定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风险应对计划：前期硬件软件支出可以先选择低费用高性价比模式，直到拿到学校的资金在进行升级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3.2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竞争激烈，有很多小组同时开发交流学习平台，也可能出现核心代码流出被抄袭的风险。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风险应对计划：</a:t>
            </a:r>
            <a:r>
              <a:rPr 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提高对核心代码的保护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，功能方面要着重自己独有的特色功能，以提高竞争力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340360"/>
            <a:ext cx="430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项目人力资源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331" y="1880240"/>
            <a:ext cx="8540623" cy="352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340360"/>
            <a:ext cx="430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项目预算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775" y="2720653"/>
            <a:ext cx="8572500" cy="26003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574800" y="1989138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5*16*5*2=800</a:t>
            </a:r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（小时）共</a:t>
            </a:r>
            <a:r>
              <a:rPr lang="en-US" b="1"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人花费共</a:t>
            </a:r>
            <a:r>
              <a:rPr lang="en-US" b="1">
                <a:latin typeface="Calibri" panose="020F0502020204030204" charset="0"/>
                <a:ea typeface="宋体" panose="02010600030101010101" pitchFamily="2" charset="-122"/>
              </a:rPr>
              <a:t>8</a:t>
            </a:r>
            <a:r>
              <a:rPr lang="en-US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00</a:t>
            </a:r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小时工作（按每日工作两小时计）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8125" y="162115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工作量估算</a:t>
            </a:r>
            <a:endParaRPr lang="zh-CN" altLang="en-US" b="1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73896" y="479235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91896" y="481450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1896" y="1294411"/>
            <a:ext cx="4320000" cy="4320000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1563" y="1930917"/>
            <a:ext cx="1460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9600" spc="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011032" y="1460723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4047032" y="1472691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05823" y="-762069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23823" y="-739917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565807" y="-325654"/>
            <a:ext cx="991127" cy="9911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69900" dist="190500" dir="8100000" sx="142000" sy="142000" algn="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20534" y="1223986"/>
            <a:ext cx="3348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项目总计划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951162" y="1931872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0534" y="2511440"/>
            <a:ext cx="3348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项目子计划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951162" y="3219326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805805" y="3865880"/>
            <a:ext cx="4433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3.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小组分工及评价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951162" y="4530530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20534" y="5077373"/>
            <a:ext cx="33488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会议纪要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081790" y="5782359"/>
            <a:ext cx="81939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39130" y="2465070"/>
            <a:ext cx="6760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+mn-ea"/>
              </a:rPr>
              <a:t>小组分工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+mn-ea"/>
            </a:endParaRPr>
          </a:p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+mn-ea"/>
              </a:rPr>
              <a:t>及评价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980521" y="4890578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2900" y="1399540"/>
            <a:ext cx="2229485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535" y="1399540"/>
            <a:ext cx="2357120" cy="5071110"/>
          </a:xfrm>
          <a:prstGeom prst="rect">
            <a:avLst/>
          </a:prstGeom>
          <a:solidFill>
            <a:srgbClr val="1C5483"/>
          </a:solidFill>
          <a:ln>
            <a:noFill/>
          </a:ln>
          <a:effectLst>
            <a:outerShdw blurRad="304800" dist="190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4725" y="4349931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4F5F7"/>
                </a:solidFill>
                <a:ea typeface="微软雅黑" panose="020B0503020204020204" pitchFamily="34" charset="-122"/>
              </a:rPr>
              <a:t>徐过</a:t>
            </a:r>
            <a:endParaRPr lang="zh-CN" altLang="en-US" dirty="0">
              <a:solidFill>
                <a:srgbClr val="F4F5F7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68532" y="4742611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0533" y="5002238"/>
            <a:ext cx="241261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4F5F7"/>
                </a:solidFill>
                <a:ea typeface="微软雅黑" panose="020B0503020204020204" pitchFamily="34" charset="-122"/>
              </a:rPr>
              <a:t>组长，监督，任务安排</a:t>
            </a:r>
            <a:endParaRPr lang="en-US" altLang="zh-CN" sz="2000">
              <a:solidFill>
                <a:srgbClr val="F4F5F7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9550" y="43499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姓名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759835" y="4719320"/>
            <a:ext cx="449580" cy="127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36570" y="5002530"/>
            <a:ext cx="1757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Nunc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viverra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imperdiet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enim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.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Fusce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est.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Vivamus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a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tellus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401754" y="4743085"/>
            <a:ext cx="36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KSO_Shape"/>
          <p:cNvSpPr/>
          <p:nvPr/>
        </p:nvSpPr>
        <p:spPr bwMode="auto">
          <a:xfrm>
            <a:off x="3176092" y="1761621"/>
            <a:ext cx="1617395" cy="1676057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786276" y="1761446"/>
            <a:ext cx="1617395" cy="1676057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405589" y="208761"/>
            <a:ext cx="24581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小组分工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531916" y="67566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82265" y="1399540"/>
            <a:ext cx="2229485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98915" y="43499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姓名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KSO_Shape"/>
          <p:cNvSpPr/>
          <p:nvPr/>
        </p:nvSpPr>
        <p:spPr bwMode="auto">
          <a:xfrm>
            <a:off x="3175457" y="1761621"/>
            <a:ext cx="1617395" cy="1676057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82900" y="1399540"/>
            <a:ext cx="2229485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99550" y="4349931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许罗阳宁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KSO_Shape"/>
          <p:cNvSpPr/>
          <p:nvPr/>
        </p:nvSpPr>
        <p:spPr bwMode="auto">
          <a:xfrm>
            <a:off x="3176092" y="1761621"/>
            <a:ext cx="1617395" cy="1676057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94935" y="1399540"/>
            <a:ext cx="2229485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90630" y="4348661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徐晟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KSO_Shape"/>
          <p:cNvSpPr/>
          <p:nvPr/>
        </p:nvSpPr>
        <p:spPr bwMode="auto">
          <a:xfrm>
            <a:off x="5418277" y="1761621"/>
            <a:ext cx="1617395" cy="1676057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06970" y="1382395"/>
            <a:ext cx="2229485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48385" y="4348661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邵云飞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KSO_Shape"/>
          <p:cNvSpPr/>
          <p:nvPr/>
        </p:nvSpPr>
        <p:spPr bwMode="auto">
          <a:xfrm>
            <a:off x="7825562" y="1761621"/>
            <a:ext cx="1617395" cy="1676057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821545" y="1382395"/>
            <a:ext cx="2229485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KSO_Shape"/>
          <p:cNvSpPr/>
          <p:nvPr/>
        </p:nvSpPr>
        <p:spPr bwMode="auto">
          <a:xfrm>
            <a:off x="10050602" y="1761621"/>
            <a:ext cx="1617395" cy="1676057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06088" y="5155908"/>
            <a:ext cx="24126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微软雅黑" panose="020B0503020204020204" pitchFamily="34" charset="-122"/>
              </a:rPr>
              <a:t>组员，日程安排</a:t>
            </a:r>
            <a:endParaRPr lang="en-US" altLang="zh-CN" sz="20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94960" y="5156200"/>
            <a:ext cx="1830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微软雅黑" panose="020B0503020204020204" pitchFamily="34" charset="-122"/>
              </a:rPr>
              <a:t>组员，ppt及图片设计</a:t>
            </a:r>
            <a:endParaRPr lang="en-US" altLang="zh-CN" sz="20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07630" y="5156200"/>
            <a:ext cx="1830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微软雅黑" panose="020B0503020204020204" pitchFamily="34" charset="-122"/>
              </a:rPr>
              <a:t>组员，ppt及图片设计</a:t>
            </a:r>
            <a:endParaRPr lang="en-US" altLang="zh-CN" sz="20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306140" y="4374696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余浩凯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057130" y="5156200"/>
            <a:ext cx="1830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a typeface="微软雅黑" panose="020B0503020204020204" pitchFamily="34" charset="-122"/>
              </a:rPr>
              <a:t>组员，会议记录</a:t>
            </a:r>
            <a:endParaRPr lang="en-US" altLang="zh-CN" sz="20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365760"/>
            <a:ext cx="430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小组评价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75" y="1382395"/>
            <a:ext cx="8181340" cy="454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93740" y="3077210"/>
            <a:ext cx="603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+mn-ea"/>
              </a:rPr>
              <a:t>会议纪要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980521" y="4890578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297815"/>
            <a:ext cx="430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会议纪要</a:t>
            </a:r>
            <a:r>
              <a:rPr lang="en-US" altLang="zh-CN" sz="4000" b="1" dirty="0">
                <a:ea typeface="微软雅黑" panose="020B0503020204020204" pitchFamily="34" charset="-122"/>
              </a:rPr>
              <a:t>1</a:t>
            </a:r>
            <a:endParaRPr lang="en-US" altLang="zh-CN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2780" y="0"/>
            <a:ext cx="5177790" cy="6920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284095"/>
            <a:ext cx="5248275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297815"/>
            <a:ext cx="4305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会议纪要</a:t>
            </a:r>
            <a:r>
              <a:rPr lang="en-US" altLang="zh-CN" sz="4000" b="1" dirty="0">
                <a:ea typeface="微软雅黑" panose="020B0503020204020204" pitchFamily="34" charset="-122"/>
              </a:rPr>
              <a:t>2</a:t>
            </a:r>
            <a:endParaRPr lang="en-US" altLang="zh-CN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0"/>
            <a:ext cx="5457825" cy="67138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" y="2009775"/>
            <a:ext cx="4800600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rot="665877">
            <a:off x="10096831" y="2630196"/>
            <a:ext cx="1404000" cy="1404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986540" y="4621839"/>
            <a:ext cx="1136114" cy="113611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04540" y="4633811"/>
            <a:ext cx="1110293" cy="1110293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838200" dist="368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21459" y="-345395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7213" y="1682246"/>
            <a:ext cx="6957575" cy="3493508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00120" y="2934826"/>
            <a:ext cx="5486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</a:rPr>
              <a:t>THANKS!</a:t>
            </a:r>
            <a:endParaRPr lang="en-US" altLang="zh-CN" sz="7200" b="1" spc="50" dirty="0">
              <a:solidFill>
                <a:schemeClr val="tx1">
                  <a:lumMod val="85000"/>
                  <a:lumOff val="15000"/>
                </a:schemeClr>
              </a:solidFill>
              <a:latin typeface="思源黑體 Bold" panose="020B0800000000000000" pitchFamily="34" charset="-128"/>
              <a:ea typeface="思源黑體 Bold" panose="020B0800000000000000" pitchFamily="34" charset="-128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67459" y="4611085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03459" y="4647085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6200000" flipV="1">
            <a:off x="3769816" y="783830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6200000" flipV="1">
            <a:off x="3805816" y="795798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76668" y="987110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696436" y="5464751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177800" dir="8100000" algn="tr" rotWithShape="0">
              <a:srgbClr val="35333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606721" y="-463293"/>
            <a:ext cx="1073856" cy="107385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42721" y="-427293"/>
            <a:ext cx="1026129" cy="102612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39459" y="-323243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 rot="665877">
            <a:off x="10114832" y="2648196"/>
            <a:ext cx="1368000" cy="136800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088436" y="4692191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436" y="4714343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29053" y="1702475"/>
            <a:ext cx="3666701" cy="3666701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4299" y="2465124"/>
            <a:ext cx="2394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138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4323061" y="1249389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4359061" y="1261357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95564" y="-785500"/>
            <a:ext cx="1584000" cy="1584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477564" y="-763348"/>
            <a:ext cx="1548000" cy="1548000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665877">
            <a:off x="4532811" y="6391938"/>
            <a:ext cx="1184635" cy="1184635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665877">
            <a:off x="4551302" y="6404907"/>
            <a:ext cx="1154260" cy="1154260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95564" y="3642684"/>
            <a:ext cx="991127" cy="991127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93740" y="3077210"/>
            <a:ext cx="603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项目总计划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382000" y="529808"/>
            <a:ext cx="1620000" cy="162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533400" dist="4953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418000" y="565808"/>
            <a:ext cx="1548000" cy="1548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6223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980521" y="4890578"/>
            <a:ext cx="684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340360"/>
            <a:ext cx="5158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项目可行性分析报告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230630"/>
            <a:ext cx="7554595" cy="45123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20480" y="877570"/>
            <a:ext cx="15982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/>
              <a:t>目录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9023350" y="1991360"/>
            <a:ext cx="12128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b="1" dirty="0">
                <a:ea typeface="微软雅黑" panose="020B0503020204020204" pitchFamily="34" charset="-122"/>
                <a:sym typeface="+mn-ea"/>
              </a:rPr>
              <a:t>引用文件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023350" y="1511300"/>
            <a:ext cx="755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ea typeface="微软雅黑" panose="020B0503020204020204" pitchFamily="34" charset="-122"/>
                <a:sym typeface="+mn-ea"/>
              </a:rPr>
              <a:t>1引言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023350" y="2471420"/>
            <a:ext cx="1670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ea typeface="微软雅黑" panose="020B0503020204020204" pitchFamily="34" charset="-122"/>
                <a:sym typeface="+mn-ea"/>
              </a:rPr>
              <a:t>3</a:t>
            </a:r>
            <a:r>
              <a:rPr b="1" dirty="0">
                <a:ea typeface="微软雅黑" panose="020B0503020204020204" pitchFamily="34" charset="-122"/>
                <a:sym typeface="+mn-ea"/>
              </a:rPr>
              <a:t>所需工作概述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368935"/>
            <a:ext cx="7463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项目可行性分析报告</a:t>
            </a:r>
            <a:r>
              <a:rPr lang="en-US" altLang="zh-CN" sz="2800" b="1" dirty="0">
                <a:ea typeface="微软雅黑" panose="020B0503020204020204" pitchFamily="34" charset="-122"/>
              </a:rPr>
              <a:t>-1引言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88406" y="98681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" y="1700530"/>
            <a:ext cx="3324225" cy="34575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620135" y="993775"/>
            <a:ext cx="6727190" cy="37230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>
                <a:latin typeface="Cambria" panose="02040503050406030204" charset="0"/>
                <a:ea typeface="宋体" panose="02010600030101010101" pitchFamily="2" charset="-122"/>
              </a:rPr>
              <a:t>系统概述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</a:rPr>
              <a:t>为了使软件需求这门课上的出色，使学生能够获得最多的资料，使学生及时的了解世界需求工程的最新动态，以及</a:t>
            </a:r>
            <a:r>
              <a:rPr lang="zh-CN" sz="1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学生和教师的有效地沟通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</a:rPr>
              <a:t>，老师提出了这么一个设想；作为他的学生也需要一个与教师及同学之间相互交流，及获取资料的平台；还有一些同学并没有选这几门课，但是也想</a:t>
            </a:r>
            <a:r>
              <a:rPr lang="zh-CN" sz="1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了解软件需求、软件项目管理、软件测试、软件体系结构等的相关知识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</a:rPr>
              <a:t>，以备到时决定该选不选这门课程。通过这三方提出的需求考虑，可以做一个软件工程专业课程学习、交流系统，这个系统可以是</a:t>
            </a:r>
            <a:r>
              <a:rPr lang="zh-CN" sz="1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网站形式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</a:rPr>
              <a:t>，也可以在</a:t>
            </a:r>
            <a:r>
              <a:rPr lang="zh-CN" sz="1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移动端部署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sz="140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zh-CN" sz="140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en-US">
                <a:latin typeface="Cambria" panose="02040503050406030204" charset="0"/>
                <a:ea typeface="宋体" panose="02010600030101010101" pitchFamily="2" charset="-122"/>
              </a:rPr>
              <a:t></a:t>
            </a:r>
            <a:r>
              <a:rPr lang="zh-CN">
                <a:latin typeface="Cambria" panose="02040503050406030204" charset="0"/>
                <a:ea typeface="宋体" panose="02010600030101010101" pitchFamily="2" charset="-122"/>
              </a:rPr>
              <a:t>文档概述</a:t>
            </a:r>
            <a:r>
              <a:rPr lang="en-US" sz="14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1.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</a:rPr>
              <a:t>项目计划书描述开发者实施软件开发工作的计划，本文档中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“软件开发”一词</a:t>
            </a:r>
            <a:r>
              <a:rPr lang="zh-CN" sz="1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涵盖了新开发、修改、重用、再工程、维护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和由软件产品引起的其他所有的活动</a:t>
            </a:r>
            <a:endParaRPr lang="zh-CN" sz="140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/>
            <a:r>
              <a:rPr lang="en-US" sz="140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2.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</a:rPr>
              <a:t>项目计划书是向需求方</a:t>
            </a:r>
            <a:r>
              <a:rPr lang="zh-CN" sz="14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提供了解和监督软件开发过程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</a:rPr>
              <a:t>、所使用的方法、每项活动的途径、项目的安排、组织及资源的一种手段。</a:t>
            </a:r>
            <a:endParaRPr lang="zh-CN" altLang="en-US" sz="14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35" y="4819650"/>
            <a:ext cx="6868795" cy="205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368935"/>
            <a:ext cx="7463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项目可行性分析报告</a:t>
            </a:r>
            <a:r>
              <a:rPr lang="en-US" altLang="zh-CN" sz="2800" b="1" dirty="0">
                <a:ea typeface="微软雅黑" panose="020B0503020204020204" pitchFamily="34" charset="-122"/>
              </a:rPr>
              <a:t>-2</a:t>
            </a:r>
            <a:r>
              <a:rPr lang="zh-CN" altLang="en-US" sz="2800" b="1" dirty="0">
                <a:ea typeface="微软雅黑" panose="020B0503020204020204" pitchFamily="34" charset="-122"/>
              </a:rPr>
              <a:t>引用文件</a:t>
            </a:r>
            <a:endParaRPr lang="zh-CN" altLang="en-US" sz="28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88406" y="98681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31875" y="1849120"/>
            <a:ext cx="94602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 u="sng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b="1" u="sng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http://openstd.samr.gov.cn/bzgk/gb/newGbInfo?hcno=84C42B6277D2714B7176B10C6E6B1A44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国家标准网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GB8567-2006  2022/2/23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[2][美]凯西·施瓦尔贝.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IT项目管理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第8版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,2017</a:t>
            </a:r>
            <a:endParaRPr 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[3]张海藩、牟永敏.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软件工程导论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第6版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[M].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北京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清华大学出版社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,2013</a:t>
            </a:r>
            <a:endParaRPr 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[4]谭火彬.UML2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面向对象分析与设计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第2版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清华大学出版社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,2019</a:t>
            </a:r>
            <a:endParaRPr 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[5][美]KarlWiegers，JoyBeatty.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软件需求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第3版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[M].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北京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清华大学出版社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,2016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5080" y="368935"/>
            <a:ext cx="7463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项目可行性分析报告</a:t>
            </a:r>
            <a:r>
              <a:rPr lang="en-US" altLang="zh-CN" sz="2800" b="1" dirty="0">
                <a:ea typeface="微软雅黑" panose="020B0503020204020204" pitchFamily="34" charset="-122"/>
              </a:rPr>
              <a:t>-3</a:t>
            </a:r>
            <a:r>
              <a:rPr sz="2800" b="1" dirty="0">
                <a:ea typeface="微软雅黑" panose="020B0503020204020204" pitchFamily="34" charset="-122"/>
              </a:rPr>
              <a:t>所需工作概述</a:t>
            </a:r>
            <a:endParaRPr sz="28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88406" y="986811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75080" y="1082675"/>
            <a:ext cx="648144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本项目以需求分析为主，主体工作分为三个部分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1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）项目计划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1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、拟定章程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2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、拟定甘特图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3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、修订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WBS	4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、修订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OBS	5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、项目干系人分析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6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、预算计算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7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、风险预测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8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、人力资源调配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9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、培训计划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10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、会议纪要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2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）可行性分析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1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SWOT	2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、可选的方案拟定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3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、经济可行性分析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4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、技术可行性分析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	5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、法律可行性分析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5414" y="142240"/>
            <a:ext cx="2475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项目章程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" y="890905"/>
            <a:ext cx="12012295" cy="5899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672834" y="-676986"/>
            <a:ext cx="1340124" cy="1340124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outerShdw blurRad="660400" dist="406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654834" y="-654834"/>
            <a:ext cx="1309667" cy="1309667"/>
          </a:xfrm>
          <a:prstGeom prst="ellipse">
            <a:avLst/>
          </a:prstGeom>
          <a:pattFill prst="pct5">
            <a:fgClr>
              <a:srgbClr val="26688F"/>
            </a:fgClr>
            <a:bgClr>
              <a:srgbClr val="195382"/>
            </a:bgClr>
          </a:pattFill>
          <a:ln>
            <a:noFill/>
          </a:ln>
          <a:effectLst>
            <a:innerShdw blurRad="482600" dist="749300" dir="18900000">
              <a:schemeClr val="bg2">
                <a:lumMod val="25000"/>
                <a:alpha val="4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rot="16200000" flipV="1">
            <a:off x="-166250" y="746198"/>
            <a:ext cx="653085" cy="6530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outerShdw blurRad="177800" dist="2286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16200000" flipV="1">
            <a:off x="-142125" y="758166"/>
            <a:ext cx="624059" cy="62405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4F5F7"/>
              </a:gs>
            </a:gsLst>
            <a:lin ang="5400000" scaled="1"/>
          </a:gradFill>
          <a:ln>
            <a:noFill/>
          </a:ln>
          <a:effectLst>
            <a:innerShdw blurRad="317500" dist="177800" dir="18360000">
              <a:schemeClr val="tx1">
                <a:lumMod val="65000"/>
                <a:lumOff val="35000"/>
                <a:alpha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7935" y="297874"/>
            <a:ext cx="504000" cy="504000"/>
          </a:xfrm>
          <a:prstGeom prst="ellipse">
            <a:avLst/>
          </a:prstGeom>
          <a:solidFill>
            <a:srgbClr val="353334"/>
          </a:solidFill>
          <a:ln>
            <a:noFill/>
          </a:ln>
          <a:effectLst>
            <a:outerShdw blurRad="342900" dist="368300" dir="8100000" algn="tr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665877">
            <a:off x="720182" y="-339909"/>
            <a:ext cx="510426" cy="510426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outerShdw blurRad="482600" dist="2413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 rot="665877">
            <a:off x="723890" y="-331793"/>
            <a:ext cx="497338" cy="497338"/>
          </a:xfrm>
          <a:prstGeom prst="ellipse">
            <a:avLst/>
          </a:prstGeom>
          <a:pattFill prst="shingle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>
            <a:innerShdw blurRad="711200" dist="482600" dir="18900000">
              <a:schemeClr val="tx1">
                <a:lumMod val="65000"/>
                <a:lumOff val="3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5414" y="142240"/>
            <a:ext cx="2475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工作</a:t>
            </a:r>
            <a:r>
              <a:rPr lang="zh-CN" altLang="en-US" sz="4000" b="1" dirty="0">
                <a:ea typeface="微软雅黑" panose="020B0503020204020204" pitchFamily="34" charset="-122"/>
              </a:rPr>
              <a:t>分解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07456" y="1072536"/>
            <a:ext cx="3600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848995"/>
            <a:ext cx="8048625" cy="5931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思源黑体 Bold"/>
        <a:cs typeface=""/>
      </a:majorFont>
      <a:minorFont>
        <a:latin typeface="Calibri"/>
        <a:ea typeface="思源黑体 HW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WPS 演示</Application>
  <PresentationFormat>宽屏</PresentationFormat>
  <Paragraphs>201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Arial Rounded MT Bold</vt:lpstr>
      <vt:lpstr>Microsoft YaHei UI</vt:lpstr>
      <vt:lpstr>Segoe UI</vt:lpstr>
      <vt:lpstr>华文细黑</vt:lpstr>
      <vt:lpstr>Arial Unicode MS</vt:lpstr>
      <vt:lpstr>Calibri</vt:lpstr>
      <vt:lpstr>Arial Unicode MS</vt:lpstr>
      <vt:lpstr>思源黑体 Bold</vt:lpstr>
      <vt:lpstr>黑体</vt:lpstr>
      <vt:lpstr>Calibri Light</vt:lpstr>
      <vt:lpstr>思源黑體 Bold</vt:lpstr>
      <vt:lpstr>思源黑体 HW Bold</vt:lpstr>
      <vt:lpstr>Cambria</vt:lpstr>
      <vt:lpstr>Times New Roman</vt:lpstr>
      <vt:lpstr>等线</vt:lpstr>
      <vt:lpstr>等线 Light</vt:lpstr>
      <vt:lpstr>楷体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蓝色微立体</dc:title>
  <dc:creator>第一PPT</dc:creator>
  <cp:keywords>www.1ppt.com</cp:keywords>
  <cp:lastModifiedBy>thebs</cp:lastModifiedBy>
  <cp:revision>118</cp:revision>
  <dcterms:created xsi:type="dcterms:W3CDTF">2018-01-10T05:14:00Z</dcterms:created>
  <dcterms:modified xsi:type="dcterms:W3CDTF">2022-03-01T15:55:04Z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43C8CFFEAE8A432E9FB949578300D99F</vt:lpwstr>
  </property>
  <property fmtid="{D5CDD505-2E9C-101B-9397-08002B2CF9AE}" pid="3" name="KSOProductBuildVer">
    <vt:lpwstr>2052-11.1.0.11365</vt:lpwstr>
  </property>
</Properties>
</file>