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58" r:id="rId7"/>
    <p:sldId id="266" r:id="rId8"/>
    <p:sldId id="267" r:id="rId9"/>
    <p:sldId id="268" r:id="rId10"/>
    <p:sldId id="269" r:id="rId11"/>
    <p:sldId id="295" r:id="rId12"/>
    <p:sldId id="259" r:id="rId13"/>
    <p:sldId id="270" r:id="rId14"/>
    <p:sldId id="271" r:id="rId15"/>
    <p:sldId id="296" r:id="rId16"/>
    <p:sldId id="272" r:id="rId17"/>
    <p:sldId id="273" r:id="rId18"/>
    <p:sldId id="260" r:id="rId19"/>
    <p:sldId id="274" r:id="rId20"/>
    <p:sldId id="276" r:id="rId21"/>
    <p:sldId id="275" r:id="rId22"/>
    <p:sldId id="277" r:id="rId23"/>
    <p:sldId id="278" r:id="rId24"/>
    <p:sldId id="279" r:id="rId25"/>
    <p:sldId id="280" r:id="rId26"/>
    <p:sldId id="281" r:id="rId27"/>
    <p:sldId id="282" r:id="rId28"/>
    <p:sldId id="283" r:id="rId29"/>
    <p:sldId id="285" r:id="rId30"/>
    <p:sldId id="261" r:id="rId31"/>
    <p:sldId id="286" r:id="rId32"/>
    <p:sldId id="287" r:id="rId33"/>
    <p:sldId id="262" r:id="rId34"/>
    <p:sldId id="288" r:id="rId35"/>
    <p:sldId id="289" r:id="rId36"/>
    <p:sldId id="290" r:id="rId37"/>
    <p:sldId id="291" r:id="rId38"/>
    <p:sldId id="292" r:id="rId39"/>
    <p:sldId id="293" r:id="rId40"/>
    <p:sldId id="294" r:id="rId41"/>
    <p:sldId id="297" r:id="rId42"/>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93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EA51-B6B5-4C84-BB10-FD92166C0CCE}"/>
              </a:ext>
            </a:extLst>
          </p:cNvPr>
          <p:cNvSpPr>
            <a:spLocks noGrp="1"/>
          </p:cNvSpPr>
          <p:nvPr>
            <p:ph type="ctrTitle"/>
          </p:nvPr>
        </p:nvSpPr>
        <p:spPr>
          <a:xfrm>
            <a:off x="1524000" y="1122363"/>
            <a:ext cx="9144000" cy="2387600"/>
          </a:xfrm>
        </p:spPr>
        <p:txBody>
          <a:bodyPr anchor="b"/>
          <a:lstStyle>
            <a:lvl1pPr algn="ctr">
              <a:defRPr sz="6000"/>
            </a:lvl1pPr>
          </a:lstStyle>
          <a:p>
            <a:r>
              <a:rPr lang="en-US" altLang="zh-HK"/>
              <a:t>Click to edit Master title style</a:t>
            </a:r>
            <a:endParaRPr lang="zh-HK" altLang="en-US"/>
          </a:p>
        </p:txBody>
      </p:sp>
      <p:sp>
        <p:nvSpPr>
          <p:cNvPr id="3" name="Subtitle 2">
            <a:extLst>
              <a:ext uri="{FF2B5EF4-FFF2-40B4-BE49-F238E27FC236}">
                <a16:creationId xmlns:a16="http://schemas.microsoft.com/office/drawing/2014/main" id="{1814A66F-CF38-4BE9-96BE-34AD9A7320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HK"/>
              <a:t>Click to edit Master subtitle style</a:t>
            </a:r>
            <a:endParaRPr lang="zh-HK" altLang="en-US"/>
          </a:p>
        </p:txBody>
      </p:sp>
      <p:sp>
        <p:nvSpPr>
          <p:cNvPr id="4" name="Date Placeholder 3">
            <a:extLst>
              <a:ext uri="{FF2B5EF4-FFF2-40B4-BE49-F238E27FC236}">
                <a16:creationId xmlns:a16="http://schemas.microsoft.com/office/drawing/2014/main" id="{93F7F82F-E19B-4E58-8A42-DA8A16F9A54C}"/>
              </a:ext>
            </a:extLst>
          </p:cNvPr>
          <p:cNvSpPr>
            <a:spLocks noGrp="1"/>
          </p:cNvSpPr>
          <p:nvPr>
            <p:ph type="dt" sz="half" idx="10"/>
          </p:nvPr>
        </p:nvSpPr>
        <p:spPr/>
        <p:txBody>
          <a:bodyPr/>
          <a:lstStyle/>
          <a:p>
            <a:fld id="{86690307-6A18-41D7-9926-68F8D7534946}" type="datetimeFigureOut">
              <a:rPr lang="zh-HK" altLang="en-US" smtClean="0"/>
              <a:t>14/10/2020</a:t>
            </a:fld>
            <a:endParaRPr lang="zh-HK" altLang="en-US"/>
          </a:p>
        </p:txBody>
      </p:sp>
      <p:sp>
        <p:nvSpPr>
          <p:cNvPr id="5" name="Footer Placeholder 4">
            <a:extLst>
              <a:ext uri="{FF2B5EF4-FFF2-40B4-BE49-F238E27FC236}">
                <a16:creationId xmlns:a16="http://schemas.microsoft.com/office/drawing/2014/main" id="{AB1FC5D2-0E14-4B2F-BDDB-844000E35A18}"/>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E05C1CB9-7763-4866-A20D-0A7990ED5EE3}"/>
              </a:ext>
            </a:extLst>
          </p:cNvPr>
          <p:cNvSpPr>
            <a:spLocks noGrp="1"/>
          </p:cNvSpPr>
          <p:nvPr>
            <p:ph type="sldNum" sz="quarter" idx="12"/>
          </p:nvPr>
        </p:nvSpPr>
        <p:spPr/>
        <p:txBody>
          <a:body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2745339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5893-D616-453C-9E45-F862ECD84728}"/>
              </a:ext>
            </a:extLst>
          </p:cNvPr>
          <p:cNvSpPr>
            <a:spLocks noGrp="1"/>
          </p:cNvSpPr>
          <p:nvPr>
            <p:ph type="title"/>
          </p:nvPr>
        </p:nvSpPr>
        <p:spPr/>
        <p:txBody>
          <a:bodyPr/>
          <a:lstStyle/>
          <a:p>
            <a:r>
              <a:rPr lang="en-US" altLang="zh-HK"/>
              <a:t>Click to edit Master title style</a:t>
            </a:r>
            <a:endParaRPr lang="zh-HK" altLang="en-US"/>
          </a:p>
        </p:txBody>
      </p:sp>
      <p:sp>
        <p:nvSpPr>
          <p:cNvPr id="3" name="Vertical Text Placeholder 2">
            <a:extLst>
              <a:ext uri="{FF2B5EF4-FFF2-40B4-BE49-F238E27FC236}">
                <a16:creationId xmlns:a16="http://schemas.microsoft.com/office/drawing/2014/main" id="{FF6F1726-81AC-4835-B50A-4A2E15654DAE}"/>
              </a:ext>
            </a:extLst>
          </p:cNvPr>
          <p:cNvSpPr>
            <a:spLocks noGrp="1"/>
          </p:cNvSpPr>
          <p:nvPr>
            <p:ph type="body" orient="vert" idx="1"/>
          </p:nvPr>
        </p:nvSpPr>
        <p:spPr/>
        <p:txBody>
          <a:bodyPr vert="eaVe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a:extLst>
              <a:ext uri="{FF2B5EF4-FFF2-40B4-BE49-F238E27FC236}">
                <a16:creationId xmlns:a16="http://schemas.microsoft.com/office/drawing/2014/main" id="{33E0DAE9-8985-4A4F-AFE5-9EAECD54CD6E}"/>
              </a:ext>
            </a:extLst>
          </p:cNvPr>
          <p:cNvSpPr>
            <a:spLocks noGrp="1"/>
          </p:cNvSpPr>
          <p:nvPr>
            <p:ph type="dt" sz="half" idx="10"/>
          </p:nvPr>
        </p:nvSpPr>
        <p:spPr/>
        <p:txBody>
          <a:bodyPr/>
          <a:lstStyle/>
          <a:p>
            <a:fld id="{86690307-6A18-41D7-9926-68F8D7534946}" type="datetimeFigureOut">
              <a:rPr lang="zh-HK" altLang="en-US" smtClean="0"/>
              <a:t>14/10/2020</a:t>
            </a:fld>
            <a:endParaRPr lang="zh-HK" altLang="en-US"/>
          </a:p>
        </p:txBody>
      </p:sp>
      <p:sp>
        <p:nvSpPr>
          <p:cNvPr id="5" name="Footer Placeholder 4">
            <a:extLst>
              <a:ext uri="{FF2B5EF4-FFF2-40B4-BE49-F238E27FC236}">
                <a16:creationId xmlns:a16="http://schemas.microsoft.com/office/drawing/2014/main" id="{1B761F26-2F70-464F-B4F2-235BD69790AB}"/>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4A7AE10A-D9F0-42BA-8BC4-BFA32B3E99EC}"/>
              </a:ext>
            </a:extLst>
          </p:cNvPr>
          <p:cNvSpPr>
            <a:spLocks noGrp="1"/>
          </p:cNvSpPr>
          <p:nvPr>
            <p:ph type="sldNum" sz="quarter" idx="12"/>
          </p:nvPr>
        </p:nvSpPr>
        <p:spPr/>
        <p:txBody>
          <a:body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225625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1DCCEC-1BF3-4168-8D69-8428A7BBEF59}"/>
              </a:ext>
            </a:extLst>
          </p:cNvPr>
          <p:cNvSpPr>
            <a:spLocks noGrp="1"/>
          </p:cNvSpPr>
          <p:nvPr>
            <p:ph type="title" orient="vert"/>
          </p:nvPr>
        </p:nvSpPr>
        <p:spPr>
          <a:xfrm>
            <a:off x="8724900" y="365125"/>
            <a:ext cx="2628900" cy="5811838"/>
          </a:xfrm>
        </p:spPr>
        <p:txBody>
          <a:bodyPr vert="eaVert"/>
          <a:lstStyle/>
          <a:p>
            <a:r>
              <a:rPr lang="en-US" altLang="zh-HK"/>
              <a:t>Click to edit Master title style</a:t>
            </a:r>
            <a:endParaRPr lang="zh-HK" altLang="en-US"/>
          </a:p>
        </p:txBody>
      </p:sp>
      <p:sp>
        <p:nvSpPr>
          <p:cNvPr id="3" name="Vertical Text Placeholder 2">
            <a:extLst>
              <a:ext uri="{FF2B5EF4-FFF2-40B4-BE49-F238E27FC236}">
                <a16:creationId xmlns:a16="http://schemas.microsoft.com/office/drawing/2014/main" id="{ECF833DD-404D-4950-AE35-8584EBEA7974}"/>
              </a:ext>
            </a:extLst>
          </p:cNvPr>
          <p:cNvSpPr>
            <a:spLocks noGrp="1"/>
          </p:cNvSpPr>
          <p:nvPr>
            <p:ph type="body" orient="vert" idx="1"/>
          </p:nvPr>
        </p:nvSpPr>
        <p:spPr>
          <a:xfrm>
            <a:off x="838200" y="365125"/>
            <a:ext cx="7734300" cy="5811838"/>
          </a:xfrm>
        </p:spPr>
        <p:txBody>
          <a:bodyPr vert="eaVe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a:extLst>
              <a:ext uri="{FF2B5EF4-FFF2-40B4-BE49-F238E27FC236}">
                <a16:creationId xmlns:a16="http://schemas.microsoft.com/office/drawing/2014/main" id="{E812455E-8A9A-4B0A-B082-DEF7A8DC8164}"/>
              </a:ext>
            </a:extLst>
          </p:cNvPr>
          <p:cNvSpPr>
            <a:spLocks noGrp="1"/>
          </p:cNvSpPr>
          <p:nvPr>
            <p:ph type="dt" sz="half" idx="10"/>
          </p:nvPr>
        </p:nvSpPr>
        <p:spPr/>
        <p:txBody>
          <a:bodyPr/>
          <a:lstStyle/>
          <a:p>
            <a:fld id="{86690307-6A18-41D7-9926-68F8D7534946}" type="datetimeFigureOut">
              <a:rPr lang="zh-HK" altLang="en-US" smtClean="0"/>
              <a:t>14/10/2020</a:t>
            </a:fld>
            <a:endParaRPr lang="zh-HK" altLang="en-US"/>
          </a:p>
        </p:txBody>
      </p:sp>
      <p:sp>
        <p:nvSpPr>
          <p:cNvPr id="5" name="Footer Placeholder 4">
            <a:extLst>
              <a:ext uri="{FF2B5EF4-FFF2-40B4-BE49-F238E27FC236}">
                <a16:creationId xmlns:a16="http://schemas.microsoft.com/office/drawing/2014/main" id="{54CCAC8C-130A-4CB9-9B3A-FCC1D6039292}"/>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B39A60A7-55CB-4F54-9848-43836AC98C79}"/>
              </a:ext>
            </a:extLst>
          </p:cNvPr>
          <p:cNvSpPr>
            <a:spLocks noGrp="1"/>
          </p:cNvSpPr>
          <p:nvPr>
            <p:ph type="sldNum" sz="quarter" idx="12"/>
          </p:nvPr>
        </p:nvSpPr>
        <p:spPr/>
        <p:txBody>
          <a:body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143124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E0F9-8EC6-45A5-AF33-E62C2D6FEA74}"/>
              </a:ext>
            </a:extLst>
          </p:cNvPr>
          <p:cNvSpPr>
            <a:spLocks noGrp="1"/>
          </p:cNvSpPr>
          <p:nvPr>
            <p:ph type="title"/>
          </p:nvPr>
        </p:nvSpPr>
        <p:spPr/>
        <p:txBody>
          <a:bodyPr/>
          <a:lstStyle/>
          <a:p>
            <a:r>
              <a:rPr lang="en-US" altLang="zh-HK"/>
              <a:t>Click to edit Master title style</a:t>
            </a:r>
            <a:endParaRPr lang="zh-HK" altLang="en-US"/>
          </a:p>
        </p:txBody>
      </p:sp>
      <p:sp>
        <p:nvSpPr>
          <p:cNvPr id="3" name="Content Placeholder 2">
            <a:extLst>
              <a:ext uri="{FF2B5EF4-FFF2-40B4-BE49-F238E27FC236}">
                <a16:creationId xmlns:a16="http://schemas.microsoft.com/office/drawing/2014/main" id="{CCB9DB12-350C-46A4-8DB3-EBBBDD92F994}"/>
              </a:ext>
            </a:extLst>
          </p:cNvPr>
          <p:cNvSpPr>
            <a:spLocks noGrp="1"/>
          </p:cNvSpPr>
          <p:nvPr>
            <p:ph idx="1"/>
          </p:nvPr>
        </p:nvSpPr>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a:extLst>
              <a:ext uri="{FF2B5EF4-FFF2-40B4-BE49-F238E27FC236}">
                <a16:creationId xmlns:a16="http://schemas.microsoft.com/office/drawing/2014/main" id="{C852BC18-8790-492C-890F-E18BC2A16397}"/>
              </a:ext>
            </a:extLst>
          </p:cNvPr>
          <p:cNvSpPr>
            <a:spLocks noGrp="1"/>
          </p:cNvSpPr>
          <p:nvPr>
            <p:ph type="dt" sz="half" idx="10"/>
          </p:nvPr>
        </p:nvSpPr>
        <p:spPr/>
        <p:txBody>
          <a:bodyPr/>
          <a:lstStyle/>
          <a:p>
            <a:fld id="{86690307-6A18-41D7-9926-68F8D7534946}" type="datetimeFigureOut">
              <a:rPr lang="zh-HK" altLang="en-US" smtClean="0"/>
              <a:t>14/10/2020</a:t>
            </a:fld>
            <a:endParaRPr lang="zh-HK" altLang="en-US"/>
          </a:p>
        </p:txBody>
      </p:sp>
      <p:sp>
        <p:nvSpPr>
          <p:cNvPr id="5" name="Footer Placeholder 4">
            <a:extLst>
              <a:ext uri="{FF2B5EF4-FFF2-40B4-BE49-F238E27FC236}">
                <a16:creationId xmlns:a16="http://schemas.microsoft.com/office/drawing/2014/main" id="{8A1F5AD0-973B-408B-A0D0-0A6B53FC10E9}"/>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598E581C-5660-49CA-8865-2267E02C965F}"/>
              </a:ext>
            </a:extLst>
          </p:cNvPr>
          <p:cNvSpPr>
            <a:spLocks noGrp="1"/>
          </p:cNvSpPr>
          <p:nvPr>
            <p:ph type="sldNum" sz="quarter" idx="12"/>
          </p:nvPr>
        </p:nvSpPr>
        <p:spPr/>
        <p:txBody>
          <a:body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1268080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F88A-F78C-483B-AED4-D3290080F67F}"/>
              </a:ext>
            </a:extLst>
          </p:cNvPr>
          <p:cNvSpPr>
            <a:spLocks noGrp="1"/>
          </p:cNvSpPr>
          <p:nvPr>
            <p:ph type="title"/>
          </p:nvPr>
        </p:nvSpPr>
        <p:spPr>
          <a:xfrm>
            <a:off x="831850" y="1709738"/>
            <a:ext cx="10515600" cy="2852737"/>
          </a:xfrm>
        </p:spPr>
        <p:txBody>
          <a:bodyPr anchor="b"/>
          <a:lstStyle>
            <a:lvl1pPr>
              <a:defRPr sz="6000"/>
            </a:lvl1pPr>
          </a:lstStyle>
          <a:p>
            <a:r>
              <a:rPr lang="en-US" altLang="zh-HK"/>
              <a:t>Click to edit Master title style</a:t>
            </a:r>
            <a:endParaRPr lang="zh-HK" altLang="en-US"/>
          </a:p>
        </p:txBody>
      </p:sp>
      <p:sp>
        <p:nvSpPr>
          <p:cNvPr id="3" name="Text Placeholder 2">
            <a:extLst>
              <a:ext uri="{FF2B5EF4-FFF2-40B4-BE49-F238E27FC236}">
                <a16:creationId xmlns:a16="http://schemas.microsoft.com/office/drawing/2014/main" id="{7E291AC4-E8C4-4E29-9FF6-3B6E073456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HK"/>
              <a:t>Click to edit Master text styles</a:t>
            </a:r>
          </a:p>
        </p:txBody>
      </p:sp>
      <p:sp>
        <p:nvSpPr>
          <p:cNvPr id="4" name="Date Placeholder 3">
            <a:extLst>
              <a:ext uri="{FF2B5EF4-FFF2-40B4-BE49-F238E27FC236}">
                <a16:creationId xmlns:a16="http://schemas.microsoft.com/office/drawing/2014/main" id="{AFCDD9D2-514C-4B10-8C54-252B2933F9D9}"/>
              </a:ext>
            </a:extLst>
          </p:cNvPr>
          <p:cNvSpPr>
            <a:spLocks noGrp="1"/>
          </p:cNvSpPr>
          <p:nvPr>
            <p:ph type="dt" sz="half" idx="10"/>
          </p:nvPr>
        </p:nvSpPr>
        <p:spPr/>
        <p:txBody>
          <a:bodyPr/>
          <a:lstStyle/>
          <a:p>
            <a:fld id="{86690307-6A18-41D7-9926-68F8D7534946}" type="datetimeFigureOut">
              <a:rPr lang="zh-HK" altLang="en-US" smtClean="0"/>
              <a:t>14/10/2020</a:t>
            </a:fld>
            <a:endParaRPr lang="zh-HK" altLang="en-US"/>
          </a:p>
        </p:txBody>
      </p:sp>
      <p:sp>
        <p:nvSpPr>
          <p:cNvPr id="5" name="Footer Placeholder 4">
            <a:extLst>
              <a:ext uri="{FF2B5EF4-FFF2-40B4-BE49-F238E27FC236}">
                <a16:creationId xmlns:a16="http://schemas.microsoft.com/office/drawing/2014/main" id="{3DC31BB0-BA00-4C85-B51B-2810AE2EC143}"/>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0FB5F3CA-0F58-40BC-94E2-C18122014C9E}"/>
              </a:ext>
            </a:extLst>
          </p:cNvPr>
          <p:cNvSpPr>
            <a:spLocks noGrp="1"/>
          </p:cNvSpPr>
          <p:nvPr>
            <p:ph type="sldNum" sz="quarter" idx="12"/>
          </p:nvPr>
        </p:nvSpPr>
        <p:spPr/>
        <p:txBody>
          <a:body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1417872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75DEE-47DC-42CA-883D-E7E3456E2A59}"/>
              </a:ext>
            </a:extLst>
          </p:cNvPr>
          <p:cNvSpPr>
            <a:spLocks noGrp="1"/>
          </p:cNvSpPr>
          <p:nvPr>
            <p:ph type="title"/>
          </p:nvPr>
        </p:nvSpPr>
        <p:spPr/>
        <p:txBody>
          <a:bodyPr/>
          <a:lstStyle/>
          <a:p>
            <a:r>
              <a:rPr lang="en-US" altLang="zh-HK"/>
              <a:t>Click to edit Master title style</a:t>
            </a:r>
            <a:endParaRPr lang="zh-HK" altLang="en-US"/>
          </a:p>
        </p:txBody>
      </p:sp>
      <p:sp>
        <p:nvSpPr>
          <p:cNvPr id="3" name="Content Placeholder 2">
            <a:extLst>
              <a:ext uri="{FF2B5EF4-FFF2-40B4-BE49-F238E27FC236}">
                <a16:creationId xmlns:a16="http://schemas.microsoft.com/office/drawing/2014/main" id="{47595CCD-DAB4-4440-8942-1CCE52ADB1E5}"/>
              </a:ext>
            </a:extLst>
          </p:cNvPr>
          <p:cNvSpPr>
            <a:spLocks noGrp="1"/>
          </p:cNvSpPr>
          <p:nvPr>
            <p:ph sz="half" idx="1"/>
          </p:nvPr>
        </p:nvSpPr>
        <p:spPr>
          <a:xfrm>
            <a:off x="838200" y="1825625"/>
            <a:ext cx="5181600" cy="4351338"/>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a:extLst>
              <a:ext uri="{FF2B5EF4-FFF2-40B4-BE49-F238E27FC236}">
                <a16:creationId xmlns:a16="http://schemas.microsoft.com/office/drawing/2014/main" id="{E20F0964-118B-45FD-9415-3D4410D6757F}"/>
              </a:ext>
            </a:extLst>
          </p:cNvPr>
          <p:cNvSpPr>
            <a:spLocks noGrp="1"/>
          </p:cNvSpPr>
          <p:nvPr>
            <p:ph sz="half" idx="2"/>
          </p:nvPr>
        </p:nvSpPr>
        <p:spPr>
          <a:xfrm>
            <a:off x="6172200" y="1825625"/>
            <a:ext cx="5181600" cy="4351338"/>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Date Placeholder 4">
            <a:extLst>
              <a:ext uri="{FF2B5EF4-FFF2-40B4-BE49-F238E27FC236}">
                <a16:creationId xmlns:a16="http://schemas.microsoft.com/office/drawing/2014/main" id="{75FA0864-E5E8-463B-BB7D-4265088817D2}"/>
              </a:ext>
            </a:extLst>
          </p:cNvPr>
          <p:cNvSpPr>
            <a:spLocks noGrp="1"/>
          </p:cNvSpPr>
          <p:nvPr>
            <p:ph type="dt" sz="half" idx="10"/>
          </p:nvPr>
        </p:nvSpPr>
        <p:spPr/>
        <p:txBody>
          <a:bodyPr/>
          <a:lstStyle/>
          <a:p>
            <a:fld id="{86690307-6A18-41D7-9926-68F8D7534946}" type="datetimeFigureOut">
              <a:rPr lang="zh-HK" altLang="en-US" smtClean="0"/>
              <a:t>14/10/2020</a:t>
            </a:fld>
            <a:endParaRPr lang="zh-HK" altLang="en-US"/>
          </a:p>
        </p:txBody>
      </p:sp>
      <p:sp>
        <p:nvSpPr>
          <p:cNvPr id="6" name="Footer Placeholder 5">
            <a:extLst>
              <a:ext uri="{FF2B5EF4-FFF2-40B4-BE49-F238E27FC236}">
                <a16:creationId xmlns:a16="http://schemas.microsoft.com/office/drawing/2014/main" id="{F82D57C4-8EAA-4DB3-83F3-45D23E88BD51}"/>
              </a:ext>
            </a:extLst>
          </p:cNvPr>
          <p:cNvSpPr>
            <a:spLocks noGrp="1"/>
          </p:cNvSpPr>
          <p:nvPr>
            <p:ph type="ftr" sz="quarter" idx="11"/>
          </p:nvPr>
        </p:nvSpPr>
        <p:spPr/>
        <p:txBody>
          <a:bodyPr/>
          <a:lstStyle/>
          <a:p>
            <a:endParaRPr lang="zh-HK" altLang="en-US"/>
          </a:p>
        </p:txBody>
      </p:sp>
      <p:sp>
        <p:nvSpPr>
          <p:cNvPr id="7" name="Slide Number Placeholder 6">
            <a:extLst>
              <a:ext uri="{FF2B5EF4-FFF2-40B4-BE49-F238E27FC236}">
                <a16:creationId xmlns:a16="http://schemas.microsoft.com/office/drawing/2014/main" id="{F7CC31B5-0D60-4FC0-82A7-650D6BB7624A}"/>
              </a:ext>
            </a:extLst>
          </p:cNvPr>
          <p:cNvSpPr>
            <a:spLocks noGrp="1"/>
          </p:cNvSpPr>
          <p:nvPr>
            <p:ph type="sldNum" sz="quarter" idx="12"/>
          </p:nvPr>
        </p:nvSpPr>
        <p:spPr/>
        <p:txBody>
          <a:body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2503112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9A18F-F26F-439B-88B3-D40191C1871D}"/>
              </a:ext>
            </a:extLst>
          </p:cNvPr>
          <p:cNvSpPr>
            <a:spLocks noGrp="1"/>
          </p:cNvSpPr>
          <p:nvPr>
            <p:ph type="title"/>
          </p:nvPr>
        </p:nvSpPr>
        <p:spPr>
          <a:xfrm>
            <a:off x="839788" y="365125"/>
            <a:ext cx="10515600" cy="1325563"/>
          </a:xfrm>
        </p:spPr>
        <p:txBody>
          <a:bodyPr/>
          <a:lstStyle/>
          <a:p>
            <a:r>
              <a:rPr lang="en-US" altLang="zh-HK"/>
              <a:t>Click to edit Master title style</a:t>
            </a:r>
            <a:endParaRPr lang="zh-HK" altLang="en-US"/>
          </a:p>
        </p:txBody>
      </p:sp>
      <p:sp>
        <p:nvSpPr>
          <p:cNvPr id="3" name="Text Placeholder 2">
            <a:extLst>
              <a:ext uri="{FF2B5EF4-FFF2-40B4-BE49-F238E27FC236}">
                <a16:creationId xmlns:a16="http://schemas.microsoft.com/office/drawing/2014/main" id="{C8CF2666-48F8-4401-A88D-60FE57DEB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4" name="Content Placeholder 3">
            <a:extLst>
              <a:ext uri="{FF2B5EF4-FFF2-40B4-BE49-F238E27FC236}">
                <a16:creationId xmlns:a16="http://schemas.microsoft.com/office/drawing/2014/main" id="{CEF47425-1B2C-4661-B842-E10549F02595}"/>
              </a:ext>
            </a:extLst>
          </p:cNvPr>
          <p:cNvSpPr>
            <a:spLocks noGrp="1"/>
          </p:cNvSpPr>
          <p:nvPr>
            <p:ph sz="half" idx="2"/>
          </p:nvPr>
        </p:nvSpPr>
        <p:spPr>
          <a:xfrm>
            <a:off x="839788" y="2505075"/>
            <a:ext cx="5157787" cy="3684588"/>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Text Placeholder 4">
            <a:extLst>
              <a:ext uri="{FF2B5EF4-FFF2-40B4-BE49-F238E27FC236}">
                <a16:creationId xmlns:a16="http://schemas.microsoft.com/office/drawing/2014/main" id="{33940B50-355F-4ED5-A84C-4D9151067B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6" name="Content Placeholder 5">
            <a:extLst>
              <a:ext uri="{FF2B5EF4-FFF2-40B4-BE49-F238E27FC236}">
                <a16:creationId xmlns:a16="http://schemas.microsoft.com/office/drawing/2014/main" id="{F8EB9AC9-EDF5-434F-A216-2519CA01E1AE}"/>
              </a:ext>
            </a:extLst>
          </p:cNvPr>
          <p:cNvSpPr>
            <a:spLocks noGrp="1"/>
          </p:cNvSpPr>
          <p:nvPr>
            <p:ph sz="quarter" idx="4"/>
          </p:nvPr>
        </p:nvSpPr>
        <p:spPr>
          <a:xfrm>
            <a:off x="6172200" y="2505075"/>
            <a:ext cx="5183188" cy="3684588"/>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7" name="Date Placeholder 6">
            <a:extLst>
              <a:ext uri="{FF2B5EF4-FFF2-40B4-BE49-F238E27FC236}">
                <a16:creationId xmlns:a16="http://schemas.microsoft.com/office/drawing/2014/main" id="{F0659F66-AB2D-4741-94FE-178E026DF8DE}"/>
              </a:ext>
            </a:extLst>
          </p:cNvPr>
          <p:cNvSpPr>
            <a:spLocks noGrp="1"/>
          </p:cNvSpPr>
          <p:nvPr>
            <p:ph type="dt" sz="half" idx="10"/>
          </p:nvPr>
        </p:nvSpPr>
        <p:spPr/>
        <p:txBody>
          <a:bodyPr/>
          <a:lstStyle/>
          <a:p>
            <a:fld id="{86690307-6A18-41D7-9926-68F8D7534946}" type="datetimeFigureOut">
              <a:rPr lang="zh-HK" altLang="en-US" smtClean="0"/>
              <a:t>14/10/2020</a:t>
            </a:fld>
            <a:endParaRPr lang="zh-HK" altLang="en-US"/>
          </a:p>
        </p:txBody>
      </p:sp>
      <p:sp>
        <p:nvSpPr>
          <p:cNvPr id="8" name="Footer Placeholder 7">
            <a:extLst>
              <a:ext uri="{FF2B5EF4-FFF2-40B4-BE49-F238E27FC236}">
                <a16:creationId xmlns:a16="http://schemas.microsoft.com/office/drawing/2014/main" id="{31BC85F0-C50A-428F-8CDD-FCC6606545AE}"/>
              </a:ext>
            </a:extLst>
          </p:cNvPr>
          <p:cNvSpPr>
            <a:spLocks noGrp="1"/>
          </p:cNvSpPr>
          <p:nvPr>
            <p:ph type="ftr" sz="quarter" idx="11"/>
          </p:nvPr>
        </p:nvSpPr>
        <p:spPr/>
        <p:txBody>
          <a:bodyPr/>
          <a:lstStyle/>
          <a:p>
            <a:endParaRPr lang="zh-HK" altLang="en-US"/>
          </a:p>
        </p:txBody>
      </p:sp>
      <p:sp>
        <p:nvSpPr>
          <p:cNvPr id="9" name="Slide Number Placeholder 8">
            <a:extLst>
              <a:ext uri="{FF2B5EF4-FFF2-40B4-BE49-F238E27FC236}">
                <a16:creationId xmlns:a16="http://schemas.microsoft.com/office/drawing/2014/main" id="{417438ED-F191-4056-9FA6-21E84EA302B8}"/>
              </a:ext>
            </a:extLst>
          </p:cNvPr>
          <p:cNvSpPr>
            <a:spLocks noGrp="1"/>
          </p:cNvSpPr>
          <p:nvPr>
            <p:ph type="sldNum" sz="quarter" idx="12"/>
          </p:nvPr>
        </p:nvSpPr>
        <p:spPr/>
        <p:txBody>
          <a:body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342046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EE6B5-2314-42E5-9BC3-432887532F4E}"/>
              </a:ext>
            </a:extLst>
          </p:cNvPr>
          <p:cNvSpPr>
            <a:spLocks noGrp="1"/>
          </p:cNvSpPr>
          <p:nvPr>
            <p:ph type="title"/>
          </p:nvPr>
        </p:nvSpPr>
        <p:spPr/>
        <p:txBody>
          <a:bodyPr/>
          <a:lstStyle/>
          <a:p>
            <a:r>
              <a:rPr lang="en-US" altLang="zh-HK"/>
              <a:t>Click to edit Master title style</a:t>
            </a:r>
            <a:endParaRPr lang="zh-HK" altLang="en-US"/>
          </a:p>
        </p:txBody>
      </p:sp>
      <p:sp>
        <p:nvSpPr>
          <p:cNvPr id="3" name="Date Placeholder 2">
            <a:extLst>
              <a:ext uri="{FF2B5EF4-FFF2-40B4-BE49-F238E27FC236}">
                <a16:creationId xmlns:a16="http://schemas.microsoft.com/office/drawing/2014/main" id="{28E88B9C-BBE7-4690-94F4-D39DFCDBBBEE}"/>
              </a:ext>
            </a:extLst>
          </p:cNvPr>
          <p:cNvSpPr>
            <a:spLocks noGrp="1"/>
          </p:cNvSpPr>
          <p:nvPr>
            <p:ph type="dt" sz="half" idx="10"/>
          </p:nvPr>
        </p:nvSpPr>
        <p:spPr/>
        <p:txBody>
          <a:bodyPr/>
          <a:lstStyle/>
          <a:p>
            <a:fld id="{86690307-6A18-41D7-9926-68F8D7534946}" type="datetimeFigureOut">
              <a:rPr lang="zh-HK" altLang="en-US" smtClean="0"/>
              <a:t>14/10/2020</a:t>
            </a:fld>
            <a:endParaRPr lang="zh-HK" altLang="en-US"/>
          </a:p>
        </p:txBody>
      </p:sp>
      <p:sp>
        <p:nvSpPr>
          <p:cNvPr id="4" name="Footer Placeholder 3">
            <a:extLst>
              <a:ext uri="{FF2B5EF4-FFF2-40B4-BE49-F238E27FC236}">
                <a16:creationId xmlns:a16="http://schemas.microsoft.com/office/drawing/2014/main" id="{7161A6AD-019E-4593-8A42-4D3AA3383A7F}"/>
              </a:ext>
            </a:extLst>
          </p:cNvPr>
          <p:cNvSpPr>
            <a:spLocks noGrp="1"/>
          </p:cNvSpPr>
          <p:nvPr>
            <p:ph type="ftr" sz="quarter" idx="11"/>
          </p:nvPr>
        </p:nvSpPr>
        <p:spPr/>
        <p:txBody>
          <a:bodyPr/>
          <a:lstStyle/>
          <a:p>
            <a:endParaRPr lang="zh-HK" altLang="en-US"/>
          </a:p>
        </p:txBody>
      </p:sp>
      <p:sp>
        <p:nvSpPr>
          <p:cNvPr id="5" name="Slide Number Placeholder 4">
            <a:extLst>
              <a:ext uri="{FF2B5EF4-FFF2-40B4-BE49-F238E27FC236}">
                <a16:creationId xmlns:a16="http://schemas.microsoft.com/office/drawing/2014/main" id="{67433DEB-BD24-4BB1-8E3C-48F513B2D22C}"/>
              </a:ext>
            </a:extLst>
          </p:cNvPr>
          <p:cNvSpPr>
            <a:spLocks noGrp="1"/>
          </p:cNvSpPr>
          <p:nvPr>
            <p:ph type="sldNum" sz="quarter" idx="12"/>
          </p:nvPr>
        </p:nvSpPr>
        <p:spPr/>
        <p:txBody>
          <a:body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3504826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69994-71CE-4F5E-AEF9-23E609064F38}"/>
              </a:ext>
            </a:extLst>
          </p:cNvPr>
          <p:cNvSpPr>
            <a:spLocks noGrp="1"/>
          </p:cNvSpPr>
          <p:nvPr>
            <p:ph type="dt" sz="half" idx="10"/>
          </p:nvPr>
        </p:nvSpPr>
        <p:spPr/>
        <p:txBody>
          <a:bodyPr/>
          <a:lstStyle/>
          <a:p>
            <a:fld id="{86690307-6A18-41D7-9926-68F8D7534946}" type="datetimeFigureOut">
              <a:rPr lang="zh-HK" altLang="en-US" smtClean="0"/>
              <a:t>14/10/2020</a:t>
            </a:fld>
            <a:endParaRPr lang="zh-HK" altLang="en-US"/>
          </a:p>
        </p:txBody>
      </p:sp>
      <p:sp>
        <p:nvSpPr>
          <p:cNvPr id="3" name="Footer Placeholder 2">
            <a:extLst>
              <a:ext uri="{FF2B5EF4-FFF2-40B4-BE49-F238E27FC236}">
                <a16:creationId xmlns:a16="http://schemas.microsoft.com/office/drawing/2014/main" id="{43B89D51-ADB1-45B2-9A3A-778C91687786}"/>
              </a:ext>
            </a:extLst>
          </p:cNvPr>
          <p:cNvSpPr>
            <a:spLocks noGrp="1"/>
          </p:cNvSpPr>
          <p:nvPr>
            <p:ph type="ftr" sz="quarter" idx="11"/>
          </p:nvPr>
        </p:nvSpPr>
        <p:spPr/>
        <p:txBody>
          <a:bodyPr/>
          <a:lstStyle/>
          <a:p>
            <a:endParaRPr lang="zh-HK" altLang="en-US"/>
          </a:p>
        </p:txBody>
      </p:sp>
      <p:sp>
        <p:nvSpPr>
          <p:cNvPr id="4" name="Slide Number Placeholder 3">
            <a:extLst>
              <a:ext uri="{FF2B5EF4-FFF2-40B4-BE49-F238E27FC236}">
                <a16:creationId xmlns:a16="http://schemas.microsoft.com/office/drawing/2014/main" id="{91B8BA26-1785-410C-94F0-B488881D0253}"/>
              </a:ext>
            </a:extLst>
          </p:cNvPr>
          <p:cNvSpPr>
            <a:spLocks noGrp="1"/>
          </p:cNvSpPr>
          <p:nvPr>
            <p:ph type="sldNum" sz="quarter" idx="12"/>
          </p:nvPr>
        </p:nvSpPr>
        <p:spPr/>
        <p:txBody>
          <a:body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1889009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A6453-E60F-4ABE-AEBC-3CDF7332D994}"/>
              </a:ext>
            </a:extLst>
          </p:cNvPr>
          <p:cNvSpPr>
            <a:spLocks noGrp="1"/>
          </p:cNvSpPr>
          <p:nvPr>
            <p:ph type="title"/>
          </p:nvPr>
        </p:nvSpPr>
        <p:spPr>
          <a:xfrm>
            <a:off x="839788" y="457200"/>
            <a:ext cx="3932237" cy="1600200"/>
          </a:xfrm>
        </p:spPr>
        <p:txBody>
          <a:bodyPr anchor="b"/>
          <a:lstStyle>
            <a:lvl1pPr>
              <a:defRPr sz="3200"/>
            </a:lvl1pPr>
          </a:lstStyle>
          <a:p>
            <a:r>
              <a:rPr lang="en-US" altLang="zh-HK"/>
              <a:t>Click to edit Master title style</a:t>
            </a:r>
            <a:endParaRPr lang="zh-HK" altLang="en-US"/>
          </a:p>
        </p:txBody>
      </p:sp>
      <p:sp>
        <p:nvSpPr>
          <p:cNvPr id="3" name="Content Placeholder 2">
            <a:extLst>
              <a:ext uri="{FF2B5EF4-FFF2-40B4-BE49-F238E27FC236}">
                <a16:creationId xmlns:a16="http://schemas.microsoft.com/office/drawing/2014/main" id="{F1747806-BA6D-49EA-81A3-23959A371C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Text Placeholder 3">
            <a:extLst>
              <a:ext uri="{FF2B5EF4-FFF2-40B4-BE49-F238E27FC236}">
                <a16:creationId xmlns:a16="http://schemas.microsoft.com/office/drawing/2014/main" id="{F8A53782-49F0-4500-98BB-828822658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Click to edit Master text styles</a:t>
            </a:r>
          </a:p>
        </p:txBody>
      </p:sp>
      <p:sp>
        <p:nvSpPr>
          <p:cNvPr id="5" name="Date Placeholder 4">
            <a:extLst>
              <a:ext uri="{FF2B5EF4-FFF2-40B4-BE49-F238E27FC236}">
                <a16:creationId xmlns:a16="http://schemas.microsoft.com/office/drawing/2014/main" id="{686EE8F3-618A-45CE-AE0B-68FDF0F783F9}"/>
              </a:ext>
            </a:extLst>
          </p:cNvPr>
          <p:cNvSpPr>
            <a:spLocks noGrp="1"/>
          </p:cNvSpPr>
          <p:nvPr>
            <p:ph type="dt" sz="half" idx="10"/>
          </p:nvPr>
        </p:nvSpPr>
        <p:spPr/>
        <p:txBody>
          <a:bodyPr/>
          <a:lstStyle/>
          <a:p>
            <a:fld id="{86690307-6A18-41D7-9926-68F8D7534946}" type="datetimeFigureOut">
              <a:rPr lang="zh-HK" altLang="en-US" smtClean="0"/>
              <a:t>14/10/2020</a:t>
            </a:fld>
            <a:endParaRPr lang="zh-HK" altLang="en-US"/>
          </a:p>
        </p:txBody>
      </p:sp>
      <p:sp>
        <p:nvSpPr>
          <p:cNvPr id="6" name="Footer Placeholder 5">
            <a:extLst>
              <a:ext uri="{FF2B5EF4-FFF2-40B4-BE49-F238E27FC236}">
                <a16:creationId xmlns:a16="http://schemas.microsoft.com/office/drawing/2014/main" id="{549F2687-AC63-473E-AC72-E9AF4EC8C0D3}"/>
              </a:ext>
            </a:extLst>
          </p:cNvPr>
          <p:cNvSpPr>
            <a:spLocks noGrp="1"/>
          </p:cNvSpPr>
          <p:nvPr>
            <p:ph type="ftr" sz="quarter" idx="11"/>
          </p:nvPr>
        </p:nvSpPr>
        <p:spPr/>
        <p:txBody>
          <a:bodyPr/>
          <a:lstStyle/>
          <a:p>
            <a:endParaRPr lang="zh-HK" altLang="en-US"/>
          </a:p>
        </p:txBody>
      </p:sp>
      <p:sp>
        <p:nvSpPr>
          <p:cNvPr id="7" name="Slide Number Placeholder 6">
            <a:extLst>
              <a:ext uri="{FF2B5EF4-FFF2-40B4-BE49-F238E27FC236}">
                <a16:creationId xmlns:a16="http://schemas.microsoft.com/office/drawing/2014/main" id="{419E418F-A185-421B-93F7-EB4CF3ADA30F}"/>
              </a:ext>
            </a:extLst>
          </p:cNvPr>
          <p:cNvSpPr>
            <a:spLocks noGrp="1"/>
          </p:cNvSpPr>
          <p:nvPr>
            <p:ph type="sldNum" sz="quarter" idx="12"/>
          </p:nvPr>
        </p:nvSpPr>
        <p:spPr/>
        <p:txBody>
          <a:body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2131017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9C40-C9FF-4615-B91F-671FA08B63FB}"/>
              </a:ext>
            </a:extLst>
          </p:cNvPr>
          <p:cNvSpPr>
            <a:spLocks noGrp="1"/>
          </p:cNvSpPr>
          <p:nvPr>
            <p:ph type="title"/>
          </p:nvPr>
        </p:nvSpPr>
        <p:spPr>
          <a:xfrm>
            <a:off x="839788" y="457200"/>
            <a:ext cx="3932237" cy="1600200"/>
          </a:xfrm>
        </p:spPr>
        <p:txBody>
          <a:bodyPr anchor="b"/>
          <a:lstStyle>
            <a:lvl1pPr>
              <a:defRPr sz="3200"/>
            </a:lvl1pPr>
          </a:lstStyle>
          <a:p>
            <a:r>
              <a:rPr lang="en-US" altLang="zh-HK"/>
              <a:t>Click to edit Master title style</a:t>
            </a:r>
            <a:endParaRPr lang="zh-HK" altLang="en-US"/>
          </a:p>
        </p:txBody>
      </p:sp>
      <p:sp>
        <p:nvSpPr>
          <p:cNvPr id="3" name="Picture Placeholder 2">
            <a:extLst>
              <a:ext uri="{FF2B5EF4-FFF2-40B4-BE49-F238E27FC236}">
                <a16:creationId xmlns:a16="http://schemas.microsoft.com/office/drawing/2014/main" id="{AAB6A106-D1D5-4979-89E2-41030CB094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Text Placeholder 3">
            <a:extLst>
              <a:ext uri="{FF2B5EF4-FFF2-40B4-BE49-F238E27FC236}">
                <a16:creationId xmlns:a16="http://schemas.microsoft.com/office/drawing/2014/main" id="{0228FCB5-8B23-4A05-961A-4C3142611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Click to edit Master text styles</a:t>
            </a:r>
          </a:p>
        </p:txBody>
      </p:sp>
      <p:sp>
        <p:nvSpPr>
          <p:cNvPr id="5" name="Date Placeholder 4">
            <a:extLst>
              <a:ext uri="{FF2B5EF4-FFF2-40B4-BE49-F238E27FC236}">
                <a16:creationId xmlns:a16="http://schemas.microsoft.com/office/drawing/2014/main" id="{AA4105EB-851E-46F3-AC9C-8B6A2FA84E54}"/>
              </a:ext>
            </a:extLst>
          </p:cNvPr>
          <p:cNvSpPr>
            <a:spLocks noGrp="1"/>
          </p:cNvSpPr>
          <p:nvPr>
            <p:ph type="dt" sz="half" idx="10"/>
          </p:nvPr>
        </p:nvSpPr>
        <p:spPr/>
        <p:txBody>
          <a:bodyPr/>
          <a:lstStyle/>
          <a:p>
            <a:fld id="{86690307-6A18-41D7-9926-68F8D7534946}" type="datetimeFigureOut">
              <a:rPr lang="zh-HK" altLang="en-US" smtClean="0"/>
              <a:t>14/10/2020</a:t>
            </a:fld>
            <a:endParaRPr lang="zh-HK" altLang="en-US"/>
          </a:p>
        </p:txBody>
      </p:sp>
      <p:sp>
        <p:nvSpPr>
          <p:cNvPr id="6" name="Footer Placeholder 5">
            <a:extLst>
              <a:ext uri="{FF2B5EF4-FFF2-40B4-BE49-F238E27FC236}">
                <a16:creationId xmlns:a16="http://schemas.microsoft.com/office/drawing/2014/main" id="{2E726152-6EDA-4252-BD33-547C21902744}"/>
              </a:ext>
            </a:extLst>
          </p:cNvPr>
          <p:cNvSpPr>
            <a:spLocks noGrp="1"/>
          </p:cNvSpPr>
          <p:nvPr>
            <p:ph type="ftr" sz="quarter" idx="11"/>
          </p:nvPr>
        </p:nvSpPr>
        <p:spPr/>
        <p:txBody>
          <a:bodyPr/>
          <a:lstStyle/>
          <a:p>
            <a:endParaRPr lang="zh-HK" altLang="en-US"/>
          </a:p>
        </p:txBody>
      </p:sp>
      <p:sp>
        <p:nvSpPr>
          <p:cNvPr id="7" name="Slide Number Placeholder 6">
            <a:extLst>
              <a:ext uri="{FF2B5EF4-FFF2-40B4-BE49-F238E27FC236}">
                <a16:creationId xmlns:a16="http://schemas.microsoft.com/office/drawing/2014/main" id="{5CFED626-0937-4F46-B84D-1CB7C91605B7}"/>
              </a:ext>
            </a:extLst>
          </p:cNvPr>
          <p:cNvSpPr>
            <a:spLocks noGrp="1"/>
          </p:cNvSpPr>
          <p:nvPr>
            <p:ph type="sldNum" sz="quarter" idx="12"/>
          </p:nvPr>
        </p:nvSpPr>
        <p:spPr/>
        <p:txBody>
          <a:body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2236087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C6F66-F604-483E-A3E5-409EED336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HK"/>
              <a:t>Click to edit Master title style</a:t>
            </a:r>
            <a:endParaRPr lang="zh-HK" altLang="en-US"/>
          </a:p>
        </p:txBody>
      </p:sp>
      <p:sp>
        <p:nvSpPr>
          <p:cNvPr id="3" name="Text Placeholder 2">
            <a:extLst>
              <a:ext uri="{FF2B5EF4-FFF2-40B4-BE49-F238E27FC236}">
                <a16:creationId xmlns:a16="http://schemas.microsoft.com/office/drawing/2014/main" id="{075C53E0-C38F-467F-9918-D92C6C21C0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a:extLst>
              <a:ext uri="{FF2B5EF4-FFF2-40B4-BE49-F238E27FC236}">
                <a16:creationId xmlns:a16="http://schemas.microsoft.com/office/drawing/2014/main" id="{DCE31A3A-B90A-4C03-9FFB-C312E804BE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90307-6A18-41D7-9926-68F8D7534946}" type="datetimeFigureOut">
              <a:rPr lang="zh-HK" altLang="en-US" smtClean="0"/>
              <a:t>14/10/2020</a:t>
            </a:fld>
            <a:endParaRPr lang="zh-HK" altLang="en-US"/>
          </a:p>
        </p:txBody>
      </p:sp>
      <p:sp>
        <p:nvSpPr>
          <p:cNvPr id="5" name="Footer Placeholder 4">
            <a:extLst>
              <a:ext uri="{FF2B5EF4-FFF2-40B4-BE49-F238E27FC236}">
                <a16:creationId xmlns:a16="http://schemas.microsoft.com/office/drawing/2014/main" id="{E81896B5-78F0-4EBF-BAF6-1DCE03F6A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a:extLst>
              <a:ext uri="{FF2B5EF4-FFF2-40B4-BE49-F238E27FC236}">
                <a16:creationId xmlns:a16="http://schemas.microsoft.com/office/drawing/2014/main" id="{8E3F957F-63DA-4F91-B71C-BFD06108B1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7F188-0211-4F9F-A57B-D342DEEC492D}" type="slidenum">
              <a:rPr lang="zh-HK" altLang="en-US" smtClean="0"/>
              <a:t>‹#›</a:t>
            </a:fld>
            <a:endParaRPr lang="zh-HK" altLang="en-US"/>
          </a:p>
        </p:txBody>
      </p:sp>
    </p:spTree>
    <p:extLst>
      <p:ext uri="{BB962C8B-B14F-4D97-AF65-F5344CB8AC3E}">
        <p14:creationId xmlns:p14="http://schemas.microsoft.com/office/powerpoint/2010/main" val="2790046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33315-4C3D-468F-ABAD-99F6B23F7449}"/>
              </a:ext>
            </a:extLst>
          </p:cNvPr>
          <p:cNvSpPr>
            <a:spLocks noGrp="1"/>
          </p:cNvSpPr>
          <p:nvPr>
            <p:ph type="ctrTitle"/>
          </p:nvPr>
        </p:nvSpPr>
        <p:spPr>
          <a:xfrm>
            <a:off x="1524000" y="1041400"/>
            <a:ext cx="9144000" cy="2387600"/>
          </a:xfrm>
        </p:spPr>
        <p:txBody>
          <a:bodyPr>
            <a:normAutofit fontScale="90000"/>
          </a:bodyPr>
          <a:lstStyle/>
          <a:p>
            <a:pPr algn="ctr"/>
            <a:r>
              <a:rPr lang="en-US" altLang="zh-HK" sz="4400" b="1" u="sng" kern="100" dirty="0">
                <a:latin typeface="Calibri" panose="020F0502020204030204" pitchFamily="34" charset="0"/>
                <a:ea typeface="新細明體" panose="02020500000000000000" pitchFamily="18" charset="-120"/>
                <a:cs typeface="Times New Roman" panose="02020603050405020304" pitchFamily="18" charset="0"/>
              </a:rPr>
              <a:t>Capstone Project (Car-accident analysis)</a:t>
            </a:r>
            <a:br>
              <a:rPr lang="zh-TW" altLang="zh-HK" sz="4400" b="1" u="sng" kern="100" dirty="0">
                <a:latin typeface="Calibri" panose="020F0502020204030204" pitchFamily="34" charset="0"/>
                <a:ea typeface="新細明體" panose="02020500000000000000" pitchFamily="18" charset="-120"/>
                <a:cs typeface="Times New Roman" panose="02020603050405020304" pitchFamily="18" charset="0"/>
              </a:rPr>
            </a:br>
            <a:r>
              <a:rPr lang="en-US" altLang="zh-HK" sz="4400" b="1" u="sng" kern="100" dirty="0">
                <a:latin typeface="Calibri" panose="020F0502020204030204" pitchFamily="34" charset="0"/>
                <a:ea typeface="新細明體" panose="02020500000000000000" pitchFamily="18" charset="-120"/>
                <a:cs typeface="Times New Roman" panose="02020603050405020304" pitchFamily="18" charset="0"/>
              </a:rPr>
              <a:t>Date: Oct 2020   By: Alex Wong</a:t>
            </a:r>
            <a:br>
              <a:rPr lang="zh-TW" altLang="zh-HK" sz="4400" b="1" u="sng" kern="100" dirty="0">
                <a:latin typeface="Calibri" panose="020F0502020204030204" pitchFamily="34" charset="0"/>
                <a:ea typeface="新細明體" panose="02020500000000000000" pitchFamily="18" charset="-120"/>
                <a:cs typeface="Times New Roman" panose="02020603050405020304" pitchFamily="18" charset="0"/>
              </a:rPr>
            </a:br>
            <a:endParaRPr lang="zh-HK" altLang="en-US" sz="4400" b="1" u="sng" kern="100" dirty="0">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67067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Data where you describe the data that will be used to solve the problem and the source of the data</a:t>
            </a:r>
            <a:endParaRPr lang="zh-HK" altLang="en-US" sz="1800"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a:xfrm>
            <a:off x="838200" y="1253331"/>
            <a:ext cx="10515600" cy="5500760"/>
          </a:xfrm>
        </p:spPr>
        <p:txBody>
          <a:bodyPr>
            <a:normAutofit/>
          </a:bodyPr>
          <a:lstStyle/>
          <a:p>
            <a:pPr marL="342900" lvl="0" indent="-342900">
              <a:buFont typeface="Wingdings" panose="05000000000000000000" pitchFamily="2" charset="2"/>
              <a:buChar char=""/>
            </a:pPr>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Source of the data</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 this Capstone Project, we will use the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Dataset of the All collisions (car-accidents - 2004 to Present.) in Seattle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the Metadata of the dataset</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provided by SPD and recorded by Traffic Records (seattle.gov) to understand the Car Accident occurred in Seattle.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120431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Data where you describe the data that will be used to solve the problem and the source of the data</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a:xfrm>
            <a:off x="838200" y="1253331"/>
            <a:ext cx="10515600" cy="5500760"/>
          </a:xfrm>
        </p:spPr>
        <p:txBody>
          <a:bodyPr>
            <a:normAutofit/>
          </a:bodyPr>
          <a:lstStyle/>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How it will be used to solve the problem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By using the dataset, data analysis tools and skills, we will try to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1. get insights from the data</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2. make hypothesis by evaluating the relation of the data in the dataset</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3. testing the effectiveness / validity of the hypothesis</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4. draw conclusion and make forecast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Though the following 3 steps approach to study the data</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1. get insights from using individual data</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2. study the trends of the data study the trends of the data over the years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3. get insights from using two potentially data to find the correlation</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60425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Methodology section which represents the main component of the report where you discuss and describe any exploratory data analysis that you did, any inferential statistical testing that you performed, if any, and what machine learnings were used and why</a:t>
            </a:r>
            <a:endParaRPr lang="zh-HK" altLang="en-US" sz="1800"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rmAutofit/>
          </a:bodyPr>
          <a:lstStyle/>
          <a:p>
            <a:pPr marL="342900" lvl="0" indent="-342900">
              <a:buFont typeface="Wingdings" panose="05000000000000000000" pitchFamily="2" charset="2"/>
              <a:buChar char=""/>
            </a:pPr>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Discuss and describe any exploratory data analysis</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indent="304800"/>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4-steps approach to study the data</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Get insights from using individual data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Study the trends of the data study the trends of the data over the years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Graphic</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Any inferential statistical testing that you performed</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Using two potentially data to find the correlation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HK" altLang="en-US" sz="1800" dirty="0"/>
          </a:p>
        </p:txBody>
      </p:sp>
    </p:spTree>
    <p:extLst>
      <p:ext uri="{BB962C8B-B14F-4D97-AF65-F5344CB8AC3E}">
        <p14:creationId xmlns:p14="http://schemas.microsoft.com/office/powerpoint/2010/main" val="3264070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Methodology section which represents the main component of the report where you discuss and describe any exploratory data analysis that you did, any inferential statistical testing that you performed, if any, and what machine learnings were used and why</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lstStyle/>
          <a:p>
            <a:pPr marL="342900" lvl="0" indent="-342900">
              <a:buFont typeface="Wingdings" panose="05000000000000000000" pitchFamily="2" charset="2"/>
              <a:buChar char=""/>
            </a:pPr>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Discuss and describe any exploratory data analysis</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indent="304800"/>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4-steps approach to study the data</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Get insights from using individual data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Study the trends of the data study the trends of the data over the years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Graphic</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Any inferential statistical testing that you performed</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startAt="4"/>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Using two potentially data to find the correlation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HK" altLang="en-US" dirty="0"/>
          </a:p>
        </p:txBody>
      </p:sp>
    </p:spTree>
    <p:extLst>
      <p:ext uri="{BB962C8B-B14F-4D97-AF65-F5344CB8AC3E}">
        <p14:creationId xmlns:p14="http://schemas.microsoft.com/office/powerpoint/2010/main" val="315706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Methodology section which represents the main component of the report where you discuss and describe any exploratory data analysis that you did, any inferential statistical testing that you performed, if any, and what machine learnings were used and why</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Autofit/>
          </a:bodyPr>
          <a:lstStyle/>
          <a:p>
            <a:r>
              <a:rPr lang="en-US" altLang="zh-HK" sz="11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Before, performing any data analysis, I selected the following set of data for analysis. </a:t>
            </a:r>
            <a:r>
              <a:rPr lang="en-US" altLang="zh-TW" sz="1100" kern="100" dirty="0">
                <a:effectLst/>
                <a:latin typeface="Calibri" panose="020F0502020204030204" pitchFamily="34" charset="0"/>
                <a:ea typeface="新細明體" panose="02020500000000000000" pitchFamily="18" charset="-120"/>
                <a:cs typeface="Times New Roman" panose="02020603050405020304" pitchFamily="18" charset="0"/>
              </a:rPr>
              <a:t> </a:t>
            </a:r>
            <a:endParaRPr lang="zh-TW" altLang="zh-HK" sz="11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1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'COLLISIONTYPE’, Collision type </a:t>
            </a:r>
            <a:endParaRPr lang="zh-TW" altLang="zh-HK" sz="11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1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'ADDRTYPE', Collision address type:</a:t>
            </a:r>
            <a:endParaRPr lang="zh-TW" altLang="zh-HK" sz="11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742950" lvl="1" indent="-285750">
              <a:buFont typeface="+mj-lt"/>
              <a:buAutoNum type="arabicPeriod"/>
            </a:pPr>
            <a:r>
              <a:rPr lang="en-US" altLang="zh-HK" sz="11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Alley</a:t>
            </a:r>
            <a:endParaRPr lang="zh-TW" altLang="zh-HK" sz="11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742950" lvl="1" indent="-285750">
              <a:buFont typeface="+mj-lt"/>
              <a:buAutoNum type="arabicPeriod"/>
            </a:pPr>
            <a:r>
              <a:rPr lang="en-US" altLang="zh-HK" sz="11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Block</a:t>
            </a:r>
            <a:endParaRPr lang="zh-TW" altLang="zh-HK" sz="11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742950" lvl="1" indent="-285750">
              <a:buFont typeface="+mj-lt"/>
              <a:buAutoNum type="arabicPeriod"/>
            </a:pPr>
            <a:r>
              <a:rPr lang="en-US" altLang="zh-HK" sz="11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Intersection</a:t>
            </a:r>
            <a:endParaRPr lang="zh-TW" altLang="zh-HK" sz="11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1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'WEATHER', A description of the weather conditions during the time of the collision</a:t>
            </a:r>
            <a:endParaRPr lang="zh-TW" altLang="zh-HK" sz="11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1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'INCDATE', The date of the incident. </a:t>
            </a:r>
            <a:endParaRPr lang="zh-TW" altLang="zh-HK" sz="11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1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With a focus on the date (e.g. Friday / sat / sun)</a:t>
            </a:r>
            <a:endParaRPr lang="zh-TW" altLang="zh-HK" sz="11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1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'INCDTTM’, The date and time of the incident.</a:t>
            </a:r>
            <a:endParaRPr lang="zh-TW" altLang="zh-HK" sz="11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1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With a focus on the time (e.g. 12-5am) </a:t>
            </a:r>
            <a:endParaRPr lang="zh-TW" altLang="zh-HK" sz="11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1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'SPEEDING'</a:t>
            </a:r>
            <a:endParaRPr lang="zh-TW" altLang="zh-HK" sz="11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1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'ROADCOND', The condition of the road during the collision. </a:t>
            </a:r>
            <a:endParaRPr lang="zh-TW" altLang="zh-HK" sz="11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1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'LIGHTCOND’, The light conditions during the collision. </a:t>
            </a:r>
            <a:endParaRPr lang="zh-TW" altLang="zh-HK" sz="11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1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'INATTENTIONIND', Whether or not collision was due to inattention. (Y/N) </a:t>
            </a:r>
            <a:endParaRPr lang="zh-TW" altLang="zh-HK" sz="11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1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‘UNDERINFL’, Whether or not a driver involved was under the influence of drugs or alcohol. </a:t>
            </a:r>
            <a:endParaRPr lang="zh-TW" altLang="zh-HK" sz="11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1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'‘JUNCTIONTYPE '‘, The of junction at which collision took place </a:t>
            </a:r>
            <a:endParaRPr lang="zh-TW" altLang="zh-HK" sz="11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1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'ST_COLCODE’, A code provided by the state that describes the collision.</a:t>
            </a:r>
            <a:endParaRPr lang="zh-TW" altLang="zh-HK" sz="11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1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'ST_COLDESC', A description that corresponds to the state’s coding</a:t>
            </a:r>
            <a:endParaRPr lang="zh-TW" altLang="zh-HK" sz="11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1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INTKEY+LOCATION, for the black spots</a:t>
            </a:r>
            <a:endParaRPr lang="zh-TW" altLang="zh-HK" sz="11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1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With the support of other data in the data set, I tried to enhance the data analysis result </a:t>
            </a:r>
            <a:r>
              <a:rPr lang="en-US" altLang="zh-TW" sz="1100" kern="100" dirty="0">
                <a:effectLst/>
                <a:latin typeface="Calibri" panose="020F0502020204030204" pitchFamily="34" charset="0"/>
                <a:ea typeface="新細明體" panose="02020500000000000000" pitchFamily="18" charset="-120"/>
                <a:cs typeface="Times New Roman" panose="02020603050405020304" pitchFamily="18" charset="0"/>
              </a:rPr>
              <a:t> </a:t>
            </a:r>
            <a:endParaRPr lang="zh-TW" altLang="zh-HK" sz="11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endParaRPr lang="zh-TW" altLang="zh-HK" sz="11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191128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Methodology section which represents the main component of the report where you discuss and describe any exploratory data analysis that you did, any inferential statistical testing that you performed, if any, and what machine learnings were used and why</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Autofit/>
          </a:bodyPr>
          <a:lstStyle/>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Before, performing any data analysis, I selected the following set of data for analysis. </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'COLLISIONTYPE’, Collision type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'ADDRTYPE', Collision address type:</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742950" lvl="1" indent="-28575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Alley</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742950" lvl="1" indent="-28575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Block</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742950" lvl="1" indent="-28575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Intersection</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'WEATHER', A description of the weather conditions during the time of the collision</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'INCDATE', The date of the incident.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With a focus on the date (e.g. Friday / sat / sun)</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'INCDTTM’, The date and time of the incident.</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With a focus on the time (e.g. 12-5am)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'SPEEDING'</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166462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Methodology section which represents the main component of the report where you discuss and describe any exploratory data analysis that you did, any inferential statistical testing that you performed, if any, and what machine learnings were used and why</a:t>
            </a:r>
            <a:endParaRPr lang="zh-HK" altLang="en-US" sz="1800"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rmAutofit/>
          </a:bodyPr>
          <a:lstStyle/>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'ROADCOND', The condition of the road during the collision.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'LIGHTCOND’, The light conditions during the collision.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'INATTENTIONIND', Whether or not collision was due to inattention. (Y/N)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‘UNDERINFL’, Whether or not a driver involved was under the influence of drugs or alcohol.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'‘JUNCTIONTYPE '‘, The of junction at which collision took place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'ST_COLCODE’, A code provided by the state that describes the collision.</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'ST_COLDESC', A description that corresponds to the state’s coding</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INTKEY+LOCATION, for the black spots</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771585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Methodology section which represents the main component of the report where you discuss and describe any exploratory data analysis that you did, any inferential statistical testing that you performed, if any, and what machine learnings were used and why</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a:xfrm>
            <a:off x="838200" y="1825624"/>
            <a:ext cx="10515600" cy="5032375"/>
          </a:xfrm>
        </p:spPr>
        <p:txBody>
          <a:bodyPr>
            <a:normAutofit/>
          </a:bodyPr>
          <a:lstStyle/>
          <a:p>
            <a:r>
              <a:rPr lang="en-US" altLang="zh-HK" sz="16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 have also selected the following pairs of data to analysis the correlation.</a:t>
            </a:r>
            <a:endParaRPr lang="zh-TW" altLang="zh-HK" sz="1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indent="0">
              <a:buNone/>
            </a:pPr>
            <a:endParaRPr lang="zh-TW" altLang="zh-HK" sz="1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4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INCDTTM’, The date and time of the incident.</a:t>
            </a:r>
            <a:endParaRPr lang="zh-TW" altLang="zh-HK" sz="1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742950" lvl="1" indent="-285750">
              <a:buFont typeface="+mj-lt"/>
              <a:buAutoNum type="arabicPeriod"/>
            </a:pPr>
            <a:r>
              <a:rPr lang="en-US" altLang="zh-HK" sz="14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e.g. Friday night 1200 pm.</a:t>
            </a:r>
            <a:endParaRPr lang="zh-TW" altLang="zh-HK" sz="1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4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UNDERINFL’ VS 'SPEEDING'</a:t>
            </a:r>
            <a:endParaRPr lang="zh-TW" altLang="zh-HK" sz="1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4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UNDERINFL</a:t>
            </a:r>
            <a:r>
              <a:rPr lang="zh-TW" altLang="zh-HK" sz="1400" b="0" kern="100" dirty="0">
                <a:solidFill>
                  <a:srgbClr val="1F1F1F"/>
                </a:solidFill>
                <a:effectLst/>
                <a:latin typeface="Arial" panose="020B0604020202020204" pitchFamily="34" charset="0"/>
                <a:ea typeface="新細明體" panose="02020500000000000000" pitchFamily="18" charset="-120"/>
                <a:cs typeface="Arial" panose="020B0604020202020204" pitchFamily="34" charset="0"/>
              </a:rPr>
              <a:t>’</a:t>
            </a:r>
            <a:r>
              <a:rPr lang="en-US" altLang="zh-HK" sz="14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vs  'PERSONCOUNT</a:t>
            </a:r>
            <a:r>
              <a:rPr lang="zh-TW" altLang="zh-HK" sz="1400" b="0" kern="100" dirty="0">
                <a:solidFill>
                  <a:srgbClr val="1F1F1F"/>
                </a:solidFill>
                <a:effectLst/>
                <a:latin typeface="Arial" panose="020B0604020202020204" pitchFamily="34" charset="0"/>
                <a:ea typeface="新細明體" panose="02020500000000000000" pitchFamily="18" charset="-120"/>
                <a:cs typeface="Arial" panose="020B0604020202020204" pitchFamily="34" charset="0"/>
              </a:rPr>
              <a:t>’</a:t>
            </a:r>
            <a:endParaRPr lang="zh-TW" altLang="zh-HK" sz="1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4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INATTENTIONIND' vs 	'HITPARKEDCAR’</a:t>
            </a:r>
            <a:endParaRPr lang="zh-TW" altLang="zh-HK" sz="1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4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WEATHER' vs	'VEHCOUNT</a:t>
            </a:r>
            <a:r>
              <a:rPr lang="zh-TW" altLang="zh-HK" sz="1400" b="0" kern="100" dirty="0">
                <a:solidFill>
                  <a:srgbClr val="1F1F1F"/>
                </a:solidFill>
                <a:effectLst/>
                <a:latin typeface="Arial" panose="020B0604020202020204" pitchFamily="34" charset="0"/>
                <a:ea typeface="新細明體" panose="02020500000000000000" pitchFamily="18" charset="-120"/>
                <a:cs typeface="Arial" panose="020B0604020202020204" pitchFamily="34" charset="0"/>
              </a:rPr>
              <a:t>’</a:t>
            </a:r>
            <a:endParaRPr lang="zh-TW" altLang="zh-HK" sz="1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4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ROADCOND' vs	'PERSONCOUNT</a:t>
            </a:r>
            <a:r>
              <a:rPr lang="zh-TW" altLang="zh-HK" sz="1400" b="0" kern="100" dirty="0">
                <a:solidFill>
                  <a:srgbClr val="1F1F1F"/>
                </a:solidFill>
                <a:effectLst/>
                <a:latin typeface="Arial" panose="020B0604020202020204" pitchFamily="34" charset="0"/>
                <a:ea typeface="新細明體" panose="02020500000000000000" pitchFamily="18" charset="-120"/>
                <a:cs typeface="Arial" panose="020B0604020202020204" pitchFamily="34" charset="0"/>
              </a:rPr>
              <a:t>’</a:t>
            </a:r>
            <a:endParaRPr lang="zh-TW" altLang="zh-HK" sz="1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HK" sz="14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'LIGHTCOND vs 	'VEHCOUNT</a:t>
            </a:r>
            <a:r>
              <a:rPr lang="zh-TW" altLang="zh-HK" sz="1400" b="0" kern="100" dirty="0">
                <a:solidFill>
                  <a:srgbClr val="1F1F1F"/>
                </a:solidFill>
                <a:effectLst/>
                <a:latin typeface="Arial" panose="020B0604020202020204" pitchFamily="34" charset="0"/>
                <a:ea typeface="新細明體" panose="02020500000000000000" pitchFamily="18" charset="-120"/>
                <a:cs typeface="Arial" panose="020B0604020202020204" pitchFamily="34" charset="0"/>
              </a:rPr>
              <a:t>’</a:t>
            </a:r>
            <a:endParaRPr lang="zh-TW" altLang="zh-HK" sz="14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zh-HK" sz="14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6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With the support of other data in the data set, I tried to enhance the data analysis result </a:t>
            </a:r>
            <a:endParaRPr lang="zh-TW" altLang="zh-HK" sz="14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zh-HK" sz="1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600" b="1" i="1" kern="100" dirty="0">
                <a:solidFill>
                  <a:srgbClr val="0070C0"/>
                </a:solidFill>
                <a:effectLst/>
                <a:latin typeface="Arial" panose="020B0604020202020204" pitchFamily="34" charset="0"/>
                <a:ea typeface="新細明體" panose="02020500000000000000" pitchFamily="18" charset="-120"/>
                <a:cs typeface="Times New Roman" panose="02020603050405020304" pitchFamily="18" charset="0"/>
              </a:rPr>
              <a:t>What machine learnings were used and why.</a:t>
            </a:r>
            <a:endParaRPr lang="zh-TW" altLang="zh-HK" sz="1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buNone/>
            </a:pPr>
            <a:r>
              <a:rPr lang="en-US" altLang="zh-HK" sz="1600" b="1" i="1" kern="100" dirty="0">
                <a:solidFill>
                  <a:srgbClr val="0070C0"/>
                </a:solidFill>
                <a:effectLst/>
                <a:latin typeface="Arial" panose="020B0604020202020204" pitchFamily="34" charset="0"/>
                <a:ea typeface="新細明體" panose="02020500000000000000" pitchFamily="18" charset="-120"/>
                <a:cs typeface="Times New Roman" panose="02020603050405020304" pitchFamily="18" charset="0"/>
              </a:rPr>
              <a:t>N/A, </a:t>
            </a:r>
            <a:r>
              <a:rPr lang="en-US" altLang="zh-HK" sz="1400" b="0" i="1" kern="100" dirty="0">
                <a:solidFill>
                  <a:srgbClr val="0070C0"/>
                </a:solidFill>
                <a:effectLst/>
                <a:latin typeface="Arial" panose="020B0604020202020204" pitchFamily="34" charset="0"/>
                <a:ea typeface="新細明體" panose="02020500000000000000" pitchFamily="18" charset="-120"/>
                <a:cs typeface="Times New Roman" panose="02020603050405020304" pitchFamily="18" charset="0"/>
              </a:rPr>
              <a:t>since it is the “Applied Data Science Specialization”, Machine learnings, was not included, in this specialization, therefore, we will not use any ML model in this capstone project. </a:t>
            </a:r>
            <a:endParaRPr lang="zh-TW" altLang="zh-HK" sz="14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246358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Results section where you discuss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rmAutofit/>
          </a:bodyPr>
          <a:lstStyle/>
          <a:p>
            <a:r>
              <a:rPr lang="en-US" altLang="zh-HK" sz="1800" b="1" u="sng"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Background Data Analysis:</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i="1" dirty="0">
                <a:solidFill>
                  <a:srgbClr val="1F1F1F"/>
                </a:solidFill>
                <a:effectLst/>
                <a:latin typeface="Arial" panose="020B0604020202020204" pitchFamily="34" charset="0"/>
                <a:ea typeface="新細明體" panose="02020500000000000000" pitchFamily="18" charset="-120"/>
              </a:rPr>
              <a:t>Total row x column = </a:t>
            </a:r>
            <a:r>
              <a:rPr lang="en-US" altLang="zh-HK" sz="1800" dirty="0">
                <a:solidFill>
                  <a:srgbClr val="000000"/>
                </a:solidFill>
                <a:effectLst/>
                <a:latin typeface="Calibri" panose="020F0502020204030204" pitchFamily="34" charset="0"/>
                <a:ea typeface="新細明體" panose="02020500000000000000" pitchFamily="18" charset="-120"/>
                <a:cs typeface="Times New Roman" panose="02020603050405020304" pitchFamily="18" charset="0"/>
              </a:rPr>
              <a:t>(189786, 29) after the 1</a:t>
            </a:r>
            <a:r>
              <a:rPr lang="en-US" altLang="zh-HK" sz="1800" baseline="30000" dirty="0">
                <a:solidFill>
                  <a:srgbClr val="000000"/>
                </a:solidFill>
                <a:effectLst/>
                <a:latin typeface="Calibri" panose="020F0502020204030204" pitchFamily="34" charset="0"/>
                <a:ea typeface="新細明體" panose="02020500000000000000" pitchFamily="18" charset="-120"/>
                <a:cs typeface="Times New Roman" panose="02020603050405020304" pitchFamily="18" charset="0"/>
              </a:rPr>
              <a:t>st</a:t>
            </a:r>
            <a:r>
              <a:rPr lang="en-US" altLang="zh-HK" sz="1800" dirty="0">
                <a:solidFill>
                  <a:srgbClr val="000000"/>
                </a:solidFill>
                <a:effectLst/>
                <a:latin typeface="Calibri" panose="020F0502020204030204" pitchFamily="34" charset="0"/>
                <a:ea typeface="新細明體" panose="02020500000000000000" pitchFamily="18" charset="-120"/>
                <a:cs typeface="Times New Roman" panose="02020603050405020304" pitchFamily="18" charset="0"/>
              </a:rPr>
              <a:t> initial data preparation </a:t>
            </a:r>
            <a:endParaRPr lang="zh-TW" altLang="zh-HK" sz="12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63708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Results section where you discuss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Test Case 1: driver involved was under the influence of drugs or alcohol</a:t>
            </a:r>
            <a:r>
              <a:rPr lang="en-US" altLang="zh-HK" sz="1800" b="1" i="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(“drugs or alcohol” or UNDERINF)</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1" u="none" strike="noStrike"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Test Case 1.1: Get insights from UNDERINF</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Total case = 189786</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Driver involved was under the influence of drugs or alcohol = 9121</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9121 / 189786</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Overall   4.81%</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187920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Introduction/Business Problem Section </a:t>
            </a:r>
            <a:endParaRPr lang="zh-HK" altLang="en-US" sz="1800"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rmAutofit/>
          </a:bodyPr>
          <a:lstStyle/>
          <a:p>
            <a:pPr marL="342900" lvl="0" indent="-342900">
              <a:buFont typeface="Wingdings" panose="05000000000000000000" pitchFamily="2" charset="2"/>
              <a:buChar char=""/>
            </a:pPr>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Background: </a:t>
            </a: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 this Capstone Project, we will use the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Dataset of the All collisions (car-accidents - 2004 to Present.) in Seattle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the Metadata of the dataset</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provided by SPD and recorded by Traffic Records (seattle.gov) to understand the Car Accident occurred in Seattle.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The understanding of the data includes studying the factors such as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the accident severity, the accident type, the details of the accident,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the Transportation (e.g. car / bicycles) and how many people and who involved in the accident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the weather, road condition and environmental factors at the point-in-time of the   accident</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the location of the accident, the surrounding physical environment of the location accidents, etc.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HK" altLang="en-US" sz="1800" dirty="0"/>
          </a:p>
        </p:txBody>
      </p:sp>
    </p:spTree>
    <p:extLst>
      <p:ext uri="{BB962C8B-B14F-4D97-AF65-F5344CB8AC3E}">
        <p14:creationId xmlns:p14="http://schemas.microsoft.com/office/powerpoint/2010/main" val="1392017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Results section where you discuss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Test Case 2.1a: Data Analysis - UNDERINF vs year</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Accident that the driver involved was under the influence of drugs or alcohol vs. Year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7" name="Picture 6">
            <a:extLst>
              <a:ext uri="{FF2B5EF4-FFF2-40B4-BE49-F238E27FC236}">
                <a16:creationId xmlns:a16="http://schemas.microsoft.com/office/drawing/2014/main" id="{53414465-A2B5-4F6E-8731-B217F4DBE4BC}"/>
              </a:ext>
            </a:extLst>
          </p:cNvPr>
          <p:cNvPicPr/>
          <p:nvPr/>
        </p:nvPicPr>
        <p:blipFill>
          <a:blip r:embed="rId2"/>
          <a:stretch>
            <a:fillRect/>
          </a:stretch>
        </p:blipFill>
        <p:spPr>
          <a:xfrm>
            <a:off x="1202264" y="3022145"/>
            <a:ext cx="1790318" cy="3690381"/>
          </a:xfrm>
          <a:prstGeom prst="rect">
            <a:avLst/>
          </a:prstGeom>
        </p:spPr>
      </p:pic>
      <p:sp>
        <p:nvSpPr>
          <p:cNvPr id="9" name="TextBox 8">
            <a:extLst>
              <a:ext uri="{FF2B5EF4-FFF2-40B4-BE49-F238E27FC236}">
                <a16:creationId xmlns:a16="http://schemas.microsoft.com/office/drawing/2014/main" id="{07A391A7-A423-4919-AF41-B81F3955214C}"/>
              </a:ext>
            </a:extLst>
          </p:cNvPr>
          <p:cNvSpPr txBox="1"/>
          <p:nvPr/>
        </p:nvSpPr>
        <p:spPr>
          <a:xfrm>
            <a:off x="3220799" y="5988734"/>
            <a:ext cx="6096000" cy="646331"/>
          </a:xfrm>
          <a:prstGeom prst="rect">
            <a:avLst/>
          </a:prstGeom>
          <a:noFill/>
        </p:spPr>
        <p:txBody>
          <a:bodyPr wrap="square">
            <a:spAutoFit/>
          </a:bodyPr>
          <a:lstStyle/>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2020, 	no any record;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y or 1, 	 “drugs or alcohol”</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444722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Results section where you discuss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Test Case 2.1b UNDERINFL vs. month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4" name="Picture 3">
            <a:extLst>
              <a:ext uri="{FF2B5EF4-FFF2-40B4-BE49-F238E27FC236}">
                <a16:creationId xmlns:a16="http://schemas.microsoft.com/office/drawing/2014/main" id="{5D1E140A-ABD2-488A-8718-430200C499D5}"/>
              </a:ext>
            </a:extLst>
          </p:cNvPr>
          <p:cNvPicPr/>
          <p:nvPr/>
        </p:nvPicPr>
        <p:blipFill>
          <a:blip r:embed="rId2"/>
          <a:stretch>
            <a:fillRect/>
          </a:stretch>
        </p:blipFill>
        <p:spPr>
          <a:xfrm>
            <a:off x="1421732" y="2473324"/>
            <a:ext cx="1279904" cy="4351337"/>
          </a:xfrm>
          <a:prstGeom prst="rect">
            <a:avLst/>
          </a:prstGeom>
        </p:spPr>
      </p:pic>
    </p:spTree>
    <p:extLst>
      <p:ext uri="{BB962C8B-B14F-4D97-AF65-F5344CB8AC3E}">
        <p14:creationId xmlns:p14="http://schemas.microsoft.com/office/powerpoint/2010/main" val="1709494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Results section where you discuss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Test Case 2.1c UNDERINFL vs. weekday (# Monday = 0, Sunday = 6)</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5" name="Picture 4">
            <a:extLst>
              <a:ext uri="{FF2B5EF4-FFF2-40B4-BE49-F238E27FC236}">
                <a16:creationId xmlns:a16="http://schemas.microsoft.com/office/drawing/2014/main" id="{359D6C48-FEC4-44F3-8643-69626D9F7045}"/>
              </a:ext>
            </a:extLst>
          </p:cNvPr>
          <p:cNvPicPr/>
          <p:nvPr/>
        </p:nvPicPr>
        <p:blipFill>
          <a:blip r:embed="rId2"/>
          <a:stretch>
            <a:fillRect/>
          </a:stretch>
        </p:blipFill>
        <p:spPr>
          <a:xfrm>
            <a:off x="1304674" y="2461461"/>
            <a:ext cx="2238626" cy="4031414"/>
          </a:xfrm>
          <a:prstGeom prst="rect">
            <a:avLst/>
          </a:prstGeom>
        </p:spPr>
      </p:pic>
    </p:spTree>
    <p:extLst>
      <p:ext uri="{BB962C8B-B14F-4D97-AF65-F5344CB8AC3E}">
        <p14:creationId xmlns:p14="http://schemas.microsoft.com/office/powerpoint/2010/main" val="3513574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Results section where you discuss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Test Case 2.1d UNDERINFL vs. hour</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6" name="Picture 5">
            <a:extLst>
              <a:ext uri="{FF2B5EF4-FFF2-40B4-BE49-F238E27FC236}">
                <a16:creationId xmlns:a16="http://schemas.microsoft.com/office/drawing/2014/main" id="{A74997F4-38EF-4061-AB0A-E68BC4C611E4}"/>
              </a:ext>
            </a:extLst>
          </p:cNvPr>
          <p:cNvPicPr/>
          <p:nvPr/>
        </p:nvPicPr>
        <p:blipFill>
          <a:blip r:embed="rId2"/>
          <a:stretch>
            <a:fillRect/>
          </a:stretch>
        </p:blipFill>
        <p:spPr>
          <a:xfrm>
            <a:off x="6377739" y="903371"/>
            <a:ext cx="2605840" cy="5589504"/>
          </a:xfrm>
          <a:prstGeom prst="rect">
            <a:avLst/>
          </a:prstGeom>
        </p:spPr>
      </p:pic>
    </p:spTree>
    <p:extLst>
      <p:ext uri="{BB962C8B-B14F-4D97-AF65-F5344CB8AC3E}">
        <p14:creationId xmlns:p14="http://schemas.microsoft.com/office/powerpoint/2010/main" val="4013656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Results section where you discuss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Test Case 2.1 e UNDERINFL vs. Holiday</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8" name="Picture 7">
            <a:extLst>
              <a:ext uri="{FF2B5EF4-FFF2-40B4-BE49-F238E27FC236}">
                <a16:creationId xmlns:a16="http://schemas.microsoft.com/office/drawing/2014/main" id="{F7761F9C-4B4A-4A82-8F28-0EAC73364998}"/>
              </a:ext>
            </a:extLst>
          </p:cNvPr>
          <p:cNvPicPr/>
          <p:nvPr/>
        </p:nvPicPr>
        <p:blipFill>
          <a:blip r:embed="rId2"/>
          <a:stretch>
            <a:fillRect/>
          </a:stretch>
        </p:blipFill>
        <p:spPr>
          <a:xfrm>
            <a:off x="1036487" y="2258595"/>
            <a:ext cx="5274310" cy="4394200"/>
          </a:xfrm>
          <a:prstGeom prst="rect">
            <a:avLst/>
          </a:prstGeom>
        </p:spPr>
      </p:pic>
      <p:sp>
        <p:nvSpPr>
          <p:cNvPr id="9" name="Rectangle 2">
            <a:extLst>
              <a:ext uri="{FF2B5EF4-FFF2-40B4-BE49-F238E27FC236}">
                <a16:creationId xmlns:a16="http://schemas.microsoft.com/office/drawing/2014/main" id="{4472C989-127E-45CD-9146-DB644A96D030}"/>
              </a:ext>
            </a:extLst>
          </p:cNvPr>
          <p:cNvSpPr>
            <a:spLocks noChangeArrowheads="1"/>
          </p:cNvSpPr>
          <p:nvPr/>
        </p:nvSpPr>
        <p:spPr bwMode="auto">
          <a:xfrm>
            <a:off x="6509084" y="5467117"/>
            <a:ext cx="5274310" cy="1154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Total - 235</a:t>
            </a:r>
            <a:r>
              <a:rPr kumimoji="0" lang="en-US" altLang="zh-TW" b="0" i="0" u="none" strike="noStrike" cap="none" normalizeH="0" baseline="0" dirty="0">
                <a:ln>
                  <a:noFill/>
                </a:ln>
                <a:solidFill>
                  <a:schemeClr val="tx1"/>
                </a:solidFill>
                <a:effectLst/>
              </a:rPr>
              <a:t> </a:t>
            </a:r>
            <a:endParaRPr kumimoji="0" lang="en-US" altLang="zh-TW"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b="0" i="0" u="none" strike="noStrike" cap="none" normalizeH="0" baseline="0" dirty="0">
                <a:ln>
                  <a:noFill/>
                </a:ln>
                <a:solidFill>
                  <a:srgbClr val="1F1F1F"/>
                </a:solidFill>
                <a:effectLst/>
                <a:latin typeface="Arial" panose="020B0604020202020204" pitchFamily="34" charset="0"/>
                <a:ea typeface="新細明體" panose="02020500000000000000" pitchFamily="18" charset="-120"/>
                <a:cs typeface="Arial" panose="020B0604020202020204" pitchFamily="34" charset="0"/>
              </a:rPr>
              <a:t>Total incident caused by drug / alcohol = 9121, from 2004 to 2020.  </a:t>
            </a:r>
            <a:endParaRPr kumimoji="0" lang="en-US" altLang="zh-TW"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3201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Results section where you discuss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Test Case 3.1: UNDERINF (Graphic to Visualize the result)</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10" name="Picture 9">
            <a:extLst>
              <a:ext uri="{FF2B5EF4-FFF2-40B4-BE49-F238E27FC236}">
                <a16:creationId xmlns:a16="http://schemas.microsoft.com/office/drawing/2014/main" id="{63C36D88-3B84-4766-B79B-B291157ADC1A}"/>
              </a:ext>
            </a:extLst>
          </p:cNvPr>
          <p:cNvPicPr/>
          <p:nvPr/>
        </p:nvPicPr>
        <p:blipFill>
          <a:blip r:embed="rId2"/>
          <a:stretch>
            <a:fillRect/>
          </a:stretch>
        </p:blipFill>
        <p:spPr>
          <a:xfrm>
            <a:off x="1306929" y="2557463"/>
            <a:ext cx="5083479" cy="4082328"/>
          </a:xfrm>
          <a:prstGeom prst="rect">
            <a:avLst/>
          </a:prstGeom>
        </p:spPr>
      </p:pic>
    </p:spTree>
    <p:extLst>
      <p:ext uri="{BB962C8B-B14F-4D97-AF65-F5344CB8AC3E}">
        <p14:creationId xmlns:p14="http://schemas.microsoft.com/office/powerpoint/2010/main" val="1314717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Results section where you discuss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Test Case 3.1: UNDERINF (Graphic to Visualize the result)</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5" name="Picture 4">
            <a:extLst>
              <a:ext uri="{FF2B5EF4-FFF2-40B4-BE49-F238E27FC236}">
                <a16:creationId xmlns:a16="http://schemas.microsoft.com/office/drawing/2014/main" id="{6F18BD6E-016E-4E61-8AC8-52614F8C57C6}"/>
              </a:ext>
            </a:extLst>
          </p:cNvPr>
          <p:cNvPicPr/>
          <p:nvPr/>
        </p:nvPicPr>
        <p:blipFill>
          <a:blip r:embed="rId2"/>
          <a:stretch>
            <a:fillRect/>
          </a:stretch>
        </p:blipFill>
        <p:spPr>
          <a:xfrm>
            <a:off x="838200" y="2692399"/>
            <a:ext cx="4461164" cy="4082473"/>
          </a:xfrm>
          <a:prstGeom prst="rect">
            <a:avLst/>
          </a:prstGeom>
        </p:spPr>
      </p:pic>
    </p:spTree>
    <p:extLst>
      <p:ext uri="{BB962C8B-B14F-4D97-AF65-F5344CB8AC3E}">
        <p14:creationId xmlns:p14="http://schemas.microsoft.com/office/powerpoint/2010/main" val="3047597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Results section where you discuss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Test Case 3.1: UNDERINF (Graphic to Visualize the result)</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7" name="Picture 6">
            <a:extLst>
              <a:ext uri="{FF2B5EF4-FFF2-40B4-BE49-F238E27FC236}">
                <a16:creationId xmlns:a16="http://schemas.microsoft.com/office/drawing/2014/main" id="{5C3963F6-4A7B-40EA-AEE3-EE182D5F19E7}"/>
              </a:ext>
            </a:extLst>
          </p:cNvPr>
          <p:cNvPicPr/>
          <p:nvPr/>
        </p:nvPicPr>
        <p:blipFill>
          <a:blip r:embed="rId2"/>
          <a:stretch>
            <a:fillRect/>
          </a:stretch>
        </p:blipFill>
        <p:spPr>
          <a:xfrm>
            <a:off x="821689" y="2681923"/>
            <a:ext cx="5953183" cy="4030604"/>
          </a:xfrm>
          <a:prstGeom prst="rect">
            <a:avLst/>
          </a:prstGeom>
        </p:spPr>
      </p:pic>
    </p:spTree>
    <p:extLst>
      <p:ext uri="{BB962C8B-B14F-4D97-AF65-F5344CB8AC3E}">
        <p14:creationId xmlns:p14="http://schemas.microsoft.com/office/powerpoint/2010/main" val="1993786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Results section where you discuss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Test Case 3.1: UNDERINF (Graphic to Visualize the result)</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5" name="Picture 4">
            <a:extLst>
              <a:ext uri="{FF2B5EF4-FFF2-40B4-BE49-F238E27FC236}">
                <a16:creationId xmlns:a16="http://schemas.microsoft.com/office/drawing/2014/main" id="{91D0C324-24CB-4D7B-A286-D4DFB505F778}"/>
              </a:ext>
            </a:extLst>
          </p:cNvPr>
          <p:cNvPicPr/>
          <p:nvPr/>
        </p:nvPicPr>
        <p:blipFill>
          <a:blip r:embed="rId2"/>
          <a:stretch>
            <a:fillRect/>
          </a:stretch>
        </p:blipFill>
        <p:spPr>
          <a:xfrm>
            <a:off x="683560" y="2633345"/>
            <a:ext cx="5925057" cy="4048010"/>
          </a:xfrm>
          <a:prstGeom prst="rect">
            <a:avLst/>
          </a:prstGeom>
        </p:spPr>
      </p:pic>
    </p:spTree>
    <p:extLst>
      <p:ext uri="{BB962C8B-B14F-4D97-AF65-F5344CB8AC3E}">
        <p14:creationId xmlns:p14="http://schemas.microsoft.com/office/powerpoint/2010/main" val="3360559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Results section where you discuss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rmAutofit/>
          </a:bodyPr>
          <a:lstStyle/>
          <a:p>
            <a:pPr marL="342900" lvl="0" indent="-342900">
              <a:buFont typeface="Wingdings" panose="05000000000000000000" pitchFamily="2" charset="2"/>
              <a:buChar char=""/>
            </a:pPr>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Get insights by using correlation and Visualize the result</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buNone/>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Using two potentially data to find the correlation</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45962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Introduction/Business Problem Section </a:t>
            </a:r>
            <a:endParaRPr lang="zh-HK" altLang="en-US" sz="1800"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Autofit/>
          </a:bodyPr>
          <a:lstStyle/>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After the understanding, we will start analyzing the accident by using multiple data analytic tools and skills (e.g. pandas) learned in this course,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to understand the relation between the factors (e.g. correlation, means, frequency, max, min. etc.)</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After the data analysis, we will try to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1. get insights from the data</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2. make hypothesis by evaluating the relation of the data in the dataset</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3. testing the effectiveness / validity of the hypothesis</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4. draw conclusion and make forecast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And then using the dataset (diving into training data vs sample data) to simulate and test the effectiveness hypothesis (model).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dirty="0">
                <a:solidFill>
                  <a:srgbClr val="1F1F1F"/>
                </a:solidFill>
                <a:effectLst/>
                <a:latin typeface="Arial" panose="020B0604020202020204" pitchFamily="34" charset="0"/>
                <a:ea typeface="新細明體" panose="02020500000000000000" pitchFamily="18" charset="-120"/>
              </a:rPr>
              <a:t>Finally, we will write a report and resent the observation in a PPT. </a:t>
            </a:r>
            <a:endParaRPr lang="zh-HK" altLang="en-US" sz="1800" dirty="0"/>
          </a:p>
        </p:txBody>
      </p:sp>
    </p:spTree>
    <p:extLst>
      <p:ext uri="{BB962C8B-B14F-4D97-AF65-F5344CB8AC3E}">
        <p14:creationId xmlns:p14="http://schemas.microsoft.com/office/powerpoint/2010/main" val="4277740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Results section where you discuss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a:xfrm>
            <a:off x="838200" y="1253331"/>
            <a:ext cx="10515600" cy="4351338"/>
          </a:xfrm>
        </p:spPr>
        <p:txBody>
          <a:bodyPr/>
          <a:lstStyle/>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Test Case 4.1: </a:t>
            </a:r>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Correlations of Drugs or alcohol vs other factors</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HK" altLang="en-US" dirty="0"/>
          </a:p>
        </p:txBody>
      </p:sp>
      <p:pic>
        <p:nvPicPr>
          <p:cNvPr id="11" name="Picture 10">
            <a:extLst>
              <a:ext uri="{FF2B5EF4-FFF2-40B4-BE49-F238E27FC236}">
                <a16:creationId xmlns:a16="http://schemas.microsoft.com/office/drawing/2014/main" id="{423D6884-3E7F-498C-952C-D0FE53E56DD7}"/>
              </a:ext>
            </a:extLst>
          </p:cNvPr>
          <p:cNvPicPr>
            <a:picLocks noChangeAspect="1"/>
          </p:cNvPicPr>
          <p:nvPr/>
        </p:nvPicPr>
        <p:blipFill>
          <a:blip r:embed="rId2"/>
          <a:stretch>
            <a:fillRect/>
          </a:stretch>
        </p:blipFill>
        <p:spPr>
          <a:xfrm>
            <a:off x="838200" y="1598135"/>
            <a:ext cx="5479473" cy="5136029"/>
          </a:xfrm>
          <a:prstGeom prst="rect">
            <a:avLst/>
          </a:prstGeom>
        </p:spPr>
      </p:pic>
    </p:spTree>
    <p:extLst>
      <p:ext uri="{BB962C8B-B14F-4D97-AF65-F5344CB8AC3E}">
        <p14:creationId xmlns:p14="http://schemas.microsoft.com/office/powerpoint/2010/main" val="2705189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Results section where you discuss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lstStyle/>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Test Case 4.1: </a:t>
            </a:r>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Correlations of Drugs or alcohol vs other factors</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HK" altLang="en-US" dirty="0"/>
          </a:p>
        </p:txBody>
      </p:sp>
      <p:sp>
        <p:nvSpPr>
          <p:cNvPr id="5" name="Rectangle 3">
            <a:extLst>
              <a:ext uri="{FF2B5EF4-FFF2-40B4-BE49-F238E27FC236}">
                <a16:creationId xmlns:a16="http://schemas.microsoft.com/office/drawing/2014/main" id="{E44F40C9-FB2C-4174-BD8D-7C645C80A426}"/>
              </a:ext>
            </a:extLst>
          </p:cNvPr>
          <p:cNvSpPr>
            <a:spLocks noChangeArrowheads="1"/>
          </p:cNvSpPr>
          <p:nvPr/>
        </p:nvSpPr>
        <p:spPr bwMode="auto">
          <a:xfrm>
            <a:off x="978569" y="50232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HK" altLang="en-US"/>
          </a:p>
        </p:txBody>
      </p:sp>
      <p:pic>
        <p:nvPicPr>
          <p:cNvPr id="10" name="Picture 9">
            <a:extLst>
              <a:ext uri="{FF2B5EF4-FFF2-40B4-BE49-F238E27FC236}">
                <a16:creationId xmlns:a16="http://schemas.microsoft.com/office/drawing/2014/main" id="{B0B1F915-24F3-4A0F-95BB-AA54F6EB7B03}"/>
              </a:ext>
            </a:extLst>
          </p:cNvPr>
          <p:cNvPicPr>
            <a:picLocks noChangeAspect="1"/>
          </p:cNvPicPr>
          <p:nvPr/>
        </p:nvPicPr>
        <p:blipFill>
          <a:blip r:embed="rId2"/>
          <a:stretch>
            <a:fillRect/>
          </a:stretch>
        </p:blipFill>
        <p:spPr>
          <a:xfrm>
            <a:off x="1123447" y="2575344"/>
            <a:ext cx="10627921" cy="3825456"/>
          </a:xfrm>
          <a:prstGeom prst="rect">
            <a:avLst/>
          </a:prstGeom>
        </p:spPr>
      </p:pic>
    </p:spTree>
    <p:extLst>
      <p:ext uri="{BB962C8B-B14F-4D97-AF65-F5344CB8AC3E}">
        <p14:creationId xmlns:p14="http://schemas.microsoft.com/office/powerpoint/2010/main" val="2383851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Results section where you discuss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lstStyle/>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Test Case 4.1: </a:t>
            </a:r>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Correlations of Drugs or alcohol vs other factors</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HK" altLang="en-US" dirty="0"/>
          </a:p>
        </p:txBody>
      </p:sp>
      <p:sp>
        <p:nvSpPr>
          <p:cNvPr id="5" name="Rectangle 3">
            <a:extLst>
              <a:ext uri="{FF2B5EF4-FFF2-40B4-BE49-F238E27FC236}">
                <a16:creationId xmlns:a16="http://schemas.microsoft.com/office/drawing/2014/main" id="{E44F40C9-FB2C-4174-BD8D-7C645C80A426}"/>
              </a:ext>
            </a:extLst>
          </p:cNvPr>
          <p:cNvSpPr>
            <a:spLocks noChangeArrowheads="1"/>
          </p:cNvSpPr>
          <p:nvPr/>
        </p:nvSpPr>
        <p:spPr bwMode="auto">
          <a:xfrm>
            <a:off x="978569" y="50232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HK" altLang="en-US"/>
          </a:p>
        </p:txBody>
      </p:sp>
      <p:pic>
        <p:nvPicPr>
          <p:cNvPr id="6" name="Picture 5">
            <a:extLst>
              <a:ext uri="{FF2B5EF4-FFF2-40B4-BE49-F238E27FC236}">
                <a16:creationId xmlns:a16="http://schemas.microsoft.com/office/drawing/2014/main" id="{FC899466-A332-4919-B9A1-F5C6EA47F19C}"/>
              </a:ext>
            </a:extLst>
          </p:cNvPr>
          <p:cNvPicPr>
            <a:picLocks noChangeAspect="1"/>
          </p:cNvPicPr>
          <p:nvPr/>
        </p:nvPicPr>
        <p:blipFill>
          <a:blip r:embed="rId2"/>
          <a:stretch>
            <a:fillRect/>
          </a:stretch>
        </p:blipFill>
        <p:spPr>
          <a:xfrm>
            <a:off x="1187116" y="2360507"/>
            <a:ext cx="5325978" cy="4497493"/>
          </a:xfrm>
          <a:prstGeom prst="rect">
            <a:avLst/>
          </a:prstGeom>
        </p:spPr>
      </p:pic>
    </p:spTree>
    <p:extLst>
      <p:ext uri="{BB962C8B-B14F-4D97-AF65-F5344CB8AC3E}">
        <p14:creationId xmlns:p14="http://schemas.microsoft.com/office/powerpoint/2010/main" val="2003845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Discussion section where you discuss any observations you noted and any recommendations you can make based on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For the Test Case 1: driver involved was under the influence of drugs or alcohol</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We have the following result</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1. Background data</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2. driver involved was under the influence of drugs or alcohol ("drugs or alcohol") vs. Year</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3. drugs or alcohol vs. Month</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4. drugs or alcohol vs. hour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5. drugs or alcohol vs. weekday</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6. drugs or alcohol vs. Holiday</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Also, we have the graphic to show the Trend.</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HK" altLang="en-US" dirty="0"/>
          </a:p>
        </p:txBody>
      </p:sp>
    </p:spTree>
    <p:extLst>
      <p:ext uri="{BB962C8B-B14F-4D97-AF65-F5344CB8AC3E}">
        <p14:creationId xmlns:p14="http://schemas.microsoft.com/office/powerpoint/2010/main" val="1933535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Discussion section where you discuss any observations you noted and any recommendations you can make based on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lstStyle/>
          <a:p>
            <a:r>
              <a:rPr lang="en-US" altLang="zh-HK" sz="1800" b="1" u="sng"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Observations and Recommendations for test case 1: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1. Background data</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Observations:</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Driver involved was under the influence of drugs or alcohol = 9121</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Total case = 189786</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Overall %9121/189786 = 4.81%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Around 5% of car accidents are caused by driver with drug &amp; Alcohol, the percentage is High. This is a problem.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Premilitary recommendation</a:t>
            </a: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Education and controls are highly recommended and should be strength</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685613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Discussion section where you discuss any observations you noted and any recommendations you can make based on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lstStyle/>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2. driver involved was under the influence of drugs or alcohol ("drugs or alcohol") vs. Year</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Observations:</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Based on the distribution of the result data, from 2004-2019 (2020 should be further investigate whether the data is missing or not entered), no significant down trend was observed. The trend is constantly high.</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Premilitary recommendation:</a:t>
            </a: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Education and controls are highly recommended and should be strength</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604223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Discussion section where you discuss any observations you noted and any recommendations you can make based on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rmAutofit fontScale="92500" lnSpcReduction="20000"/>
          </a:bodyPr>
          <a:lstStyle/>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3. drugs or alcohol vs. Month</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Observations:</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Based on the distribution of the result data, October – December have a slightly higher number of car accident caused by drugs or alcohol. However, the trend is constantly high.</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The slightly higher number of car accident in Oct – Dec may due to holiday Season (Halloween and Christmas).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Premilitary recommendation:</a:t>
            </a: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More detective controls (e.g. increase number of patrolling police) and preventive controls (TV advertisement, News Paper advertisement, Radio broadcasting, etc.) should be implemented during the holiday season.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Warning should be in placed at the roads that have large traffic.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767868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Discussion section where you discuss any observations you noted and any recommendations you can make based on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rmAutofit/>
          </a:bodyPr>
          <a:lstStyle/>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4. drugs or alcohol vs. hour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Observations:</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Based on the distribution of the result data, being from </a:t>
            </a:r>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21:00 until 0200,  </a:t>
            </a: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with the peak at 00:00,  most car accident with alcohol and drug happened during this period of hours.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This may due to people gathering after the dinner time.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Premilitary recommendation:</a:t>
            </a: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More detective controls (e.g. increase number of patrolling police) and preventive controls (TV advertisement, News Paper advertisement, Radio broadcasting, etc.) should be implemented during these hours</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42414344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Discussion section where you discuss any observations you noted and any recommendations you can make based on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rmAutofit/>
          </a:bodyPr>
          <a:lstStyle/>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5. drugs or alcohol vs. weekday</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Observations:</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Based on the distribution of the result data, being from Friday to Sunday, with the peak on Saturday, most car accident with alcohol and drug happened during </a:t>
            </a:r>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the weekend.  </a:t>
            </a: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Premilitary recommendation:</a:t>
            </a: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More detective controls (e.g. increase number of patrolling police) and preventive controls (TV advertisement, News Paper advertisement, Radio broadcasting, etc.) should be implemented during these hours</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44466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Discussion section where you discuss any observations you noted and any recommendations you can make based on the results.</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rmAutofit/>
          </a:bodyPr>
          <a:lstStyle/>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6. drugs or alcohol vs. Holiday</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Observations:</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Driver involved was under the influence of drugs or alcohol = 9121</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happened on USA National Holiday = 235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Overall =</a:t>
            </a:r>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2.58%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It seems irrelevant.</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Premilitary recommendation:</a:t>
            </a: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N/A</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br>
              <a:rPr lang="en-US" altLang="zh-HK" sz="1800" b="0" dirty="0">
                <a:solidFill>
                  <a:srgbClr val="1F1F1F"/>
                </a:solidFill>
                <a:effectLst/>
                <a:latin typeface="Arial" panose="020B0604020202020204" pitchFamily="34" charset="0"/>
                <a:ea typeface="新細明體" panose="02020500000000000000" pitchFamily="18" charset="-120"/>
              </a:rPr>
            </a:b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423922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Introduction/Business Problem Section </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rmAutofit/>
          </a:bodyPr>
          <a:lstStyle/>
          <a:p>
            <a:pPr marL="342900" lvl="0" indent="-342900">
              <a:buFont typeface="Wingdings" panose="05000000000000000000" pitchFamily="2" charset="2"/>
              <a:buChar char=""/>
            </a:pPr>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A description of the problem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As descripted in the background section, we aim at using the dataset &amp; metadata to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1. draw conclusion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2. make prediction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3. represent the observation, and</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4. make practical and meaningful suggestions to the settle gov,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and hence to reduce the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1. frequency and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2. severity of the accident in future.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562524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dirty="0">
                <a:solidFill>
                  <a:srgbClr val="1F1F1F"/>
                </a:solidFill>
                <a:effectLst/>
                <a:latin typeface="Arial" panose="020B0604020202020204" pitchFamily="34" charset="0"/>
                <a:ea typeface="新細明體" panose="02020500000000000000" pitchFamily="18" charset="-120"/>
              </a:rPr>
              <a:t>Conclusion section where you conclude the report.</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a:xfrm>
            <a:off x="838200" y="1399597"/>
            <a:ext cx="10515600" cy="5541529"/>
          </a:xfrm>
        </p:spPr>
        <p:txBody>
          <a:bodyPr>
            <a:normAutofit/>
          </a:bodyPr>
          <a:lstStyle/>
          <a:p>
            <a:r>
              <a:rPr lang="en-US" altLang="zh-HK" sz="1800" b="1" u="sng"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Conclusion for test case 1:</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Around 5% of car accidents are caused by driver with drug &amp; Alcohol, the percentage is High. This is a problem.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The trend is constantly high and does not have any significant drop over the years. The following are key factors:</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October – December have a slightly higher number of car accident caused by drugs or alcohol.</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- 21:00 until 0200, with the peak at 00:00, most car accident with alcohol and drug happened during this period of hours.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being from Friday to Sunday, with the peak on Saturday, most car accident with alcohol and drug happened during the weekend</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More detective controls (e.g. increase number of patrolling police) and preventive controls (TV advertisement, News Paper advertisement, Radio broadcasting, etc.) should be implemented during the date with above factor.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Warning Message (e.g. billboard) should be in placed at the roads that have high traffic.</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9057032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dirty="0">
                <a:solidFill>
                  <a:srgbClr val="1F1F1F"/>
                </a:solidFill>
                <a:effectLst/>
                <a:latin typeface="Arial" panose="020B0604020202020204" pitchFamily="34" charset="0"/>
                <a:ea typeface="新細明體" panose="02020500000000000000" pitchFamily="18" charset="-120"/>
              </a:rPr>
              <a:t>Conclusion section where you conclude the report.</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a:xfrm>
            <a:off x="838200" y="1399597"/>
            <a:ext cx="10515600" cy="1229303"/>
          </a:xfrm>
        </p:spPr>
        <p:txBody>
          <a:bodyPr>
            <a:noAutofit/>
          </a:bodyPr>
          <a:lstStyle/>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Lastly, the result of this report and the result data analysis may be preliminary, Further study of the results is required, e.g.</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742950" lvl="1" indent="-285750">
              <a:buFont typeface="Arial" panose="020B0604020202020204" pitchFamily="34" charset="0"/>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location black spot, vs weather</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742950" lvl="1" indent="-285750">
              <a:buFont typeface="Arial" panose="020B0604020202020204" pitchFamily="34" charset="0"/>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location black spot, vs 'PEDCOUNT,</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 order to get more precise results and root cause.</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035986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Introduction/Business Problem Section </a:t>
            </a:r>
            <a:endParaRPr lang="zh-HK" altLang="en-US" sz="1800"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rmAutofit/>
          </a:bodyPr>
          <a:lstStyle/>
          <a:p>
            <a:pPr marL="342900" lvl="0" indent="-342900">
              <a:buFont typeface="Wingdings" panose="05000000000000000000" pitchFamily="2" charset="2"/>
              <a:buChar char=""/>
            </a:pPr>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Who would be interested in this project?</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The Government official of Seattle, such as Transport department traffic control team, policy station, accident investigation team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The city planning department, the education department (e.g. no speeding / driving after drinking)</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Education sectors which investigate mainly the city planning, traffic accident, transportation</a:t>
            </a:r>
          </a:p>
          <a:p>
            <a:pPr marL="0" lvl="0" indent="0">
              <a:buNone/>
            </a:pPr>
            <a:endParaRPr lang="en-US" altLang="zh-TW" sz="1800" kern="100" dirty="0">
              <a:solidFill>
                <a:srgbClr val="1F1F1F"/>
              </a:solidFill>
              <a:latin typeface="Arial" panose="020B0604020202020204" pitchFamily="34" charset="0"/>
              <a:ea typeface="新細明體" panose="02020500000000000000" pitchFamily="18" charset="-120"/>
              <a:cs typeface="Times New Roman" panose="02020603050405020304" pitchFamily="18" charset="0"/>
            </a:endParaRPr>
          </a:p>
          <a:p>
            <a:pPr marL="0" lvl="0" indent="0">
              <a:buNone/>
            </a:pPr>
            <a:endParaRPr lang="en-US" altLang="zh-TW" sz="1800" kern="100" dirty="0">
              <a:solidFill>
                <a:srgbClr val="1F1F1F"/>
              </a:solidFill>
              <a:latin typeface="Arial" panose="020B060402020202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Conclusion of this section and also this Capstone Project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1" kern="100" dirty="0">
                <a:solidFill>
                  <a:srgbClr val="0070C0"/>
                </a:solidFill>
                <a:effectLst/>
                <a:latin typeface="Arial" panose="020B0604020202020204" pitchFamily="34" charset="0"/>
                <a:ea typeface="新細明體" panose="02020500000000000000" pitchFamily="18" charset="-120"/>
                <a:cs typeface="Times New Roman" panose="02020603050405020304" pitchFamily="18" charset="0"/>
              </a:rPr>
              <a:t>In conclusion,</a:t>
            </a:r>
            <a:r>
              <a:rPr lang="en-US" altLang="zh-HK" sz="1800" b="0" kern="100" dirty="0">
                <a:solidFill>
                  <a:srgbClr val="0070C0"/>
                </a:solidFill>
                <a:effectLst/>
                <a:latin typeface="Arial" panose="020B0604020202020204" pitchFamily="34" charset="0"/>
                <a:ea typeface="新細明體" panose="02020500000000000000" pitchFamily="18" charset="-120"/>
                <a:cs typeface="Times New Roman" panose="02020603050405020304" pitchFamily="18" charset="0"/>
              </a:rPr>
              <a:t> we hope to give recommendation to the gov. to make remediation / correction / education at the potential problematic factors (black spots) in order to prevent / reduce any car accidents in future. </a:t>
            </a:r>
            <a:r>
              <a:rPr lang="en-US" altLang="zh-HK" sz="1800" b="1" kern="100" dirty="0">
                <a:solidFill>
                  <a:srgbClr val="0070C0"/>
                </a:solidFill>
                <a:effectLst/>
                <a:latin typeface="Arial" panose="020B0604020202020204" pitchFamily="34" charset="0"/>
                <a:ea typeface="新細明體" panose="02020500000000000000" pitchFamily="18" charset="-120"/>
                <a:cs typeface="Times New Roman" panose="02020603050405020304" pitchFamily="18" charset="0"/>
              </a:rPr>
              <a:t>And the most importantly, to SAVE LIFE!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buNone/>
            </a:pPr>
            <a:endParaRPr lang="en-US" altLang="zh-TW" sz="180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010179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Data where you describe the data that will be used to solve the problem and the source of the data</a:t>
            </a:r>
            <a:endParaRPr lang="zh-HK" altLang="en-US" sz="1800"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Autofit/>
          </a:bodyPr>
          <a:lstStyle/>
          <a:p>
            <a:pPr marL="342900" lvl="0" indent="-342900">
              <a:buFont typeface="Wingdings" panose="05000000000000000000" pitchFamily="2" charset="2"/>
              <a:buChar char=""/>
            </a:pPr>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A description of the data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Through studying the dataset and the meta data, we understand that the following data is are useful,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'REPORTNO', Remarks: new data, some incidents have the same report no. therefore, we keep this data to find duplication.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'STATUS', Remarks: new data, the status has two type, matched (~188k), unmatched (4800), it helps us to filter the potential incorrect / inaccurate / incomplete data. Since the total no. of unmatched is less than 1 % of the total data. Filtering out the data is acceptable and it is insignificant to the result / conclusion of the data analysis result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'SEVERITYCODE', A code that corresponds to the severity of the collision:</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742950" lvl="1" indent="-285750">
              <a:buFont typeface="新細明體" panose="02020500000000000000" pitchFamily="18" charset="-120"/>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Arial" panose="020B0604020202020204" pitchFamily="34" charset="0"/>
              </a:rPr>
              <a:t>3—fatality</a:t>
            </a:r>
            <a:endParaRPr lang="zh-TW" altLang="zh-HK" sz="1800" kern="100" dirty="0">
              <a:effectLst/>
              <a:latin typeface="Calibri" panose="020F0502020204030204" pitchFamily="34" charset="0"/>
              <a:ea typeface="新細明體" panose="02020500000000000000" pitchFamily="18" charset="-120"/>
              <a:cs typeface="Arial" panose="020B0604020202020204" pitchFamily="34" charset="0"/>
            </a:endParaRPr>
          </a:p>
          <a:p>
            <a:pPr marL="742950" lvl="1" indent="-285750">
              <a:buFont typeface="新細明體" panose="02020500000000000000" pitchFamily="18" charset="-120"/>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Arial" panose="020B0604020202020204" pitchFamily="34" charset="0"/>
              </a:rPr>
              <a:t>2b—serious injury</a:t>
            </a:r>
            <a:endParaRPr lang="zh-TW" altLang="zh-HK" sz="1800" kern="100" dirty="0">
              <a:effectLst/>
              <a:latin typeface="Calibri" panose="020F0502020204030204" pitchFamily="34" charset="0"/>
              <a:ea typeface="新細明體" panose="02020500000000000000" pitchFamily="18" charset="-120"/>
              <a:cs typeface="Arial" panose="020B0604020202020204" pitchFamily="34" charset="0"/>
            </a:endParaRPr>
          </a:p>
          <a:p>
            <a:pPr marL="742950" lvl="1" indent="-285750">
              <a:buFont typeface="新細明體" panose="02020500000000000000" pitchFamily="18" charset="-120"/>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Arial" panose="020B0604020202020204" pitchFamily="34" charset="0"/>
              </a:rPr>
              <a:t>2—injury</a:t>
            </a:r>
            <a:endParaRPr lang="zh-TW" altLang="zh-HK" sz="1800" kern="100" dirty="0">
              <a:effectLst/>
              <a:latin typeface="Calibri" panose="020F0502020204030204" pitchFamily="34" charset="0"/>
              <a:ea typeface="新細明體" panose="02020500000000000000" pitchFamily="18" charset="-120"/>
              <a:cs typeface="Arial" panose="020B0604020202020204" pitchFamily="34" charset="0"/>
            </a:endParaRPr>
          </a:p>
          <a:p>
            <a:pPr marL="742950" lvl="1" indent="-285750">
              <a:buFont typeface="新細明體" panose="02020500000000000000" pitchFamily="18" charset="-120"/>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Arial" panose="020B0604020202020204" pitchFamily="34" charset="0"/>
              </a:rPr>
              <a:t>1—prop damage</a:t>
            </a:r>
            <a:endParaRPr lang="zh-TW" altLang="zh-HK" sz="1800" kern="100" dirty="0">
              <a:effectLst/>
              <a:latin typeface="Calibri" panose="020F0502020204030204" pitchFamily="34" charset="0"/>
              <a:ea typeface="新細明體" panose="02020500000000000000" pitchFamily="18" charset="-120"/>
              <a:cs typeface="Arial" panose="020B0604020202020204" pitchFamily="34" charset="0"/>
            </a:endParaRPr>
          </a:p>
          <a:p>
            <a:pPr marL="742950" lvl="1" indent="-285750">
              <a:buFont typeface="新細明體" panose="02020500000000000000" pitchFamily="18" charset="-120"/>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Arial" panose="020B0604020202020204" pitchFamily="34" charset="0"/>
              </a:rPr>
              <a:t>0—unknown </a:t>
            </a:r>
            <a:endParaRPr lang="zh-TW" altLang="zh-HK" sz="1800" kern="100" dirty="0">
              <a:effectLst/>
              <a:latin typeface="Calibri" panose="020F0502020204030204" pitchFamily="34" charset="0"/>
              <a:ea typeface="新細明體" panose="02020500000000000000" pitchFamily="18" charset="-120"/>
              <a:cs typeface="Arial" panose="020B0604020202020204" pitchFamily="34" charset="0"/>
            </a:endParaRPr>
          </a:p>
          <a:p>
            <a:endParaRPr lang="zh-HK" altLang="en-US" sz="1800" dirty="0"/>
          </a:p>
        </p:txBody>
      </p:sp>
    </p:spTree>
    <p:extLst>
      <p:ext uri="{BB962C8B-B14F-4D97-AF65-F5344CB8AC3E}">
        <p14:creationId xmlns:p14="http://schemas.microsoft.com/office/powerpoint/2010/main" val="865942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Data where you describe the data that will be used to solve the problem and the source of the data</a:t>
            </a:r>
            <a:endParaRPr lang="zh-HK" altLang="en-US" sz="1800"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p:txBody>
          <a:bodyPr>
            <a:normAutofit/>
          </a:bodyPr>
          <a:lstStyle/>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'ADDRTYPE', Collision address type:</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742950" lvl="1" indent="-285750">
              <a:buFont typeface="新細明體" panose="02020500000000000000" pitchFamily="18" charset="-120"/>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Arial" panose="020B0604020202020204" pitchFamily="34" charset="0"/>
              </a:rPr>
              <a:t>Alley</a:t>
            </a:r>
            <a:endParaRPr lang="zh-TW" altLang="zh-HK" sz="1800" kern="100" dirty="0">
              <a:effectLst/>
              <a:latin typeface="Calibri" panose="020F0502020204030204" pitchFamily="34" charset="0"/>
              <a:ea typeface="新細明體" panose="02020500000000000000" pitchFamily="18" charset="-120"/>
              <a:cs typeface="Arial" panose="020B0604020202020204" pitchFamily="34" charset="0"/>
            </a:endParaRPr>
          </a:p>
          <a:p>
            <a:pPr marL="742950" lvl="1" indent="-285750">
              <a:buFont typeface="新細明體" panose="02020500000000000000" pitchFamily="18" charset="-120"/>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Arial" panose="020B0604020202020204" pitchFamily="34" charset="0"/>
              </a:rPr>
              <a:t>Block</a:t>
            </a:r>
            <a:endParaRPr lang="zh-TW" altLang="zh-HK" sz="1800" kern="100" dirty="0">
              <a:effectLst/>
              <a:latin typeface="Calibri" panose="020F0502020204030204" pitchFamily="34" charset="0"/>
              <a:ea typeface="新細明體" panose="02020500000000000000" pitchFamily="18" charset="-120"/>
              <a:cs typeface="Arial" panose="020B0604020202020204" pitchFamily="34" charset="0"/>
            </a:endParaRPr>
          </a:p>
          <a:p>
            <a:pPr marL="742950" lvl="1" indent="-285750">
              <a:buFont typeface="新細明體" panose="02020500000000000000" pitchFamily="18" charset="-120"/>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Arial" panose="020B0604020202020204" pitchFamily="34" charset="0"/>
              </a:rPr>
              <a:t>Intersection</a:t>
            </a:r>
            <a:endParaRPr lang="zh-TW" altLang="zh-HK" sz="1800" kern="100" dirty="0">
              <a:effectLst/>
              <a:latin typeface="Calibri" panose="020F0502020204030204" pitchFamily="34" charset="0"/>
              <a:ea typeface="新細明體" panose="02020500000000000000" pitchFamily="18" charset="-120"/>
              <a:cs typeface="Arial" panose="020B0604020202020204" pitchFamily="34"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'INTKEY', Key that corresponds to the intersection associated with a collision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'LOCATION’, Description of the general location of the collision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'SEVERITYDESC’, A detailed description of the severity of the collision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'COLLISIONTYPE’, Collision type</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'PERSONCOUNT’, The total number of people involved in the collision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'PEDCOUNT’, The number of pedestrians involved in the collision. This is entered by the state.</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'PEDCYLCOUNT', The number of bicycles involved in the collision. This is entered by the state.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722091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normAutofit/>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Data where you describe the data that will be used to solve the problem and the source of the data</a:t>
            </a:r>
            <a:endParaRPr lang="zh-HK" altLang="en-US" sz="1800"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a:xfrm>
            <a:off x="838200" y="1399598"/>
            <a:ext cx="10515600" cy="4351338"/>
          </a:xfrm>
        </p:spPr>
        <p:txBody>
          <a:bodyPr>
            <a:noAutofit/>
          </a:bodyPr>
          <a:lstStyle/>
          <a:p>
            <a:pPr marL="342900" lvl="0" indent="-342900">
              <a:buFont typeface="Wingdings" panose="05000000000000000000" pitchFamily="2" charset="2"/>
              <a:buChar char=""/>
            </a:pPr>
            <a:r>
              <a:rPr lang="en-US" altLang="zh-HK" sz="16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'VEHCOUNT’, The number of vehicles involved in the collision. This is entered by the state. </a:t>
            </a:r>
            <a:endParaRPr lang="zh-TW" altLang="zh-HK" sz="16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6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'INCDATE', The date of the incident.  </a:t>
            </a:r>
            <a:endParaRPr lang="zh-TW" altLang="zh-HK" sz="16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6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'INCDTTM’, The date and time of the incident.</a:t>
            </a:r>
            <a:endParaRPr lang="zh-TW" altLang="zh-HK" sz="16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6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a:t>
            </a:r>
            <a:r>
              <a:rPr lang="en-US" altLang="zh-HK" sz="16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JUNCTIONTYPE </a:t>
            </a:r>
            <a:r>
              <a:rPr lang="en-US" altLang="zh-HK" sz="16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 The of junction at which collision took place </a:t>
            </a:r>
            <a:endParaRPr lang="zh-TW" altLang="zh-HK" sz="16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6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'SDOT_COLCODE', A code given to the collision by SDOT. </a:t>
            </a:r>
            <a:endParaRPr lang="zh-TW" altLang="zh-HK" sz="16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6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'SDOT_COLDESC', A description of the collision corresponding to the collision codes. </a:t>
            </a:r>
            <a:endParaRPr lang="zh-TW" altLang="zh-HK" sz="16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6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'INATTENTIONIND', Whether or not collision was due to inattention. (Y/N) </a:t>
            </a:r>
            <a:endParaRPr lang="zh-TW" altLang="zh-HK" sz="16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6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‘UNDERINFL’, </a:t>
            </a:r>
            <a:r>
              <a:rPr lang="en-US" altLang="zh-HK" sz="16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Whether or not a driver involved was under the influence of drugs or alcohol. </a:t>
            </a:r>
            <a:endParaRPr lang="zh-TW" altLang="zh-HK" sz="16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6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'WEATHER', A description of the weather conditions during the time of the collision</a:t>
            </a:r>
            <a:endParaRPr lang="zh-TW" altLang="zh-HK" sz="16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6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'ROADCOND', The condition of the road during the collision. </a:t>
            </a:r>
            <a:endParaRPr lang="zh-TW" altLang="zh-HK" sz="16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6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'LIGHTCOND’, The light conditions during the collision. </a:t>
            </a:r>
            <a:endParaRPr lang="zh-TW" altLang="zh-HK" sz="16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6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'PEDROWNOTGRNT', Whether or not the pedestrian right of way was not granted. (Y/N) </a:t>
            </a:r>
            <a:endParaRPr lang="zh-TW" altLang="zh-HK" sz="16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6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'SPEEDING', Whether or not speeding was a factor in the collision. (Y/N)</a:t>
            </a:r>
            <a:endParaRPr lang="zh-TW" altLang="zh-HK" sz="16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9049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BC27-0F03-46DA-9D3C-24C11ACEE435}"/>
              </a:ext>
            </a:extLst>
          </p:cNvPr>
          <p:cNvSpPr>
            <a:spLocks noGrp="1"/>
          </p:cNvSpPr>
          <p:nvPr>
            <p:ph type="title"/>
          </p:nvPr>
        </p:nvSpPr>
        <p:spPr/>
        <p:txBody>
          <a:bodyPr/>
          <a:lstStyle/>
          <a:p>
            <a:r>
              <a:rPr lang="en-US" altLang="zh-HK" sz="1800" b="1"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Data where you describe the data that will be used to solve the problem and the source of the data</a:t>
            </a:r>
            <a:endParaRPr lang="zh-HK" altLang="en-US" dirty="0"/>
          </a:p>
        </p:txBody>
      </p:sp>
      <p:sp>
        <p:nvSpPr>
          <p:cNvPr id="3" name="Content Placeholder 2">
            <a:extLst>
              <a:ext uri="{FF2B5EF4-FFF2-40B4-BE49-F238E27FC236}">
                <a16:creationId xmlns:a16="http://schemas.microsoft.com/office/drawing/2014/main" id="{D23D92C8-7C54-486C-8517-A985DABBFD7C}"/>
              </a:ext>
            </a:extLst>
          </p:cNvPr>
          <p:cNvSpPr>
            <a:spLocks noGrp="1"/>
          </p:cNvSpPr>
          <p:nvPr>
            <p:ph idx="1"/>
          </p:nvPr>
        </p:nvSpPr>
        <p:spPr>
          <a:xfrm>
            <a:off x="838200" y="1378815"/>
            <a:ext cx="10515600" cy="5032375"/>
          </a:xfrm>
        </p:spPr>
        <p:txBody>
          <a:bodyPr>
            <a:normAutofit/>
          </a:bodyPr>
          <a:lstStyle/>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'ST_COLCODE’, A code provided by the state that describes the collision.</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'ST_COLDESC', A description that corresponds to the state’s coding designation.</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'SEGLANEKEY', A key for the lane segment in which the collision occurred.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'CROSSWALKKEY', A key for the crosswalk at which the collision occurred. </a:t>
            </a:r>
            <a:endParaRPr lang="en-US" altLang="zh-HK" sz="1800" kern="100" dirty="0">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dirty="0">
                <a:solidFill>
                  <a:srgbClr val="1F1F1F"/>
                </a:solidFill>
                <a:effectLst/>
                <a:latin typeface="Arial" panose="020B0604020202020204" pitchFamily="34" charset="0"/>
                <a:ea typeface="新細明體" panose="02020500000000000000" pitchFamily="18" charset="-120"/>
              </a:rPr>
              <a:t>'HITPARKEDCAR’, Whether or not the collision involved hitting a parked car. (Y/N)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And the data could be categorized into the following groups:</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1.the accident severity, the accident type, the details of the accident,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2.the Transportation (e.g. car / bicycles) and how many people and who involved in the accident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3.the weather, road condition and environmental factors at the point-in-time of the accident</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4. the location of the accident, the surrounding physical environment of the location accidents, etc.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Wingdings" panose="05000000000000000000" pitchFamily="2" charset="2"/>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Times New Roman" panose="02020603050405020304" pitchFamily="18" charset="0"/>
              </a:rPr>
              <a:t>5. - irrelevant / duplicated for the capstone project (could be drop)</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742950" lvl="1" indent="-285750">
              <a:buFont typeface="新細明體" panose="02020500000000000000" pitchFamily="18" charset="-120"/>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Arial" panose="020B0604020202020204" pitchFamily="34" charset="0"/>
              </a:rPr>
              <a:t>'X','Y','SEVERITYCODE.1','OBJECTID','INCKEY','COLDETKEY','EXCEPTRSNCODE','EXCEPTRSNDESC'</a:t>
            </a:r>
            <a:endParaRPr lang="zh-TW" altLang="zh-HK" sz="1800" kern="100" dirty="0">
              <a:effectLst/>
              <a:latin typeface="Calibri" panose="020F0502020204030204" pitchFamily="34" charset="0"/>
              <a:ea typeface="新細明體" panose="02020500000000000000" pitchFamily="18" charset="-120"/>
              <a:cs typeface="Arial" panose="020B0604020202020204" pitchFamily="34" charset="0"/>
            </a:endParaRPr>
          </a:p>
          <a:p>
            <a:pPr marL="742950" lvl="1" indent="-285750">
              <a:buFont typeface="新細明體" panose="02020500000000000000" pitchFamily="18" charset="-120"/>
              <a:buChar char="•"/>
            </a:pPr>
            <a:r>
              <a:rPr lang="en-US" altLang="zh-HK" sz="1800" b="0" kern="100" dirty="0">
                <a:solidFill>
                  <a:srgbClr val="1F1F1F"/>
                </a:solidFill>
                <a:effectLst/>
                <a:latin typeface="Arial" panose="020B0604020202020204" pitchFamily="34" charset="0"/>
                <a:ea typeface="新細明體" panose="02020500000000000000" pitchFamily="18" charset="-120"/>
                <a:cs typeface="Arial" panose="020B0604020202020204" pitchFamily="34" charset="0"/>
              </a:rPr>
              <a:t>(Potential irrelevant data - 'SDOTCOLNUM', A number given to the collision by SDOT.) </a:t>
            </a:r>
            <a:endParaRPr lang="zh-TW" altLang="zh-HK" sz="1800" kern="100" dirty="0">
              <a:effectLst/>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660920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3697</Words>
  <Application>Microsoft Office PowerPoint</Application>
  <PresentationFormat>Widescreen</PresentationFormat>
  <Paragraphs>323</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 Unicode MS</vt:lpstr>
      <vt:lpstr>新細明體</vt:lpstr>
      <vt:lpstr>Arial</vt:lpstr>
      <vt:lpstr>Calibri</vt:lpstr>
      <vt:lpstr>Calibri Light</vt:lpstr>
      <vt:lpstr>Wingdings</vt:lpstr>
      <vt:lpstr>Office Theme</vt:lpstr>
      <vt:lpstr>Capstone Project (Car-accident analysis) Date: Oct 2020   By: Alex Wong </vt:lpstr>
      <vt:lpstr>Introduction/Business Problem Section </vt:lpstr>
      <vt:lpstr>Introduction/Business Problem Section </vt:lpstr>
      <vt:lpstr>Introduction/Business Problem Section </vt:lpstr>
      <vt:lpstr>Introduction/Business Problem Section </vt:lpstr>
      <vt:lpstr>Data where you describe the data that will be used to solve the problem and the source of the data</vt:lpstr>
      <vt:lpstr>Data where you describe the data that will be used to solve the problem and the source of the data</vt:lpstr>
      <vt:lpstr>Data where you describe the data that will be used to solve the problem and the source of the data</vt:lpstr>
      <vt:lpstr>Data where you describe the data that will be used to solve the problem and the source of the data</vt:lpstr>
      <vt:lpstr>Data where you describe the data that will be used to solve the problem and the source of the data</vt:lpstr>
      <vt:lpstr>Data where you describe the data that will be used to solve the problem and the source of the data</vt:lpstr>
      <vt:lpstr>Methodology section which represents the main component of the report where you discuss and describe any exploratory data analysis that you did, any inferential statistical testing that you performed, if any, and what machine learnings were used and why</vt:lpstr>
      <vt:lpstr>Methodology section which represents the main component of the report where you discuss and describe any exploratory data analysis that you did, any inferential statistical testing that you performed, if any, and what machine learnings were used and why</vt:lpstr>
      <vt:lpstr>Methodology section which represents the main component of the report where you discuss and describe any exploratory data analysis that you did, any inferential statistical testing that you performed, if any, and what machine learnings were used and why</vt:lpstr>
      <vt:lpstr>Methodology section which represents the main component of the report where you discuss and describe any exploratory data analysis that you did, any inferential statistical testing that you performed, if any, and what machine learnings were used and why</vt:lpstr>
      <vt:lpstr>Methodology section which represents the main component of the report where you discuss and describe any exploratory data analysis that you did, any inferential statistical testing that you performed, if any, and what machine learnings were used and why</vt:lpstr>
      <vt:lpstr>Methodology section which represents the main component of the report where you discuss and describe any exploratory data analysis that you did, any inferential statistical testing that you performed, if any, and what machine learnings were used and why</vt:lpstr>
      <vt:lpstr>Results section where you discuss the results.</vt:lpstr>
      <vt:lpstr>Results section where you discuss the results.</vt:lpstr>
      <vt:lpstr>Results section where you discuss the results.</vt:lpstr>
      <vt:lpstr>Results section where you discuss the results.</vt:lpstr>
      <vt:lpstr>Results section where you discuss the results.</vt:lpstr>
      <vt:lpstr>Results section where you discuss the results.</vt:lpstr>
      <vt:lpstr>Results section where you discuss the results.</vt:lpstr>
      <vt:lpstr>Results section where you discuss the results.</vt:lpstr>
      <vt:lpstr>Results section where you discuss the results.</vt:lpstr>
      <vt:lpstr>Results section where you discuss the results.</vt:lpstr>
      <vt:lpstr>Results section where you discuss the results.</vt:lpstr>
      <vt:lpstr>Results section where you discuss the results.</vt:lpstr>
      <vt:lpstr>Results section where you discuss the results.</vt:lpstr>
      <vt:lpstr>Results section where you discuss the results.</vt:lpstr>
      <vt:lpstr>Results section where you discuss the results</vt:lpstr>
      <vt:lpstr>Discussion section where you discuss any observations you noted and any recommendations you can make based on the results.</vt:lpstr>
      <vt:lpstr>Discussion section where you discuss any observations you noted and any recommendations you can make based on the results.</vt:lpstr>
      <vt:lpstr>Discussion section where you discuss any observations you noted and any recommendations you can make based on the results.</vt:lpstr>
      <vt:lpstr>Discussion section where you discuss any observations you noted and any recommendations you can make based on the results.</vt:lpstr>
      <vt:lpstr>Discussion section where you discuss any observations you noted and any recommendations you can make based on the results.</vt:lpstr>
      <vt:lpstr>Discussion section where you discuss any observations you noted and any recommendations you can make based on the results.</vt:lpstr>
      <vt:lpstr>Discussion section where you discuss any observations you noted and any recommendations you can make based on the results.</vt:lpstr>
      <vt:lpstr>Conclusion section where you conclude the report.</vt:lpstr>
      <vt:lpstr>Conclusion section where you conclude the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Wong</dc:creator>
  <cp:lastModifiedBy>Alex Wong</cp:lastModifiedBy>
  <cp:revision>43</cp:revision>
  <dcterms:created xsi:type="dcterms:W3CDTF">2020-10-13T03:34:35Z</dcterms:created>
  <dcterms:modified xsi:type="dcterms:W3CDTF">2020-10-14T10:54:10Z</dcterms:modified>
</cp:coreProperties>
</file>