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176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28EC9-1CA4-4EEE-A56A-C6C043B16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DCD3F0-0B33-4646-A12E-B47909B53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A1076E-A7AC-4DCF-82BC-5C522AE9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F4F7-FE49-4B3C-AF5A-0EBDF0D03B3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7F01A-79B9-4FE4-8140-8F79BF76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2F1CEF-B855-4E31-A330-F014AB6D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C247-60A5-4CD7-B84E-6220BE06827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4B9A28-5FEE-4010-8287-7EF5098749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3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4E9E3-0CFE-4FC8-ACCD-BE4BD48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84AF2F-854E-4F38-9009-41D48C8FC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3AA5DE-F30E-4384-A2D7-EB21F900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F4F7-FE49-4B3C-AF5A-0EBDF0D03B3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A1ED75-9723-407F-83CC-ADCC384F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8658D5-DC23-4F82-B69C-81773D76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C247-60A5-4CD7-B84E-6220BE068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76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4BBBDF-9820-4204-9A50-5836A605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F960C0-C00A-4F51-B071-29956CD60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68268B-90FB-41DE-AA82-F65A3EEF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F4F7-FE49-4B3C-AF5A-0EBDF0D03B3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BE1655-059D-411B-B85A-8751C44B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C252F9-FB10-4C82-BCDF-E91FA22E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C247-60A5-4CD7-B84E-6220BE068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1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55ACF-B200-48C3-9E58-FCE177AB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E8E913-B3B0-488B-876C-25CE09D1D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BFBA0D-16D6-4558-9E7F-353EF921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F4F7-FE49-4B3C-AF5A-0EBDF0D03B3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FFF245-4EEE-4358-AC27-23C5FF8B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96D751-39E6-4AB2-8213-16AD4838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C247-60A5-4CD7-B84E-6220BE068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12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87592-49CF-49E9-814E-82A6463D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82B7D4-E0B8-4A7C-BB9B-50DEB45A7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BB1F59-9CFA-4BB6-8E28-7C65ECD6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F4F7-FE49-4B3C-AF5A-0EBDF0D03B3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CB7D91-46EF-4306-B964-A9618DCD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BB35EA-D63D-4A58-A6F2-B1E739F4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C247-60A5-4CD7-B84E-6220BE068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36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33BF1-2346-4F9D-BA11-3DC13A47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4AF1F-1260-4208-87BC-A8591EA2C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94A626-801A-41BD-A95C-877A1CA9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CC2F07-F1C4-415C-905C-EDCA3015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F4F7-FE49-4B3C-AF5A-0EBDF0D03B3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7DC4A9-EE00-4EC8-824C-CFC4CE7E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50FC77-6DB7-4D5B-9E6A-86368CCA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C247-60A5-4CD7-B84E-6220BE068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49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DD23D-4984-430D-B895-2B23B8D7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48B6B7-AC62-4E8B-9304-4452C2CBC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E6E0D6-DEA6-4592-A4DE-15362135F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3F9B36-08F5-488A-9B03-C685A1D94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0B3618-5205-413F-B3A3-036DFC098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C3CF7B-24A9-4A47-99F1-4A3D348B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F4F7-FE49-4B3C-AF5A-0EBDF0D03B3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EE9368-E2B0-4CBE-9C1A-E03AEDED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1D7F47-3D29-4921-9E00-E7BB6885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C247-60A5-4CD7-B84E-6220BE068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5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3093D-C300-479C-8734-CCBF8F8B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B4F90F-8DDD-4ABF-93AC-6AC918AF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F4F7-FE49-4B3C-AF5A-0EBDF0D03B3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52B2C5-928F-4BF6-B294-1EBDBAD9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C82A0A-F100-4A62-B7BD-7E2B11A9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C247-60A5-4CD7-B84E-6220BE068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6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E38B1C-BE3C-48AC-B9AE-55D290CD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F4F7-FE49-4B3C-AF5A-0EBDF0D03B3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6DDD3E-D237-4F80-8865-EC7C0D1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97FF8B-4AC9-44BA-A309-B69CACBF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C247-60A5-4CD7-B84E-6220BE068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99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18EF8-FEA3-4DD0-AD51-61B46458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AA484A-F38A-4145-B57F-925BF7E3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0FEB0D-E2FC-41B8-8A80-6C411717C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E68248-6F3E-4FAB-A605-DF98AF25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F4F7-FE49-4B3C-AF5A-0EBDF0D03B3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E75A5D-CF69-408A-8F7A-BA4F6371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B91B6E-02D4-4194-A758-7CDA4C7C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C247-60A5-4CD7-B84E-6220BE068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70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EAB19-B8E9-4865-8AAE-F335CF47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5B057F-1834-4E00-9313-08212A999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ABF4A0-DA0F-4C77-9A32-A820B50DB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543C6D-2B59-4BC1-8FC2-CCDE38C8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F4F7-FE49-4B3C-AF5A-0EBDF0D03B3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194ADA-B580-4196-B347-CA675A20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7E1E04-B4E0-4EAB-8F5B-F4C166D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C247-60A5-4CD7-B84E-6220BE068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6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EB7FA-FFF1-4DCF-8246-77E886DD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274250-6DD6-4934-BA20-815CCA436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6A3546-1784-430D-A43A-BD987303F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F4F7-FE49-4B3C-AF5A-0EBDF0D03B3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9BE767-5E55-42D5-BB23-0968FC3F5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A8DB02-12A1-4C79-BFD7-556AFA778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EC247-60A5-4CD7-B84E-6220BE06827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6BBFDD-BE92-4D87-8A8D-3155F10C725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1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ozetked.me/articles/14745-kak-delayut-processory-i-chto-takoe-tehprocess" TargetMode="External"/><Relationship Id="rId2" Type="http://schemas.openxmlformats.org/officeDocument/2006/relationships/hyperlink" Target="https://habr.com/ru/company/droider/blog/510796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D6D3C-2784-4D70-9D6F-CA32CC9E0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836" y="1741202"/>
            <a:ext cx="9144000" cy="2387600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latin typeface="+mn-lt"/>
              </a:rPr>
              <a:t>ЗНАЧЕНИЕ ИЗМЕРЕНИЙ В ВЫЧИСЛИТЕЛЬНОЙ ТЕХНИКЕ</a:t>
            </a:r>
            <a:endParaRPr lang="ru-RU" sz="4800" b="1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6E3D56-D513-4D41-9450-1C8E2444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836" y="4220877"/>
            <a:ext cx="9144000" cy="1655762"/>
          </a:xfrm>
        </p:spPr>
        <p:txBody>
          <a:bodyPr/>
          <a:lstStyle/>
          <a:p>
            <a:r>
              <a:rPr lang="ru-RU" dirty="0" smtClean="0"/>
              <a:t>Выполнил студент группы СА-20: Пермяков Данил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785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5424086" y="333377"/>
            <a:ext cx="2824368" cy="749656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424086" y="385039"/>
            <a:ext cx="6018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rgbClr val="212529"/>
                </a:solidFill>
                <a:latin typeface="PTSans"/>
              </a:rPr>
              <a:t>Транзистор</a:t>
            </a:r>
            <a:endParaRPr lang="ru-RU" sz="3600" b="1" i="0" dirty="0">
              <a:solidFill>
                <a:srgbClr val="212529"/>
              </a:solidFill>
              <a:effectLst/>
              <a:latin typeface="PTSans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332265" y="1281976"/>
            <a:ext cx="58323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/>
              <a:t>Ключевым элементом практически каждой вычислительной схемы является транзистор. Это полупроводниковый элемент, который служит для управления токами. Из транзисторов собираются основные логические элементы, а на их основе создаются различные комбинационные схемы и уже непосредственно процессоры</a:t>
            </a:r>
            <a:r>
              <a:rPr lang="ru-RU" sz="2400" dirty="0" smtClean="0"/>
              <a:t>. </a:t>
            </a:r>
          </a:p>
          <a:p>
            <a:pPr lvl="0"/>
            <a:r>
              <a:rPr lang="ru-RU" sz="2400" dirty="0"/>
              <a:t>Чем больше транзисторов в процессоре — тем выше его производительность, ведь можно поместить на кристалл большее количество логических элементов для выполнения разных операций.</a:t>
            </a:r>
            <a:endParaRPr lang="en-US" sz="6000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s://xakep.ru/wp-content/uploads/2020/06/306733/CrossTal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3" r="31155"/>
          <a:stretch/>
        </p:blipFill>
        <p:spPr bwMode="auto">
          <a:xfrm>
            <a:off x="1155700" y="708204"/>
            <a:ext cx="3594100" cy="5678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87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5424086" y="333377"/>
            <a:ext cx="5403746" cy="749656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424086" y="385039"/>
            <a:ext cx="5492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212529"/>
                </a:solidFill>
                <a:latin typeface="PTSans"/>
              </a:rPr>
              <a:t>Какие существуют техпроцессы: вчера и сегодня</a:t>
            </a:r>
            <a:endParaRPr lang="ru-RU" sz="2000" b="1" i="0" dirty="0">
              <a:solidFill>
                <a:srgbClr val="212529"/>
              </a:solidFill>
              <a:effectLst/>
              <a:latin typeface="PTSans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424086" y="1104176"/>
            <a:ext cx="58323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/>
              <a:t>Первые </a:t>
            </a:r>
            <a:r>
              <a:rPr lang="ru-RU" sz="2400" dirty="0"/>
              <a:t>микросхемы до 1990-х выпускались по технологическому процессу 3,5 микрометра. Эти показатели означали непосредственно линейное разрешение литографического оборудования. Если вам трудно представить, насколько небольшая величина в 3 микрометра, то давайте узнаем, сколько транзисторов может поместиться в ширине человечного волоса</a:t>
            </a:r>
            <a:r>
              <a:rPr lang="ru-RU" sz="2400" dirty="0" smtClean="0"/>
              <a:t>. </a:t>
            </a:r>
            <a:r>
              <a:rPr lang="ru-RU" sz="2400" dirty="0"/>
              <a:t>Уже тогда транзисторы были настолько маленькими, что пару десятков с легкостью помещались в толщине человеческого волоса</a:t>
            </a:r>
            <a:r>
              <a:rPr lang="ru-RU" sz="2400" dirty="0" smtClean="0"/>
              <a:t>.</a:t>
            </a:r>
            <a:endParaRPr lang="en-US" sz="88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c.dns-shop.ru/thumb/st1/fit/760/600/3544380380a99bd74bdc70fded7a657c/q93_69027bdce0f9a68187d819b0efb72bb1e1c6e28b925e335ee8a4173d08336ff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91"/>
          <a:stretch/>
        </p:blipFill>
        <p:spPr bwMode="auto">
          <a:xfrm>
            <a:off x="0" y="1426098"/>
            <a:ext cx="5359104" cy="44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19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3293628" y="337281"/>
            <a:ext cx="5403746" cy="749656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249022" y="376967"/>
            <a:ext cx="5492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212529"/>
                </a:solidFill>
                <a:latin typeface="PTSans"/>
              </a:rPr>
              <a:t>Какие существуют техпроцессы: вчера и сегодня</a:t>
            </a:r>
            <a:endParaRPr lang="ru-RU" sz="2000" b="1" i="0" dirty="0">
              <a:solidFill>
                <a:srgbClr val="212529"/>
              </a:solidFill>
              <a:effectLst/>
              <a:latin typeface="PTSans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864845" y="1344419"/>
            <a:ext cx="97874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/>
              <a:t>Продукцию </a:t>
            </a:r>
            <a:r>
              <a:rPr lang="ru-RU" sz="2800" dirty="0"/>
              <a:t>по техпроцессу в 3 </a:t>
            </a:r>
            <a:r>
              <a:rPr lang="ru-RU" sz="2800" dirty="0" err="1"/>
              <a:t>нм</a:t>
            </a:r>
            <a:r>
              <a:rPr lang="ru-RU" sz="2800" dirty="0"/>
              <a:t> </a:t>
            </a:r>
            <a:r>
              <a:rPr lang="ru-RU" sz="2800" dirty="0" err="1"/>
              <a:t>Samsung</a:t>
            </a:r>
            <a:r>
              <a:rPr lang="ru-RU" sz="2800" dirty="0"/>
              <a:t> планирует выпускать уже к 2021 году. Если разработчикам действительно удастся приблизиться к таким размерам, то один транзистор можно будет сравнить уже с некоторыми молекулами.</a:t>
            </a:r>
            <a:endParaRPr lang="en-US" sz="13800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c.dns-shop.ru/thumb/st4/fit/760/600/bf1dcabcf70eafeeb0fe3bc4081e963a/q93_4f3a0fe37c9188454277b6bcf157e51dd20e4d34d00186d334d3b268d5559f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2" t="-10096" r="18968" b="-1"/>
          <a:stretch/>
        </p:blipFill>
        <p:spPr bwMode="auto">
          <a:xfrm>
            <a:off x="1109742" y="2995660"/>
            <a:ext cx="4648825" cy="367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.dns-shop.ru/thumb/st4/fit/760/600/eac6e44456358a3a02363788b58531d7/q93_19f9cfbac8485e453a29e496c4571630ed164628a1046c7d34521a5a3cee419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90" y="3626085"/>
            <a:ext cx="4595534" cy="311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512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5424086" y="333377"/>
            <a:ext cx="5403746" cy="749656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424086" y="287325"/>
            <a:ext cx="549295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Насколько </a:t>
            </a:r>
            <a:r>
              <a:rPr lang="ru-RU" sz="2400" b="1" dirty="0"/>
              <a:t>маленьким может быть техпроцесс</a:t>
            </a:r>
          </a:p>
          <a:p>
            <a:endParaRPr lang="ru-RU" sz="2000" b="1" i="0" dirty="0">
              <a:solidFill>
                <a:srgbClr val="212529"/>
              </a:solidFill>
              <a:effectLst/>
              <a:latin typeface="PTSans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424086" y="1217297"/>
            <a:ext cx="583237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Уменьшение </a:t>
            </a:r>
            <a:r>
              <a:rPr lang="ru-RU" sz="2400" dirty="0"/>
              <a:t>размеров транзисторов позволяет делать более </a:t>
            </a:r>
            <a:r>
              <a:rPr lang="ru-RU" sz="2400" dirty="0" err="1"/>
              <a:t>энергоэффективные</a:t>
            </a:r>
            <a:r>
              <a:rPr lang="ru-RU" sz="2400" dirty="0"/>
              <a:t> и мощные процессоры, но какой предел? На самом деле ответа никто не знает.</a:t>
            </a:r>
          </a:p>
          <a:p>
            <a:r>
              <a:rPr lang="ru-RU" sz="2400" dirty="0"/>
              <a:t>Проблема кроется в самой конструкции транзистора. Уменьшение прослойки между эмиттером и коллектором приводит к тому, что электроны начинают самостоятельно просачиваться, а это делает транзистор неуправляемым. Ток утечки становится слишком большим, что также повышает потребление энергии.</a:t>
            </a:r>
          </a:p>
          <a:p>
            <a:pPr lvl="0"/>
            <a:endParaRPr lang="en-US" sz="8800" dirty="0">
              <a:solidFill>
                <a:srgbClr val="000000"/>
              </a:solidFill>
            </a:endParaRPr>
          </a:p>
        </p:txBody>
      </p:sp>
      <p:pic>
        <p:nvPicPr>
          <p:cNvPr id="5122" name="Picture 2" descr="https://phonoteka.org/uploads/posts/2021-06/1625029270_25-phonoteka_org-p-protsessor-oboi-krasivo-2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6" r="44818" b="10783"/>
          <a:stretch/>
        </p:blipFill>
        <p:spPr bwMode="auto">
          <a:xfrm>
            <a:off x="955343" y="456206"/>
            <a:ext cx="3971498" cy="5876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319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5424086" y="333377"/>
            <a:ext cx="1758767" cy="749656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424086" y="287325"/>
            <a:ext cx="54929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 smtClean="0"/>
              <a:t>Вывод</a:t>
            </a:r>
            <a:endParaRPr lang="ru-RU" sz="4400" b="1" dirty="0"/>
          </a:p>
          <a:p>
            <a:endParaRPr lang="ru-RU" sz="2000" b="1" i="0" dirty="0">
              <a:solidFill>
                <a:srgbClr val="212529"/>
              </a:solidFill>
              <a:effectLst/>
              <a:latin typeface="PTSans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424086" y="1217297"/>
            <a:ext cx="58323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Что же в итоге</a:t>
            </a:r>
            <a:r>
              <a:rPr lang="en-US" sz="2800" dirty="0" smtClean="0"/>
              <a:t>?</a:t>
            </a:r>
            <a:r>
              <a:rPr lang="ru-RU" sz="2800" dirty="0" smtClean="0"/>
              <a:t> Точность измерений – это один из </a:t>
            </a:r>
            <a:r>
              <a:rPr lang="ru-RU" sz="2800" dirty="0" err="1" smtClean="0"/>
              <a:t>авжнейших</a:t>
            </a:r>
            <a:r>
              <a:rPr lang="ru-RU" sz="2800" dirty="0" smtClean="0"/>
              <a:t> аспектов в создании и производстве вычислительной техники. Любая ошибка в расчётах может привести к неожиданным проблемам, избежать которые и помогает метрология, ежегодно повышая уровень измерительных приборов, уменьшая погрешности, в следствие, 1,5 </a:t>
            </a:r>
            <a:r>
              <a:rPr lang="ru-RU" sz="2800" dirty="0" err="1" smtClean="0"/>
              <a:t>нм</a:t>
            </a:r>
            <a:r>
              <a:rPr lang="ru-RU" sz="2800" dirty="0" smtClean="0"/>
              <a:t> к 2029 смотрятся, как не такая уж и фантастика</a:t>
            </a:r>
            <a:r>
              <a:rPr lang="en-US" sz="2800" dirty="0" smtClean="0"/>
              <a:t> </a:t>
            </a:r>
            <a:endParaRPr lang="en-US" sz="9600" dirty="0">
              <a:solidFill>
                <a:srgbClr val="000000"/>
              </a:solidFill>
            </a:endParaRPr>
          </a:p>
        </p:txBody>
      </p:sp>
      <p:pic>
        <p:nvPicPr>
          <p:cNvPr id="4098" name="Picture 2" descr="https://appleinsider.ru/wp-content/uploads/2020/11/m1_chi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6" r="32864"/>
          <a:stretch/>
        </p:blipFill>
        <p:spPr bwMode="auto">
          <a:xfrm>
            <a:off x="1067768" y="496356"/>
            <a:ext cx="3889807" cy="5875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372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1922897" y="467641"/>
            <a:ext cx="7485798" cy="749656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103370" y="467641"/>
            <a:ext cx="101808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 smtClean="0"/>
              <a:t>Использованные материалы</a:t>
            </a:r>
            <a:endParaRPr lang="ru-RU" sz="4400" b="1" dirty="0"/>
          </a:p>
          <a:p>
            <a:endParaRPr lang="ru-RU" sz="2000" b="1" i="0" dirty="0">
              <a:solidFill>
                <a:srgbClr val="212529"/>
              </a:solidFill>
              <a:effectLst/>
              <a:latin typeface="PTSan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03984" y="1544859"/>
            <a:ext cx="106318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https://habr.com/ru/company/droider/blog/510796</a:t>
            </a:r>
            <a:r>
              <a:rPr lang="ru-RU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rozetked.me/articles/14745-kak-delayut-processory-i-chto-takoe-tehprocess</a:t>
            </a:r>
            <a:endParaRPr lang="ru-RU" dirty="0" smtClean="0"/>
          </a:p>
          <a:p>
            <a:r>
              <a:rPr lang="en-US" dirty="0"/>
              <a:t>https://mobcompany.info/interesting/chto-takoe-texnologicheskij-process-processora-i-na-chto-on-vliyaet.html</a:t>
            </a:r>
            <a:endParaRPr lang="ru-RU" dirty="0"/>
          </a:p>
        </p:txBody>
      </p:sp>
      <p:pic>
        <p:nvPicPr>
          <p:cNvPr id="9218" name="Picture 2" descr="https://i.ytimg.com/vi/8vIrxKBxJLY/maxresdefaul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23" y="2795751"/>
            <a:ext cx="6594141" cy="3709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03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3246369" y="3102556"/>
            <a:ext cx="5717156" cy="749656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246369" y="3102556"/>
            <a:ext cx="101808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 smtClean="0"/>
              <a:t>Спасибо за внимание!</a:t>
            </a:r>
            <a:endParaRPr lang="ru-RU" sz="4400" b="1" dirty="0"/>
          </a:p>
          <a:p>
            <a:endParaRPr lang="ru-RU" sz="2000" b="1" i="0" dirty="0">
              <a:solidFill>
                <a:srgbClr val="212529"/>
              </a:solidFill>
              <a:effectLst/>
              <a:latin typeface="PTSans"/>
            </a:endParaRPr>
          </a:p>
        </p:txBody>
      </p:sp>
      <p:pic>
        <p:nvPicPr>
          <p:cNvPr id="10242" name="Picture 2" descr="https://sun9-87.userapi.com/impg/_-Khi9tOOCSg_zT6NIJdO1vjQlsL76w2oiQl-A/IqcTaD1glXk.jpg?size=720x498&amp;quality=96&amp;sign=26138b5dd5f7c1fc212dd713d96a6e8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417" y="1218232"/>
            <a:ext cx="2250741" cy="15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47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7A373-3D50-4367-B6BF-2D1E2C00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056"/>
            <a:ext cx="10515600" cy="927966"/>
          </a:xfrm>
        </p:spPr>
        <p:txBody>
          <a:bodyPr/>
          <a:lstStyle/>
          <a:p>
            <a:r>
              <a:rPr lang="ru-RU" dirty="0" smtClean="0"/>
              <a:t>Содержание:</a:t>
            </a:r>
            <a:endParaRPr lang="ru-RU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3A57555F-14EF-4816-9619-50ACA1CB8409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371542"/>
            <a:ext cx="5105400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D96B8E23-2BF5-4C51-9245-84B20B1DF5E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F6D23CD5-725F-44D5-8EDC-540EC5A11B3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A341CC83-E277-475B-95D3-5FC67005823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7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Выводы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F02E4933-CADC-47CB-927E-236F25527A5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F7119D5F-1DC4-44A1-83F5-7147A0E30FD0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856942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6DA30749-C4C6-4300-BC24-C827BA11E9E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7E8AAA8D-DE8F-4425-AD77-66B380CD229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03577331-70A0-460E-A764-BB6464FDC88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5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Цель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8A2FD0B4-9E8C-4204-B9E5-4E25596C58A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E931C4F1-95EB-4777-A4FD-759653539263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695142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C1AF94AB-8685-4E5C-8A2B-526F924D940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8E70229-8CAF-42D6-A81B-06C88FEDA07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8231716E-4447-4BE8-AC12-1B223880C65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9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Введение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E7402218-6E61-437E-985E-4AAD3669580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9E68E25E-8233-411B-B821-9A52B5701127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533342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FC2DAF74-C558-455D-A3DC-5ED0363CD2A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BEBD3BE4-A45C-49C8-B130-7FDAB5A9398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E8EA9A6E-F891-4512-BD8E-455897C216F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95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Что такое техпроцесс?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5D168348-C684-4060-9066-8158F06C449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16F90098-4D3B-4389-8EA0-B723CD6ED3DC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5231967"/>
            <a:ext cx="5246688" cy="555625"/>
            <a:chOff x="1248" y="3230"/>
            <a:chExt cx="3305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F602D552-3171-4BF7-AC13-F2D7CE92926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400DC94D-C911-4523-9BE2-9120BB3772D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A3882156-DDC1-40AD-A02E-E3B6ACB08FF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22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Используемые материалы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C660CD66-6D56-4925-AA9F-858657E6C41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1371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6505961" y="683499"/>
            <a:ext cx="1772763" cy="749656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6776720" y="735162"/>
            <a:ext cx="1502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rgbClr val="000000"/>
                </a:solidFill>
              </a:rPr>
              <a:t>Цель</a:t>
            </a:r>
            <a:endParaRPr lang="en-US" sz="3600" b="1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kakprosto.info/wp-content/uploads/2019/09/chip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53"/>
          <a:stretch/>
        </p:blipFill>
        <p:spPr bwMode="auto">
          <a:xfrm>
            <a:off x="960236" y="503492"/>
            <a:ext cx="4595535" cy="5972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Прямоугольник 31"/>
          <p:cNvSpPr/>
          <p:nvPr/>
        </p:nvSpPr>
        <p:spPr>
          <a:xfrm>
            <a:off x="6434841" y="1750642"/>
            <a:ext cx="494435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400" dirty="0" smtClean="0">
                <a:solidFill>
                  <a:srgbClr val="000000"/>
                </a:solidFill>
              </a:rPr>
              <a:t>Разузнать о значении измерений для вычислительной техники.</a:t>
            </a:r>
            <a:endParaRPr lang="en-US" sz="4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9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5424086" y="333377"/>
            <a:ext cx="2688839" cy="749656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658581" y="354520"/>
            <a:ext cx="2763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rgbClr val="000000"/>
                </a:solidFill>
              </a:rPr>
              <a:t>Введение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424086" y="1104176"/>
            <a:ext cx="58323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>
                <a:solidFill>
                  <a:srgbClr val="000000"/>
                </a:solidFill>
              </a:rPr>
              <a:t>21 год назад настал, наверное, главный век развития информационных и вычислительных технологий в истории человечества. Сейчас, когда инженеры </a:t>
            </a:r>
            <a:r>
              <a:rPr lang="en-US" sz="2400" dirty="0" smtClean="0">
                <a:solidFill>
                  <a:srgbClr val="000000"/>
                </a:solidFill>
              </a:rPr>
              <a:t>TCMS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smtClean="0">
                <a:solidFill>
                  <a:srgbClr val="000000"/>
                </a:solidFill>
              </a:rPr>
              <a:t>побеждают порог техпроцесса в 5 нанометров, </a:t>
            </a:r>
            <a:r>
              <a:rPr lang="en-US" sz="2400" dirty="0" err="1" smtClean="0">
                <a:solidFill>
                  <a:srgbClr val="000000"/>
                </a:solidFill>
              </a:rPr>
              <a:t>Nvidia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ru-RU" sz="2400" dirty="0" smtClean="0">
                <a:solidFill>
                  <a:srgbClr val="000000"/>
                </a:solidFill>
              </a:rPr>
              <a:t>выпускает видеокарту с мощностью в 130 </a:t>
            </a:r>
            <a:r>
              <a:rPr lang="ru-RU" sz="2400" dirty="0" err="1" smtClean="0">
                <a:solidFill>
                  <a:srgbClr val="000000"/>
                </a:solidFill>
              </a:rPr>
              <a:t>терафлопс</a:t>
            </a:r>
            <a:r>
              <a:rPr lang="ru-RU" sz="2400" dirty="0" smtClean="0">
                <a:solidFill>
                  <a:srgbClr val="000000"/>
                </a:solidFill>
              </a:rPr>
              <a:t>, а скорость постоянной памяти в 1 ТБ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ru-RU" sz="2400" dirty="0" smtClean="0">
                <a:solidFill>
                  <a:srgbClr val="000000"/>
                </a:solidFill>
              </a:rPr>
              <a:t>с не так удивляет, мы с лёгкой слезой ностальгии вспоминаем времена, когда 45 нанометров были, по мнению многих, недостижимыми. Что уж греха таить, когда то измерить температуру окружающей среды более или менее точно казалось невозможным.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home.reallexi.com/uploads/files/feeds/samsung-begins-work-on-5nm-chipset-production-lin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8" r="35210"/>
          <a:stretch/>
        </p:blipFill>
        <p:spPr bwMode="auto">
          <a:xfrm>
            <a:off x="845134" y="376515"/>
            <a:ext cx="4269776" cy="6156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76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5424086" y="333377"/>
            <a:ext cx="2688839" cy="749656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658581" y="354520"/>
            <a:ext cx="2763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rgbClr val="000000"/>
                </a:solidFill>
              </a:rPr>
              <a:t>Введение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424086" y="1104176"/>
            <a:ext cx="58323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rgbClr val="000000"/>
                </a:solidFill>
              </a:rPr>
              <a:t>Ежегодно инженеры мировых компаний достигают всё больших и больших высот в мощности вычислительной техники, а что важно, в компактности и энергоэффективности. И технический процесс тут играет в этом важнейшую роль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images11.popmeh.ru/upload/img_cache/ab7/ab7c8d129a610a689f613af46ccfb890_ce_1920x1024x0x15_cropped_1332x88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2" t="875" r="30377" b="-875"/>
          <a:stretch/>
        </p:blipFill>
        <p:spPr bwMode="auto">
          <a:xfrm>
            <a:off x="944731" y="354520"/>
            <a:ext cx="4170179" cy="6230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813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5424086" y="333377"/>
            <a:ext cx="5403746" cy="749656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424086" y="385039"/>
            <a:ext cx="6018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212529"/>
                </a:solidFill>
                <a:latin typeface="PTSans"/>
              </a:rPr>
              <a:t>Что такое </a:t>
            </a:r>
            <a:r>
              <a:rPr lang="ru-RU" sz="3600" b="1" dirty="0" smtClean="0">
                <a:solidFill>
                  <a:srgbClr val="212529"/>
                </a:solidFill>
                <a:latin typeface="PTSans"/>
              </a:rPr>
              <a:t>техпроцесс</a:t>
            </a:r>
            <a:r>
              <a:rPr lang="en-US" sz="3600" b="1" dirty="0" smtClean="0">
                <a:solidFill>
                  <a:srgbClr val="212529"/>
                </a:solidFill>
                <a:latin typeface="PTSans"/>
              </a:rPr>
              <a:t>?</a:t>
            </a:r>
            <a:endParaRPr lang="ru-RU" sz="3600" b="1" i="0" dirty="0">
              <a:solidFill>
                <a:srgbClr val="212529"/>
              </a:solidFill>
              <a:effectLst/>
              <a:latin typeface="PTSans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424086" y="1104176"/>
            <a:ext cx="58323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 smtClean="0"/>
              <a:t>Техпроцесс </a:t>
            </a:r>
            <a:r>
              <a:rPr lang="ru-RU" sz="2400" b="1" dirty="0"/>
              <a:t>полупроводникового производства</a:t>
            </a:r>
            <a:r>
              <a:rPr lang="ru-RU" sz="2400" dirty="0"/>
              <a:t> </a:t>
            </a:r>
            <a:r>
              <a:rPr lang="ru-RU" sz="2400" dirty="0" smtClean="0"/>
              <a:t>—технологический </a:t>
            </a:r>
            <a:r>
              <a:rPr lang="ru-RU" sz="2400" dirty="0"/>
              <a:t>процесс по изготовлению </a:t>
            </a:r>
            <a:r>
              <a:rPr lang="ru-RU" sz="2400" dirty="0" smtClean="0"/>
              <a:t>полупроводниковых</a:t>
            </a:r>
            <a:r>
              <a:rPr lang="ru-RU" sz="2400" dirty="0"/>
              <a:t>,</a:t>
            </a:r>
            <a:r>
              <a:rPr lang="ru-RU" sz="2400" dirty="0" smtClean="0"/>
              <a:t> </a:t>
            </a:r>
            <a:r>
              <a:rPr lang="ru-RU" sz="2400" dirty="0"/>
              <a:t>изделий и материалов; часть производственного процесса по изготовлению п/п изделий (транзисторов, диодов и т. п.); состоит из: последовательности технологических (обработка, сборка) и контрольных </a:t>
            </a:r>
            <a:r>
              <a:rPr lang="ru-RU" sz="2400" dirty="0" smtClean="0"/>
              <a:t>операций.</a:t>
            </a:r>
          </a:p>
          <a:p>
            <a:pPr lvl="0"/>
            <a:r>
              <a:rPr lang="ru-RU" sz="2400" dirty="0"/>
              <a:t>1 </a:t>
            </a:r>
            <a:r>
              <a:rPr lang="ru-RU" sz="2400" dirty="0" smtClean="0"/>
              <a:t>Нанометр = 1*10-6</a:t>
            </a:r>
            <a:r>
              <a:rPr lang="ru-RU" sz="2400" dirty="0"/>
              <a:t> миллиметров.</a:t>
            </a:r>
            <a:endParaRPr lang="en-US" sz="4000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s://ukrainianwall.com/images/2019/07/17/ecXNYsWzbC1nOxPD0XDsqyo5i6ti6r6AGBazg6go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9" t="1304" r="29412" b="-1304"/>
          <a:stretch/>
        </p:blipFill>
        <p:spPr bwMode="auto">
          <a:xfrm>
            <a:off x="684322" y="385040"/>
            <a:ext cx="3998809" cy="5243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88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5424086" y="333377"/>
            <a:ext cx="5403746" cy="749656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424086" y="385039"/>
            <a:ext cx="6018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212529"/>
                </a:solidFill>
                <a:latin typeface="PTSans"/>
              </a:rPr>
              <a:t>Что такое </a:t>
            </a:r>
            <a:r>
              <a:rPr lang="ru-RU" sz="3600" b="1" dirty="0" smtClean="0">
                <a:solidFill>
                  <a:srgbClr val="212529"/>
                </a:solidFill>
                <a:latin typeface="PTSans"/>
              </a:rPr>
              <a:t>техпроцесс</a:t>
            </a:r>
            <a:r>
              <a:rPr lang="en-US" sz="3600" b="1" dirty="0" smtClean="0">
                <a:solidFill>
                  <a:srgbClr val="212529"/>
                </a:solidFill>
                <a:latin typeface="PTSans"/>
              </a:rPr>
              <a:t>?</a:t>
            </a:r>
            <a:endParaRPr lang="ru-RU" sz="3600" b="1" i="0" dirty="0">
              <a:solidFill>
                <a:srgbClr val="212529"/>
              </a:solidFill>
              <a:effectLst/>
              <a:latin typeface="PTSans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424086" y="1104176"/>
            <a:ext cx="58323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/>
              <a:t>Ключевым элементом практически каждой вычислительной схемы является транзистор. Это полупроводниковый элемент, который служит для управления токами. Из транзисторов собираются основные логические элементы, а на их основе создаются различные комбинационные схемы и уже непосредственно процессоры</a:t>
            </a:r>
            <a:r>
              <a:rPr lang="ru-RU" sz="2400" dirty="0" smtClean="0"/>
              <a:t>. </a:t>
            </a:r>
          </a:p>
          <a:p>
            <a:pPr lvl="0"/>
            <a:r>
              <a:rPr lang="ru-RU" sz="2400" dirty="0"/>
              <a:t>Чем больше транзисторов в процессоре — тем выше его производительность, ведь можно поместить на кристалл большее количество логических элементов для выполнения разных операций.</a:t>
            </a:r>
            <a:endParaRPr lang="en-US" sz="6000" dirty="0">
              <a:solidFill>
                <a:srgbClr val="000000"/>
              </a:solidFill>
            </a:endParaRPr>
          </a:p>
        </p:txBody>
      </p:sp>
      <p:pic>
        <p:nvPicPr>
          <p:cNvPr id="7170" name="Picture 2" descr="https://phonoteka.org/uploads/posts/2021-06/1625029183_5-phonoteka_org-p-protsessor-oboi-krasivo-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6" r="16165"/>
          <a:stretch/>
        </p:blipFill>
        <p:spPr bwMode="auto">
          <a:xfrm>
            <a:off x="865415" y="385039"/>
            <a:ext cx="4340170" cy="5754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760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3029626" y="318117"/>
            <a:ext cx="5403746" cy="749656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029626" y="369779"/>
            <a:ext cx="6018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212529"/>
                </a:solidFill>
                <a:latin typeface="PTSans"/>
              </a:rPr>
              <a:t>Что такое </a:t>
            </a:r>
            <a:r>
              <a:rPr lang="ru-RU" sz="3600" b="1" dirty="0" smtClean="0">
                <a:solidFill>
                  <a:srgbClr val="212529"/>
                </a:solidFill>
                <a:latin typeface="PTSans"/>
              </a:rPr>
              <a:t>техпроцесс</a:t>
            </a:r>
            <a:r>
              <a:rPr lang="en-US" sz="3600" b="1" dirty="0" smtClean="0">
                <a:solidFill>
                  <a:srgbClr val="212529"/>
                </a:solidFill>
                <a:latin typeface="PTSans"/>
              </a:rPr>
              <a:t>?</a:t>
            </a:r>
            <a:endParaRPr lang="ru-RU" sz="3600" b="1" i="0" dirty="0">
              <a:solidFill>
                <a:srgbClr val="212529"/>
              </a:solidFill>
              <a:effectLst/>
              <a:latin typeface="PTSans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896690" y="1119435"/>
            <a:ext cx="100761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/>
              <a:t>В 1971 году вышел первый микропроцессор — </a:t>
            </a:r>
            <a:r>
              <a:rPr lang="ru-RU" sz="2400" dirty="0" err="1"/>
              <a:t>Intel</a:t>
            </a:r>
            <a:r>
              <a:rPr lang="ru-RU" sz="2400" dirty="0"/>
              <a:t> 4004. В нем было всего 2250 транзисторов. В 1978 мир увидел </a:t>
            </a:r>
            <a:r>
              <a:rPr lang="ru-RU" sz="2400" dirty="0" err="1"/>
              <a:t>Intel</a:t>
            </a:r>
            <a:r>
              <a:rPr lang="ru-RU" sz="2400" dirty="0"/>
              <a:t> 8086 и в нем помещались целых 29 000 транзисторов. Легендарный </a:t>
            </a:r>
            <a:r>
              <a:rPr lang="ru-RU" sz="2400" dirty="0" err="1"/>
              <a:t>Pentium</a:t>
            </a:r>
            <a:r>
              <a:rPr lang="ru-RU" sz="2400" dirty="0"/>
              <a:t> 4 уже включал 42 миллиона. Сегодня эти числа дошли до миллиардов, например, в AMD </a:t>
            </a:r>
            <a:r>
              <a:rPr lang="ru-RU" sz="2400" dirty="0" err="1"/>
              <a:t>Epyc</a:t>
            </a:r>
            <a:r>
              <a:rPr lang="ru-RU" sz="2400" dirty="0"/>
              <a:t> </a:t>
            </a:r>
            <a:r>
              <a:rPr lang="ru-RU" sz="2400" dirty="0" err="1"/>
              <a:t>Rome</a:t>
            </a:r>
            <a:r>
              <a:rPr lang="ru-RU" sz="2400" dirty="0"/>
              <a:t> поместилось 39,54 миллиарда транзисторов.</a:t>
            </a:r>
            <a:endParaRPr lang="en-US" sz="7200" dirty="0">
              <a:solidFill>
                <a:srgbClr val="00000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96461"/>
              </p:ext>
            </p:extLst>
          </p:nvPr>
        </p:nvGraphicFramePr>
        <p:xfrm>
          <a:off x="896690" y="3326056"/>
          <a:ext cx="10076109" cy="3490332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3358703">
                  <a:extLst>
                    <a:ext uri="{9D8B030D-6E8A-4147-A177-3AD203B41FA5}">
                      <a16:colId xmlns:a16="http://schemas.microsoft.com/office/drawing/2014/main" val="518602307"/>
                    </a:ext>
                  </a:extLst>
                </a:gridCol>
                <a:gridCol w="3358703">
                  <a:extLst>
                    <a:ext uri="{9D8B030D-6E8A-4147-A177-3AD203B41FA5}">
                      <a16:colId xmlns:a16="http://schemas.microsoft.com/office/drawing/2014/main" val="2588391469"/>
                    </a:ext>
                  </a:extLst>
                </a:gridCol>
                <a:gridCol w="3358703">
                  <a:extLst>
                    <a:ext uri="{9D8B030D-6E8A-4147-A177-3AD203B41FA5}">
                      <a16:colId xmlns:a16="http://schemas.microsoft.com/office/drawing/2014/main" val="2922831922"/>
                    </a:ext>
                  </a:extLst>
                </a:gridCol>
              </a:tblGrid>
              <a:tr h="517532">
                <a:tc>
                  <a:txBody>
                    <a:bodyPr/>
                    <a:lstStyle/>
                    <a:p>
                      <a:pPr fontAlgn="t"/>
                      <a:r>
                        <a:rPr lang="ru-RU" sz="1300">
                          <a:effectLst/>
                        </a:rPr>
                        <a:t>Модель</a:t>
                      </a:r>
                      <a:endParaRPr lang="ru-RU" sz="130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>
                          <a:effectLst/>
                        </a:rPr>
                        <a:t>Год выпуска</a:t>
                      </a:r>
                      <a:endParaRPr lang="ru-RU" sz="130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>
                          <a:effectLst/>
                        </a:rPr>
                        <a:t>Кол-во транзисторов</a:t>
                      </a:r>
                      <a:endParaRPr lang="ru-RU" sz="130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extLst>
                  <a:ext uri="{0D108BD9-81ED-4DB2-BD59-A6C34878D82A}">
                    <a16:rowId xmlns:a16="http://schemas.microsoft.com/office/drawing/2014/main" val="2016337658"/>
                  </a:ext>
                </a:extLst>
              </a:tr>
              <a:tr h="35505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Xeon Broadwell-E5</a:t>
                      </a:r>
                      <a:endParaRPr lang="en-US" sz="130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>
                          <a:effectLst/>
                        </a:rPr>
                        <a:t>2016</a:t>
                      </a:r>
                      <a:endParaRPr lang="ru-RU" sz="130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>
                          <a:effectLst/>
                        </a:rPr>
                        <a:t>7 200 000 000</a:t>
                      </a:r>
                      <a:endParaRPr lang="ru-RU" sz="130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extLst>
                  <a:ext uri="{0D108BD9-81ED-4DB2-BD59-A6C34878D82A}">
                    <a16:rowId xmlns:a16="http://schemas.microsoft.com/office/drawing/2014/main" val="3648582563"/>
                  </a:ext>
                </a:extLst>
              </a:tr>
              <a:tr h="35505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Ryzen 5 1600 X</a:t>
                      </a:r>
                      <a:endParaRPr lang="en-US" sz="130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>
                          <a:effectLst/>
                        </a:rPr>
                        <a:t>2017</a:t>
                      </a:r>
                      <a:endParaRPr lang="ru-RU" sz="130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>
                          <a:effectLst/>
                        </a:rPr>
                        <a:t>4 800 000 000</a:t>
                      </a:r>
                      <a:endParaRPr lang="ru-RU" sz="130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extLst>
                  <a:ext uri="{0D108BD9-81ED-4DB2-BD59-A6C34878D82A}">
                    <a16:rowId xmlns:a16="http://schemas.microsoft.com/office/drawing/2014/main" val="46062444"/>
                  </a:ext>
                </a:extLst>
              </a:tr>
              <a:tr h="680013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Apple A12 Bionic (</a:t>
                      </a:r>
                      <a:r>
                        <a:rPr lang="ru-RU" sz="1300">
                          <a:effectLst/>
                        </a:rPr>
                        <a:t>шестиядерный </a:t>
                      </a:r>
                      <a:r>
                        <a:rPr lang="en-US" sz="1300">
                          <a:effectLst/>
                        </a:rPr>
                        <a:t>ARM64)</a:t>
                      </a:r>
                      <a:endParaRPr lang="en-US" sz="130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 dirty="0">
                          <a:effectLst/>
                        </a:rPr>
                        <a:t>2018</a:t>
                      </a:r>
                      <a:endParaRPr lang="ru-RU" sz="1300" dirty="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 dirty="0">
                          <a:effectLst/>
                        </a:rPr>
                        <a:t>6 900 000 000</a:t>
                      </a:r>
                      <a:endParaRPr lang="ru-RU" sz="1300" dirty="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extLst>
                  <a:ext uri="{0D108BD9-81ED-4DB2-BD59-A6C34878D82A}">
                    <a16:rowId xmlns:a16="http://schemas.microsoft.com/office/drawing/2014/main" val="1384744101"/>
                  </a:ext>
                </a:extLst>
              </a:tr>
              <a:tr h="517532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Qualcomm Snapdragon 8cx</a:t>
                      </a:r>
                      <a:endParaRPr lang="en-US" sz="130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>
                          <a:effectLst/>
                        </a:rPr>
                        <a:t>2018</a:t>
                      </a:r>
                      <a:endParaRPr lang="ru-RU" sz="130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 dirty="0">
                          <a:effectLst/>
                        </a:rPr>
                        <a:t>8 500 000 000</a:t>
                      </a:r>
                      <a:endParaRPr lang="ru-RU" sz="1300" dirty="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extLst>
                  <a:ext uri="{0D108BD9-81ED-4DB2-BD59-A6C34878D82A}">
                    <a16:rowId xmlns:a16="http://schemas.microsoft.com/office/drawing/2014/main" val="3603030840"/>
                  </a:ext>
                </a:extLst>
              </a:tr>
              <a:tr h="35505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AMD Ryzen 7 3700X</a:t>
                      </a:r>
                      <a:endParaRPr lang="en-US" sz="130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>
                          <a:effectLst/>
                        </a:rPr>
                        <a:t>2019</a:t>
                      </a:r>
                      <a:endParaRPr lang="ru-RU" sz="130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>
                          <a:effectLst/>
                        </a:rPr>
                        <a:t>5 990 000 000</a:t>
                      </a:r>
                      <a:endParaRPr lang="ru-RU" sz="130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extLst>
                  <a:ext uri="{0D108BD9-81ED-4DB2-BD59-A6C34878D82A}">
                    <a16:rowId xmlns:a16="http://schemas.microsoft.com/office/drawing/2014/main" val="3969078877"/>
                  </a:ext>
                </a:extLst>
              </a:tr>
              <a:tr h="35505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AMD Ryzen 9 3900X</a:t>
                      </a:r>
                      <a:endParaRPr lang="en-US" sz="130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>
                          <a:effectLst/>
                        </a:rPr>
                        <a:t>2019</a:t>
                      </a:r>
                      <a:endParaRPr lang="ru-RU" sz="130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>
                          <a:effectLst/>
                        </a:rPr>
                        <a:t>9 890 000 000</a:t>
                      </a:r>
                      <a:endParaRPr lang="ru-RU" sz="130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extLst>
                  <a:ext uri="{0D108BD9-81ED-4DB2-BD59-A6C34878D82A}">
                    <a16:rowId xmlns:a16="http://schemas.microsoft.com/office/drawing/2014/main" val="2995265038"/>
                  </a:ext>
                </a:extLst>
              </a:tr>
              <a:tr h="35505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Apple M1 ARM</a:t>
                      </a:r>
                      <a:endParaRPr lang="en-US" sz="130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>
                          <a:effectLst/>
                        </a:rPr>
                        <a:t>2020</a:t>
                      </a:r>
                      <a:endParaRPr lang="ru-RU" sz="130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 dirty="0">
                          <a:effectLst/>
                        </a:rPr>
                        <a:t>16 000 000 000</a:t>
                      </a:r>
                      <a:endParaRPr lang="ru-RU" sz="1300" dirty="0">
                        <a:effectLst/>
                        <a:latin typeface="PTSans"/>
                      </a:endParaRPr>
                    </a:p>
                  </a:txBody>
                  <a:tcPr marL="18756" marR="18756" marT="18756" marB="18756"/>
                </a:tc>
                <a:extLst>
                  <a:ext uri="{0D108BD9-81ED-4DB2-BD59-A6C34878D82A}">
                    <a16:rowId xmlns:a16="http://schemas.microsoft.com/office/drawing/2014/main" val="7795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689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3029626" y="318117"/>
            <a:ext cx="5403746" cy="749656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029626" y="369779"/>
            <a:ext cx="6018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212529"/>
                </a:solidFill>
                <a:latin typeface="PTSans"/>
              </a:rPr>
              <a:t>Что такое </a:t>
            </a:r>
            <a:r>
              <a:rPr lang="ru-RU" sz="3600" b="1" dirty="0" smtClean="0">
                <a:solidFill>
                  <a:srgbClr val="212529"/>
                </a:solidFill>
                <a:latin typeface="PTSans"/>
              </a:rPr>
              <a:t>техпроцесс</a:t>
            </a:r>
            <a:r>
              <a:rPr lang="en-US" sz="3600" b="1" dirty="0" smtClean="0">
                <a:solidFill>
                  <a:srgbClr val="212529"/>
                </a:solidFill>
                <a:latin typeface="PTSans"/>
              </a:rPr>
              <a:t>?</a:t>
            </a:r>
            <a:endParaRPr lang="ru-RU" sz="3600" b="1" i="0" dirty="0">
              <a:solidFill>
                <a:srgbClr val="212529"/>
              </a:solidFill>
              <a:effectLst/>
              <a:latin typeface="PTSans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896690" y="1119435"/>
            <a:ext cx="100761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400" dirty="0"/>
              <a:t>В 1975 году Гордон </a:t>
            </a:r>
            <a:r>
              <a:rPr lang="ru-RU" sz="2400" dirty="0" err="1"/>
              <a:t>Мур</a:t>
            </a:r>
            <a:r>
              <a:rPr lang="ru-RU" sz="2400" dirty="0"/>
              <a:t>, основатель </a:t>
            </a:r>
            <a:r>
              <a:rPr lang="ru-RU" sz="2400" dirty="0" err="1"/>
              <a:t>Intel</a:t>
            </a:r>
            <a:r>
              <a:rPr lang="ru-RU" sz="2400" dirty="0"/>
              <a:t>, вывел скорректированный закон, согласно которому число транзисторов на схеме удваивается каждые 24 месяца</a:t>
            </a:r>
            <a:r>
              <a:rPr lang="ru-RU" dirty="0"/>
              <a:t>.</a:t>
            </a:r>
            <a:endParaRPr lang="en-US" sz="7200" dirty="0">
              <a:solidFill>
                <a:srgbClr val="000000"/>
              </a:solidFill>
            </a:endParaRPr>
          </a:p>
        </p:txBody>
      </p:sp>
      <p:pic>
        <p:nvPicPr>
          <p:cNvPr id="7170" name="Picture 2" descr="https://c.dns-shop.ru/thumb/st4/fit/760/600/883fa858c750c14657d349910606be16/q93_7a4a3ea3d13b56f29324ad8a9e4be1d7ee76c5c257195c1d08fbcd68b398097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745" y="2197100"/>
            <a:ext cx="7819609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18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657</Words>
  <Application>Microsoft Office PowerPoint</Application>
  <PresentationFormat>Широкоэкранный</PresentationFormat>
  <Paragraphs>70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PTSans</vt:lpstr>
      <vt:lpstr>Тема Office</vt:lpstr>
      <vt:lpstr>ЗНАЧЕНИЕ ИЗМЕРЕНИЙ В ВЫЧИСЛИТЕЛЬНОЙ ТЕХНИКЕ</vt:lpstr>
      <vt:lpstr>Содержание: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Пользователь</cp:lastModifiedBy>
  <cp:revision>18</cp:revision>
  <dcterms:created xsi:type="dcterms:W3CDTF">2021-06-25T08:45:10Z</dcterms:created>
  <dcterms:modified xsi:type="dcterms:W3CDTF">2021-11-18T20:11:25Z</dcterms:modified>
</cp:coreProperties>
</file>