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6"/>
  </p:notesMasterIdLst>
  <p:sldIdLst>
    <p:sldId id="257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221" y="2967335"/>
            <a:ext cx="11071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Dynamic Memory Management in C</a:t>
            </a:r>
            <a:endParaRPr lang="ko-KR" altLang="en-US" sz="5400" b="1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584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335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Dangling Pointers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EE2353-3CFD-D7BD-744A-242B33280994}"/>
              </a:ext>
            </a:extLst>
          </p:cNvPr>
          <p:cNvSpPr txBox="1"/>
          <p:nvPr/>
        </p:nvSpPr>
        <p:spPr>
          <a:xfrm>
            <a:off x="1026522" y="1242902"/>
            <a:ext cx="7486345" cy="4124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Free</a:t>
            </a:r>
            <a:r>
              <a:rPr lang="ko-KR" altLang="en-US" dirty="0">
                <a:sym typeface="Wingdings" panose="05000000000000000000" pitchFamily="2" charset="2"/>
              </a:rPr>
              <a:t>된 이후에도 원래 메모리를 참조하고 있는 포인터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250000"/>
              </a:lnSpc>
            </a:pPr>
            <a:r>
              <a:rPr lang="en-US" altLang="ko-KR" b="1" dirty="0">
                <a:sym typeface="Wingdings" panose="05000000000000000000" pitchFamily="2" charset="2"/>
              </a:rPr>
              <a:t>Dangling pointer</a:t>
            </a:r>
            <a:r>
              <a:rPr lang="ko-KR" altLang="en-US" b="1" dirty="0">
                <a:sym typeface="Wingdings" panose="05000000000000000000" pitchFamily="2" charset="2"/>
              </a:rPr>
              <a:t>의 문제점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메모리에 액세스할 때 예측할 수 없는 동작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메모리에 더 이상 액세스할 수 없을 때 나타나는 </a:t>
            </a:r>
            <a:r>
              <a:rPr lang="en-US" altLang="ko-KR" dirty="0">
                <a:sym typeface="Wingdings" panose="05000000000000000000" pitchFamily="2" charset="2"/>
              </a:rPr>
              <a:t>segmentation </a:t>
            </a:r>
            <a:r>
              <a:rPr lang="ko-KR" altLang="en-US" dirty="0">
                <a:sym typeface="Wingdings" panose="05000000000000000000" pitchFamily="2" charset="2"/>
              </a:rPr>
              <a:t>오류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보안 위험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637AD6-6E76-6A81-0B99-D2E48C1F9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86"/>
          <a:stretch/>
        </p:blipFill>
        <p:spPr>
          <a:xfrm>
            <a:off x="7307038" y="989148"/>
            <a:ext cx="2795994" cy="204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41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7FFB90-2429-1A87-C537-F77FD9952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2572"/>
          <a:stretch/>
        </p:blipFill>
        <p:spPr>
          <a:xfrm>
            <a:off x="1107907" y="1041201"/>
            <a:ext cx="4599844" cy="153653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C9F18E-BE85-0DE3-D709-0CB0488496AA}"/>
              </a:ext>
            </a:extLst>
          </p:cNvPr>
          <p:cNvCxnSpPr>
            <a:cxnSpLocks/>
          </p:cNvCxnSpPr>
          <p:nvPr/>
        </p:nvCxnSpPr>
        <p:spPr>
          <a:xfrm>
            <a:off x="6029968" y="1809468"/>
            <a:ext cx="9194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D41251C6-D93E-CD7A-80C1-0E44CBF18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56"/>
          <a:stretch/>
        </p:blipFill>
        <p:spPr>
          <a:xfrm>
            <a:off x="7541721" y="1496769"/>
            <a:ext cx="1097416" cy="6253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64027D-E07E-C111-F296-4EFCEBECC8B2}"/>
              </a:ext>
            </a:extLst>
          </p:cNvPr>
          <p:cNvSpPr/>
          <p:nvPr/>
        </p:nvSpPr>
        <p:spPr>
          <a:xfrm>
            <a:off x="1172120" y="1697466"/>
            <a:ext cx="1075505" cy="2706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A625730-0336-63FB-71E1-692D954FE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958" y="3415388"/>
            <a:ext cx="3829721" cy="208137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679E4A9-9407-FC47-1925-38332AEAA851}"/>
              </a:ext>
            </a:extLst>
          </p:cNvPr>
          <p:cNvCxnSpPr>
            <a:cxnSpLocks/>
          </p:cNvCxnSpPr>
          <p:nvPr/>
        </p:nvCxnSpPr>
        <p:spPr>
          <a:xfrm>
            <a:off x="6029968" y="4423678"/>
            <a:ext cx="9194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7D633409-7D7D-93BB-5B33-7ABF3ED67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179" y="4216986"/>
            <a:ext cx="1097055" cy="41338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1146FB8-DCC3-8BBA-9968-C0FAFC30EF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9137" y="3241487"/>
            <a:ext cx="3406115" cy="23643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29975F0-12D7-616D-7D20-C0BED46BAFC2}"/>
              </a:ext>
            </a:extLst>
          </p:cNvPr>
          <p:cNvSpPr txBox="1"/>
          <p:nvPr/>
        </p:nvSpPr>
        <p:spPr>
          <a:xfrm>
            <a:off x="2494735" y="4955176"/>
            <a:ext cx="1770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// Dangling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pointer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8234C3-8D03-AB09-B5C1-2A58C717FDA7}"/>
              </a:ext>
            </a:extLst>
          </p:cNvPr>
          <p:cNvSpPr txBox="1"/>
          <p:nvPr/>
        </p:nvSpPr>
        <p:spPr>
          <a:xfrm>
            <a:off x="2247625" y="2079185"/>
            <a:ext cx="1770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// Dangling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pointer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98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B369D2A-0451-E2F2-858B-4D589797D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755" y="1052403"/>
            <a:ext cx="2362200" cy="14226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30BDA5-028C-0C66-CB81-7C4DF2DA4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122" y="1052403"/>
            <a:ext cx="4895850" cy="16573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E4BC11-20F5-2EEE-5509-8EC1ACD81E21}"/>
              </a:ext>
            </a:extLst>
          </p:cNvPr>
          <p:cNvSpPr txBox="1"/>
          <p:nvPr/>
        </p:nvSpPr>
        <p:spPr>
          <a:xfrm>
            <a:off x="1061356" y="3021050"/>
            <a:ext cx="7025449" cy="135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 err="1">
                <a:sym typeface="Wingdings" panose="05000000000000000000" pitchFamily="2" charset="2"/>
              </a:rPr>
              <a:t>Tmp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stack</a:t>
            </a:r>
            <a:r>
              <a:rPr lang="ko-KR" altLang="en-US" dirty="0">
                <a:sym typeface="Wingdings" panose="05000000000000000000" pitchFamily="2" charset="2"/>
              </a:rPr>
              <a:t>에 위치해 있다가 </a:t>
            </a:r>
            <a:r>
              <a:rPr lang="en-US" altLang="ko-KR" dirty="0">
                <a:sym typeface="Wingdings" panose="05000000000000000000" pitchFamily="2" charset="2"/>
              </a:rPr>
              <a:t>block</a:t>
            </a:r>
            <a:r>
              <a:rPr lang="ko-KR" altLang="en-US" dirty="0">
                <a:sym typeface="Wingdings" panose="05000000000000000000" pitchFamily="2" charset="2"/>
              </a:rPr>
              <a:t>이 끝나면 </a:t>
            </a:r>
            <a:r>
              <a:rPr lang="en-US" altLang="ko-KR" dirty="0">
                <a:sym typeface="Wingdings" panose="05000000000000000000" pitchFamily="2" charset="2"/>
              </a:rPr>
              <a:t>stack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pop</a:t>
            </a:r>
            <a:r>
              <a:rPr lang="ko-KR" altLang="en-US" dirty="0">
                <a:sym typeface="Wingdings" panose="05000000000000000000" pitchFamily="2" charset="2"/>
              </a:rPr>
              <a:t>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Block </a:t>
            </a:r>
            <a:r>
              <a:rPr lang="ko-KR" altLang="en-US" dirty="0">
                <a:sym typeface="Wingdings" panose="05000000000000000000" pitchFamily="2" charset="2"/>
              </a:rPr>
              <a:t>안에서 할당한 </a:t>
            </a:r>
            <a:r>
              <a:rPr lang="en-US" altLang="ko-KR" dirty="0">
                <a:sym typeface="Wingdings" panose="05000000000000000000" pitchFamily="2" charset="2"/>
              </a:rPr>
              <a:t>pi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block</a:t>
            </a:r>
            <a:r>
              <a:rPr lang="ko-KR" altLang="en-US" dirty="0">
                <a:sym typeface="Wingdings" panose="05000000000000000000" pitchFamily="2" charset="2"/>
              </a:rPr>
              <a:t>이 끝나면 </a:t>
            </a:r>
            <a:r>
              <a:rPr lang="en-US" altLang="ko-KR" dirty="0">
                <a:sym typeface="Wingdings" panose="05000000000000000000" pitchFamily="2" charset="2"/>
              </a:rPr>
              <a:t>dangling pointer.</a:t>
            </a:r>
          </a:p>
        </p:txBody>
      </p:sp>
    </p:spTree>
    <p:extLst>
      <p:ext uri="{BB962C8B-B14F-4D97-AF65-F5344CB8AC3E}">
        <p14:creationId xmlns:p14="http://schemas.microsoft.com/office/powerpoint/2010/main" val="4061671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7276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5727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Dealing with Dangling Pointers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EE2353-3CFD-D7BD-744A-242B33280994}"/>
              </a:ext>
            </a:extLst>
          </p:cNvPr>
          <p:cNvSpPr txBox="1"/>
          <p:nvPr/>
        </p:nvSpPr>
        <p:spPr>
          <a:xfrm>
            <a:off x="1026522" y="1287125"/>
            <a:ext cx="10939213" cy="4940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b="1" dirty="0"/>
              <a:t>Dangling Pointer </a:t>
            </a:r>
            <a:r>
              <a:rPr lang="ko-KR" altLang="en-US" b="1" dirty="0"/>
              <a:t>다루기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Free </a:t>
            </a:r>
            <a:r>
              <a:rPr lang="ko-KR" altLang="en-US" dirty="0">
                <a:sym typeface="Wingdings" panose="05000000000000000000" pitchFamily="2" charset="2"/>
              </a:rPr>
              <a:t>한 후에 포인터를 </a:t>
            </a:r>
            <a:r>
              <a:rPr lang="en-US" altLang="ko-KR" dirty="0">
                <a:sym typeface="Wingdings" panose="05000000000000000000" pitchFamily="2" charset="2"/>
              </a:rPr>
              <a:t>NULL</a:t>
            </a:r>
            <a:r>
              <a:rPr lang="ko-KR" altLang="en-US" dirty="0">
                <a:sym typeface="Wingdings" panose="05000000000000000000" pitchFamily="2" charset="2"/>
              </a:rPr>
              <a:t>로 설정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sz="1400" dirty="0">
                <a:sym typeface="Wingdings" panose="05000000000000000000" pitchFamily="2" charset="2"/>
              </a:rPr>
              <a:t>(NULL</a:t>
            </a:r>
            <a:r>
              <a:rPr lang="ko-KR" altLang="en-US" sz="1400" dirty="0">
                <a:sym typeface="Wingdings" panose="05000000000000000000" pitchFamily="2" charset="2"/>
              </a:rPr>
              <a:t>로 설정한 포인터를 그 이후에 사용하면 어플리케이션이 종료될 것이다</a:t>
            </a:r>
            <a:r>
              <a:rPr lang="en-US" altLang="ko-KR" sz="1400" dirty="0"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sym typeface="Wingdings" panose="05000000000000000000" pitchFamily="2" charset="2"/>
              </a:rPr>
              <a:t>그러나 포인터에 </a:t>
            </a:r>
            <a:r>
              <a:rPr lang="en-US" altLang="ko-KR" sz="1400" dirty="0">
                <a:sym typeface="Wingdings" panose="05000000000000000000" pitchFamily="2" charset="2"/>
              </a:rPr>
              <a:t>NULL</a:t>
            </a:r>
            <a:r>
              <a:rPr lang="ko-KR" altLang="en-US" sz="1400" dirty="0">
                <a:sym typeface="Wingdings" panose="05000000000000000000" pitchFamily="2" charset="2"/>
              </a:rPr>
              <a:t>을 설정하는 일은 많은 포인터 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>
                <a:sym typeface="Wingdings" panose="05000000000000000000" pitchFamily="2" charset="2"/>
              </a:rPr>
              <a:t>복사본 중에 단 하나의 포인터에만 영향을 미치기 때문에 해당 포인터에 대한 다수의 복사본이 존재할 경우 문제는 여전히 발생한다</a:t>
            </a:r>
            <a:r>
              <a:rPr lang="en-US" altLang="ko-KR" sz="1400" dirty="0">
                <a:sym typeface="Wingdings" panose="05000000000000000000" pitchFamily="2" charset="2"/>
              </a:rPr>
              <a:t>.)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Free </a:t>
            </a:r>
            <a:r>
              <a:rPr lang="ko-KR" altLang="en-US" dirty="0">
                <a:sym typeface="Wingdings" panose="05000000000000000000" pitchFamily="2" charset="2"/>
              </a:rPr>
              <a:t>함수를 대체할 새로운 함수 작성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몇몇 런타임 시스템이나 디버깅 시스템은 해제된 메모리를 특별한 값으로 덮어쓴다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25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Dangling pointer</a:t>
            </a:r>
            <a:r>
              <a:rPr lang="ko-KR" altLang="en-US" dirty="0">
                <a:sym typeface="Wingdings" panose="05000000000000000000" pitchFamily="2" charset="2"/>
              </a:rPr>
              <a:t>와 다른 문제들을 발견하기 위해 제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도구들을 사용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86216D8-174C-F95E-E3C3-C786F392E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522" y="4960740"/>
            <a:ext cx="10988714" cy="6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맑은 고딕" panose="020B0503020000020004" pitchFamily="50" charset="-127"/>
              </a:rPr>
              <a:t>(예를 들어, 0xDEADBEEF -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맑은 고딕" panose="020B0503020000020004" pitchFamily="50" charset="-127"/>
              </a:rPr>
              <a:t>Visual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맑은 고딕" panose="020B0503020000020004" pitchFamily="50" charset="-127"/>
              </a:rPr>
              <a:t>Studio는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맑은 고딕" panose="020B0503020000020004" pitchFamily="50" charset="-127"/>
              </a:rPr>
              <a:t> 해제된 메모리의 종류에 따라 0xCC, 0xCD, 0xDD 값을 사용하여 덮어쓴다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맑은 고딕" panose="020B0503020000020004" pitchFamily="50" charset="-127"/>
              </a:rPr>
              <a:t>.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맑은 고딕" panose="020B0503020000020004" pitchFamily="50" charset="-127"/>
              </a:rPr>
              <a:t>예외가 발생하지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맑은 고딕" panose="020B0503020000020004" pitchFamily="50" charset="-127"/>
              </a:rPr>
              <a:t>않은 상황이라도 프로그래머는 예상치 못한 곳에 이러한 값이 포함된 것을 보고 프로그램이 해제된 메모리에 접근한 것을 알 수 있다.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맑은 고딕" panose="020B0503020000020004" pitchFamily="50" charset="-127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2468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94411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28805" y="425267"/>
            <a:ext cx="9636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Debug Version Support for Detecting Memory Leaks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79FB1-AF69-BF0B-36F4-469F235CD218}"/>
              </a:ext>
            </a:extLst>
          </p:cNvPr>
          <p:cNvSpPr txBox="1"/>
          <p:nvPr/>
        </p:nvSpPr>
        <p:spPr>
          <a:xfrm>
            <a:off x="1026522" y="1098633"/>
            <a:ext cx="10524035" cy="5405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b="1" dirty="0">
                <a:sym typeface="Wingdings" panose="05000000000000000000" pitchFamily="2" charset="2"/>
              </a:rPr>
              <a:t>메모리 누수 탐지 기능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마이크로소프트는 동적으로 할당된 메모리를 덮어쓰는 문제와 메모리 누수 문제를 해결하기 위한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   기술을 제공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이 접근 방식은 프로그램의 </a:t>
            </a:r>
            <a:r>
              <a:rPr lang="en-US" altLang="ko-KR">
                <a:sym typeface="Wingdings" panose="05000000000000000000" pitchFamily="2" charset="2"/>
              </a:rPr>
              <a:t>debug </a:t>
            </a:r>
            <a:r>
              <a:rPr lang="ko-KR" altLang="en-US" dirty="0">
                <a:sym typeface="Wingdings" panose="05000000000000000000" pitchFamily="2" charset="2"/>
              </a:rPr>
              <a:t>버전에서 아래에 나열된 특별한 관리 기술을 사용함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Heap</a:t>
            </a:r>
            <a:r>
              <a:rPr lang="ko-KR" altLang="en-US" dirty="0">
                <a:sym typeface="Wingdings" panose="05000000000000000000" pitchFamily="2" charset="2"/>
              </a:rPr>
              <a:t>의 무결성 검사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메모리 누수 검사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Heap </a:t>
            </a:r>
            <a:r>
              <a:rPr lang="ko-KR" altLang="en-US" dirty="0">
                <a:sym typeface="Wingdings" panose="05000000000000000000" pitchFamily="2" charset="2"/>
              </a:rPr>
              <a:t>메모리가 부족한 상황 재현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마이크로소프트는 메모리 할당을 관리하기 위한 특별한 데이터 구조체를 사용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이 구조체의 사용으로 위와 같은 메모리 관리 기술을 제공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이 구조체는 </a:t>
            </a:r>
            <a:r>
              <a:rPr lang="en-US" altLang="ko-KR" dirty="0">
                <a:sym typeface="Wingdings" panose="05000000000000000000" pitchFamily="2" charset="2"/>
              </a:rPr>
              <a:t>malloc </a:t>
            </a:r>
            <a:r>
              <a:rPr lang="ko-KR" altLang="en-US" dirty="0">
                <a:sym typeface="Wingdings" panose="05000000000000000000" pitchFamily="2" charset="2"/>
              </a:rPr>
              <a:t>함수가 호출된 파일명과 줄 번호와 같은 디버그 정보를 관리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메모리를 덮어쓰는 문제를 찾기 위해 메모리 할당 전후로 버퍼가 할당됨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017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814" y="410179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36814" y="1025434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3FD42553-9220-D67D-B89C-4BA583ED4782}"/>
              </a:ext>
            </a:extLst>
          </p:cNvPr>
          <p:cNvSpPr txBox="1">
            <a:spLocks/>
          </p:cNvSpPr>
          <p:nvPr/>
        </p:nvSpPr>
        <p:spPr>
          <a:xfrm>
            <a:off x="836814" y="1355860"/>
            <a:ext cx="10515600" cy="62123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b="1" dirty="0"/>
              <a:t>Deallocating Memory Using the free Function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Assigning NULL to a Freed Pointer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Double Free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The Heap and System Memory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Freeing Memory upon Program Termination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b="1" dirty="0"/>
              <a:t>Dangling Pointers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Dangling Pointer Examples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Dealing with Dangling Pointers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Debug Version Support for Detecting Memory Leaks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814411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01023" y="404373"/>
            <a:ext cx="8359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Deallocating Memory Using the free Function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B5FF6-54D3-C289-8B3F-B2E23B2E5C64}"/>
              </a:ext>
            </a:extLst>
          </p:cNvPr>
          <p:cNvSpPr txBox="1"/>
          <p:nvPr/>
        </p:nvSpPr>
        <p:spPr>
          <a:xfrm>
            <a:off x="1026522" y="1295248"/>
            <a:ext cx="692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동적 메모리 할당에서 메모리가 더 이상 사용되지 않을 때</a:t>
            </a:r>
            <a:r>
              <a:rPr lang="en-US" altLang="ko-KR" dirty="0"/>
              <a:t> free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CF3487-D535-1165-14D3-316B068DD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105" y="2011229"/>
            <a:ext cx="2543175" cy="4762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605F2A2-FDF7-115A-2891-A63C73616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623" y="4066281"/>
            <a:ext cx="5823313" cy="204634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72CCAC8-A309-F8C3-41F8-106CBAE73F39}"/>
              </a:ext>
            </a:extLst>
          </p:cNvPr>
          <p:cNvSpPr txBox="1"/>
          <p:nvPr/>
        </p:nvSpPr>
        <p:spPr>
          <a:xfrm>
            <a:off x="1026522" y="2780993"/>
            <a:ext cx="6934912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Ptr</a:t>
            </a:r>
            <a:r>
              <a:rPr lang="en-US" altLang="ko-KR" dirty="0"/>
              <a:t> </a:t>
            </a:r>
            <a:r>
              <a:rPr lang="ko-KR" altLang="en-US" dirty="0"/>
              <a:t>인자는 </a:t>
            </a:r>
            <a:r>
              <a:rPr lang="en-US" altLang="ko-KR" dirty="0"/>
              <a:t>malloc </a:t>
            </a:r>
            <a:r>
              <a:rPr lang="ko-KR" altLang="en-US" dirty="0"/>
              <a:t>했을 때 할당 받은 메모리 주소를 갖고 있음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 메모리는 </a:t>
            </a:r>
            <a:r>
              <a:rPr lang="en-US" altLang="ko-KR" dirty="0"/>
              <a:t>heap</a:t>
            </a:r>
            <a:r>
              <a:rPr lang="ko-KR" altLang="en-US" dirty="0"/>
              <a:t>으로 </a:t>
            </a:r>
            <a:r>
              <a:rPr lang="en-US" altLang="ko-KR" dirty="0"/>
              <a:t>return.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18A502-DF7B-3430-EE33-52E4E5ED6D28}"/>
              </a:ext>
            </a:extLst>
          </p:cNvPr>
          <p:cNvSpPr txBox="1"/>
          <p:nvPr/>
        </p:nvSpPr>
        <p:spPr>
          <a:xfrm>
            <a:off x="7272248" y="5112318"/>
            <a:ext cx="35621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Dangling Pointer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(Free</a:t>
            </a:r>
            <a:r>
              <a:rPr lang="ko-KR" altLang="en-US" dirty="0"/>
              <a:t>시켜 해제된 메모리 공간을 </a:t>
            </a:r>
            <a:endParaRPr lang="en-US" altLang="ko-KR" dirty="0"/>
          </a:p>
          <a:p>
            <a:r>
              <a:rPr lang="ko-KR" altLang="en-US" dirty="0"/>
              <a:t>가리키고 있는 포인터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D85F09-F733-20A9-231E-CED25F993A9C}"/>
              </a:ext>
            </a:extLst>
          </p:cNvPr>
          <p:cNvSpPr/>
          <p:nvPr/>
        </p:nvSpPr>
        <p:spPr>
          <a:xfrm>
            <a:off x="4911636" y="4503105"/>
            <a:ext cx="1349828" cy="12184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452BC2C-C891-2A46-717C-9378BC17A1C3}"/>
              </a:ext>
            </a:extLst>
          </p:cNvPr>
          <p:cNvCxnSpPr>
            <a:cxnSpLocks/>
          </p:cNvCxnSpPr>
          <p:nvPr/>
        </p:nvCxnSpPr>
        <p:spPr>
          <a:xfrm>
            <a:off x="6261464" y="5460274"/>
            <a:ext cx="91947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60E46A-15EC-85DF-C01D-D1F2BDB6176B}"/>
              </a:ext>
            </a:extLst>
          </p:cNvPr>
          <p:cNvSpPr txBox="1"/>
          <p:nvPr/>
        </p:nvSpPr>
        <p:spPr>
          <a:xfrm>
            <a:off x="1070065" y="481930"/>
            <a:ext cx="9712852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Free </a:t>
            </a:r>
            <a:r>
              <a:rPr lang="ko-KR" altLang="en-US" dirty="0"/>
              <a:t>함수가 </a:t>
            </a:r>
            <a:r>
              <a:rPr lang="en-US" altLang="ko-KR" dirty="0"/>
              <a:t>null </a:t>
            </a:r>
            <a:r>
              <a:rPr lang="ko-KR" altLang="en-US" dirty="0"/>
              <a:t>포인터를 넘겨주면 작업 </a:t>
            </a:r>
            <a:r>
              <a:rPr lang="en-US" altLang="ko-KR" dirty="0"/>
              <a:t>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인자 포인터가 </a:t>
            </a:r>
            <a:r>
              <a:rPr lang="en-US" altLang="ko-KR" dirty="0"/>
              <a:t>malloc</a:t>
            </a:r>
            <a:r>
              <a:rPr lang="ko-KR" altLang="en-US" dirty="0"/>
              <a:t>이 아닌 다른 방법으로 할당되었을 경우</a:t>
            </a:r>
            <a:r>
              <a:rPr lang="en-US" altLang="ko-KR" dirty="0"/>
              <a:t>, free </a:t>
            </a:r>
            <a:r>
              <a:rPr lang="ko-KR" altLang="en-US" dirty="0"/>
              <a:t>함수가 정의되지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295F1A-58BE-6D24-A989-D236704C9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272" y="2215038"/>
            <a:ext cx="2107456" cy="83654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2495D80-AF05-D3E9-9094-9DDFBACC5B03}"/>
              </a:ext>
            </a:extLst>
          </p:cNvPr>
          <p:cNvCxnSpPr>
            <a:cxnSpLocks/>
          </p:cNvCxnSpPr>
          <p:nvPr/>
        </p:nvCxnSpPr>
        <p:spPr>
          <a:xfrm>
            <a:off x="6096000" y="3243675"/>
            <a:ext cx="0" cy="6490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5BEB6D-714D-831A-4F66-7098276A9355}"/>
              </a:ext>
            </a:extLst>
          </p:cNvPr>
          <p:cNvSpPr txBox="1"/>
          <p:nvPr/>
        </p:nvSpPr>
        <p:spPr>
          <a:xfrm>
            <a:off x="1070065" y="5306555"/>
            <a:ext cx="1084944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포인터의 할당과 해제는 같은 레벨에서 관리</a:t>
            </a:r>
            <a:r>
              <a:rPr lang="en-US" altLang="ko-KR" dirty="0"/>
              <a:t>. (</a:t>
            </a:r>
            <a:r>
              <a:rPr lang="ko-KR" altLang="en-US" dirty="0"/>
              <a:t>포인터를 함수에서 할당했으면 해제도 같은 함수에서</a:t>
            </a:r>
            <a:r>
              <a:rPr lang="en-US" altLang="ko-KR" dirty="0"/>
              <a:t>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FD2C523-2E43-7F97-1E0E-3E05D817A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159" y="4073937"/>
            <a:ext cx="7637682" cy="7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7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633699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6336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Assigning NULL to a Freed Pointer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1C3A0A-9793-150C-5645-D6795A1C850C}"/>
              </a:ext>
            </a:extLst>
          </p:cNvPr>
          <p:cNvSpPr txBox="1"/>
          <p:nvPr/>
        </p:nvSpPr>
        <p:spPr>
          <a:xfrm>
            <a:off x="1026522" y="5079096"/>
            <a:ext cx="9518631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Null</a:t>
            </a:r>
            <a:r>
              <a:rPr lang="ko-KR" altLang="en-US" dirty="0"/>
              <a:t> </a:t>
            </a:r>
            <a:r>
              <a:rPr lang="en-US" altLang="ko-KR" dirty="0"/>
              <a:t>pointer</a:t>
            </a:r>
            <a:r>
              <a:rPr lang="ko-KR" altLang="en-US" dirty="0"/>
              <a:t>로 문제를 해결하기보다는 문제의 원인이 된 조건을 해결하는 것이 더 나음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Constant pointer</a:t>
            </a:r>
            <a:r>
              <a:rPr lang="ko-KR" altLang="en-US" dirty="0"/>
              <a:t>의 경우</a:t>
            </a:r>
            <a:r>
              <a:rPr lang="en-US" altLang="ko-KR" dirty="0"/>
              <a:t>,</a:t>
            </a:r>
            <a:r>
              <a:rPr lang="ko-KR" altLang="en-US" dirty="0"/>
              <a:t> 초기화되지 않았다면 </a:t>
            </a:r>
            <a:r>
              <a:rPr lang="en-US" altLang="ko-KR" dirty="0"/>
              <a:t>null</a:t>
            </a:r>
            <a:r>
              <a:rPr lang="ko-KR" altLang="en-US" dirty="0"/>
              <a:t>을 할당할 수 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C82D12-F62E-94A8-249B-3CF9E5FB7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008" y="3258299"/>
            <a:ext cx="4552063" cy="12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97A54A-165D-F2D0-B52C-51F033B750A4}"/>
              </a:ext>
            </a:extLst>
          </p:cNvPr>
          <p:cNvSpPr/>
          <p:nvPr/>
        </p:nvSpPr>
        <p:spPr>
          <a:xfrm>
            <a:off x="1737363" y="3892026"/>
            <a:ext cx="1349828" cy="5573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EE2353-3CFD-D7BD-744A-242B33280994}"/>
              </a:ext>
            </a:extLst>
          </p:cNvPr>
          <p:cNvSpPr txBox="1"/>
          <p:nvPr/>
        </p:nvSpPr>
        <p:spPr>
          <a:xfrm>
            <a:off x="1026522" y="1203102"/>
            <a:ext cx="6999032" cy="1668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Free</a:t>
            </a:r>
            <a:r>
              <a:rPr lang="ko-KR" altLang="en-US" dirty="0"/>
              <a:t>를 한 이후에도 포인터는 문제가 될 수 있음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Free</a:t>
            </a:r>
            <a:r>
              <a:rPr lang="ko-KR" altLang="en-US" dirty="0"/>
              <a:t>를 한 포인터를 </a:t>
            </a:r>
            <a:r>
              <a:rPr lang="ko-KR" altLang="en-US" dirty="0" err="1"/>
              <a:t>역참조하는</a:t>
            </a:r>
            <a:r>
              <a:rPr lang="ko-KR" altLang="en-US" dirty="0"/>
              <a:t> 것은 정의되어 있지 않음</a:t>
            </a:r>
            <a:r>
              <a:rPr lang="en-US" altLang="ko-KR" dirty="0"/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 </a:t>
            </a:r>
            <a:r>
              <a:rPr lang="ko-KR" altLang="en-US" dirty="0"/>
              <a:t>포인터에 </a:t>
            </a:r>
            <a:r>
              <a:rPr lang="en-US" altLang="ko-KR" dirty="0"/>
              <a:t>NULL</a:t>
            </a:r>
            <a:r>
              <a:rPr lang="ko-KR" altLang="en-US" dirty="0"/>
              <a:t>을 할당하여 적절하지 않은 포인터로 지정함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F7112A-233E-5E02-77BE-BC5FDF7D0AEA}"/>
              </a:ext>
            </a:extLst>
          </p:cNvPr>
          <p:cNvSpPr txBox="1"/>
          <p:nvPr/>
        </p:nvSpPr>
        <p:spPr>
          <a:xfrm>
            <a:off x="7452735" y="3610676"/>
            <a:ext cx="3326232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Dangling pointer </a:t>
            </a:r>
            <a:r>
              <a:rPr lang="ko-KR" altLang="en-US" dirty="0"/>
              <a:t>문제를 예방</a:t>
            </a:r>
            <a:r>
              <a:rPr lang="en-US" altLang="ko-KR" dirty="0"/>
              <a:t>.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BE5DD52-E860-73F6-2AF1-799EF8DE9BC0}"/>
              </a:ext>
            </a:extLst>
          </p:cNvPr>
          <p:cNvCxnSpPr>
            <a:cxnSpLocks/>
          </p:cNvCxnSpPr>
          <p:nvPr/>
        </p:nvCxnSpPr>
        <p:spPr>
          <a:xfrm>
            <a:off x="6444041" y="3984153"/>
            <a:ext cx="9194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0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34993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349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Double</a:t>
            </a:r>
            <a:r>
              <a:rPr lang="ko-KR" altLang="en-US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Free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2858EA-661A-7488-550C-5144D9BD62C4}"/>
              </a:ext>
            </a:extLst>
          </p:cNvPr>
          <p:cNvSpPr txBox="1"/>
          <p:nvPr/>
        </p:nvSpPr>
        <p:spPr>
          <a:xfrm>
            <a:off x="1026522" y="1211810"/>
            <a:ext cx="2616422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메모리 해제를 두 번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430686-65BD-B7AE-DB0E-4F51D5C53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76" y="2227769"/>
            <a:ext cx="3985907" cy="14363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85C16F-E143-2D7A-D5C3-0BF22D2A7F01}"/>
              </a:ext>
            </a:extLst>
          </p:cNvPr>
          <p:cNvSpPr/>
          <p:nvPr/>
        </p:nvSpPr>
        <p:spPr>
          <a:xfrm>
            <a:off x="1711237" y="2873124"/>
            <a:ext cx="1075505" cy="7148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64FB37-58C5-D716-F459-B4359387AD4D}"/>
              </a:ext>
            </a:extLst>
          </p:cNvPr>
          <p:cNvCxnSpPr>
            <a:cxnSpLocks/>
          </p:cNvCxnSpPr>
          <p:nvPr/>
        </p:nvCxnSpPr>
        <p:spPr>
          <a:xfrm>
            <a:off x="5843453" y="3827400"/>
            <a:ext cx="9194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C28348C-C91E-C2E0-B5F3-C6F2248DA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222" y="2466687"/>
            <a:ext cx="3571870" cy="27214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D4A557C-F0B0-862D-274C-54C3DB1E3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375" y="4015876"/>
            <a:ext cx="3985907" cy="15191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5596D4-D519-2D66-276F-5E238091C001}"/>
              </a:ext>
            </a:extLst>
          </p:cNvPr>
          <p:cNvSpPr/>
          <p:nvPr/>
        </p:nvSpPr>
        <p:spPr>
          <a:xfrm>
            <a:off x="1770355" y="4645318"/>
            <a:ext cx="1112182" cy="8256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DB476D-03EB-6FE4-4468-45D2C49A3EA5}"/>
              </a:ext>
            </a:extLst>
          </p:cNvPr>
          <p:cNvSpPr txBox="1"/>
          <p:nvPr/>
        </p:nvSpPr>
        <p:spPr>
          <a:xfrm>
            <a:off x="3003929" y="4734985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변수지만 </a:t>
            </a:r>
            <a:endParaRPr lang="en-US" altLang="ko-KR" dirty="0"/>
          </a:p>
          <a:p>
            <a:r>
              <a:rPr lang="ko-KR" altLang="en-US" dirty="0"/>
              <a:t>같은 메모리를 가리킴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00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008381-E2E7-1FC8-A2B7-7BB99BC4C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68" y="575134"/>
            <a:ext cx="5468671" cy="22161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EE08D1-27B2-C822-EA27-ACE552DE521C}"/>
              </a:ext>
            </a:extLst>
          </p:cNvPr>
          <p:cNvSpPr txBox="1"/>
          <p:nvPr/>
        </p:nvSpPr>
        <p:spPr>
          <a:xfrm>
            <a:off x="7531826" y="1028930"/>
            <a:ext cx="442781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/>
              <a:t>Aliasing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(</a:t>
            </a:r>
            <a:r>
              <a:rPr lang="ko-KR" altLang="en-US" dirty="0"/>
              <a:t>두 포인터가 같은 메모리를 가리키는 것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Chapter 8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F0B63-8921-CCAE-A14D-149D98184804}"/>
              </a:ext>
            </a:extLst>
          </p:cNvPr>
          <p:cNvSpPr txBox="1"/>
          <p:nvPr/>
        </p:nvSpPr>
        <p:spPr>
          <a:xfrm>
            <a:off x="1020387" y="3429000"/>
            <a:ext cx="10363735" cy="2083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heap</a:t>
            </a:r>
            <a:r>
              <a:rPr lang="ko-KR" altLang="en-US" dirty="0"/>
              <a:t>이 손상되고 프로그램이 종료되기 때문에 </a:t>
            </a:r>
            <a:r>
              <a:rPr lang="en-US" altLang="ko-KR" dirty="0"/>
              <a:t>Heap</a:t>
            </a:r>
            <a:r>
              <a:rPr lang="ko-KR" altLang="en-US" dirty="0"/>
              <a:t> </a:t>
            </a:r>
            <a:r>
              <a:rPr lang="en-US" altLang="ko-KR" dirty="0"/>
              <a:t>manager</a:t>
            </a:r>
            <a:r>
              <a:rPr lang="ko-KR" altLang="en-US" dirty="0"/>
              <a:t>는 메모리가 두 번 해제되는 것을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탐지하려고 하지 않음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프로그램이 종료되지 않더라도 논리적으로 문제가 됨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동일한 메모리를 두 번 해제할 필요 없음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420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7695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5769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The Heap and System Memory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EE2353-3CFD-D7BD-744A-242B33280994}"/>
              </a:ext>
            </a:extLst>
          </p:cNvPr>
          <p:cNvSpPr txBox="1"/>
          <p:nvPr/>
        </p:nvSpPr>
        <p:spPr>
          <a:xfrm>
            <a:off x="1026522" y="1470611"/>
            <a:ext cx="10184135" cy="3916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Heap</a:t>
            </a:r>
            <a:r>
              <a:rPr lang="ko-KR" altLang="en-US" dirty="0"/>
              <a:t>은 일반적으로 운영체제 기능을 사용하여 메모리를 관리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Heap</a:t>
            </a:r>
            <a:r>
              <a:rPr lang="ko-KR" altLang="en-US" dirty="0"/>
              <a:t>의 크기는 프로그램이 생성될 때 고정되거나 커질 수 있음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그러나 </a:t>
            </a:r>
            <a:r>
              <a:rPr lang="en-US" altLang="ko-KR" dirty="0"/>
              <a:t>free </a:t>
            </a:r>
            <a:r>
              <a:rPr lang="ko-KR" altLang="en-US" dirty="0"/>
              <a:t>함수가 불려지면 </a:t>
            </a:r>
            <a:r>
              <a:rPr lang="en-US" altLang="ko-KR" dirty="0"/>
              <a:t>heap manager</a:t>
            </a:r>
            <a:r>
              <a:rPr lang="ko-KR" altLang="en-US" dirty="0"/>
              <a:t>는 운영체제에 메모리를 반드시 반환할 필요 없음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할당 해제된 메모리는 응용 프로그램에서 사용될 수 있음</a:t>
            </a:r>
            <a:r>
              <a:rPr lang="en-US" altLang="ko-KR" dirty="0"/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프로그램이 메모리를 할당하고 </a:t>
            </a:r>
            <a:r>
              <a:rPr lang="en-US" altLang="ko-KR" dirty="0"/>
              <a:t>free</a:t>
            </a:r>
            <a:r>
              <a:rPr lang="ko-KR" altLang="en-US" dirty="0"/>
              <a:t>할 때 할당 해제</a:t>
            </a:r>
            <a:r>
              <a:rPr lang="en-US" altLang="ko-KR" dirty="0"/>
              <a:t>(deallocation)</a:t>
            </a:r>
            <a:r>
              <a:rPr lang="ko-KR" altLang="en-US" dirty="0"/>
              <a:t>는 운영체제 관점에서 보면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application</a:t>
            </a:r>
            <a:r>
              <a:rPr lang="ko-KR" altLang="en-US" dirty="0"/>
              <a:t>의 메모리 사용량에 반영되지 않음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39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79694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44323" y="404373"/>
            <a:ext cx="8133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Freeing Memory upon Program Termination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EE2353-3CFD-D7BD-744A-242B33280994}"/>
              </a:ext>
            </a:extLst>
          </p:cNvPr>
          <p:cNvSpPr txBox="1"/>
          <p:nvPr/>
        </p:nvSpPr>
        <p:spPr>
          <a:xfrm>
            <a:off x="1026522" y="1744325"/>
            <a:ext cx="8185254" cy="4124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어플리케이션이 종료될 수 있는 이유 중 하나는 메모리가 손상되었기 때문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비정상적으로 종료된 프로그램은 정리가 되지 않음</a:t>
            </a:r>
            <a:r>
              <a:rPr lang="en-US" altLang="ko-KR" dirty="0"/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어플리케이션이 종료되기 전에 할당된 메모리를 해제할 필요 없음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25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2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그럼 왜 메모리를 해제해야 할까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질적인 문제 때문에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18375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663</Words>
  <Application>Microsoft Office PowerPoint</Application>
  <PresentationFormat>와이드스크린</PresentationFormat>
  <Paragraphs>89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Wingdings</vt:lpstr>
      <vt:lpstr>맑은 고딕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최 한송</cp:lastModifiedBy>
  <cp:revision>5</cp:revision>
  <dcterms:created xsi:type="dcterms:W3CDTF">2017-05-29T09:12:16Z</dcterms:created>
  <dcterms:modified xsi:type="dcterms:W3CDTF">2022-07-07T00:36:27Z</dcterms:modified>
</cp:coreProperties>
</file>