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2"/>
  </p:notesMasterIdLst>
  <p:sldIdLst>
    <p:sldId id="257" r:id="rId2"/>
    <p:sldId id="260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8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83678" autoAdjust="0"/>
  </p:normalViewPr>
  <p:slideViewPr>
    <p:cSldViewPr snapToGrid="0">
      <p:cViewPr varScale="1">
        <p:scale>
          <a:sx n="110" d="100"/>
          <a:sy n="110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6438" y="2967335"/>
            <a:ext cx="5959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Pointers</a:t>
            </a:r>
            <a:r>
              <a:rPr lang="ko-KR" altLang="en-US" sz="54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54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and</a:t>
            </a:r>
            <a:r>
              <a:rPr lang="ko-KR" altLang="en-US" sz="54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54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Arrays</a:t>
            </a:r>
            <a:endParaRPr lang="ko-KR" altLang="en-US" sz="5400" b="1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78B5FF6-54D3-C289-8B3F-B2E23B2E5C64}"/>
              </a:ext>
            </a:extLst>
          </p:cNvPr>
          <p:cNvSpPr txBox="1"/>
          <p:nvPr/>
        </p:nvSpPr>
        <p:spPr>
          <a:xfrm>
            <a:off x="1044277" y="179549"/>
            <a:ext cx="641541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There is a difference when the </a:t>
            </a:r>
            <a:r>
              <a:rPr lang="en-US" altLang="ko-KR" dirty="0" err="1"/>
              <a:t>sizeof</a:t>
            </a:r>
            <a:r>
              <a:rPr lang="en-US" altLang="ko-KR" dirty="0"/>
              <a:t> operator is applied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74313A-1951-FCBA-B1B2-D1B04C67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88" y="1128737"/>
            <a:ext cx="4657725" cy="9525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1E64A7A-6D19-5769-61F9-77DADFED8A2E}"/>
              </a:ext>
            </a:extLst>
          </p:cNvPr>
          <p:cNvCxnSpPr>
            <a:cxnSpLocks/>
          </p:cNvCxnSpPr>
          <p:nvPr/>
        </p:nvCxnSpPr>
        <p:spPr>
          <a:xfrm>
            <a:off x="4489141" y="2228714"/>
            <a:ext cx="0" cy="5688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2230080-7287-5277-E1DF-1AB33CF8D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289" y="2971199"/>
            <a:ext cx="2627477" cy="631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BDA659-BDCD-7C71-C374-4F9712DF1DD0}"/>
              </a:ext>
            </a:extLst>
          </p:cNvPr>
          <p:cNvSpPr txBox="1"/>
          <p:nvPr/>
        </p:nvSpPr>
        <p:spPr>
          <a:xfrm>
            <a:off x="5841459" y="2948516"/>
            <a:ext cx="3897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The number of bytes allocated to the array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0CBD1-661A-A11B-FE37-A0A8376A0C40}"/>
              </a:ext>
            </a:extLst>
          </p:cNvPr>
          <p:cNvSpPr txBox="1"/>
          <p:nvPr/>
        </p:nvSpPr>
        <p:spPr>
          <a:xfrm>
            <a:off x="5841459" y="3243303"/>
            <a:ext cx="1690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The pointer’s size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75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78B5FF6-54D3-C289-8B3F-B2E23B2E5C64}"/>
              </a:ext>
            </a:extLst>
          </p:cNvPr>
          <p:cNvSpPr txBox="1"/>
          <p:nvPr/>
        </p:nvSpPr>
        <p:spPr>
          <a:xfrm>
            <a:off x="1044277" y="179549"/>
            <a:ext cx="10714985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pointer </a:t>
            </a:r>
            <a:r>
              <a:rPr lang="en-US" altLang="ko-KR" i="1" dirty="0" err="1"/>
              <a:t>pv</a:t>
            </a:r>
            <a:r>
              <a:rPr lang="en-US" altLang="ko-KR" dirty="0"/>
              <a:t> is an </a:t>
            </a:r>
            <a:r>
              <a:rPr lang="en-US" altLang="ko-KR" dirty="0" err="1"/>
              <a:t>lvalue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An </a:t>
            </a:r>
            <a:r>
              <a:rPr lang="en-US" altLang="ko-KR" dirty="0" err="1"/>
              <a:t>lvalue</a:t>
            </a:r>
            <a:r>
              <a:rPr lang="en-US" altLang="ko-KR" dirty="0"/>
              <a:t> is the lefthand side of an assignment operator, and must be capable of being modified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A pointer can be assigned a new value and reference a different section of memory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01806C-0C81-A2AF-86C7-5189B31BA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219" y="2262595"/>
            <a:ext cx="4019550" cy="2019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39E83E-CCAB-501C-C7F8-FAA7E211BD4C}"/>
              </a:ext>
            </a:extLst>
          </p:cNvPr>
          <p:cNvSpPr txBox="1"/>
          <p:nvPr/>
        </p:nvSpPr>
        <p:spPr>
          <a:xfrm>
            <a:off x="5886994" y="3495691"/>
            <a:ext cx="474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The address assigned to an array cannot be changed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20358D-5C56-2575-D070-C26E7E6D6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219" y="4907787"/>
            <a:ext cx="3771900" cy="147637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DBD1595-BBDB-75C3-FA5E-7053A2FF4C77}"/>
              </a:ext>
            </a:extLst>
          </p:cNvPr>
          <p:cNvCxnSpPr>
            <a:cxnSpLocks/>
          </p:cNvCxnSpPr>
          <p:nvPr/>
        </p:nvCxnSpPr>
        <p:spPr>
          <a:xfrm>
            <a:off x="6306519" y="5645974"/>
            <a:ext cx="7576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95843B77-5E64-5349-9AC7-7709BBAA5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893" y="5384431"/>
            <a:ext cx="1572839" cy="557643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F315C1-1643-E2E5-D398-46EDC08E44C1}"/>
              </a:ext>
            </a:extLst>
          </p:cNvPr>
          <p:cNvCxnSpPr>
            <a:cxnSpLocks/>
          </p:cNvCxnSpPr>
          <p:nvPr/>
        </p:nvCxnSpPr>
        <p:spPr>
          <a:xfrm>
            <a:off x="3347391" y="6035039"/>
            <a:ext cx="12130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BD68CA-B64E-EE5E-C4A5-D4AC8DF823E1}"/>
              </a:ext>
            </a:extLst>
          </p:cNvPr>
          <p:cNvSpPr txBox="1"/>
          <p:nvPr/>
        </p:nvSpPr>
        <p:spPr>
          <a:xfrm>
            <a:off x="4736519" y="573012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// ok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4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88737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04373"/>
            <a:ext cx="8873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Using malloc to Create a One-Dimensional Array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B5FF6-54D3-C289-8B3F-B2E23B2E5C64}"/>
              </a:ext>
            </a:extLst>
          </p:cNvPr>
          <p:cNvSpPr txBox="1"/>
          <p:nvPr/>
        </p:nvSpPr>
        <p:spPr>
          <a:xfrm>
            <a:off x="1026521" y="4241032"/>
            <a:ext cx="7496989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array notation is often easier to follow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Remember to deallocate the memory when we are through with it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4FBD0B-63B6-A7E0-94E5-F741B97AA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26"/>
          <a:stretch/>
        </p:blipFill>
        <p:spPr>
          <a:xfrm>
            <a:off x="1847797" y="2585910"/>
            <a:ext cx="4162425" cy="7294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7EC341-136D-CCB5-ED7D-4739505A6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003"/>
          <a:stretch/>
        </p:blipFill>
        <p:spPr>
          <a:xfrm>
            <a:off x="3119113" y="1573923"/>
            <a:ext cx="4162425" cy="2853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ECA79B-656D-36B5-6423-9E40159EA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922" y="2585910"/>
            <a:ext cx="2524125" cy="8191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749239-B88F-AB60-4016-EA4878A08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579" y="2454460"/>
            <a:ext cx="2190750" cy="184785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0AA980E-D05D-186F-5AAD-98873EE54F91}"/>
              </a:ext>
            </a:extLst>
          </p:cNvPr>
          <p:cNvCxnSpPr>
            <a:cxnSpLocks/>
          </p:cNvCxnSpPr>
          <p:nvPr/>
        </p:nvCxnSpPr>
        <p:spPr>
          <a:xfrm>
            <a:off x="2328488" y="3056707"/>
            <a:ext cx="12130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93C5C74-4210-7648-BD0C-7759E79F9CCD}"/>
              </a:ext>
            </a:extLst>
          </p:cNvPr>
          <p:cNvCxnSpPr>
            <a:cxnSpLocks/>
          </p:cNvCxnSpPr>
          <p:nvPr/>
        </p:nvCxnSpPr>
        <p:spPr>
          <a:xfrm>
            <a:off x="6512957" y="3139439"/>
            <a:ext cx="132475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1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819269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04373"/>
            <a:ext cx="8192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Using the </a:t>
            </a:r>
            <a:r>
              <a:rPr lang="en-US" altLang="ko-KR" sz="3200" b="1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realloc</a:t>
            </a:r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Function to Resize an Array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AFBDB4-76FE-64D3-FF30-7B7E935F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6" y="1165441"/>
            <a:ext cx="6140632" cy="55880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CD22FD-3857-7543-9404-6BBDAFE8F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917" y="1165442"/>
            <a:ext cx="5941695" cy="151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125815-0C97-E8A9-EFCA-A6DF629012C5}"/>
              </a:ext>
            </a:extLst>
          </p:cNvPr>
          <p:cNvSpPr txBox="1"/>
          <p:nvPr/>
        </p:nvSpPr>
        <p:spPr>
          <a:xfrm>
            <a:off x="7259506" y="3604787"/>
            <a:ext cx="2737160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Exceeded the buffer’s size</a:t>
            </a:r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79E15908-81D7-FAF7-B1BE-89442A3A55F7}"/>
              </a:ext>
            </a:extLst>
          </p:cNvPr>
          <p:cNvSpPr/>
          <p:nvPr/>
        </p:nvSpPr>
        <p:spPr>
          <a:xfrm rot="10800000">
            <a:off x="6943907" y="3831771"/>
            <a:ext cx="197121" cy="253246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17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A82C81-C35F-1C16-B42F-1CA417FF1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176462"/>
            <a:ext cx="6248400" cy="2505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225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32C132-F3B7-5D27-0AA7-09C8377EE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02" y="1113785"/>
            <a:ext cx="5334000" cy="4600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EEFC5C-D7B6-C248-6F70-2014B058E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970" y="2023422"/>
            <a:ext cx="3657600" cy="27813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C1E137A-AFF0-0896-AD4C-8A0928A3C924}"/>
              </a:ext>
            </a:extLst>
          </p:cNvPr>
          <p:cNvCxnSpPr>
            <a:cxnSpLocks/>
          </p:cNvCxnSpPr>
          <p:nvPr/>
        </p:nvCxnSpPr>
        <p:spPr>
          <a:xfrm>
            <a:off x="2119483" y="4101735"/>
            <a:ext cx="44729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A35397-8491-62C5-8F53-811FFC28FAF3}"/>
              </a:ext>
            </a:extLst>
          </p:cNvPr>
          <p:cNvSpPr txBox="1"/>
          <p:nvPr/>
        </p:nvSpPr>
        <p:spPr>
          <a:xfrm>
            <a:off x="7764604" y="1006793"/>
            <a:ext cx="4221861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Old memory and should not be accessed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FBB3E-8507-81EC-A253-79A94754C77A}"/>
              </a:ext>
            </a:extLst>
          </p:cNvPr>
          <p:cNvSpPr/>
          <p:nvPr/>
        </p:nvSpPr>
        <p:spPr>
          <a:xfrm>
            <a:off x="9130431" y="2627216"/>
            <a:ext cx="440289" cy="3424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0B9820-2F69-0E2B-EE82-3C0DDE217CE9}"/>
              </a:ext>
            </a:extLst>
          </p:cNvPr>
          <p:cNvCxnSpPr>
            <a:cxnSpLocks/>
          </p:cNvCxnSpPr>
          <p:nvPr/>
        </p:nvCxnSpPr>
        <p:spPr>
          <a:xfrm flipV="1">
            <a:off x="9359473" y="1602377"/>
            <a:ext cx="0" cy="10248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90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61380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04373"/>
            <a:ext cx="6138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Passing a One-Dimensional Array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D4D93-2966-4B19-9BC1-6B5D4B4B01F3}"/>
              </a:ext>
            </a:extLst>
          </p:cNvPr>
          <p:cNvSpPr txBox="1"/>
          <p:nvPr/>
        </p:nvSpPr>
        <p:spPr>
          <a:xfrm>
            <a:off x="1026521" y="1573923"/>
            <a:ext cx="10884583" cy="2081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When a one-dimensional array is passed to a function, the array’s address is passed by value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This makes the transfer of information more efficient since we are not passing the entire array and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having to allocate memory in the stack for it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array’s size must be passed</a:t>
            </a:r>
          </a:p>
        </p:txBody>
      </p:sp>
    </p:spTree>
    <p:extLst>
      <p:ext uri="{BB962C8B-B14F-4D97-AF65-F5344CB8AC3E}">
        <p14:creationId xmlns:p14="http://schemas.microsoft.com/office/powerpoint/2010/main" val="66971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5DD4D93-2966-4B19-9BC1-6B5D4B4B01F3}"/>
              </a:ext>
            </a:extLst>
          </p:cNvPr>
          <p:cNvSpPr txBox="1"/>
          <p:nvPr/>
        </p:nvSpPr>
        <p:spPr>
          <a:xfrm>
            <a:off x="1026521" y="5504297"/>
            <a:ext cx="10217349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program may terminate if we attempt to address memory outside of the array’s bounds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897ECF-43D5-EAEE-C019-F55398986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91" y="2747621"/>
            <a:ext cx="3914775" cy="18383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C4A44A-C234-DA6F-A6F4-19BC327CA250}"/>
              </a:ext>
            </a:extLst>
          </p:cNvPr>
          <p:cNvCxnSpPr>
            <a:cxnSpLocks/>
          </p:cNvCxnSpPr>
          <p:nvPr/>
        </p:nvCxnSpPr>
        <p:spPr>
          <a:xfrm>
            <a:off x="5283579" y="3553957"/>
            <a:ext cx="7576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337DE8DC-044C-65C1-3EE9-06A4C2B54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50" y="2979370"/>
            <a:ext cx="391477" cy="11491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8F83EA-52A7-CE87-EB9F-0CE06BC61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744" y="2333865"/>
            <a:ext cx="3294166" cy="26977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232D48-E0A7-D8AB-3FDE-7994F576A698}"/>
              </a:ext>
            </a:extLst>
          </p:cNvPr>
          <p:cNvSpPr txBox="1"/>
          <p:nvPr/>
        </p:nvSpPr>
        <p:spPr>
          <a:xfrm>
            <a:off x="1026521" y="1302997"/>
            <a:ext cx="6623223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An integer array is passed to a function along with its size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2608FA-5014-1797-9D0E-5E2DEFEDC29A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100159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2DF34B-F86A-CA84-F7E4-02CB62B3A8B7}"/>
              </a:ext>
            </a:extLst>
          </p:cNvPr>
          <p:cNvSpPr txBox="1"/>
          <p:nvPr/>
        </p:nvSpPr>
        <p:spPr>
          <a:xfrm>
            <a:off x="1026521" y="404373"/>
            <a:ext cx="1015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Passing a One-Dimensional Array: Using Array Notation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CE982A-5B57-B5EE-CB38-A989C2E8FF5B}"/>
              </a:ext>
            </a:extLst>
          </p:cNvPr>
          <p:cNvCxnSpPr>
            <a:cxnSpLocks/>
          </p:cNvCxnSpPr>
          <p:nvPr/>
        </p:nvCxnSpPr>
        <p:spPr>
          <a:xfrm>
            <a:off x="3199345" y="2944534"/>
            <a:ext cx="78047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012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5DD4D93-2966-4B19-9BC1-6B5D4B4B01F3}"/>
              </a:ext>
            </a:extLst>
          </p:cNvPr>
          <p:cNvSpPr txBox="1"/>
          <p:nvPr/>
        </p:nvSpPr>
        <p:spPr>
          <a:xfrm>
            <a:off x="1016692" y="1381517"/>
            <a:ext cx="101586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We don’t have to use the bracket notation when declaring an array parameter of a function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5E9F5CE-AE8D-3D8F-13D9-74002BDE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86" y="2245374"/>
            <a:ext cx="3895725" cy="12096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9E7C48-2794-1403-96BF-E86A96D99AA5}"/>
              </a:ext>
            </a:extLst>
          </p:cNvPr>
          <p:cNvSpPr txBox="1"/>
          <p:nvPr/>
        </p:nvSpPr>
        <p:spPr>
          <a:xfrm>
            <a:off x="1016692" y="3455049"/>
            <a:ext cx="603107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We could have used pointer notation in the function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FD7786F-861C-AA95-7C5B-24FD57301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886" y="4308837"/>
            <a:ext cx="3962400" cy="1200150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38E0833-DA17-FFCE-58FA-CA4D407C237A}"/>
              </a:ext>
            </a:extLst>
          </p:cNvPr>
          <p:cNvCxnSpPr>
            <a:cxnSpLocks/>
          </p:cNvCxnSpPr>
          <p:nvPr/>
        </p:nvCxnSpPr>
        <p:spPr>
          <a:xfrm>
            <a:off x="1006865" y="1051216"/>
            <a:ext cx="103509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A2D16B-2261-0803-C4C9-B4179031B427}"/>
              </a:ext>
            </a:extLst>
          </p:cNvPr>
          <p:cNvSpPr txBox="1"/>
          <p:nvPr/>
        </p:nvSpPr>
        <p:spPr>
          <a:xfrm>
            <a:off x="1006864" y="457591"/>
            <a:ext cx="10458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Passing a One-Dimensional Array: Using Pointer Notation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01B18D0-0F90-5039-2AB1-5C9A67BD5113}"/>
              </a:ext>
            </a:extLst>
          </p:cNvPr>
          <p:cNvCxnSpPr>
            <a:cxnSpLocks/>
          </p:cNvCxnSpPr>
          <p:nvPr/>
        </p:nvCxnSpPr>
        <p:spPr>
          <a:xfrm>
            <a:off x="4183413" y="2490649"/>
            <a:ext cx="78047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15E654B-7C87-F381-1A2A-ED1B3402EE98}"/>
              </a:ext>
            </a:extLst>
          </p:cNvPr>
          <p:cNvCxnSpPr>
            <a:cxnSpLocks/>
          </p:cNvCxnSpPr>
          <p:nvPr/>
        </p:nvCxnSpPr>
        <p:spPr>
          <a:xfrm>
            <a:off x="4248727" y="4558935"/>
            <a:ext cx="78047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5E4C741-9DA8-B111-A4B3-1290BDBB3213}"/>
              </a:ext>
            </a:extLst>
          </p:cNvPr>
          <p:cNvCxnSpPr>
            <a:cxnSpLocks/>
          </p:cNvCxnSpPr>
          <p:nvPr/>
        </p:nvCxnSpPr>
        <p:spPr>
          <a:xfrm>
            <a:off x="4638963" y="2965266"/>
            <a:ext cx="5948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A71B44D-00C6-E405-1FFC-DBFB53530373}"/>
              </a:ext>
            </a:extLst>
          </p:cNvPr>
          <p:cNvCxnSpPr>
            <a:cxnSpLocks/>
          </p:cNvCxnSpPr>
          <p:nvPr/>
        </p:nvCxnSpPr>
        <p:spPr>
          <a:xfrm>
            <a:off x="4727698" y="5029197"/>
            <a:ext cx="7238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689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1D4AAF2-5D84-CF1B-8178-A7C01D569F5E}"/>
              </a:ext>
            </a:extLst>
          </p:cNvPr>
          <p:cNvSpPr txBox="1"/>
          <p:nvPr/>
        </p:nvSpPr>
        <p:spPr>
          <a:xfrm>
            <a:off x="1090231" y="455816"/>
            <a:ext cx="10610790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If we had used array notation to declare the function, we could have still used pointer notation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in the function’s body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86750B-6277-AE91-05AC-5FFD7BAF8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725505"/>
            <a:ext cx="4010025" cy="127635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A3D2251-D1D8-63CF-CD80-031119982609}"/>
              </a:ext>
            </a:extLst>
          </p:cNvPr>
          <p:cNvCxnSpPr>
            <a:cxnSpLocks/>
          </p:cNvCxnSpPr>
          <p:nvPr/>
        </p:nvCxnSpPr>
        <p:spPr>
          <a:xfrm>
            <a:off x="4087619" y="2037803"/>
            <a:ext cx="8588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9E13EA6-931B-9BF8-679F-823340E1FD85}"/>
              </a:ext>
            </a:extLst>
          </p:cNvPr>
          <p:cNvCxnSpPr>
            <a:cxnSpLocks/>
          </p:cNvCxnSpPr>
          <p:nvPr/>
        </p:nvCxnSpPr>
        <p:spPr>
          <a:xfrm>
            <a:off x="4584008" y="2490649"/>
            <a:ext cx="78047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814" y="410179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36814" y="1025434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FD42553-9220-D67D-B89C-4BA583ED4782}"/>
              </a:ext>
            </a:extLst>
          </p:cNvPr>
          <p:cNvSpPr txBox="1">
            <a:spLocks/>
          </p:cNvSpPr>
          <p:nvPr/>
        </p:nvSpPr>
        <p:spPr>
          <a:xfrm>
            <a:off x="836814" y="1405431"/>
            <a:ext cx="5877495" cy="62123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1. Quick Review of Arrays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One-Dimensional Arrays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Two-Dimensional Arrays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Multidimensional Arrays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2. Pointer Notation and Arrays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Differences Between Arrays and Pointers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3. Using malloc to Create a One-Dimensional Array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800" b="1" dirty="0"/>
              <a:t>4. Using the </a:t>
            </a:r>
            <a:r>
              <a:rPr lang="en-US" altLang="ko-KR" sz="1800" b="1" dirty="0" err="1"/>
              <a:t>realloc</a:t>
            </a:r>
            <a:r>
              <a:rPr lang="en-US" altLang="ko-KR" sz="1800" b="1" dirty="0"/>
              <a:t> Function to Resize an Array</a:t>
            </a:r>
            <a:endParaRPr lang="en-US" altLang="ko-KR" sz="1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A759CDF-0BA9-47C3-F8E1-17165BFE23A1}"/>
              </a:ext>
            </a:extLst>
          </p:cNvPr>
          <p:cNvSpPr txBox="1">
            <a:spLocks/>
          </p:cNvSpPr>
          <p:nvPr/>
        </p:nvSpPr>
        <p:spPr>
          <a:xfrm>
            <a:off x="7010401" y="1408110"/>
            <a:ext cx="5877495" cy="62123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5. Passing a One-Dimensional Array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Using Array Notation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Using Pointer Notation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5D10E5-C978-574A-B9B2-5FB4492D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62" y="2323872"/>
            <a:ext cx="3724275" cy="2562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602EC7-8D3A-55DD-4CF2-B0850CEADFE6}"/>
              </a:ext>
            </a:extLst>
          </p:cNvPr>
          <p:cNvSpPr txBox="1"/>
          <p:nvPr/>
        </p:nvSpPr>
        <p:spPr>
          <a:xfrm>
            <a:off x="7841089" y="3204874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?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7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6710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16959"/>
            <a:ext cx="3671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Pointers and Arrays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B5FF6-54D3-C289-8B3F-B2E23B2E5C64}"/>
              </a:ext>
            </a:extLst>
          </p:cNvPr>
          <p:cNvSpPr txBox="1"/>
          <p:nvPr/>
        </p:nvSpPr>
        <p:spPr>
          <a:xfrm>
            <a:off x="356672" y="1312715"/>
            <a:ext cx="11701537" cy="3916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An array is a fundamental data structure built into C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A thorough understanding of arrays and their use is necessary to develop effective applications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Array and pointer notations are closely related to each other and can frequently be used interchangeably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in the right context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Understanding a difference between array and pointer will help you avoid incorrect use of these notations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In this chapter, we will address the fundamental aspects of arrays as they relate to pointers to provide you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with a deep understanding of arrays and the various ways they can be manipulated with pointers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6166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452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One-Dimensional Arrays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B5FF6-54D3-C289-8B3F-B2E23B2E5C64}"/>
              </a:ext>
            </a:extLst>
          </p:cNvPr>
          <p:cNvSpPr txBox="1"/>
          <p:nvPr/>
        </p:nvSpPr>
        <p:spPr>
          <a:xfrm>
            <a:off x="1026523" y="1294840"/>
            <a:ext cx="528542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A one-dimensional array uses a single index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A65674-4DF8-BEA1-FB81-8F69EB52B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09" y="2176572"/>
            <a:ext cx="1514475" cy="41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8F0E5F-37AC-3F31-703F-C9A1A5710AC0}"/>
              </a:ext>
            </a:extLst>
          </p:cNvPr>
          <p:cNvSpPr txBox="1"/>
          <p:nvPr/>
        </p:nvSpPr>
        <p:spPr>
          <a:xfrm>
            <a:off x="1026522" y="2727400"/>
            <a:ext cx="7879529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Array indexes </a:t>
            </a:r>
            <a:r>
              <a:rPr lang="en-US" altLang="ko-KR" u="sng" dirty="0"/>
              <a:t>start with 0</a:t>
            </a:r>
            <a:r>
              <a:rPr lang="en-US" altLang="ko-KR" dirty="0"/>
              <a:t> and end at one less than their declared size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6BE754-82F1-0EA4-49F5-A5245C153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916" y="3763110"/>
            <a:ext cx="1807859" cy="16281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C91D658-43E4-D78C-4C09-FB67DDE9F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944" y="4362895"/>
            <a:ext cx="31432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3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6166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4532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Two-Dimensional Arrays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B5FF6-54D3-C289-8B3F-B2E23B2E5C64}"/>
              </a:ext>
            </a:extLst>
          </p:cNvPr>
          <p:cNvSpPr txBox="1"/>
          <p:nvPr/>
        </p:nvSpPr>
        <p:spPr>
          <a:xfrm>
            <a:off x="1026523" y="1294840"/>
            <a:ext cx="8158452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Two-dimensional arrays use </a:t>
            </a:r>
            <a:r>
              <a:rPr lang="en-US" altLang="ko-KR" u="sng" dirty="0"/>
              <a:t>rows</a:t>
            </a:r>
            <a:r>
              <a:rPr lang="en-US" altLang="ko-KR" dirty="0"/>
              <a:t> and </a:t>
            </a:r>
            <a:r>
              <a:rPr lang="en-US" altLang="ko-KR" u="sng" dirty="0"/>
              <a:t>columns</a:t>
            </a:r>
            <a:r>
              <a:rPr lang="en-US" altLang="ko-KR" dirty="0"/>
              <a:t> to identify array elements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B740F4-685D-D9BA-66B6-D3671B20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915" y="2996006"/>
            <a:ext cx="3648075" cy="457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755BBB-9BCD-AAF2-6588-B010AFF06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24506"/>
            <a:ext cx="3695700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617DB6-B264-3C47-041D-E9CF96372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91" y="4510631"/>
            <a:ext cx="5257800" cy="11430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BB6060-F9B6-3465-2C13-5ABB5816278A}"/>
              </a:ext>
            </a:extLst>
          </p:cNvPr>
          <p:cNvCxnSpPr>
            <a:cxnSpLocks/>
          </p:cNvCxnSpPr>
          <p:nvPr/>
        </p:nvCxnSpPr>
        <p:spPr>
          <a:xfrm>
            <a:off x="5721213" y="5082131"/>
            <a:ext cx="7576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FDFCDBF-B4C6-68DE-8E4A-62BE6FD84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706" y="4801143"/>
            <a:ext cx="4930538" cy="78622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6C7757E-5CB7-4E2B-CF0E-A318B1F31891}"/>
              </a:ext>
            </a:extLst>
          </p:cNvPr>
          <p:cNvCxnSpPr>
            <a:cxnSpLocks/>
          </p:cNvCxnSpPr>
          <p:nvPr/>
        </p:nvCxnSpPr>
        <p:spPr>
          <a:xfrm>
            <a:off x="8732129" y="4998719"/>
            <a:ext cx="2464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816C33B-D654-94D8-7600-1ADA336AB770}"/>
              </a:ext>
            </a:extLst>
          </p:cNvPr>
          <p:cNvCxnSpPr>
            <a:cxnSpLocks/>
          </p:cNvCxnSpPr>
          <p:nvPr/>
        </p:nvCxnSpPr>
        <p:spPr>
          <a:xfrm>
            <a:off x="8732129" y="5220787"/>
            <a:ext cx="2464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B883BE-DB36-72DC-72B6-EF8DC9159BE9}"/>
              </a:ext>
            </a:extLst>
          </p:cNvPr>
          <p:cNvCxnSpPr>
            <a:cxnSpLocks/>
          </p:cNvCxnSpPr>
          <p:nvPr/>
        </p:nvCxnSpPr>
        <p:spPr>
          <a:xfrm>
            <a:off x="8732129" y="5429793"/>
            <a:ext cx="2464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9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5223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4522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Multidimensional Arrays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B5FF6-54D3-C289-8B3F-B2E23B2E5C64}"/>
              </a:ext>
            </a:extLst>
          </p:cNvPr>
          <p:cNvSpPr txBox="1"/>
          <p:nvPr/>
        </p:nvSpPr>
        <p:spPr>
          <a:xfrm>
            <a:off x="1026523" y="1294840"/>
            <a:ext cx="735509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Three-dimensional arrays consisting of </a:t>
            </a:r>
            <a:r>
              <a:rPr lang="en-US" altLang="ko-KR" u="sng" dirty="0"/>
              <a:t>rows</a:t>
            </a:r>
            <a:r>
              <a:rPr lang="en-US" altLang="ko-KR" dirty="0"/>
              <a:t>, </a:t>
            </a:r>
            <a:r>
              <a:rPr lang="en-US" altLang="ko-KR" u="sng" dirty="0"/>
              <a:t>columns</a:t>
            </a:r>
            <a:r>
              <a:rPr lang="en-US" altLang="ko-KR" dirty="0"/>
              <a:t>, and a </a:t>
            </a:r>
            <a:r>
              <a:rPr lang="en-US" altLang="ko-KR" u="sng" dirty="0"/>
              <a:t>rank</a:t>
            </a:r>
            <a:endParaRPr lang="ko-KR" altLang="en-US" u="sng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D16A5F-4336-FB88-A2DC-56BB78232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46" y="2781299"/>
            <a:ext cx="4067175" cy="1295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90A108-2D9E-03EA-0D13-368371C89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796" y="2262187"/>
            <a:ext cx="2066925" cy="2333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280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2058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04373"/>
            <a:ext cx="5205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Pointer Notation and Arrays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B5FF6-54D3-C289-8B3F-B2E23B2E5C64}"/>
              </a:ext>
            </a:extLst>
          </p:cNvPr>
          <p:cNvSpPr txBox="1"/>
          <p:nvPr/>
        </p:nvSpPr>
        <p:spPr>
          <a:xfrm>
            <a:off x="1026523" y="1294840"/>
            <a:ext cx="7681975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When an array name is used by itself, the array’s address is returned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We can assign this address to a pointer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EF975E-C07C-B325-8BD3-E6DEF85A3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482" y="2712695"/>
            <a:ext cx="3209925" cy="638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984E77-A61C-D0A6-2F6B-CBB8A534DF12}"/>
              </a:ext>
            </a:extLst>
          </p:cNvPr>
          <p:cNvSpPr txBox="1"/>
          <p:nvPr/>
        </p:nvSpPr>
        <p:spPr>
          <a:xfrm>
            <a:off x="1026521" y="3350870"/>
            <a:ext cx="8941422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variable </a:t>
            </a:r>
            <a:r>
              <a:rPr lang="en-US" altLang="ko-KR" i="1" dirty="0" err="1"/>
              <a:t>pv</a:t>
            </a:r>
            <a:r>
              <a:rPr lang="en-US" altLang="ko-KR" dirty="0"/>
              <a:t> is a pointer to the first element of the array (not the array itself)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We can use either the array name by itself or use the address-of operator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D76E80-137C-6AD8-195D-733F4F516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82" y="4905534"/>
            <a:ext cx="3705225" cy="952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C3EDEC-E632-0E5B-3F75-3DBC4A8FD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593" y="5101205"/>
            <a:ext cx="1221927" cy="55816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9D4092-EF1E-4D3F-36C0-D655C9B72368}"/>
              </a:ext>
            </a:extLst>
          </p:cNvPr>
          <p:cNvCxnSpPr>
            <a:cxnSpLocks/>
          </p:cNvCxnSpPr>
          <p:nvPr/>
        </p:nvCxnSpPr>
        <p:spPr>
          <a:xfrm>
            <a:off x="5717177" y="5380287"/>
            <a:ext cx="7576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E9C136-A18D-D509-9C22-6F73609382C3}"/>
              </a:ext>
            </a:extLst>
          </p:cNvPr>
          <p:cNvSpPr txBox="1"/>
          <p:nvPr/>
        </p:nvSpPr>
        <p:spPr>
          <a:xfrm>
            <a:off x="8049143" y="5057678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  <a:r>
              <a:rPr lang="en-US" altLang="ko-KR" sz="2000" b="1" dirty="0">
                <a:solidFill>
                  <a:srgbClr val="FF0000"/>
                </a:solidFill>
              </a:rPr>
              <a:t> =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921D26-5278-3067-5314-D62FFA966157}"/>
              </a:ext>
            </a:extLst>
          </p:cNvPr>
          <p:cNvSpPr txBox="1"/>
          <p:nvPr/>
        </p:nvSpPr>
        <p:spPr>
          <a:xfrm>
            <a:off x="1026521" y="6020540"/>
            <a:ext cx="7765203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Using the address-of operator is more verbose but also more explicit</a:t>
            </a:r>
          </a:p>
        </p:txBody>
      </p:sp>
    </p:spTree>
    <p:extLst>
      <p:ext uri="{BB962C8B-B14F-4D97-AF65-F5344CB8AC3E}">
        <p14:creationId xmlns:p14="http://schemas.microsoft.com/office/powerpoint/2010/main" val="404418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0E6C694-30F2-C129-23E0-71261B4A47B1}"/>
              </a:ext>
            </a:extLst>
          </p:cNvPr>
          <p:cNvSpPr txBox="1"/>
          <p:nvPr/>
        </p:nvSpPr>
        <p:spPr>
          <a:xfrm>
            <a:off x="1070066" y="336897"/>
            <a:ext cx="8737520" cy="2774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notation </a:t>
            </a:r>
            <a:r>
              <a:rPr lang="en-US" altLang="ko-KR" i="1" dirty="0" err="1"/>
              <a:t>pv</a:t>
            </a:r>
            <a:r>
              <a:rPr lang="en-US" altLang="ko-KR" i="1" dirty="0"/>
              <a:t>[</a:t>
            </a:r>
            <a:r>
              <a:rPr lang="en-US" altLang="ko-KR" i="1" dirty="0" err="1"/>
              <a:t>i</a:t>
            </a:r>
            <a:r>
              <a:rPr lang="en-US" altLang="ko-KR" i="1" dirty="0"/>
              <a:t>]</a:t>
            </a:r>
            <a:r>
              <a:rPr lang="en-US" altLang="ko-KR" dirty="0"/>
              <a:t> is evaluated as </a:t>
            </a:r>
            <a:r>
              <a:rPr lang="en-US" altLang="ko-KR" i="1" dirty="0"/>
              <a:t>*(</a:t>
            </a:r>
            <a:r>
              <a:rPr lang="en-US" altLang="ko-KR" i="1" dirty="0" err="1"/>
              <a:t>pv</a:t>
            </a:r>
            <a:r>
              <a:rPr lang="en-US" altLang="ko-KR" i="1" dirty="0"/>
              <a:t> + </a:t>
            </a:r>
            <a:r>
              <a:rPr lang="en-US" altLang="ko-KR" i="1" dirty="0" err="1"/>
              <a:t>i</a:t>
            </a:r>
            <a:r>
              <a:rPr lang="en-US" altLang="ko-KR" i="1" dirty="0"/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i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u="sng" dirty="0"/>
              <a:t>Adding an integer to a pointer</a:t>
            </a:r>
            <a:r>
              <a:rPr lang="en-US" altLang="ko-KR" dirty="0"/>
              <a:t> will increment the address it holds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same is true </a:t>
            </a:r>
            <a:r>
              <a:rPr lang="en-US" altLang="ko-KR" u="sng" dirty="0"/>
              <a:t>adding an integer to the name of an array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We can use of pointers in the implementation of the scalar addition operation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95517-87FA-EB56-4216-47AA9017E43C}"/>
              </a:ext>
            </a:extLst>
          </p:cNvPr>
          <p:cNvSpPr txBox="1"/>
          <p:nvPr/>
        </p:nvSpPr>
        <p:spPr>
          <a:xfrm>
            <a:off x="9181242" y="163377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*(</a:t>
            </a:r>
            <a:r>
              <a:rPr lang="en-US" altLang="ko-KR" b="1" dirty="0" err="1"/>
              <a:t>pv</a:t>
            </a:r>
            <a:r>
              <a:rPr lang="en-US" altLang="ko-KR" b="1" dirty="0"/>
              <a:t> + </a:t>
            </a:r>
            <a:r>
              <a:rPr lang="en-US" altLang="ko-KR" b="1" dirty="0" err="1"/>
              <a:t>i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207D4-4A63-8BCB-860A-13C74D5C67F4}"/>
              </a:ext>
            </a:extLst>
          </p:cNvPr>
          <p:cNvSpPr txBox="1"/>
          <p:nvPr/>
        </p:nvSpPr>
        <p:spPr>
          <a:xfrm>
            <a:off x="9181242" y="2187725"/>
            <a:ext cx="153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*(vector + </a:t>
            </a:r>
            <a:r>
              <a:rPr lang="en-US" altLang="ko-KR" b="1" dirty="0" err="1"/>
              <a:t>i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253E8F7-F605-8154-0E52-0ED7A4366284}"/>
              </a:ext>
            </a:extLst>
          </p:cNvPr>
          <p:cNvCxnSpPr>
            <a:cxnSpLocks/>
          </p:cNvCxnSpPr>
          <p:nvPr/>
        </p:nvCxnSpPr>
        <p:spPr>
          <a:xfrm>
            <a:off x="8582297" y="1818481"/>
            <a:ext cx="3788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8BC4D9-E7CE-BFE0-CC88-F8E1C2E025BD}"/>
              </a:ext>
            </a:extLst>
          </p:cNvPr>
          <p:cNvCxnSpPr>
            <a:cxnSpLocks/>
          </p:cNvCxnSpPr>
          <p:nvPr/>
        </p:nvCxnSpPr>
        <p:spPr>
          <a:xfrm>
            <a:off x="8582297" y="2372391"/>
            <a:ext cx="3788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A6C138A-96FE-A908-2920-05D463742A33}"/>
              </a:ext>
            </a:extLst>
          </p:cNvPr>
          <p:cNvSpPr txBox="1"/>
          <p:nvPr/>
        </p:nvSpPr>
        <p:spPr>
          <a:xfrm rot="5400000">
            <a:off x="9645923" y="1895360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=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A09A77-F257-3F86-91F9-6731A5AE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333" y="3559030"/>
            <a:ext cx="2647950" cy="133350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52DC29C-B421-FF7D-9E1B-599D5896F7D5}"/>
              </a:ext>
            </a:extLst>
          </p:cNvPr>
          <p:cNvCxnSpPr>
            <a:cxnSpLocks/>
          </p:cNvCxnSpPr>
          <p:nvPr/>
        </p:nvCxnSpPr>
        <p:spPr>
          <a:xfrm>
            <a:off x="4427254" y="4554582"/>
            <a:ext cx="14684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0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74469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15191"/>
            <a:ext cx="7446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Differences Between Arrays and Pointers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B5FF6-54D3-C289-8B3F-B2E23B2E5C64}"/>
              </a:ext>
            </a:extLst>
          </p:cNvPr>
          <p:cNvSpPr txBox="1"/>
          <p:nvPr/>
        </p:nvSpPr>
        <p:spPr>
          <a:xfrm>
            <a:off x="1026521" y="2372333"/>
            <a:ext cx="10596299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code generated by </a:t>
            </a:r>
            <a:r>
              <a:rPr lang="en-US" altLang="ko-KR" i="1" dirty="0"/>
              <a:t>vector[</a:t>
            </a:r>
            <a:r>
              <a:rPr lang="en-US" altLang="ko-KR" i="1" dirty="0" err="1"/>
              <a:t>i</a:t>
            </a:r>
            <a:r>
              <a:rPr lang="en-US" altLang="ko-KR" i="1" dirty="0"/>
              <a:t>] </a:t>
            </a:r>
            <a:r>
              <a:rPr lang="en-US" altLang="ko-KR" dirty="0"/>
              <a:t>is different from the code generated by </a:t>
            </a:r>
            <a:r>
              <a:rPr lang="en-US" altLang="ko-KR" i="1" dirty="0" err="1"/>
              <a:t>vector+i</a:t>
            </a:r>
            <a:endParaRPr lang="en-US" altLang="ko-KR" i="1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vector[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]: generates machine code that starts at location vector, </a:t>
            </a:r>
            <a:r>
              <a:rPr lang="en-US" altLang="ko-KR" u="sng" dirty="0">
                <a:sym typeface="Wingdings" panose="05000000000000000000" pitchFamily="2" charset="2"/>
              </a:rPr>
              <a:t>moves </a:t>
            </a:r>
            <a:r>
              <a:rPr lang="en-US" altLang="ko-KR" u="sng" dirty="0" err="1">
                <a:sym typeface="Wingdings" panose="05000000000000000000" pitchFamily="2" charset="2"/>
              </a:rPr>
              <a:t>i</a:t>
            </a:r>
            <a:r>
              <a:rPr lang="en-US" altLang="ko-KR" u="sng" dirty="0">
                <a:sym typeface="Wingdings" panose="05000000000000000000" pitchFamily="2" charset="2"/>
              </a:rPr>
              <a:t> positions</a:t>
            </a:r>
            <a:r>
              <a:rPr lang="en-US" altLang="ko-KR" dirty="0">
                <a:sym typeface="Wingdings" panose="05000000000000000000" pitchFamily="2" charset="2"/>
              </a:rPr>
              <a:t> from this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        location, and uses its content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altLang="ko-KR" dirty="0" err="1">
                <a:sym typeface="Wingdings" panose="05000000000000000000" pitchFamily="2" charset="2"/>
              </a:rPr>
              <a:t>vector+i</a:t>
            </a:r>
            <a:r>
              <a:rPr lang="en-US" altLang="ko-KR" dirty="0">
                <a:sym typeface="Wingdings" panose="05000000000000000000" pitchFamily="2" charset="2"/>
              </a:rPr>
              <a:t>: generates machine code that starts at location vector, </a:t>
            </a:r>
            <a:r>
              <a:rPr lang="en-US" altLang="ko-KR" u="sng" dirty="0">
                <a:sym typeface="Wingdings" panose="05000000000000000000" pitchFamily="2" charset="2"/>
              </a:rPr>
              <a:t>adds </a:t>
            </a:r>
            <a:r>
              <a:rPr lang="en-US" altLang="ko-KR" u="sng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to the address,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	           and then uses the contents at that address</a:t>
            </a: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-   While the result is the same, the generated machine code is different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7F644F-8732-F6A8-1AA4-B325B872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296" y="1573923"/>
            <a:ext cx="31527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218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695</Words>
  <Application>Microsoft Office PowerPoint</Application>
  <PresentationFormat>와이드스크린</PresentationFormat>
  <Paragraphs>82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나눔스퀘어 ExtraBold</vt:lpstr>
      <vt:lpstr>Wingdings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최 한송</cp:lastModifiedBy>
  <cp:revision>12</cp:revision>
  <dcterms:created xsi:type="dcterms:W3CDTF">2017-05-29T09:12:16Z</dcterms:created>
  <dcterms:modified xsi:type="dcterms:W3CDTF">2022-07-14T02:09:20Z</dcterms:modified>
</cp:coreProperties>
</file>