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0" r:id="rId3"/>
    <p:sldId id="258" r:id="rId4"/>
    <p:sldId id="262" r:id="rId5"/>
    <p:sldId id="279" r:id="rId6"/>
    <p:sldId id="280" r:id="rId7"/>
    <p:sldId id="281" r:id="rId8"/>
    <p:sldId id="284" r:id="rId9"/>
    <p:sldId id="283" r:id="rId10"/>
    <p:sldId id="285" r:id="rId11"/>
    <p:sldId id="286" r:id="rId12"/>
    <p:sldId id="282" r:id="rId13"/>
    <p:sldId id="287" r:id="rId14"/>
    <p:sldId id="288" r:id="rId15"/>
    <p:sldId id="28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23BE8"/>
    <a:srgbClr val="D0CECE"/>
    <a:srgbClr val="8DBABD"/>
    <a:srgbClr val="634EEA"/>
    <a:srgbClr val="00002F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83678" autoAdjust="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994" y="2967335"/>
            <a:ext cx="6754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Pointers</a:t>
            </a:r>
            <a:r>
              <a:rPr lang="ko-KR" altLang="en-US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</a:t>
            </a:r>
            <a:r>
              <a:rPr lang="ko-KR" altLang="en-US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Structure</a:t>
            </a:r>
            <a:endParaRPr lang="ko-KR" altLang="en-US" sz="5400" b="1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3019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530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Structure Deallocation Issues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A64DE-3E3E-01D8-081F-FD2177E0345A}"/>
              </a:ext>
            </a:extLst>
          </p:cNvPr>
          <p:cNvSpPr txBox="1"/>
          <p:nvPr/>
        </p:nvSpPr>
        <p:spPr>
          <a:xfrm>
            <a:off x="1026522" y="1294840"/>
            <a:ext cx="8497711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dynamically allocated strings were not released and are still in the heap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We need to deallocate the memory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B5239B-8365-AD5D-4EAF-CBE442E1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712695"/>
            <a:ext cx="6267450" cy="2238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A93305-FB33-2157-0F4A-56074B3C3FA1}"/>
              </a:ext>
            </a:extLst>
          </p:cNvPr>
          <p:cNvSpPr txBox="1"/>
          <p:nvPr/>
        </p:nvSpPr>
        <p:spPr>
          <a:xfrm>
            <a:off x="1026522" y="5007078"/>
            <a:ext cx="10517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Remember to call the initialize and deallocate functions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automatic invocation of these operations against an object is performed in object-oriented</a:t>
            </a:r>
          </a:p>
          <a:p>
            <a:r>
              <a:rPr lang="en-US" altLang="ko-KR" dirty="0"/>
              <a:t>    programming languages such as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75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3019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530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Structure Deallocation Issues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A64DE-3E3E-01D8-081F-FD2177E0345A}"/>
              </a:ext>
            </a:extLst>
          </p:cNvPr>
          <p:cNvSpPr txBox="1"/>
          <p:nvPr/>
        </p:nvSpPr>
        <p:spPr>
          <a:xfrm>
            <a:off x="1026522" y="1294840"/>
            <a:ext cx="85618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If we use a pointer to a Person, we need to remember to free up the person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9E6D60-A795-EBF2-2579-F4F0DBE7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3" y="3429000"/>
            <a:ext cx="6229350" cy="1838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37E9D2-55C8-67F0-B398-4919D446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91" y="2447455"/>
            <a:ext cx="5324475" cy="3667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631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7531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5753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Avoiding malloc/free Overhead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AB6B8-1168-39CA-F5BC-C380DDD63131}"/>
              </a:ext>
            </a:extLst>
          </p:cNvPr>
          <p:cNvSpPr txBox="1"/>
          <p:nvPr/>
        </p:nvSpPr>
        <p:spPr>
          <a:xfrm>
            <a:off x="1026522" y="1294840"/>
            <a:ext cx="11029173" cy="4263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When structures are allocated and then deallocated repeatedly, some overhead will be incurred,</a:t>
            </a:r>
          </a:p>
          <a:p>
            <a:r>
              <a:rPr lang="en-US" altLang="ko-KR" dirty="0"/>
              <a:t>    resulting in a potentially significant performance penalty</a:t>
            </a:r>
          </a:p>
          <a:p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 Using own list of allocated structure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When a user no longer needs an instance of a structure, it is returned to the pool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When an instance is needed, it obtains the object from the pool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there are no elements available in the pool, a new instance is dynamically allocated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This approach effectively maintains a pool of structures that can be used and reused as needed</a:t>
            </a:r>
          </a:p>
        </p:txBody>
      </p:sp>
    </p:spTree>
    <p:extLst>
      <p:ext uri="{BB962C8B-B14F-4D97-AF65-F5344CB8AC3E}">
        <p14:creationId xmlns:p14="http://schemas.microsoft.com/office/powerpoint/2010/main" val="367751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7531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5753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Avoiding malloc/free Overhead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AB6B8-1168-39CA-F5BC-C380DDD63131}"/>
              </a:ext>
            </a:extLst>
          </p:cNvPr>
          <p:cNvSpPr txBox="1"/>
          <p:nvPr/>
        </p:nvSpPr>
        <p:spPr>
          <a:xfrm>
            <a:off x="1026522" y="1294840"/>
            <a:ext cx="336188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-  An array of pointers is used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C6A912-E725-1246-672C-862E05E0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12" y="2223848"/>
            <a:ext cx="2768992" cy="677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726A4-916E-978C-E314-870B7D642767}"/>
              </a:ext>
            </a:extLst>
          </p:cNvPr>
          <p:cNvSpPr txBox="1"/>
          <p:nvPr/>
        </p:nvSpPr>
        <p:spPr>
          <a:xfrm>
            <a:off x="1026522" y="3149917"/>
            <a:ext cx="2992807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-  It needs to be initialized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1A2A85-0DD9-9938-539B-8BE17E2F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412" y="4198645"/>
            <a:ext cx="4202437" cy="1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4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7531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5753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Avoiding malloc/free Overhead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AB6B8-1168-39CA-F5BC-C380DDD63131}"/>
              </a:ext>
            </a:extLst>
          </p:cNvPr>
          <p:cNvSpPr txBox="1"/>
          <p:nvPr/>
        </p:nvSpPr>
        <p:spPr>
          <a:xfrm>
            <a:off x="1026522" y="1294840"/>
            <a:ext cx="591674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Two functions are used to add and retrieve persons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875266-F5C9-E690-B7C1-27E3709C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2346960"/>
            <a:ext cx="5410252" cy="2658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6CC962-59BD-3441-DA16-D22F7B06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873" y="2346960"/>
            <a:ext cx="3909483" cy="26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7531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5753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Avoiding malloc/free Overhead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AB6B8-1168-39CA-F5BC-C380DDD63131}"/>
              </a:ext>
            </a:extLst>
          </p:cNvPr>
          <p:cNvSpPr txBox="1"/>
          <p:nvPr/>
        </p:nvSpPr>
        <p:spPr>
          <a:xfrm>
            <a:off x="1026522" y="1294840"/>
            <a:ext cx="10893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Problem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/>
              <a:t>If the list is too small, then more dynamic allocation and deallocation of memory will be necessary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If the list is large and the structures are not being used, a potentially large amount of memory</a:t>
            </a:r>
          </a:p>
          <a:p>
            <a:r>
              <a:rPr lang="en-US" altLang="ko-KR" dirty="0"/>
              <a:t>    may tied up and unavailable for other uses</a:t>
            </a:r>
          </a:p>
        </p:txBody>
      </p:sp>
    </p:spTree>
    <p:extLst>
      <p:ext uri="{BB962C8B-B14F-4D97-AF65-F5344CB8AC3E}">
        <p14:creationId xmlns:p14="http://schemas.microsoft.com/office/powerpoint/2010/main" val="8017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814" y="410179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36814" y="1025434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FD42553-9220-D67D-B89C-4BA583ED4782}"/>
              </a:ext>
            </a:extLst>
          </p:cNvPr>
          <p:cNvSpPr txBox="1">
            <a:spLocks/>
          </p:cNvSpPr>
          <p:nvPr/>
        </p:nvSpPr>
        <p:spPr>
          <a:xfrm>
            <a:off x="836814" y="1901820"/>
            <a:ext cx="5877495" cy="62123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1. Introduction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How memory is allocated for a structure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b="1" dirty="0"/>
              <a:t>2. Structure deallocation </a:t>
            </a:r>
            <a:r>
              <a:rPr lang="en-US" altLang="ko-KR" sz="1800" b="1" dirty="0" err="1"/>
              <a:t>isues</a:t>
            </a:r>
            <a:endParaRPr lang="en-US" altLang="ko-KR" sz="18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b="1" dirty="0"/>
              <a:t>3. Avoiding malloc/free overhead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1539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4153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Pointers and Structure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356672" y="1312715"/>
            <a:ext cx="115648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Structures in C can represent data structure elements, such as the nodes of a linked list or tree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Understanding the versatility supported by pointers for common data structures will facilitate your ability</a:t>
            </a:r>
          </a:p>
          <a:p>
            <a:r>
              <a:rPr lang="en-US" altLang="ko-KR" dirty="0"/>
              <a:t>    to create your own data structures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In this chapter, we will explore the fundamentals of structure memory allocation in C and the</a:t>
            </a:r>
          </a:p>
          <a:p>
            <a:r>
              <a:rPr lang="en-US" altLang="ko-KR" dirty="0"/>
              <a:t>    implementation of several common data structures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3836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383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2" y="1289716"/>
            <a:ext cx="4016997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Two ways to declare a structure in 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02ED0-E66B-9C1D-3360-1E4C7853012C}"/>
              </a:ext>
            </a:extLst>
          </p:cNvPr>
          <p:cNvSpPr txBox="1"/>
          <p:nvPr/>
        </p:nvSpPr>
        <p:spPr>
          <a:xfrm>
            <a:off x="1026522" y="1961046"/>
            <a:ext cx="32060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Using the </a:t>
            </a:r>
            <a:r>
              <a:rPr lang="en-US" altLang="ko-KR" b="1" dirty="0"/>
              <a:t>struct</a:t>
            </a:r>
            <a:r>
              <a:rPr lang="en-US" altLang="ko-KR" dirty="0"/>
              <a:t> keyword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US" altLang="ko-KR" dirty="0"/>
              <a:t>Using type definition </a:t>
            </a:r>
          </a:p>
          <a:p>
            <a:r>
              <a:rPr lang="en-US" altLang="ko-KR" dirty="0"/>
              <a:t>    (Using </a:t>
            </a:r>
            <a:r>
              <a:rPr lang="en-US" altLang="ko-KR" b="1" dirty="0"/>
              <a:t>typedef</a:t>
            </a:r>
            <a:r>
              <a:rPr lang="en-US" altLang="ko-KR" dirty="0"/>
              <a:t> keyword)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22774E-DB3F-8D2F-ADC0-49654999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972" y="2143985"/>
            <a:ext cx="2648556" cy="156822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72AF7F-03C9-30E6-B385-E6B0CE492AED}"/>
              </a:ext>
            </a:extLst>
          </p:cNvPr>
          <p:cNvSpPr/>
          <p:nvPr/>
        </p:nvSpPr>
        <p:spPr>
          <a:xfrm>
            <a:off x="5655710" y="2235331"/>
            <a:ext cx="753799" cy="2379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75A54-0729-7507-1929-292F28DA3064}"/>
              </a:ext>
            </a:extLst>
          </p:cNvPr>
          <p:cNvSpPr txBox="1"/>
          <p:nvPr/>
        </p:nvSpPr>
        <p:spPr>
          <a:xfrm>
            <a:off x="7889453" y="2180497"/>
            <a:ext cx="32760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Prefixed with an under-score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(not necessary but is often used </a:t>
            </a:r>
          </a:p>
          <a:p>
            <a:r>
              <a:rPr lang="en-US" altLang="ko-KR" sz="1600" dirty="0"/>
              <a:t>as a naming convention)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DB11D7-DD03-715B-632D-BD35FC338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23" y="4320381"/>
            <a:ext cx="2721154" cy="15599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9BF1BA-5340-C118-5011-E0D83F4B83DE}"/>
              </a:ext>
            </a:extLst>
          </p:cNvPr>
          <p:cNvSpPr txBox="1"/>
          <p:nvPr/>
        </p:nvSpPr>
        <p:spPr>
          <a:xfrm>
            <a:off x="7593419" y="4540342"/>
            <a:ext cx="4360874" cy="56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To simplify its use later in a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3836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383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B5FF6-54D3-C289-8B3F-B2E23B2E5C64}"/>
              </a:ext>
            </a:extLst>
          </p:cNvPr>
          <p:cNvSpPr txBox="1"/>
          <p:nvPr/>
        </p:nvSpPr>
        <p:spPr>
          <a:xfrm>
            <a:off x="1026522" y="1289716"/>
            <a:ext cx="441697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Ways to declare an instance of a person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51657-A2FD-EFF8-09CC-F31E847D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813" y="2542939"/>
            <a:ext cx="1880372" cy="4803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813A31-34FA-5F60-03B9-257CC1EEBB62}"/>
              </a:ext>
            </a:extLst>
          </p:cNvPr>
          <p:cNvSpPr txBox="1"/>
          <p:nvPr/>
        </p:nvSpPr>
        <p:spPr>
          <a:xfrm>
            <a:off x="5893859" y="3331965"/>
            <a:ext cx="40427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ADA5F4-72CF-E0CF-41EF-9DD344A01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212" y="4198771"/>
            <a:ext cx="5511571" cy="8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5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3836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383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36D7A-17E3-21CC-140F-5C247C885F40}"/>
              </a:ext>
            </a:extLst>
          </p:cNvPr>
          <p:cNvSpPr txBox="1"/>
          <p:nvPr/>
        </p:nvSpPr>
        <p:spPr>
          <a:xfrm>
            <a:off x="1026522" y="1294840"/>
            <a:ext cx="4480394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Using the dot notation to access its field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12174-8FCA-0B25-0C93-A8E07536898A}"/>
              </a:ext>
            </a:extLst>
          </p:cNvPr>
          <p:cNvSpPr txBox="1"/>
          <p:nvPr/>
        </p:nvSpPr>
        <p:spPr>
          <a:xfrm>
            <a:off x="1026522" y="2738687"/>
            <a:ext cx="750429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Using a pointer to a structure, we need to use the points-to operator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076B53-68D5-3B6E-1718-2DB6A5F4B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540304" y="2001989"/>
            <a:ext cx="5153025" cy="7810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CEF334-A38D-3331-D4AF-8558FEEB4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04" y="3542098"/>
            <a:ext cx="5410200" cy="9239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44B09F-4FDD-5EA1-FBEB-29217D1F3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304" y="5288484"/>
            <a:ext cx="5648325" cy="9429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6D926A-6D31-EECE-6B05-9CD5E347438F}"/>
              </a:ext>
            </a:extLst>
          </p:cNvPr>
          <p:cNvSpPr txBox="1"/>
          <p:nvPr/>
        </p:nvSpPr>
        <p:spPr>
          <a:xfrm>
            <a:off x="1026522" y="4485073"/>
            <a:ext cx="751173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We can dereference the pointer first and then apply the dot operator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6FDBC-270A-ED34-2DDA-A4705BFA40DC}"/>
              </a:ext>
            </a:extLst>
          </p:cNvPr>
          <p:cNvCxnSpPr>
            <a:cxnSpLocks/>
          </p:cNvCxnSpPr>
          <p:nvPr/>
        </p:nvCxnSpPr>
        <p:spPr>
          <a:xfrm>
            <a:off x="2885836" y="2395894"/>
            <a:ext cx="1621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7587B2-BF5C-8240-2495-F1D0863B71F2}"/>
              </a:ext>
            </a:extLst>
          </p:cNvPr>
          <p:cNvCxnSpPr>
            <a:cxnSpLocks/>
          </p:cNvCxnSpPr>
          <p:nvPr/>
        </p:nvCxnSpPr>
        <p:spPr>
          <a:xfrm>
            <a:off x="3138385" y="4094066"/>
            <a:ext cx="1882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A15A9DB-A15E-3442-71AF-8EB73DDE23DC}"/>
              </a:ext>
            </a:extLst>
          </p:cNvPr>
          <p:cNvCxnSpPr>
            <a:cxnSpLocks/>
          </p:cNvCxnSpPr>
          <p:nvPr/>
        </p:nvCxnSpPr>
        <p:spPr>
          <a:xfrm>
            <a:off x="3665253" y="4255174"/>
            <a:ext cx="1882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6EE8EE0-BC38-5AB9-3315-44A1CFC3EF51}"/>
              </a:ext>
            </a:extLst>
          </p:cNvPr>
          <p:cNvCxnSpPr>
            <a:cxnSpLocks/>
          </p:cNvCxnSpPr>
          <p:nvPr/>
        </p:nvCxnSpPr>
        <p:spPr>
          <a:xfrm>
            <a:off x="3138385" y="4466023"/>
            <a:ext cx="1882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3A5A535-07C0-BD9A-98AC-A7A16259F0AF}"/>
              </a:ext>
            </a:extLst>
          </p:cNvPr>
          <p:cNvCxnSpPr>
            <a:cxnSpLocks/>
          </p:cNvCxnSpPr>
          <p:nvPr/>
        </p:nvCxnSpPr>
        <p:spPr>
          <a:xfrm>
            <a:off x="3410123" y="2565711"/>
            <a:ext cx="1621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DB6A454-358C-8B01-9083-0DFD9BB80F26}"/>
              </a:ext>
            </a:extLst>
          </p:cNvPr>
          <p:cNvCxnSpPr>
            <a:cxnSpLocks/>
          </p:cNvCxnSpPr>
          <p:nvPr/>
        </p:nvCxnSpPr>
        <p:spPr>
          <a:xfrm>
            <a:off x="2437345" y="5822717"/>
            <a:ext cx="9727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DCC14D9-FB34-DBDA-1198-FEF57C461790}"/>
              </a:ext>
            </a:extLst>
          </p:cNvPr>
          <p:cNvCxnSpPr>
            <a:cxnSpLocks/>
          </p:cNvCxnSpPr>
          <p:nvPr/>
        </p:nvCxnSpPr>
        <p:spPr>
          <a:xfrm>
            <a:off x="3004455" y="6018659"/>
            <a:ext cx="9727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7A55A2C-3908-4123-6359-F1FD7CA6864F}"/>
              </a:ext>
            </a:extLst>
          </p:cNvPr>
          <p:cNvCxnSpPr>
            <a:cxnSpLocks/>
          </p:cNvCxnSpPr>
          <p:nvPr/>
        </p:nvCxnSpPr>
        <p:spPr>
          <a:xfrm>
            <a:off x="2446054" y="6187914"/>
            <a:ext cx="9727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A68DFDF-740B-E97D-3A67-AA5F2520C88E}"/>
              </a:ext>
            </a:extLst>
          </p:cNvPr>
          <p:cNvCxnSpPr>
            <a:cxnSpLocks/>
          </p:cNvCxnSpPr>
          <p:nvPr/>
        </p:nvCxnSpPr>
        <p:spPr>
          <a:xfrm>
            <a:off x="2885836" y="2747396"/>
            <a:ext cx="1621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0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75117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757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Memory Is Allocated for a Structure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36D7A-17E3-21CC-140F-5C247C885F40}"/>
              </a:ext>
            </a:extLst>
          </p:cNvPr>
          <p:cNvSpPr txBox="1"/>
          <p:nvPr/>
        </p:nvSpPr>
        <p:spPr>
          <a:xfrm>
            <a:off x="1026522" y="1294840"/>
            <a:ext cx="10175927" cy="308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When a structure is allocated memory, the amount allocated to the structure is at minimum</a:t>
            </a:r>
          </a:p>
          <a:p>
            <a:r>
              <a:rPr lang="en-US" altLang="ko-KR" dirty="0"/>
              <a:t>    the size of its individual fields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However, the size is often larger than this sum because of padding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Several implications are related to this allocation of extra memory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Pointer arithmetic must be used with 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Arrays of structures may have extra memory between their elements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09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3019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530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Structure Deallocation Issues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A64DE-3E3E-01D8-081F-FD2177E0345A}"/>
              </a:ext>
            </a:extLst>
          </p:cNvPr>
          <p:cNvSpPr txBox="1"/>
          <p:nvPr/>
        </p:nvSpPr>
        <p:spPr>
          <a:xfrm>
            <a:off x="1026522" y="1294840"/>
            <a:ext cx="1023934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When memory is allocated for a structure, the runtime system will not automatically allocate</a:t>
            </a:r>
          </a:p>
          <a:p>
            <a:r>
              <a:rPr lang="en-US" altLang="ko-KR" dirty="0"/>
              <a:t>    memory for any pointers defined within it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Likewise, when the structure goes away, the runtime system will not automatically deallocate</a:t>
            </a:r>
          </a:p>
          <a:p>
            <a:r>
              <a:rPr lang="en-US" altLang="ko-KR" dirty="0"/>
              <a:t>    memory assigned to the structure’s pointers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5853C8-556F-FDE0-7CAC-A0ACBAB7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44" y="3670335"/>
            <a:ext cx="2333625" cy="1390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D0EFE9-A097-34CC-8F06-1271AA44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532" y="3429000"/>
            <a:ext cx="4181475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107380B9-8697-03C2-5B5F-ED1D8F042463}"/>
              </a:ext>
            </a:extLst>
          </p:cNvPr>
          <p:cNvSpPr/>
          <p:nvPr/>
        </p:nvSpPr>
        <p:spPr>
          <a:xfrm>
            <a:off x="3643151" y="4003150"/>
            <a:ext cx="200025" cy="533400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13C9D-2045-1747-24DD-7A9223291B25}"/>
              </a:ext>
            </a:extLst>
          </p:cNvPr>
          <p:cNvSpPr txBox="1"/>
          <p:nvPr/>
        </p:nvSpPr>
        <p:spPr>
          <a:xfrm>
            <a:off x="1864331" y="4100573"/>
            <a:ext cx="1778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contain garbage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C1BF7-036E-8935-AA82-8CFBAFFF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144" y="5164723"/>
            <a:ext cx="2219325" cy="1047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447F7-A860-E0F3-D866-DB45078EE6E4}"/>
              </a:ext>
            </a:extLst>
          </p:cNvPr>
          <p:cNvSpPr/>
          <p:nvPr/>
        </p:nvSpPr>
        <p:spPr>
          <a:xfrm>
            <a:off x="8527795" y="4317475"/>
            <a:ext cx="273306" cy="10212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A6DE0-09D3-8B32-BF32-E0159FF11A16}"/>
              </a:ext>
            </a:extLst>
          </p:cNvPr>
          <p:cNvSpPr txBox="1"/>
          <p:nvPr/>
        </p:nvSpPr>
        <p:spPr>
          <a:xfrm>
            <a:off x="8985071" y="4195823"/>
            <a:ext cx="228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Uninitialized memory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4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3019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530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Structure Deallocation Issues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A64DE-3E3E-01D8-081F-FD2177E0345A}"/>
              </a:ext>
            </a:extLst>
          </p:cNvPr>
          <p:cNvSpPr txBox="1"/>
          <p:nvPr/>
        </p:nvSpPr>
        <p:spPr>
          <a:xfrm>
            <a:off x="1026522" y="1294840"/>
            <a:ext cx="8769004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During the initialization of this structure, each field will be assigned a value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The pointer fields will be allocated from the heap and assigned to each pointer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78D8C8F-5B24-A576-4000-23BB3FA6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1" y="2712695"/>
            <a:ext cx="6400800" cy="36861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13C713F-F9B3-4156-4346-9E793956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514" y="2712695"/>
            <a:ext cx="5210175" cy="3695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1694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591</Words>
  <Application>Microsoft Office PowerPoint</Application>
  <PresentationFormat>와이드스크린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나눔스퀘어 ExtraBold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 지민</cp:lastModifiedBy>
  <cp:revision>16</cp:revision>
  <dcterms:created xsi:type="dcterms:W3CDTF">2017-05-29T09:12:16Z</dcterms:created>
  <dcterms:modified xsi:type="dcterms:W3CDTF">2022-07-21T04:00:59Z</dcterms:modified>
</cp:coreProperties>
</file>