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58" r:id="rId4"/>
    <p:sldId id="279" r:id="rId5"/>
    <p:sldId id="280" r:id="rId6"/>
    <p:sldId id="282" r:id="rId7"/>
    <p:sldId id="284" r:id="rId8"/>
    <p:sldId id="283" r:id="rId9"/>
    <p:sldId id="285" r:id="rId10"/>
    <p:sldId id="286" r:id="rId11"/>
    <p:sldId id="287" r:id="rId12"/>
    <p:sldId id="289" r:id="rId13"/>
    <p:sldId id="291" r:id="rId14"/>
    <p:sldId id="290" r:id="rId15"/>
    <p:sldId id="292" r:id="rId16"/>
    <p:sldId id="293" r:id="rId17"/>
    <p:sldId id="294" r:id="rId18"/>
    <p:sldId id="295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83678" autoAdjust="0"/>
  </p:normalViewPr>
  <p:slideViewPr>
    <p:cSldViewPr snapToGrid="0">
      <p:cViewPr>
        <p:scale>
          <a:sx n="50" d="100"/>
          <a:sy n="50" d="100"/>
        </p:scale>
        <p:origin x="-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6278" y="2967335"/>
            <a:ext cx="8359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Object-Oriented Techniques</a:t>
            </a:r>
            <a:endParaRPr lang="ko-KR" altLang="en-US" sz="54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3948324"/>
            <a:ext cx="9957341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</a:t>
            </a:r>
            <a:r>
              <a:rPr lang="en-US" altLang="ko-KR" dirty="0" err="1"/>
              <a:t>removeNode</a:t>
            </a:r>
            <a:r>
              <a:rPr lang="en-US" altLang="ko-KR" dirty="0"/>
              <a:t> function returns the data associated with the first node in the linked list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head pointer is adjusted to point to the next node in the linked list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data is returned and the old head node is freed, releasing it back to the heap</a:t>
            </a:r>
            <a:endParaRPr lang="en-US" altLang="ko-KR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DA5B05-3A0D-4580-C3B1-3515EF3B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1386099"/>
            <a:ext cx="3648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1243224"/>
            <a:ext cx="1103321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Polymorphism in an object-oriented language such as C++ is based on inheritance between a base </a:t>
            </a:r>
          </a:p>
          <a:p>
            <a:r>
              <a:rPr lang="en-US" altLang="ko-KR" dirty="0"/>
              <a:t>    and a derived class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Since C does not support inheritance we need to simulate inheritance between structures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structure’s variable allocation order has a large impact on how this technique works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an instance of a derived class/structure is created, the base class/structure’s variables </a:t>
            </a:r>
          </a:p>
          <a:p>
            <a:r>
              <a:rPr lang="en-US" altLang="ko-KR" dirty="0"/>
              <a:t>    are allocated first, followed by the derived class/structure’s variables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173695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3258501"/>
            <a:ext cx="8344977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First, we allocate a structure to hold the function pointers for the structure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Next, integers are declared for an x and a y position</a:t>
            </a:r>
            <a:endParaRPr lang="en-US" altLang="ko-KR" i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EB7849-0BA2-7521-260F-6788341374BB}"/>
              </a:ext>
            </a:extLst>
          </p:cNvPr>
          <p:cNvGrpSpPr/>
          <p:nvPr/>
        </p:nvGrpSpPr>
        <p:grpSpPr>
          <a:xfrm>
            <a:off x="4902012" y="1554929"/>
            <a:ext cx="2387975" cy="1332097"/>
            <a:chOff x="6855358" y="850680"/>
            <a:chExt cx="2387975" cy="13320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CD2855-6CBD-AE0F-D517-DFC795D7F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5358" y="1630327"/>
              <a:ext cx="1285875" cy="55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CFA9C1-F771-FC2A-ACDD-752EEE73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183" y="850680"/>
              <a:ext cx="2343150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89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4111677"/>
            <a:ext cx="10050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a function is executed against a class/structure, its behavior will depend on </a:t>
            </a:r>
          </a:p>
          <a:p>
            <a:r>
              <a:rPr lang="en-US" altLang="ko-KR" dirty="0"/>
              <a:t>    what it is executing against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</a:t>
            </a:r>
            <a:r>
              <a:rPr lang="en-US" altLang="ko-KR" dirty="0" err="1"/>
              <a:t>fptrSet</a:t>
            </a:r>
            <a:r>
              <a:rPr lang="en-US" altLang="ko-KR" dirty="0"/>
              <a:t> and </a:t>
            </a:r>
            <a:r>
              <a:rPr lang="en-US" altLang="ko-KR" dirty="0" err="1"/>
              <a:t>fptrGet</a:t>
            </a:r>
            <a:r>
              <a:rPr lang="en-US" altLang="ko-KR" dirty="0"/>
              <a:t> function pointers define the typical getter and setter functions for </a:t>
            </a:r>
          </a:p>
          <a:p>
            <a:r>
              <a:rPr lang="en-US" altLang="ko-KR" dirty="0"/>
              <a:t>    integer type data</a:t>
            </a:r>
            <a:endParaRPr lang="en-US" altLang="ko-KR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99B843-CD20-F1BE-A61F-F961A588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75018"/>
            <a:ext cx="3200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4137567"/>
            <a:ext cx="10168809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Shape structure has four functions designed to work with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To assist in the creation of a Shape instance, we have provided a </a:t>
            </a:r>
            <a:r>
              <a:rPr lang="en-US" altLang="ko-KR" dirty="0" err="1"/>
              <a:t>getShapeInstance</a:t>
            </a:r>
            <a:r>
              <a:rPr lang="en-US" altLang="ko-KR" dirty="0"/>
              <a:t> function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It allocates memory for the object and the object’s functions are assigned</a:t>
            </a:r>
            <a:endParaRPr lang="en-US" altLang="ko-KR" i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7251FA-C853-9C00-FC59-7B3BA0A3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2023806"/>
            <a:ext cx="4714875" cy="1104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D9017B-FC62-C914-EA22-B14B46CBDC36}"/>
              </a:ext>
            </a:extLst>
          </p:cNvPr>
          <p:cNvGrpSpPr/>
          <p:nvPr/>
        </p:nvGrpSpPr>
        <p:grpSpPr>
          <a:xfrm>
            <a:off x="6450605" y="1443570"/>
            <a:ext cx="4431085" cy="2361411"/>
            <a:chOff x="3603252" y="3914775"/>
            <a:chExt cx="4431085" cy="236141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3CB8079-0026-34E5-4B2B-327E7874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562" y="3914775"/>
              <a:ext cx="4295775" cy="10858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6B24A7C-97E9-82D3-5FED-F13751CFF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3252" y="4923636"/>
              <a:ext cx="3600450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99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3433732" y="1273665"/>
            <a:ext cx="532453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Create a structure derived from Shape: Rectangle</a:t>
            </a:r>
            <a:endParaRPr lang="en-US" altLang="ko-KR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14EC5-A066-B32A-7E9A-D9E7D99B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09" y="2004828"/>
            <a:ext cx="261937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F57F32-D7F5-2A1D-07B5-1CE04BC4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58" y="3455856"/>
            <a:ext cx="5095875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372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E4378-B9D6-85FD-679C-D23A1580A4AF}"/>
              </a:ext>
            </a:extLst>
          </p:cNvPr>
          <p:cNvSpPr txBox="1"/>
          <p:nvPr/>
        </p:nvSpPr>
        <p:spPr>
          <a:xfrm>
            <a:off x="1026522" y="5007478"/>
            <a:ext cx="9682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Rectangle, like Shape, needs some functions associated with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They are similar to those associated with the Shape structure, except that they use the </a:t>
            </a:r>
          </a:p>
          <a:p>
            <a:r>
              <a:rPr lang="en-US" altLang="ko-KR" dirty="0"/>
              <a:t>    Rectangle’s base field</a:t>
            </a:r>
            <a:endParaRPr lang="en-US" altLang="ko-KR" i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E0328F-A78A-CE5F-9563-CB25AB41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1228725"/>
            <a:ext cx="4410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9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E4378-B9D6-85FD-679C-D23A1580A4AF}"/>
              </a:ext>
            </a:extLst>
          </p:cNvPr>
          <p:cNvSpPr txBox="1"/>
          <p:nvPr/>
        </p:nvSpPr>
        <p:spPr>
          <a:xfrm>
            <a:off x="1026522" y="4449312"/>
            <a:ext cx="876893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</a:t>
            </a:r>
            <a:r>
              <a:rPr lang="en-US" altLang="ko-KR" dirty="0" err="1"/>
              <a:t>getRectangleInstance</a:t>
            </a:r>
            <a:r>
              <a:rPr lang="en-US" altLang="ko-KR" dirty="0"/>
              <a:t> function returns an instance of a Rectangle structure</a:t>
            </a:r>
            <a:endParaRPr lang="en-US" altLang="ko-KR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7507F-512F-7592-646D-5C699F02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615886"/>
            <a:ext cx="5695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575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3575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Polymorphism in C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E4378-B9D6-85FD-679C-D23A1580A4AF}"/>
              </a:ext>
            </a:extLst>
          </p:cNvPr>
          <p:cNvSpPr txBox="1"/>
          <p:nvPr/>
        </p:nvSpPr>
        <p:spPr>
          <a:xfrm>
            <a:off x="1026522" y="4154360"/>
            <a:ext cx="10463570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While we created an array of Shape pointers, we created a Rectangle and assigned it </a:t>
            </a:r>
          </a:p>
          <a:p>
            <a:r>
              <a:rPr lang="en-US" altLang="ko-KR" dirty="0"/>
              <a:t>    to the array’s second element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we displayed the element in the for loop, it used the Rectangle’s function behavior and </a:t>
            </a:r>
          </a:p>
          <a:p>
            <a:r>
              <a:rPr lang="en-US" altLang="ko-KR" dirty="0"/>
              <a:t>    not the Shape’s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display function depends on the structure it is executing against</a:t>
            </a:r>
            <a:endParaRPr lang="en-US" altLang="ko-KR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9D3B4C-FF92-0805-FDA3-FEBA4B5F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63" y="1347626"/>
            <a:ext cx="4991100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9AA918-B85A-556E-5217-ECA58E77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76" y="2036890"/>
            <a:ext cx="981075" cy="13335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26D5E4-0604-2D2C-8EC4-DDB934E8C930}"/>
              </a:ext>
            </a:extLst>
          </p:cNvPr>
          <p:cNvCxnSpPr>
            <a:cxnSpLocks/>
          </p:cNvCxnSpPr>
          <p:nvPr/>
        </p:nvCxnSpPr>
        <p:spPr>
          <a:xfrm>
            <a:off x="6460352" y="2703640"/>
            <a:ext cx="818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3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814" y="410179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36814" y="1025434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FD42553-9220-D67D-B89C-4BA583ED4782}"/>
              </a:ext>
            </a:extLst>
          </p:cNvPr>
          <p:cNvSpPr txBox="1">
            <a:spLocks/>
          </p:cNvSpPr>
          <p:nvPr/>
        </p:nvSpPr>
        <p:spPr>
          <a:xfrm>
            <a:off x="836814" y="1601291"/>
            <a:ext cx="5877495" cy="3655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-  Object-Oriented Techniques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Creating and Using an Opaque Pointer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Polymorphism in C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118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511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Object-Oriented Techniques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2" y="1208840"/>
            <a:ext cx="10933762" cy="3986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C is not known for its support of object-oriented programming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However, you can use C to encapsulate data using an opaque pointer and to support a certain </a:t>
            </a:r>
          </a:p>
          <a:p>
            <a:r>
              <a:rPr lang="en-US" altLang="ko-KR" dirty="0"/>
              <a:t>    level of Poly-morphic behavior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By hiding a data structure’s implementation and its supporting functions, the user does not </a:t>
            </a:r>
          </a:p>
          <a:p>
            <a:r>
              <a:rPr lang="en-US" altLang="ko-KR" dirty="0"/>
              <a:t>    need to know how the structure is implemented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Hiding this information will reduce what the user needs to know and thus reduce the application’s </a:t>
            </a:r>
          </a:p>
          <a:p>
            <a:r>
              <a:rPr lang="en-US" altLang="ko-KR" dirty="0"/>
              <a:t>    complexity level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Polymorphic behavior helps make an application more maintainable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2" y="1252283"/>
            <a:ext cx="10837839" cy="5232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An opaque pointer can be used to effect data encapsulation in C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One approach declares a structure without any implementation details in a header file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Functions are then defined to work with a specific implementation of the data structure in an</a:t>
            </a:r>
          </a:p>
          <a:p>
            <a:r>
              <a:rPr lang="en-US" altLang="ko-KR" dirty="0"/>
              <a:t>    implementation file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A user of the data structure will see the declaration and the functions’ prototypes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However, the implementation is hidden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Only the information needed to use the data structure is made visible to the user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If too much internal information is made available, the user may incorporate this information and </a:t>
            </a:r>
          </a:p>
          <a:p>
            <a:r>
              <a:rPr lang="en-US" altLang="ko-KR" dirty="0"/>
              <a:t>    become dependent on it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Should the internal structure change, then it may break the user’s code</a:t>
            </a:r>
          </a:p>
        </p:txBody>
      </p:sp>
    </p:spTree>
    <p:extLst>
      <p:ext uri="{BB962C8B-B14F-4D97-AF65-F5344CB8AC3E}">
        <p14:creationId xmlns:p14="http://schemas.microsoft.com/office/powerpoint/2010/main" val="6534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D5897-9F5C-5691-B95F-D7BADFB2265A}"/>
              </a:ext>
            </a:extLst>
          </p:cNvPr>
          <p:cNvSpPr txBox="1"/>
          <p:nvPr/>
        </p:nvSpPr>
        <p:spPr>
          <a:xfrm>
            <a:off x="3082707" y="1230524"/>
            <a:ext cx="602658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Develop a linked list to demonstrate an opaque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61BAF-C24C-900B-B433-8A73149CC362}"/>
              </a:ext>
            </a:extLst>
          </p:cNvPr>
          <p:cNvSpPr txBox="1"/>
          <p:nvPr/>
        </p:nvSpPr>
        <p:spPr>
          <a:xfrm>
            <a:off x="1026522" y="4375815"/>
            <a:ext cx="10247421" cy="149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details of the linked list’s internal structure and its supporting function are not available </a:t>
            </a:r>
          </a:p>
          <a:p>
            <a:r>
              <a:rPr lang="en-US" altLang="ko-KR" dirty="0"/>
              <a:t>    to the user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-  The only aspects of this structure are provided through a header file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EEF64B-114D-1805-9A43-B90CEDEC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101586"/>
            <a:ext cx="43624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1205124"/>
            <a:ext cx="7856766" cy="101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linked list’s implementation is found in a separate file called </a:t>
            </a:r>
            <a:r>
              <a:rPr lang="en-US" altLang="ko-KR" i="1" dirty="0" err="1"/>
              <a:t>link.c</a:t>
            </a:r>
            <a:endParaRPr lang="en-US" altLang="ko-KR" i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This is followed by the _</a:t>
            </a:r>
            <a:r>
              <a:rPr lang="en-US" altLang="ko-KR" dirty="0" err="1"/>
              <a:t>linkedList</a:t>
            </a:r>
            <a:r>
              <a:rPr lang="en-US" altLang="ko-KR" dirty="0"/>
              <a:t> structure’s definition</a:t>
            </a:r>
            <a:endParaRPr lang="en-US" altLang="ko-KR" i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18EF26-4841-1578-CCC2-BD8B2E912BDF}"/>
              </a:ext>
            </a:extLst>
          </p:cNvPr>
          <p:cNvGrpSpPr/>
          <p:nvPr/>
        </p:nvGrpSpPr>
        <p:grpSpPr>
          <a:xfrm>
            <a:off x="4876800" y="2652501"/>
            <a:ext cx="2438400" cy="2771775"/>
            <a:chOff x="4876800" y="2419350"/>
            <a:chExt cx="2438400" cy="27717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553D2B-A8A4-1609-3BC8-B2FB45B7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6800" y="2419350"/>
              <a:ext cx="24384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F637D2-B8DC-E9A8-0811-B0D8C732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4105" y="4438650"/>
              <a:ext cx="2047875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86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1205124"/>
            <a:ext cx="9786590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second part of the implementation file contains implementations of the linked list’s </a:t>
            </a:r>
          </a:p>
          <a:p>
            <a:r>
              <a:rPr lang="en-US" altLang="ko-KR" dirty="0"/>
              <a:t>    four supporting functions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The first function returns an instance of the linked list</a:t>
            </a:r>
            <a:endParaRPr lang="en-US" altLang="ko-KR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94B14-1038-06CA-FC06-22AAD4B7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9" y="2653342"/>
            <a:ext cx="5667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3948324"/>
            <a:ext cx="11243719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It will free each node in the linked list, if any, and then free the list itself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This implementation can result in a memory leak if the data referenced by the node contains pointers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One solution is to pass a function to deallocate the members of the data</a:t>
            </a:r>
            <a:endParaRPr lang="en-US" altLang="ko-KR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DB0FAA-C72C-83F5-3673-D1024206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599072"/>
            <a:ext cx="4524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095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373194"/>
            <a:ext cx="709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Creating and Using an Opaque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CF9E0-8118-F4E8-DE0C-FE2FF0E5EC0B}"/>
              </a:ext>
            </a:extLst>
          </p:cNvPr>
          <p:cNvSpPr txBox="1"/>
          <p:nvPr/>
        </p:nvSpPr>
        <p:spPr>
          <a:xfrm>
            <a:off x="1026522" y="3948324"/>
            <a:ext cx="10753970" cy="2081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</a:t>
            </a:r>
            <a:r>
              <a:rPr lang="en-US" altLang="ko-KR" dirty="0" err="1"/>
              <a:t>addNode</a:t>
            </a:r>
            <a:r>
              <a:rPr lang="en-US" altLang="ko-KR" dirty="0"/>
              <a:t> function adds the data passed as the second parameter to the linked list specified </a:t>
            </a:r>
          </a:p>
          <a:p>
            <a:r>
              <a:rPr lang="en-US" altLang="ko-KR" dirty="0"/>
              <a:t>    by the first parameter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Memory is allocated for the node, and the user’s data is associated with the node</a:t>
            </a:r>
            <a:endParaRPr lang="en-US" altLang="ko-KR" i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In this implementation, the linked list’s nodes are always added to its head</a:t>
            </a:r>
            <a:endParaRPr lang="en-US" altLang="ko-KR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5B89F-10F8-0E9A-B5BE-C7EACEF7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474787"/>
            <a:ext cx="4086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28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808</Words>
  <Application>Microsoft Office PowerPoint</Application>
  <PresentationFormat>와이드스크린</PresentationFormat>
  <Paragraphs>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 주흠</cp:lastModifiedBy>
  <cp:revision>18</cp:revision>
  <dcterms:created xsi:type="dcterms:W3CDTF">2017-05-29T09:12:16Z</dcterms:created>
  <dcterms:modified xsi:type="dcterms:W3CDTF">2022-07-28T02:01:45Z</dcterms:modified>
</cp:coreProperties>
</file>