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0" d="100"/>
          <a:sy n="50" d="100"/>
        </p:scale>
        <p:origin x="45" y="10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6E93C-8B87-4EB1-BBD9-178C695028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018DB5-C524-484E-93ED-8118A2D69A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E3BC9D-5A24-4DFA-A772-6064C4B0B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737C3-8835-4E5C-870B-126028ADBB80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8AB6C2-27BA-457F-8AD7-C405DD431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746CA2-1D25-4799-9480-A83958120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CF014-2843-4068-BAC5-71B59DCD7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349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A6DD1-7406-43BC-9811-681DE9ACB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27B9FE-25F1-4B29-A44C-5787686AEB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D7B415-FB52-49EC-BA59-B68560018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737C3-8835-4E5C-870B-126028ADBB80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FEA194-9C74-4B13-8CA4-0F06DCBF7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1FD937-7129-46EF-81D8-4C5867632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CF014-2843-4068-BAC5-71B59DCD7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971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C51E10-FE5A-4AA5-B55C-2761707AED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9DC2D1-7542-456A-9F0A-CFB89F351B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2BAF00-615F-4C5D-82FC-8D369FCA4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737C3-8835-4E5C-870B-126028ADBB80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C27D77-588C-4B95-8993-A5B70301C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5785EA-2F85-485E-9C8E-3B44680BC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CF014-2843-4068-BAC5-71B59DCD7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60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5A5E5-42A0-4A4C-B3EC-27CC4E8F4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045A4D-BFFE-4DD2-9E6C-C6EE6CED0E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72DB65-C201-4103-B1EB-0EC1E64D7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737C3-8835-4E5C-870B-126028ADBB80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9E7CFB-BC97-42DA-8F12-28D52C8A5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71413C-A2BB-4A4E-827B-EE6D76E81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CF014-2843-4068-BAC5-71B59DCD7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991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3D157-1385-4B8B-80B5-8891EF3A4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B3956F-1AF7-4A89-8C71-73491EAA7F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3CEED1-D1A6-4106-9791-1CBBECEC0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737C3-8835-4E5C-870B-126028ADBB80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040B4F-6D86-47D0-9E7F-DAAD673EF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A353B0-7F10-4F1D-A66F-FE296FE80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CF014-2843-4068-BAC5-71B59DCD7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183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342FD-31D3-42D6-8595-B4C0BD17C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3C3613-FA52-4590-B987-2EE88110C5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3D5827-8ACD-4996-BF70-4D9B26595E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D68990-AC9D-4320-B32A-4451CC1BF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737C3-8835-4E5C-870B-126028ADBB80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98E134-DFA7-4DE8-A1BF-CEB2A46A1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6199C0-21A1-4711-8C6C-4BF61AF87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CF014-2843-4068-BAC5-71B59DCD7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834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28C42-1B94-4373-9B48-E15659C17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4C3594-AE93-473F-BE45-FA8888E51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6BBE25-F9F8-41A5-BF9D-FBC5DA4FC0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B9F610-D936-4209-BB9E-486F8500C3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924718-522F-4290-B256-A12389F709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4E237D-67BE-42D1-9D59-252673FBC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737C3-8835-4E5C-870B-126028ADBB80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037308-7677-4BE6-8B4F-BB63CCDFA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FFCE9F-44F4-4FA2-85DC-30A6CE8F5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CF014-2843-4068-BAC5-71B59DCD7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257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1DFB2-8A11-4BC7-8248-50E3F98A4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A0218E-5549-40B3-8200-27B014762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737C3-8835-4E5C-870B-126028ADBB80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9BDB15-6870-4F88-A7DD-3A936FEB6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ADAA38-CCA1-4B62-84B7-2A1F9BB4E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CF014-2843-4068-BAC5-71B59DCD7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168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BB7751-A02B-4B2E-B248-B2D5DE75C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737C3-8835-4E5C-870B-126028ADBB80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5CAE4C-859D-4E88-95BE-40971FA95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EB560D-B719-4822-8890-59415AC00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CF014-2843-4068-BAC5-71B59DCD7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835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B39A2-1AD3-4397-8CA7-432D109B5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CA8B8D-CDCE-4800-A2D9-E5508F1674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4CF4EA-3762-4744-AF92-AD400F4651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AEF372-55A2-43B8-962F-62558C130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737C3-8835-4E5C-870B-126028ADBB80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E98107-DFEF-42DA-9FBC-EED737298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04FA13-7817-4F01-846C-CDC7D7FE1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CF014-2843-4068-BAC5-71B59DCD7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142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A6083-AE32-4ACE-9EE7-3865F5128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564ED1-4A59-4267-A459-E0EEFCF407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0700BF-B59B-4C6F-91C4-BE68AF998C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D60519-FBB4-47ED-8824-79295F809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737C3-8835-4E5C-870B-126028ADBB80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2CED38-102F-4A83-9F42-B1989E8C5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3E90AA-7954-4B49-A851-630717C82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CF014-2843-4068-BAC5-71B59DCD7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524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FEAC08-58AA-4834-8300-E91C41510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5C9E4-DA7E-47E7-BD09-1A65F8B6A8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AFDFE4-4573-4B94-9FFB-F127EC6A8E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737C3-8835-4E5C-870B-126028ADBB80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83F775-881E-452C-AE38-EB52F4A7D8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1C04DE-FCF4-4976-A6A2-22B81E8287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BCF014-2843-4068-BAC5-71B59DCD7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948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9F5FF-7CBB-4A03-9793-CDB900ED04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Entropy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D89836-6DB9-4BB7-83A5-3C57C0065F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An Overview</a:t>
            </a:r>
          </a:p>
          <a:p>
            <a:endParaRPr lang="en-US" dirty="0"/>
          </a:p>
          <a:p>
            <a:r>
              <a:rPr lang="en-US" dirty="0"/>
              <a:t>Oliver Nakano-Baker</a:t>
            </a:r>
          </a:p>
          <a:p>
            <a:r>
              <a:rPr lang="en-US" dirty="0"/>
              <a:t>7-May-2018</a:t>
            </a:r>
          </a:p>
        </p:txBody>
      </p:sp>
    </p:spTree>
    <p:extLst>
      <p:ext uri="{BB962C8B-B14F-4D97-AF65-F5344CB8AC3E}">
        <p14:creationId xmlns:p14="http://schemas.microsoft.com/office/powerpoint/2010/main" val="2665382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EC861-C29D-4378-8D87-EBE1FB03D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325563"/>
          </a:xfrm>
        </p:spPr>
        <p:txBody>
          <a:bodyPr/>
          <a:lstStyle/>
          <a:p>
            <a:r>
              <a:rPr lang="en-US" dirty="0"/>
              <a:t>What is Entropy? In thermodynamics…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50D7A-44C4-45CA-BFFA-7A291595AF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1600"/>
            <a:ext cx="10515600" cy="522922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That quantity which in a closed system cannot decrease with time. (Per the second law of thermodynamics.)</a:t>
            </a:r>
          </a:p>
          <a:p>
            <a:r>
              <a:rPr lang="en-US" dirty="0"/>
              <a:t>The number of micro-states in a system that would give rise to an equivalent “macro-state” of that system.</a:t>
            </a:r>
          </a:p>
          <a:p>
            <a:r>
              <a:rPr lang="en-US" dirty="0"/>
              <a:t>Entropy S = k</a:t>
            </a:r>
            <a:r>
              <a:rPr lang="en-US" baseline="-25000" dirty="0"/>
              <a:t>B</a:t>
            </a:r>
            <a:r>
              <a:rPr lang="en-US" dirty="0"/>
              <a:t> log(</a:t>
            </a:r>
            <a:r>
              <a:rPr lang="el-GR" dirty="0">
                <a:latin typeface="Calibri" panose="020F0502020204030204" pitchFamily="34" charset="0"/>
                <a:cs typeface="Calibri" panose="020F0502020204030204" pitchFamily="34" charset="0"/>
              </a:rPr>
              <a:t>Ω</a:t>
            </a:r>
            <a:r>
              <a:rPr lang="en-US" dirty="0"/>
              <a:t>) ; where k</a:t>
            </a:r>
            <a:r>
              <a:rPr lang="en-US" baseline="-25000" dirty="0"/>
              <a:t>B </a:t>
            </a:r>
            <a:r>
              <a:rPr lang="en-US" dirty="0"/>
              <a:t>is Boltzmann’s constant and </a:t>
            </a:r>
            <a:r>
              <a:rPr lang="el-GR" dirty="0">
                <a:latin typeface="Calibri" panose="020F0502020204030204" pitchFamily="34" charset="0"/>
                <a:cs typeface="Calibri" panose="020F0502020204030204" pitchFamily="34" charset="0"/>
              </a:rPr>
              <a:t>Ω</a:t>
            </a:r>
            <a:r>
              <a:rPr lang="en-US" dirty="0"/>
              <a:t> is the number of equivalent micro-states.</a:t>
            </a:r>
          </a:p>
          <a:p>
            <a:r>
              <a:rPr lang="en-US" dirty="0"/>
              <a:t>Contributes to the “overall energy of a system” per:</a:t>
            </a:r>
            <a:br>
              <a:rPr lang="en-US" dirty="0"/>
            </a:br>
            <a:r>
              <a:rPr lang="en-US" dirty="0"/>
              <a:t>	G = H – TS</a:t>
            </a:r>
            <a:br>
              <a:rPr lang="en-US" dirty="0"/>
            </a:br>
            <a:r>
              <a:rPr lang="en-US" dirty="0"/>
              <a:t>Where G is the Gibbs free energy, H is the enthalpy, and T is the temperature in Kelvins</a:t>
            </a:r>
          </a:p>
          <a:p>
            <a:r>
              <a:rPr lang="en-US" dirty="0"/>
              <a:t>Arises unavoidably from the statistical behavior of stochastic (random and “jittery”) systems.</a:t>
            </a:r>
          </a:p>
          <a:p>
            <a:r>
              <a:rPr lang="en-US" dirty="0"/>
              <a:t>In most general terms: “A Measure of a System’s Disorder”</a:t>
            </a:r>
          </a:p>
          <a:p>
            <a:r>
              <a:rPr lang="en-US" dirty="0"/>
              <a:t>Equivalently: “A Measure of Energy Dispersal in a System”</a:t>
            </a:r>
          </a:p>
        </p:txBody>
      </p:sp>
    </p:spTree>
    <p:extLst>
      <p:ext uri="{BB962C8B-B14F-4D97-AF65-F5344CB8AC3E}">
        <p14:creationId xmlns:p14="http://schemas.microsoft.com/office/powerpoint/2010/main" val="3869844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85158-0604-4B75-9A8A-44C247F4B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5400"/>
            <a:ext cx="10515600" cy="1325563"/>
          </a:xfrm>
        </p:spPr>
        <p:txBody>
          <a:bodyPr/>
          <a:lstStyle/>
          <a:p>
            <a:r>
              <a:rPr lang="en-US" dirty="0"/>
              <a:t>Entropy across the sciences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4ADB6-CE6C-4E81-A488-CCF3B6B268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5375"/>
            <a:ext cx="10515600" cy="56007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Materials Science – explains phase changes</a:t>
            </a:r>
          </a:p>
          <a:p>
            <a:r>
              <a:rPr lang="en-US" dirty="0"/>
              <a:t>Chemistry – part of driving forces in reaction kinetics</a:t>
            </a:r>
          </a:p>
          <a:p>
            <a:r>
              <a:rPr lang="en-US" dirty="0"/>
              <a:t>Mechanical Engineering – describes waste heat in engines, </a:t>
            </a:r>
            <a:r>
              <a:rPr lang="en-US" dirty="0" err="1"/>
              <a:t>ie</a:t>
            </a:r>
            <a:r>
              <a:rPr lang="en-US" dirty="0"/>
              <a:t> in a Carnot cycle (this is why we can’t have perpetual motion machines)</a:t>
            </a:r>
          </a:p>
          <a:p>
            <a:r>
              <a:rPr lang="en-US" dirty="0"/>
              <a:t>Quantum Mechanics – </a:t>
            </a:r>
          </a:p>
          <a:p>
            <a:pPr marL="0" indent="0">
              <a:buNone/>
            </a:pPr>
            <a:r>
              <a:rPr lang="en-US" dirty="0"/>
              <a:t>	von Neumann entropy S = -k</a:t>
            </a:r>
            <a:r>
              <a:rPr lang="en-US" baseline="-25000" dirty="0"/>
              <a:t>B</a:t>
            </a:r>
            <a:r>
              <a:rPr lang="en-US" dirty="0"/>
              <a:t> Tr(</a:t>
            </a:r>
            <a:r>
              <a:rPr lang="el-GR" dirty="0">
                <a:latin typeface="Calibri" panose="020F0502020204030204" pitchFamily="34" charset="0"/>
                <a:cs typeface="Calibri" panose="020F0502020204030204" pitchFamily="34" charset="0"/>
              </a:rPr>
              <a:t>ρ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ln </a:t>
            </a:r>
            <a:r>
              <a:rPr lang="el-GR" dirty="0">
                <a:latin typeface="Calibri" panose="020F0502020204030204" pitchFamily="34" charset="0"/>
                <a:cs typeface="Calibri" panose="020F0502020204030204" pitchFamily="34" charset="0"/>
              </a:rPr>
              <a:t>ρ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), where </a:t>
            </a:r>
            <a:r>
              <a:rPr lang="el-GR" dirty="0">
                <a:latin typeface="Calibri" panose="020F0502020204030204" pitchFamily="34" charset="0"/>
                <a:cs typeface="Calibri" panose="020F0502020204030204" pitchFamily="34" charset="0"/>
              </a:rPr>
              <a:t>ρ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is the Q.M. density matrix</a:t>
            </a:r>
            <a:endParaRPr lang="en-US" dirty="0"/>
          </a:p>
          <a:p>
            <a:r>
              <a:rPr lang="en-US" dirty="0"/>
              <a:t>Geology – used as a metric for scoring earthquake forecasts</a:t>
            </a:r>
          </a:p>
          <a:p>
            <a:r>
              <a:rPr lang="en-US" dirty="0"/>
              <a:t>Gaming – describes the expected gains of a line of betting in games of chance. (This also applies to the stock market)</a:t>
            </a:r>
          </a:p>
          <a:p>
            <a:r>
              <a:rPr lang="en-US" dirty="0"/>
              <a:t>Data Compression – Entropy provides an upper limit on the amount a data set can be compressed</a:t>
            </a:r>
          </a:p>
          <a:p>
            <a:r>
              <a:rPr lang="en-US" dirty="0"/>
              <a:t>Fundamental thermodynamics – </a:t>
            </a:r>
            <a:r>
              <a:rPr lang="en-US" dirty="0" err="1"/>
              <a:t>dU</a:t>
            </a:r>
            <a:r>
              <a:rPr lang="en-US" dirty="0"/>
              <a:t> = </a:t>
            </a:r>
            <a:r>
              <a:rPr lang="en-US" dirty="0" err="1"/>
              <a:t>TdS</a:t>
            </a:r>
            <a:r>
              <a:rPr lang="en-US" dirty="0"/>
              <a:t> – </a:t>
            </a:r>
            <a:r>
              <a:rPr lang="en-US" dirty="0" err="1"/>
              <a:t>PdV</a:t>
            </a:r>
            <a:endParaRPr lang="en-US" dirty="0"/>
          </a:p>
          <a:p>
            <a:r>
              <a:rPr lang="en-US" dirty="0"/>
              <a:t>Statistical Mechanics – </a:t>
            </a:r>
            <a:br>
              <a:rPr lang="en-US" dirty="0"/>
            </a:br>
            <a:r>
              <a:rPr lang="en-US" dirty="0"/>
              <a:t>	S = -k</a:t>
            </a:r>
            <a:r>
              <a:rPr lang="en-US" baseline="-25000" dirty="0"/>
              <a:t>B</a:t>
            </a:r>
            <a:r>
              <a:rPr lang="en-US" dirty="0"/>
              <a:t> </a:t>
            </a:r>
            <a:r>
              <a:rPr lang="en-US" dirty="0" err="1"/>
              <a:t>E</a:t>
            </a:r>
            <a:r>
              <a:rPr lang="en-US" baseline="-25000" dirty="0" err="1"/>
              <a:t>i</a:t>
            </a:r>
            <a:r>
              <a:rPr lang="en-US" dirty="0"/>
              <a:t>(log p</a:t>
            </a:r>
            <a:r>
              <a:rPr lang="en-US" baseline="-25000" dirty="0"/>
              <a:t>i</a:t>
            </a:r>
            <a:r>
              <a:rPr lang="en-US" dirty="0"/>
              <a:t>) where E is the expected value and p is the probability of a state being occupied.</a:t>
            </a:r>
          </a:p>
        </p:txBody>
      </p:sp>
    </p:spTree>
    <p:extLst>
      <p:ext uri="{BB962C8B-B14F-4D97-AF65-F5344CB8AC3E}">
        <p14:creationId xmlns:p14="http://schemas.microsoft.com/office/powerpoint/2010/main" val="3658587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C6753-A2B6-4FA8-B557-B0F8C9FB9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1300"/>
            <a:ext cx="10515600" cy="1325563"/>
          </a:xfrm>
        </p:spPr>
        <p:txBody>
          <a:bodyPr/>
          <a:lstStyle/>
          <a:p>
            <a:r>
              <a:rPr lang="en-US" dirty="0"/>
              <a:t>Information (“Shannon”) Entropy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6351E4-4B67-423F-AC49-9FEC65372D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4450"/>
            <a:ext cx="10515600" cy="4862513"/>
          </a:xfrm>
        </p:spPr>
        <p:txBody>
          <a:bodyPr>
            <a:normAutofit/>
          </a:bodyPr>
          <a:lstStyle/>
          <a:p>
            <a:r>
              <a:rPr lang="en-US" dirty="0"/>
              <a:t>Is the average information produced by a stochastic data source</a:t>
            </a:r>
          </a:p>
          <a:p>
            <a:r>
              <a:rPr lang="en-US" dirty="0"/>
              <a:t>… or the “informational content” of a data source that is information + noise</a:t>
            </a:r>
          </a:p>
          <a:p>
            <a:r>
              <a:rPr lang="en-US" dirty="0"/>
              <a:t>A system of data has an entropy:</a:t>
            </a:r>
            <a:br>
              <a:rPr lang="en-US" dirty="0"/>
            </a:br>
            <a:r>
              <a:rPr lang="en-US" dirty="0"/>
              <a:t>	S = -sum(p </a:t>
            </a:r>
            <a:r>
              <a:rPr lang="en-US" dirty="0" err="1"/>
              <a:t>log</a:t>
            </a:r>
            <a:r>
              <a:rPr lang="en-US" baseline="-25000" dirty="0" err="1"/>
              <a:t>N</a:t>
            </a:r>
            <a:r>
              <a:rPr lang="en-US" dirty="0"/>
              <a:t>(p))</a:t>
            </a:r>
          </a:p>
          <a:p>
            <a:r>
              <a:rPr lang="en-US" dirty="0"/>
              <a:t>Has units N. (Bits (</a:t>
            </a:r>
            <a:r>
              <a:rPr lang="en-US" dirty="0" err="1"/>
              <a:t>Shannons</a:t>
            </a:r>
            <a:r>
              <a:rPr lang="en-US" dirty="0"/>
              <a:t>), digits(</a:t>
            </a:r>
            <a:r>
              <a:rPr lang="en-US" dirty="0" err="1"/>
              <a:t>Hartleys</a:t>
            </a:r>
            <a:r>
              <a:rPr lang="en-US" dirty="0"/>
              <a:t>), “</a:t>
            </a:r>
            <a:r>
              <a:rPr lang="en-US" dirty="0" err="1"/>
              <a:t>nats</a:t>
            </a:r>
            <a:r>
              <a:rPr lang="en-US" dirty="0"/>
              <a:t>”)</a:t>
            </a:r>
          </a:p>
          <a:p>
            <a:r>
              <a:rPr lang="en-US" dirty="0"/>
              <a:t>A single fair coin flip has one bit of entropy</a:t>
            </a:r>
          </a:p>
          <a:p>
            <a:r>
              <a:rPr lang="en-US" dirty="0"/>
              <a:t>The entropy of M coin tosses is M “bits”</a:t>
            </a:r>
            <a:br>
              <a:rPr lang="en-US" dirty="0"/>
            </a:br>
            <a:r>
              <a:rPr lang="en-US" dirty="0"/>
              <a:t>	…because there are 2</a:t>
            </a:r>
            <a:r>
              <a:rPr lang="en-US" baseline="30000" dirty="0"/>
              <a:t>M</a:t>
            </a:r>
            <a:r>
              <a:rPr lang="en-US" dirty="0"/>
              <a:t> possible outcomes and log</a:t>
            </a:r>
            <a:r>
              <a:rPr lang="en-US" baseline="-25000" dirty="0"/>
              <a:t>2</a:t>
            </a:r>
            <a:r>
              <a:rPr lang="en-US" dirty="0"/>
              <a:t>2</a:t>
            </a:r>
            <a:r>
              <a:rPr lang="en-US" baseline="30000" dirty="0"/>
              <a:t>M</a:t>
            </a:r>
            <a:r>
              <a:rPr lang="en-US" dirty="0"/>
              <a:t> = M</a:t>
            </a:r>
          </a:p>
          <a:p>
            <a:r>
              <a:rPr lang="en-US" dirty="0"/>
              <a:t>In the limit where there is one possible outcome, S -&gt; 0</a:t>
            </a:r>
          </a:p>
        </p:txBody>
      </p:sp>
    </p:spTree>
    <p:extLst>
      <p:ext uri="{BB962C8B-B14F-4D97-AF65-F5344CB8AC3E}">
        <p14:creationId xmlns:p14="http://schemas.microsoft.com/office/powerpoint/2010/main" val="2474803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7144F-1FEC-4D3C-8959-E62633A80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 the flip side…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A6B30F-AD04-4B05-9B87-2C5A94765A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Shannon entropy can be understood as the </a:t>
            </a:r>
            <a:r>
              <a:rPr lang="en-US" u="sng" dirty="0"/>
              <a:t>expected information content per digit of a data source.</a:t>
            </a:r>
            <a:endParaRPr lang="en-US" dirty="0"/>
          </a:p>
          <a:p>
            <a:r>
              <a:rPr lang="en-US" dirty="0"/>
              <a:t>…or the probability that the next character in a data stream will “surprise me”</a:t>
            </a:r>
          </a:p>
          <a:p>
            <a:r>
              <a:rPr lang="en-US" dirty="0"/>
              <a:t>It does </a:t>
            </a:r>
            <a:r>
              <a:rPr lang="en-US" u="sng" dirty="0"/>
              <a:t>not</a:t>
            </a:r>
            <a:r>
              <a:rPr lang="en-US" dirty="0"/>
              <a:t> tell me if the </a:t>
            </a:r>
            <a:r>
              <a:rPr lang="en-US" u="sng" dirty="0"/>
              <a:t>order </a:t>
            </a:r>
            <a:r>
              <a:rPr lang="en-US" dirty="0"/>
              <a:t>of characters is meaningful</a:t>
            </a:r>
          </a:p>
          <a:p>
            <a:r>
              <a:rPr lang="en-US" dirty="0"/>
              <a:t>It does </a:t>
            </a:r>
            <a:r>
              <a:rPr lang="en-US" u="sng" dirty="0"/>
              <a:t>not</a:t>
            </a:r>
            <a:r>
              <a:rPr lang="en-US" dirty="0"/>
              <a:t> tell me if information is repeated</a:t>
            </a:r>
          </a:p>
        </p:txBody>
      </p:sp>
    </p:spTree>
    <p:extLst>
      <p:ext uri="{BB962C8B-B14F-4D97-AF65-F5344CB8AC3E}">
        <p14:creationId xmlns:p14="http://schemas.microsoft.com/office/powerpoint/2010/main" val="17192210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B035D-1D86-4514-8787-C5B8190EA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of my sources were Wikipedia: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6ED00B-215D-4ABF-A39F-77FF98D6C8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effectLst/>
              </a:rPr>
              <a:t>[1]</a:t>
            </a:r>
          </a:p>
          <a:p>
            <a:r>
              <a:rPr lang="en-US" dirty="0">
                <a:effectLst/>
              </a:rPr>
              <a:t>“Entropy in thermodynamics and information theory,” </a:t>
            </a:r>
            <a:r>
              <a:rPr lang="en-US" i="1" dirty="0">
                <a:effectLst/>
              </a:rPr>
              <a:t>Wikipedia</a:t>
            </a:r>
            <a:r>
              <a:rPr lang="en-US" dirty="0">
                <a:effectLst/>
              </a:rPr>
              <a:t>. 26-Apr-2018.</a:t>
            </a:r>
          </a:p>
          <a:p>
            <a:r>
              <a:rPr lang="en-US" dirty="0">
                <a:effectLst/>
              </a:rPr>
              <a:t>[2]</a:t>
            </a:r>
          </a:p>
          <a:p>
            <a:r>
              <a:rPr lang="en-US" dirty="0">
                <a:effectLst/>
              </a:rPr>
              <a:t>“Entropy,” </a:t>
            </a:r>
            <a:r>
              <a:rPr lang="en-US" i="1" dirty="0">
                <a:effectLst/>
              </a:rPr>
              <a:t>Wikipedia</a:t>
            </a:r>
            <a:r>
              <a:rPr lang="en-US" dirty="0">
                <a:effectLst/>
              </a:rPr>
              <a:t>. 27-Apr-2018.</a:t>
            </a:r>
          </a:p>
          <a:p>
            <a:r>
              <a:rPr lang="en-US" dirty="0">
                <a:effectLst/>
              </a:rPr>
              <a:t>[3]</a:t>
            </a:r>
          </a:p>
          <a:p>
            <a:r>
              <a:rPr lang="en-US" dirty="0">
                <a:effectLst/>
              </a:rPr>
              <a:t>“Entropy (energy dispersal),” </a:t>
            </a:r>
            <a:r>
              <a:rPr lang="en-US" i="1" dirty="0">
                <a:effectLst/>
              </a:rPr>
              <a:t>Wikipedia</a:t>
            </a:r>
            <a:r>
              <a:rPr lang="en-US" dirty="0">
                <a:effectLst/>
              </a:rPr>
              <a:t>. 01-May-2018.</a:t>
            </a:r>
          </a:p>
          <a:p>
            <a:r>
              <a:rPr lang="en-US" dirty="0">
                <a:effectLst/>
              </a:rPr>
              <a:t>[4]</a:t>
            </a:r>
          </a:p>
          <a:p>
            <a:r>
              <a:rPr lang="en-US" dirty="0">
                <a:effectLst/>
              </a:rPr>
              <a:t>“Introduction to entropy,” </a:t>
            </a:r>
            <a:r>
              <a:rPr lang="en-US" i="1" dirty="0">
                <a:effectLst/>
              </a:rPr>
              <a:t>Wikipedia</a:t>
            </a:r>
            <a:r>
              <a:rPr lang="en-US" dirty="0">
                <a:effectLst/>
              </a:rPr>
              <a:t>. 02-May-2018.</a:t>
            </a:r>
          </a:p>
          <a:p>
            <a:r>
              <a:rPr lang="en-US" dirty="0">
                <a:effectLst/>
              </a:rPr>
              <a:t>[5]</a:t>
            </a:r>
          </a:p>
          <a:p>
            <a:r>
              <a:rPr lang="en-US" dirty="0">
                <a:effectLst/>
              </a:rPr>
              <a:t>“Entropy (information theory),” </a:t>
            </a:r>
            <a:r>
              <a:rPr lang="en-US" i="1" dirty="0">
                <a:effectLst/>
              </a:rPr>
              <a:t>Wikipedia</a:t>
            </a:r>
            <a:r>
              <a:rPr lang="en-US" dirty="0">
                <a:effectLst/>
              </a:rPr>
              <a:t>. 03-May-2018.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00877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</TotalTime>
  <Words>305</Words>
  <Application>Microsoft Office PowerPoint</Application>
  <PresentationFormat>Widescreen</PresentationFormat>
  <Paragraphs>48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Entropy</vt:lpstr>
      <vt:lpstr>What is Entropy? In thermodynamics…</vt:lpstr>
      <vt:lpstr>Entropy across the sciences </vt:lpstr>
      <vt:lpstr>Information (“Shannon”) Entropy</vt:lpstr>
      <vt:lpstr>On the flip side…</vt:lpstr>
      <vt:lpstr>All of my sources were Wikipedia: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Entropy</dc:title>
  <dc:creator>Oliver Nakano-Baker</dc:creator>
  <cp:lastModifiedBy>Oliver Nakano-Baker</cp:lastModifiedBy>
  <cp:revision>14</cp:revision>
  <dcterms:created xsi:type="dcterms:W3CDTF">2018-05-07T20:03:33Z</dcterms:created>
  <dcterms:modified xsi:type="dcterms:W3CDTF">2018-05-07T23:55:37Z</dcterms:modified>
</cp:coreProperties>
</file>