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B8B-D002-6247-81DA-0272B68EAE55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CFBA-CDF6-244D-A43D-7EDDB0C83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92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B8B-D002-6247-81DA-0272B68EAE55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CFBA-CDF6-244D-A43D-7EDDB0C83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1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B8B-D002-6247-81DA-0272B68EAE55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CFBA-CDF6-244D-A43D-7EDDB0C83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31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B8B-D002-6247-81DA-0272B68EAE55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CFBA-CDF6-244D-A43D-7EDDB0C83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91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B8B-D002-6247-81DA-0272B68EAE55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CFBA-CDF6-244D-A43D-7EDDB0C83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72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B8B-D002-6247-81DA-0272B68EAE55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CFBA-CDF6-244D-A43D-7EDDB0C83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196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B8B-D002-6247-81DA-0272B68EAE55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CFBA-CDF6-244D-A43D-7EDDB0C83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538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B8B-D002-6247-81DA-0272B68EAE55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CFBA-CDF6-244D-A43D-7EDDB0C83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5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B8B-D002-6247-81DA-0272B68EAE55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CFBA-CDF6-244D-A43D-7EDDB0C83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67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B8B-D002-6247-81DA-0272B68EAE55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CFBA-CDF6-244D-A43D-7EDDB0C83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63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B8B-D002-6247-81DA-0272B68EAE55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CFBA-CDF6-244D-A43D-7EDDB0C83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82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89B8B-D002-6247-81DA-0272B68EAE55}" type="datetimeFigureOut">
              <a:rPr lang="ru-RU" smtClean="0"/>
              <a:t>28.12.2021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CFBA-CDF6-244D-A43D-7EDDB0C839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16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258443/" TargetMode="External"/><Relationship Id="rId2" Type="http://schemas.openxmlformats.org/officeDocument/2006/relationships/hyperlink" Target="https://ivan-shamaev.ru/kubernetes-k8s-tutorial-pod-cluster-node-ya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company/southbridge/blog/51913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youtube.com/watch?v=LeVULLqWwc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06E54-A442-4840-9F62-BBF038E2A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2504" y="2965254"/>
            <a:ext cx="4466992" cy="1075555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Kubernetes</a:t>
            </a:r>
            <a:endParaRPr lang="ru-RU" sz="8000" dirty="0">
              <a:solidFill>
                <a:srgbClr val="FFFFFF"/>
              </a:solidFill>
            </a:endParaRP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7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8C8A8-E0E6-9841-83C7-B2AE6F0E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Configmap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4B1552-2251-2F4E-8AF5-DBBC913461BF}"/>
              </a:ext>
            </a:extLst>
          </p:cNvPr>
          <p:cNvSpPr/>
          <p:nvPr/>
        </p:nvSpPr>
        <p:spPr>
          <a:xfrm>
            <a:off x="756743" y="1689210"/>
            <a:ext cx="10237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Использование </a:t>
            </a:r>
            <a:r>
              <a:rPr lang="ru-RU" dirty="0" err="1"/>
              <a:t>конфигмапов</a:t>
            </a:r>
            <a:r>
              <a:rPr lang="ru-RU" dirty="0"/>
              <a:t> (</a:t>
            </a:r>
            <a:r>
              <a:rPr lang="en" dirty="0" err="1"/>
              <a:t>ConfigMaps</a:t>
            </a:r>
            <a:r>
              <a:rPr lang="en" dirty="0"/>
              <a:t>) </a:t>
            </a:r>
            <a:r>
              <a:rPr lang="ru-RU" dirty="0"/>
              <a:t>позволяет разделять конфигурационные файлы и контейнеры с приложениями, избавляя от необходимости упаковывать </a:t>
            </a:r>
            <a:r>
              <a:rPr lang="ru-RU" dirty="0" err="1"/>
              <a:t>конфиги</a:t>
            </a:r>
            <a:r>
              <a:rPr lang="ru-RU" dirty="0"/>
              <a:t> в </a:t>
            </a:r>
            <a:r>
              <a:rPr lang="en" dirty="0"/>
              <a:t>docker-</a:t>
            </a:r>
            <a:r>
              <a:rPr lang="ru-RU" dirty="0"/>
              <a:t>образ. 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F5C424-10D0-B541-8620-3186F39AEA8E}"/>
              </a:ext>
            </a:extLst>
          </p:cNvPr>
          <p:cNvSpPr/>
          <p:nvPr/>
        </p:nvSpPr>
        <p:spPr>
          <a:xfrm>
            <a:off x="756743" y="27237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Типы </a:t>
            </a:r>
            <a:r>
              <a:rPr lang="en-US" dirty="0" err="1"/>
              <a:t>Configmap</a:t>
            </a:r>
            <a:r>
              <a:rPr lang="en-US" dirty="0"/>
              <a:t>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557C671-7B47-484A-8104-17E880BD7FA8}"/>
              </a:ext>
            </a:extLst>
          </p:cNvPr>
          <p:cNvSpPr/>
          <p:nvPr/>
        </p:nvSpPr>
        <p:spPr>
          <a:xfrm>
            <a:off x="756743" y="31580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Environment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79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8C8A8-E0E6-9841-83C7-B2AE6F0E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4B1552-2251-2F4E-8AF5-DBBC913461BF}"/>
              </a:ext>
            </a:extLst>
          </p:cNvPr>
          <p:cNvSpPr/>
          <p:nvPr/>
        </p:nvSpPr>
        <p:spPr>
          <a:xfrm>
            <a:off x="756743" y="1689210"/>
            <a:ext cx="10237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кластере </a:t>
            </a:r>
            <a:r>
              <a:rPr lang="en" dirty="0"/>
              <a:t>Kubernetes </a:t>
            </a:r>
            <a:r>
              <a:rPr lang="ru-RU" dirty="0"/>
              <a:t>объекты типа секрет (</a:t>
            </a:r>
            <a:r>
              <a:rPr lang="en" dirty="0"/>
              <a:t>secret) </a:t>
            </a:r>
            <a:r>
              <a:rPr lang="ru-RU" dirty="0"/>
              <a:t>предназначены для хранения конфиденциальной информации, такой как пароли, </a:t>
            </a:r>
            <a:r>
              <a:rPr lang="en" dirty="0"/>
              <a:t>OAuth-</a:t>
            </a:r>
            <a:r>
              <a:rPr lang="ru-RU" dirty="0" err="1"/>
              <a:t>токены</a:t>
            </a:r>
            <a:r>
              <a:rPr lang="ru-RU" dirty="0"/>
              <a:t> или </a:t>
            </a:r>
            <a:r>
              <a:rPr lang="en" dirty="0" err="1"/>
              <a:t>ssh</a:t>
            </a:r>
            <a:r>
              <a:rPr lang="en" dirty="0"/>
              <a:t>-</a:t>
            </a:r>
            <a:r>
              <a:rPr lang="ru-RU" dirty="0"/>
              <a:t>ключи.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F5C424-10D0-B541-8620-3186F39AEA8E}"/>
              </a:ext>
            </a:extLst>
          </p:cNvPr>
          <p:cNvSpPr/>
          <p:nvPr/>
        </p:nvSpPr>
        <p:spPr>
          <a:xfrm>
            <a:off x="756743" y="24904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Типы </a:t>
            </a:r>
            <a:r>
              <a:rPr lang="en-US" dirty="0"/>
              <a:t>Secret: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2041698-2464-EA41-B725-9111F4088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127959"/>
              </p:ext>
            </p:extLst>
          </p:nvPr>
        </p:nvGraphicFramePr>
        <p:xfrm>
          <a:off x="756743" y="3014773"/>
          <a:ext cx="9877234" cy="3291840"/>
        </p:xfrm>
        <a:graphic>
          <a:graphicData uri="http://schemas.openxmlformats.org/drawingml/2006/table">
            <a:tbl>
              <a:tblPr/>
              <a:tblGrid>
                <a:gridCol w="4938617">
                  <a:extLst>
                    <a:ext uri="{9D8B030D-6E8A-4147-A177-3AD203B41FA5}">
                      <a16:colId xmlns:a16="http://schemas.microsoft.com/office/drawing/2014/main" val="4274047126"/>
                    </a:ext>
                  </a:extLst>
                </a:gridCol>
                <a:gridCol w="4938617">
                  <a:extLst>
                    <a:ext uri="{9D8B030D-6E8A-4147-A177-3AD203B41FA5}">
                      <a16:colId xmlns:a16="http://schemas.microsoft.com/office/drawing/2014/main" val="3749353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">
                          <a:effectLst/>
                        </a:rPr>
                        <a:t>Builtin Type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>
                          <a:effectLst/>
                        </a:rPr>
                        <a:t>Usage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00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Opaque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arbitrary user-defined data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252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kubernetes.io/service-account-token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b="0" dirty="0">
                          <a:effectLst/>
                        </a:rPr>
                        <a:t>service account token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62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kubernetes.io/dockercfg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serialized ~/.dockercfg 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805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kubernetes.io/dockerconfigjson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serialized ~/.docker/config.json file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966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kubernetes.io/basic-auth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credentials for basic authentication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67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kubernetes.io/ssh-auth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credentials for SSH authentication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064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kubernetes.io/tls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b="0">
                          <a:effectLst/>
                        </a:rPr>
                        <a:t>data for a TLS client or server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83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" b="0" dirty="0" err="1">
                          <a:effectLst/>
                        </a:rPr>
                        <a:t>bootstrap.kubernetes.io</a:t>
                      </a:r>
                      <a:r>
                        <a:rPr lang="en" b="0" dirty="0">
                          <a:effectLst/>
                        </a:rPr>
                        <a:t>/token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b="0" dirty="0">
                          <a:effectLst/>
                        </a:rPr>
                        <a:t>bootstrap token data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373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11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8C8A8-E0E6-9841-83C7-B2AE6F0E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CronJob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4B1552-2251-2F4E-8AF5-DBBC913461BF}"/>
              </a:ext>
            </a:extLst>
          </p:cNvPr>
          <p:cNvSpPr/>
          <p:nvPr/>
        </p:nvSpPr>
        <p:spPr>
          <a:xfrm>
            <a:off x="756743" y="1689210"/>
            <a:ext cx="10237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Job </a:t>
            </a:r>
            <a:r>
              <a:rPr lang="ru-RU" dirty="0"/>
              <a:t>и </a:t>
            </a:r>
            <a:r>
              <a:rPr lang="en" dirty="0" err="1"/>
              <a:t>CronJob</a:t>
            </a:r>
            <a:r>
              <a:rPr lang="ru-RU" dirty="0"/>
              <a:t> полезны для создания разовых или периодически повторяющихся задач, таких как создание </a:t>
            </a:r>
            <a:r>
              <a:rPr lang="ru-RU" dirty="0" err="1"/>
              <a:t>бэкапов</a:t>
            </a:r>
            <a:r>
              <a:rPr lang="ru-RU" dirty="0"/>
              <a:t> или отправка электронных писем и </a:t>
            </a:r>
            <a:r>
              <a:rPr lang="ru-RU" dirty="0" err="1"/>
              <a:t>тп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2645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8C8A8-E0E6-9841-83C7-B2AE6F0E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4B1552-2251-2F4E-8AF5-DBBC913461BF}"/>
              </a:ext>
            </a:extLst>
          </p:cNvPr>
          <p:cNvSpPr/>
          <p:nvPr/>
        </p:nvSpPr>
        <p:spPr>
          <a:xfrm>
            <a:off x="756743" y="1689210"/>
            <a:ext cx="10237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Volume</a:t>
            </a:r>
            <a:r>
              <a:rPr lang="en-US" dirty="0"/>
              <a:t> </a:t>
            </a:r>
            <a:r>
              <a:rPr lang="ru-RU" dirty="0"/>
              <a:t>(Тома)</a:t>
            </a:r>
            <a:r>
              <a:rPr lang="en-US" dirty="0"/>
              <a:t> – </a:t>
            </a:r>
            <a:r>
              <a:rPr lang="ru-RU" dirty="0"/>
              <a:t>решают следующие проблемы: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F517214-217A-D842-9889-EAF454B49F7B}"/>
              </a:ext>
            </a:extLst>
          </p:cNvPr>
          <p:cNvSpPr/>
          <p:nvPr/>
        </p:nvSpPr>
        <p:spPr>
          <a:xfrm>
            <a:off x="756742" y="2917075"/>
            <a:ext cx="10972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2. При одновременном запуске нескольких контейнеров в </a:t>
            </a:r>
            <a:r>
              <a:rPr lang="ru-RU" dirty="0" err="1"/>
              <a:t>Pod</a:t>
            </a:r>
            <a:r>
              <a:rPr lang="ru-RU" dirty="0"/>
              <a:t> часто возникает необходимость в совместном использовании файлов между этими контейнерами.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5F966C3-5FEA-5040-9C6F-B0F95E300DB9}"/>
              </a:ext>
            </a:extLst>
          </p:cNvPr>
          <p:cNvSpPr/>
          <p:nvPr/>
        </p:nvSpPr>
        <p:spPr>
          <a:xfrm>
            <a:off x="756742" y="2142299"/>
            <a:ext cx="10878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1. Когда контейнер выйдет из строя, </a:t>
            </a:r>
            <a:r>
              <a:rPr lang="ru-RU" dirty="0" err="1"/>
              <a:t>кубелет</a:t>
            </a:r>
            <a:r>
              <a:rPr lang="ru-RU" dirty="0"/>
              <a:t> перезапустит контейнер, и файлы в контейнере будут потеряны, потому что контейнер будет восстановлен в чистом состоянии.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38FA8-E15A-4C41-9EC8-C1C994605566}"/>
              </a:ext>
            </a:extLst>
          </p:cNvPr>
          <p:cNvSpPr txBox="1"/>
          <p:nvPr/>
        </p:nvSpPr>
        <p:spPr>
          <a:xfrm>
            <a:off x="756742" y="3934120"/>
            <a:ext cx="408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Наиболее используемые типы</a:t>
            </a:r>
            <a:r>
              <a:rPr lang="en-US" b="1" dirty="0"/>
              <a:t> volume: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53AE9-8E42-474C-A6D9-DA871C5DCA04}"/>
              </a:ext>
            </a:extLst>
          </p:cNvPr>
          <p:cNvSpPr txBox="1"/>
          <p:nvPr/>
        </p:nvSpPr>
        <p:spPr>
          <a:xfrm>
            <a:off x="756742" y="4402766"/>
            <a:ext cx="9983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- </a:t>
            </a:r>
            <a:r>
              <a:rPr lang="en" b="1" dirty="0" err="1"/>
              <a:t>emptyDir</a:t>
            </a:r>
            <a:r>
              <a:rPr lang="ru-RU" dirty="0"/>
              <a:t> - это пустой каталог на хосте, который монтируется в </a:t>
            </a:r>
            <a:r>
              <a:rPr lang="en-US" dirty="0"/>
              <a:t>pod; </a:t>
            </a:r>
            <a:r>
              <a:rPr lang="ru-RU" dirty="0"/>
              <a:t>когда </a:t>
            </a:r>
            <a:r>
              <a:rPr lang="en" dirty="0"/>
              <a:t>Pod </a:t>
            </a:r>
            <a:r>
              <a:rPr lang="ru-RU" dirty="0"/>
              <a:t>удаляется из узла, </a:t>
            </a:r>
          </a:p>
          <a:p>
            <a:r>
              <a:rPr lang="ru-RU" dirty="0"/>
              <a:t>содержимое тома также удаляется</a:t>
            </a:r>
          </a:p>
          <a:p>
            <a:endParaRPr lang="ru-RU" dirty="0"/>
          </a:p>
          <a:p>
            <a:r>
              <a:rPr lang="en-US" b="1" dirty="0"/>
              <a:t>-</a:t>
            </a:r>
            <a:r>
              <a:rPr lang="en-US" dirty="0"/>
              <a:t> </a:t>
            </a:r>
            <a:r>
              <a:rPr lang="en" b="1" dirty="0" err="1"/>
              <a:t>hostPath</a:t>
            </a:r>
            <a:r>
              <a:rPr lang="en" dirty="0"/>
              <a:t> - </a:t>
            </a:r>
            <a:r>
              <a:rPr lang="ru-RU" dirty="0"/>
              <a:t>монтирование файлы или каталоги в файловой системе хост-узла в </a:t>
            </a:r>
            <a:r>
              <a:rPr lang="en" dirty="0"/>
              <a:t>Pod.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384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8C8A8-E0E6-9841-83C7-B2AE6F0E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Storage class, </a:t>
            </a:r>
            <a:r>
              <a:rPr lang="en" dirty="0" err="1"/>
              <a:t>PersistentVolumeClaim</a:t>
            </a:r>
            <a:r>
              <a:rPr lang="en" dirty="0"/>
              <a:t>, </a:t>
            </a:r>
            <a:r>
              <a:rPr lang="en" dirty="0" err="1"/>
              <a:t>PersistentVolume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B4C4AED-13CA-FF4C-B53C-8ED2C1441BA1}"/>
              </a:ext>
            </a:extLst>
          </p:cNvPr>
          <p:cNvSpPr/>
          <p:nvPr/>
        </p:nvSpPr>
        <p:spPr>
          <a:xfrm>
            <a:off x="546535" y="2447858"/>
            <a:ext cx="8208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/>
              <a:t>Persistent Volumes</a:t>
            </a:r>
            <a:r>
              <a:rPr lang="ru-RU" b="1" dirty="0"/>
              <a:t> (</a:t>
            </a:r>
            <a:r>
              <a:rPr lang="en" b="1" dirty="0"/>
              <a:t>PV</a:t>
            </a:r>
            <a:r>
              <a:rPr lang="ru-RU" b="1" dirty="0"/>
              <a:t>)</a:t>
            </a:r>
            <a:r>
              <a:rPr lang="en" b="1" dirty="0"/>
              <a:t> </a:t>
            </a:r>
            <a:r>
              <a:rPr lang="en" dirty="0"/>
              <a:t>— </a:t>
            </a:r>
            <a:r>
              <a:rPr lang="ru-RU" dirty="0"/>
              <a:t>хранит параметры доступа и статус тома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CFBE79-4DEC-DE45-A89F-E05182A88AA5}"/>
              </a:ext>
            </a:extLst>
          </p:cNvPr>
          <p:cNvSpPr/>
          <p:nvPr/>
        </p:nvSpPr>
        <p:spPr>
          <a:xfrm>
            <a:off x="546535" y="2939767"/>
            <a:ext cx="11119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i="0" dirty="0">
                <a:solidFill>
                  <a:srgbClr val="111111"/>
                </a:solidFill>
                <a:effectLst/>
                <a:latin typeface="-apple-system"/>
              </a:rPr>
              <a:t>Persistent Volume Claim (PVC) </a:t>
            </a:r>
            <a:r>
              <a:rPr lang="en" b="0" i="0" dirty="0">
                <a:solidFill>
                  <a:srgbClr val="111111"/>
                </a:solidFill>
                <a:effectLst/>
                <a:latin typeface="-apple-system"/>
              </a:rPr>
              <a:t>—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это запросы на хранилище, то есть </a:t>
            </a:r>
            <a:r>
              <a:rPr lang="en" b="0" i="0" dirty="0">
                <a:solidFill>
                  <a:srgbClr val="111111"/>
                </a:solidFill>
                <a:effectLst/>
                <a:latin typeface="-apple-system"/>
              </a:rPr>
              <a:t>PV.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О</a:t>
            </a:r>
            <a:r>
              <a:rPr lang="ru-RU" dirty="0"/>
              <a:t>писывает требования к </a:t>
            </a:r>
            <a:r>
              <a:rPr lang="en-US" dirty="0"/>
              <a:t>PV</a:t>
            </a:r>
            <a:r>
              <a:rPr lang="ru-RU" dirty="0"/>
              <a:t>, который нужен приложению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152537-C7A4-D747-ADF8-232BDBF65820}"/>
              </a:ext>
            </a:extLst>
          </p:cNvPr>
          <p:cNvSpPr/>
          <p:nvPr/>
        </p:nvSpPr>
        <p:spPr>
          <a:xfrm>
            <a:off x="546536" y="1955949"/>
            <a:ext cx="10174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Storage</a:t>
            </a:r>
            <a:r>
              <a:rPr lang="ru-RU" b="1" dirty="0"/>
              <a:t> </a:t>
            </a:r>
            <a:r>
              <a:rPr lang="ru-RU" b="1" dirty="0" err="1"/>
              <a:t>class</a:t>
            </a:r>
            <a:r>
              <a:rPr lang="en-US" b="1" dirty="0"/>
              <a:t> (SC) </a:t>
            </a:r>
            <a:r>
              <a:rPr lang="en-US" dirty="0"/>
              <a:t>- </a:t>
            </a:r>
            <a:r>
              <a:rPr lang="ru-RU" dirty="0"/>
              <a:t> хранит параметры подключения к системе хранения данных.</a:t>
            </a:r>
          </a:p>
        </p:txBody>
      </p:sp>
      <p:pic>
        <p:nvPicPr>
          <p:cNvPr id="8194" name="Picture 2" descr="Основные понятия хранения данных в Службе Azure Kubernetes (AKS) - Azure  Kubernetes Service | Microsoft Docs">
            <a:extLst>
              <a:ext uri="{FF2B5EF4-FFF2-40B4-BE49-F238E27FC236}">
                <a16:creationId xmlns:a16="http://schemas.microsoft.com/office/drawing/2014/main" id="{06504914-5801-8A40-9BF7-94B91D48A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184" y="3671025"/>
            <a:ext cx="7734300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44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21AC8-4C87-1146-9E58-F05A07E9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8413BF-E1F7-694C-BF6A-C3DF1661C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>
                <a:hlinkClick r:id="rId2"/>
              </a:rPr>
              <a:t>https://kubernetes.io/ru/docs/tutorials/</a:t>
            </a:r>
          </a:p>
          <a:p>
            <a:r>
              <a:rPr lang="en" dirty="0">
                <a:hlinkClick r:id="rId2"/>
              </a:rPr>
              <a:t>https://ivan-shamaev.ru/kubernetes-k8s-tutorial-pod-cluster-node-yaml/</a:t>
            </a:r>
            <a:endParaRPr lang="ru-RU" dirty="0"/>
          </a:p>
          <a:p>
            <a:r>
              <a:rPr lang="en" dirty="0">
                <a:hlinkClick r:id="rId3"/>
              </a:rPr>
              <a:t>https://habr.com/ru/post/258443/</a:t>
            </a:r>
            <a:endParaRPr lang="ru-RU" dirty="0"/>
          </a:p>
          <a:p>
            <a:r>
              <a:rPr lang="en" dirty="0">
                <a:hlinkClick r:id="rId4"/>
              </a:rPr>
              <a:t>https://habr.com/ru/company/southbridge/blog/519130/</a:t>
            </a:r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643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923BA-5B42-324F-89AC-33552B4D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 у вас есть куберенетес?</a:t>
            </a:r>
            <a:endParaRPr lang="ru-RU" dirty="0"/>
          </a:p>
        </p:txBody>
      </p:sp>
      <p:pic>
        <p:nvPicPr>
          <p:cNvPr id="1026" name="Picture 2" descr="А у вас есть кубернетес? - YouTube">
            <a:hlinkClick r:id="rId2"/>
            <a:extLst>
              <a:ext uri="{FF2B5EF4-FFF2-40B4-BE49-F238E27FC236}">
                <a16:creationId xmlns:a16="http://schemas.microsoft.com/office/drawing/2014/main" id="{A8543D5D-4161-254B-B964-7D57B5D253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295" y="1690688"/>
            <a:ext cx="6709410" cy="431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98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B6608-0159-8F46-81D7-0B76B7AF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План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3C0E7C-5BD0-D64E-BEE8-58F536307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/>
              <a:t>Что такое </a:t>
            </a:r>
            <a:r>
              <a:rPr lang="en-US"/>
              <a:t>k8s</a:t>
            </a:r>
          </a:p>
          <a:p>
            <a:r>
              <a:rPr lang="en-US"/>
              <a:t>Pod, ReplicaSet ,Deployment</a:t>
            </a:r>
          </a:p>
          <a:p>
            <a:r>
              <a:rPr lang="en-US"/>
              <a:t>Service</a:t>
            </a:r>
          </a:p>
          <a:p>
            <a:r>
              <a:rPr lang="en-US"/>
              <a:t>Ingress</a:t>
            </a:r>
          </a:p>
          <a:p>
            <a:r>
              <a:rPr lang="en-US"/>
              <a:t>Configmap</a:t>
            </a:r>
          </a:p>
          <a:p>
            <a:r>
              <a:rPr lang="en-US"/>
              <a:t>Secret</a:t>
            </a:r>
          </a:p>
          <a:p>
            <a:r>
              <a:rPr lang="en-US"/>
              <a:t>Job</a:t>
            </a:r>
          </a:p>
          <a:p>
            <a:r>
              <a:rPr lang="en-US"/>
              <a:t>Volume</a:t>
            </a:r>
          </a:p>
          <a:p>
            <a:r>
              <a:rPr lang="en-US"/>
              <a:t>Upgrade strategies </a:t>
            </a:r>
          </a:p>
          <a:p>
            <a:r>
              <a:rPr lang="en-US"/>
              <a:t>Helm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59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23B29-93D5-A847-85CB-E740BE4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такое </a:t>
            </a:r>
            <a:r>
              <a:rPr lang="en-US"/>
              <a:t>k8s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6C9A12-F99D-1343-A591-47294C62C0DC}"/>
              </a:ext>
            </a:extLst>
          </p:cNvPr>
          <p:cNvSpPr/>
          <p:nvPr/>
        </p:nvSpPr>
        <p:spPr>
          <a:xfrm>
            <a:off x="354226" y="1498147"/>
            <a:ext cx="1122405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" b="1" i="0" dirty="0">
                <a:solidFill>
                  <a:srgbClr val="111111"/>
                </a:solidFill>
                <a:effectLst/>
                <a:latin typeface="-apple-system"/>
              </a:rPr>
              <a:t> Kubernetes</a:t>
            </a:r>
            <a:r>
              <a:rPr lang="en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является проектом с открытым исходным кодом, предназначенным для управления кластером контейнеров </a:t>
            </a:r>
            <a:r>
              <a:rPr lang="en" b="0" i="0" dirty="0">
                <a:solidFill>
                  <a:srgbClr val="111111"/>
                </a:solidFill>
                <a:effectLst/>
                <a:latin typeface="-apple-system"/>
              </a:rPr>
              <a:t>Linux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как единой системой. </a:t>
            </a:r>
            <a:r>
              <a:rPr lang="en" b="0" i="0" dirty="0">
                <a:solidFill>
                  <a:srgbClr val="111111"/>
                </a:solidFill>
                <a:effectLst/>
                <a:latin typeface="-apple-system"/>
              </a:rPr>
              <a:t>Kubernetes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управляет и запускает контейнеры </a:t>
            </a:r>
            <a:r>
              <a:rPr lang="en" b="0" i="0" dirty="0">
                <a:solidFill>
                  <a:srgbClr val="111111"/>
                </a:solidFill>
                <a:effectLst/>
                <a:latin typeface="-apple-system"/>
              </a:rPr>
              <a:t>Docker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на большом количестве хостов, а так же обеспечивает совместное размещение и репликацию большого количества контейнеров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;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333333"/>
              </a:solidFill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333333"/>
                </a:solidFill>
                <a:effectLst/>
                <a:latin typeface="inherit"/>
              </a:rPr>
              <a:t>Кластер </a:t>
            </a:r>
            <a:r>
              <a:rPr lang="en" b="1" i="0" dirty="0">
                <a:solidFill>
                  <a:srgbClr val="333333"/>
                </a:solidFill>
                <a:effectLst/>
                <a:latin typeface="inherit"/>
              </a:rPr>
              <a:t>K8S </a:t>
            </a:r>
            <a:r>
              <a:rPr lang="ru-RU" b="0" i="0" dirty="0">
                <a:solidFill>
                  <a:srgbClr val="333333"/>
                </a:solidFill>
                <a:effectLst/>
                <a:latin typeface="inherit"/>
              </a:rPr>
              <a:t>состоит из главного узла (</a:t>
            </a:r>
            <a:r>
              <a:rPr lang="en" b="0" i="0" dirty="0">
                <a:solidFill>
                  <a:srgbClr val="333333"/>
                </a:solidFill>
                <a:effectLst/>
                <a:latin typeface="inherit"/>
              </a:rPr>
              <a:t>master) </a:t>
            </a:r>
            <a:r>
              <a:rPr lang="ru-RU" b="0" i="0" dirty="0">
                <a:solidFill>
                  <a:srgbClr val="333333"/>
                </a:solidFill>
                <a:effectLst/>
                <a:latin typeface="inherit"/>
              </a:rPr>
              <a:t>и одного или нескольких рабочих узлов </a:t>
            </a:r>
            <a:r>
              <a:rPr lang="en" b="1" i="0" dirty="0">
                <a:solidFill>
                  <a:srgbClr val="333333"/>
                </a:solidFill>
                <a:effectLst/>
                <a:latin typeface="inherit"/>
              </a:rPr>
              <a:t>Node;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" b="1" i="0" dirty="0">
              <a:solidFill>
                <a:srgbClr val="333333"/>
              </a:solidFill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" b="1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ru-RU" b="1" i="0" dirty="0">
                <a:solidFill>
                  <a:srgbClr val="333333"/>
                </a:solidFill>
                <a:effectLst/>
                <a:latin typeface="inherit"/>
              </a:rPr>
              <a:t>Мастер отвечает за управление кластером.</a:t>
            </a:r>
            <a:r>
              <a:rPr lang="ru-RU" b="0" i="0" dirty="0">
                <a:solidFill>
                  <a:srgbClr val="333333"/>
                </a:solidFill>
                <a:effectLst/>
                <a:latin typeface="inherit"/>
              </a:rPr>
              <a:t> Мастер координирует все процессы в кластере, такие как планирование выполнения приложений, сохранение требуемого состояния приложений, а также их масштабирование и обновление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333333"/>
              </a:solidFill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inherit"/>
              </a:rPr>
              <a:t>  </a:t>
            </a:r>
            <a:r>
              <a:rPr lang="ru-RU" b="1" i="0" dirty="0">
                <a:solidFill>
                  <a:srgbClr val="333333"/>
                </a:solidFill>
                <a:effectLst/>
                <a:latin typeface="inherit"/>
              </a:rPr>
              <a:t>Узел — это виртуальная машина или физический компьютер, который выполняет роль рабочего узла в кластере </a:t>
            </a:r>
            <a:r>
              <a:rPr lang="en" b="1" i="0" dirty="0">
                <a:solidFill>
                  <a:srgbClr val="333333"/>
                </a:solidFill>
                <a:effectLst/>
                <a:latin typeface="inherit"/>
              </a:rPr>
              <a:t>Kubernetes.</a:t>
            </a:r>
            <a:r>
              <a:rPr lang="en" b="0" i="0" dirty="0">
                <a:solidFill>
                  <a:srgbClr val="333333"/>
                </a:solidFill>
                <a:effectLst/>
                <a:latin typeface="inherit"/>
              </a:rPr>
              <a:t> </a:t>
            </a:r>
            <a:r>
              <a:rPr lang="ru-RU" b="0" i="0" dirty="0">
                <a:solidFill>
                  <a:srgbClr val="333333"/>
                </a:solidFill>
                <a:effectLst/>
                <a:latin typeface="inherit"/>
              </a:rPr>
              <a:t>У каждого узла есть </a:t>
            </a:r>
            <a:r>
              <a:rPr lang="en" b="0" i="0" dirty="0" err="1">
                <a:solidFill>
                  <a:srgbClr val="333333"/>
                </a:solidFill>
                <a:effectLst/>
                <a:latin typeface="inherit"/>
              </a:rPr>
              <a:t>Kubelet</a:t>
            </a:r>
            <a:r>
              <a:rPr lang="en" b="0" i="0" dirty="0">
                <a:solidFill>
                  <a:srgbClr val="333333"/>
                </a:solidFill>
                <a:effectLst/>
                <a:latin typeface="inherit"/>
              </a:rPr>
              <a:t> — </a:t>
            </a:r>
            <a:r>
              <a:rPr lang="ru-RU" b="0" i="0" dirty="0">
                <a:solidFill>
                  <a:srgbClr val="333333"/>
                </a:solidFill>
                <a:effectLst/>
                <a:latin typeface="inherit"/>
              </a:rPr>
              <a:t>агент, управляющий узлом и взаимодействующий с ведущим узлом </a:t>
            </a:r>
            <a:r>
              <a:rPr lang="en" b="0" i="0" dirty="0">
                <a:solidFill>
                  <a:srgbClr val="333333"/>
                </a:solidFill>
                <a:effectLst/>
                <a:latin typeface="inherit"/>
              </a:rPr>
              <a:t>Kubernetes. </a:t>
            </a:r>
            <a:r>
              <a:rPr lang="ru-RU" b="0" i="0" dirty="0">
                <a:solidFill>
                  <a:srgbClr val="333333"/>
                </a:solidFill>
                <a:effectLst/>
                <a:latin typeface="inherit"/>
              </a:rPr>
              <a:t>Узел также имеет инструменты для выполнения контейнерных операций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 </a:t>
            </a:r>
            <a:r>
              <a:rPr lang="ru-RU" b="1" i="0" dirty="0">
                <a:solidFill>
                  <a:srgbClr val="333333"/>
                </a:solidFill>
                <a:effectLst/>
                <a:latin typeface="inherit"/>
              </a:rPr>
              <a:t>Разработчики</a:t>
            </a:r>
            <a:r>
              <a:rPr lang="ru-RU" b="0" i="0" dirty="0">
                <a:solidFill>
                  <a:srgbClr val="333333"/>
                </a:solidFill>
                <a:effectLst/>
                <a:latin typeface="inherit"/>
              </a:rPr>
              <a:t> приложений общаются с кластером </a:t>
            </a:r>
            <a:r>
              <a:rPr lang="en" b="0" i="0" dirty="0">
                <a:solidFill>
                  <a:srgbClr val="333333"/>
                </a:solidFill>
                <a:effectLst/>
                <a:latin typeface="inherit"/>
              </a:rPr>
              <a:t>Kubernetes </a:t>
            </a:r>
            <a:r>
              <a:rPr lang="ru-RU" b="0" i="0" dirty="0">
                <a:solidFill>
                  <a:srgbClr val="333333"/>
                </a:solidFill>
                <a:effectLst/>
                <a:latin typeface="inherit"/>
              </a:rPr>
              <a:t>с помощью командной строки </a:t>
            </a:r>
            <a:r>
              <a:rPr lang="en" b="0" i="0" dirty="0" err="1">
                <a:solidFill>
                  <a:srgbClr val="333333"/>
                </a:solidFill>
                <a:effectLst/>
                <a:latin typeface="inherit"/>
              </a:rPr>
              <a:t>kubectl</a:t>
            </a:r>
            <a:r>
              <a:rPr lang="en" b="0" i="0" dirty="0">
                <a:solidFill>
                  <a:srgbClr val="333333"/>
                </a:solidFill>
                <a:effectLst/>
                <a:latin typeface="inherit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inherit"/>
              </a:rPr>
              <a:t>который выполняет запросы через </a:t>
            </a:r>
            <a:r>
              <a:rPr lang="ru-RU" b="1" i="0" dirty="0">
                <a:solidFill>
                  <a:srgbClr val="333333"/>
                </a:solidFill>
                <a:effectLst/>
                <a:latin typeface="inherit"/>
              </a:rPr>
              <a:t>сервер </a:t>
            </a:r>
            <a:r>
              <a:rPr lang="en" b="1" i="0" dirty="0">
                <a:solidFill>
                  <a:srgbClr val="333333"/>
                </a:solidFill>
                <a:effectLst/>
                <a:latin typeface="inherit"/>
              </a:rPr>
              <a:t>API</a:t>
            </a:r>
            <a:r>
              <a:rPr lang="en" b="0" i="0" dirty="0">
                <a:solidFill>
                  <a:srgbClr val="333333"/>
                </a:solidFill>
                <a:effectLst/>
                <a:latin typeface="inherit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inherit"/>
              </a:rPr>
              <a:t>расположенный </a:t>
            </a:r>
            <a:r>
              <a:rPr lang="ru-RU" dirty="0">
                <a:solidFill>
                  <a:srgbClr val="333333"/>
                </a:solidFill>
                <a:latin typeface="inherit"/>
              </a:rPr>
              <a:t>мастере</a:t>
            </a:r>
            <a:r>
              <a:rPr lang="ru-RU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50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23B29-93D5-A847-85CB-E740BE4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en-US" dirty="0"/>
              <a:t>k8s.</a:t>
            </a:r>
            <a:r>
              <a:rPr lang="ru-RU" dirty="0"/>
              <a:t> Архитектура </a:t>
            </a:r>
            <a:r>
              <a:rPr lang="en-US" dirty="0"/>
              <a:t>Kubernetes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54A12F-750F-BF47-B6CC-6728C1FE29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4661" y="1825625"/>
            <a:ext cx="894267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6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23B29-93D5-A847-85CB-E740BE4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en-US" dirty="0"/>
              <a:t>k8s. </a:t>
            </a:r>
            <a:r>
              <a:rPr lang="ru-RU" dirty="0"/>
              <a:t>Модель развертывания приложений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39B01EB-097D-3E41-8783-C3F7E5C693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5669" y="1825625"/>
            <a:ext cx="72606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7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8D640-94E2-9549-8802-F31961A8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Pod, </a:t>
            </a:r>
            <a:r>
              <a:rPr lang="en" dirty="0" err="1"/>
              <a:t>ReplicaSet</a:t>
            </a:r>
            <a:r>
              <a:rPr lang="en" dirty="0"/>
              <a:t>, </a:t>
            </a:r>
            <a:r>
              <a:rPr lang="en" dirty="0" err="1"/>
              <a:t>ReplicaSet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3DB1B9-21C0-E54E-BD1E-6CF385F60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Pod </a:t>
            </a:r>
            <a:r>
              <a:rPr lang="ru-RU" dirty="0"/>
              <a:t>это группа контейнеров с общими разделами, запускаемых как единое целое.</a:t>
            </a:r>
            <a:endParaRPr lang="en-US" dirty="0"/>
          </a:p>
          <a:p>
            <a:r>
              <a:rPr lang="en" dirty="0" err="1"/>
              <a:t>ReplicaSet</a:t>
            </a:r>
            <a:r>
              <a:rPr lang="en" dirty="0"/>
              <a:t> — </a:t>
            </a:r>
            <a:r>
              <a:rPr lang="ru-RU" dirty="0"/>
              <a:t>гарантирует, что определенное количество подов запущено</a:t>
            </a:r>
            <a:endParaRPr lang="en-US" dirty="0"/>
          </a:p>
          <a:p>
            <a:r>
              <a:rPr lang="en" dirty="0" err="1"/>
              <a:t>ReplicaSet</a:t>
            </a:r>
            <a:r>
              <a:rPr lang="en" dirty="0"/>
              <a:t>  — </a:t>
            </a:r>
            <a:r>
              <a:rPr lang="ru-RU" dirty="0"/>
              <a:t>декларативно управляет </a:t>
            </a:r>
            <a:r>
              <a:rPr lang="en" dirty="0" err="1"/>
              <a:t>replicaSet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136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429F3-DCB9-5A44-9826-87A4E71D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2632FF3-E3B0-3547-A750-ECF0CBAD3BD8}"/>
              </a:ext>
            </a:extLst>
          </p:cNvPr>
          <p:cNvSpPr/>
          <p:nvPr/>
        </p:nvSpPr>
        <p:spPr>
          <a:xfrm>
            <a:off x="185828" y="1363378"/>
            <a:ext cx="9911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/>
              <a:t>Service</a:t>
            </a:r>
            <a:r>
              <a:rPr lang="en" dirty="0"/>
              <a:t> - </a:t>
            </a:r>
            <a:r>
              <a:rPr lang="ru-RU" dirty="0"/>
              <a:t>это абстракция, описывающая набор концептуальных модулей, в которых выполняется приложение, и политику доступа для этих типов модулей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C7B8F-5C17-AC4F-B460-6929E9451D6F}"/>
              </a:ext>
            </a:extLst>
          </p:cNvPr>
          <p:cNvSpPr txBox="1"/>
          <p:nvPr/>
        </p:nvSpPr>
        <p:spPr>
          <a:xfrm>
            <a:off x="185828" y="2124531"/>
            <a:ext cx="1505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Типы </a:t>
            </a:r>
            <a:r>
              <a:rPr lang="en-US" b="1" dirty="0"/>
              <a:t>Service: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6EFA4-544B-8548-950B-2BC993B0DC00}"/>
              </a:ext>
            </a:extLst>
          </p:cNvPr>
          <p:cNvSpPr txBox="1"/>
          <p:nvPr/>
        </p:nvSpPr>
        <p:spPr>
          <a:xfrm>
            <a:off x="185828" y="2655978"/>
            <a:ext cx="120061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err="1"/>
              <a:t>ClusterIP</a:t>
            </a:r>
            <a:r>
              <a:rPr lang="en-US" dirty="0"/>
              <a:t> – </a:t>
            </a:r>
            <a:r>
              <a:rPr lang="ru-RU" dirty="0"/>
              <a:t>предоставляет доступ к сервису на внутреннем </a:t>
            </a:r>
            <a:r>
              <a:rPr lang="en-US" dirty="0"/>
              <a:t>IP-</a:t>
            </a:r>
            <a:r>
              <a:rPr lang="ru-RU" dirty="0"/>
              <a:t>адресе кластера</a:t>
            </a:r>
            <a:r>
              <a:rPr lang="en-US" dirty="0"/>
              <a:t>.</a:t>
            </a:r>
            <a:r>
              <a:rPr lang="ru-RU" dirty="0"/>
              <a:t> Сервис будет доступен через </a:t>
            </a:r>
            <a:r>
              <a:rPr lang="en-US" dirty="0"/>
              <a:t>IP-</a:t>
            </a:r>
            <a:r>
              <a:rPr lang="ru-RU" dirty="0"/>
              <a:t>адрес</a:t>
            </a:r>
            <a:endParaRPr lang="en-US" dirty="0"/>
          </a:p>
          <a:p>
            <a:r>
              <a:rPr lang="ru-RU" dirty="0"/>
              <a:t> в кластере, внутри сети кластера, и не будет доступен снаружи кластера и в Интернете. Остальные приложения смогут </a:t>
            </a:r>
          </a:p>
          <a:p>
            <a:r>
              <a:rPr lang="ru-RU" dirty="0"/>
              <a:t>найти этот адрес через обнаружение имен </a:t>
            </a:r>
            <a:r>
              <a:rPr lang="en-US" dirty="0"/>
              <a:t>Kubernetes DNS. </a:t>
            </a:r>
            <a:r>
              <a:rPr lang="ru-RU" dirty="0"/>
              <a:t>Это тип сервиса по умолчанию.</a:t>
            </a:r>
            <a:endParaRPr lang="en-US" dirty="0"/>
          </a:p>
          <a:p>
            <a:pPr marL="285750" indent="-285750">
              <a:buFontTx/>
              <a:buChar char="-"/>
            </a:pPr>
            <a:endParaRPr lang="ru-RU" dirty="0"/>
          </a:p>
          <a:p>
            <a:pPr marL="285750" indent="-285750">
              <a:buFontTx/>
              <a:buChar char="-"/>
            </a:pPr>
            <a:r>
              <a:rPr lang="en" b="1" dirty="0" err="1"/>
              <a:t>NodePort</a:t>
            </a:r>
            <a:r>
              <a:rPr lang="ru-RU" dirty="0"/>
              <a:t> – предоставляет доступ к сервису на </a:t>
            </a:r>
            <a:r>
              <a:rPr lang="en" dirty="0"/>
              <a:t>IP-</a:t>
            </a:r>
            <a:r>
              <a:rPr lang="ru-RU" dirty="0"/>
              <a:t>адресе каждого узла (</a:t>
            </a:r>
            <a:r>
              <a:rPr lang="ru-RU" dirty="0" err="1"/>
              <a:t>ноды</a:t>
            </a:r>
            <a:r>
              <a:rPr lang="ru-RU" dirty="0"/>
              <a:t>) кластера, на статическом </a:t>
            </a:r>
            <a:endParaRPr lang="en-US" dirty="0"/>
          </a:p>
          <a:p>
            <a:r>
              <a:rPr lang="ru-RU" dirty="0"/>
              <a:t>порту (из диапазона 30000-32767)</a:t>
            </a:r>
            <a:r>
              <a:rPr lang="en-US" dirty="0"/>
              <a:t>. </a:t>
            </a:r>
            <a:r>
              <a:rPr lang="ru-RU" dirty="0"/>
              <a:t>Автоматически создастся и сервис типа </a:t>
            </a:r>
            <a:r>
              <a:rPr lang="en" dirty="0" err="1"/>
              <a:t>ClusterIP</a:t>
            </a:r>
            <a:r>
              <a:rPr lang="en" dirty="0"/>
              <a:t>, </a:t>
            </a:r>
            <a:r>
              <a:rPr lang="ru-RU" dirty="0"/>
              <a:t>на который будут </a:t>
            </a:r>
            <a:endParaRPr lang="en-US" dirty="0"/>
          </a:p>
          <a:p>
            <a:r>
              <a:rPr lang="ru-RU" dirty="0"/>
              <a:t>маршрутизироваться запросы с </a:t>
            </a:r>
            <a:r>
              <a:rPr lang="en" dirty="0" err="1"/>
              <a:t>NodePort</a:t>
            </a:r>
            <a:r>
              <a:rPr lang="en" dirty="0"/>
              <a:t>. </a:t>
            </a:r>
            <a:r>
              <a:rPr lang="ru-RU" dirty="0"/>
              <a:t>Взаимодействовать с сервисом можно также из-за пределов кластера, </a:t>
            </a:r>
            <a:endParaRPr lang="en-US" dirty="0"/>
          </a:p>
          <a:p>
            <a:r>
              <a:rPr lang="ru-RU" dirty="0"/>
              <a:t>используя в качестве адреса &lt;</a:t>
            </a:r>
            <a:r>
              <a:rPr lang="en" dirty="0" err="1"/>
              <a:t>NodeIP</a:t>
            </a:r>
            <a:r>
              <a:rPr lang="en" dirty="0"/>
              <a:t>&gt;:&lt;</a:t>
            </a:r>
            <a:r>
              <a:rPr lang="en" dirty="0" err="1"/>
              <a:t>NodePort</a:t>
            </a:r>
            <a:r>
              <a:rPr lang="en" dirty="0"/>
              <a:t>&gt;;</a:t>
            </a:r>
            <a:endParaRPr lang="en-US" dirty="0"/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en" b="1" dirty="0" err="1"/>
              <a:t>LoadBalancer</a:t>
            </a:r>
            <a:r>
              <a:rPr lang="en" b="1" dirty="0"/>
              <a:t> - </a:t>
            </a:r>
            <a:r>
              <a:rPr lang="ru-RU" dirty="0"/>
              <a:t>предоставляет доступ к сервису используя </a:t>
            </a:r>
            <a:r>
              <a:rPr lang="ru-RU" dirty="0" err="1"/>
              <a:t>балансировщик</a:t>
            </a:r>
            <a:r>
              <a:rPr lang="ru-RU" dirty="0"/>
              <a:t> (</a:t>
            </a:r>
            <a:r>
              <a:rPr lang="en" dirty="0"/>
              <a:t>load balancer) </a:t>
            </a:r>
            <a:r>
              <a:rPr lang="ru-RU" dirty="0"/>
              <a:t>облачного провайдера. </a:t>
            </a:r>
            <a:endParaRPr lang="en-US" dirty="0"/>
          </a:p>
          <a:p>
            <a:r>
              <a:rPr lang="ru-RU" dirty="0"/>
              <a:t>При этом автоматически создаются сервисы типа </a:t>
            </a:r>
            <a:r>
              <a:rPr lang="en" dirty="0" err="1"/>
              <a:t>NodePort</a:t>
            </a:r>
            <a:r>
              <a:rPr lang="en" dirty="0"/>
              <a:t> </a:t>
            </a:r>
            <a:r>
              <a:rPr lang="ru-RU" dirty="0"/>
              <a:t>и </a:t>
            </a:r>
            <a:r>
              <a:rPr lang="en" dirty="0" err="1"/>
              <a:t>ClusterIP</a:t>
            </a:r>
            <a:r>
              <a:rPr lang="en" dirty="0"/>
              <a:t>, </a:t>
            </a:r>
            <a:r>
              <a:rPr lang="ru-RU" dirty="0"/>
              <a:t>на которые будут </a:t>
            </a:r>
            <a:endParaRPr lang="en-US" dirty="0"/>
          </a:p>
          <a:p>
            <a:r>
              <a:rPr lang="ru-RU" dirty="0"/>
              <a:t>маршрутизироваться запросы с </a:t>
            </a:r>
            <a:r>
              <a:rPr lang="ru-RU" dirty="0" err="1"/>
              <a:t>балансировщика</a:t>
            </a:r>
            <a:r>
              <a:rPr lang="ru-RU" dirty="0"/>
              <a:t>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708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5B568-B663-F544-9822-19BE99E5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5890C4-3B92-EE4F-889D-B55C6283321A}"/>
              </a:ext>
            </a:extLst>
          </p:cNvPr>
          <p:cNvSpPr/>
          <p:nvPr/>
        </p:nvSpPr>
        <p:spPr>
          <a:xfrm>
            <a:off x="620111" y="1690688"/>
            <a:ext cx="60907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Ingress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-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механизм, обеспечивающий маршрутизацию входящего трафика на уровне приложения (</a:t>
            </a:r>
            <a:r>
              <a:rPr lang="e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L7),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предоставляемый через </a:t>
            </a:r>
            <a:r>
              <a:rPr lang="e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Ingress-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контроллер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3C0C713-6AB5-A84D-B98F-7D56193B304F}"/>
              </a:ext>
            </a:extLst>
          </p:cNvPr>
          <p:cNvSpPr/>
          <p:nvPr/>
        </p:nvSpPr>
        <p:spPr>
          <a:xfrm>
            <a:off x="620108" y="2734770"/>
            <a:ext cx="6174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Ingress</a:t>
            </a:r>
            <a:r>
              <a:rPr lang="ru-RU" b="1" dirty="0"/>
              <a:t>-контроллер</a:t>
            </a:r>
            <a:r>
              <a:rPr lang="en-US" dirty="0"/>
              <a:t> – </a:t>
            </a:r>
            <a:r>
              <a:rPr lang="ru-RU" dirty="0"/>
              <a:t>это прокси-сервер, развернутый в кластере </a:t>
            </a:r>
            <a:r>
              <a:rPr lang="ru-RU" dirty="0" err="1"/>
              <a:t>Managed</a:t>
            </a:r>
            <a:r>
              <a:rPr lang="ru-RU" dirty="0"/>
              <a:t> </a:t>
            </a:r>
            <a:r>
              <a:rPr lang="ru-RU" dirty="0" err="1"/>
              <a:t>Kubernetes</a:t>
            </a:r>
            <a:r>
              <a:rPr lang="ru-RU" dirty="0"/>
              <a:t>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2021F06-7765-3A4A-B208-4EC177BF6068}"/>
              </a:ext>
            </a:extLst>
          </p:cNvPr>
          <p:cNvSpPr/>
          <p:nvPr/>
        </p:nvSpPr>
        <p:spPr>
          <a:xfrm>
            <a:off x="620108" y="3503761"/>
            <a:ext cx="625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Routing</a:t>
            </a:r>
            <a:r>
              <a:rPr lang="ru-RU" b="1" dirty="0"/>
              <a:t> </a:t>
            </a:r>
            <a:r>
              <a:rPr lang="ru-RU" b="1" dirty="0" err="1"/>
              <a:t>rules</a:t>
            </a:r>
            <a:r>
              <a:rPr lang="ru-RU" b="1" dirty="0"/>
              <a:t> </a:t>
            </a:r>
            <a:r>
              <a:rPr lang="ru-RU" dirty="0"/>
              <a:t>– это правила </a:t>
            </a:r>
            <a:r>
              <a:rPr lang="ru-RU" dirty="0" err="1"/>
              <a:t>проксирования</a:t>
            </a:r>
            <a:r>
              <a:rPr lang="ru-RU" dirty="0"/>
              <a:t> входящего трафика от внешнего источника до сервисов внутри кластера </a:t>
            </a:r>
            <a:r>
              <a:rPr lang="ru-RU" dirty="0" err="1"/>
              <a:t>Managed</a:t>
            </a:r>
            <a:r>
              <a:rPr lang="ru-RU" dirty="0"/>
              <a:t> </a:t>
            </a:r>
            <a:r>
              <a:rPr lang="ru-RU" dirty="0" err="1"/>
              <a:t>Kubernetes</a:t>
            </a:r>
            <a:endParaRPr lang="ru-RU" dirty="0"/>
          </a:p>
        </p:txBody>
      </p:sp>
      <p:pic>
        <p:nvPicPr>
          <p:cNvPr id="6146" name="Picture 2" descr="Что такое Kubernetes Ingress Controller?">
            <a:extLst>
              <a:ext uri="{FF2B5EF4-FFF2-40B4-BE49-F238E27FC236}">
                <a16:creationId xmlns:a16="http://schemas.microsoft.com/office/drawing/2014/main" id="{8D0CBEEE-1FAF-B148-B578-886F80377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18" y="1690689"/>
            <a:ext cx="4873761" cy="324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373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819</Words>
  <Application>Microsoft Macintosh PowerPoint</Application>
  <PresentationFormat>Широкоэкранный</PresentationFormat>
  <Paragraphs>94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inherit</vt:lpstr>
      <vt:lpstr>roboto</vt:lpstr>
      <vt:lpstr>Тема Office</vt:lpstr>
      <vt:lpstr>Kubernetes</vt:lpstr>
      <vt:lpstr>А у вас есть куберенетес?</vt:lpstr>
      <vt:lpstr>План</vt:lpstr>
      <vt:lpstr>Что такое k8s</vt:lpstr>
      <vt:lpstr>Что такое k8s. Архитектура Kubernetes</vt:lpstr>
      <vt:lpstr>Что такое k8s. Модель развертывания приложений</vt:lpstr>
      <vt:lpstr>Pod, ReplicaSet, ReplicaSet</vt:lpstr>
      <vt:lpstr>Service</vt:lpstr>
      <vt:lpstr>Ingress</vt:lpstr>
      <vt:lpstr>Configmap</vt:lpstr>
      <vt:lpstr>Secret</vt:lpstr>
      <vt:lpstr>Job и CronJob</vt:lpstr>
      <vt:lpstr>Volume</vt:lpstr>
      <vt:lpstr>Storage class, PersistentVolumeClaim, PersistentVolume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Олег Накрайников</dc:creator>
  <cp:lastModifiedBy>Олег Накрайников</cp:lastModifiedBy>
  <cp:revision>84</cp:revision>
  <dcterms:created xsi:type="dcterms:W3CDTF">2021-12-28T07:36:36Z</dcterms:created>
  <dcterms:modified xsi:type="dcterms:W3CDTF">2021-12-28T12:27:07Z</dcterms:modified>
</cp:coreProperties>
</file>