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30"/>
  </p:notesMasterIdLst>
  <p:sldIdLst>
    <p:sldId id="277" r:id="rId5"/>
    <p:sldId id="291" r:id="rId6"/>
    <p:sldId id="302" r:id="rId7"/>
    <p:sldId id="305" r:id="rId8"/>
    <p:sldId id="318" r:id="rId9"/>
    <p:sldId id="296" r:id="rId10"/>
    <p:sldId id="293" r:id="rId11"/>
    <p:sldId id="297" r:id="rId12"/>
    <p:sldId id="300" r:id="rId13"/>
    <p:sldId id="299" r:id="rId14"/>
    <p:sldId id="298" r:id="rId15"/>
    <p:sldId id="303" r:id="rId16"/>
    <p:sldId id="304" r:id="rId17"/>
    <p:sldId id="301" r:id="rId18"/>
    <p:sldId id="294" r:id="rId19"/>
    <p:sldId id="316" r:id="rId20"/>
    <p:sldId id="317" r:id="rId21"/>
    <p:sldId id="311" r:id="rId22"/>
    <p:sldId id="306" r:id="rId23"/>
    <p:sldId id="307" r:id="rId24"/>
    <p:sldId id="310" r:id="rId25"/>
    <p:sldId id="309" r:id="rId26"/>
    <p:sldId id="287" r:id="rId27"/>
    <p:sldId id="312"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86127" autoAdjust="0"/>
  </p:normalViewPr>
  <p:slideViewPr>
    <p:cSldViewPr snapToGrid="0">
      <p:cViewPr>
        <p:scale>
          <a:sx n="71" d="100"/>
          <a:sy n="71" d="100"/>
        </p:scale>
        <p:origin x="398"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2020/9/21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18</a:t>
            </a:fld>
            <a:endParaRPr kumimoji="1" lang="zh-CN" altLang="en-US"/>
          </a:p>
        </p:txBody>
      </p:sp>
    </p:spTree>
    <p:extLst>
      <p:ext uri="{BB962C8B-B14F-4D97-AF65-F5344CB8AC3E}">
        <p14:creationId xmlns:p14="http://schemas.microsoft.com/office/powerpoint/2010/main" val="2671169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19</a:t>
            </a:fld>
            <a:endParaRPr kumimoji="1" lang="zh-CN" altLang="en-US"/>
          </a:p>
        </p:txBody>
      </p:sp>
    </p:spTree>
    <p:extLst>
      <p:ext uri="{BB962C8B-B14F-4D97-AF65-F5344CB8AC3E}">
        <p14:creationId xmlns:p14="http://schemas.microsoft.com/office/powerpoint/2010/main" val="3206824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20</a:t>
            </a:fld>
            <a:endParaRPr kumimoji="1" lang="zh-CN" altLang="en-US"/>
          </a:p>
        </p:txBody>
      </p:sp>
    </p:spTree>
    <p:extLst>
      <p:ext uri="{BB962C8B-B14F-4D97-AF65-F5344CB8AC3E}">
        <p14:creationId xmlns:p14="http://schemas.microsoft.com/office/powerpoint/2010/main" val="429288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24</a:t>
            </a:fld>
            <a:endParaRPr kumimoji="1" lang="zh-CN" altLang="en-US"/>
          </a:p>
        </p:txBody>
      </p:sp>
    </p:spTree>
    <p:extLst>
      <p:ext uri="{BB962C8B-B14F-4D97-AF65-F5344CB8AC3E}">
        <p14:creationId xmlns:p14="http://schemas.microsoft.com/office/powerpoint/2010/main" val="3939409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4</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92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slideLayout" Target="../slideLayouts/slideLayout50.xml"/><Relationship Id="rId7" Type="http://schemas.openxmlformats.org/officeDocument/2006/relationships/image" Target="../media/image7.jpeg"/><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theme" Target="../theme/theme4.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7"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9" r:id="rId5"/>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title="Date"/>
          <p:cNvSpPr txBox="1">
            <a:spLocks/>
          </p:cNvSpPr>
          <p:nvPr/>
        </p:nvSpPr>
        <p:spPr>
          <a:xfrm>
            <a:off x="219890" y="5288814"/>
            <a:ext cx="5609823" cy="244486"/>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chemeClr val="bg1"/>
                </a:solidFill>
              </a:rPr>
              <a:t>Dec, 2018</a:t>
            </a:r>
          </a:p>
        </p:txBody>
      </p:sp>
      <p:sp>
        <p:nvSpPr>
          <p:cNvPr id="6" name="Title 1"/>
          <p:cNvSpPr>
            <a:spLocks noGrp="1"/>
          </p:cNvSpPr>
          <p:nvPr>
            <p:ph type="ctrTitle"/>
          </p:nvPr>
        </p:nvSpPr>
        <p:spPr>
          <a:xfrm>
            <a:off x="1656347" y="2911642"/>
            <a:ext cx="9144002" cy="1143000"/>
          </a:xfrm>
        </p:spPr>
        <p:txBody>
          <a:bodyPr>
            <a:normAutofit/>
          </a:bodyPr>
          <a:lstStyle/>
          <a:p>
            <a:r>
              <a:rPr lang="en-US" dirty="0"/>
              <a:t>Controller Design Studio – Architecture &amp; Design</a:t>
            </a:r>
          </a:p>
        </p:txBody>
      </p:sp>
      <p:sp>
        <p:nvSpPr>
          <p:cNvPr id="9" name="Subtitle 3"/>
          <p:cNvSpPr>
            <a:spLocks noGrp="1"/>
          </p:cNvSpPr>
          <p:nvPr>
            <p:ph type="subTitle" idx="1"/>
          </p:nvPr>
        </p:nvSpPr>
        <p:spPr>
          <a:xfrm>
            <a:off x="2460876" y="4137984"/>
            <a:ext cx="9144002" cy="762000"/>
          </a:xfrm>
        </p:spPr>
        <p:txBody>
          <a:bodyPr>
            <a:normAutofit/>
          </a:bodyPr>
          <a:lstStyle/>
          <a:p>
            <a:r>
              <a:rPr lang="en-US" dirty="0"/>
              <a:t>BRINDA SANTH M</a:t>
            </a:r>
          </a:p>
          <a:p>
            <a:r>
              <a:rPr lang="en-US" dirty="0"/>
              <a:t> </a:t>
            </a:r>
          </a:p>
        </p:txBody>
      </p:sp>
    </p:spTree>
    <p:extLst>
      <p:ext uri="{BB962C8B-B14F-4D97-AF65-F5344CB8AC3E}">
        <p14:creationId xmlns:p14="http://schemas.microsoft.com/office/powerpoint/2010/main" val="258731735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5" name="Table 4"/>
          <p:cNvGraphicFramePr>
            <a:graphicFrameLocks noGrp="1"/>
          </p:cNvGraphicFramePr>
          <p:nvPr>
            <p:extLst>
              <p:ext uri="{D42A27DB-BD31-4B8C-83A1-F6EECF244321}">
                <p14:modId xmlns:p14="http://schemas.microsoft.com/office/powerpoint/2010/main" val="2162140711"/>
              </p:ext>
            </p:extLst>
          </p:nvPr>
        </p:nvGraphicFramePr>
        <p:xfrm>
          <a:off x="397805" y="1225099"/>
          <a:ext cx="11423356" cy="2288540"/>
        </p:xfrm>
        <a:graphic>
          <a:graphicData uri="http://schemas.openxmlformats.org/drawingml/2006/table">
            <a:tbl>
              <a:tblPr/>
              <a:tblGrid>
                <a:gridCol w="1563342">
                  <a:extLst>
                    <a:ext uri="{9D8B030D-6E8A-4147-A177-3AD203B41FA5}">
                      <a16:colId xmlns:a16="http://schemas.microsoft.com/office/drawing/2014/main" val="20000"/>
                    </a:ext>
                  </a:extLst>
                </a:gridCol>
                <a:gridCol w="1082842">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6491172">
                  <a:extLst>
                    <a:ext uri="{9D8B030D-6E8A-4147-A177-3AD203B41FA5}">
                      <a16:colId xmlns:a16="http://schemas.microsoft.com/office/drawing/2014/main" val="20003"/>
                    </a:ext>
                  </a:extLst>
                </a:gridCol>
              </a:tblGrid>
              <a:tr h="0">
                <a:tc>
                  <a:txBody>
                    <a:bodyPr/>
                    <a:lstStyle/>
                    <a:p>
                      <a:pPr algn="ctr"/>
                      <a:r>
                        <a:rPr lang="en-US" sz="1400" b="1" dirty="0">
                          <a:effectLst/>
                        </a:rPr>
                        <a:t>Artifact</a:t>
                      </a:r>
                      <a:r>
                        <a:rPr lang="en-US" sz="1400" b="1" baseline="0" dirty="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71936365"/>
              </p:ext>
            </p:extLst>
          </p:nvPr>
        </p:nvGraphicFramePr>
        <p:xfrm>
          <a:off x="421105" y="3786889"/>
          <a:ext cx="11400056" cy="1074420"/>
        </p:xfrm>
        <a:graphic>
          <a:graphicData uri="http://schemas.openxmlformats.org/drawingml/2006/table">
            <a:tbl>
              <a:tblPr/>
              <a:tblGrid>
                <a:gridCol w="1468112">
                  <a:extLst>
                    <a:ext uri="{9D8B030D-6E8A-4147-A177-3AD203B41FA5}">
                      <a16:colId xmlns:a16="http://schemas.microsoft.com/office/drawing/2014/main" val="20000"/>
                    </a:ext>
                  </a:extLst>
                </a:gridCol>
                <a:gridCol w="1136446">
                  <a:extLst>
                    <a:ext uri="{9D8B030D-6E8A-4147-A177-3AD203B41FA5}">
                      <a16:colId xmlns:a16="http://schemas.microsoft.com/office/drawing/2014/main" val="20001"/>
                    </a:ext>
                  </a:extLst>
                </a:gridCol>
                <a:gridCol w="2297071">
                  <a:extLst>
                    <a:ext uri="{9D8B030D-6E8A-4147-A177-3AD203B41FA5}">
                      <a16:colId xmlns:a16="http://schemas.microsoft.com/office/drawing/2014/main" val="20002"/>
                    </a:ext>
                  </a:extLst>
                </a:gridCol>
                <a:gridCol w="6498427">
                  <a:extLst>
                    <a:ext uri="{9D8B030D-6E8A-4147-A177-3AD203B41FA5}">
                      <a16:colId xmlns:a16="http://schemas.microsoft.com/office/drawing/2014/main" val="20003"/>
                    </a:ext>
                  </a:extLst>
                </a:gridCol>
              </a:tblGrid>
              <a:tr h="0">
                <a:tc>
                  <a:txBody>
                    <a:bodyPr/>
                    <a:lstStyle/>
                    <a:p>
                      <a:pPr algn="ctr"/>
                      <a:r>
                        <a:rPr lang="en-US" sz="1400" b="1" dirty="0">
                          <a:effectLst/>
                        </a:rPr>
                        <a:t>Capability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attribute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73614236"/>
              </p:ext>
            </p:extLst>
          </p:nvPr>
        </p:nvGraphicFramePr>
        <p:xfrm>
          <a:off x="399182" y="5245770"/>
          <a:ext cx="11379734" cy="787400"/>
        </p:xfrm>
        <a:graphic>
          <a:graphicData uri="http://schemas.openxmlformats.org/drawingml/2006/table">
            <a:tbl>
              <a:tblPr/>
              <a:tblGrid>
                <a:gridCol w="1489776">
                  <a:extLst>
                    <a:ext uri="{9D8B030D-6E8A-4147-A177-3AD203B41FA5}">
                      <a16:colId xmlns:a16="http://schemas.microsoft.com/office/drawing/2014/main" val="20000"/>
                    </a:ext>
                  </a:extLst>
                </a:gridCol>
                <a:gridCol w="1155031">
                  <a:extLst>
                    <a:ext uri="{9D8B030D-6E8A-4147-A177-3AD203B41FA5}">
                      <a16:colId xmlns:a16="http://schemas.microsoft.com/office/drawing/2014/main" val="20001"/>
                    </a:ext>
                  </a:extLst>
                </a:gridCol>
                <a:gridCol w="2322095">
                  <a:extLst>
                    <a:ext uri="{9D8B030D-6E8A-4147-A177-3AD203B41FA5}">
                      <a16:colId xmlns:a16="http://schemas.microsoft.com/office/drawing/2014/main" val="20002"/>
                    </a:ext>
                  </a:extLst>
                </a:gridCol>
                <a:gridCol w="6412832">
                  <a:extLst>
                    <a:ext uri="{9D8B030D-6E8A-4147-A177-3AD203B41FA5}">
                      <a16:colId xmlns:a16="http://schemas.microsoft.com/office/drawing/2014/main" val="20003"/>
                    </a:ext>
                  </a:extLst>
                </a:gridCol>
              </a:tblGrid>
              <a:tr h="0">
                <a:tc>
                  <a:txBody>
                    <a:bodyPr/>
                    <a:lstStyle/>
                    <a:p>
                      <a:pPr algn="ctr"/>
                      <a:r>
                        <a:rPr lang="en-US" sz="1400" b="1" dirty="0">
                          <a:effectLst/>
                        </a:rPr>
                        <a:t>Interface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operations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represents the required name of one or more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extLst>
              <p:ext uri="{D42A27DB-BD31-4B8C-83A1-F6EECF244321}">
                <p14:modId xmlns:p14="http://schemas.microsoft.com/office/powerpoint/2010/main" val="3058970889"/>
              </p:ext>
            </p:extLst>
          </p:nvPr>
        </p:nvGraphicFramePr>
        <p:xfrm>
          <a:off x="314961" y="1179095"/>
          <a:ext cx="11608333" cy="3437465"/>
        </p:xfrm>
        <a:graphic>
          <a:graphicData uri="http://schemas.openxmlformats.org/drawingml/2006/table">
            <a:tbl>
              <a:tblPr/>
              <a:tblGrid>
                <a:gridCol w="1381492">
                  <a:extLst>
                    <a:ext uri="{9D8B030D-6E8A-4147-A177-3AD203B41FA5}">
                      <a16:colId xmlns:a16="http://schemas.microsoft.com/office/drawing/2014/main" val="20000"/>
                    </a:ext>
                  </a:extLst>
                </a:gridCol>
                <a:gridCol w="926431">
                  <a:extLst>
                    <a:ext uri="{9D8B030D-6E8A-4147-A177-3AD203B41FA5}">
                      <a16:colId xmlns:a16="http://schemas.microsoft.com/office/drawing/2014/main" val="20001"/>
                    </a:ext>
                  </a:extLst>
                </a:gridCol>
                <a:gridCol w="2189748">
                  <a:extLst>
                    <a:ext uri="{9D8B030D-6E8A-4147-A177-3AD203B41FA5}">
                      <a16:colId xmlns:a16="http://schemas.microsoft.com/office/drawing/2014/main" val="20002"/>
                    </a:ext>
                  </a:extLst>
                </a:gridCol>
                <a:gridCol w="7110662">
                  <a:extLst>
                    <a:ext uri="{9D8B030D-6E8A-4147-A177-3AD203B41FA5}">
                      <a16:colId xmlns:a16="http://schemas.microsoft.com/office/drawing/2014/main" val="20003"/>
                    </a:ext>
                  </a:extLst>
                </a:gridCol>
              </a:tblGrid>
              <a:tr h="421989">
                <a:tc>
                  <a:txBody>
                    <a:bodyPr/>
                    <a:lstStyle/>
                    <a:p>
                      <a:pPr algn="ctr"/>
                      <a:r>
                        <a:rPr lang="en-US" sz="1400" b="1" dirty="0">
                          <a:effectLst/>
                        </a:rPr>
                        <a:t>Operation Definition  Keys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interface definitions that are within Node or Relationship Type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696">
                <a:tc vMerge="1">
                  <a:txBody>
                    <a:bodyPr/>
                    <a:lstStyle/>
                    <a:p>
                      <a:endParaRPr lang="en-US"/>
                    </a:p>
                  </a:txBody>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1696">
                <a:tc rowSpan="2">
                  <a:txBody>
                    <a:bodyPr/>
                    <a:lstStyle/>
                    <a:p>
                      <a:r>
                        <a:rPr lang="en-US" sz="1400" b="1" dirty="0">
                          <a:effectLst/>
                        </a:rPr>
                        <a:t>outputs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definitions available to all defined operations for interface definitions that are within Node or Relationship Type definitions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58963">
                <a:tc>
                  <a:txBody>
                    <a:bodyPr/>
                    <a:lstStyle/>
                    <a:p>
                      <a:r>
                        <a:rPr lang="en-US" sz="1400" b="1" dirty="0">
                          <a:effectLst/>
                        </a:rPr>
                        <a:t>implementation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Operation</a:t>
                      </a:r>
                      <a:r>
                        <a:rPr lang="en-US" sz="1400" baseline="0" dirty="0">
                          <a:effectLst/>
                        </a:rPr>
                        <a:t> </a:t>
                      </a:r>
                      <a:r>
                        <a:rPr lang="en-US" sz="1400" u="sng" baseline="0" dirty="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definition for operation implementations.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8963">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String[]</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An optional list of Policy definition</a:t>
                      </a:r>
                      <a:r>
                        <a:rPr lang="en-US" sz="1400" baseline="0" dirty="0">
                          <a:effectLst/>
                        </a:rPr>
                        <a:t> name</a:t>
                      </a:r>
                      <a:r>
                        <a:rPr lang="en-US" sz="1400" dirty="0">
                          <a:effectLst/>
                        </a:rPr>
                        <a:t> for the Operation Definition.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73383216"/>
              </p:ext>
            </p:extLst>
          </p:nvPr>
        </p:nvGraphicFramePr>
        <p:xfrm>
          <a:off x="314961" y="4884818"/>
          <a:ext cx="11620365" cy="1287780"/>
        </p:xfrm>
        <a:graphic>
          <a:graphicData uri="http://schemas.openxmlformats.org/drawingml/2006/table">
            <a:tbl>
              <a:tblPr/>
              <a:tblGrid>
                <a:gridCol w="1381492">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2189747">
                  <a:extLst>
                    <a:ext uri="{9D8B030D-6E8A-4147-A177-3AD203B41FA5}">
                      <a16:colId xmlns:a16="http://schemas.microsoft.com/office/drawing/2014/main" val="20002"/>
                    </a:ext>
                  </a:extLst>
                </a:gridCol>
                <a:gridCol w="7110663">
                  <a:extLst>
                    <a:ext uri="{9D8B030D-6E8A-4147-A177-3AD203B41FA5}">
                      <a16:colId xmlns:a16="http://schemas.microsoft.com/office/drawing/2014/main" val="20003"/>
                    </a:ext>
                  </a:extLst>
                </a:gridCol>
              </a:tblGrid>
              <a:tr h="215784">
                <a:tc>
                  <a:txBody>
                    <a:bodyPr/>
                    <a:lstStyle/>
                    <a:p>
                      <a:pPr algn="ctr"/>
                      <a:r>
                        <a:rPr lang="en-US" sz="1400" b="1" dirty="0">
                          <a:effectLst/>
                        </a:rPr>
                        <a:t>Implementation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CBA</a:t>
                      </a:r>
                      <a:r>
                        <a:rPr lang="en-US" sz="1400" baseline="0" dirty="0">
                          <a:effectLst/>
                        </a:rPr>
                        <a:t> </a:t>
                      </a:r>
                      <a:r>
                        <a:rPr lang="en-US" sz="1400" dirty="0">
                          <a:effectLst/>
                        </a:rPr>
                        <a:t>file).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artifact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extLst>
              <p:ext uri="{D42A27DB-BD31-4B8C-83A1-F6EECF244321}">
                <p14:modId xmlns:p14="http://schemas.microsoft.com/office/powerpoint/2010/main" val="3313796332"/>
              </p:ext>
            </p:extLst>
          </p:nvPr>
        </p:nvGraphicFramePr>
        <p:xfrm>
          <a:off x="314961" y="1110382"/>
          <a:ext cx="11506200" cy="2017830"/>
        </p:xfrm>
        <a:graphic>
          <a:graphicData uri="http://schemas.openxmlformats.org/drawingml/2006/table">
            <a:tbl>
              <a:tblPr/>
              <a:tblGrid>
                <a:gridCol w="1809137">
                  <a:extLst>
                    <a:ext uri="{9D8B030D-6E8A-4147-A177-3AD203B41FA5}">
                      <a16:colId xmlns:a16="http://schemas.microsoft.com/office/drawing/2014/main" val="20000"/>
                    </a:ext>
                  </a:extLst>
                </a:gridCol>
                <a:gridCol w="1100365">
                  <a:extLst>
                    <a:ext uri="{9D8B030D-6E8A-4147-A177-3AD203B41FA5}">
                      <a16:colId xmlns:a16="http://schemas.microsoft.com/office/drawing/2014/main" val="20001"/>
                    </a:ext>
                  </a:extLst>
                </a:gridCol>
                <a:gridCol w="2213811">
                  <a:extLst>
                    <a:ext uri="{9D8B030D-6E8A-4147-A177-3AD203B41FA5}">
                      <a16:colId xmlns:a16="http://schemas.microsoft.com/office/drawing/2014/main" val="20002"/>
                    </a:ext>
                  </a:extLst>
                </a:gridCol>
                <a:gridCol w="6382887">
                  <a:extLst>
                    <a:ext uri="{9D8B030D-6E8A-4147-A177-3AD203B41FA5}">
                      <a16:colId xmlns:a16="http://schemas.microsoft.com/office/drawing/2014/main" val="20003"/>
                    </a:ext>
                  </a:extLst>
                </a:gridCol>
              </a:tblGrid>
              <a:tr h="264660">
                <a:tc>
                  <a:txBody>
                    <a:bodyPr/>
                    <a:lstStyle/>
                    <a:p>
                      <a:pPr algn="ctr"/>
                      <a:r>
                        <a:rPr lang="en-US" sz="1400" b="1" dirty="0">
                          <a:solidFill>
                            <a:schemeClr val="tx1"/>
                          </a:solidFill>
                          <a:effectLst/>
                        </a:rPr>
                        <a:t>Policy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6466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66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66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37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Work Flows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78529713"/>
              </p:ext>
            </p:extLst>
          </p:nvPr>
        </p:nvGraphicFramePr>
        <p:xfrm>
          <a:off x="314961" y="3801657"/>
          <a:ext cx="11500050" cy="1861820"/>
        </p:xfrm>
        <a:graphic>
          <a:graphicData uri="http://schemas.openxmlformats.org/drawingml/2006/table">
            <a:tbl>
              <a:tblPr/>
              <a:tblGrid>
                <a:gridCol w="1778534">
                  <a:extLst>
                    <a:ext uri="{9D8B030D-6E8A-4147-A177-3AD203B41FA5}">
                      <a16:colId xmlns:a16="http://schemas.microsoft.com/office/drawing/2014/main" val="20000"/>
                    </a:ext>
                  </a:extLst>
                </a:gridCol>
                <a:gridCol w="1130968">
                  <a:extLst>
                    <a:ext uri="{9D8B030D-6E8A-4147-A177-3AD203B41FA5}">
                      <a16:colId xmlns:a16="http://schemas.microsoft.com/office/drawing/2014/main" val="20001"/>
                    </a:ext>
                  </a:extLst>
                </a:gridCol>
                <a:gridCol w="2370221">
                  <a:extLst>
                    <a:ext uri="{9D8B030D-6E8A-4147-A177-3AD203B41FA5}">
                      <a16:colId xmlns:a16="http://schemas.microsoft.com/office/drawing/2014/main" val="20002"/>
                    </a:ext>
                  </a:extLst>
                </a:gridCol>
                <a:gridCol w="6220327">
                  <a:extLst>
                    <a:ext uri="{9D8B030D-6E8A-4147-A177-3AD203B41FA5}">
                      <a16:colId xmlns:a16="http://schemas.microsoft.com/office/drawing/2014/main" val="20003"/>
                    </a:ext>
                  </a:extLst>
                </a:gridCol>
              </a:tblGrid>
              <a:tr h="0">
                <a:tc>
                  <a:txBody>
                    <a:bodyPr/>
                    <a:lstStyle/>
                    <a:p>
                      <a:pPr algn="ctr"/>
                      <a:r>
                        <a:rPr lang="en-US" sz="1400" b="1" dirty="0">
                          <a:effectLst/>
                        </a:rPr>
                        <a:t>Workflow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p>
                    <a:p>
                      <a:r>
                        <a:rPr lang="en-US" sz="1400">
                          <a:effectLst/>
                          <a:hlinkClick r:id="rId7"/>
                        </a:rPr>
                        <a:t>property definitions</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extLst>
              <p:ext uri="{D42A27DB-BD31-4B8C-83A1-F6EECF244321}">
                <p14:modId xmlns:p14="http://schemas.microsoft.com/office/powerpoint/2010/main" val="586719152"/>
              </p:ext>
            </p:extLst>
          </p:nvPr>
        </p:nvGraphicFramePr>
        <p:xfrm>
          <a:off x="314961" y="1300163"/>
          <a:ext cx="11506200" cy="1165602"/>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949150">
                  <a:extLst>
                    <a:ext uri="{9D8B030D-6E8A-4147-A177-3AD203B41FA5}">
                      <a16:colId xmlns:a16="http://schemas.microsoft.com/office/drawing/2014/main" val="20002"/>
                    </a:ext>
                  </a:extLst>
                </a:gridCol>
                <a:gridCol w="6335314">
                  <a:extLst>
                    <a:ext uri="{9D8B030D-6E8A-4147-A177-3AD203B41FA5}">
                      <a16:colId xmlns:a16="http://schemas.microsoft.com/office/drawing/2014/main" val="20003"/>
                    </a:ext>
                  </a:extLst>
                </a:gridCol>
              </a:tblGrid>
              <a:tr h="251363">
                <a:tc>
                  <a:txBody>
                    <a:bodyPr/>
                    <a:lstStyle/>
                    <a:p>
                      <a:pPr algn="ctr"/>
                      <a:r>
                        <a:rPr lang="en-US" sz="1400" b="1" dirty="0">
                          <a:effectLst/>
                        </a:rPr>
                        <a:t>Step keys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49517">
                <a:tc>
                  <a:txBody>
                    <a:bodyPr/>
                    <a:lstStyle/>
                    <a:p>
                      <a:r>
                        <a:rPr lang="en-US" sz="1400" b="1">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r>
                        <a:rPr lang="en-US" sz="1400">
                          <a:effectLst/>
                          <a:hlinkClick r:id="rId3"/>
                        </a:rPr>
                        <a:t>activity_definition</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35960527"/>
              </p:ext>
            </p:extLst>
          </p:nvPr>
        </p:nvGraphicFramePr>
        <p:xfrm>
          <a:off x="314961" y="2892677"/>
          <a:ext cx="11506200" cy="787400"/>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887017">
                  <a:extLst>
                    <a:ext uri="{9D8B030D-6E8A-4147-A177-3AD203B41FA5}">
                      <a16:colId xmlns:a16="http://schemas.microsoft.com/office/drawing/2014/main" val="20002"/>
                    </a:ext>
                  </a:extLst>
                </a:gridCol>
                <a:gridCol w="6397447">
                  <a:extLst>
                    <a:ext uri="{9D8B030D-6E8A-4147-A177-3AD203B41FA5}">
                      <a16:colId xmlns:a16="http://schemas.microsoft.com/office/drawing/2014/main" val="20003"/>
                    </a:ext>
                  </a:extLst>
                </a:gridCol>
              </a:tblGrid>
              <a:tr h="0">
                <a:tc>
                  <a:txBody>
                    <a:bodyPr/>
                    <a:lstStyle/>
                    <a:p>
                      <a:pPr algn="ctr"/>
                      <a:r>
                        <a:rPr lang="en-US" sz="1400" b="1" dirty="0">
                          <a:effectLst/>
                        </a:rPr>
                        <a:t>Activity</a:t>
                      </a:r>
                      <a:r>
                        <a:rPr lang="en-US" sz="1400" b="1" baseline="0" dirty="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err="1">
                          <a:effectLst/>
                        </a:rPr>
                        <a:t>call_operation</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a:t>
                      </a:r>
                      <a:r>
                        <a:rPr lang="en-US" sz="1400" dirty="0" err="1">
                          <a:effectLst/>
                        </a:rPr>
                        <a:t>interface_name</a:t>
                      </a:r>
                      <a:r>
                        <a:rPr lang="en-US" sz="1400" dirty="0">
                          <a:effectLst/>
                        </a:rPr>
                        <a:t>&gt;.&lt;</a:t>
                      </a:r>
                      <a:r>
                        <a:rPr lang="en-US" sz="1400" dirty="0" err="1">
                          <a:effectLst/>
                        </a:rPr>
                        <a:t>operation_name</a:t>
                      </a:r>
                      <a:r>
                        <a:rPr lang="en-US" sz="1400" dirty="0">
                          <a:effectLst/>
                        </a:rPr>
                        <a:t>&gt;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Functions</a:t>
            </a:r>
          </a:p>
        </p:txBody>
      </p:sp>
      <p:sp>
        <p:nvSpPr>
          <p:cNvPr id="3" name="Text Placeholder 2"/>
          <p:cNvSpPr>
            <a:spLocks noGrp="1"/>
          </p:cNvSpPr>
          <p:nvPr>
            <p:ph type="body" sz="quarter" idx="10"/>
          </p:nvPr>
        </p:nvSpPr>
        <p:spPr/>
        <p:txBody>
          <a:bodyPr>
            <a:noAutofit/>
          </a:bodyPr>
          <a:lstStyle/>
          <a:p>
            <a:pPr marL="0" indent="0">
              <a:lnSpc>
                <a:spcPct val="100000"/>
              </a:lnSpc>
              <a:spcBef>
                <a:spcPts val="0"/>
              </a:spcBef>
              <a:buNone/>
            </a:pPr>
            <a:r>
              <a:rPr lang="en-US" sz="1600" b="1" dirty="0" err="1"/>
              <a:t>get_input</a:t>
            </a:r>
            <a:endParaRPr lang="en-US" sz="1600" b="1" dirty="0"/>
          </a:p>
          <a:p>
            <a:pPr marL="0" lvl="1">
              <a:lnSpc>
                <a:spcPct val="100000"/>
              </a:lnSpc>
              <a:spcBef>
                <a:spcPts val="0"/>
              </a:spcBef>
            </a:pPr>
            <a:r>
              <a:rPr lang="en-US" sz="1400" dirty="0"/>
              <a:t>The </a:t>
            </a:r>
            <a:r>
              <a:rPr lang="en-US" sz="1400" dirty="0" err="1"/>
              <a:t>get_input</a:t>
            </a:r>
            <a:r>
              <a:rPr lang="en-US" sz="1400" dirty="0"/>
              <a:t> function is used to retrieve the values of properties declared within the inputs section of a TOSCA Service Template.</a:t>
            </a:r>
          </a:p>
          <a:p>
            <a:pPr marL="457200" lvl="3" indent="0">
              <a:lnSpc>
                <a:spcPct val="100000"/>
              </a:lnSpc>
              <a:spcBef>
                <a:spcPts val="0"/>
              </a:spcBef>
              <a:buNone/>
            </a:pPr>
            <a:r>
              <a:rPr lang="en-US" sz="1400" b="1" i="1" dirty="0" err="1">
                <a:latin typeface="Consolas" panose="020B0609020204030204" pitchFamily="49" charset="0"/>
              </a:rPr>
              <a:t>get_input</a:t>
            </a:r>
            <a:r>
              <a:rPr lang="en-US" sz="1400" b="1" i="1" dirty="0">
                <a:latin typeface="Consolas" panose="020B0609020204030204" pitchFamily="49" charset="0"/>
              </a:rPr>
              <a:t>: &lt;</a:t>
            </a:r>
            <a:r>
              <a:rPr lang="en-US" sz="1400" b="1" i="1" dirty="0" err="1">
                <a:latin typeface="Consolas" panose="020B0609020204030204" pitchFamily="49" charset="0"/>
              </a:rPr>
              <a:t>input_property_name</a:t>
            </a:r>
            <a:r>
              <a:rPr lang="en-US" sz="1400" b="1" i="1" dirty="0">
                <a:latin typeface="Consolas" panose="020B0609020204030204" pitchFamily="49" charset="0"/>
              </a:rPr>
              <a:t>&gt;</a:t>
            </a:r>
          </a:p>
          <a:p>
            <a:pPr marL="0" lvl="2" indent="0">
              <a:lnSpc>
                <a:spcPct val="100000"/>
              </a:lnSpc>
              <a:spcBef>
                <a:spcPts val="0"/>
              </a:spcBef>
              <a:buNone/>
            </a:pPr>
            <a:endParaRPr lang="en-US" sz="1400" i="1" dirty="0"/>
          </a:p>
          <a:p>
            <a:pPr marL="0" indent="0">
              <a:lnSpc>
                <a:spcPct val="100000"/>
              </a:lnSpc>
              <a:spcBef>
                <a:spcPts val="0"/>
              </a:spcBef>
              <a:buNone/>
            </a:pPr>
            <a:r>
              <a:rPr lang="en-US" sz="1600" b="1" dirty="0" err="1"/>
              <a:t>get_property</a:t>
            </a:r>
            <a:endParaRPr lang="en-US" sz="1600" b="1" dirty="0"/>
          </a:p>
          <a:p>
            <a:pPr marL="0" lvl="1">
              <a:lnSpc>
                <a:spcPct val="100000"/>
              </a:lnSpc>
              <a:spcBef>
                <a:spcPts val="0"/>
              </a:spcBef>
            </a:pPr>
            <a:r>
              <a:rPr lang="en-US" sz="1400" dirty="0"/>
              <a:t>The </a:t>
            </a:r>
            <a:r>
              <a:rPr lang="en-US" sz="1400" dirty="0" err="1"/>
              <a:t>get_property</a:t>
            </a:r>
            <a:r>
              <a:rPr lang="en-US" sz="1400" dirty="0"/>
              <a:t> function is used to retrieve property values between </a:t>
            </a:r>
            <a:r>
              <a:rPr lang="en-US" sz="1400" dirty="0" err="1"/>
              <a:t>modelable</a:t>
            </a:r>
            <a:r>
              <a:rPr lang="en-US" sz="1400" dirty="0"/>
              <a:t> entities defined in the same service template.</a:t>
            </a:r>
          </a:p>
          <a:p>
            <a:pPr marL="457200" lvl="2" indent="0">
              <a:lnSpc>
                <a:spcPct val="100000"/>
              </a:lnSpc>
              <a:spcBef>
                <a:spcPts val="0"/>
              </a:spcBef>
              <a:buNone/>
            </a:pPr>
            <a:r>
              <a:rPr lang="en-US" sz="1400" b="1" i="1" dirty="0" err="1">
                <a:latin typeface="Consolas" panose="020B0609020204030204" pitchFamily="49" charset="0"/>
              </a:rPr>
              <a:t>get_property</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property_name</a:t>
            </a:r>
            <a:r>
              <a:rPr lang="en-US" sz="1400" b="1" i="1" dirty="0">
                <a:latin typeface="Consolas" panose="020B0609020204030204" pitchFamily="49" charset="0"/>
              </a:rPr>
              <a:t>&gt;, &lt;nested_property_name_or_index_1&gt;, ..., &lt;</a:t>
            </a:r>
            <a:r>
              <a:rPr lang="en-US" sz="1400" b="1" i="1" dirty="0" err="1">
                <a:latin typeface="Consolas" panose="020B0609020204030204" pitchFamily="49" charset="0"/>
              </a:rPr>
              <a:t>nested_property_name_or_index_n</a:t>
            </a:r>
            <a:r>
              <a:rPr lang="en-US" sz="1400" b="1" i="1" dirty="0">
                <a:latin typeface="Consolas" panose="020B0609020204030204" pitchFamily="49" charset="0"/>
              </a:rPr>
              <a:t>&gt; ] </a:t>
            </a:r>
          </a:p>
          <a:p>
            <a:pPr marL="0" lvl="2">
              <a:lnSpc>
                <a:spcPct val="100000"/>
              </a:lnSpc>
              <a:spcBef>
                <a:spcPts val="0"/>
              </a:spcBef>
            </a:pPr>
            <a:endParaRPr lang="en-US" sz="1400" i="1" dirty="0"/>
          </a:p>
          <a:p>
            <a:pPr marL="0" indent="0">
              <a:lnSpc>
                <a:spcPct val="100000"/>
              </a:lnSpc>
              <a:spcBef>
                <a:spcPts val="0"/>
              </a:spcBef>
              <a:buNone/>
            </a:pPr>
            <a:r>
              <a:rPr lang="en-US" sz="1600" b="1" dirty="0" err="1"/>
              <a:t>get_attribute</a:t>
            </a:r>
            <a:endParaRPr lang="en-US" sz="1600" b="1" dirty="0"/>
          </a:p>
          <a:p>
            <a:pPr marL="0" lvl="1">
              <a:lnSpc>
                <a:spcPct val="100000"/>
              </a:lnSpc>
              <a:spcBef>
                <a:spcPts val="0"/>
              </a:spcBef>
            </a:pPr>
            <a:r>
              <a:rPr lang="en-US" sz="1400" dirty="0"/>
              <a:t>The </a:t>
            </a:r>
            <a:r>
              <a:rPr lang="en-US" sz="1400" dirty="0" err="1"/>
              <a:t>get_attribute</a:t>
            </a:r>
            <a:r>
              <a:rPr lang="en-US" sz="1400" dirty="0"/>
              <a:t> function is used to retrieve the values of named attributes declared by the referenced node or relationship template name.</a:t>
            </a:r>
          </a:p>
          <a:p>
            <a:pPr marL="457200" lvl="3" indent="0">
              <a:lnSpc>
                <a:spcPct val="100000"/>
              </a:lnSpc>
              <a:spcBef>
                <a:spcPts val="0"/>
              </a:spcBef>
              <a:buNone/>
            </a:pPr>
            <a:r>
              <a:rPr lang="en-US" sz="1400" b="1" i="1" dirty="0" err="1">
                <a:latin typeface="Consolas" panose="020B0609020204030204" pitchFamily="49" charset="0"/>
              </a:rPr>
              <a:t>get_attribute</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attribute_name</a:t>
            </a:r>
            <a:r>
              <a:rPr lang="en-US" sz="1400" b="1" i="1" dirty="0">
                <a:latin typeface="Consolas" panose="020B0609020204030204" pitchFamily="49" charset="0"/>
              </a:rPr>
              <a:t>&gt;, &lt;nested_attribute_name_or_index_1&gt;, ..., &lt;</a:t>
            </a:r>
            <a:r>
              <a:rPr lang="en-US" sz="1400" b="1" i="1" dirty="0" err="1">
                <a:latin typeface="Consolas" panose="020B0609020204030204" pitchFamily="49" charset="0"/>
              </a:rPr>
              <a:t>nested_attribute_name_or_index_n</a:t>
            </a:r>
            <a:r>
              <a:rPr lang="en-US" sz="1400" b="1" i="1" dirty="0">
                <a:latin typeface="Consolas" panose="020B0609020204030204" pitchFamily="49" charset="0"/>
              </a:rPr>
              <a:t>&gt; ]</a:t>
            </a:r>
          </a:p>
          <a:p>
            <a:pPr marL="0" lvl="2">
              <a:lnSpc>
                <a:spcPct val="100000"/>
              </a:lnSpc>
              <a:spcBef>
                <a:spcPts val="0"/>
              </a:spcBef>
            </a:pPr>
            <a:endParaRPr lang="en-US" sz="1400" i="1" dirty="0"/>
          </a:p>
          <a:p>
            <a:pPr marL="0" indent="0">
              <a:lnSpc>
                <a:spcPct val="100000"/>
              </a:lnSpc>
              <a:spcBef>
                <a:spcPts val="0"/>
              </a:spcBef>
              <a:buNone/>
            </a:pPr>
            <a:r>
              <a:rPr lang="en-US" sz="1600" b="1" dirty="0" err="1"/>
              <a:t>get_operation_output</a:t>
            </a:r>
            <a:endParaRPr lang="en-US" sz="1600" b="1" dirty="0"/>
          </a:p>
          <a:p>
            <a:pPr marL="0" lvl="1">
              <a:lnSpc>
                <a:spcPct val="100000"/>
              </a:lnSpc>
              <a:spcBef>
                <a:spcPts val="0"/>
              </a:spcBef>
            </a:pPr>
            <a:r>
              <a:rPr lang="en-US" sz="1400" dirty="0"/>
              <a:t>The </a:t>
            </a:r>
            <a:r>
              <a:rPr lang="en-US" sz="1400" dirty="0" err="1"/>
              <a:t>get_operation_output</a:t>
            </a:r>
            <a:r>
              <a:rPr lang="en-US" sz="1400" dirty="0"/>
              <a:t> function is used to retrieve the values of variables exposed / exported from an interface operation.</a:t>
            </a:r>
          </a:p>
          <a:p>
            <a:pPr marL="457200" lvl="3" indent="0">
              <a:lnSpc>
                <a:spcPct val="100000"/>
              </a:lnSpc>
              <a:spcBef>
                <a:spcPts val="0"/>
              </a:spcBef>
              <a:buNone/>
            </a:pPr>
            <a:r>
              <a:rPr lang="en-US" sz="1400" b="1" i="1" dirty="0" err="1">
                <a:latin typeface="Consolas" panose="020B0609020204030204" pitchFamily="49" charset="0"/>
              </a:rPr>
              <a:t>get_operation_output</a:t>
            </a:r>
            <a:r>
              <a:rPr lang="en-US" sz="1400" b="1" i="1" dirty="0">
                <a:latin typeface="Consolas" panose="020B0609020204030204" pitchFamily="49" charset="0"/>
              </a:rPr>
              <a:t>: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interface_name</a:t>
            </a:r>
            <a:r>
              <a:rPr lang="en-US" sz="1400" b="1" i="1" dirty="0">
                <a:latin typeface="Consolas" panose="020B0609020204030204" pitchFamily="49" charset="0"/>
              </a:rPr>
              <a:t>&gt;, &lt;</a:t>
            </a:r>
            <a:r>
              <a:rPr lang="en-US" sz="1400" b="1" i="1" dirty="0" err="1">
                <a:latin typeface="Consolas" panose="020B0609020204030204" pitchFamily="49" charset="0"/>
              </a:rPr>
              <a:t>operation_name</a:t>
            </a:r>
            <a:r>
              <a:rPr lang="en-US" sz="1400" b="1" i="1" dirty="0">
                <a:latin typeface="Consolas" panose="020B0609020204030204" pitchFamily="49" charset="0"/>
              </a:rPr>
              <a:t>&gt;, &lt;</a:t>
            </a:r>
            <a:r>
              <a:rPr lang="en-US" sz="1400" b="1" i="1" dirty="0" err="1">
                <a:latin typeface="Consolas" panose="020B0609020204030204" pitchFamily="49" charset="0"/>
              </a:rPr>
              <a:t>output_variable_name</a:t>
            </a:r>
            <a:r>
              <a:rPr lang="en-US" sz="1400" b="1" i="1" dirty="0">
                <a:latin typeface="Consolas" panose="020B0609020204030204" pitchFamily="49" charset="0"/>
              </a:rPr>
              <a:t>&gt;</a:t>
            </a:r>
          </a:p>
          <a:p>
            <a:pPr marL="0" lvl="2">
              <a:lnSpc>
                <a:spcPct val="100000"/>
              </a:lnSpc>
              <a:spcBef>
                <a:spcPts val="0"/>
              </a:spcBef>
            </a:pPr>
            <a:endParaRPr lang="en-US" sz="1400" i="1" dirty="0"/>
          </a:p>
          <a:p>
            <a:pPr marL="0" indent="0">
              <a:lnSpc>
                <a:spcPct val="100000"/>
              </a:lnSpc>
              <a:spcBef>
                <a:spcPts val="0"/>
              </a:spcBef>
              <a:buNone/>
            </a:pPr>
            <a:r>
              <a:rPr lang="en-US" sz="1600" b="1" dirty="0" err="1"/>
              <a:t>get_artifact</a:t>
            </a:r>
            <a:endParaRPr lang="en-US" sz="1600" b="1" dirty="0"/>
          </a:p>
          <a:p>
            <a:pPr marL="0" lvl="1">
              <a:lnSpc>
                <a:spcPct val="100000"/>
              </a:lnSpc>
              <a:spcBef>
                <a:spcPts val="0"/>
              </a:spcBef>
            </a:pPr>
            <a:r>
              <a:rPr lang="en-US" sz="1400" dirty="0"/>
              <a:t>The </a:t>
            </a:r>
            <a:r>
              <a:rPr lang="en-US" sz="1400" dirty="0" err="1"/>
              <a:t>get_artifact</a:t>
            </a:r>
            <a:r>
              <a:rPr lang="en-US" sz="1400" dirty="0"/>
              <a:t> function is used to retrieve artifact location between </a:t>
            </a:r>
            <a:r>
              <a:rPr lang="en-US" sz="1400" dirty="0" err="1"/>
              <a:t>modelable</a:t>
            </a:r>
            <a:r>
              <a:rPr lang="en-US" sz="1400" dirty="0"/>
              <a:t> entities defined in the same service template.</a:t>
            </a:r>
          </a:p>
          <a:p>
            <a:pPr marL="457200" lvl="3" indent="0">
              <a:lnSpc>
                <a:spcPct val="100000"/>
              </a:lnSpc>
              <a:spcBef>
                <a:spcPts val="0"/>
              </a:spcBef>
              <a:buNone/>
            </a:pPr>
            <a:r>
              <a:rPr lang="en-US" sz="1400" b="1" i="1" dirty="0" err="1">
                <a:latin typeface="Consolas" panose="020B0609020204030204" pitchFamily="49" charset="0"/>
              </a:rPr>
              <a:t>get_artifact</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artifact_name</a:t>
            </a:r>
            <a:r>
              <a:rPr lang="en-US" sz="1400" b="1" i="1" dirty="0">
                <a:latin typeface="Consolas" panose="020B0609020204030204" pitchFamily="49" charset="0"/>
              </a:rPr>
              <a:t>&gt;, &lt;location&gt;, &lt;remove&gt; ]</a:t>
            </a:r>
          </a:p>
        </p:txBody>
      </p:sp>
    </p:spTree>
    <p:extLst>
      <p:ext uri="{BB962C8B-B14F-4D97-AF65-F5344CB8AC3E}">
        <p14:creationId xmlns:p14="http://schemas.microsoft.com/office/powerpoint/2010/main" val="947194323"/>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647944" y="1379113"/>
            <a:ext cx="8506327" cy="2117558"/>
          </a:xfrm>
          <a:prstGeom prst="roundRect">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Controller Blueprints Archive(CBA) Format</a:t>
            </a:r>
          </a:p>
        </p:txBody>
      </p:sp>
      <p:grpSp>
        <p:nvGrpSpPr>
          <p:cNvPr id="10" name="Group 9"/>
          <p:cNvGrpSpPr/>
          <p:nvPr/>
        </p:nvGrpSpPr>
        <p:grpSpPr>
          <a:xfrm>
            <a:off x="5191376"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a:t>Flow Definitions files, such as directed graph, dataflow </a:t>
              </a:r>
              <a:r>
                <a:rPr lang="en-US" sz="1050" dirty="0" err="1"/>
                <a:t>dsl</a:t>
              </a:r>
              <a:r>
                <a:rPr lang="en-US" sz="1050" dirty="0"/>
                <a:t>, etc.</a:t>
              </a:r>
            </a:p>
            <a:p>
              <a:r>
                <a:rPr lang="en-US" sz="1050" b="1" dirty="0"/>
                <a:t>Formats: .</a:t>
              </a:r>
              <a:r>
                <a:rPr lang="en-US" sz="1050" b="1" dirty="0" err="1"/>
                <a:t>json</a:t>
              </a:r>
              <a:r>
                <a:rPr lang="en-US" sz="1050" b="1" dirty="0"/>
                <a:t>, .xml</a:t>
              </a:r>
            </a:p>
          </p:txBody>
        </p:sp>
        <p:sp>
          <p:nvSpPr>
            <p:cNvPr id="13" name="TextBox 12"/>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Plans</a:t>
              </a:r>
            </a:p>
          </p:txBody>
        </p:sp>
      </p:grpSp>
      <p:grpSp>
        <p:nvGrpSpPr>
          <p:cNvPr id="16" name="Group 15"/>
          <p:cNvGrpSpPr/>
          <p:nvPr/>
        </p:nvGrpSpPr>
        <p:grpSpPr>
          <a:xfrm>
            <a:off x="6837700"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a:t>Executions scripts used during flows.</a:t>
              </a:r>
            </a:p>
            <a:p>
              <a:r>
                <a:rPr lang="en-US" sz="1050" b="1" dirty="0"/>
                <a:t>Formats: .</a:t>
              </a:r>
              <a:r>
                <a:rPr lang="en-US" sz="1050" b="1" dirty="0" err="1"/>
                <a:t>py</a:t>
              </a:r>
              <a:r>
                <a:rPr lang="en-US" sz="1050" b="1" dirty="0"/>
                <a:t>, .</a:t>
              </a:r>
              <a:r>
                <a:rPr lang="en-US" sz="1050" b="1" dirty="0" err="1"/>
                <a:t>js</a:t>
              </a:r>
              <a:r>
                <a:rPr lang="en-US" sz="1050" b="1" dirty="0"/>
                <a:t>, .</a:t>
              </a:r>
              <a:r>
                <a:rPr lang="en-US" sz="1050" b="1" dirty="0" err="1"/>
                <a:t>kotlin</a:t>
              </a:r>
              <a:endParaRPr lang="en-US" sz="1050" b="1" dirty="0"/>
            </a:p>
          </p:txBody>
        </p:sp>
        <p:sp>
          <p:nvSpPr>
            <p:cNvPr id="19" name="TextBox 18"/>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Scripts</a:t>
              </a:r>
            </a:p>
          </p:txBody>
        </p:sp>
      </p:grpSp>
      <p:grpSp>
        <p:nvGrpSpPr>
          <p:cNvPr id="28" name="Group 27"/>
          <p:cNvGrpSpPr/>
          <p:nvPr/>
        </p:nvGrpSpPr>
        <p:grpSpPr>
          <a:xfrm>
            <a:off x="1830558"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a:t>Controller Blueprints definitions file, Resource Definition, Others</a:t>
              </a:r>
            </a:p>
            <a:p>
              <a:r>
                <a:rPr lang="en-US" sz="1050" b="1" dirty="0"/>
                <a:t>Formats : .</a:t>
              </a:r>
              <a:r>
                <a:rPr lang="en-US" sz="1050" b="1" dirty="0" err="1"/>
                <a:t>json</a:t>
              </a:r>
              <a:endParaRPr lang="en-US" sz="1050" b="1" dirty="0"/>
            </a:p>
          </p:txBody>
        </p:sp>
        <p:sp>
          <p:nvSpPr>
            <p:cNvPr id="31" name="TextBox 30"/>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Definition</a:t>
              </a:r>
            </a:p>
          </p:txBody>
        </p:sp>
      </p:grpSp>
      <p:grpSp>
        <p:nvGrpSpPr>
          <p:cNvPr id="34" name="Group 33"/>
          <p:cNvGrpSpPr/>
          <p:nvPr/>
        </p:nvGrpSpPr>
        <p:grpSpPr>
          <a:xfrm>
            <a:off x="8484024"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a:t>Templates used </a:t>
              </a:r>
              <a:r>
                <a:rPr lang="en-US" sz="1050" dirty="0" err="1"/>
                <a:t>duting</a:t>
              </a:r>
              <a:r>
                <a:rPr lang="en-US" sz="1050" dirty="0"/>
                <a:t> processing.</a:t>
              </a:r>
            </a:p>
            <a:p>
              <a:r>
                <a:rPr lang="en-US" sz="1050" b="1" dirty="0"/>
                <a:t>Format: .</a:t>
              </a:r>
              <a:r>
                <a:rPr lang="en-US" sz="1050" b="1" dirty="0" err="1"/>
                <a:t>vtl</a:t>
              </a:r>
              <a:endParaRPr lang="en-US" sz="1050" b="1" dirty="0"/>
            </a:p>
          </p:txBody>
        </p:sp>
        <p:sp>
          <p:nvSpPr>
            <p:cNvPr id="37" name="TextBox 36"/>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Templates</a:t>
              </a:r>
            </a:p>
          </p:txBody>
        </p:sp>
      </p:grpSp>
      <p:grpSp>
        <p:nvGrpSpPr>
          <p:cNvPr id="40" name="Group 39"/>
          <p:cNvGrpSpPr/>
          <p:nvPr/>
        </p:nvGrpSpPr>
        <p:grpSpPr>
          <a:xfrm>
            <a:off x="3510967"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a:t>Blueprint environment properties or application properties file.</a:t>
              </a:r>
            </a:p>
            <a:p>
              <a:r>
                <a:rPr lang="en-US" sz="1050" b="1" dirty="0"/>
                <a:t>Formats: .</a:t>
              </a:r>
              <a:r>
                <a:rPr lang="en-US" sz="1050" b="1" dirty="0" err="1"/>
                <a:t>json</a:t>
              </a:r>
              <a:endParaRPr lang="en-US" sz="1050" b="1" dirty="0"/>
            </a:p>
          </p:txBody>
        </p:sp>
        <p:sp>
          <p:nvSpPr>
            <p:cNvPr id="43" name="TextBox 42"/>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Configuration</a:t>
              </a:r>
            </a:p>
          </p:txBody>
        </p:sp>
      </p:grpSp>
      <p:sp>
        <p:nvSpPr>
          <p:cNvPr id="47" name="Down Arrow 46"/>
          <p:cNvSpPr/>
          <p:nvPr/>
        </p:nvSpPr>
        <p:spPr>
          <a:xfrm>
            <a:off x="5406324" y="3789076"/>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935019"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22103" y="5450305"/>
              <a:ext cx="579005" cy="369332"/>
            </a:xfrm>
            <a:prstGeom prst="rect">
              <a:avLst/>
            </a:prstGeom>
            <a:noFill/>
          </p:spPr>
          <p:txBody>
            <a:bodyPr wrap="none" rtlCol="0">
              <a:spAutoFit/>
            </a:bodyPr>
            <a:lstStyle/>
            <a:p>
              <a:r>
                <a:rPr lang="en-US" b="1" dirty="0">
                  <a:solidFill>
                    <a:schemeClr val="bg1"/>
                  </a:solidFill>
                </a:rPr>
                <a:t>.</a:t>
              </a:r>
              <a:r>
                <a:rPr lang="en-US" b="1" dirty="0" err="1">
                  <a:solidFill>
                    <a:schemeClr val="bg1"/>
                  </a:solidFill>
                </a:rPr>
                <a:t>cba</a:t>
              </a:r>
              <a:endParaRPr lang="en-US" b="1" dirty="0">
                <a:solidFill>
                  <a:schemeClr val="bg1"/>
                </a:solidFill>
              </a:endParaRPr>
            </a:p>
          </p:txBody>
        </p:sp>
      </p:grpSp>
    </p:spTree>
    <p:extLst>
      <p:ext uri="{BB962C8B-B14F-4D97-AF65-F5344CB8AC3E}">
        <p14:creationId xmlns:p14="http://schemas.microsoft.com/office/powerpoint/2010/main" val="4151194895"/>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 Data Exchange (Current)</a:t>
            </a:r>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a:t>Context Data Exchange:</a:t>
            </a:r>
            <a:endParaRPr lang="en-US" dirty="0"/>
          </a:p>
          <a:p>
            <a:pPr marL="285750" indent="-285750">
              <a:buFont typeface="Arial" panose="020B0604020202020204" pitchFamily="34" charset="0"/>
              <a:buChar char="•"/>
            </a:pPr>
            <a:r>
              <a:rPr lang="en-US" sz="1400" b="1" dirty="0"/>
              <a:t>Svc Logic Client </a:t>
            </a:r>
            <a:r>
              <a:rPr lang="en-US" sz="1400" dirty="0"/>
              <a:t>prepares the directed graph request property values in string format.</a:t>
            </a:r>
          </a:p>
          <a:p>
            <a:pPr marL="285750" indent="-285750">
              <a:buFont typeface="Arial" panose="020B0604020202020204" pitchFamily="34" charset="0"/>
              <a:buChar char="•"/>
            </a:pPr>
            <a:r>
              <a:rPr lang="en-US" sz="1400" b="1" dirty="0"/>
              <a:t>Svc Logic Service </a:t>
            </a:r>
            <a:r>
              <a:rPr lang="en-US" sz="1400" dirty="0"/>
              <a:t>prepares the Svc Context using those values in string format.</a:t>
            </a:r>
          </a:p>
          <a:p>
            <a:pPr marL="285750" indent="-285750">
              <a:buFont typeface="Arial" panose="020B0604020202020204" pitchFamily="34" charset="0"/>
              <a:buChar char="•"/>
            </a:pPr>
            <a:r>
              <a:rPr lang="en-US" sz="1400" b="1" dirty="0"/>
              <a:t>Execute Node Executor </a:t>
            </a:r>
            <a:r>
              <a:rPr lang="en-US" sz="1400" dirty="0"/>
              <a:t>passes the </a:t>
            </a:r>
            <a:r>
              <a:rPr lang="en-US" sz="1400" b="1" dirty="0"/>
              <a:t>Svc Logic Context</a:t>
            </a:r>
            <a:r>
              <a:rPr lang="en-US" sz="1400" dirty="0"/>
              <a:t> and resolved Input parameter values to corresponding execute Node in string format.</a:t>
            </a:r>
          </a:p>
          <a:p>
            <a:pPr marL="285750" indent="-285750">
              <a:buFont typeface="Arial" panose="020B0604020202020204" pitchFamily="34" charset="0"/>
              <a:buChar char="•"/>
            </a:pPr>
            <a:r>
              <a:rPr lang="en-US" sz="1400" b="1" dirty="0"/>
              <a:t>Execute Node </a:t>
            </a:r>
            <a:r>
              <a:rPr lang="en-US" sz="1400" dirty="0"/>
              <a:t>constructs the complex Object from multiple property values in string format and perform business logic.</a:t>
            </a:r>
          </a:p>
          <a:p>
            <a:pPr marL="285750" indent="-285750">
              <a:buFont typeface="Arial" panose="020B0604020202020204" pitchFamily="34" charset="0"/>
              <a:buChar char="•"/>
            </a:pPr>
            <a:r>
              <a:rPr lang="en-US" sz="1400" b="1" dirty="0"/>
              <a:t>Execute Node </a:t>
            </a:r>
            <a:r>
              <a:rPr lang="en-US" sz="1400" dirty="0"/>
              <a:t>converts the complex object into string value properties and stores in </a:t>
            </a:r>
            <a:r>
              <a:rPr lang="en-US" sz="1400" b="1" dirty="0"/>
              <a:t>Svc Context</a:t>
            </a:r>
            <a:r>
              <a:rPr lang="en-US" sz="1400" dirty="0"/>
              <a:t>.</a:t>
            </a:r>
          </a:p>
          <a:p>
            <a:pPr marL="285750" indent="-285750">
              <a:buFont typeface="Arial" panose="020B0604020202020204" pitchFamily="34" charset="0"/>
              <a:buChar char="•"/>
            </a:pPr>
            <a:r>
              <a:rPr lang="en-US" sz="1400" b="1" dirty="0"/>
              <a:t>Svc Logic Client </a:t>
            </a:r>
            <a:r>
              <a:rPr lang="en-US" sz="1400" dirty="0"/>
              <a:t>will retrieve the response as string value from the </a:t>
            </a:r>
            <a:r>
              <a:rPr lang="en-US" sz="1400" b="1" dirty="0"/>
              <a:t>Svc Context</a:t>
            </a:r>
            <a:r>
              <a:rPr lang="en-US" sz="1400" dirty="0"/>
              <a:t> 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Optimization (Proposed)</a:t>
            </a:r>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a:t>Optimization:</a:t>
            </a:r>
            <a:endParaRPr lang="en-US" dirty="0"/>
          </a:p>
          <a:p>
            <a:pPr marL="285750" indent="-285750">
              <a:buFont typeface="Arial" panose="020B0604020202020204" pitchFamily="34" charset="0"/>
              <a:buChar char="•"/>
            </a:pPr>
            <a:r>
              <a:rPr lang="en-US" sz="1600" dirty="0"/>
              <a:t>Enhance </a:t>
            </a:r>
            <a:r>
              <a:rPr lang="en-US" sz="1600" b="1" dirty="0"/>
              <a:t>Svc Service logic </a:t>
            </a:r>
            <a:r>
              <a:rPr lang="en-US" sz="1600" dirty="0"/>
              <a:t>overloaded execute method to take </a:t>
            </a:r>
            <a:r>
              <a:rPr lang="en-US" sz="1600" b="1" dirty="0"/>
              <a:t>Map&lt;String, Object</a:t>
            </a:r>
            <a:r>
              <a:rPr lang="en-US" sz="1600" dirty="0"/>
              <a:t>&gt; as an argument.</a:t>
            </a:r>
          </a:p>
          <a:p>
            <a:pPr marL="285750" indent="-285750">
              <a:buFont typeface="Arial" panose="020B0604020202020204" pitchFamily="34" charset="0"/>
              <a:buChar char="•"/>
            </a:pPr>
            <a:r>
              <a:rPr lang="en-US" sz="1600" dirty="0"/>
              <a:t>Enhance </a:t>
            </a:r>
            <a:r>
              <a:rPr lang="en-US" sz="1600" b="1" dirty="0"/>
              <a:t>SVC Logic Context </a:t>
            </a:r>
            <a:r>
              <a:rPr lang="en-US" sz="1600" dirty="0"/>
              <a:t>to manage attribute values in Object format.</a:t>
            </a:r>
          </a:p>
          <a:p>
            <a:pPr marL="285750" indent="-285750">
              <a:buFont typeface="Arial" panose="020B0604020202020204" pitchFamily="34" charset="0"/>
              <a:buChar char="•"/>
            </a:pPr>
            <a:r>
              <a:rPr lang="en-US" sz="1600" dirty="0"/>
              <a:t>Enhance Execute Node input parameter type to </a:t>
            </a:r>
            <a:r>
              <a:rPr lang="en-US" sz="1600" b="1" dirty="0"/>
              <a:t>Map&lt;String, Object&gt; </a:t>
            </a:r>
          </a:p>
          <a:p>
            <a:pPr marL="285750" indent="-285750">
              <a:buFont typeface="Arial" panose="020B0604020202020204" pitchFamily="34" charset="0"/>
              <a:buChar char="•"/>
            </a:pPr>
            <a:r>
              <a:rPr lang="en-US" sz="1600" dirty="0"/>
              <a:t>Enhance property resolution in object value nature.</a:t>
            </a:r>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a:t>Benefits:</a:t>
            </a:r>
            <a:endParaRPr lang="en-US" dirty="0"/>
          </a:p>
          <a:p>
            <a:pPr marL="285750" indent="-285750">
              <a:buFont typeface="Arial" panose="020B0604020202020204" pitchFamily="34" charset="0"/>
              <a:buChar char="•"/>
            </a:pPr>
            <a:r>
              <a:rPr lang="en-US" sz="1600" dirty="0"/>
              <a:t>Reduces 40% of the code in an average for each execute node.</a:t>
            </a:r>
          </a:p>
          <a:p>
            <a:pPr marL="285750" indent="-285750">
              <a:buFont typeface="Arial" panose="020B0604020202020204" pitchFamily="34" charset="0"/>
              <a:buChar char="•"/>
            </a:pPr>
            <a:r>
              <a:rPr lang="en-US" sz="1600" dirty="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is for API services.</a:t>
            </a:r>
          </a:p>
          <a:p>
            <a:pPr marL="285750" indent="-285750">
              <a:buFont typeface="Arial" panose="020B0604020202020204" pitchFamily="34" charset="0"/>
              <a:buChar char="•"/>
            </a:pPr>
            <a:r>
              <a:rPr lang="en-US" sz="1600" dirty="0"/>
              <a:t>Interfacing &amp; Communication between Execution nodes will be easier and transparent. </a:t>
            </a:r>
          </a:p>
          <a:p>
            <a:pPr marL="285750" indent="-285750">
              <a:buFont typeface="Arial" panose="020B0604020202020204" pitchFamily="34" charset="0"/>
              <a:buChar char="•"/>
            </a:pPr>
            <a:r>
              <a:rPr lang="en-US" sz="1600" dirty="0"/>
              <a:t>Execute Node Unit testing will be much simpler.</a:t>
            </a:r>
          </a:p>
          <a:p>
            <a:pPr marL="285750" indent="-285750">
              <a:buFont typeface="Arial" panose="020B0604020202020204" pitchFamily="34" charset="0"/>
              <a:buChar char="•"/>
            </a:pPr>
            <a:r>
              <a:rPr lang="en-US" sz="1600" dirty="0"/>
              <a:t>Nearly 20 to 30% improve </a:t>
            </a:r>
            <a:r>
              <a:rPr lang="en-US" sz="1600"/>
              <a:t>in performance.</a:t>
            </a:r>
            <a:endParaRPr lang="en-US" sz="1600" dirty="0"/>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Contoller</a:t>
            </a:r>
            <a:r>
              <a:rPr lang="en-US" dirty="0"/>
              <a:t> Blueprints Networks</a:t>
            </a:r>
          </a:p>
        </p:txBody>
      </p:sp>
      <p:sp>
        <p:nvSpPr>
          <p:cNvPr id="4" name="Rectangle 3"/>
          <p:cNvSpPr/>
          <p:nvPr/>
        </p:nvSpPr>
        <p:spPr>
          <a:xfrm>
            <a:off x="76335" y="1034716"/>
            <a:ext cx="11983452" cy="53660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2117" y="1965037"/>
            <a:ext cx="3054538" cy="3038082"/>
          </a:xfrm>
          <a:prstGeom prst="rect">
            <a:avLst/>
          </a:prstGeom>
        </p:spPr>
      </p:pic>
    </p:spTree>
    <p:extLst>
      <p:ext uri="{BB962C8B-B14F-4D97-AF65-F5344CB8AC3E}">
        <p14:creationId xmlns:p14="http://schemas.microsoft.com/office/powerpoint/2010/main" val="215439029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 Archive</a:t>
            </a:r>
          </a:p>
        </p:txBody>
      </p:sp>
      <p:grpSp>
        <p:nvGrpSpPr>
          <p:cNvPr id="6" name="Group 5"/>
          <p:cNvGrpSpPr/>
          <p:nvPr/>
        </p:nvGrpSpPr>
        <p:grpSpPr>
          <a:xfrm>
            <a:off x="96253" y="1263316"/>
            <a:ext cx="11983452" cy="5065295"/>
            <a:chOff x="96253" y="1263316"/>
            <a:chExt cx="11983452" cy="5065295"/>
          </a:xfrm>
        </p:grpSpPr>
        <p:sp>
          <p:nvSpPr>
            <p:cNvPr id="4" name="Rectangle 3"/>
            <p:cNvSpPr/>
            <p:nvPr/>
          </p:nvSpPr>
          <p:spPr>
            <a:xfrm>
              <a:off x="96253" y="1263316"/>
              <a:ext cx="11983452" cy="50652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6253" y="1263316"/>
              <a:ext cx="2875547"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p:cNvSpPr/>
          <p:nvPr/>
        </p:nvSpPr>
        <p:spPr>
          <a:xfrm>
            <a:off x="216568" y="5029200"/>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 Deploy</a:t>
            </a:r>
          </a:p>
        </p:txBody>
      </p:sp>
      <p:sp>
        <p:nvSpPr>
          <p:cNvPr id="8" name="Rounded Rectangle 7"/>
          <p:cNvSpPr/>
          <p:nvPr/>
        </p:nvSpPr>
        <p:spPr>
          <a:xfrm>
            <a:off x="1582153" y="5029200"/>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Deploy</a:t>
            </a:r>
          </a:p>
        </p:txBody>
      </p:sp>
      <p:sp>
        <p:nvSpPr>
          <p:cNvPr id="9" name="Rectangle 8"/>
          <p:cNvSpPr/>
          <p:nvPr/>
        </p:nvSpPr>
        <p:spPr>
          <a:xfrm>
            <a:off x="216569" y="1479884"/>
            <a:ext cx="2640932" cy="3441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092115" y="1732548"/>
            <a:ext cx="8897352" cy="45118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56021" y="1303909"/>
            <a:ext cx="3378554" cy="369332"/>
          </a:xfrm>
          <a:prstGeom prst="rect">
            <a:avLst/>
          </a:prstGeom>
          <a:noFill/>
        </p:spPr>
        <p:txBody>
          <a:bodyPr wrap="none" rtlCol="0">
            <a:spAutoFit/>
          </a:bodyPr>
          <a:lstStyle/>
          <a:p>
            <a:r>
              <a:rPr lang="en-US" b="1" dirty="0"/>
              <a:t>Definition</a:t>
            </a:r>
            <a:r>
              <a:rPr lang="en-US" dirty="0"/>
              <a:t> : sample-</a:t>
            </a:r>
            <a:r>
              <a:rPr lang="en-US" dirty="0" err="1"/>
              <a:t>definition.json</a:t>
            </a:r>
            <a:endParaRPr lang="en-US" dirty="0"/>
          </a:p>
        </p:txBody>
      </p:sp>
      <p:sp>
        <p:nvSpPr>
          <p:cNvPr id="14" name="Rounded Rectangle 13"/>
          <p:cNvSpPr/>
          <p:nvPr/>
        </p:nvSpPr>
        <p:spPr>
          <a:xfrm>
            <a:off x="216568" y="5555915"/>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Download</a:t>
            </a:r>
          </a:p>
        </p:txBody>
      </p:sp>
      <p:sp>
        <p:nvSpPr>
          <p:cNvPr id="15" name="Rounded Rectangle 14"/>
          <p:cNvSpPr/>
          <p:nvPr/>
        </p:nvSpPr>
        <p:spPr>
          <a:xfrm>
            <a:off x="1582153" y="5579977"/>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Upload</a:t>
            </a:r>
          </a:p>
        </p:txBody>
      </p:sp>
      <p:sp>
        <p:nvSpPr>
          <p:cNvPr id="16" name="Rounded Rectangle 15"/>
          <p:cNvSpPr/>
          <p:nvPr/>
        </p:nvSpPr>
        <p:spPr>
          <a:xfrm>
            <a:off x="10223833" y="1275348"/>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Download</a:t>
            </a:r>
          </a:p>
        </p:txBody>
      </p:sp>
      <p:sp>
        <p:nvSpPr>
          <p:cNvPr id="17" name="Rounded Rectangle 16"/>
          <p:cNvSpPr/>
          <p:nvPr/>
        </p:nvSpPr>
        <p:spPr>
          <a:xfrm>
            <a:off x="8900361" y="1275348"/>
            <a:ext cx="1275348" cy="4451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Upload</a:t>
            </a:r>
          </a:p>
        </p:txBody>
      </p:sp>
      <p:sp>
        <p:nvSpPr>
          <p:cNvPr id="18" name="Oval Callout 17"/>
          <p:cNvSpPr/>
          <p:nvPr/>
        </p:nvSpPr>
        <p:spPr>
          <a:xfrm>
            <a:off x="854242" y="2021305"/>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CBA File Hierarchy</a:t>
            </a:r>
          </a:p>
        </p:txBody>
      </p:sp>
      <p:sp>
        <p:nvSpPr>
          <p:cNvPr id="19" name="Oval Callout 18"/>
          <p:cNvSpPr/>
          <p:nvPr/>
        </p:nvSpPr>
        <p:spPr>
          <a:xfrm>
            <a:off x="6746708" y="2383215"/>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File View</a:t>
            </a:r>
          </a:p>
        </p:txBody>
      </p:sp>
      <p:sp>
        <p:nvSpPr>
          <p:cNvPr id="20" name="Oval Callout 19"/>
          <p:cNvSpPr/>
          <p:nvPr/>
        </p:nvSpPr>
        <p:spPr>
          <a:xfrm>
            <a:off x="854242" y="4387128"/>
            <a:ext cx="1089861" cy="46503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Test Deploy</a:t>
            </a:r>
          </a:p>
        </p:txBody>
      </p:sp>
      <p:sp>
        <p:nvSpPr>
          <p:cNvPr id="21" name="Oval Callout 20"/>
          <p:cNvSpPr/>
          <p:nvPr/>
        </p:nvSpPr>
        <p:spPr>
          <a:xfrm>
            <a:off x="2656974" y="4607614"/>
            <a:ext cx="1089861" cy="46503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SDC Deploy</a:t>
            </a:r>
          </a:p>
        </p:txBody>
      </p:sp>
    </p:spTree>
    <p:extLst>
      <p:ext uri="{BB962C8B-B14F-4D97-AF65-F5344CB8AC3E}">
        <p14:creationId xmlns:p14="http://schemas.microsoft.com/office/powerpoint/2010/main" val="182625102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Text Placeholder 2"/>
          <p:cNvSpPr>
            <a:spLocks noGrp="1"/>
          </p:cNvSpPr>
          <p:nvPr>
            <p:ph type="body" sz="quarter" idx="10"/>
          </p:nvPr>
        </p:nvSpPr>
        <p:spPr/>
        <p:txBody>
          <a:bodyPr/>
          <a:lstStyle/>
          <a:p>
            <a:r>
              <a:rPr lang="en-US" dirty="0"/>
              <a:t>Controller Design Studio Architecture</a:t>
            </a:r>
          </a:p>
          <a:p>
            <a:r>
              <a:rPr lang="en-US" dirty="0"/>
              <a:t>Controller Design Studio Data Flow</a:t>
            </a:r>
          </a:p>
          <a:p>
            <a:r>
              <a:rPr lang="en-US" dirty="0"/>
              <a:t>Controller Blueprints logical diagram</a:t>
            </a:r>
          </a:p>
          <a:p>
            <a:r>
              <a:rPr lang="en-US" dirty="0"/>
              <a:t>Controller Blueprints Type Definitions</a:t>
            </a:r>
          </a:p>
          <a:p>
            <a:r>
              <a:rPr lang="en-US" dirty="0"/>
              <a:t>Controller Blueprints Instance Models</a:t>
            </a:r>
          </a:p>
          <a:p>
            <a:r>
              <a:rPr lang="en-US" dirty="0"/>
              <a:t>Controller Blueprints Functions</a:t>
            </a:r>
          </a:p>
          <a:p>
            <a:r>
              <a:rPr lang="en-US" dirty="0"/>
              <a:t>Controller Blueprint Archive (CBA)</a:t>
            </a:r>
          </a:p>
          <a:p>
            <a:r>
              <a:rPr lang="en-US" dirty="0"/>
              <a:t>SLI Data exchange Optimization</a:t>
            </a:r>
          </a:p>
        </p:txBody>
      </p:sp>
    </p:spTree>
    <p:extLst>
      <p:ext uri="{BB962C8B-B14F-4D97-AF65-F5344CB8AC3E}">
        <p14:creationId xmlns:p14="http://schemas.microsoft.com/office/powerpoint/2010/main" val="321359133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Definitions</a:t>
            </a:r>
          </a:p>
        </p:txBody>
      </p:sp>
      <p:grpSp>
        <p:nvGrpSpPr>
          <p:cNvPr id="10" name="Group 9"/>
          <p:cNvGrpSpPr/>
          <p:nvPr/>
        </p:nvGrpSpPr>
        <p:grpSpPr>
          <a:xfrm>
            <a:off x="90282" y="970550"/>
            <a:ext cx="11989420" cy="5654841"/>
            <a:chOff x="96253" y="1263315"/>
            <a:chExt cx="11989420" cy="5355693"/>
          </a:xfrm>
        </p:grpSpPr>
        <p:sp>
          <p:nvSpPr>
            <p:cNvPr id="5" name="Rectangle 4"/>
            <p:cNvSpPr/>
            <p:nvPr/>
          </p:nvSpPr>
          <p:spPr>
            <a:xfrm>
              <a:off x="96253" y="1263315"/>
              <a:ext cx="11983452" cy="5355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2221" y="3941091"/>
              <a:ext cx="11983452" cy="34497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781674" y="1263316"/>
              <a:ext cx="2298031" cy="25666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768556" y="1166864"/>
            <a:ext cx="1942904" cy="1305061"/>
            <a:chOff x="474465" y="1660358"/>
            <a:chExt cx="1942904" cy="1305061"/>
          </a:xfrm>
        </p:grpSpPr>
        <p:sp>
          <p:nvSpPr>
            <p:cNvPr id="20" name="Oval 19"/>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74465" y="2657642"/>
              <a:ext cx="1942904" cy="307777"/>
            </a:xfrm>
            <a:prstGeom prst="rect">
              <a:avLst/>
            </a:prstGeom>
            <a:noFill/>
          </p:spPr>
          <p:txBody>
            <a:bodyPr wrap="none" rtlCol="0">
              <a:spAutoFit/>
            </a:bodyPr>
            <a:lstStyle/>
            <a:p>
              <a:r>
                <a:rPr lang="en-US" sz="1400" dirty="0"/>
                <a:t>resource-assignment-dg</a:t>
              </a:r>
            </a:p>
          </p:txBody>
        </p:sp>
      </p:grpSp>
      <p:grpSp>
        <p:nvGrpSpPr>
          <p:cNvPr id="30" name="Group 29"/>
          <p:cNvGrpSpPr/>
          <p:nvPr/>
        </p:nvGrpSpPr>
        <p:grpSpPr>
          <a:xfrm>
            <a:off x="740188" y="2492910"/>
            <a:ext cx="2169055" cy="1305061"/>
            <a:chOff x="474465" y="1660358"/>
            <a:chExt cx="2169055" cy="1305061"/>
          </a:xfrm>
        </p:grpSpPr>
        <p:sp>
          <p:nvSpPr>
            <p:cNvPr id="31" name="Oval 30"/>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74465" y="2657642"/>
              <a:ext cx="2169055" cy="307777"/>
            </a:xfrm>
            <a:prstGeom prst="rect">
              <a:avLst/>
            </a:prstGeom>
            <a:noFill/>
          </p:spPr>
          <p:txBody>
            <a:bodyPr wrap="none" rtlCol="0">
              <a:spAutoFit/>
            </a:bodyPr>
            <a:lstStyle/>
            <a:p>
              <a:r>
                <a:rPr lang="en-US" sz="1400" dirty="0"/>
                <a:t>resource-assignment-comp</a:t>
              </a:r>
            </a:p>
          </p:txBody>
        </p:sp>
      </p:grpSp>
      <p:grpSp>
        <p:nvGrpSpPr>
          <p:cNvPr id="38" name="Group 37"/>
          <p:cNvGrpSpPr/>
          <p:nvPr/>
        </p:nvGrpSpPr>
        <p:grpSpPr>
          <a:xfrm>
            <a:off x="4053496" y="1953114"/>
            <a:ext cx="1894814" cy="1305061"/>
            <a:chOff x="484884" y="1660358"/>
            <a:chExt cx="1894814" cy="1305061"/>
          </a:xfrm>
        </p:grpSpPr>
        <p:sp>
          <p:nvSpPr>
            <p:cNvPr id="39" name="Oval 38"/>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484884" y="2657642"/>
              <a:ext cx="1894814" cy="307777"/>
            </a:xfrm>
            <a:prstGeom prst="rect">
              <a:avLst/>
            </a:prstGeom>
            <a:noFill/>
          </p:spPr>
          <p:txBody>
            <a:bodyPr wrap="none" rtlCol="0">
              <a:spAutoFit/>
            </a:bodyPr>
            <a:lstStyle/>
            <a:p>
              <a:pPr algn="ctr"/>
              <a:r>
                <a:rPr lang="en-US" sz="1400" dirty="0" err="1"/>
                <a:t>netconf</a:t>
              </a:r>
              <a:r>
                <a:rPr lang="en-US" sz="1400" dirty="0"/>
                <a:t>-executor-comp</a:t>
              </a:r>
            </a:p>
          </p:txBody>
        </p:sp>
      </p:grpSp>
      <p:grpSp>
        <p:nvGrpSpPr>
          <p:cNvPr id="46" name="Group 45"/>
          <p:cNvGrpSpPr/>
          <p:nvPr/>
        </p:nvGrpSpPr>
        <p:grpSpPr>
          <a:xfrm>
            <a:off x="6235735" y="1867915"/>
            <a:ext cx="1400288" cy="1305061"/>
            <a:chOff x="712575" y="1660358"/>
            <a:chExt cx="1400288" cy="1305061"/>
          </a:xfrm>
        </p:grpSpPr>
        <p:sp>
          <p:nvSpPr>
            <p:cNvPr id="47" name="Oval 46"/>
            <p:cNvSpPr/>
            <p:nvPr/>
          </p:nvSpPr>
          <p:spPr>
            <a:xfrm>
              <a:off x="712575" y="1660358"/>
              <a:ext cx="1236541" cy="10587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666371" y="17111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818771" y="1863559"/>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900989" y="2086143"/>
              <a:ext cx="96253" cy="12031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852863" y="2350838"/>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22518" y="2490536"/>
              <a:ext cx="96253" cy="1203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51721" y="2657642"/>
              <a:ext cx="1361142" cy="307777"/>
            </a:xfrm>
            <a:prstGeom prst="rect">
              <a:avLst/>
            </a:prstGeom>
            <a:noFill/>
          </p:spPr>
          <p:txBody>
            <a:bodyPr wrap="none" rtlCol="0">
              <a:spAutoFit/>
            </a:bodyPr>
            <a:lstStyle/>
            <a:p>
              <a:pPr algn="ctr"/>
              <a:r>
                <a:rPr lang="en-US" sz="1400" dirty="0"/>
                <a:t>netconf-device1</a:t>
              </a:r>
            </a:p>
          </p:txBody>
        </p:sp>
      </p:grpSp>
      <p:grpSp>
        <p:nvGrpSpPr>
          <p:cNvPr id="57" name="Group 56"/>
          <p:cNvGrpSpPr/>
          <p:nvPr/>
        </p:nvGrpSpPr>
        <p:grpSpPr>
          <a:xfrm>
            <a:off x="8561550" y="2325133"/>
            <a:ext cx="1305229" cy="986073"/>
            <a:chOff x="8561550" y="2325133"/>
            <a:chExt cx="1305229" cy="986073"/>
          </a:xfrm>
        </p:grpSpPr>
        <p:sp>
          <p:nvSpPr>
            <p:cNvPr id="55" name="Oval 54"/>
            <p:cNvSpPr/>
            <p:nvPr/>
          </p:nvSpPr>
          <p:spPr>
            <a:xfrm>
              <a:off x="8817196" y="2325133"/>
              <a:ext cx="687802" cy="711869"/>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8561550" y="3003429"/>
              <a:ext cx="1305229" cy="307777"/>
            </a:xfrm>
            <a:prstGeom prst="rect">
              <a:avLst/>
            </a:prstGeom>
            <a:noFill/>
          </p:spPr>
          <p:txBody>
            <a:bodyPr wrap="none" rtlCol="0">
              <a:spAutoFit/>
            </a:bodyPr>
            <a:lstStyle/>
            <a:p>
              <a:r>
                <a:rPr lang="en-US" sz="1400" dirty="0"/>
                <a:t>retrigger-policy</a:t>
              </a:r>
            </a:p>
          </p:txBody>
        </p:sp>
      </p:grpSp>
      <p:grpSp>
        <p:nvGrpSpPr>
          <p:cNvPr id="58" name="Group 57"/>
          <p:cNvGrpSpPr/>
          <p:nvPr/>
        </p:nvGrpSpPr>
        <p:grpSpPr>
          <a:xfrm>
            <a:off x="8783727" y="1325798"/>
            <a:ext cx="895373" cy="986073"/>
            <a:chOff x="8783728" y="2325133"/>
            <a:chExt cx="895373" cy="986073"/>
          </a:xfrm>
        </p:grpSpPr>
        <p:sp>
          <p:nvSpPr>
            <p:cNvPr id="59" name="Oval 58"/>
            <p:cNvSpPr/>
            <p:nvPr/>
          </p:nvSpPr>
          <p:spPr>
            <a:xfrm>
              <a:off x="8817196" y="2325133"/>
              <a:ext cx="687802" cy="711869"/>
            </a:xfrm>
            <a:prstGeom prst="ellipse">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8783728" y="3003429"/>
              <a:ext cx="895373" cy="307777"/>
            </a:xfrm>
            <a:prstGeom prst="rect">
              <a:avLst/>
            </a:prstGeom>
            <a:noFill/>
          </p:spPr>
          <p:txBody>
            <a:bodyPr wrap="none" rtlCol="0">
              <a:spAutoFit/>
            </a:bodyPr>
            <a:lstStyle/>
            <a:p>
              <a:r>
                <a:rPr lang="en-US" sz="1400" dirty="0" err="1"/>
                <a:t>aaf</a:t>
              </a:r>
              <a:r>
                <a:rPr lang="en-US" sz="1400" dirty="0"/>
                <a:t>-policy</a:t>
              </a:r>
            </a:p>
          </p:txBody>
        </p:sp>
      </p:grpSp>
      <p:cxnSp>
        <p:nvCxnSpPr>
          <p:cNvPr id="64" name="Elbow Connector 63"/>
          <p:cNvCxnSpPr>
            <a:stCxn id="24" idx="6"/>
            <a:endCxn id="34" idx="6"/>
          </p:cNvCxnSpPr>
          <p:nvPr/>
        </p:nvCxnSpPr>
        <p:spPr>
          <a:xfrm>
            <a:off x="2243207" y="1917502"/>
            <a:ext cx="19758" cy="1061351"/>
          </a:xfrm>
          <a:prstGeom prst="bentConnector3">
            <a:avLst>
              <a:gd name="adj1" fmla="val 1257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2" idx="7"/>
            <a:endCxn id="59" idx="2"/>
          </p:cNvCxnSpPr>
          <p:nvPr/>
        </p:nvCxnSpPr>
        <p:spPr>
          <a:xfrm rot="16200000" flipH="1">
            <a:off x="5359083" y="-1776379"/>
            <a:ext cx="294048" cy="6622176"/>
          </a:xfrm>
          <a:prstGeom prst="bentConnector4">
            <a:avLst>
              <a:gd name="adj1" fmla="val -77742"/>
              <a:gd name="adj2" fmla="val 50106"/>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7994249" y="-631394"/>
            <a:ext cx="322182" cy="353408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8783103" y="1618893"/>
            <a:ext cx="96253" cy="12031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9781672" y="978477"/>
            <a:ext cx="2303939" cy="2226281"/>
            <a:chOff x="9781674" y="1273707"/>
            <a:chExt cx="2303939" cy="2226281"/>
          </a:xfrm>
        </p:grpSpPr>
        <p:grpSp>
          <p:nvGrpSpPr>
            <p:cNvPr id="75" name="Group 74"/>
            <p:cNvGrpSpPr/>
            <p:nvPr/>
          </p:nvGrpSpPr>
          <p:grpSpPr>
            <a:xfrm>
              <a:off x="9781674" y="1273707"/>
              <a:ext cx="2298030" cy="434901"/>
              <a:chOff x="9781674" y="1273707"/>
              <a:chExt cx="2298030" cy="434901"/>
            </a:xfrm>
          </p:grpSpPr>
          <p:sp>
            <p:nvSpPr>
              <p:cNvPr id="72" name="Rectangle 71"/>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10291347" y="1315051"/>
                <a:ext cx="1278683" cy="369332"/>
              </a:xfrm>
              <a:prstGeom prst="rect">
                <a:avLst/>
              </a:prstGeom>
              <a:noFill/>
            </p:spPr>
            <p:txBody>
              <a:bodyPr wrap="none" rtlCol="0">
                <a:spAutoFit/>
              </a:bodyPr>
              <a:lstStyle/>
              <a:p>
                <a:pPr algn="ctr"/>
                <a:r>
                  <a:rPr lang="en-US" dirty="0"/>
                  <a:t>Node Types</a:t>
                </a:r>
              </a:p>
            </p:txBody>
          </p:sp>
        </p:grpSp>
        <p:grpSp>
          <p:nvGrpSpPr>
            <p:cNvPr id="76" name="Group 75"/>
            <p:cNvGrpSpPr/>
            <p:nvPr/>
          </p:nvGrpSpPr>
          <p:grpSpPr>
            <a:xfrm>
              <a:off x="9781674" y="1716422"/>
              <a:ext cx="2298030" cy="434901"/>
              <a:chOff x="9781674" y="1273707"/>
              <a:chExt cx="2298030" cy="434901"/>
            </a:xfrm>
          </p:grpSpPr>
          <p:sp>
            <p:nvSpPr>
              <p:cNvPr id="77" name="Rectangle 76"/>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273620" y="1315051"/>
                <a:ext cx="1314142" cy="369332"/>
              </a:xfrm>
              <a:prstGeom prst="rect">
                <a:avLst/>
              </a:prstGeom>
              <a:noFill/>
            </p:spPr>
            <p:txBody>
              <a:bodyPr wrap="none" rtlCol="0">
                <a:spAutoFit/>
              </a:bodyPr>
              <a:lstStyle/>
              <a:p>
                <a:pPr algn="ctr"/>
                <a:r>
                  <a:rPr lang="en-US" dirty="0"/>
                  <a:t>Policy Types</a:t>
                </a:r>
              </a:p>
            </p:txBody>
          </p:sp>
        </p:grpSp>
        <p:grpSp>
          <p:nvGrpSpPr>
            <p:cNvPr id="79" name="Group 78"/>
            <p:cNvGrpSpPr/>
            <p:nvPr/>
          </p:nvGrpSpPr>
          <p:grpSpPr>
            <a:xfrm>
              <a:off x="9787583" y="2171396"/>
              <a:ext cx="2298030" cy="434901"/>
              <a:chOff x="9781674" y="1273707"/>
              <a:chExt cx="2298030" cy="434901"/>
            </a:xfrm>
          </p:grpSpPr>
          <p:sp>
            <p:nvSpPr>
              <p:cNvPr id="80" name="Rectangle 79"/>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10081356" y="1315051"/>
                <a:ext cx="1698671" cy="369332"/>
              </a:xfrm>
              <a:prstGeom prst="rect">
                <a:avLst/>
              </a:prstGeom>
              <a:noFill/>
            </p:spPr>
            <p:txBody>
              <a:bodyPr wrap="none" rtlCol="0">
                <a:spAutoFit/>
              </a:bodyPr>
              <a:lstStyle/>
              <a:p>
                <a:pPr algn="ctr"/>
                <a:r>
                  <a:rPr lang="en-US" dirty="0"/>
                  <a:t>Capability Types</a:t>
                </a:r>
              </a:p>
            </p:txBody>
          </p:sp>
        </p:grpSp>
        <p:grpSp>
          <p:nvGrpSpPr>
            <p:cNvPr id="82" name="Group 81"/>
            <p:cNvGrpSpPr/>
            <p:nvPr/>
          </p:nvGrpSpPr>
          <p:grpSpPr>
            <a:xfrm>
              <a:off x="9781674" y="2624502"/>
              <a:ext cx="2298030" cy="434901"/>
              <a:chOff x="9781674" y="1273707"/>
              <a:chExt cx="2298030" cy="434901"/>
            </a:xfrm>
          </p:grpSpPr>
          <p:sp>
            <p:nvSpPr>
              <p:cNvPr id="83" name="Rectangle 82"/>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9889576" y="1315051"/>
                <a:ext cx="2082238" cy="369332"/>
              </a:xfrm>
              <a:prstGeom prst="rect">
                <a:avLst/>
              </a:prstGeom>
              <a:noFill/>
            </p:spPr>
            <p:txBody>
              <a:bodyPr wrap="none" rtlCol="0">
                <a:spAutoFit/>
              </a:bodyPr>
              <a:lstStyle/>
              <a:p>
                <a:pPr algn="ctr"/>
                <a:r>
                  <a:rPr lang="en-US" dirty="0"/>
                  <a:t>Requirements Types</a:t>
                </a:r>
              </a:p>
            </p:txBody>
          </p:sp>
        </p:grpSp>
        <p:grpSp>
          <p:nvGrpSpPr>
            <p:cNvPr id="85" name="Group 84"/>
            <p:cNvGrpSpPr/>
            <p:nvPr/>
          </p:nvGrpSpPr>
          <p:grpSpPr>
            <a:xfrm>
              <a:off x="9787583" y="3065087"/>
              <a:ext cx="2298030" cy="434901"/>
              <a:chOff x="9781674" y="1273707"/>
              <a:chExt cx="2298030" cy="434901"/>
            </a:xfrm>
          </p:grpSpPr>
          <p:sp>
            <p:nvSpPr>
              <p:cNvPr id="86" name="Rectangle 85"/>
              <p:cNvSpPr/>
              <p:nvPr/>
            </p:nvSpPr>
            <p:spPr>
              <a:xfrm>
                <a:off x="9781674" y="1273707"/>
                <a:ext cx="2298030" cy="43490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10294849" y="1315051"/>
                <a:ext cx="1271695" cy="369332"/>
              </a:xfrm>
              <a:prstGeom prst="rect">
                <a:avLst/>
              </a:prstGeom>
              <a:noFill/>
            </p:spPr>
            <p:txBody>
              <a:bodyPr wrap="none" rtlCol="0">
                <a:spAutoFit/>
              </a:bodyPr>
              <a:lstStyle/>
              <a:p>
                <a:pPr algn="ctr"/>
                <a:r>
                  <a:rPr lang="en-US" dirty="0"/>
                  <a:t>Work Flows</a:t>
                </a:r>
              </a:p>
            </p:txBody>
          </p:sp>
        </p:grpSp>
      </p:grpSp>
      <p:sp>
        <p:nvSpPr>
          <p:cNvPr id="18" name="TextBox 17"/>
          <p:cNvSpPr txBox="1"/>
          <p:nvPr/>
        </p:nvSpPr>
        <p:spPr>
          <a:xfrm>
            <a:off x="96643" y="3798396"/>
            <a:ext cx="5222648" cy="338554"/>
          </a:xfrm>
          <a:prstGeom prst="rect">
            <a:avLst/>
          </a:prstGeom>
          <a:noFill/>
        </p:spPr>
        <p:txBody>
          <a:bodyPr wrap="none" rtlCol="0">
            <a:spAutoFit/>
          </a:bodyPr>
          <a:lstStyle/>
          <a:p>
            <a:r>
              <a:rPr lang="en-US" sz="1600" dirty="0"/>
              <a:t>&lt;Selected&gt; Node Template / Data Type / Policy / Workflow </a:t>
            </a:r>
          </a:p>
        </p:txBody>
      </p:sp>
      <p:grpSp>
        <p:nvGrpSpPr>
          <p:cNvPr id="108" name="Group 107"/>
          <p:cNvGrpSpPr/>
          <p:nvPr/>
        </p:nvGrpSpPr>
        <p:grpSpPr>
          <a:xfrm>
            <a:off x="90520" y="4190226"/>
            <a:ext cx="2304153" cy="2111838"/>
            <a:chOff x="90520" y="4190226"/>
            <a:chExt cx="2304153" cy="2111838"/>
          </a:xfrm>
        </p:grpSpPr>
        <p:grpSp>
          <p:nvGrpSpPr>
            <p:cNvPr id="92" name="Group 91"/>
            <p:cNvGrpSpPr/>
            <p:nvPr/>
          </p:nvGrpSpPr>
          <p:grpSpPr>
            <a:xfrm>
              <a:off x="96643" y="4190226"/>
              <a:ext cx="2298030" cy="345697"/>
              <a:chOff x="90343" y="4945341"/>
              <a:chExt cx="2298030" cy="345697"/>
            </a:xfrm>
          </p:grpSpPr>
          <p:sp>
            <p:nvSpPr>
              <p:cNvPr id="90" name="Rectangle 89"/>
              <p:cNvSpPr/>
              <p:nvPr/>
            </p:nvSpPr>
            <p:spPr>
              <a:xfrm>
                <a:off x="90343"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768556" y="4962621"/>
                <a:ext cx="941604" cy="307777"/>
              </a:xfrm>
              <a:prstGeom prst="rect">
                <a:avLst/>
              </a:prstGeom>
              <a:noFill/>
            </p:spPr>
            <p:txBody>
              <a:bodyPr wrap="none" rtlCol="0">
                <a:spAutoFit/>
              </a:bodyPr>
              <a:lstStyle/>
              <a:p>
                <a:pPr algn="ctr"/>
                <a:r>
                  <a:rPr lang="en-US" sz="1400" dirty="0"/>
                  <a:t>Properties</a:t>
                </a:r>
              </a:p>
            </p:txBody>
          </p:sp>
        </p:grpSp>
        <p:grpSp>
          <p:nvGrpSpPr>
            <p:cNvPr id="93" name="Group 92"/>
            <p:cNvGrpSpPr/>
            <p:nvPr/>
          </p:nvGrpSpPr>
          <p:grpSpPr>
            <a:xfrm>
              <a:off x="96643" y="4549323"/>
              <a:ext cx="2298030" cy="345697"/>
              <a:chOff x="90343" y="4945341"/>
              <a:chExt cx="2298030" cy="345697"/>
            </a:xfrm>
          </p:grpSpPr>
          <p:sp>
            <p:nvSpPr>
              <p:cNvPr id="94" name="Rectangle 93"/>
              <p:cNvSpPr/>
              <p:nvPr/>
            </p:nvSpPr>
            <p:spPr>
              <a:xfrm>
                <a:off x="90343"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781252" y="4962621"/>
                <a:ext cx="916213" cy="307777"/>
              </a:xfrm>
              <a:prstGeom prst="rect">
                <a:avLst/>
              </a:prstGeom>
              <a:noFill/>
            </p:spPr>
            <p:txBody>
              <a:bodyPr wrap="none" rtlCol="0">
                <a:spAutoFit/>
              </a:bodyPr>
              <a:lstStyle/>
              <a:p>
                <a:pPr algn="ctr"/>
                <a:r>
                  <a:rPr lang="en-US" sz="1400" dirty="0"/>
                  <a:t>Attributes</a:t>
                </a:r>
              </a:p>
            </p:txBody>
          </p:sp>
        </p:grpSp>
        <p:grpSp>
          <p:nvGrpSpPr>
            <p:cNvPr id="96" name="Group 95"/>
            <p:cNvGrpSpPr/>
            <p:nvPr/>
          </p:nvGrpSpPr>
          <p:grpSpPr>
            <a:xfrm>
              <a:off x="96643" y="5242494"/>
              <a:ext cx="2298030" cy="345697"/>
              <a:chOff x="90343" y="4933309"/>
              <a:chExt cx="2298030" cy="345697"/>
            </a:xfrm>
          </p:grpSpPr>
          <p:sp>
            <p:nvSpPr>
              <p:cNvPr id="97" name="Rectangle 96"/>
              <p:cNvSpPr/>
              <p:nvPr/>
            </p:nvSpPr>
            <p:spPr>
              <a:xfrm>
                <a:off x="90343"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660162" y="4962621"/>
                <a:ext cx="1158394" cy="307777"/>
              </a:xfrm>
              <a:prstGeom prst="rect">
                <a:avLst/>
              </a:prstGeom>
              <a:noFill/>
            </p:spPr>
            <p:txBody>
              <a:bodyPr wrap="none" rtlCol="0">
                <a:spAutoFit/>
              </a:bodyPr>
              <a:lstStyle/>
              <a:p>
                <a:pPr algn="ctr"/>
                <a:r>
                  <a:rPr lang="en-US" sz="1400" dirty="0"/>
                  <a:t>Relationships</a:t>
                </a:r>
              </a:p>
            </p:txBody>
          </p:sp>
        </p:grpSp>
        <p:grpSp>
          <p:nvGrpSpPr>
            <p:cNvPr id="99" name="Group 98"/>
            <p:cNvGrpSpPr/>
            <p:nvPr/>
          </p:nvGrpSpPr>
          <p:grpSpPr>
            <a:xfrm>
              <a:off x="90520" y="4894422"/>
              <a:ext cx="2298030" cy="345697"/>
              <a:chOff x="78311" y="4945341"/>
              <a:chExt cx="2298030" cy="345697"/>
            </a:xfrm>
          </p:grpSpPr>
          <p:sp>
            <p:nvSpPr>
              <p:cNvPr id="100" name="Rectangle 99"/>
              <p:cNvSpPr/>
              <p:nvPr/>
            </p:nvSpPr>
            <p:spPr>
              <a:xfrm>
                <a:off x="78311" y="4945341"/>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723833" y="4962621"/>
                <a:ext cx="1031052" cy="307777"/>
              </a:xfrm>
              <a:prstGeom prst="rect">
                <a:avLst/>
              </a:prstGeom>
              <a:noFill/>
            </p:spPr>
            <p:txBody>
              <a:bodyPr wrap="none" rtlCol="0">
                <a:spAutoFit/>
              </a:bodyPr>
              <a:lstStyle/>
              <a:p>
                <a:pPr algn="ctr"/>
                <a:r>
                  <a:rPr lang="en-US" sz="1400" dirty="0"/>
                  <a:t>Capabilities</a:t>
                </a:r>
              </a:p>
            </p:txBody>
          </p:sp>
        </p:grpSp>
        <p:grpSp>
          <p:nvGrpSpPr>
            <p:cNvPr id="102" name="Group 101"/>
            <p:cNvGrpSpPr/>
            <p:nvPr/>
          </p:nvGrpSpPr>
          <p:grpSpPr>
            <a:xfrm>
              <a:off x="96643" y="5598638"/>
              <a:ext cx="2298030" cy="345697"/>
              <a:chOff x="90343" y="4933309"/>
              <a:chExt cx="2298030" cy="345697"/>
            </a:xfrm>
          </p:grpSpPr>
          <p:sp>
            <p:nvSpPr>
              <p:cNvPr id="103" name="Rectangle 102"/>
              <p:cNvSpPr/>
              <p:nvPr/>
            </p:nvSpPr>
            <p:spPr>
              <a:xfrm>
                <a:off x="90343"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840213" y="4962621"/>
                <a:ext cx="798296" cy="307777"/>
              </a:xfrm>
              <a:prstGeom prst="rect">
                <a:avLst/>
              </a:prstGeom>
              <a:noFill/>
            </p:spPr>
            <p:txBody>
              <a:bodyPr wrap="none" rtlCol="0">
                <a:spAutoFit/>
              </a:bodyPr>
              <a:lstStyle/>
              <a:p>
                <a:pPr algn="ctr"/>
                <a:r>
                  <a:rPr lang="en-US" sz="1400" dirty="0"/>
                  <a:t>Artifacts</a:t>
                </a:r>
              </a:p>
            </p:txBody>
          </p:sp>
        </p:grpSp>
        <p:grpSp>
          <p:nvGrpSpPr>
            <p:cNvPr id="105" name="Group 104"/>
            <p:cNvGrpSpPr/>
            <p:nvPr/>
          </p:nvGrpSpPr>
          <p:grpSpPr>
            <a:xfrm>
              <a:off x="96488" y="5956367"/>
              <a:ext cx="2298030" cy="345697"/>
              <a:chOff x="78311" y="4933309"/>
              <a:chExt cx="2298030" cy="345697"/>
            </a:xfrm>
          </p:grpSpPr>
          <p:sp>
            <p:nvSpPr>
              <p:cNvPr id="106" name="Rectangle 105"/>
              <p:cNvSpPr/>
              <p:nvPr/>
            </p:nvSpPr>
            <p:spPr>
              <a:xfrm>
                <a:off x="78311" y="4933309"/>
                <a:ext cx="2298030" cy="3456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785905" y="4962621"/>
                <a:ext cx="906915" cy="307777"/>
              </a:xfrm>
              <a:prstGeom prst="rect">
                <a:avLst/>
              </a:prstGeom>
              <a:noFill/>
            </p:spPr>
            <p:txBody>
              <a:bodyPr wrap="none" rtlCol="0">
                <a:spAutoFit/>
              </a:bodyPr>
              <a:lstStyle/>
              <a:p>
                <a:pPr algn="ctr"/>
                <a:r>
                  <a:rPr lang="en-US" sz="1400" dirty="0"/>
                  <a:t>Interfaces</a:t>
                </a:r>
              </a:p>
            </p:txBody>
          </p:sp>
        </p:grpSp>
      </p:grpSp>
      <p:sp>
        <p:nvSpPr>
          <p:cNvPr id="109" name="Oval Callout 108"/>
          <p:cNvSpPr/>
          <p:nvPr/>
        </p:nvSpPr>
        <p:spPr>
          <a:xfrm>
            <a:off x="5000903" y="735547"/>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Node Template (Component)</a:t>
            </a:r>
          </a:p>
        </p:txBody>
      </p:sp>
      <p:sp>
        <p:nvSpPr>
          <p:cNvPr id="110" name="Oval Callout 109"/>
          <p:cNvSpPr/>
          <p:nvPr/>
        </p:nvSpPr>
        <p:spPr>
          <a:xfrm>
            <a:off x="2519852" y="1730342"/>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Capability</a:t>
            </a:r>
          </a:p>
          <a:p>
            <a:pPr algn="ctr"/>
            <a:r>
              <a:rPr lang="en-US" sz="1200" dirty="0">
                <a:solidFill>
                  <a:schemeClr val="tx1"/>
                </a:solidFill>
              </a:rPr>
              <a:t>Point</a:t>
            </a:r>
          </a:p>
        </p:txBody>
      </p:sp>
      <p:sp>
        <p:nvSpPr>
          <p:cNvPr id="111" name="Oval Callout 110"/>
          <p:cNvSpPr/>
          <p:nvPr/>
        </p:nvSpPr>
        <p:spPr>
          <a:xfrm>
            <a:off x="2693922" y="2642268"/>
            <a:ext cx="1528010" cy="817185"/>
          </a:xfrm>
          <a:prstGeom prst="wedgeEllipseCallout">
            <a:avLst>
              <a:gd name="adj1" fmla="val -83825"/>
              <a:gd name="adj2" fmla="val 2494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Relationships</a:t>
            </a:r>
          </a:p>
          <a:p>
            <a:pPr algn="ctr"/>
            <a:r>
              <a:rPr lang="en-US" sz="1200" dirty="0">
                <a:solidFill>
                  <a:schemeClr val="tx1"/>
                </a:solidFill>
              </a:rPr>
              <a:t>Point</a:t>
            </a:r>
          </a:p>
        </p:txBody>
      </p:sp>
      <p:sp>
        <p:nvSpPr>
          <p:cNvPr id="112" name="Oval Callout 111"/>
          <p:cNvSpPr/>
          <p:nvPr/>
        </p:nvSpPr>
        <p:spPr>
          <a:xfrm>
            <a:off x="5929833" y="1423275"/>
            <a:ext cx="1528010" cy="817185"/>
          </a:xfrm>
          <a:prstGeom prst="wedgeEllipseCallout">
            <a:avLst>
              <a:gd name="adj1" fmla="val -91699"/>
              <a:gd name="adj2" fmla="val 2494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Policy</a:t>
            </a:r>
          </a:p>
          <a:p>
            <a:pPr algn="ctr"/>
            <a:r>
              <a:rPr lang="en-US" sz="1200" dirty="0">
                <a:solidFill>
                  <a:schemeClr val="tx1"/>
                </a:solidFill>
              </a:rPr>
              <a:t>Point</a:t>
            </a:r>
          </a:p>
        </p:txBody>
      </p:sp>
      <p:sp>
        <p:nvSpPr>
          <p:cNvPr id="113" name="Oval Callout 112"/>
          <p:cNvSpPr/>
          <p:nvPr/>
        </p:nvSpPr>
        <p:spPr>
          <a:xfrm>
            <a:off x="7356468" y="613125"/>
            <a:ext cx="1528010" cy="817185"/>
          </a:xfrm>
          <a:prstGeom prst="wedgeEllipseCallout">
            <a:avLst>
              <a:gd name="adj1" fmla="val 50821"/>
              <a:gd name="adj2" fmla="val 4850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Policy</a:t>
            </a:r>
          </a:p>
          <a:p>
            <a:pPr algn="ctr"/>
            <a:r>
              <a:rPr lang="en-US" sz="1200" dirty="0">
                <a:solidFill>
                  <a:schemeClr val="tx1"/>
                </a:solidFill>
              </a:rPr>
              <a:t>Definition</a:t>
            </a:r>
          </a:p>
        </p:txBody>
      </p:sp>
    </p:spTree>
    <p:extLst>
      <p:ext uri="{BB962C8B-B14F-4D97-AF65-F5344CB8AC3E}">
        <p14:creationId xmlns:p14="http://schemas.microsoft.com/office/powerpoint/2010/main" val="424406876"/>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Template</a:t>
            </a:r>
          </a:p>
        </p:txBody>
      </p:sp>
      <p:sp>
        <p:nvSpPr>
          <p:cNvPr id="7" name="Rectangle 6"/>
          <p:cNvSpPr/>
          <p:nvPr/>
        </p:nvSpPr>
        <p:spPr>
          <a:xfrm>
            <a:off x="96253" y="1263316"/>
            <a:ext cx="3078600" cy="3489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253" y="1263316"/>
            <a:ext cx="11983452"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96253" y="1263316"/>
            <a:ext cx="3222934" cy="369332"/>
          </a:xfrm>
          <a:prstGeom prst="rect">
            <a:avLst/>
          </a:prstGeom>
          <a:noFill/>
        </p:spPr>
        <p:txBody>
          <a:bodyPr wrap="none" rtlCol="0">
            <a:spAutoFit/>
          </a:bodyPr>
          <a:lstStyle/>
          <a:p>
            <a:r>
              <a:rPr lang="en-US" dirty="0"/>
              <a:t>Resource Assignment Template :</a:t>
            </a:r>
          </a:p>
        </p:txBody>
      </p:sp>
      <p:sp>
        <p:nvSpPr>
          <p:cNvPr id="14" name="Rounded Rectangle 13"/>
          <p:cNvSpPr/>
          <p:nvPr/>
        </p:nvSpPr>
        <p:spPr>
          <a:xfrm>
            <a:off x="3569808" y="1283732"/>
            <a:ext cx="5814824"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Select Template file</a:t>
            </a:r>
          </a:p>
        </p:txBody>
      </p:sp>
      <p:sp>
        <p:nvSpPr>
          <p:cNvPr id="15" name="Rectangle 14"/>
          <p:cNvSpPr/>
          <p:nvPr/>
        </p:nvSpPr>
        <p:spPr>
          <a:xfrm>
            <a:off x="96253" y="1909374"/>
            <a:ext cx="11971421" cy="443965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Callout 15"/>
          <p:cNvSpPr/>
          <p:nvPr/>
        </p:nvSpPr>
        <p:spPr>
          <a:xfrm>
            <a:off x="9492916" y="2045368"/>
            <a:ext cx="1528010" cy="817185"/>
          </a:xfrm>
          <a:prstGeom prst="wedgeEllipseCallout">
            <a:avLst>
              <a:gd name="adj1" fmla="val -66502"/>
              <a:gd name="adj2" fmla="val 10003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File editor</a:t>
            </a:r>
          </a:p>
        </p:txBody>
      </p:sp>
      <p:sp>
        <p:nvSpPr>
          <p:cNvPr id="17" name="Rounded Rectangle 16"/>
          <p:cNvSpPr/>
          <p:nvPr/>
        </p:nvSpPr>
        <p:spPr>
          <a:xfrm>
            <a:off x="9492916" y="1283732"/>
            <a:ext cx="1275348" cy="34891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Generate Mappings</a:t>
            </a:r>
          </a:p>
        </p:txBody>
      </p:sp>
    </p:spTree>
    <p:extLst>
      <p:ext uri="{BB962C8B-B14F-4D97-AF65-F5344CB8AC3E}">
        <p14:creationId xmlns:p14="http://schemas.microsoft.com/office/powerpoint/2010/main" val="106108994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Mappings</a:t>
            </a:r>
          </a:p>
        </p:txBody>
      </p:sp>
      <p:grpSp>
        <p:nvGrpSpPr>
          <p:cNvPr id="7" name="Group 6"/>
          <p:cNvGrpSpPr/>
          <p:nvPr/>
        </p:nvGrpSpPr>
        <p:grpSpPr>
          <a:xfrm>
            <a:off x="76335" y="1142999"/>
            <a:ext cx="11983452" cy="5065296"/>
            <a:chOff x="96253" y="1263315"/>
            <a:chExt cx="11983452" cy="5065296"/>
          </a:xfrm>
        </p:grpSpPr>
        <p:sp>
          <p:nvSpPr>
            <p:cNvPr id="8" name="Rectangle 7"/>
            <p:cNvSpPr/>
            <p:nvPr/>
          </p:nvSpPr>
          <p:spPr>
            <a:xfrm>
              <a:off x="96253" y="1263316"/>
              <a:ext cx="11983452"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265550" y="1263315"/>
              <a:ext cx="3814155" cy="5065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701842" y="2352173"/>
            <a:ext cx="1143000" cy="1191399"/>
            <a:chOff x="774031" y="3338762"/>
            <a:chExt cx="1143000" cy="1191399"/>
          </a:xfrm>
        </p:grpSpPr>
        <p:sp>
          <p:nvSpPr>
            <p:cNvPr id="12" name="Oval 11"/>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8814" y="4253162"/>
              <a:ext cx="833433" cy="276999"/>
            </a:xfrm>
            <a:prstGeom prst="rect">
              <a:avLst/>
            </a:prstGeom>
            <a:noFill/>
          </p:spPr>
          <p:txBody>
            <a:bodyPr wrap="none" rtlCol="0">
              <a:spAutoFit/>
            </a:bodyPr>
            <a:lstStyle/>
            <a:p>
              <a:r>
                <a:rPr lang="en-US" sz="1200" dirty="0" err="1"/>
                <a:t>Ip</a:t>
              </a:r>
              <a:r>
                <a:rPr lang="en-US" sz="1200" dirty="0"/>
                <a:t>-address</a:t>
              </a:r>
            </a:p>
          </p:txBody>
        </p:sp>
      </p:grpSp>
      <p:grpSp>
        <p:nvGrpSpPr>
          <p:cNvPr id="19" name="Group 18"/>
          <p:cNvGrpSpPr/>
          <p:nvPr/>
        </p:nvGrpSpPr>
        <p:grpSpPr>
          <a:xfrm>
            <a:off x="6155527" y="2075174"/>
            <a:ext cx="1143000" cy="1191399"/>
            <a:chOff x="774031" y="3338762"/>
            <a:chExt cx="1143000" cy="1191399"/>
          </a:xfrm>
        </p:grpSpPr>
        <p:sp>
          <p:nvSpPr>
            <p:cNvPr id="20" name="Oval 19"/>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928814" y="4253162"/>
              <a:ext cx="782587" cy="276999"/>
            </a:xfrm>
            <a:prstGeom prst="rect">
              <a:avLst/>
            </a:prstGeom>
            <a:noFill/>
          </p:spPr>
          <p:txBody>
            <a:bodyPr wrap="none" rtlCol="0">
              <a:spAutoFit/>
            </a:bodyPr>
            <a:lstStyle/>
            <a:p>
              <a:r>
                <a:rPr lang="en-US" sz="1200" dirty="0"/>
                <a:t>Bundle-id</a:t>
              </a:r>
            </a:p>
          </p:txBody>
        </p:sp>
      </p:grpSp>
      <p:grpSp>
        <p:nvGrpSpPr>
          <p:cNvPr id="22" name="Group 21"/>
          <p:cNvGrpSpPr/>
          <p:nvPr/>
        </p:nvGrpSpPr>
        <p:grpSpPr>
          <a:xfrm>
            <a:off x="3340580" y="2035936"/>
            <a:ext cx="1143000" cy="1191399"/>
            <a:chOff x="774031" y="3338762"/>
            <a:chExt cx="1143000" cy="1191399"/>
          </a:xfrm>
        </p:grpSpPr>
        <p:sp>
          <p:nvSpPr>
            <p:cNvPr id="23" name="Oval 22"/>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28814" y="4253162"/>
              <a:ext cx="873829" cy="276999"/>
            </a:xfrm>
            <a:prstGeom prst="rect">
              <a:avLst/>
            </a:prstGeom>
            <a:noFill/>
          </p:spPr>
          <p:txBody>
            <a:bodyPr wrap="none" rtlCol="0">
              <a:spAutoFit/>
            </a:bodyPr>
            <a:lstStyle/>
            <a:p>
              <a:r>
                <a:rPr lang="en-US" sz="1200" dirty="0"/>
                <a:t>Host-name</a:t>
              </a:r>
            </a:p>
          </p:txBody>
        </p:sp>
      </p:grpSp>
      <p:grpSp>
        <p:nvGrpSpPr>
          <p:cNvPr id="25" name="Group 24"/>
          <p:cNvGrpSpPr/>
          <p:nvPr/>
        </p:nvGrpSpPr>
        <p:grpSpPr>
          <a:xfrm>
            <a:off x="4083592" y="4340392"/>
            <a:ext cx="1143000" cy="1191399"/>
            <a:chOff x="774031" y="3338762"/>
            <a:chExt cx="1143000" cy="1191399"/>
          </a:xfrm>
        </p:grpSpPr>
        <p:sp>
          <p:nvSpPr>
            <p:cNvPr id="26" name="Oval 25"/>
            <p:cNvSpPr/>
            <p:nvPr/>
          </p:nvSpPr>
          <p:spPr>
            <a:xfrm>
              <a:off x="774031" y="3338762"/>
              <a:ext cx="1143000" cy="9144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28814" y="4253162"/>
              <a:ext cx="930063" cy="276999"/>
            </a:xfrm>
            <a:prstGeom prst="rect">
              <a:avLst/>
            </a:prstGeom>
            <a:noFill/>
          </p:spPr>
          <p:txBody>
            <a:bodyPr wrap="none" rtlCol="0">
              <a:spAutoFit/>
            </a:bodyPr>
            <a:lstStyle/>
            <a:p>
              <a:r>
                <a:rPr lang="en-US" sz="1200" dirty="0"/>
                <a:t>Bundle-mac</a:t>
              </a:r>
            </a:p>
          </p:txBody>
        </p:sp>
      </p:grpSp>
      <p:cxnSp>
        <p:nvCxnSpPr>
          <p:cNvPr id="29" name="Curved Connector 28"/>
          <p:cNvCxnSpPr>
            <a:endCxn id="26" idx="2"/>
          </p:cNvCxnSpPr>
          <p:nvPr/>
        </p:nvCxnSpPr>
        <p:spPr>
          <a:xfrm>
            <a:off x="1844842" y="2809373"/>
            <a:ext cx="2238750" cy="1988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3" idx="6"/>
            <a:endCxn id="20" idx="2"/>
          </p:cNvCxnSpPr>
          <p:nvPr/>
        </p:nvCxnSpPr>
        <p:spPr>
          <a:xfrm>
            <a:off x="4483580" y="2493136"/>
            <a:ext cx="1671947" cy="3923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a:endCxn id="23" idx="2"/>
          </p:cNvCxnSpPr>
          <p:nvPr/>
        </p:nvCxnSpPr>
        <p:spPr>
          <a:xfrm flipV="1">
            <a:off x="1838826" y="2493136"/>
            <a:ext cx="1501754" cy="2966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245632" y="1142999"/>
            <a:ext cx="3814155" cy="54142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Resource Information</a:t>
            </a:r>
          </a:p>
        </p:txBody>
      </p:sp>
      <p:sp>
        <p:nvSpPr>
          <p:cNvPr id="38" name="Rounded Rectangle 37"/>
          <p:cNvSpPr/>
          <p:nvPr/>
        </p:nvSpPr>
        <p:spPr>
          <a:xfrm>
            <a:off x="8645620" y="1861478"/>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rPr>
              <a:t>Resouce</a:t>
            </a:r>
            <a:r>
              <a:rPr lang="en-US" sz="1200" i="1" dirty="0">
                <a:solidFill>
                  <a:schemeClr val="tx1"/>
                </a:solidFill>
              </a:rPr>
              <a:t> name</a:t>
            </a:r>
          </a:p>
        </p:txBody>
      </p:sp>
      <p:sp>
        <p:nvSpPr>
          <p:cNvPr id="39" name="Rounded Rectangle 38"/>
          <p:cNvSpPr/>
          <p:nvPr/>
        </p:nvSpPr>
        <p:spPr>
          <a:xfrm>
            <a:off x="8678018" y="2352173"/>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rPr>
              <a:t>Resouce</a:t>
            </a:r>
            <a:r>
              <a:rPr lang="en-US" sz="1200" i="1" dirty="0">
                <a:solidFill>
                  <a:schemeClr val="tx1"/>
                </a:solidFill>
              </a:rPr>
              <a:t> </a:t>
            </a:r>
            <a:r>
              <a:rPr lang="en-US" sz="1200" i="1" dirty="0" err="1">
                <a:solidFill>
                  <a:schemeClr val="tx1"/>
                </a:solidFill>
              </a:rPr>
              <a:t>Discription</a:t>
            </a:r>
            <a:endParaRPr lang="en-US" sz="1200" i="1" dirty="0">
              <a:solidFill>
                <a:schemeClr val="tx1"/>
              </a:solidFill>
            </a:endParaRPr>
          </a:p>
        </p:txBody>
      </p:sp>
      <p:sp>
        <p:nvSpPr>
          <p:cNvPr id="40" name="Rounded Rectangle 39"/>
          <p:cNvSpPr/>
          <p:nvPr/>
        </p:nvSpPr>
        <p:spPr>
          <a:xfrm>
            <a:off x="8637593" y="2833843"/>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rPr>
              <a:t>Resouce</a:t>
            </a:r>
            <a:r>
              <a:rPr lang="en-US" sz="1200" i="1" dirty="0">
                <a:solidFill>
                  <a:schemeClr val="tx1"/>
                </a:solidFill>
              </a:rPr>
              <a:t> Type</a:t>
            </a:r>
          </a:p>
        </p:txBody>
      </p:sp>
      <p:sp>
        <p:nvSpPr>
          <p:cNvPr id="41" name="Rounded Rectangle 40"/>
          <p:cNvSpPr/>
          <p:nvPr/>
        </p:nvSpPr>
        <p:spPr>
          <a:xfrm>
            <a:off x="8624954" y="3350792"/>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Default Value</a:t>
            </a:r>
          </a:p>
        </p:txBody>
      </p:sp>
      <p:sp>
        <p:nvSpPr>
          <p:cNvPr id="42" name="Rounded Rectangle 41"/>
          <p:cNvSpPr/>
          <p:nvPr/>
        </p:nvSpPr>
        <p:spPr>
          <a:xfrm>
            <a:off x="8645620" y="3851658"/>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rPr>
              <a:t>Resouce</a:t>
            </a:r>
            <a:r>
              <a:rPr lang="en-US" sz="1200" i="1" dirty="0">
                <a:solidFill>
                  <a:schemeClr val="tx1"/>
                </a:solidFill>
              </a:rPr>
              <a:t> Source</a:t>
            </a:r>
          </a:p>
        </p:txBody>
      </p:sp>
      <p:sp>
        <p:nvSpPr>
          <p:cNvPr id="43" name="Rounded Rectangle 42"/>
          <p:cNvSpPr/>
          <p:nvPr/>
        </p:nvSpPr>
        <p:spPr>
          <a:xfrm>
            <a:off x="8645620" y="4399172"/>
            <a:ext cx="2753092" cy="34891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Resource Dependencies</a:t>
            </a:r>
          </a:p>
        </p:txBody>
      </p:sp>
    </p:spTree>
    <p:extLst>
      <p:ext uri="{BB962C8B-B14F-4D97-AF65-F5344CB8AC3E}">
        <p14:creationId xmlns:p14="http://schemas.microsoft.com/office/powerpoint/2010/main" val="5051180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9494" y="2791326"/>
            <a:ext cx="3148939" cy="923330"/>
          </a:xfrm>
          <a:prstGeom prst="rect">
            <a:avLst/>
          </a:prstGeom>
          <a:noFill/>
        </p:spPr>
        <p:txBody>
          <a:bodyPr wrap="none" rtlCol="0">
            <a:spAutoFit/>
          </a:bodyPr>
          <a:lstStyle/>
          <a:p>
            <a:r>
              <a:rPr lang="en-US" sz="5400" b="1" dirty="0"/>
              <a:t>Thank You</a:t>
            </a:r>
          </a:p>
        </p:txBody>
      </p:sp>
    </p:spTree>
    <p:extLst>
      <p:ext uri="{BB962C8B-B14F-4D97-AF65-F5344CB8AC3E}">
        <p14:creationId xmlns:p14="http://schemas.microsoft.com/office/powerpoint/2010/main" val="2482493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008570"/>
            <a:ext cx="12248147" cy="5428324"/>
          </a:xfrm>
          <a:prstGeom prst="rect">
            <a:avLst/>
          </a:prstGeom>
        </p:spPr>
      </p:pic>
    </p:spTree>
    <p:extLst>
      <p:ext uri="{BB962C8B-B14F-4D97-AF65-F5344CB8AC3E}">
        <p14:creationId xmlns:p14="http://schemas.microsoft.com/office/powerpoint/2010/main" val="300251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290" y="1140144"/>
            <a:ext cx="10788836" cy="5010849"/>
          </a:xfrm>
          <a:prstGeom prst="rect">
            <a:avLst/>
          </a:prstGeom>
        </p:spPr>
      </p:pic>
    </p:spTree>
    <p:extLst>
      <p:ext uri="{BB962C8B-B14F-4D97-AF65-F5344CB8AC3E}">
        <p14:creationId xmlns:p14="http://schemas.microsoft.com/office/powerpoint/2010/main" val="47925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2" y="130603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968161"/>
            <a:ext cx="3495532" cy="5078313"/>
          </a:xfrm>
          <a:prstGeom prst="rect">
            <a:avLst/>
          </a:prstGeom>
          <a:noFill/>
        </p:spPr>
        <p:txBody>
          <a:bodyPr wrap="square" rtlCol="0">
            <a:spAutoFit/>
          </a:bodyPr>
          <a:lstStyle/>
          <a:p>
            <a:r>
              <a:rPr lang="en-US" sz="1200" b="1" dirty="0"/>
              <a:t>Software:</a:t>
            </a:r>
          </a:p>
          <a:p>
            <a:pPr marL="171450" indent="-171450">
              <a:buFont typeface="Arial" panose="020B0604020202020204" pitchFamily="34" charset="0"/>
              <a:buChar char="•"/>
            </a:pPr>
            <a:r>
              <a:rPr lang="en-US" sz="1200" dirty="0"/>
              <a:t>Open Daylight </a:t>
            </a:r>
            <a:r>
              <a:rPr lang="en-US" sz="1200" dirty="0" err="1"/>
              <a:t>Karaf</a:t>
            </a:r>
            <a:r>
              <a:rPr lang="en-US" sz="1200" dirty="0"/>
              <a:t> (Components, DG, Plugins)</a:t>
            </a:r>
          </a:p>
          <a:p>
            <a:pPr marL="171450" indent="-171450">
              <a:buFont typeface="Arial" panose="020B0604020202020204" pitchFamily="34" charset="0"/>
              <a:buChar char="•"/>
            </a:pPr>
            <a:r>
              <a:rPr lang="en-US" sz="1200" dirty="0"/>
              <a:t>Embed Tomcat (CB MS, BP MS)</a:t>
            </a:r>
          </a:p>
          <a:p>
            <a:pPr marL="171450" indent="-171450">
              <a:buFont typeface="Arial" panose="020B0604020202020204" pitchFamily="34" charset="0"/>
              <a:buChar char="•"/>
            </a:pPr>
            <a:r>
              <a:rPr lang="en-US" sz="1200" dirty="0"/>
              <a:t>Embed Tomcat (CDS UI MS)</a:t>
            </a:r>
          </a:p>
          <a:p>
            <a:pPr marL="171450" indent="-171450">
              <a:buFont typeface="Arial" panose="020B0604020202020204" pitchFamily="34" charset="0"/>
              <a:buChar char="•"/>
            </a:pPr>
            <a:r>
              <a:rPr lang="en-US" sz="1200" dirty="0"/>
              <a:t>Maria DB(CB MS, SDNC, CDS DB)</a:t>
            </a:r>
          </a:p>
          <a:p>
            <a:pPr marL="171450" indent="-171450">
              <a:buFont typeface="Arial" panose="020B0604020202020204" pitchFamily="34" charset="0"/>
              <a:buChar char="•"/>
            </a:pPr>
            <a:endParaRPr lang="en-US" sz="1200" dirty="0"/>
          </a:p>
          <a:p>
            <a:r>
              <a:rPr lang="en-US" sz="1200" b="1" dirty="0"/>
              <a:t>Frameworks:</a:t>
            </a:r>
          </a:p>
          <a:p>
            <a:pPr marL="171450" indent="-171450">
              <a:buFont typeface="Arial" panose="020B0604020202020204" pitchFamily="34" charset="0"/>
              <a:buChar char="•"/>
            </a:pPr>
            <a:r>
              <a:rPr lang="en-US" sz="1200" dirty="0"/>
              <a:t>Spring Boot</a:t>
            </a:r>
          </a:p>
          <a:p>
            <a:pPr marL="171450" indent="-171450">
              <a:buFont typeface="Arial" panose="020B0604020202020204" pitchFamily="34" charset="0"/>
              <a:buChar char="•"/>
            </a:pPr>
            <a:endParaRPr lang="en-US" sz="1200" dirty="0"/>
          </a:p>
          <a:p>
            <a:r>
              <a:rPr lang="en-US" sz="1200" b="1" dirty="0"/>
              <a:t>Technologies:</a:t>
            </a:r>
          </a:p>
          <a:p>
            <a:pPr marL="171450" indent="-171450">
              <a:buFont typeface="Arial" panose="020B0604020202020204" pitchFamily="34" charset="0"/>
              <a:buChar char="•"/>
            </a:pPr>
            <a:r>
              <a:rPr lang="en-US" sz="1200" dirty="0"/>
              <a:t>Directed Graph (Micro Flows)</a:t>
            </a:r>
          </a:p>
          <a:p>
            <a:pPr marL="171450" indent="-171450">
              <a:buFont typeface="Arial" panose="020B0604020202020204" pitchFamily="34" charset="0"/>
              <a:buChar char="•"/>
            </a:pPr>
            <a:r>
              <a:rPr lang="en-US" sz="1200" dirty="0"/>
              <a:t>Java (Capability Components)</a:t>
            </a:r>
          </a:p>
          <a:p>
            <a:pPr marL="171450" indent="-171450">
              <a:buFont typeface="Arial" panose="020B0604020202020204" pitchFamily="34" charset="0"/>
              <a:buChar char="•"/>
            </a:pPr>
            <a:r>
              <a:rPr lang="en-US" sz="1200" dirty="0"/>
              <a:t>Kotlin (Capability Components)</a:t>
            </a:r>
          </a:p>
          <a:p>
            <a:pPr marL="171450" indent="-171450">
              <a:buFont typeface="Arial" panose="020B0604020202020204" pitchFamily="34" charset="0"/>
              <a:buChar char="•"/>
            </a:pPr>
            <a:r>
              <a:rPr lang="en-US" sz="1200" dirty="0"/>
              <a:t>Python, </a:t>
            </a:r>
            <a:r>
              <a:rPr lang="en-US" sz="1200" dirty="0" err="1"/>
              <a:t>Jython</a:t>
            </a:r>
            <a:r>
              <a:rPr lang="en-US" sz="1200" dirty="0"/>
              <a:t> (Adaptor Components )</a:t>
            </a:r>
          </a:p>
          <a:p>
            <a:endParaRPr lang="en-US" sz="1200" dirty="0"/>
          </a:p>
          <a:p>
            <a:r>
              <a:rPr lang="en-US" sz="1200" b="1" dirty="0"/>
              <a:t>Modeling :</a:t>
            </a:r>
          </a:p>
          <a:p>
            <a:pPr marL="285750" indent="-285750">
              <a:buFont typeface="Arial" panose="020B0604020202020204" pitchFamily="34" charset="0"/>
              <a:buChar char="•"/>
            </a:pPr>
            <a:r>
              <a:rPr lang="en-US" sz="1200" dirty="0"/>
              <a:t>JSON (Blueprints )</a:t>
            </a:r>
          </a:p>
          <a:p>
            <a:pPr marL="285750" indent="-285750">
              <a:buFont typeface="Arial" panose="020B0604020202020204" pitchFamily="34" charset="0"/>
              <a:buChar char="•"/>
            </a:pPr>
            <a:r>
              <a:rPr lang="en-US" sz="1200" dirty="0"/>
              <a:t>YANG (ODL APIs)</a:t>
            </a:r>
          </a:p>
          <a:p>
            <a:pPr marL="285750" indent="-285750">
              <a:buFont typeface="Arial" panose="020B0604020202020204" pitchFamily="34" charset="0"/>
              <a:buChar char="•"/>
            </a:pPr>
            <a:r>
              <a:rPr lang="en-US" sz="1200" dirty="0"/>
              <a:t>Swagger (MS APIs )</a:t>
            </a:r>
          </a:p>
          <a:p>
            <a:pPr marL="285750" indent="-285750">
              <a:buFont typeface="Arial" panose="020B0604020202020204" pitchFamily="34" charset="0"/>
              <a:buChar char="•"/>
            </a:pPr>
            <a:r>
              <a:rPr lang="en-US" sz="1200" dirty="0"/>
              <a:t>Velocity (Config files)</a:t>
            </a:r>
          </a:p>
          <a:p>
            <a:pPr marL="285750" indent="-285750">
              <a:buFont typeface="Arial" panose="020B0604020202020204" pitchFamily="34" charset="0"/>
              <a:buChar char="•"/>
            </a:pPr>
            <a:r>
              <a:rPr lang="en-US" sz="1200" dirty="0"/>
              <a:t>SQL (DB )</a:t>
            </a:r>
          </a:p>
          <a:p>
            <a:pPr marL="285750" indent="-285750">
              <a:buFont typeface="Arial" panose="020B0604020202020204" pitchFamily="34" charset="0"/>
              <a:buChar char="•"/>
            </a:pPr>
            <a:endParaRPr lang="en-US" sz="1200" dirty="0"/>
          </a:p>
          <a:p>
            <a:r>
              <a:rPr lang="en-US" sz="1200" b="1" dirty="0"/>
              <a:t>Adaptors:</a:t>
            </a:r>
          </a:p>
          <a:p>
            <a:pPr marL="285750" indent="-285750">
              <a:buFont typeface="Arial" panose="020B0604020202020204" pitchFamily="34" charset="0"/>
              <a:buChar char="•"/>
            </a:pPr>
            <a:r>
              <a:rPr lang="en-US" sz="1200" dirty="0"/>
              <a:t>Netconf</a:t>
            </a:r>
          </a:p>
          <a:p>
            <a:pPr marL="285750" indent="-285750">
              <a:buFont typeface="Arial" panose="020B0604020202020204" pitchFamily="34" charset="0"/>
              <a:buChar char="•"/>
            </a:pPr>
            <a:r>
              <a:rPr lang="en-US" sz="1200" dirty="0" err="1"/>
              <a:t>Restconf</a:t>
            </a:r>
            <a:endParaRPr lang="en-US" sz="1200" dirty="0"/>
          </a:p>
          <a:p>
            <a:pPr marL="285750" indent="-285750">
              <a:buFont typeface="Arial" panose="020B0604020202020204" pitchFamily="34" charset="0"/>
              <a:buChar char="•"/>
            </a:pPr>
            <a:r>
              <a:rPr lang="en-US" sz="1200" dirty="0" err="1"/>
              <a:t>Ansible</a:t>
            </a:r>
            <a:endParaRPr lang="en-US" sz="1200" dirty="0"/>
          </a:p>
        </p:txBody>
      </p:sp>
      <p:grpSp>
        <p:nvGrpSpPr>
          <p:cNvPr id="83" name="Group 82"/>
          <p:cNvGrpSpPr/>
          <p:nvPr/>
        </p:nvGrpSpPr>
        <p:grpSpPr>
          <a:xfrm>
            <a:off x="900792" y="1088317"/>
            <a:ext cx="7105980" cy="5353854"/>
            <a:chOff x="1012003" y="1063604"/>
            <a:chExt cx="7105980"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4">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chemeClr val="accent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Policy</a:t>
                </a:r>
              </a:p>
              <a:p>
                <a:pPr algn="ctr"/>
                <a:r>
                  <a:rPr lang="en-US" sz="1200" dirty="0"/>
                  <a:t> MS</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p:spPr>
            </p:pic>
            <p:sp>
              <p:nvSpPr>
                <p:cNvPr id="16" name="Rounded Rectangle 15"/>
                <p:cNvSpPr/>
                <p:nvPr/>
              </p:nvSpPr>
              <p:spPr>
                <a:xfrm>
                  <a:off x="2415053" y="2112248"/>
                  <a:ext cx="5060373" cy="3067257"/>
                </a:xfrm>
                <a:prstGeom prst="roundRect">
                  <a:avLst/>
                </a:prstGeom>
                <a:solidFill>
                  <a:schemeClr val="accent4">
                    <a:lumMod val="40000"/>
                    <a:lumOff val="60000"/>
                  </a:schemeClr>
                </a:solidFill>
                <a:ln w="3175">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7" name="Rounded Rectangle 16"/>
                <p:cNvSpPr/>
                <p:nvPr/>
              </p:nvSpPr>
              <p:spPr>
                <a:xfrm>
                  <a:off x="5133461" y="4360945"/>
                  <a:ext cx="863333"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a:t>DmaaP</a:t>
                  </a:r>
                  <a:endParaRPr lang="en-US" sz="1200" dirty="0"/>
                </a:p>
                <a:p>
                  <a:pPr algn="ctr"/>
                  <a:r>
                    <a:rPr lang="en-US" sz="1200" dirty="0"/>
                    <a:t>Consumer</a:t>
                  </a:r>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a:solidFill>
                        <a:schemeClr val="tx2"/>
                      </a:solidFill>
                    </a:rPr>
                    <a:t>Blueprint Processor Platform</a:t>
                  </a:r>
                </a:p>
              </p:txBody>
            </p:sp>
            <p:sp>
              <p:nvSpPr>
                <p:cNvPr id="20" name="Rounded Rectangle 19"/>
                <p:cNvSpPr/>
                <p:nvPr/>
              </p:nvSpPr>
              <p:spPr>
                <a:xfrm>
                  <a:off x="6295223" y="4360945"/>
                  <a:ext cx="877240"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Device</a:t>
                  </a:r>
                </a:p>
                <a:p>
                  <a:pPr algn="ctr"/>
                  <a:r>
                    <a:rPr lang="en-US" sz="1200" dirty="0"/>
                    <a:t>Components</a:t>
                  </a:r>
                </a:p>
              </p:txBody>
            </p:sp>
            <p:sp>
              <p:nvSpPr>
                <p:cNvPr id="21" name="Rounded Rectangle 20"/>
                <p:cNvSpPr/>
                <p:nvPr/>
              </p:nvSpPr>
              <p:spPr>
                <a:xfrm>
                  <a:off x="4051839" y="4348180"/>
                  <a:ext cx="863333" cy="651633"/>
                </a:xfrm>
                <a:prstGeom prst="roundRect">
                  <a:avLst/>
                </a:prstGeom>
                <a:solidFill>
                  <a:schemeClr val="accent2"/>
                </a:solidFill>
                <a:ln w="571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a:t>DMaaP</a:t>
                  </a:r>
                  <a:r>
                    <a:rPr lang="en-US" sz="1200" dirty="0"/>
                    <a:t> Producer</a:t>
                  </a:r>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accent2"/>
                  </a:solidFill>
                  <a:ln w="38100">
                    <a:noFill/>
                  </a:ln>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4507050" y="3276559"/>
                  <a:ext cx="2636272" cy="369897"/>
                  <a:chOff x="3712979" y="2660903"/>
                  <a:chExt cx="2636272" cy="369897"/>
                </a:xfrm>
              </p:grpSpPr>
              <p:sp>
                <p:nvSpPr>
                  <p:cNvPr id="34" name="Rounded Rectangle 33"/>
                  <p:cNvSpPr/>
                  <p:nvPr/>
                </p:nvSpPr>
                <p:spPr>
                  <a:xfrm>
                    <a:off x="3712979" y="2660903"/>
                    <a:ext cx="2636272" cy="369897"/>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3878816" y="2744552"/>
                    <a:ext cx="1145176" cy="227127"/>
                  </a:xfrm>
                  <a:prstGeom prst="rect">
                    <a:avLst/>
                  </a:prstGeom>
                  <a:solidFill>
                    <a:schemeClr val="accent2"/>
                  </a:solidFill>
                  <a:ln>
                    <a:noFill/>
                  </a:ln>
                </p:spPr>
                <p:txBody>
                  <a:bodyPr wrap="none" lIns="0" tIns="0" rIns="0" bIns="0" rtlCol="0">
                    <a:noAutofit/>
                  </a:bodyPr>
                  <a:lstStyle/>
                  <a:p>
                    <a:r>
                      <a:rPr lang="en-US" sz="1400" dirty="0">
                        <a:solidFill>
                          <a:schemeClr val="tx2"/>
                        </a:solidFill>
                      </a:rPr>
                      <a:t>Directed Graph</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9396" y="2699892"/>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2339" y="2696206"/>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55143" y="2705792"/>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2609181" y="3261924"/>
                    <a:ext cx="824585"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a:t>Adapters</a:t>
                    </a:r>
                  </a:p>
                </p:txBody>
              </p:sp>
              <p:sp>
                <p:nvSpPr>
                  <p:cNvPr id="48" name="Rounded Rectangle 47"/>
                  <p:cNvSpPr/>
                  <p:nvPr/>
                </p:nvSpPr>
                <p:spPr>
                  <a:xfrm>
                    <a:off x="2626370" y="4049305"/>
                    <a:ext cx="824585" cy="651633"/>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a:t>Adapters</a:t>
                    </a:r>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ounded Rectangle 66"/>
              <p:cNvSpPr/>
              <p:nvPr/>
            </p:nvSpPr>
            <p:spPr>
              <a:xfrm>
                <a:off x="3552766" y="1193830"/>
                <a:ext cx="3214766" cy="763165"/>
              </a:xfrm>
              <a:prstGeom prst="roundRect">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Design</a:t>
                </a:r>
              </a:p>
              <a:p>
                <a:pPr algn="ctr"/>
                <a:r>
                  <a:rPr lang="en-US" sz="1200" dirty="0"/>
                  <a:t> Studio MS</a:t>
                </a:r>
              </a:p>
            </p:txBody>
          </p:sp>
          <p:sp>
            <p:nvSpPr>
              <p:cNvPr id="75" name="Rounded Rectangle 74"/>
              <p:cNvSpPr/>
              <p:nvPr/>
            </p:nvSpPr>
            <p:spPr>
              <a:xfrm>
                <a:off x="7593888" y="1221956"/>
                <a:ext cx="997787" cy="2099491"/>
              </a:xfrm>
              <a:prstGeom prst="roundRect">
                <a:avLst/>
              </a:prstGeom>
              <a:solidFill>
                <a:schemeClr val="accent1"/>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Blueprints MS</a:t>
                </a:r>
              </a:p>
            </p:txBody>
          </p:sp>
          <p:sp>
            <p:nvSpPr>
              <p:cNvPr id="77" name="Flowchart: Magnetic Disk 76"/>
              <p:cNvSpPr/>
              <p:nvPr/>
            </p:nvSpPr>
            <p:spPr>
              <a:xfrm>
                <a:off x="7675173" y="2629241"/>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CB DB</a:t>
                </a:r>
              </a:p>
            </p:txBody>
          </p:sp>
          <p:sp>
            <p:nvSpPr>
              <p:cNvPr id="79" name="Flowchart: Magnetic Disk 78"/>
              <p:cNvSpPr/>
              <p:nvPr/>
            </p:nvSpPr>
            <p:spPr>
              <a:xfrm>
                <a:off x="7591936" y="3701535"/>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BP DB</a:t>
                </a:r>
              </a:p>
            </p:txBody>
          </p:sp>
          <p:sp>
            <p:nvSpPr>
              <p:cNvPr id="50" name="Flowchart: Magnetic Disk 49"/>
              <p:cNvSpPr/>
              <p:nvPr/>
            </p:nvSpPr>
            <p:spPr>
              <a:xfrm>
                <a:off x="5764776" y="1289294"/>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CDS DB</a:t>
                </a:r>
              </a:p>
            </p:txBody>
          </p:sp>
        </p:grpSp>
        <p:cxnSp>
          <p:nvCxnSpPr>
            <p:cNvPr id="64" name="Straight Arrow Connector 63"/>
            <p:cNvCxnSpPr>
              <a:stCxn id="62" idx="3"/>
              <a:endCxn id="67" idx="1"/>
            </p:cNvCxnSpPr>
            <p:nvPr/>
          </p:nvCxnSpPr>
          <p:spPr>
            <a:xfrm>
              <a:off x="1012003" y="1575412"/>
              <a:ext cx="16630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811170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Data Flow</a:t>
            </a:r>
          </a:p>
        </p:txBody>
      </p:sp>
      <p:grpSp>
        <p:nvGrpSpPr>
          <p:cNvPr id="274" name="Group 273"/>
          <p:cNvGrpSpPr/>
          <p:nvPr/>
        </p:nvGrpSpPr>
        <p:grpSpPr>
          <a:xfrm>
            <a:off x="108098" y="1064073"/>
            <a:ext cx="11938982" cy="4953210"/>
            <a:chOff x="108098" y="1064073"/>
            <a:chExt cx="11938982" cy="4953210"/>
          </a:xfrm>
        </p:grpSpPr>
        <p:cxnSp>
          <p:nvCxnSpPr>
            <p:cNvPr id="99" name="Straight Arrow Connector 98"/>
            <p:cNvCxnSpPr>
              <a:stCxn id="10" idx="2"/>
              <a:endCxn id="86" idx="0"/>
            </p:cNvCxnSpPr>
            <p:nvPr/>
          </p:nvCxnSpPr>
          <p:spPr>
            <a:xfrm flipH="1">
              <a:off x="1571496" y="3106969"/>
              <a:ext cx="1317013" cy="793808"/>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888509" y="3106969"/>
              <a:ext cx="2301896" cy="895598"/>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414041" y="2851904"/>
              <a:ext cx="820279" cy="136798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27" idx="1"/>
              <a:endCxn id="191" idx="4"/>
            </p:cNvCxnSpPr>
            <p:nvPr/>
          </p:nvCxnSpPr>
          <p:spPr>
            <a:xfrm flipH="1" flipV="1">
              <a:off x="4423833" y="5271772"/>
              <a:ext cx="771688" cy="2"/>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888509" y="3106969"/>
              <a:ext cx="517367" cy="216480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108098" y="1782864"/>
              <a:ext cx="1201032" cy="707886"/>
            </a:xfrm>
            <a:prstGeom prst="rect">
              <a:avLst/>
            </a:prstGeom>
            <a:noFill/>
          </p:spPr>
          <p:txBody>
            <a:bodyPr wrap="square" rtlCol="0">
              <a:spAutoFit/>
            </a:bodyPr>
            <a:lstStyle/>
            <a:p>
              <a:r>
                <a:rPr lang="en-US" sz="1000" dirty="0">
                  <a:solidFill>
                    <a:srgbClr val="00B050"/>
                  </a:solidFill>
                </a:rPr>
                <a:t>1A. User registers Model Types, &amp; Reusable Dictionaries </a:t>
              </a:r>
            </a:p>
          </p:txBody>
        </p:sp>
        <p:sp>
          <p:nvSpPr>
            <p:cNvPr id="232" name="TextBox 231"/>
            <p:cNvSpPr txBox="1"/>
            <p:nvPr/>
          </p:nvSpPr>
          <p:spPr>
            <a:xfrm>
              <a:off x="1026188" y="2742417"/>
              <a:ext cx="981088" cy="400110"/>
            </a:xfrm>
            <a:prstGeom prst="rect">
              <a:avLst/>
            </a:prstGeom>
            <a:noFill/>
          </p:spPr>
          <p:txBody>
            <a:bodyPr wrap="square" rtlCol="0">
              <a:spAutoFit/>
            </a:bodyPr>
            <a:lstStyle/>
            <a:p>
              <a:r>
                <a:rPr lang="en-US" sz="1000" dirty="0">
                  <a:solidFill>
                    <a:srgbClr val="FFC000"/>
                  </a:solidFill>
                </a:rPr>
                <a:t>2A. User create CBA file</a:t>
              </a:r>
            </a:p>
          </p:txBody>
        </p:sp>
        <p:cxnSp>
          <p:nvCxnSpPr>
            <p:cNvPr id="240" name="Straight Arrow Connector 239"/>
            <p:cNvCxnSpPr>
              <a:stCxn id="10" idx="2"/>
              <a:endCxn id="165" idx="1"/>
            </p:cNvCxnSpPr>
            <p:nvPr/>
          </p:nvCxnSpPr>
          <p:spPr>
            <a:xfrm>
              <a:off x="2888509" y="3106969"/>
              <a:ext cx="507575" cy="111292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271" name="Group 270"/>
            <p:cNvGrpSpPr/>
            <p:nvPr/>
          </p:nvGrpSpPr>
          <p:grpSpPr>
            <a:xfrm>
              <a:off x="4933484" y="2136794"/>
              <a:ext cx="7113596" cy="3880489"/>
              <a:chOff x="4933484" y="2136794"/>
              <a:chExt cx="7113596" cy="3880489"/>
            </a:xfrm>
          </p:grpSpPr>
          <p:sp>
            <p:nvSpPr>
              <p:cNvPr id="101" name="Rounded Rectangle 100"/>
              <p:cNvSpPr/>
              <p:nvPr/>
            </p:nvSpPr>
            <p:spPr>
              <a:xfrm>
                <a:off x="4966361" y="2136794"/>
                <a:ext cx="7080719" cy="3880489"/>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58" name="Group 57"/>
              <p:cNvGrpSpPr/>
              <p:nvPr/>
            </p:nvGrpSpPr>
            <p:grpSpPr>
              <a:xfrm>
                <a:off x="10079519" y="4928873"/>
                <a:ext cx="1648325" cy="685801"/>
                <a:chOff x="2683042" y="1660357"/>
                <a:chExt cx="1648325" cy="685801"/>
              </a:xfrm>
            </p:grpSpPr>
            <p:sp>
              <p:nvSpPr>
                <p:cNvPr id="60" name="Flowchart: Alternate Process 59"/>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1" name="TextBox 60"/>
                <p:cNvSpPr txBox="1"/>
                <p:nvPr/>
              </p:nvSpPr>
              <p:spPr>
                <a:xfrm>
                  <a:off x="3071039" y="1787813"/>
                  <a:ext cx="872355" cy="430887"/>
                </a:xfrm>
                <a:prstGeom prst="rect">
                  <a:avLst/>
                </a:prstGeom>
                <a:noFill/>
              </p:spPr>
              <p:txBody>
                <a:bodyPr wrap="none" rtlCol="0">
                  <a:spAutoFit/>
                </a:bodyPr>
                <a:lstStyle/>
                <a:p>
                  <a:pPr algn="ctr"/>
                  <a:r>
                    <a:rPr lang="en-US" sz="1100" b="1" dirty="0"/>
                    <a:t>Component</a:t>
                  </a:r>
                </a:p>
                <a:p>
                  <a:pPr algn="ctr"/>
                  <a:r>
                    <a:rPr lang="en-US" sz="1100" b="1" dirty="0"/>
                    <a:t>Executor</a:t>
                  </a:r>
                </a:p>
              </p:txBody>
            </p:sp>
          </p:grpSp>
          <p:grpSp>
            <p:nvGrpSpPr>
              <p:cNvPr id="68" name="Group 67"/>
              <p:cNvGrpSpPr/>
              <p:nvPr/>
            </p:nvGrpSpPr>
            <p:grpSpPr>
              <a:xfrm>
                <a:off x="5190405" y="3659666"/>
                <a:ext cx="1648325" cy="685801"/>
                <a:chOff x="2683042" y="1660357"/>
                <a:chExt cx="1648325" cy="685801"/>
              </a:xfrm>
            </p:grpSpPr>
            <p:sp>
              <p:nvSpPr>
                <p:cNvPr id="69" name="Flowchart: Alternate Process 68"/>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70" name="TextBox 69"/>
                <p:cNvSpPr txBox="1"/>
                <p:nvPr/>
              </p:nvSpPr>
              <p:spPr>
                <a:xfrm>
                  <a:off x="2949209" y="1787813"/>
                  <a:ext cx="1116011" cy="430887"/>
                </a:xfrm>
                <a:prstGeom prst="rect">
                  <a:avLst/>
                </a:prstGeom>
                <a:noFill/>
              </p:spPr>
              <p:txBody>
                <a:bodyPr wrap="none" rtlCol="0">
                  <a:spAutoFit/>
                </a:bodyPr>
                <a:lstStyle/>
                <a:p>
                  <a:pPr algn="ctr"/>
                  <a:r>
                    <a:rPr lang="en-US" sz="1100" b="1" dirty="0"/>
                    <a:t>Self Service </a:t>
                  </a:r>
                </a:p>
                <a:p>
                  <a:pPr algn="ctr"/>
                  <a:r>
                    <a:rPr lang="en-US" sz="1100" b="1" dirty="0"/>
                    <a:t>Rest / GRPC API</a:t>
                  </a:r>
                </a:p>
              </p:txBody>
            </p:sp>
          </p:grpSp>
          <p:grpSp>
            <p:nvGrpSpPr>
              <p:cNvPr id="114" name="Group 113"/>
              <p:cNvGrpSpPr/>
              <p:nvPr/>
            </p:nvGrpSpPr>
            <p:grpSpPr>
              <a:xfrm>
                <a:off x="5234320" y="2509003"/>
                <a:ext cx="1648325" cy="685801"/>
                <a:chOff x="2683042" y="1660357"/>
                <a:chExt cx="1648325" cy="685801"/>
              </a:xfrm>
            </p:grpSpPr>
            <p:sp>
              <p:nvSpPr>
                <p:cNvPr id="115" name="Flowchart: Alternate Process 114"/>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6" name="TextBox 115"/>
                <p:cNvSpPr txBox="1"/>
                <p:nvPr/>
              </p:nvSpPr>
              <p:spPr>
                <a:xfrm>
                  <a:off x="3046192" y="1787813"/>
                  <a:ext cx="922048" cy="430887"/>
                </a:xfrm>
                <a:prstGeom prst="rect">
                  <a:avLst/>
                </a:prstGeom>
                <a:noFill/>
              </p:spPr>
              <p:txBody>
                <a:bodyPr wrap="none" rtlCol="0">
                  <a:spAutoFit/>
                </a:bodyPr>
                <a:lstStyle/>
                <a:p>
                  <a:pPr algn="ctr"/>
                  <a:r>
                    <a:rPr lang="en-US" sz="1100" b="1" dirty="0" err="1"/>
                    <a:t>DmaaP</a:t>
                  </a:r>
                  <a:endParaRPr lang="en-US" sz="1100" b="1" dirty="0"/>
                </a:p>
                <a:p>
                  <a:pPr algn="ctr"/>
                  <a:r>
                    <a:rPr lang="en-US" sz="1100" b="1" dirty="0"/>
                    <a:t>CBA Listener</a:t>
                  </a:r>
                </a:p>
              </p:txBody>
            </p:sp>
          </p:grpSp>
          <p:grpSp>
            <p:nvGrpSpPr>
              <p:cNvPr id="126" name="Group 125"/>
              <p:cNvGrpSpPr/>
              <p:nvPr/>
            </p:nvGrpSpPr>
            <p:grpSpPr>
              <a:xfrm>
                <a:off x="5195521" y="4928873"/>
                <a:ext cx="1648325" cy="685801"/>
                <a:chOff x="2683042" y="1660357"/>
                <a:chExt cx="1648325" cy="685801"/>
              </a:xfrm>
            </p:grpSpPr>
            <p:sp>
              <p:nvSpPr>
                <p:cNvPr id="127" name="Flowchart: Alternate Process 126"/>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8" name="TextBox 127"/>
                <p:cNvSpPr txBox="1"/>
                <p:nvPr/>
              </p:nvSpPr>
              <p:spPr>
                <a:xfrm>
                  <a:off x="3140769" y="1787813"/>
                  <a:ext cx="732894" cy="430887"/>
                </a:xfrm>
                <a:prstGeom prst="rect">
                  <a:avLst/>
                </a:prstGeom>
                <a:noFill/>
              </p:spPr>
              <p:txBody>
                <a:bodyPr wrap="none" rtlCol="0">
                  <a:spAutoFit/>
                </a:bodyPr>
                <a:lstStyle/>
                <a:p>
                  <a:pPr algn="ctr"/>
                  <a:r>
                    <a:rPr lang="en-US" sz="1100" b="1" dirty="0" err="1"/>
                    <a:t>DmaaP</a:t>
                  </a:r>
                  <a:endParaRPr lang="en-US" sz="1100" b="1" dirty="0"/>
                </a:p>
                <a:p>
                  <a:pPr algn="ctr"/>
                  <a:r>
                    <a:rPr lang="en-US" sz="1100" b="1" dirty="0"/>
                    <a:t>Publisher</a:t>
                  </a:r>
                </a:p>
              </p:txBody>
            </p:sp>
          </p:grpSp>
          <p:sp>
            <p:nvSpPr>
              <p:cNvPr id="140" name="Flowchart: Magnetic Disk 139"/>
              <p:cNvSpPr/>
              <p:nvPr/>
            </p:nvSpPr>
            <p:spPr>
              <a:xfrm>
                <a:off x="7753422" y="3674678"/>
                <a:ext cx="1034715" cy="641095"/>
              </a:xfrm>
              <a:prstGeom prst="flowChartMagneticDisk">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BP MS</a:t>
                </a:r>
              </a:p>
            </p:txBody>
          </p:sp>
          <p:grpSp>
            <p:nvGrpSpPr>
              <p:cNvPr id="158" name="Group 157"/>
              <p:cNvGrpSpPr/>
              <p:nvPr/>
            </p:nvGrpSpPr>
            <p:grpSpPr>
              <a:xfrm>
                <a:off x="7450264" y="4929781"/>
                <a:ext cx="1648325" cy="685801"/>
                <a:chOff x="2683042" y="1660357"/>
                <a:chExt cx="1648325" cy="685801"/>
              </a:xfrm>
            </p:grpSpPr>
            <p:sp>
              <p:nvSpPr>
                <p:cNvPr id="159" name="Flowchart: Alternate Process 158"/>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60" name="TextBox 159"/>
                <p:cNvSpPr txBox="1"/>
                <p:nvPr/>
              </p:nvSpPr>
              <p:spPr>
                <a:xfrm>
                  <a:off x="2970050" y="1787813"/>
                  <a:ext cx="1074332" cy="430887"/>
                </a:xfrm>
                <a:prstGeom prst="rect">
                  <a:avLst/>
                </a:prstGeom>
                <a:noFill/>
              </p:spPr>
              <p:txBody>
                <a:bodyPr wrap="none" rtlCol="0">
                  <a:spAutoFit/>
                </a:bodyPr>
                <a:lstStyle/>
                <a:p>
                  <a:pPr algn="ctr"/>
                  <a:r>
                    <a:rPr lang="en-US" sz="1100" b="1" dirty="0"/>
                    <a:t>Directed Graph</a:t>
                  </a:r>
                </a:p>
                <a:p>
                  <a:pPr algn="ctr"/>
                  <a:r>
                    <a:rPr lang="en-US" sz="1100" b="1" dirty="0"/>
                    <a:t>Executor</a:t>
                  </a:r>
                </a:p>
              </p:txBody>
            </p:sp>
          </p:grpSp>
          <p:cxnSp>
            <p:nvCxnSpPr>
              <p:cNvPr id="161" name="Straight Arrow Connector 160"/>
              <p:cNvCxnSpPr>
                <a:stCxn id="69" idx="2"/>
                <a:endCxn id="127" idx="0"/>
              </p:cNvCxnSpPr>
              <p:nvPr/>
            </p:nvCxnSpPr>
            <p:spPr>
              <a:xfrm>
                <a:off x="6014568" y="4345467"/>
                <a:ext cx="5116"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115" idx="3"/>
                <a:endCxn id="140" idx="2"/>
              </p:cNvCxnSpPr>
              <p:nvPr/>
            </p:nvCxnSpPr>
            <p:spPr>
              <a:xfrm>
                <a:off x="6882645" y="2851904"/>
                <a:ext cx="870777" cy="114332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9136804" y="2398430"/>
                <a:ext cx="2717735" cy="1889837"/>
                <a:chOff x="9201476" y="3435380"/>
                <a:chExt cx="2717735" cy="1889837"/>
              </a:xfrm>
            </p:grpSpPr>
            <p:grpSp>
              <p:nvGrpSpPr>
                <p:cNvPr id="117" name="Group 116"/>
                <p:cNvGrpSpPr/>
                <p:nvPr/>
              </p:nvGrpSpPr>
              <p:grpSpPr>
                <a:xfrm>
                  <a:off x="9210063" y="4090156"/>
                  <a:ext cx="1317019" cy="579824"/>
                  <a:chOff x="2683042" y="1660357"/>
                  <a:chExt cx="1648325" cy="686347"/>
                </a:xfrm>
                <a:solidFill>
                  <a:schemeClr val="accent4">
                    <a:lumMod val="40000"/>
                    <a:lumOff val="60000"/>
                  </a:schemeClr>
                </a:solidFill>
              </p:grpSpPr>
              <p:sp>
                <p:nvSpPr>
                  <p:cNvPr id="118" name="Flowchart: Alternate Process 117"/>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9" name="TextBox 118"/>
                  <p:cNvSpPr txBox="1"/>
                  <p:nvPr/>
                </p:nvSpPr>
                <p:spPr>
                  <a:xfrm>
                    <a:off x="3000424" y="1690928"/>
                    <a:ext cx="1013558" cy="655776"/>
                  </a:xfrm>
                  <a:prstGeom prst="rect">
                    <a:avLst/>
                  </a:prstGeom>
                  <a:grpFill/>
                </p:spPr>
                <p:txBody>
                  <a:bodyPr wrap="none" rtlCol="0">
                    <a:spAutoFit/>
                  </a:bodyPr>
                  <a:lstStyle/>
                  <a:p>
                    <a:pPr algn="ctr"/>
                    <a:r>
                      <a:rPr lang="en-US" sz="1000" b="1" dirty="0"/>
                      <a:t>Resource </a:t>
                    </a:r>
                  </a:p>
                  <a:p>
                    <a:pPr algn="ctr"/>
                    <a:r>
                      <a:rPr lang="en-US" sz="1000" b="1" dirty="0"/>
                      <a:t>Resolution</a:t>
                    </a:r>
                  </a:p>
                  <a:p>
                    <a:pPr algn="ctr"/>
                    <a:r>
                      <a:rPr lang="en-US" sz="1000" b="1" dirty="0"/>
                      <a:t>Component</a:t>
                    </a:r>
                  </a:p>
                </p:txBody>
              </p:sp>
            </p:grpSp>
            <p:grpSp>
              <p:nvGrpSpPr>
                <p:cNvPr id="179" name="Group 178"/>
                <p:cNvGrpSpPr/>
                <p:nvPr/>
              </p:nvGrpSpPr>
              <p:grpSpPr>
                <a:xfrm>
                  <a:off x="9210065" y="4744932"/>
                  <a:ext cx="1317019" cy="579824"/>
                  <a:chOff x="2683042" y="1660357"/>
                  <a:chExt cx="1648325" cy="686347"/>
                </a:xfrm>
                <a:solidFill>
                  <a:schemeClr val="accent4">
                    <a:lumMod val="40000"/>
                    <a:lumOff val="60000"/>
                  </a:schemeClr>
                </a:solidFill>
              </p:grpSpPr>
              <p:sp>
                <p:nvSpPr>
                  <p:cNvPr id="180" name="Flowchart: Alternate Process 179"/>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1" name="TextBox 180"/>
                  <p:cNvSpPr txBox="1"/>
                  <p:nvPr/>
                </p:nvSpPr>
                <p:spPr>
                  <a:xfrm>
                    <a:off x="3000424" y="1690928"/>
                    <a:ext cx="1013558" cy="655776"/>
                  </a:xfrm>
                  <a:prstGeom prst="rect">
                    <a:avLst/>
                  </a:prstGeom>
                  <a:grpFill/>
                </p:spPr>
                <p:txBody>
                  <a:bodyPr wrap="none" rtlCol="0">
                    <a:spAutoFit/>
                  </a:bodyPr>
                  <a:lstStyle/>
                  <a:p>
                    <a:pPr algn="ctr"/>
                    <a:r>
                      <a:rPr lang="en-US" sz="1000" b="1" dirty="0"/>
                      <a:t>Python</a:t>
                    </a:r>
                  </a:p>
                  <a:p>
                    <a:pPr algn="ctr"/>
                    <a:r>
                      <a:rPr lang="en-US" sz="1000" b="1" dirty="0"/>
                      <a:t>Executor</a:t>
                    </a:r>
                  </a:p>
                  <a:p>
                    <a:pPr algn="ctr"/>
                    <a:r>
                      <a:rPr lang="en-US" sz="1000" b="1" dirty="0"/>
                      <a:t>Component</a:t>
                    </a:r>
                  </a:p>
                </p:txBody>
              </p:sp>
            </p:grpSp>
            <p:grpSp>
              <p:nvGrpSpPr>
                <p:cNvPr id="182" name="Group 181"/>
                <p:cNvGrpSpPr/>
                <p:nvPr/>
              </p:nvGrpSpPr>
              <p:grpSpPr>
                <a:xfrm>
                  <a:off x="10602192" y="3435380"/>
                  <a:ext cx="1317019" cy="579824"/>
                  <a:chOff x="2683042" y="1660357"/>
                  <a:chExt cx="1648325" cy="686347"/>
                </a:xfrm>
                <a:solidFill>
                  <a:schemeClr val="accent4">
                    <a:lumMod val="40000"/>
                    <a:lumOff val="60000"/>
                  </a:schemeClr>
                </a:solidFill>
              </p:grpSpPr>
              <p:sp>
                <p:nvSpPr>
                  <p:cNvPr id="183" name="Flowchart: Alternate Process 182"/>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4" name="TextBox 183"/>
                  <p:cNvSpPr txBox="1"/>
                  <p:nvPr/>
                </p:nvSpPr>
                <p:spPr>
                  <a:xfrm>
                    <a:off x="3000424" y="1690928"/>
                    <a:ext cx="1013558" cy="655776"/>
                  </a:xfrm>
                  <a:prstGeom prst="rect">
                    <a:avLst/>
                  </a:prstGeom>
                  <a:grpFill/>
                </p:spPr>
                <p:txBody>
                  <a:bodyPr wrap="none" rtlCol="0">
                    <a:spAutoFit/>
                  </a:bodyPr>
                  <a:lstStyle/>
                  <a:p>
                    <a:pPr algn="ctr"/>
                    <a:r>
                      <a:rPr lang="en-US" sz="1000" b="1" dirty="0" err="1"/>
                      <a:t>Ansible</a:t>
                    </a:r>
                    <a:endParaRPr lang="en-US" sz="1000" b="1" dirty="0"/>
                  </a:p>
                  <a:p>
                    <a:pPr algn="ctr"/>
                    <a:r>
                      <a:rPr lang="en-US" sz="1000" b="1" dirty="0"/>
                      <a:t>Executor</a:t>
                    </a:r>
                  </a:p>
                  <a:p>
                    <a:pPr algn="ctr"/>
                    <a:r>
                      <a:rPr lang="en-US" sz="1000" b="1" dirty="0"/>
                      <a:t>Component</a:t>
                    </a:r>
                  </a:p>
                </p:txBody>
              </p:sp>
            </p:grpSp>
            <p:grpSp>
              <p:nvGrpSpPr>
                <p:cNvPr id="185" name="Group 184"/>
                <p:cNvGrpSpPr/>
                <p:nvPr/>
              </p:nvGrpSpPr>
              <p:grpSpPr>
                <a:xfrm>
                  <a:off x="10602192" y="4090617"/>
                  <a:ext cx="1317019" cy="579824"/>
                  <a:chOff x="2683042" y="1660357"/>
                  <a:chExt cx="1648325" cy="686347"/>
                </a:xfrm>
                <a:solidFill>
                  <a:schemeClr val="accent4">
                    <a:lumMod val="40000"/>
                    <a:lumOff val="60000"/>
                  </a:schemeClr>
                </a:solidFill>
              </p:grpSpPr>
              <p:sp>
                <p:nvSpPr>
                  <p:cNvPr id="186" name="Flowchart: Alternate Process 185"/>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87" name="TextBox 186"/>
                  <p:cNvSpPr txBox="1"/>
                  <p:nvPr/>
                </p:nvSpPr>
                <p:spPr>
                  <a:xfrm>
                    <a:off x="3000424" y="1690928"/>
                    <a:ext cx="1013558" cy="655776"/>
                  </a:xfrm>
                  <a:prstGeom prst="rect">
                    <a:avLst/>
                  </a:prstGeom>
                  <a:grpFill/>
                </p:spPr>
                <p:txBody>
                  <a:bodyPr wrap="none" rtlCol="0">
                    <a:spAutoFit/>
                  </a:bodyPr>
                  <a:lstStyle/>
                  <a:p>
                    <a:pPr algn="ctr"/>
                    <a:r>
                      <a:rPr lang="en-US" sz="1000" b="1" dirty="0"/>
                      <a:t>Netconf</a:t>
                    </a:r>
                  </a:p>
                  <a:p>
                    <a:pPr algn="ctr"/>
                    <a:r>
                      <a:rPr lang="en-US" sz="1000" b="1" dirty="0"/>
                      <a:t>Executor</a:t>
                    </a:r>
                  </a:p>
                  <a:p>
                    <a:pPr algn="ctr"/>
                    <a:r>
                      <a:rPr lang="en-US" sz="1000" b="1" dirty="0"/>
                      <a:t>Component</a:t>
                    </a:r>
                  </a:p>
                </p:txBody>
              </p:sp>
            </p:grpSp>
            <p:grpSp>
              <p:nvGrpSpPr>
                <p:cNvPr id="188" name="Group 187"/>
                <p:cNvGrpSpPr/>
                <p:nvPr/>
              </p:nvGrpSpPr>
              <p:grpSpPr>
                <a:xfrm>
                  <a:off x="10602192" y="4745393"/>
                  <a:ext cx="1317019" cy="579824"/>
                  <a:chOff x="2683042" y="1660357"/>
                  <a:chExt cx="1648325" cy="686347"/>
                </a:xfrm>
                <a:solidFill>
                  <a:schemeClr val="accent4">
                    <a:lumMod val="40000"/>
                    <a:lumOff val="60000"/>
                  </a:schemeClr>
                </a:solidFill>
              </p:grpSpPr>
              <p:sp>
                <p:nvSpPr>
                  <p:cNvPr id="189" name="Flowchart: Alternate Process 188"/>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0" name="TextBox 189"/>
                  <p:cNvSpPr txBox="1"/>
                  <p:nvPr/>
                </p:nvSpPr>
                <p:spPr>
                  <a:xfrm>
                    <a:off x="3000424" y="1690928"/>
                    <a:ext cx="1013558" cy="655776"/>
                  </a:xfrm>
                  <a:prstGeom prst="rect">
                    <a:avLst/>
                  </a:prstGeom>
                  <a:grpFill/>
                </p:spPr>
                <p:txBody>
                  <a:bodyPr wrap="none" rtlCol="0">
                    <a:spAutoFit/>
                  </a:bodyPr>
                  <a:lstStyle/>
                  <a:p>
                    <a:pPr algn="ctr"/>
                    <a:r>
                      <a:rPr lang="en-US" sz="1000" b="1" dirty="0" err="1"/>
                      <a:t>Restconf</a:t>
                    </a:r>
                    <a:endParaRPr lang="en-US" sz="1000" b="1" dirty="0"/>
                  </a:p>
                  <a:p>
                    <a:pPr algn="ctr"/>
                    <a:r>
                      <a:rPr lang="en-US" sz="1000" b="1" dirty="0"/>
                      <a:t>Executor</a:t>
                    </a:r>
                  </a:p>
                  <a:p>
                    <a:pPr algn="ctr"/>
                    <a:r>
                      <a:rPr lang="en-US" sz="1000" b="1" dirty="0"/>
                      <a:t>Component</a:t>
                    </a:r>
                  </a:p>
                </p:txBody>
              </p:sp>
            </p:grpSp>
            <p:grpSp>
              <p:nvGrpSpPr>
                <p:cNvPr id="208" name="Group 207"/>
                <p:cNvGrpSpPr/>
                <p:nvPr/>
              </p:nvGrpSpPr>
              <p:grpSpPr>
                <a:xfrm>
                  <a:off x="9201476" y="3441039"/>
                  <a:ext cx="1317019" cy="579824"/>
                  <a:chOff x="2683042" y="1660357"/>
                  <a:chExt cx="1648325" cy="686347"/>
                </a:xfrm>
                <a:solidFill>
                  <a:schemeClr val="accent4">
                    <a:lumMod val="40000"/>
                    <a:lumOff val="60000"/>
                  </a:schemeClr>
                </a:solidFill>
              </p:grpSpPr>
              <p:sp>
                <p:nvSpPr>
                  <p:cNvPr id="209" name="Flowchart: Alternate Process 208"/>
                  <p:cNvSpPr/>
                  <p:nvPr/>
                </p:nvSpPr>
                <p:spPr>
                  <a:xfrm>
                    <a:off x="2683042" y="1660357"/>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0" name="TextBox 209"/>
                  <p:cNvSpPr txBox="1"/>
                  <p:nvPr/>
                </p:nvSpPr>
                <p:spPr>
                  <a:xfrm>
                    <a:off x="3000424" y="1690928"/>
                    <a:ext cx="1013558" cy="655776"/>
                  </a:xfrm>
                  <a:prstGeom prst="rect">
                    <a:avLst/>
                  </a:prstGeom>
                  <a:grpFill/>
                </p:spPr>
                <p:txBody>
                  <a:bodyPr wrap="none" rtlCol="0">
                    <a:spAutoFit/>
                  </a:bodyPr>
                  <a:lstStyle/>
                  <a:p>
                    <a:pPr algn="ctr"/>
                    <a:r>
                      <a:rPr lang="en-US" sz="1000" b="1" dirty="0"/>
                      <a:t>Groovy</a:t>
                    </a:r>
                  </a:p>
                  <a:p>
                    <a:pPr algn="ctr"/>
                    <a:r>
                      <a:rPr lang="en-US" sz="1000" b="1" dirty="0"/>
                      <a:t>Executor</a:t>
                    </a:r>
                  </a:p>
                  <a:p>
                    <a:pPr algn="ctr"/>
                    <a:r>
                      <a:rPr lang="en-US" sz="1000" b="1" dirty="0"/>
                      <a:t>Component</a:t>
                    </a:r>
                  </a:p>
                </p:txBody>
              </p:sp>
            </p:grpSp>
          </p:grpSp>
          <p:cxnSp>
            <p:nvCxnSpPr>
              <p:cNvPr id="213" name="Straight Arrow Connector 212"/>
              <p:cNvCxnSpPr>
                <a:stCxn id="69" idx="3"/>
                <a:endCxn id="140" idx="2"/>
              </p:cNvCxnSpPr>
              <p:nvPr/>
            </p:nvCxnSpPr>
            <p:spPr>
              <a:xfrm flipV="1">
                <a:off x="6838730" y="3995226"/>
                <a:ext cx="914692" cy="73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38730" y="4002567"/>
                <a:ext cx="611534"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flipV="1">
                <a:off x="9098589" y="5271774"/>
                <a:ext cx="980930" cy="908"/>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a:off x="4933484" y="3191441"/>
                <a:ext cx="936926" cy="400110"/>
              </a:xfrm>
              <a:prstGeom prst="rect">
                <a:avLst/>
              </a:prstGeom>
              <a:noFill/>
            </p:spPr>
            <p:txBody>
              <a:bodyPr wrap="square" rtlCol="0">
                <a:spAutoFit/>
              </a:bodyPr>
              <a:lstStyle/>
              <a:p>
                <a:r>
                  <a:rPr lang="en-US" sz="1000" dirty="0">
                    <a:solidFill>
                      <a:srgbClr val="7030A0"/>
                    </a:solidFill>
                  </a:rPr>
                  <a:t>3C. Consume CBA file</a:t>
                </a:r>
              </a:p>
            </p:txBody>
          </p:sp>
          <p:sp>
            <p:nvSpPr>
              <p:cNvPr id="247" name="TextBox 246"/>
              <p:cNvSpPr txBox="1"/>
              <p:nvPr/>
            </p:nvSpPr>
            <p:spPr>
              <a:xfrm>
                <a:off x="7171730" y="2934285"/>
                <a:ext cx="936926" cy="400110"/>
              </a:xfrm>
              <a:prstGeom prst="rect">
                <a:avLst/>
              </a:prstGeom>
              <a:noFill/>
            </p:spPr>
            <p:txBody>
              <a:bodyPr wrap="square" rtlCol="0">
                <a:spAutoFit/>
              </a:bodyPr>
              <a:lstStyle/>
              <a:p>
                <a:r>
                  <a:rPr lang="en-US" sz="1000" dirty="0">
                    <a:solidFill>
                      <a:srgbClr val="7030A0"/>
                    </a:solidFill>
                  </a:rPr>
                  <a:t>3D.Persist CBA file</a:t>
                </a:r>
              </a:p>
            </p:txBody>
          </p:sp>
          <p:sp>
            <p:nvSpPr>
              <p:cNvPr id="248" name="TextBox 247"/>
              <p:cNvSpPr txBox="1"/>
              <p:nvPr/>
            </p:nvSpPr>
            <p:spPr>
              <a:xfrm>
                <a:off x="6849570" y="3600132"/>
                <a:ext cx="936926" cy="400110"/>
              </a:xfrm>
              <a:prstGeom prst="rect">
                <a:avLst/>
              </a:prstGeom>
              <a:noFill/>
            </p:spPr>
            <p:txBody>
              <a:bodyPr wrap="square" rtlCol="0">
                <a:spAutoFit/>
              </a:bodyPr>
              <a:lstStyle/>
              <a:p>
                <a:r>
                  <a:rPr lang="en-US" sz="1000" dirty="0">
                    <a:solidFill>
                      <a:srgbClr val="C00000"/>
                    </a:solidFill>
                  </a:rPr>
                  <a:t>4B.Retrieve </a:t>
                </a:r>
              </a:p>
              <a:p>
                <a:r>
                  <a:rPr lang="en-US" sz="1000" dirty="0">
                    <a:solidFill>
                      <a:srgbClr val="C00000"/>
                    </a:solidFill>
                  </a:rPr>
                  <a:t>CBA file</a:t>
                </a:r>
              </a:p>
            </p:txBody>
          </p:sp>
          <p:sp>
            <p:nvSpPr>
              <p:cNvPr id="249" name="TextBox 248"/>
              <p:cNvSpPr txBox="1"/>
              <p:nvPr/>
            </p:nvSpPr>
            <p:spPr>
              <a:xfrm>
                <a:off x="7152382" y="4446807"/>
                <a:ext cx="1074332" cy="400110"/>
              </a:xfrm>
              <a:prstGeom prst="rect">
                <a:avLst/>
              </a:prstGeom>
              <a:noFill/>
            </p:spPr>
            <p:txBody>
              <a:bodyPr wrap="square" rtlCol="0">
                <a:spAutoFit/>
              </a:bodyPr>
              <a:lstStyle/>
              <a:p>
                <a:r>
                  <a:rPr lang="en-US" sz="1000" dirty="0">
                    <a:solidFill>
                      <a:srgbClr val="C00000"/>
                    </a:solidFill>
                  </a:rPr>
                  <a:t>4C. Execute CBA</a:t>
                </a:r>
              </a:p>
              <a:p>
                <a:r>
                  <a:rPr lang="en-US" sz="1000" dirty="0">
                    <a:solidFill>
                      <a:srgbClr val="C00000"/>
                    </a:solidFill>
                  </a:rPr>
                  <a:t>Directed Graph</a:t>
                </a:r>
              </a:p>
            </p:txBody>
          </p:sp>
          <p:sp>
            <p:nvSpPr>
              <p:cNvPr id="250" name="TextBox 249"/>
              <p:cNvSpPr txBox="1"/>
              <p:nvPr/>
            </p:nvSpPr>
            <p:spPr>
              <a:xfrm>
                <a:off x="9076348" y="4844479"/>
                <a:ext cx="1041373" cy="400110"/>
              </a:xfrm>
              <a:prstGeom prst="rect">
                <a:avLst/>
              </a:prstGeom>
              <a:noFill/>
            </p:spPr>
            <p:txBody>
              <a:bodyPr wrap="square" rtlCol="0">
                <a:spAutoFit/>
              </a:bodyPr>
              <a:lstStyle/>
              <a:p>
                <a:r>
                  <a:rPr lang="en-US" sz="1000" dirty="0">
                    <a:solidFill>
                      <a:srgbClr val="C00000"/>
                    </a:solidFill>
                  </a:rPr>
                  <a:t>4D. Execute CBA</a:t>
                </a:r>
              </a:p>
              <a:p>
                <a:r>
                  <a:rPr lang="en-US" sz="1000" dirty="0">
                    <a:solidFill>
                      <a:srgbClr val="C00000"/>
                    </a:solidFill>
                  </a:rPr>
                  <a:t>Components</a:t>
                </a:r>
              </a:p>
            </p:txBody>
          </p:sp>
          <p:sp>
            <p:nvSpPr>
              <p:cNvPr id="254" name="TextBox 253"/>
              <p:cNvSpPr txBox="1"/>
              <p:nvPr/>
            </p:nvSpPr>
            <p:spPr>
              <a:xfrm>
                <a:off x="5155799" y="4470965"/>
                <a:ext cx="1365505" cy="400110"/>
              </a:xfrm>
              <a:prstGeom prst="rect">
                <a:avLst/>
              </a:prstGeom>
              <a:noFill/>
            </p:spPr>
            <p:txBody>
              <a:bodyPr wrap="square" rtlCol="0">
                <a:spAutoFit/>
              </a:bodyPr>
              <a:lstStyle/>
              <a:p>
                <a:r>
                  <a:rPr lang="en-US" sz="1000" dirty="0">
                    <a:solidFill>
                      <a:srgbClr val="C00000"/>
                    </a:solidFill>
                  </a:rPr>
                  <a:t>4F. Return Self Service Response</a:t>
                </a:r>
              </a:p>
            </p:txBody>
          </p:sp>
        </p:grpSp>
        <p:sp>
          <p:nvSpPr>
            <p:cNvPr id="255" name="TextBox 254"/>
            <p:cNvSpPr txBox="1"/>
            <p:nvPr/>
          </p:nvSpPr>
          <p:spPr>
            <a:xfrm>
              <a:off x="4331510" y="5265449"/>
              <a:ext cx="1015896" cy="553998"/>
            </a:xfrm>
            <a:prstGeom prst="rect">
              <a:avLst/>
            </a:prstGeom>
            <a:noFill/>
          </p:spPr>
          <p:txBody>
            <a:bodyPr wrap="square" rtlCol="0">
              <a:spAutoFit/>
            </a:bodyPr>
            <a:lstStyle/>
            <a:p>
              <a:r>
                <a:rPr lang="en-US" sz="1000" dirty="0">
                  <a:solidFill>
                    <a:srgbClr val="C00000"/>
                  </a:solidFill>
                </a:rPr>
                <a:t>4G. Publish </a:t>
              </a:r>
            </a:p>
            <a:p>
              <a:r>
                <a:rPr lang="en-US" sz="1000" dirty="0">
                  <a:solidFill>
                    <a:srgbClr val="C00000"/>
                  </a:solidFill>
                </a:rPr>
                <a:t>Self Service</a:t>
              </a:r>
            </a:p>
            <a:p>
              <a:r>
                <a:rPr lang="en-US" sz="1000" dirty="0">
                  <a:solidFill>
                    <a:srgbClr val="C00000"/>
                  </a:solidFill>
                </a:rPr>
                <a:t>Response</a:t>
              </a:r>
            </a:p>
          </p:txBody>
        </p:sp>
        <p:cxnSp>
          <p:nvCxnSpPr>
            <p:cNvPr id="263" name="Straight Arrow Connector 262"/>
            <p:cNvCxnSpPr>
              <a:stCxn id="258" idx="3"/>
              <a:endCxn id="69" idx="1"/>
            </p:cNvCxnSpPr>
            <p:nvPr/>
          </p:nvCxnSpPr>
          <p:spPr>
            <a:xfrm flipV="1">
              <a:off x="2247030" y="4002567"/>
              <a:ext cx="2943375" cy="128415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272" name="Group 271"/>
            <p:cNvGrpSpPr/>
            <p:nvPr/>
          </p:nvGrpSpPr>
          <p:grpSpPr>
            <a:xfrm>
              <a:off x="402309" y="1064073"/>
              <a:ext cx="9251853" cy="2042896"/>
              <a:chOff x="402309" y="1064073"/>
              <a:chExt cx="9251853" cy="2042896"/>
            </a:xfrm>
          </p:grpSpPr>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309" y="2482175"/>
                <a:ext cx="588190" cy="58819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2064346" y="2421168"/>
                <a:ext cx="1648325" cy="685801"/>
                <a:chOff x="2683042" y="1660357"/>
                <a:chExt cx="1648325" cy="685801"/>
              </a:xfrm>
            </p:grpSpPr>
            <p:sp>
              <p:nvSpPr>
                <p:cNvPr id="10" name="Flowchart: Alternate Process 9"/>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1" name="TextBox 10"/>
                <p:cNvSpPr txBox="1"/>
                <p:nvPr/>
              </p:nvSpPr>
              <p:spPr>
                <a:xfrm>
                  <a:off x="2890689" y="1787813"/>
                  <a:ext cx="1233030" cy="430887"/>
                </a:xfrm>
                <a:prstGeom prst="rect">
                  <a:avLst/>
                </a:prstGeom>
                <a:noFill/>
              </p:spPr>
              <p:txBody>
                <a:bodyPr wrap="none" rtlCol="0">
                  <a:spAutoFit/>
                </a:bodyPr>
                <a:lstStyle/>
                <a:p>
                  <a:pPr algn="ctr"/>
                  <a:r>
                    <a:rPr lang="en-US" sz="1100" b="1" dirty="0"/>
                    <a:t>Controller Design </a:t>
                  </a:r>
                </a:p>
                <a:p>
                  <a:pPr algn="ctr"/>
                  <a:r>
                    <a:rPr lang="en-US" sz="1100" b="1" dirty="0"/>
                    <a:t>Studio</a:t>
                  </a:r>
                </a:p>
              </p:txBody>
            </p:sp>
          </p:grpSp>
          <p:grpSp>
            <p:nvGrpSpPr>
              <p:cNvPr id="63" name="Group 62"/>
              <p:cNvGrpSpPr/>
              <p:nvPr/>
            </p:nvGrpSpPr>
            <p:grpSpPr>
              <a:xfrm>
                <a:off x="5189078" y="1226239"/>
                <a:ext cx="1648325" cy="685801"/>
                <a:chOff x="2683042" y="1660357"/>
                <a:chExt cx="1648325" cy="685801"/>
              </a:xfrm>
            </p:grpSpPr>
            <p:sp>
              <p:nvSpPr>
                <p:cNvPr id="65" name="Flowchart: Alternate Process 64"/>
                <p:cNvSpPr/>
                <p:nvPr/>
              </p:nvSpPr>
              <p:spPr>
                <a:xfrm>
                  <a:off x="2683042" y="1660357"/>
                  <a:ext cx="1648325" cy="685801"/>
                </a:xfrm>
                <a:prstGeom prst="flowChartAlternateProcess">
                  <a:avLst/>
                </a:prstGeom>
                <a:solidFill>
                  <a:schemeClr val="accent5">
                    <a:lumMod val="20000"/>
                    <a:lumOff val="8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66" name="TextBox 65"/>
                <p:cNvSpPr txBox="1"/>
                <p:nvPr/>
              </p:nvSpPr>
              <p:spPr>
                <a:xfrm>
                  <a:off x="2802534" y="1787813"/>
                  <a:ext cx="1409360" cy="430887"/>
                </a:xfrm>
                <a:prstGeom prst="rect">
                  <a:avLst/>
                </a:prstGeom>
                <a:noFill/>
              </p:spPr>
              <p:txBody>
                <a:bodyPr wrap="none" rtlCol="0">
                  <a:spAutoFit/>
                </a:bodyPr>
                <a:lstStyle/>
                <a:p>
                  <a:pPr algn="ctr"/>
                  <a:r>
                    <a:rPr lang="en-US" sz="1100" b="1" dirty="0"/>
                    <a:t>Controller Blueprints</a:t>
                  </a:r>
                </a:p>
                <a:p>
                  <a:pPr algn="ctr"/>
                  <a:r>
                    <a:rPr lang="en-US" sz="1100" b="1" dirty="0"/>
                    <a:t>Microservice</a:t>
                  </a:r>
                </a:p>
              </p:txBody>
            </p:sp>
          </p:grpSp>
          <p:cxnSp>
            <p:nvCxnSpPr>
              <p:cNvPr id="22" name="Straight Arrow Connector 21"/>
              <p:cNvCxnSpPr>
                <a:stCxn id="56" idx="3"/>
                <a:endCxn id="10" idx="1"/>
              </p:cNvCxnSpPr>
              <p:nvPr/>
            </p:nvCxnSpPr>
            <p:spPr>
              <a:xfrm flipV="1">
                <a:off x="990499" y="2764069"/>
                <a:ext cx="1073847" cy="1220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0" idx="3"/>
                <a:endCxn id="65" idx="1"/>
              </p:cNvCxnSpPr>
              <p:nvPr/>
            </p:nvCxnSpPr>
            <p:spPr>
              <a:xfrm flipV="1">
                <a:off x="3712671" y="1569140"/>
                <a:ext cx="1476407" cy="119492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8619447" y="1259749"/>
                <a:ext cx="1034715" cy="641095"/>
              </a:xfrm>
              <a:prstGeom prst="flowChartMagneticDisk">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CB DB</a:t>
                </a:r>
              </a:p>
            </p:txBody>
          </p:sp>
          <p:cxnSp>
            <p:nvCxnSpPr>
              <p:cNvPr id="98" name="Straight Arrow Connector 97"/>
              <p:cNvCxnSpPr>
                <a:stCxn id="65" idx="3"/>
                <a:endCxn id="43" idx="2"/>
              </p:cNvCxnSpPr>
              <p:nvPr/>
            </p:nvCxnSpPr>
            <p:spPr>
              <a:xfrm>
                <a:off x="6837403" y="1569140"/>
                <a:ext cx="1782044" cy="11157"/>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10798" y="1243185"/>
                <a:ext cx="1034715" cy="641095"/>
              </a:xfrm>
              <a:prstGeom prst="flowChartMagneticDisk">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GIT</a:t>
                </a:r>
              </a:p>
            </p:txBody>
          </p:sp>
          <p:cxnSp>
            <p:nvCxnSpPr>
              <p:cNvPr id="143" name="Straight Arrow Connector 142"/>
              <p:cNvCxnSpPr>
                <a:stCxn id="56" idx="0"/>
                <a:endCxn id="141" idx="3"/>
              </p:cNvCxnSpPr>
              <p:nvPr/>
            </p:nvCxnSpPr>
            <p:spPr>
              <a:xfrm flipV="1">
                <a:off x="696404" y="1884280"/>
                <a:ext cx="731752" cy="59789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49" idx="4"/>
                <a:endCxn id="65" idx="1"/>
              </p:cNvCxnSpPr>
              <p:nvPr/>
            </p:nvCxnSpPr>
            <p:spPr>
              <a:xfrm flipV="1">
                <a:off x="4028316" y="1569140"/>
                <a:ext cx="1160762" cy="3907"/>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252499"/>
                <a:ext cx="1034715" cy="641095"/>
              </a:xfrm>
              <a:prstGeom prst="flowChartMagneticDisk">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MAVEN</a:t>
                </a:r>
              </a:p>
            </p:txBody>
          </p:sp>
          <p:cxnSp>
            <p:nvCxnSpPr>
              <p:cNvPr id="153" name="Straight Arrow Connector 152"/>
              <p:cNvCxnSpPr>
                <a:stCxn id="141" idx="4"/>
                <a:endCxn id="149" idx="2"/>
              </p:cNvCxnSpPr>
              <p:nvPr/>
            </p:nvCxnSpPr>
            <p:spPr>
              <a:xfrm>
                <a:off x="1945513" y="1563733"/>
                <a:ext cx="1048088"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226353"/>
                <a:ext cx="936926" cy="707886"/>
              </a:xfrm>
              <a:prstGeom prst="rect">
                <a:avLst/>
              </a:prstGeom>
              <a:noFill/>
            </p:spPr>
            <p:txBody>
              <a:bodyPr wrap="square" rtlCol="0">
                <a:spAutoFit/>
              </a:bodyPr>
              <a:lstStyle/>
              <a:p>
                <a:r>
                  <a:rPr lang="en-US" sz="1000" dirty="0">
                    <a:solidFill>
                      <a:srgbClr val="00B050"/>
                    </a:solidFill>
                  </a:rPr>
                  <a:t>1B. Jenkins Builds and Deploy to Maven Repo</a:t>
                </a:r>
              </a:p>
            </p:txBody>
          </p:sp>
          <p:sp>
            <p:nvSpPr>
              <p:cNvPr id="231" name="TextBox 230"/>
              <p:cNvSpPr txBox="1"/>
              <p:nvPr/>
            </p:nvSpPr>
            <p:spPr>
              <a:xfrm>
                <a:off x="4120026" y="1064073"/>
                <a:ext cx="936926" cy="707886"/>
              </a:xfrm>
              <a:prstGeom prst="rect">
                <a:avLst/>
              </a:prstGeom>
              <a:noFill/>
            </p:spPr>
            <p:txBody>
              <a:bodyPr wrap="square" rtlCol="0">
                <a:spAutoFit/>
              </a:bodyPr>
              <a:lstStyle/>
              <a:p>
                <a:r>
                  <a:rPr lang="en-US" sz="1000" dirty="0">
                    <a:solidFill>
                      <a:srgbClr val="00B050"/>
                    </a:solidFill>
                  </a:rPr>
                  <a:t>1C. Auto load</a:t>
                </a:r>
              </a:p>
              <a:p>
                <a:r>
                  <a:rPr lang="en-US" sz="1000" dirty="0">
                    <a:solidFill>
                      <a:srgbClr val="00B050"/>
                    </a:solidFill>
                  </a:rPr>
                  <a:t>Model Types, &amp; Reusable Dictionaries </a:t>
                </a:r>
              </a:p>
            </p:txBody>
          </p:sp>
          <p:sp>
            <p:nvSpPr>
              <p:cNvPr id="238" name="TextBox 237"/>
              <p:cNvSpPr txBox="1"/>
              <p:nvPr/>
            </p:nvSpPr>
            <p:spPr>
              <a:xfrm rot="19266376">
                <a:off x="3938218" y="2114288"/>
                <a:ext cx="1235768" cy="400110"/>
              </a:xfrm>
              <a:prstGeom prst="rect">
                <a:avLst/>
              </a:prstGeom>
              <a:noFill/>
            </p:spPr>
            <p:txBody>
              <a:bodyPr wrap="square" rtlCol="0">
                <a:spAutoFit/>
              </a:bodyPr>
              <a:lstStyle/>
              <a:p>
                <a:r>
                  <a:rPr lang="en-US" sz="1000" dirty="0">
                    <a:solidFill>
                      <a:srgbClr val="FFC000"/>
                    </a:solidFill>
                  </a:rPr>
                  <a:t>2B. Enrich, Validate CBA file</a:t>
                </a:r>
              </a:p>
            </p:txBody>
          </p:sp>
          <p:sp>
            <p:nvSpPr>
              <p:cNvPr id="268" name="TextBox 267"/>
              <p:cNvSpPr txBox="1"/>
              <p:nvPr/>
            </p:nvSpPr>
            <p:spPr>
              <a:xfrm>
                <a:off x="7212690" y="1066993"/>
                <a:ext cx="936926" cy="707886"/>
              </a:xfrm>
              <a:prstGeom prst="rect">
                <a:avLst/>
              </a:prstGeom>
              <a:noFill/>
            </p:spPr>
            <p:txBody>
              <a:bodyPr wrap="square" rtlCol="0">
                <a:spAutoFit/>
              </a:bodyPr>
              <a:lstStyle/>
              <a:p>
                <a:r>
                  <a:rPr lang="en-US" sz="1000" dirty="0">
                    <a:solidFill>
                      <a:srgbClr val="00B050"/>
                    </a:solidFill>
                  </a:rPr>
                  <a:t>1D. Store</a:t>
                </a:r>
              </a:p>
              <a:p>
                <a:r>
                  <a:rPr lang="en-US" sz="1000" dirty="0">
                    <a:solidFill>
                      <a:srgbClr val="00B050"/>
                    </a:solidFill>
                  </a:rPr>
                  <a:t>Model Types, &amp; Reusable Dictionaries </a:t>
                </a:r>
              </a:p>
            </p:txBody>
          </p:sp>
        </p:grpSp>
        <p:grpSp>
          <p:nvGrpSpPr>
            <p:cNvPr id="273" name="Group 272"/>
            <p:cNvGrpSpPr/>
            <p:nvPr/>
          </p:nvGrpSpPr>
          <p:grpSpPr>
            <a:xfrm>
              <a:off x="895962" y="3176006"/>
              <a:ext cx="3696904" cy="2638522"/>
              <a:chOff x="895962" y="3176006"/>
              <a:chExt cx="3696904" cy="2638522"/>
            </a:xfrm>
          </p:grpSpPr>
          <p:grpSp>
            <p:nvGrpSpPr>
              <p:cNvPr id="85" name="Group 84"/>
              <p:cNvGrpSpPr/>
              <p:nvPr/>
            </p:nvGrpSpPr>
            <p:grpSpPr>
              <a:xfrm>
                <a:off x="895962" y="3900777"/>
                <a:ext cx="1351068" cy="638226"/>
                <a:chOff x="2683042" y="1760623"/>
                <a:chExt cx="1648325" cy="685801"/>
              </a:xfrm>
              <a:solidFill>
                <a:srgbClr val="FFC000"/>
              </a:solidFill>
            </p:grpSpPr>
            <p:sp>
              <p:nvSpPr>
                <p:cNvPr id="86" name="Flowchart: Alternate Process 85"/>
                <p:cNvSpPr/>
                <p:nvPr/>
              </p:nvSpPr>
              <p:spPr>
                <a:xfrm>
                  <a:off x="2683042" y="1760623"/>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87" name="TextBox 86"/>
                <p:cNvSpPr txBox="1"/>
                <p:nvPr/>
              </p:nvSpPr>
              <p:spPr>
                <a:xfrm>
                  <a:off x="3253747" y="1950023"/>
                  <a:ext cx="506914" cy="281111"/>
                </a:xfrm>
                <a:prstGeom prst="rect">
                  <a:avLst/>
                </a:prstGeom>
                <a:grpFill/>
              </p:spPr>
              <p:txBody>
                <a:bodyPr wrap="none" rtlCol="0">
                  <a:spAutoFit/>
                </a:bodyPr>
                <a:lstStyle/>
                <a:p>
                  <a:pPr algn="ctr"/>
                  <a:r>
                    <a:rPr lang="en-US" sz="1100" b="1" dirty="0">
                      <a:solidFill>
                        <a:srgbClr val="7030A0"/>
                      </a:solidFill>
                    </a:rPr>
                    <a:t>SDC</a:t>
                  </a:r>
                </a:p>
              </p:txBody>
            </p:sp>
          </p:grpSp>
          <p:cxnSp>
            <p:nvCxnSpPr>
              <p:cNvPr id="105" name="Straight Arrow Connector 104"/>
              <p:cNvCxnSpPr>
                <a:stCxn id="86" idx="3"/>
                <a:endCxn id="165" idx="1"/>
              </p:cNvCxnSpPr>
              <p:nvPr/>
            </p:nvCxnSpPr>
            <p:spPr>
              <a:xfrm>
                <a:off x="2247030" y="4219890"/>
                <a:ext cx="1149054" cy="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5" name="Flowchart: Direct Access Storage 164"/>
              <p:cNvSpPr/>
              <p:nvPr/>
            </p:nvSpPr>
            <p:spPr>
              <a:xfrm>
                <a:off x="3396084" y="4027549"/>
                <a:ext cx="1017957" cy="384681"/>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91" name="Flowchart: Direct Access Storage 190"/>
              <p:cNvSpPr/>
              <p:nvPr/>
            </p:nvSpPr>
            <p:spPr>
              <a:xfrm>
                <a:off x="3405876" y="5079431"/>
                <a:ext cx="1017957" cy="384681"/>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sp>
            <p:nvSpPr>
              <p:cNvPr id="239" name="TextBox 238"/>
              <p:cNvSpPr txBox="1"/>
              <p:nvPr/>
            </p:nvSpPr>
            <p:spPr>
              <a:xfrm rot="1266100">
                <a:off x="3558263" y="3294733"/>
                <a:ext cx="1034603" cy="246221"/>
              </a:xfrm>
              <a:prstGeom prst="rect">
                <a:avLst/>
              </a:prstGeom>
              <a:noFill/>
            </p:spPr>
            <p:txBody>
              <a:bodyPr wrap="square" rtlCol="0">
                <a:spAutoFit/>
              </a:bodyPr>
              <a:lstStyle/>
              <a:p>
                <a:r>
                  <a:rPr lang="en-US" sz="1000" dirty="0">
                    <a:solidFill>
                      <a:srgbClr val="FFC000"/>
                    </a:solidFill>
                  </a:rPr>
                  <a:t>2D. Test CBA file</a:t>
                </a:r>
              </a:p>
            </p:txBody>
          </p:sp>
          <p:sp>
            <p:nvSpPr>
              <p:cNvPr id="243" name="TextBox 242"/>
              <p:cNvSpPr txBox="1"/>
              <p:nvPr/>
            </p:nvSpPr>
            <p:spPr>
              <a:xfrm rot="3665000">
                <a:off x="2842334" y="3523539"/>
                <a:ext cx="1095175" cy="400110"/>
              </a:xfrm>
              <a:prstGeom prst="rect">
                <a:avLst/>
              </a:prstGeom>
              <a:noFill/>
            </p:spPr>
            <p:txBody>
              <a:bodyPr wrap="square" rtlCol="0">
                <a:spAutoFit/>
              </a:bodyPr>
              <a:lstStyle/>
              <a:p>
                <a:r>
                  <a:rPr lang="en-US" sz="1000" dirty="0">
                    <a:solidFill>
                      <a:srgbClr val="FFC000"/>
                    </a:solidFill>
                  </a:rPr>
                  <a:t>2C. Test Deploy CBA file</a:t>
                </a:r>
              </a:p>
            </p:txBody>
          </p:sp>
          <p:sp>
            <p:nvSpPr>
              <p:cNvPr id="244" name="TextBox 243"/>
              <p:cNvSpPr txBox="1"/>
              <p:nvPr/>
            </p:nvSpPr>
            <p:spPr>
              <a:xfrm>
                <a:off x="1656547" y="3296272"/>
                <a:ext cx="936926" cy="400110"/>
              </a:xfrm>
              <a:prstGeom prst="rect">
                <a:avLst/>
              </a:prstGeom>
              <a:noFill/>
            </p:spPr>
            <p:txBody>
              <a:bodyPr wrap="square" rtlCol="0">
                <a:spAutoFit/>
              </a:bodyPr>
              <a:lstStyle/>
              <a:p>
                <a:r>
                  <a:rPr lang="en-US" sz="1000" dirty="0">
                    <a:solidFill>
                      <a:srgbClr val="7030A0"/>
                    </a:solidFill>
                  </a:rPr>
                  <a:t>3A.Store CBA file</a:t>
                </a:r>
              </a:p>
            </p:txBody>
          </p:sp>
          <p:sp>
            <p:nvSpPr>
              <p:cNvPr id="245" name="TextBox 244"/>
              <p:cNvSpPr txBox="1"/>
              <p:nvPr/>
            </p:nvSpPr>
            <p:spPr>
              <a:xfrm>
                <a:off x="2290116" y="4186458"/>
                <a:ext cx="936926" cy="400110"/>
              </a:xfrm>
              <a:prstGeom prst="rect">
                <a:avLst/>
              </a:prstGeom>
              <a:noFill/>
            </p:spPr>
            <p:txBody>
              <a:bodyPr wrap="square" rtlCol="0">
                <a:spAutoFit/>
              </a:bodyPr>
              <a:lstStyle/>
              <a:p>
                <a:r>
                  <a:rPr lang="en-US" sz="1000" dirty="0">
                    <a:solidFill>
                      <a:srgbClr val="7030A0"/>
                    </a:solidFill>
                  </a:rPr>
                  <a:t>3B. Publish CBA file</a:t>
                </a:r>
              </a:p>
            </p:txBody>
          </p:sp>
          <p:sp>
            <p:nvSpPr>
              <p:cNvPr id="256" name="TextBox 255"/>
              <p:cNvSpPr txBox="1"/>
              <p:nvPr/>
            </p:nvSpPr>
            <p:spPr>
              <a:xfrm>
                <a:off x="2378332" y="5260530"/>
                <a:ext cx="1015896" cy="553998"/>
              </a:xfrm>
              <a:prstGeom prst="rect">
                <a:avLst/>
              </a:prstGeom>
              <a:noFill/>
            </p:spPr>
            <p:txBody>
              <a:bodyPr wrap="square" rtlCol="0">
                <a:spAutoFit/>
              </a:bodyPr>
              <a:lstStyle/>
              <a:p>
                <a:r>
                  <a:rPr lang="en-US" sz="1000" dirty="0">
                    <a:solidFill>
                      <a:srgbClr val="C00000"/>
                    </a:solidFill>
                  </a:rPr>
                  <a:t>4H. Consume </a:t>
                </a:r>
              </a:p>
              <a:p>
                <a:r>
                  <a:rPr lang="en-US" sz="1000" dirty="0">
                    <a:solidFill>
                      <a:srgbClr val="C00000"/>
                    </a:solidFill>
                  </a:rPr>
                  <a:t>Self Service</a:t>
                </a:r>
              </a:p>
              <a:p>
                <a:r>
                  <a:rPr lang="en-US" sz="1000" dirty="0">
                    <a:solidFill>
                      <a:srgbClr val="C00000"/>
                    </a:solidFill>
                  </a:rPr>
                  <a:t>Response</a:t>
                </a:r>
              </a:p>
            </p:txBody>
          </p:sp>
          <p:grpSp>
            <p:nvGrpSpPr>
              <p:cNvPr id="257" name="Group 256"/>
              <p:cNvGrpSpPr/>
              <p:nvPr/>
            </p:nvGrpSpPr>
            <p:grpSpPr>
              <a:xfrm>
                <a:off x="895962" y="4967604"/>
                <a:ext cx="1351068" cy="638226"/>
                <a:chOff x="2680628" y="1444912"/>
                <a:chExt cx="1648325" cy="685801"/>
              </a:xfrm>
              <a:solidFill>
                <a:schemeClr val="accent6">
                  <a:lumMod val="60000"/>
                  <a:lumOff val="40000"/>
                </a:schemeClr>
              </a:solidFill>
            </p:grpSpPr>
            <p:sp>
              <p:nvSpPr>
                <p:cNvPr id="258" name="Flowchart: Alternate Process 257"/>
                <p:cNvSpPr/>
                <p:nvPr/>
              </p:nvSpPr>
              <p:spPr>
                <a:xfrm>
                  <a:off x="2680628" y="1444912"/>
                  <a:ext cx="1648325" cy="685801"/>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59" name="TextBox 258"/>
                <p:cNvSpPr txBox="1"/>
                <p:nvPr/>
              </p:nvSpPr>
              <p:spPr>
                <a:xfrm>
                  <a:off x="3249345" y="1647257"/>
                  <a:ext cx="424776" cy="281111"/>
                </a:xfrm>
                <a:prstGeom prst="rect">
                  <a:avLst/>
                </a:prstGeom>
                <a:grpFill/>
              </p:spPr>
              <p:txBody>
                <a:bodyPr wrap="none" rtlCol="0">
                  <a:spAutoFit/>
                </a:bodyPr>
                <a:lstStyle/>
                <a:p>
                  <a:pPr algn="ctr"/>
                  <a:r>
                    <a:rPr lang="en-US" sz="1100" b="1" dirty="0">
                      <a:solidFill>
                        <a:srgbClr val="7030A0"/>
                      </a:solidFill>
                    </a:rPr>
                    <a:t>SO</a:t>
                  </a:r>
                </a:p>
              </p:txBody>
            </p:sp>
          </p:grpSp>
          <p:cxnSp>
            <p:nvCxnSpPr>
              <p:cNvPr id="260" name="Straight Arrow Connector 259"/>
              <p:cNvCxnSpPr>
                <a:stCxn id="258" idx="3"/>
                <a:endCxn id="191" idx="1"/>
              </p:cNvCxnSpPr>
              <p:nvPr/>
            </p:nvCxnSpPr>
            <p:spPr>
              <a:xfrm flipV="1">
                <a:off x="2247030" y="5271772"/>
                <a:ext cx="1158846" cy="1494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20183969">
                <a:off x="2110377" y="4665004"/>
                <a:ext cx="2107724" cy="246221"/>
              </a:xfrm>
              <a:prstGeom prst="rect">
                <a:avLst/>
              </a:prstGeom>
              <a:noFill/>
            </p:spPr>
            <p:txBody>
              <a:bodyPr wrap="square" rtlCol="0">
                <a:spAutoFit/>
              </a:bodyPr>
              <a:lstStyle/>
              <a:p>
                <a:r>
                  <a:rPr lang="en-US" sz="1000" dirty="0">
                    <a:solidFill>
                      <a:srgbClr val="C00000"/>
                    </a:solidFill>
                  </a:rPr>
                  <a:t>4A. Send Self Service Request</a:t>
                </a:r>
              </a:p>
            </p:txBody>
          </p:sp>
          <p:sp>
            <p:nvSpPr>
              <p:cNvPr id="269" name="TextBox 268"/>
              <p:cNvSpPr txBox="1"/>
              <p:nvPr/>
            </p:nvSpPr>
            <p:spPr>
              <a:xfrm>
                <a:off x="3426027" y="5132720"/>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sp>
            <p:nvSpPr>
              <p:cNvPr id="270" name="TextBox 269"/>
              <p:cNvSpPr txBox="1"/>
              <p:nvPr/>
            </p:nvSpPr>
            <p:spPr>
              <a:xfrm>
                <a:off x="3426028" y="4084522"/>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grpSp>
      </p:grpSp>
      <p:sp>
        <p:nvSpPr>
          <p:cNvPr id="3" name="TextBox 2"/>
          <p:cNvSpPr txBox="1"/>
          <p:nvPr/>
        </p:nvSpPr>
        <p:spPr>
          <a:xfrm>
            <a:off x="5504085" y="2121418"/>
            <a:ext cx="2937727" cy="369332"/>
          </a:xfrm>
          <a:prstGeom prst="rect">
            <a:avLst/>
          </a:prstGeom>
          <a:noFill/>
        </p:spPr>
        <p:txBody>
          <a:bodyPr wrap="none" rtlCol="0">
            <a:spAutoFit/>
          </a:bodyPr>
          <a:lstStyle/>
          <a:p>
            <a:r>
              <a:rPr lang="en-US" b="1" dirty="0"/>
              <a:t>Blueprint Processor Platform</a:t>
            </a:r>
          </a:p>
        </p:txBody>
      </p:sp>
      <p:sp>
        <p:nvSpPr>
          <p:cNvPr id="106" name="Rounded Rectangle 105"/>
          <p:cNvSpPr/>
          <p:nvPr/>
        </p:nvSpPr>
        <p:spPr>
          <a:xfrm>
            <a:off x="5053965" y="1037105"/>
            <a:ext cx="4848024" cy="99647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Tree>
    <p:extLst>
      <p:ext uri="{BB962C8B-B14F-4D97-AF65-F5344CB8AC3E}">
        <p14:creationId xmlns:p14="http://schemas.microsoft.com/office/powerpoint/2010/main" val="963826949"/>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Functional Decomposition</a:t>
            </a:r>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Client</a:t>
            </a: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 Server</a:t>
            </a: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a:t>CDS Frontend/UI MS</a:t>
            </a:r>
          </a:p>
        </p:txBody>
      </p:sp>
      <p:sp>
        <p:nvSpPr>
          <p:cNvPr id="8" name="Rounded Rectangle 7"/>
          <p:cNvSpPr/>
          <p:nvPr/>
        </p:nvSpPr>
        <p:spPr>
          <a:xfrm>
            <a:off x="5796394" y="18876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Controller Blue Prints</a:t>
            </a:r>
          </a:p>
          <a:p>
            <a:pPr algn="ctr"/>
            <a:r>
              <a:rPr lang="en-US" sz="1400" dirty="0">
                <a:solidFill>
                  <a:schemeClr val="tx1"/>
                </a:solidFill>
              </a:rPr>
              <a:t>Studio MS</a:t>
            </a:r>
            <a:endParaRPr lang="en-US" dirty="0">
              <a:solidFill>
                <a:schemeClr val="tx1"/>
              </a:solidFill>
            </a:endParaRPr>
          </a:p>
        </p:txBody>
      </p:sp>
      <p:sp>
        <p:nvSpPr>
          <p:cNvPr id="9" name="Rounded Rectangle 8"/>
          <p:cNvSpPr/>
          <p:nvPr/>
        </p:nvSpPr>
        <p:spPr>
          <a:xfrm>
            <a:off x="5796394" y="3889663"/>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 Prints Processor MS</a:t>
            </a: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7108247" y="233708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7108247" y="4331369"/>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6" idx="3"/>
            <a:endCxn id="8" idx="1"/>
          </p:cNvCxnSpPr>
          <p:nvPr/>
        </p:nvCxnSpPr>
        <p:spPr>
          <a:xfrm flipV="1">
            <a:off x="3486148" y="2337088"/>
            <a:ext cx="2310246" cy="121920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a:endCxn id="8" idx="2"/>
          </p:cNvCxnSpPr>
          <p:nvPr/>
        </p:nvCxnSpPr>
        <p:spPr>
          <a:xfrm flipV="1">
            <a:off x="6518562" y="2786495"/>
            <a:ext cx="0" cy="1103168"/>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a:t>Angular / Browser</a:t>
            </a:r>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a:t>Loopback4 / </a:t>
            </a:r>
            <a:r>
              <a:rPr lang="en-US" sz="1200" dirty="0" err="1"/>
              <a:t>Nodejs</a:t>
            </a:r>
            <a:endParaRPr lang="en-US" sz="1200" dirty="0"/>
          </a:p>
        </p:txBody>
      </p:sp>
      <p:sp>
        <p:nvSpPr>
          <p:cNvPr id="18" name="TextBox 17"/>
          <p:cNvSpPr txBox="1"/>
          <p:nvPr/>
        </p:nvSpPr>
        <p:spPr>
          <a:xfrm>
            <a:off x="5796394" y="1629685"/>
            <a:ext cx="1140056" cy="276999"/>
          </a:xfrm>
          <a:prstGeom prst="rect">
            <a:avLst/>
          </a:prstGeom>
          <a:noFill/>
        </p:spPr>
        <p:txBody>
          <a:bodyPr wrap="none" rtlCol="0">
            <a:spAutoFit/>
          </a:bodyPr>
          <a:lstStyle/>
          <a:p>
            <a:r>
              <a:rPr lang="en-US" sz="1200" dirty="0"/>
              <a:t>Spring Boot 2.1</a:t>
            </a:r>
          </a:p>
        </p:txBody>
      </p:sp>
      <p:sp>
        <p:nvSpPr>
          <p:cNvPr id="19" name="TextBox 18"/>
          <p:cNvSpPr txBox="1"/>
          <p:nvPr/>
        </p:nvSpPr>
        <p:spPr>
          <a:xfrm rot="19944529">
            <a:off x="4218023" y="2473166"/>
            <a:ext cx="1485215" cy="276999"/>
          </a:xfrm>
          <a:prstGeom prst="rect">
            <a:avLst/>
          </a:prstGeom>
          <a:noFill/>
        </p:spPr>
        <p:txBody>
          <a:bodyPr wrap="none" rtlCol="0">
            <a:spAutoFit/>
          </a:bodyPr>
          <a:lstStyle/>
          <a:p>
            <a:r>
              <a:rPr lang="en-US" sz="1200" dirty="0" err="1"/>
              <a:t>Webflux</a:t>
            </a:r>
            <a:r>
              <a:rPr lang="en-US" sz="1200" dirty="0"/>
              <a:t> Http / GRPC</a:t>
            </a:r>
          </a:p>
        </p:txBody>
      </p:sp>
      <p:sp>
        <p:nvSpPr>
          <p:cNvPr id="20" name="TextBox 19"/>
          <p:cNvSpPr txBox="1"/>
          <p:nvPr/>
        </p:nvSpPr>
        <p:spPr>
          <a:xfrm>
            <a:off x="6030211" y="3514409"/>
            <a:ext cx="909223" cy="276999"/>
          </a:xfrm>
          <a:prstGeom prst="rect">
            <a:avLst/>
          </a:prstGeom>
          <a:noFill/>
        </p:spPr>
        <p:txBody>
          <a:bodyPr wrap="none" rtlCol="0">
            <a:spAutoFit/>
          </a:bodyPr>
          <a:lstStyle/>
          <a:p>
            <a:r>
              <a:rPr lang="en-US" sz="1200" dirty="0"/>
              <a:t>Spring Boot</a:t>
            </a:r>
          </a:p>
        </p:txBody>
      </p:sp>
      <p:cxnSp>
        <p:nvCxnSpPr>
          <p:cNvPr id="21" name="Straight Arrow Connector 20"/>
          <p:cNvCxnSpPr>
            <a:stCxn id="6" idx="3"/>
            <a:endCxn id="9" idx="1"/>
          </p:cNvCxnSpPr>
          <p:nvPr/>
        </p:nvCxnSpPr>
        <p:spPr>
          <a:xfrm>
            <a:off x="3486148" y="3556288"/>
            <a:ext cx="2310246" cy="782782"/>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094382">
            <a:off x="4296227" y="3807116"/>
            <a:ext cx="1485215" cy="276999"/>
          </a:xfrm>
          <a:prstGeom prst="rect">
            <a:avLst/>
          </a:prstGeom>
          <a:noFill/>
        </p:spPr>
        <p:txBody>
          <a:bodyPr wrap="none" rtlCol="0">
            <a:spAutoFit/>
          </a:bodyPr>
          <a:lstStyle/>
          <a:p>
            <a:r>
              <a:rPr lang="en-US" sz="1200" dirty="0" err="1"/>
              <a:t>Webflux</a:t>
            </a:r>
            <a:r>
              <a:rPr lang="en-US" sz="1200" dirty="0"/>
              <a:t> Http / GRPC</a:t>
            </a:r>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a:t>Http / </a:t>
            </a:r>
            <a:r>
              <a:rPr lang="en-US" sz="1200" dirty="0" err="1"/>
              <a:t>Websocket</a:t>
            </a:r>
            <a:endParaRPr lang="en-US" sz="1200" dirty="0"/>
          </a:p>
        </p:txBody>
      </p:sp>
      <p:sp>
        <p:nvSpPr>
          <p:cNvPr id="24" name="TextBox 23"/>
          <p:cNvSpPr txBox="1"/>
          <p:nvPr/>
        </p:nvSpPr>
        <p:spPr>
          <a:xfrm>
            <a:off x="6858016" y="1179050"/>
            <a:ext cx="4798558" cy="646331"/>
          </a:xfrm>
          <a:prstGeom prst="rect">
            <a:avLst/>
          </a:prstGeom>
          <a:noFill/>
        </p:spPr>
        <p:txBody>
          <a:bodyPr wrap="none" rtlCol="0">
            <a:spAutoFit/>
          </a:bodyPr>
          <a:lstStyle/>
          <a:p>
            <a:pPr marL="342900" indent="-342900">
              <a:buFontTx/>
              <a:buAutoNum type="arabicPeriod"/>
            </a:pPr>
            <a:r>
              <a:rPr lang="en-US" sz="1200" dirty="0"/>
              <a:t>Artifact Management(Blue Prints, Model Type, Resource Definitions)</a:t>
            </a:r>
          </a:p>
          <a:p>
            <a:pPr marL="342900" indent="-342900">
              <a:buFontTx/>
              <a:buAutoNum type="arabicPeriod"/>
            </a:pPr>
            <a:r>
              <a:rPr lang="en-US" sz="1200" dirty="0"/>
              <a:t>Enrichment(Model Types/ Resource Definition)</a:t>
            </a:r>
          </a:p>
          <a:p>
            <a:pPr marL="342900" indent="-342900">
              <a:buAutoNum type="arabicPeriod"/>
            </a:pPr>
            <a:r>
              <a:rPr lang="en-US" sz="1200" dirty="0"/>
              <a:t>Validation(Model Types/ Resource Definition)</a:t>
            </a:r>
          </a:p>
        </p:txBody>
      </p:sp>
      <p:sp>
        <p:nvSpPr>
          <p:cNvPr id="25" name="TextBox 24"/>
          <p:cNvSpPr txBox="1"/>
          <p:nvPr/>
        </p:nvSpPr>
        <p:spPr>
          <a:xfrm>
            <a:off x="7200055" y="3682529"/>
            <a:ext cx="2098523" cy="646331"/>
          </a:xfrm>
          <a:prstGeom prst="rect">
            <a:avLst/>
          </a:prstGeom>
          <a:noFill/>
        </p:spPr>
        <p:txBody>
          <a:bodyPr wrap="none" rtlCol="0">
            <a:spAutoFit/>
          </a:bodyPr>
          <a:lstStyle/>
          <a:p>
            <a:pPr marL="342900" indent="-342900">
              <a:buAutoNum type="arabicPeriod"/>
            </a:pPr>
            <a:r>
              <a:rPr lang="en-US" sz="1200" dirty="0"/>
              <a:t>Process</a:t>
            </a:r>
          </a:p>
          <a:p>
            <a:pPr marL="342900" indent="-342900">
              <a:buAutoNum type="arabicPeriod"/>
            </a:pPr>
            <a:r>
              <a:rPr lang="en-US" sz="1200" dirty="0"/>
              <a:t>Resource Resolution</a:t>
            </a:r>
          </a:p>
          <a:p>
            <a:pPr marL="342900" indent="-342900">
              <a:buAutoNum type="arabicPeriod"/>
            </a:pPr>
            <a:r>
              <a:rPr lang="en-US" sz="1200" dirty="0"/>
              <a:t>Network Communication</a:t>
            </a:r>
          </a:p>
        </p:txBody>
      </p:sp>
      <p:sp>
        <p:nvSpPr>
          <p:cNvPr id="26" name="TextBox 25"/>
          <p:cNvSpPr txBox="1"/>
          <p:nvPr/>
        </p:nvSpPr>
        <p:spPr>
          <a:xfrm>
            <a:off x="914098" y="4799871"/>
            <a:ext cx="2978050" cy="1015663"/>
          </a:xfrm>
          <a:prstGeom prst="rect">
            <a:avLst/>
          </a:prstGeom>
          <a:noFill/>
        </p:spPr>
        <p:txBody>
          <a:bodyPr wrap="square" rtlCol="0">
            <a:spAutoFit/>
          </a:bodyPr>
          <a:lstStyle/>
          <a:p>
            <a:pPr marL="342900" indent="-342900">
              <a:buFontTx/>
              <a:buAutoNum type="arabicPeriod"/>
            </a:pPr>
            <a:r>
              <a:rPr lang="en-US" sz="1200" dirty="0"/>
              <a:t>Proxy Artifact Management(Blue Prints, Model Type, Resource Definitions)</a:t>
            </a:r>
          </a:p>
          <a:p>
            <a:pPr marL="342900" indent="-342900">
              <a:buFontTx/>
              <a:buAutoNum type="arabicPeriod"/>
            </a:pPr>
            <a:r>
              <a:rPr lang="en-US" sz="1200" dirty="0"/>
              <a:t>Proxy Enhancement and Enrichment</a:t>
            </a:r>
          </a:p>
          <a:p>
            <a:pPr marL="342900" indent="-342900">
              <a:buFontTx/>
              <a:buAutoNum type="arabicPeriod"/>
            </a:pPr>
            <a:r>
              <a:rPr lang="en-US" sz="1200" dirty="0"/>
              <a:t>User Event Management</a:t>
            </a:r>
          </a:p>
          <a:p>
            <a:pPr marL="342900" indent="-342900">
              <a:buFontTx/>
              <a:buAutoNum type="arabicPeriod"/>
            </a:pPr>
            <a:r>
              <a:rPr lang="en-US" sz="1200" dirty="0"/>
              <a:t>User Access Control Management.</a:t>
            </a:r>
          </a:p>
        </p:txBody>
      </p:sp>
      <p:sp>
        <p:nvSpPr>
          <p:cNvPr id="27" name="Rounded Rectangle 26"/>
          <p:cNvSpPr/>
          <p:nvPr/>
        </p:nvSpPr>
        <p:spPr>
          <a:xfrm>
            <a:off x="4796582" y="5262105"/>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AAF</a:t>
            </a:r>
          </a:p>
          <a:p>
            <a:pPr algn="ctr"/>
            <a:r>
              <a:rPr lang="en-US" dirty="0">
                <a:solidFill>
                  <a:schemeClr val="tx1"/>
                </a:solidFill>
              </a:rPr>
              <a:t>MS</a:t>
            </a:r>
          </a:p>
        </p:txBody>
      </p:sp>
      <p:cxnSp>
        <p:nvCxnSpPr>
          <p:cNvPr id="28" name="Straight Arrow Connector 27"/>
          <p:cNvCxnSpPr>
            <a:stCxn id="6" idx="3"/>
            <a:endCxn id="27" idx="0"/>
          </p:cNvCxnSpPr>
          <p:nvPr/>
        </p:nvCxnSpPr>
        <p:spPr>
          <a:xfrm>
            <a:off x="3486148" y="3556288"/>
            <a:ext cx="2032602" cy="1705817"/>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907854" y="2937914"/>
            <a:ext cx="1485215" cy="276999"/>
          </a:xfrm>
          <a:prstGeom prst="rect">
            <a:avLst/>
          </a:prstGeom>
          <a:noFill/>
        </p:spPr>
        <p:txBody>
          <a:bodyPr wrap="none" rtlCol="0">
            <a:spAutoFit/>
          </a:bodyPr>
          <a:lstStyle/>
          <a:p>
            <a:r>
              <a:rPr lang="en-US" sz="1200" dirty="0" err="1"/>
              <a:t>Webflux</a:t>
            </a:r>
            <a:r>
              <a:rPr lang="en-US" sz="1200" dirty="0"/>
              <a:t> Http / GRPC</a:t>
            </a:r>
          </a:p>
        </p:txBody>
      </p:sp>
    </p:spTree>
    <p:extLst>
      <p:ext uri="{BB962C8B-B14F-4D97-AF65-F5344CB8AC3E}">
        <p14:creationId xmlns:p14="http://schemas.microsoft.com/office/powerpoint/2010/main" val="78315467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4722"/>
          <a:stretch/>
        </p:blipFill>
        <p:spPr>
          <a:xfrm>
            <a:off x="7109187" y="1146301"/>
            <a:ext cx="5007507" cy="5082376"/>
          </a:xfrm>
          <a:prstGeom prst="rect">
            <a:avLst/>
          </a:prstGeom>
        </p:spPr>
      </p:pic>
      <p:sp>
        <p:nvSpPr>
          <p:cNvPr id="2" name="Title 1"/>
          <p:cNvSpPr>
            <a:spLocks noGrp="1"/>
          </p:cNvSpPr>
          <p:nvPr>
            <p:ph type="title"/>
          </p:nvPr>
        </p:nvSpPr>
        <p:spPr/>
        <p:txBody>
          <a:bodyPr>
            <a:normAutofit fontScale="90000"/>
          </a:bodyPr>
          <a:lstStyle/>
          <a:p>
            <a:r>
              <a:rPr lang="en-US" dirty="0"/>
              <a:t>Controller Blueprints Logical Diagram</a:t>
            </a:r>
          </a:p>
        </p:txBody>
      </p:sp>
      <p:pic>
        <p:nvPicPr>
          <p:cNvPr id="4" name="Picture 3"/>
          <p:cNvPicPr>
            <a:picLocks noChangeAspect="1"/>
          </p:cNvPicPr>
          <p:nvPr/>
        </p:nvPicPr>
        <p:blipFill rotWithShape="1">
          <a:blip r:embed="rId3"/>
          <a:srcRect l="11085" t="2646" r="13766" b="3031"/>
          <a:stretch/>
        </p:blipFill>
        <p:spPr>
          <a:xfrm>
            <a:off x="139849" y="1146301"/>
            <a:ext cx="3528509" cy="5240127"/>
          </a:xfrm>
          <a:prstGeom prst="rect">
            <a:avLst/>
          </a:prstGeom>
        </p:spPr>
      </p:pic>
      <p:pic>
        <p:nvPicPr>
          <p:cNvPr id="5" name="Picture 4"/>
          <p:cNvPicPr>
            <a:picLocks noChangeAspect="1"/>
          </p:cNvPicPr>
          <p:nvPr/>
        </p:nvPicPr>
        <p:blipFill rotWithShape="1">
          <a:blip r:embed="rId4"/>
          <a:srcRect l="9054" t="1242" r="3997" b="263"/>
          <a:stretch/>
        </p:blipFill>
        <p:spPr>
          <a:xfrm>
            <a:off x="3870151" y="1296601"/>
            <a:ext cx="3358987" cy="5082623"/>
          </a:xfrm>
          <a:prstGeom prst="rect">
            <a:avLst/>
          </a:prstGeom>
        </p:spPr>
      </p:pic>
    </p:spTree>
    <p:extLst>
      <p:ext uri="{BB962C8B-B14F-4D97-AF65-F5344CB8AC3E}">
        <p14:creationId xmlns:p14="http://schemas.microsoft.com/office/powerpoint/2010/main" val="9853123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Type Definition</a:t>
            </a:r>
          </a:p>
        </p:txBody>
      </p:sp>
      <p:graphicFrame>
        <p:nvGraphicFramePr>
          <p:cNvPr id="4" name="Table 3"/>
          <p:cNvGraphicFramePr>
            <a:graphicFrameLocks noGrp="1"/>
          </p:cNvGraphicFramePr>
          <p:nvPr>
            <p:extLst>
              <p:ext uri="{D42A27DB-BD31-4B8C-83A1-F6EECF244321}">
                <p14:modId xmlns:p14="http://schemas.microsoft.com/office/powerpoint/2010/main" val="501193928"/>
              </p:ext>
            </p:extLst>
          </p:nvPr>
        </p:nvGraphicFramePr>
        <p:xfrm>
          <a:off x="649706" y="1061881"/>
          <a:ext cx="11171455" cy="5411013"/>
        </p:xfrm>
        <a:graphic>
          <a:graphicData uri="http://schemas.openxmlformats.org/drawingml/2006/table">
            <a:tbl>
              <a:tblPr/>
              <a:tblGrid>
                <a:gridCol w="2045368">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1949116">
                  <a:extLst>
                    <a:ext uri="{9D8B030D-6E8A-4147-A177-3AD203B41FA5}">
                      <a16:colId xmlns:a16="http://schemas.microsoft.com/office/drawing/2014/main" val="20002"/>
                    </a:ext>
                  </a:extLst>
                </a:gridCol>
                <a:gridCol w="6238508">
                  <a:extLst>
                    <a:ext uri="{9D8B030D-6E8A-4147-A177-3AD203B41FA5}">
                      <a16:colId xmlns:a16="http://schemas.microsoft.com/office/drawing/2014/main" val="20003"/>
                    </a:ext>
                  </a:extLst>
                </a:gridCol>
              </a:tblGrid>
              <a:tr h="239577">
                <a:tc>
                  <a:txBody>
                    <a:bodyPr/>
                    <a:lstStyle/>
                    <a:p>
                      <a:pPr algn="ctr"/>
                      <a:r>
                        <a:rPr lang="en-US" sz="1400" b="1" dirty="0">
                          <a:effectLst/>
                        </a:rPr>
                        <a:t>Service Template Keys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2358">
                <a:tc>
                  <a:txBody>
                    <a:bodyPr/>
                    <a:lstStyle/>
                    <a:p>
                      <a:r>
                        <a:rPr lang="en-US" sz="1400" b="1" dirty="0" err="1">
                          <a:effectLst/>
                        </a:rPr>
                        <a:t>tosca_definitions_version</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Controller</a:t>
                      </a:r>
                      <a:r>
                        <a:rPr lang="en-US" sz="1400" baseline="0" dirty="0">
                          <a:effectLst/>
                        </a:rPr>
                        <a:t> Blueprints(CB) </a:t>
                      </a:r>
                      <a:r>
                        <a:rPr lang="en-US" sz="1400" dirty="0">
                          <a:effectLst/>
                        </a:rPr>
                        <a:t>Simple 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2358">
                <a:tc>
                  <a:txBody>
                    <a:bodyPr/>
                    <a:lstStyle/>
                    <a:p>
                      <a:r>
                        <a:rPr lang="en-US" sz="1400" b="1">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map</a:t>
                      </a:r>
                      <a:r>
                        <a:rPr lang="en-US" sz="1400">
                          <a:effectLst/>
                        </a:rPr>
                        <a:t> of </a:t>
                      </a:r>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218">
                <a:tc>
                  <a:txBody>
                    <a:bodyPr/>
                    <a:lstStyle/>
                    <a:p>
                      <a:r>
                        <a:rPr lang="en-US" sz="1400" b="1">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description</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a:t>
                      </a:r>
                    </a:p>
                    <a:p>
                      <a:r>
                        <a:rPr lang="en-US" sz="1400">
                          <a:effectLst/>
                          <a:hlinkClick r:id="rId6"/>
                        </a:rPr>
                        <a:t>Import Definitions</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CB Definitions documents, may be file location or URIs relative to the service template file within the same CBA file.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2358">
                <a:tc>
                  <a:txBody>
                    <a:bodyPr/>
                    <a:lstStyle/>
                    <a:p>
                      <a:r>
                        <a:rPr lang="en-US" sz="1400" b="1" dirty="0" err="1">
                          <a:effectLst/>
                        </a:rPr>
                        <a:t>artifact_types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7"/>
                        </a:rPr>
                        <a:t>Artifact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2358">
                <a:tc>
                  <a:txBody>
                    <a:bodyPr/>
                    <a:lstStyle/>
                    <a:p>
                      <a:r>
                        <a:rPr lang="en-US" sz="1400" b="1">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Data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CB Data 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2497">
                <a:tc>
                  <a:txBody>
                    <a:bodyPr/>
                    <a:lstStyle/>
                    <a:p>
                      <a:r>
                        <a:rPr lang="en-US" sz="1400" b="1">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Capability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32497">
                <a:tc>
                  <a:txBody>
                    <a:bodyPr/>
                    <a:lstStyle/>
                    <a:p>
                      <a:r>
                        <a:rPr lang="en-US" sz="1400" b="1" dirty="0" err="1">
                          <a:effectLst/>
                        </a:rPr>
                        <a:t>relationship_types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Relationship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2358">
                <a:tc>
                  <a:txBody>
                    <a:bodyPr/>
                    <a:lstStyle/>
                    <a:p>
                      <a:r>
                        <a:rPr lang="en-US" sz="1400" b="1">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Node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2358">
                <a:tc>
                  <a:txBody>
                    <a:bodyPr/>
                    <a:lstStyle/>
                    <a:p>
                      <a:r>
                        <a:rPr lang="en-US" sz="1400" b="1" dirty="0" err="1">
                          <a:effectLst/>
                        </a:rPr>
                        <a:t>policy_types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Policy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32497">
                <a:tc>
                  <a:txBody>
                    <a:bodyPr/>
                    <a:lstStyle/>
                    <a:p>
                      <a:r>
                        <a:rPr lang="en-US" sz="1400" b="1" dirty="0" err="1">
                          <a:effectLst/>
                        </a:rPr>
                        <a:t>topology_template</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a:t>
            </a:r>
          </a:p>
        </p:txBody>
      </p:sp>
      <p:graphicFrame>
        <p:nvGraphicFramePr>
          <p:cNvPr id="4" name="Table 3"/>
          <p:cNvGraphicFramePr>
            <a:graphicFrameLocks noGrp="1"/>
          </p:cNvGraphicFramePr>
          <p:nvPr>
            <p:extLst>
              <p:ext uri="{D42A27DB-BD31-4B8C-83A1-F6EECF244321}">
                <p14:modId xmlns:p14="http://schemas.microsoft.com/office/powerpoint/2010/main" val="567206088"/>
              </p:ext>
            </p:extLst>
          </p:nvPr>
        </p:nvGraphicFramePr>
        <p:xfrm>
          <a:off x="565484" y="1059530"/>
          <a:ext cx="11069052" cy="2411256"/>
        </p:xfrm>
        <a:graphic>
          <a:graphicData uri="http://schemas.openxmlformats.org/drawingml/2006/table">
            <a:tbl>
              <a:tblPr/>
              <a:tblGrid>
                <a:gridCol w="1846853">
                  <a:extLst>
                    <a:ext uri="{9D8B030D-6E8A-4147-A177-3AD203B41FA5}">
                      <a16:colId xmlns:a16="http://schemas.microsoft.com/office/drawing/2014/main" val="20000"/>
                    </a:ext>
                  </a:extLst>
                </a:gridCol>
                <a:gridCol w="1001888">
                  <a:extLst>
                    <a:ext uri="{9D8B030D-6E8A-4147-A177-3AD203B41FA5}">
                      <a16:colId xmlns:a16="http://schemas.microsoft.com/office/drawing/2014/main" val="20001"/>
                    </a:ext>
                  </a:extLst>
                </a:gridCol>
                <a:gridCol w="2951442">
                  <a:extLst>
                    <a:ext uri="{9D8B030D-6E8A-4147-A177-3AD203B41FA5}">
                      <a16:colId xmlns:a16="http://schemas.microsoft.com/office/drawing/2014/main" val="20002"/>
                    </a:ext>
                  </a:extLst>
                </a:gridCol>
                <a:gridCol w="5268869">
                  <a:extLst>
                    <a:ext uri="{9D8B030D-6E8A-4147-A177-3AD203B41FA5}">
                      <a16:colId xmlns:a16="http://schemas.microsoft.com/office/drawing/2014/main" val="20003"/>
                    </a:ext>
                  </a:extLst>
                </a:gridCol>
              </a:tblGrid>
              <a:tr h="178356">
                <a:tc>
                  <a:txBody>
                    <a:bodyPr/>
                    <a:lstStyle/>
                    <a:p>
                      <a:pPr algn="ctr"/>
                      <a:r>
                        <a:rPr lang="en-US" sz="1600" b="1" dirty="0">
                          <a:effectLst/>
                        </a:rPr>
                        <a:t>Topology Template Keys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8958">
                <a:tc>
                  <a:txBody>
                    <a:bodyPr/>
                    <a:lstStyle/>
                    <a:p>
                      <a:r>
                        <a:rPr lang="en-US" sz="1400" b="1">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parameter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8958">
                <a:tc>
                  <a:txBody>
                    <a:bodyPr/>
                    <a:lstStyle/>
                    <a:p>
                      <a:r>
                        <a:rPr lang="en-US" sz="1400" b="1" dirty="0" err="1">
                          <a:effectLst/>
                        </a:rPr>
                        <a:t>node_templates</a:t>
                      </a:r>
                      <a:endParaRPr lang="en-US" sz="14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node 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policy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49015599"/>
              </p:ext>
            </p:extLst>
          </p:nvPr>
        </p:nvGraphicFramePr>
        <p:xfrm>
          <a:off x="553453" y="3534738"/>
          <a:ext cx="11069052" cy="2578779"/>
        </p:xfrm>
        <a:graphic>
          <a:graphicData uri="http://schemas.openxmlformats.org/drawingml/2006/table">
            <a:tbl>
              <a:tblPr/>
              <a:tblGrid>
                <a:gridCol w="1840831">
                  <a:extLst>
                    <a:ext uri="{9D8B030D-6E8A-4147-A177-3AD203B41FA5}">
                      <a16:colId xmlns:a16="http://schemas.microsoft.com/office/drawing/2014/main" val="20000"/>
                    </a:ext>
                  </a:extLst>
                </a:gridCol>
                <a:gridCol w="1010652">
                  <a:extLst>
                    <a:ext uri="{9D8B030D-6E8A-4147-A177-3AD203B41FA5}">
                      <a16:colId xmlns:a16="http://schemas.microsoft.com/office/drawing/2014/main" val="20001"/>
                    </a:ext>
                  </a:extLst>
                </a:gridCol>
                <a:gridCol w="2923674">
                  <a:extLst>
                    <a:ext uri="{9D8B030D-6E8A-4147-A177-3AD203B41FA5}">
                      <a16:colId xmlns:a16="http://schemas.microsoft.com/office/drawing/2014/main" val="20002"/>
                    </a:ext>
                  </a:extLst>
                </a:gridCol>
                <a:gridCol w="5293895">
                  <a:extLst>
                    <a:ext uri="{9D8B030D-6E8A-4147-A177-3AD203B41FA5}">
                      <a16:colId xmlns:a16="http://schemas.microsoft.com/office/drawing/2014/main" val="20003"/>
                    </a:ext>
                  </a:extLst>
                </a:gridCol>
              </a:tblGrid>
              <a:tr h="276689">
                <a:tc>
                  <a:txBody>
                    <a:bodyPr/>
                    <a:lstStyle/>
                    <a:p>
                      <a:pPr algn="ctr"/>
                      <a:r>
                        <a:rPr lang="en-US" sz="1600" b="1" dirty="0">
                          <a:effectLst/>
                        </a:rPr>
                        <a:t>Node Template Keys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7141">
                <a:tc>
                  <a:txBody>
                    <a:bodyPr/>
                    <a:lstStyle/>
                    <a:p>
                      <a:r>
                        <a:rPr lang="en-US" sz="1400" b="1">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7"/>
                        </a:rPr>
                        <a:t>string</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141">
                <a:tc>
                  <a:txBody>
                    <a:bodyPr/>
                    <a:lstStyle/>
                    <a:p>
                      <a:r>
                        <a:rPr lang="en-US" sz="1400" b="1">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property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attribute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requirement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41">
                <a:tc>
                  <a:txBody>
                    <a:bodyPr/>
                    <a:lstStyle/>
                    <a:p>
                      <a:r>
                        <a:rPr lang="en-US" sz="1400" b="1">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capability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141">
                <a:tc>
                  <a:txBody>
                    <a:bodyPr/>
                    <a:lstStyle/>
                    <a:p>
                      <a:r>
                        <a:rPr lang="en-US" sz="1400" b="1">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interface 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3"/>
                        </a:rPr>
                        <a:t>artifact 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(Cont..)</a:t>
            </a:r>
          </a:p>
        </p:txBody>
      </p:sp>
      <p:graphicFrame>
        <p:nvGraphicFramePr>
          <p:cNvPr id="4" name="Table 3"/>
          <p:cNvGraphicFramePr>
            <a:graphicFrameLocks noGrp="1"/>
          </p:cNvGraphicFramePr>
          <p:nvPr>
            <p:extLst>
              <p:ext uri="{D42A27DB-BD31-4B8C-83A1-F6EECF244321}">
                <p14:modId xmlns:p14="http://schemas.microsoft.com/office/powerpoint/2010/main" val="2696775776"/>
              </p:ext>
            </p:extLst>
          </p:nvPr>
        </p:nvGraphicFramePr>
        <p:xfrm>
          <a:off x="297049" y="3585411"/>
          <a:ext cx="11524112" cy="2621576"/>
        </p:xfrm>
        <a:graphic>
          <a:graphicData uri="http://schemas.openxmlformats.org/drawingml/2006/table">
            <a:tbl>
              <a:tblPr/>
              <a:tblGrid>
                <a:gridCol w="1808477">
                  <a:extLst>
                    <a:ext uri="{9D8B030D-6E8A-4147-A177-3AD203B41FA5}">
                      <a16:colId xmlns:a16="http://schemas.microsoft.com/office/drawing/2014/main" val="20000"/>
                    </a:ext>
                  </a:extLst>
                </a:gridCol>
                <a:gridCol w="1431758">
                  <a:extLst>
                    <a:ext uri="{9D8B030D-6E8A-4147-A177-3AD203B41FA5}">
                      <a16:colId xmlns:a16="http://schemas.microsoft.com/office/drawing/2014/main" val="20001"/>
                    </a:ext>
                  </a:extLst>
                </a:gridCol>
                <a:gridCol w="1576137">
                  <a:extLst>
                    <a:ext uri="{9D8B030D-6E8A-4147-A177-3AD203B41FA5}">
                      <a16:colId xmlns:a16="http://schemas.microsoft.com/office/drawing/2014/main" val="20002"/>
                    </a:ext>
                  </a:extLst>
                </a:gridCol>
                <a:gridCol w="6707740">
                  <a:extLst>
                    <a:ext uri="{9D8B030D-6E8A-4147-A177-3AD203B41FA5}">
                      <a16:colId xmlns:a16="http://schemas.microsoft.com/office/drawing/2014/main" val="20003"/>
                    </a:ext>
                  </a:extLst>
                </a:gridCol>
              </a:tblGrid>
              <a:tr h="458463">
                <a:tc>
                  <a:txBody>
                    <a:bodyPr/>
                    <a:lstStyle/>
                    <a:p>
                      <a:pPr algn="ctr"/>
                      <a:r>
                        <a:rPr lang="en-US" sz="1400" b="1" dirty="0">
                          <a:effectLst/>
                        </a:rPr>
                        <a:t>Requirement</a:t>
                      </a:r>
                      <a:r>
                        <a:rPr lang="en-US" sz="1400" b="1" baseline="0" dirty="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73550">
                <a:tc>
                  <a:txBody>
                    <a:bodyPr/>
                    <a:lstStyle/>
                    <a:p>
                      <a:r>
                        <a:rPr lang="en-US" sz="1400" b="1">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0568">
                <a:tc>
                  <a:txBody>
                    <a:bodyPr/>
                    <a:lstStyle/>
                    <a:p>
                      <a:r>
                        <a:rPr lang="en-US" sz="1400" b="1">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00608447"/>
              </p:ext>
            </p:extLst>
          </p:nvPr>
        </p:nvGraphicFramePr>
        <p:xfrm>
          <a:off x="314961" y="1197030"/>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property_name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&lt;</a:t>
                      </a:r>
                      <a:r>
                        <a:rPr lang="en-US" sz="1400" dirty="0" err="1"/>
                        <a:t>property_name</a:t>
                      </a:r>
                      <a:r>
                        <a:rPr lang="en-US" sz="1400" dirty="0"/>
                        <a:t>&gt;: &lt;</a:t>
                      </a:r>
                      <a:r>
                        <a:rPr lang="en-US" sz="1400" dirty="0" err="1"/>
                        <a:t>property_value</a:t>
                      </a:r>
                      <a:r>
                        <a:rPr lang="en-US" sz="1400" dirty="0"/>
                        <a:t>&gt; | { &lt;</a:t>
                      </a:r>
                      <a:r>
                        <a:rPr lang="en-US" sz="1400" dirty="0" err="1"/>
                        <a:t>property_value_expression</a:t>
                      </a:r>
                      <a:r>
                        <a:rPr lang="en-US" sz="1400" dirty="0"/>
                        <a:t>&gt;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77832"/>
              </p:ext>
            </p:extLst>
          </p:nvPr>
        </p:nvGraphicFramePr>
        <p:xfrm>
          <a:off x="314961" y="2311953"/>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attribute_name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This will assigned internally</a:t>
                      </a:r>
                      <a:r>
                        <a:rPr lang="en-US" sz="1400" baseline="0" dirty="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17727</TotalTime>
  <Words>2640</Words>
  <Application>Microsoft Office PowerPoint</Application>
  <PresentationFormat>Widescreen</PresentationFormat>
  <Paragraphs>590</Paragraphs>
  <Slides>25</Slides>
  <Notes>14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DengXian</vt:lpstr>
      <vt:lpstr>.AppleSystemUIFont</vt:lpstr>
      <vt:lpstr>Arial</vt:lpstr>
      <vt:lpstr>Calibri</vt:lpstr>
      <vt:lpstr>Consolas</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Controller Design Studio Data Flow</vt:lpstr>
      <vt:lpstr>Functional Decomposition</vt:lpstr>
      <vt:lpstr>Controller Blueprints Logical Diagram</vt:lpstr>
      <vt:lpstr>Controller Blueprints(CB) Type Definition</vt:lpstr>
      <vt:lpstr>Controller Blueprints(CB) Instance Model</vt:lpstr>
      <vt:lpstr>Controller Blueprints(CB) Instance Model (Cont..)</vt:lpstr>
      <vt:lpstr>Controller Blueprints(CB) Instance Model (Cont..)</vt:lpstr>
      <vt:lpstr>Controller Blueprints(CB) Instance Model (Cont..)</vt:lpstr>
      <vt:lpstr>Controller Blueprints(CB) Instance Model (Cont..)</vt:lpstr>
      <vt:lpstr>Controller Blueprints(CB) Instance Model (Cont..)</vt:lpstr>
      <vt:lpstr>Controller Blueprints Functions</vt:lpstr>
      <vt:lpstr>Controller Blueprints Archive(CBA) Format</vt:lpstr>
      <vt:lpstr>SLI Data Exchange (Current)</vt:lpstr>
      <vt:lpstr>SLI Context Exchange Optimization (Proposed)</vt:lpstr>
      <vt:lpstr>Contoller Blueprints Networks</vt:lpstr>
      <vt:lpstr>Controller Blueprint Archive</vt:lpstr>
      <vt:lpstr>Controller Blueprints Definitions</vt:lpstr>
      <vt:lpstr>Resource Template</vt:lpstr>
      <vt:lpstr>Resource Mappings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SINGAL, KAPIL</cp:lastModifiedBy>
  <cp:revision>1020</cp:revision>
  <dcterms:created xsi:type="dcterms:W3CDTF">2017-07-20T12:12:46Z</dcterms:created>
  <dcterms:modified xsi:type="dcterms:W3CDTF">2020-09-21T19:31:04Z</dcterms:modified>
</cp:coreProperties>
</file>