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702" r:id="rId2"/>
    <p:sldMasterId id="2147483707" r:id="rId3"/>
    <p:sldMasterId id="2147483710" r:id="rId4"/>
  </p:sldMasterIdLst>
  <p:notesMasterIdLst>
    <p:notesMasterId r:id="rId32"/>
  </p:notesMasterIdLst>
  <p:sldIdLst>
    <p:sldId id="277" r:id="rId5"/>
    <p:sldId id="291" r:id="rId6"/>
    <p:sldId id="302" r:id="rId7"/>
    <p:sldId id="305" r:id="rId8"/>
    <p:sldId id="318" r:id="rId9"/>
    <p:sldId id="296" r:id="rId10"/>
    <p:sldId id="293" r:id="rId11"/>
    <p:sldId id="297" r:id="rId12"/>
    <p:sldId id="300" r:id="rId13"/>
    <p:sldId id="299" r:id="rId14"/>
    <p:sldId id="298" r:id="rId15"/>
    <p:sldId id="303" r:id="rId16"/>
    <p:sldId id="304" r:id="rId17"/>
    <p:sldId id="301" r:id="rId18"/>
    <p:sldId id="294" r:id="rId19"/>
    <p:sldId id="316" r:id="rId20"/>
    <p:sldId id="317" r:id="rId21"/>
    <p:sldId id="311" r:id="rId22"/>
    <p:sldId id="306" r:id="rId23"/>
    <p:sldId id="307" r:id="rId24"/>
    <p:sldId id="310" r:id="rId25"/>
    <p:sldId id="309" r:id="rId26"/>
    <p:sldId id="287" r:id="rId27"/>
    <p:sldId id="313" r:id="rId28"/>
    <p:sldId id="312" r:id="rId29"/>
    <p:sldId id="314"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6127" autoAdjust="0"/>
  </p:normalViewPr>
  <p:slideViewPr>
    <p:cSldViewPr snapToGrid="0">
      <p:cViewPr varScale="1">
        <p:scale>
          <a:sx n="79" d="100"/>
          <a:sy n="79" d="100"/>
        </p:scale>
        <p:origin x="96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787CC-9C7B-8A4C-B1FE-E9167EA4F417}" type="datetimeFigureOut">
              <a:rPr kumimoji="1" lang="zh-CN" altLang="en-US" smtClean="0"/>
              <a:pPr/>
              <a:t>2018/12/18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F8075-4E32-E44D-9055-006626A9E13F}" type="slidenum">
              <a:rPr kumimoji="1" lang="zh-CN" altLang="en-US" smtClean="0"/>
              <a:pPr/>
              <a:t>‹#›</a:t>
            </a:fld>
            <a:endParaRPr kumimoji="1" lang="zh-CN" altLang="en-US"/>
          </a:p>
        </p:txBody>
      </p:sp>
    </p:spTree>
    <p:extLst>
      <p:ext uri="{BB962C8B-B14F-4D97-AF65-F5344CB8AC3E}">
        <p14:creationId xmlns:p14="http://schemas.microsoft.com/office/powerpoint/2010/main" val="22268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a:t>
            </a:fld>
            <a:endParaRPr kumimoji="1" lang="zh-CN" altLang="en-US"/>
          </a:p>
        </p:txBody>
      </p:sp>
    </p:spTree>
    <p:extLst>
      <p:ext uri="{BB962C8B-B14F-4D97-AF65-F5344CB8AC3E}">
        <p14:creationId xmlns:p14="http://schemas.microsoft.com/office/powerpoint/2010/main" val="196132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17</a:t>
            </a:fld>
            <a:endParaRPr kumimoji="1" lang="zh-CN" altLang="en-US"/>
          </a:p>
        </p:txBody>
      </p:sp>
    </p:spTree>
    <p:extLst>
      <p:ext uri="{BB962C8B-B14F-4D97-AF65-F5344CB8AC3E}">
        <p14:creationId xmlns:p14="http://schemas.microsoft.com/office/powerpoint/2010/main" val="175677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18</a:t>
            </a:fld>
            <a:endParaRPr kumimoji="1" lang="zh-CN" altLang="en-US"/>
          </a:p>
        </p:txBody>
      </p:sp>
    </p:spTree>
    <p:extLst>
      <p:ext uri="{BB962C8B-B14F-4D97-AF65-F5344CB8AC3E}">
        <p14:creationId xmlns:p14="http://schemas.microsoft.com/office/powerpoint/2010/main" val="2671169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19</a:t>
            </a:fld>
            <a:endParaRPr kumimoji="1" lang="zh-CN" altLang="en-US"/>
          </a:p>
        </p:txBody>
      </p:sp>
    </p:spTree>
    <p:extLst>
      <p:ext uri="{BB962C8B-B14F-4D97-AF65-F5344CB8AC3E}">
        <p14:creationId xmlns:p14="http://schemas.microsoft.com/office/powerpoint/2010/main" val="3206824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20</a:t>
            </a:fld>
            <a:endParaRPr kumimoji="1" lang="zh-CN" altLang="en-US"/>
          </a:p>
        </p:txBody>
      </p:sp>
    </p:spTree>
    <p:extLst>
      <p:ext uri="{BB962C8B-B14F-4D97-AF65-F5344CB8AC3E}">
        <p14:creationId xmlns:p14="http://schemas.microsoft.com/office/powerpoint/2010/main" val="429288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25</a:t>
            </a:fld>
            <a:endParaRPr kumimoji="1" lang="zh-CN" altLang="en-US"/>
          </a:p>
        </p:txBody>
      </p:sp>
    </p:spTree>
    <p:extLst>
      <p:ext uri="{BB962C8B-B14F-4D97-AF65-F5344CB8AC3E}">
        <p14:creationId xmlns:p14="http://schemas.microsoft.com/office/powerpoint/2010/main" val="393940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3</a:t>
            </a:fld>
            <a:endParaRPr kumimoji="1" lang="zh-CN" altLang="en-US"/>
          </a:p>
        </p:txBody>
      </p:sp>
    </p:spTree>
    <p:extLst>
      <p:ext uri="{BB962C8B-B14F-4D97-AF65-F5344CB8AC3E}">
        <p14:creationId xmlns:p14="http://schemas.microsoft.com/office/powerpoint/2010/main" val="258696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4</a:t>
            </a:fld>
            <a:endParaRPr kumimoji="1" lang="zh-CN" altLang="en-US"/>
          </a:p>
        </p:txBody>
      </p:sp>
    </p:spTree>
    <p:extLst>
      <p:ext uri="{BB962C8B-B14F-4D97-AF65-F5344CB8AC3E}">
        <p14:creationId xmlns:p14="http://schemas.microsoft.com/office/powerpoint/2010/main" val="304852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7</a:t>
            </a:fld>
            <a:endParaRPr kumimoji="1" lang="zh-CN" altLang="en-US"/>
          </a:p>
        </p:txBody>
      </p:sp>
    </p:spTree>
    <p:extLst>
      <p:ext uri="{BB962C8B-B14F-4D97-AF65-F5344CB8AC3E}">
        <p14:creationId xmlns:p14="http://schemas.microsoft.com/office/powerpoint/2010/main" val="190049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8</a:t>
            </a:fld>
            <a:endParaRPr kumimoji="1" lang="zh-CN" altLang="en-US"/>
          </a:p>
        </p:txBody>
      </p:sp>
    </p:spTree>
    <p:extLst>
      <p:ext uri="{BB962C8B-B14F-4D97-AF65-F5344CB8AC3E}">
        <p14:creationId xmlns:p14="http://schemas.microsoft.com/office/powerpoint/2010/main" val="27334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9</a:t>
            </a:fld>
            <a:endParaRPr kumimoji="1" lang="zh-CN" altLang="en-US"/>
          </a:p>
        </p:txBody>
      </p:sp>
    </p:spTree>
    <p:extLst>
      <p:ext uri="{BB962C8B-B14F-4D97-AF65-F5344CB8AC3E}">
        <p14:creationId xmlns:p14="http://schemas.microsoft.com/office/powerpoint/2010/main" val="321778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10</a:t>
            </a:fld>
            <a:endParaRPr kumimoji="1" lang="zh-CN" altLang="en-US"/>
          </a:p>
        </p:txBody>
      </p:sp>
    </p:spTree>
    <p:extLst>
      <p:ext uri="{BB962C8B-B14F-4D97-AF65-F5344CB8AC3E}">
        <p14:creationId xmlns:p14="http://schemas.microsoft.com/office/powerpoint/2010/main" val="32665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11</a:t>
            </a:fld>
            <a:endParaRPr kumimoji="1" lang="zh-CN" altLang="en-US"/>
          </a:p>
        </p:txBody>
      </p:sp>
    </p:spTree>
    <p:extLst>
      <p:ext uri="{BB962C8B-B14F-4D97-AF65-F5344CB8AC3E}">
        <p14:creationId xmlns:p14="http://schemas.microsoft.com/office/powerpoint/2010/main" val="187271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12</a:t>
            </a:fld>
            <a:endParaRPr kumimoji="1" lang="zh-CN" altLang="en-US"/>
          </a:p>
        </p:txBody>
      </p:sp>
    </p:spTree>
    <p:extLst>
      <p:ext uri="{BB962C8B-B14F-4D97-AF65-F5344CB8AC3E}">
        <p14:creationId xmlns:p14="http://schemas.microsoft.com/office/powerpoint/2010/main" val="2738790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621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Number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3" y="1197863"/>
            <a:ext cx="9702033" cy="4864608"/>
          </a:xfrm>
        </p:spPr>
        <p:txBody>
          <a:bodyPr lIns="0" tIns="0" rIns="0" bIns="0" numCol="2" spcCol="137160"/>
          <a:lstStyle>
            <a:lvl1pPr marL="228600" indent="-228600">
              <a:lnSpc>
                <a:spcPct val="113000"/>
              </a:lnSpc>
              <a:buFont typeface="+mj-lt"/>
              <a:buAutoNum type="arabicPeriod"/>
              <a:defRPr sz="2000">
                <a:solidFill>
                  <a:schemeClr val="bg1"/>
                </a:solidFill>
              </a:defRPr>
            </a:lvl1pPr>
            <a:lvl2pPr marL="502920" indent="-274320">
              <a:lnSpc>
                <a:spcPct val="113000"/>
              </a:lnSpc>
              <a:buFont typeface="+mj-lt"/>
              <a:buAutoNum type="alphaUcPeriod"/>
              <a:defRPr sz="1600">
                <a:solidFill>
                  <a:schemeClr val="bg1"/>
                </a:solidFill>
              </a:defRPr>
            </a:lvl2pPr>
            <a:lvl3pPr marL="777240" indent="-231775">
              <a:lnSpc>
                <a:spcPct val="113000"/>
              </a:lnSpc>
              <a:buFont typeface="+mj-lt"/>
              <a:buAutoNum type="arabicPeriod"/>
              <a:defRPr sz="1600">
                <a:solidFill>
                  <a:schemeClr val="bg1"/>
                </a:solidFill>
              </a:defRPr>
            </a:lvl3pPr>
            <a:lvl4pPr marL="1005840" indent="-228600">
              <a:lnSpc>
                <a:spcPct val="113000"/>
              </a:lnSpc>
              <a:buFont typeface="+mj-lt"/>
              <a:buAutoNum type="alphaLcPeriod"/>
              <a:defRPr sz="16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59542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Number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4"/>
            <a:ext cx="9702033" cy="4861092"/>
          </a:xfrm>
        </p:spPr>
        <p:txBody>
          <a:bodyPr lIns="0" tIns="0" rIns="0" bIns="0" numCol="1" spcCol="137160"/>
          <a:lstStyle>
            <a:lvl1pPr marL="228600" indent="-228600">
              <a:lnSpc>
                <a:spcPct val="113000"/>
              </a:lnSpc>
              <a:buFont typeface="+mj-lt"/>
              <a:buAutoNum type="arabicPeriod"/>
              <a:defRPr sz="2000">
                <a:solidFill>
                  <a:srgbClr val="FFFFFF"/>
                </a:solidFill>
              </a:defRPr>
            </a:lvl1pPr>
            <a:lvl2pPr marL="502920" indent="-274320">
              <a:lnSpc>
                <a:spcPct val="113000"/>
              </a:lnSpc>
              <a:buFont typeface="+mj-lt"/>
              <a:buAutoNum type="alphaUcPeriod"/>
              <a:defRPr sz="1600">
                <a:solidFill>
                  <a:srgbClr val="FFFFFF"/>
                </a:solidFill>
              </a:defRPr>
            </a:lvl2pPr>
            <a:lvl3pPr marL="777240" indent="-231775">
              <a:lnSpc>
                <a:spcPct val="113000"/>
              </a:lnSpc>
              <a:buFont typeface="+mj-lt"/>
              <a:buAutoNum type="arabicPeriod"/>
              <a:defRPr sz="1600">
                <a:solidFill>
                  <a:srgbClr val="FFFFFF"/>
                </a:solidFill>
              </a:defRPr>
            </a:lvl3pPr>
            <a:lvl4pPr marL="1005840" indent="-228600">
              <a:lnSpc>
                <a:spcPct val="113000"/>
              </a:lnSpc>
              <a:buFont typeface="+mj-lt"/>
              <a:buAutoNum type="alphaLcPeriod"/>
              <a:defRPr sz="1600">
                <a:solidFill>
                  <a:srgbClr val="FFFFFF"/>
                </a:solidFill>
              </a:defRPr>
            </a:lvl4pPr>
            <a:lvl5pPr marL="1225296" indent="-228600">
              <a:lnSpc>
                <a:spcPct val="113000"/>
              </a:lnSpc>
              <a:buFont typeface="+mj-lt"/>
              <a:buAutoNum type="arabicPeriod"/>
              <a:defRPr sz="1600">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4713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
        <p:nvSpPr>
          <p:cNvPr id="7" name="Content Placeholder 6"/>
          <p:cNvSpPr>
            <a:spLocks noGrp="1"/>
          </p:cNvSpPr>
          <p:nvPr>
            <p:ph sz="quarter" idx="14"/>
          </p:nvPr>
        </p:nvSpPr>
        <p:spPr>
          <a:xfrm>
            <a:off x="1241425" y="1765300"/>
            <a:ext cx="9702800" cy="4297680"/>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83579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List with Heading">
    <p:spTree>
      <p:nvGrpSpPr>
        <p:cNvPr id="1" name=""/>
        <p:cNvGrpSpPr/>
        <p:nvPr/>
      </p:nvGrpSpPr>
      <p:grpSpPr>
        <a:xfrm>
          <a:off x="0" y="0"/>
          <a:ext cx="0" cy="0"/>
          <a:chOff x="0" y="0"/>
          <a:chExt cx="0" cy="0"/>
        </a:xfrm>
      </p:grpSpPr>
      <p:sp>
        <p:nvSpPr>
          <p:cNvPr id="3" name="Content Placeholder 2"/>
          <p:cNvSpPr>
            <a:spLocks noGrp="1" noChangeAspect="1"/>
          </p:cNvSpPr>
          <p:nvPr>
            <p:ph idx="1"/>
          </p:nvPr>
        </p:nvSpPr>
        <p:spPr>
          <a:xfrm>
            <a:off x="1241402" y="1764792"/>
            <a:ext cx="9560878" cy="4297680"/>
          </a:xfrm>
        </p:spPr>
        <p:txBody>
          <a:bodyPr lIns="0" tIns="0" rIns="0" bIns="0" numCol="2" spcCol="137160"/>
          <a:lstStyle>
            <a:lvl1pPr marL="228600" indent="-228600">
              <a:lnSpc>
                <a:spcPct val="113000"/>
              </a:lnSpc>
              <a:buFont typeface="+mj-lt"/>
              <a:buAutoNum type="arabicPeriod"/>
              <a:defRPr sz="1600">
                <a:solidFill>
                  <a:schemeClr val="accent4"/>
                </a:solidFill>
              </a:defRPr>
            </a:lvl1pPr>
            <a:lvl2pPr marL="502920" indent="-274320">
              <a:lnSpc>
                <a:spcPct val="113000"/>
              </a:lnSpc>
              <a:buFont typeface="+mj-lt"/>
              <a:buAutoNum type="alphaUcPeriod"/>
              <a:defRPr sz="1600">
                <a:solidFill>
                  <a:schemeClr val="accent4"/>
                </a:solidFill>
              </a:defRPr>
            </a:lvl2pPr>
            <a:lvl3pPr marL="777240" indent="-231775">
              <a:lnSpc>
                <a:spcPct val="113000"/>
              </a:lnSpc>
              <a:buFont typeface="+mj-lt"/>
              <a:buAutoNum type="arabicPeriod"/>
              <a:defRPr sz="1600">
                <a:solidFill>
                  <a:schemeClr val="accent4"/>
                </a:solidFill>
              </a:defRPr>
            </a:lvl3pPr>
            <a:lvl4pPr marL="1005840" indent="-228600">
              <a:lnSpc>
                <a:spcPct val="113000"/>
              </a:lnSpc>
              <a:buFont typeface="+mj-lt"/>
              <a:buAutoNum type="alphaLcPeriod"/>
              <a:defRPr sz="1600">
                <a:solidFill>
                  <a:schemeClr val="accent4"/>
                </a:solidFill>
              </a:defRPr>
            </a:lvl4pPr>
            <a:lvl5pPr marL="1225296" indent="-228600">
              <a:lnSpc>
                <a:spcPct val="113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77406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4870798"/>
          </a:xfrm>
        </p:spPr>
        <p:txBody>
          <a:bodyPr lIns="0" tIns="0" rIns="0" bIns="0"/>
          <a:lstStyle>
            <a:lvl1pPr>
              <a:lnSpc>
                <a:spcPct val="100000"/>
              </a:lnSpc>
              <a:defRPr>
                <a:solidFill>
                  <a:schemeClr val="accent4"/>
                </a:solidFill>
              </a:defRPr>
            </a:lvl1pPr>
            <a:lvl2pPr>
              <a:lnSpc>
                <a:spcPct val="113000"/>
              </a:lnSpc>
              <a:defRPr>
                <a:solidFill>
                  <a:schemeClr val="accent4"/>
                </a:solidFill>
              </a:defRPr>
            </a:lvl2pPr>
            <a:lvl3pPr>
              <a:lnSpc>
                <a:spcPct val="113000"/>
              </a:lnSpc>
              <a:defRPr>
                <a:solidFill>
                  <a:schemeClr val="accent4"/>
                </a:solidFill>
              </a:defRPr>
            </a:lvl3pPr>
            <a:lvl4pPr>
              <a:lnSpc>
                <a:spcPct val="113000"/>
              </a:lnSpc>
              <a:defRPr>
                <a:solidFill>
                  <a:schemeClr val="accent4"/>
                </a:solidFill>
              </a:defRPr>
            </a:lvl4pPr>
            <a:lvl5pPr>
              <a:lnSpc>
                <a:spcPct val="113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70701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5" name="Content Placeholder 4"/>
          <p:cNvSpPr>
            <a:spLocks noGrp="1"/>
          </p:cNvSpPr>
          <p:nvPr>
            <p:ph sz="quarter" idx="10"/>
          </p:nvPr>
        </p:nvSpPr>
        <p:spPr>
          <a:xfrm>
            <a:off x="1241425" y="1197864"/>
            <a:ext cx="4782312" cy="4852988"/>
          </a:xfrm>
        </p:spPr>
        <p:txBody>
          <a:bodyPr/>
          <a:lstStyle>
            <a:lvl2pPr>
              <a:lnSpc>
                <a:spcPct val="114000"/>
              </a:lnSpc>
              <a:defRPr/>
            </a:lvl2pPr>
            <a:lvl3pPr>
              <a:lnSpc>
                <a:spcPct val="114000"/>
              </a:lnSpc>
              <a:defRPr/>
            </a:lvl3pPr>
            <a:lvl4pPr>
              <a:lnSpc>
                <a:spcPct val="114000"/>
              </a:lnSpc>
              <a:defRPr/>
            </a:lvl4pPr>
            <a:lvl5pPr>
              <a:lnSpc>
                <a:spcPct val="114000"/>
              </a:lnSpc>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540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a:t>Click to edit title style</a:t>
            </a:r>
          </a:p>
        </p:txBody>
      </p:sp>
      <p:sp>
        <p:nvSpPr>
          <p:cNvPr id="4" name="Content Placeholder 3"/>
          <p:cNvSpPr>
            <a:spLocks noGrp="1"/>
          </p:cNvSpPr>
          <p:nvPr>
            <p:ph sz="quarter" idx="14"/>
          </p:nvPr>
        </p:nvSpPr>
        <p:spPr>
          <a:xfrm>
            <a:off x="1241402" y="1764793"/>
            <a:ext cx="4781573" cy="4299458"/>
          </a:xfrm>
        </p:spPr>
        <p:txBody>
          <a:bodyPr/>
          <a:lstStyle>
            <a:lvl1pPr>
              <a:defRPr sz="1600"/>
            </a:lvl1pPr>
            <a:lvl2pPr>
              <a:spcBef>
                <a:spcPts val="500"/>
              </a:spcBef>
              <a:defRPr/>
            </a:lvl2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2518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6" name="Content Placeholder 2"/>
          <p:cNvSpPr>
            <a:spLocks noGrp="1"/>
          </p:cNvSpPr>
          <p:nvPr>
            <p:ph idx="1"/>
          </p:nvPr>
        </p:nvSpPr>
        <p:spPr>
          <a:xfrm>
            <a:off x="1241403" y="1197864"/>
            <a:ext cx="4773636" cy="4866386"/>
          </a:xfrm>
        </p:spPr>
        <p:txBody>
          <a:bodyPr lIns="0" tIns="0" rIns="0" bIns="0" numCol="1" spcCol="137160"/>
          <a:lstStyle>
            <a:lvl1pPr marL="228600" indent="-228600">
              <a:lnSpc>
                <a:spcPct val="100000"/>
              </a:lnSpc>
              <a:buFont typeface="+mj-lt"/>
              <a:buAutoNum type="arabicPeriod"/>
              <a:defRPr sz="2000" baseline="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31309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a:t>Click to edit title style</a:t>
            </a:r>
          </a:p>
        </p:txBody>
      </p:sp>
      <p:sp>
        <p:nvSpPr>
          <p:cNvPr id="7"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5" name="Content Placeholder 2"/>
          <p:cNvSpPr>
            <a:spLocks noGrp="1"/>
          </p:cNvSpPr>
          <p:nvPr>
            <p:ph idx="14"/>
          </p:nvPr>
        </p:nvSpPr>
        <p:spPr>
          <a:xfrm>
            <a:off x="1241425" y="1764792"/>
            <a:ext cx="4781584" cy="4297680"/>
          </a:xfrm>
        </p:spPr>
        <p:txBody>
          <a:bodyPr lIns="0" tIns="0" rIns="0" bIns="0" numCol="1" spcCol="137160"/>
          <a:lstStyle>
            <a:lvl1pPr marL="182880" indent="-228600">
              <a:lnSpc>
                <a:spcPct val="100000"/>
              </a:lnSpc>
              <a:buFont typeface="+mj-lt"/>
              <a:buAutoNum type="arabicPeriod"/>
              <a:defRPr sz="160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86071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7" name="Content Placeholder 6"/>
          <p:cNvSpPr>
            <a:spLocks noGrp="1"/>
          </p:cNvSpPr>
          <p:nvPr>
            <p:ph sz="quarter" idx="16"/>
          </p:nvPr>
        </p:nvSpPr>
        <p:spPr>
          <a:xfrm>
            <a:off x="1241425" y="1764792"/>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2" name="Content Placeholder 6"/>
          <p:cNvSpPr>
            <a:spLocks noGrp="1"/>
          </p:cNvSpPr>
          <p:nvPr>
            <p:ph sz="quarter" idx="18"/>
          </p:nvPr>
        </p:nvSpPr>
        <p:spPr>
          <a:xfrm>
            <a:off x="1236663" y="4302316"/>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65169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a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9855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ru-RU"/>
              <a:t>Образец заголовка</a:t>
            </a:r>
            <a:endParaRPr lang="en-US" dirty="0"/>
          </a:p>
        </p:txBody>
      </p:sp>
    </p:spTree>
    <p:extLst>
      <p:ext uri="{BB962C8B-B14F-4D97-AF65-F5344CB8AC3E}">
        <p14:creationId xmlns:p14="http://schemas.microsoft.com/office/powerpoint/2010/main" val="12654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Tree>
    <p:extLst>
      <p:ext uri="{BB962C8B-B14F-4D97-AF65-F5344CB8AC3E}">
        <p14:creationId xmlns:p14="http://schemas.microsoft.com/office/powerpoint/2010/main" val="20355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4" y="1654902"/>
            <a:ext cx="4786312" cy="572792"/>
          </a:xfrm>
        </p:spPr>
        <p:txBody>
          <a:bodyPr lIns="0" tIns="0" rIns="0" bIns="0" anchor="t">
            <a:noAutofit/>
          </a:bodyPr>
          <a:lstStyle>
            <a:lvl1pPr marL="0" indent="0">
              <a:lnSpc>
                <a:spcPct val="100000"/>
              </a:lnSpc>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4" name="Content Placeholder 3"/>
          <p:cNvSpPr>
            <a:spLocks noGrp="1"/>
          </p:cNvSpPr>
          <p:nvPr>
            <p:ph sz="half" idx="2"/>
          </p:nvPr>
        </p:nvSpPr>
        <p:spPr>
          <a:xfrm>
            <a:off x="1236665" y="2468244"/>
            <a:ext cx="4786312"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hasCustomPrompt="1"/>
          </p:nvPr>
        </p:nvSpPr>
        <p:spPr>
          <a:xfrm>
            <a:off x="6151563" y="1654902"/>
            <a:ext cx="4791871" cy="572792"/>
          </a:xfrm>
        </p:spPr>
        <p:txBody>
          <a:bodyPr lIns="0" tIns="0" rIns="0" bIns="0" anchor="t">
            <a:noAutofit/>
          </a:bodyPr>
          <a:lstStyle>
            <a:lvl1pPr marL="0" indent="0">
              <a:lnSpc>
                <a:spcPct val="100000"/>
              </a:lnSpc>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6" name="Content Placeholder 5"/>
          <p:cNvSpPr>
            <a:spLocks noGrp="1"/>
          </p:cNvSpPr>
          <p:nvPr>
            <p:ph sz="quarter" idx="4"/>
          </p:nvPr>
        </p:nvSpPr>
        <p:spPr>
          <a:xfrm>
            <a:off x="6151563" y="2468244"/>
            <a:ext cx="4791871"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7" name="Title 6"/>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50657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124731"/>
            <a:ext cx="293522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36665" y="3907767"/>
            <a:ext cx="2935224"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311649" y="3124731"/>
            <a:ext cx="2932113"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311649" y="3907767"/>
            <a:ext cx="2932113"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7381875" y="3124731"/>
            <a:ext cx="293687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7381875" y="3907767"/>
            <a:ext cx="2936875"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3" y="1768475"/>
            <a:ext cx="2946399"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4311649" y="1768475"/>
            <a:ext cx="2932113"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7381875" y="1768475"/>
            <a:ext cx="2936875"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04799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27248"/>
            <a:ext cx="2324098"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4" name="Content Placeholder 3"/>
          <p:cNvSpPr>
            <a:spLocks noGrp="1"/>
          </p:cNvSpPr>
          <p:nvPr>
            <p:ph sz="half" idx="2"/>
          </p:nvPr>
        </p:nvSpPr>
        <p:spPr>
          <a:xfrm>
            <a:off x="1236666" y="3904488"/>
            <a:ext cx="2324098"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hasCustomPrompt="1"/>
          </p:nvPr>
        </p:nvSpPr>
        <p:spPr>
          <a:xfrm>
            <a:off x="3696738" y="3127248"/>
            <a:ext cx="2322576"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6" name="Content Placeholder 5"/>
          <p:cNvSpPr>
            <a:spLocks noGrp="1"/>
          </p:cNvSpPr>
          <p:nvPr>
            <p:ph sz="quarter" idx="4"/>
          </p:nvPr>
        </p:nvSpPr>
        <p:spPr>
          <a:xfrm>
            <a:off x="3696738" y="3904488"/>
            <a:ext cx="2322576"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hasCustomPrompt="1"/>
          </p:nvPr>
        </p:nvSpPr>
        <p:spPr>
          <a:xfrm>
            <a:off x="6155289" y="3127248"/>
            <a:ext cx="2324100"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3" name="Content Placeholder 5"/>
          <p:cNvSpPr>
            <a:spLocks noGrp="1"/>
          </p:cNvSpPr>
          <p:nvPr>
            <p:ph sz="quarter" idx="14"/>
          </p:nvPr>
        </p:nvSpPr>
        <p:spPr>
          <a:xfrm>
            <a:off x="6155288"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2"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696737" y="1764792"/>
            <a:ext cx="2322576"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6155288"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hasCustomPrompt="1"/>
          </p:nvPr>
        </p:nvSpPr>
        <p:spPr>
          <a:xfrm>
            <a:off x="8615363" y="3127248"/>
            <a:ext cx="2324100" cy="597896"/>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7" name="Content Placeholder 5"/>
          <p:cNvSpPr>
            <a:spLocks noGrp="1"/>
          </p:cNvSpPr>
          <p:nvPr>
            <p:ph sz="quarter" idx="24"/>
          </p:nvPr>
        </p:nvSpPr>
        <p:spPr>
          <a:xfrm>
            <a:off x="8615363"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8" name="Picture Placeholder 7"/>
          <p:cNvSpPr>
            <a:spLocks noGrp="1"/>
          </p:cNvSpPr>
          <p:nvPr>
            <p:ph type="pic" sz="quarter" idx="25" hasCustomPrompt="1"/>
          </p:nvPr>
        </p:nvSpPr>
        <p:spPr>
          <a:xfrm>
            <a:off x="8615363"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118931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4" name="Content Placeholder 3"/>
          <p:cNvSpPr>
            <a:spLocks noGrp="1"/>
          </p:cNvSpPr>
          <p:nvPr>
            <p:ph sz="half" idx="2"/>
          </p:nvPr>
        </p:nvSpPr>
        <p:spPr>
          <a:xfrm>
            <a:off x="1236666"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p:nvPr>
        </p:nvSpPr>
        <p:spPr>
          <a:xfrm>
            <a:off x="3205029"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1" name="Text Placeholder 4"/>
          <p:cNvSpPr>
            <a:spLocks noGrp="1"/>
          </p:cNvSpPr>
          <p:nvPr>
            <p:ph type="body" sz="quarter" idx="13"/>
          </p:nvPr>
        </p:nvSpPr>
        <p:spPr>
          <a:xfrm>
            <a:off x="5173393"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8" name="Picture Placeholder 7"/>
          <p:cNvSpPr>
            <a:spLocks noGrp="1"/>
          </p:cNvSpPr>
          <p:nvPr>
            <p:ph type="pic" sz="quarter" idx="18" hasCustomPrompt="1"/>
          </p:nvPr>
        </p:nvSpPr>
        <p:spPr>
          <a:xfrm>
            <a:off x="123666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205029"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517339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p:nvPr>
        </p:nvSpPr>
        <p:spPr>
          <a:xfrm>
            <a:off x="7141757"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8" name="Picture Placeholder 7"/>
          <p:cNvSpPr>
            <a:spLocks noGrp="1"/>
          </p:cNvSpPr>
          <p:nvPr>
            <p:ph type="pic" sz="quarter" idx="25" hasCustomPrompt="1"/>
          </p:nvPr>
        </p:nvSpPr>
        <p:spPr>
          <a:xfrm>
            <a:off x="7141757"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20" name="Text Placeholder 4"/>
          <p:cNvSpPr>
            <a:spLocks noGrp="1"/>
          </p:cNvSpPr>
          <p:nvPr>
            <p:ph type="body" sz="quarter" idx="26"/>
          </p:nvPr>
        </p:nvSpPr>
        <p:spPr>
          <a:xfrm>
            <a:off x="9110122"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22" name="Picture Placeholder 7"/>
          <p:cNvSpPr>
            <a:spLocks noGrp="1"/>
          </p:cNvSpPr>
          <p:nvPr>
            <p:ph type="pic" sz="quarter" idx="28" hasCustomPrompt="1"/>
          </p:nvPr>
        </p:nvSpPr>
        <p:spPr>
          <a:xfrm>
            <a:off x="911012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
        <p:nvSpPr>
          <p:cNvPr id="23" name="Content Placeholder 3"/>
          <p:cNvSpPr>
            <a:spLocks noGrp="1"/>
          </p:cNvSpPr>
          <p:nvPr>
            <p:ph sz="half" idx="29"/>
          </p:nvPr>
        </p:nvSpPr>
        <p:spPr>
          <a:xfrm>
            <a:off x="3206158"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4" name="Content Placeholder 3"/>
          <p:cNvSpPr>
            <a:spLocks noGrp="1"/>
          </p:cNvSpPr>
          <p:nvPr>
            <p:ph sz="half" idx="30"/>
          </p:nvPr>
        </p:nvSpPr>
        <p:spPr>
          <a:xfrm>
            <a:off x="5175650"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5" name="Content Placeholder 3"/>
          <p:cNvSpPr>
            <a:spLocks noGrp="1"/>
          </p:cNvSpPr>
          <p:nvPr>
            <p:ph sz="half" idx="31"/>
          </p:nvPr>
        </p:nvSpPr>
        <p:spPr>
          <a:xfrm>
            <a:off x="7145142"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6" name="Content Placeholder 3"/>
          <p:cNvSpPr>
            <a:spLocks noGrp="1"/>
          </p:cNvSpPr>
          <p:nvPr>
            <p:ph sz="half" idx="32"/>
          </p:nvPr>
        </p:nvSpPr>
        <p:spPr>
          <a:xfrm>
            <a:off x="9114635"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9140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istics">
    <p:spTree>
      <p:nvGrpSpPr>
        <p:cNvPr id="1" name=""/>
        <p:cNvGrpSpPr/>
        <p:nvPr/>
      </p:nvGrpSpPr>
      <p:grpSpPr>
        <a:xfrm>
          <a:off x="0" y="0"/>
          <a:ext cx="0" cy="0"/>
          <a:chOff x="0" y="0"/>
          <a:chExt cx="0" cy="0"/>
        </a:xfrm>
      </p:grpSpPr>
      <p:sp>
        <p:nvSpPr>
          <p:cNvPr id="352" name="Rectangle 351"/>
          <p:cNvSpPr/>
          <p:nvPr/>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a:t>Statistics</a:t>
            </a:r>
          </a:p>
        </p:txBody>
      </p:sp>
    </p:spTree>
    <p:extLst>
      <p:ext uri="{BB962C8B-B14F-4D97-AF65-F5344CB8AC3E}">
        <p14:creationId xmlns:p14="http://schemas.microsoft.com/office/powerpoint/2010/main" val="24676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ru-RU"/>
              <a:t>Образец заголовка</a:t>
            </a:r>
            <a:endParaRPr lang="en-US" dirty="0"/>
          </a:p>
        </p:txBody>
      </p:sp>
      <p:sp>
        <p:nvSpPr>
          <p:cNvPr id="2" name="Rectangle 1"/>
          <p:cNvSpPr/>
          <p:nvPr/>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a:t>Section #</a:t>
            </a:r>
          </a:p>
        </p:txBody>
      </p:sp>
    </p:spTree>
    <p:extLst>
      <p:ext uri="{BB962C8B-B14F-4D97-AF65-F5344CB8AC3E}">
        <p14:creationId xmlns:p14="http://schemas.microsoft.com/office/powerpoint/2010/main" val="36737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691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Tree>
    <p:extLst>
      <p:ext uri="{BB962C8B-B14F-4D97-AF65-F5344CB8AC3E}">
        <p14:creationId xmlns:p14="http://schemas.microsoft.com/office/powerpoint/2010/main" val="33458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b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388330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31430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a:t>Click to edit Master title style on three lines</a:t>
            </a:r>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a:t>Click to insert picture</a:t>
            </a:r>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a:t>Click to insert picture</a:t>
            </a:r>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a:t>Click to insert picture</a:t>
            </a:r>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a:t>Click to insert Picture, Table, or Smart Art</a:t>
            </a:r>
          </a:p>
        </p:txBody>
      </p:sp>
    </p:spTree>
    <p:extLst>
      <p:ext uri="{BB962C8B-B14F-4D97-AF65-F5344CB8AC3E}">
        <p14:creationId xmlns:p14="http://schemas.microsoft.com/office/powerpoint/2010/main" val="24287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ru-RU"/>
              <a:t>Образец текста</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331218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9528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7996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a:t>Click to insert chart</a:t>
            </a:r>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itle 1"/>
          <p:cNvSpPr>
            <a:spLocks noGrp="1"/>
          </p:cNvSpPr>
          <p:nvPr>
            <p:ph type="title"/>
          </p:nvPr>
        </p:nvSpPr>
        <p:spPr>
          <a:xfrm>
            <a:off x="1241403" y="591653"/>
            <a:ext cx="9702032"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21112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a:t>Click to edit Master title style on three lines 55/.88</a:t>
            </a:r>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14200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itle and 1 column reverse">
    <p:spTree>
      <p:nvGrpSpPr>
        <p:cNvPr id="1" name=""/>
        <p:cNvGrpSpPr/>
        <p:nvPr/>
      </p:nvGrpSpPr>
      <p:grpSpPr>
        <a:xfrm>
          <a:off x="0" y="0"/>
          <a:ext cx="0" cy="0"/>
          <a:chOff x="0" y="0"/>
          <a:chExt cx="0" cy="0"/>
        </a:xfrm>
      </p:grpSpPr>
      <p:sp>
        <p:nvSpPr>
          <p:cNvPr id="8" name="Rectangle 7"/>
          <p:cNvSpPr/>
          <p:nvPr/>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a:t>Click to edit Master title style on three lines 55/.88</a:t>
            </a:r>
          </a:p>
        </p:txBody>
      </p:sp>
      <p:pic>
        <p:nvPicPr>
          <p:cNvPr id="7" name="Picture 6" descr="NTC_Logo_Horiz_White_NOTAGS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0" y="6397618"/>
            <a:ext cx="1417320" cy="228600"/>
          </a:xfrm>
          <a:prstGeom prst="rect">
            <a:avLst/>
          </a:prstGeom>
        </p:spPr>
      </p:pic>
      <p:sp>
        <p:nvSpPr>
          <p:cNvPr id="15" name="Date Placeholder 3"/>
          <p:cNvSpPr txBox="1">
            <a:spLocks/>
          </p:cNvSpPr>
          <p:nvPr/>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 Netcracker 2016</a:t>
            </a:r>
          </a:p>
        </p:txBody>
      </p:sp>
      <p:sp>
        <p:nvSpPr>
          <p:cNvPr id="12"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3" name="Straight Connector 12"/>
          <p:cNvCxnSpPr/>
          <p:nvPr/>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382510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A">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Q&amp;A</a:t>
            </a:r>
          </a:p>
        </p:txBody>
      </p:sp>
    </p:spTree>
    <p:extLst>
      <p:ext uri="{BB962C8B-B14F-4D97-AF65-F5344CB8AC3E}">
        <p14:creationId xmlns:p14="http://schemas.microsoft.com/office/powerpoint/2010/main" val="16724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a:t>Click to insert picture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00" y="4975149"/>
            <a:ext cx="2743200" cy="444398"/>
          </a:xfrm>
          <a:prstGeom prst="rect">
            <a:avLst/>
          </a:prstGeom>
        </p:spPr>
      </p:pic>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Thank You</a:t>
            </a:r>
          </a:p>
        </p:txBody>
      </p:sp>
    </p:spTree>
    <p:extLst>
      <p:ext uri="{BB962C8B-B14F-4D97-AF65-F5344CB8AC3E}">
        <p14:creationId xmlns:p14="http://schemas.microsoft.com/office/powerpoint/2010/main" val="34623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1b">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23250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990" y="3143676"/>
            <a:ext cx="2743200" cy="444398"/>
          </a:xfrm>
          <a:prstGeom prst="rect">
            <a:avLst/>
          </a:prstGeom>
        </p:spPr>
      </p:pic>
    </p:spTree>
    <p:extLst>
      <p:ext uri="{BB962C8B-B14F-4D97-AF65-F5344CB8AC3E}">
        <p14:creationId xmlns:p14="http://schemas.microsoft.com/office/powerpoint/2010/main" val="131783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val="10965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ic 2">
    <p:spTree>
      <p:nvGrpSpPr>
        <p:cNvPr id="1" name=""/>
        <p:cNvGrpSpPr/>
        <p:nvPr/>
      </p:nvGrpSpPr>
      <p:grpSpPr>
        <a:xfrm>
          <a:off x="0" y="0"/>
          <a:ext cx="0" cy="0"/>
          <a:chOff x="0" y="0"/>
          <a:chExt cx="0" cy="0"/>
        </a:xfrm>
      </p:grpSpPr>
      <p:sp>
        <p:nvSpPr>
          <p:cNvPr id="2" name="Title 1"/>
          <p:cNvSpPr>
            <a:spLocks noGrp="1"/>
          </p:cNvSpPr>
          <p:nvPr>
            <p:ph type="title"/>
          </p:nvPr>
        </p:nvSpPr>
        <p:spPr>
          <a:xfrm>
            <a:off x="8001774" y="1829940"/>
            <a:ext cx="2941657" cy="1245917"/>
          </a:xfrm>
        </p:spPr>
        <p:txBody>
          <a:bodyPr anchor="b" anchorCtr="0"/>
          <a:lstStyle/>
          <a:p>
            <a:r>
              <a:rPr lang="ru-RU"/>
              <a:t>Образец заголовка</a:t>
            </a:r>
            <a:endParaRPr lang="en-US" dirty="0"/>
          </a:p>
        </p:txBody>
      </p:sp>
      <p:sp>
        <p:nvSpPr>
          <p:cNvPr id="9" name="Content Placeholder 4"/>
          <p:cNvSpPr>
            <a:spLocks noGrp="1"/>
          </p:cNvSpPr>
          <p:nvPr>
            <p:ph sz="quarter" idx="18" hasCustomPrompt="1"/>
          </p:nvPr>
        </p:nvSpPr>
        <p:spPr>
          <a:xfrm>
            <a:off x="1241426"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167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11" name="Content Placeholder 4"/>
          <p:cNvSpPr>
            <a:spLocks noGrp="1"/>
          </p:cNvSpPr>
          <p:nvPr>
            <p:ph sz="quarter" idx="20" hasCustomPrompt="1"/>
          </p:nvPr>
        </p:nvSpPr>
        <p:spPr>
          <a:xfrm>
            <a:off x="1241426" y="660400"/>
            <a:ext cx="6013450" cy="540385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403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8001778" y="1829940"/>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28647" y="467863"/>
            <a:ext cx="6276524" cy="5596388"/>
          </a:xfrm>
        </p:spPr>
        <p:txBody>
          <a:bodyPr/>
          <a:lstStyle>
            <a:lvl1pPr marL="0" indent="0" algn="ctr">
              <a:buNone/>
              <a:defRPr>
                <a:solidFill>
                  <a:schemeClr val="accent6"/>
                </a:solidFill>
              </a:defRPr>
            </a:lvl1pPr>
          </a:lstStyle>
          <a:p>
            <a:r>
              <a:rPr lang="en-US" dirty="0"/>
              <a:t>Click to insert chart</a:t>
            </a:r>
          </a:p>
        </p:txBody>
      </p:sp>
      <p:sp>
        <p:nvSpPr>
          <p:cNvPr id="5"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31988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44801" y="467862"/>
            <a:ext cx="6276524" cy="5596389"/>
          </a:xfrm>
        </p:spPr>
        <p:txBody>
          <a:bodyPr/>
          <a:lstStyle>
            <a:lvl1pPr marL="0" indent="0" algn="ctr">
              <a:buNone/>
              <a:defRPr>
                <a:solidFill>
                  <a:schemeClr val="accent6"/>
                </a:solidFill>
              </a:defRPr>
            </a:lvl1pPr>
          </a:lstStyle>
          <a:p>
            <a:r>
              <a:rPr lang="en-US" dirty="0"/>
              <a:t>Click to insert chart</a:t>
            </a:r>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9292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6">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8605837" y="2423837"/>
            <a:ext cx="2337597" cy="3640414"/>
          </a:xfrm>
        </p:spPr>
        <p:txBody>
          <a:bodyPr lIns="0" tIns="0" rIns="0" bIns="0">
            <a:noAutofit/>
          </a:bodyPr>
          <a:lstStyle>
            <a:lvl1pPr marL="0" indent="0">
              <a:lnSpc>
                <a:spcPct val="101000"/>
              </a:lnSpc>
              <a:spcBef>
                <a:spcPts val="0"/>
              </a:spcBef>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9" name="Text Placeholder 4"/>
          <p:cNvSpPr>
            <a:spLocks noGrp="1"/>
          </p:cNvSpPr>
          <p:nvPr>
            <p:ph type="body" sz="quarter" idx="21"/>
          </p:nvPr>
        </p:nvSpPr>
        <p:spPr>
          <a:xfrm>
            <a:off x="5548420" y="2433362"/>
            <a:ext cx="2323994" cy="3631226"/>
          </a:xfrm>
        </p:spPr>
        <p:txBody>
          <a:bodyPr>
            <a:noAutofit/>
          </a:bodyPr>
          <a:lstStyle>
            <a:lvl1pPr marL="0" indent="0">
              <a:spcBef>
                <a:spcPts val="0"/>
              </a:spcBef>
              <a:buNone/>
              <a:defRPr sz="2000">
                <a:solidFill>
                  <a:srgbClr val="61707E"/>
                </a:solidFill>
              </a:defRPr>
            </a:lvl1pPr>
            <a:lvl2pPr marL="457200" indent="0">
              <a:spcBef>
                <a:spcPts val="0"/>
              </a:spcBef>
              <a:buNone/>
              <a:defRPr sz="2000">
                <a:solidFill>
                  <a:srgbClr val="61707E"/>
                </a:solidFill>
              </a:defRPr>
            </a:lvl2pPr>
            <a:lvl3pPr marL="914400" indent="0">
              <a:spcBef>
                <a:spcPts val="0"/>
              </a:spcBef>
              <a:buNone/>
              <a:defRPr sz="2000">
                <a:solidFill>
                  <a:srgbClr val="61707E"/>
                </a:solidFill>
              </a:defRPr>
            </a:lvl3pPr>
            <a:lvl4pPr marL="1371600" indent="0">
              <a:spcBef>
                <a:spcPts val="0"/>
              </a:spcBef>
              <a:buNone/>
              <a:defRPr sz="2000">
                <a:solidFill>
                  <a:srgbClr val="61707E"/>
                </a:solidFill>
              </a:defRPr>
            </a:lvl4pPr>
            <a:lvl5pPr marL="1828800" indent="0">
              <a:spcBef>
                <a:spcPts val="0"/>
              </a:spcBef>
              <a:buNone/>
              <a:defRPr sz="2000">
                <a:solidFill>
                  <a:srgbClr val="61707E"/>
                </a:solidFill>
              </a:defRPr>
            </a:lvl5pPr>
          </a:lstStyle>
          <a:p>
            <a:pPr lvl="0"/>
            <a:r>
              <a:rPr lang="ru-RU"/>
              <a:t>Образец текста</a:t>
            </a:r>
          </a:p>
        </p:txBody>
      </p:sp>
      <p:sp>
        <p:nvSpPr>
          <p:cNvPr id="9" name="Content Placeholder 4"/>
          <p:cNvSpPr>
            <a:spLocks noGrp="1"/>
          </p:cNvSpPr>
          <p:nvPr>
            <p:ph sz="quarter" idx="18" hasCustomPrompt="1"/>
          </p:nvPr>
        </p:nvSpPr>
        <p:spPr>
          <a:xfrm>
            <a:off x="1236663" y="660400"/>
            <a:ext cx="3432918" cy="54041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32430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llenges">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6"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quarter" idx="17" hasCustomPrompt="1"/>
          </p:nvPr>
        </p:nvSpPr>
        <p:spPr>
          <a:xfrm>
            <a:off x="7381876"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9224963"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9224963"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5548420"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5548420"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3" name="Content Placeholder 4"/>
          <p:cNvSpPr>
            <a:spLocks noGrp="1"/>
          </p:cNvSpPr>
          <p:nvPr>
            <p:ph sz="quarter" idx="26" hasCustomPrompt="1"/>
          </p:nvPr>
        </p:nvSpPr>
        <p:spPr>
          <a:xfrm>
            <a:off x="1236663" y="660400"/>
            <a:ext cx="3432918"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210537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ru-RU"/>
              <a:t>Образец заголовка</a:t>
            </a:r>
            <a:endParaRPr lang="en-US" dirty="0"/>
          </a:p>
        </p:txBody>
      </p:sp>
      <p:sp>
        <p:nvSpPr>
          <p:cNvPr id="8" name="Subtitle 2"/>
          <p:cNvSpPr>
            <a:spLocks noGrp="1"/>
          </p:cNvSpPr>
          <p:nvPr>
            <p:ph type="subTitle" idx="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extLst>
      <p:ext uri="{BB962C8B-B14F-4D97-AF65-F5344CB8AC3E}">
        <p14:creationId xmlns:p14="http://schemas.microsoft.com/office/powerpoint/2010/main" val="204307258"/>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13" name="Rectangle 12"/>
          <p:cNvSpPr/>
          <p:nvPr/>
        </p:nvSpPr>
        <p:spPr>
          <a:xfrm>
            <a:off x="0" y="-1"/>
            <a:ext cx="12192000" cy="95474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12" name="Text Placeholder 11"/>
          <p:cNvSpPr>
            <a:spLocks noGrp="1"/>
          </p:cNvSpPr>
          <p:nvPr>
            <p:ph type="body" sz="quarter" idx="10"/>
          </p:nvPr>
        </p:nvSpPr>
        <p:spPr>
          <a:xfrm>
            <a:off x="314325" y="1138238"/>
            <a:ext cx="11506200" cy="51704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extLst>
      <p:ext uri="{BB962C8B-B14F-4D97-AF65-F5344CB8AC3E}">
        <p14:creationId xmlns:p14="http://schemas.microsoft.com/office/powerpoint/2010/main" val="16378856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1c – Client logo">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122898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10" name="Title 1"/>
          <p:cNvSpPr txBox="1">
            <a:spLocks/>
          </p:cNvSpPr>
          <p:nvPr/>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extLst>
      <p:ext uri="{BB962C8B-B14F-4D97-AF65-F5344CB8AC3E}">
        <p14:creationId xmlns:p14="http://schemas.microsoft.com/office/powerpoint/2010/main" val="4170034305"/>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extLst>
      <p:ext uri="{BB962C8B-B14F-4D97-AF65-F5344CB8AC3E}">
        <p14:creationId xmlns:p14="http://schemas.microsoft.com/office/powerpoint/2010/main" val="3645375476"/>
      </p:ext>
    </p:extLst>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9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1c">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33325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4"/>
                </a:solidFill>
              </a:defRPr>
            </a:lvl1pPr>
            <a:lvl2pPr>
              <a:lnSpc>
                <a:spcPct val="114000"/>
              </a:lnSpc>
              <a:defRPr>
                <a:solidFill>
                  <a:schemeClr val="accent4"/>
                </a:solidFill>
              </a:defRPr>
            </a:lvl2pPr>
            <a:lvl3pPr>
              <a:lnSpc>
                <a:spcPct val="114000"/>
              </a:lnSpc>
              <a:defRPr>
                <a:solidFill>
                  <a:schemeClr val="accent4"/>
                </a:solidFill>
              </a:defRPr>
            </a:lvl3pPr>
            <a:lvl4pPr>
              <a:lnSpc>
                <a:spcPct val="114000"/>
              </a:lnSpc>
              <a:defRPr>
                <a:solidFill>
                  <a:schemeClr val="accent4"/>
                </a:solidFill>
              </a:defRPr>
            </a:lvl4pPr>
            <a:lvl5pPr>
              <a:lnSpc>
                <a:spcPct val="114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42227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Bullet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41402" y="1197863"/>
            <a:ext cx="9702033" cy="4864608"/>
          </a:xfrm>
        </p:spPr>
        <p:txBody>
          <a:bodyPr lIns="0" tIns="0" rIns="0" bIns="0" numCol="2"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chemeClr val="bg1"/>
                </a:solidFill>
              </a:defRPr>
            </a:lvl1pPr>
          </a:lstStyle>
          <a:p>
            <a:r>
              <a:rPr lang="en-US" dirty="0"/>
              <a:t>Agenda</a:t>
            </a:r>
          </a:p>
        </p:txBody>
      </p:sp>
      <p:sp>
        <p:nvSpPr>
          <p:cNvPr id="7" name="Rectangle 6"/>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8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ullet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41402" y="1197864"/>
            <a:ext cx="9702033" cy="4866386"/>
          </a:xfrm>
        </p:spPr>
        <p:txBody>
          <a:bodyPr lIns="0" tIns="0" rIns="0" bIns="0" numCol="1"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0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50.xml"/><Relationship Id="rId7" Type="http://schemas.openxmlformats.org/officeDocument/2006/relationships/image" Target="../media/image7.jpe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4.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a:t>Headline 30/.95</a:t>
            </a:r>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3"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069572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4pPr>
      <a:lvl5pPr marL="1234440" indent="-228600" algn="l" defTabSz="914400" rtl="0" eaLnBrk="1" latinLnBrk="0" hangingPunct="1">
        <a:lnSpc>
          <a:spcPct val="115000"/>
        </a:lnSpc>
        <a:spcBef>
          <a:spcPts val="500"/>
        </a:spcBef>
        <a:spcAft>
          <a:spcPts val="0"/>
        </a:spcAft>
        <a:buFont typeface="Lucida Grande"/>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8406314"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20256074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5944101"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293511632"/>
      </p:ext>
    </p:extLst>
  </p:cSld>
  <p:clrMap bg1="lt1" tx1="dk1" bg2="lt2" tx2="dk2" accent1="accent1" accent2="accent2" accent3="accent3" accent4="accent4" accent5="accent5" accent6="accent6" hlink="hlink" folHlink="folHlink"/>
  <p:sldLayoutIdLst>
    <p:sldLayoutId id="2147483708" r:id="rId1"/>
    <p:sldLayoutId id="214748370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4"/>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20171" y="0"/>
            <a:ext cx="12192000" cy="968188"/>
          </a:xfrm>
          <a:prstGeom prst="rect">
            <a:avLst/>
          </a:prstGeom>
          <a:blipFill>
            <a:blip r:embed="rId7"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endParaRPr lang="en-US" dirty="0"/>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6C9CD605-947A-3C4E-98CB-B055F943FEBA}" type="slidenum">
              <a:rPr lang="en-US" smtClean="0"/>
              <a:pPr/>
              <a:t>‹#›</a:t>
            </a:fld>
            <a:endParaRPr lang="en-US" dirty="0"/>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p:nvPicPr>
        <p:blipFill rotWithShape="1">
          <a:blip r:embed="rId9" cstate="print">
            <a:alphaModFix/>
            <a:extLst>
              <a:ext uri="{28A0092B-C50C-407E-A947-70E740481C1C}">
                <a14:useLocalDpi xmlns:a14="http://schemas.microsoft.com/office/drawing/2010/main"/>
              </a:ext>
            </a:extLst>
          </a:blip>
          <a:src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18604750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9" r:id="rId5"/>
  </p:sldLayoutIdLst>
  <p:transition>
    <p:wipe dir="r"/>
  </p:transition>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ATTRIBUTE_VALUE_ASSIGNMENT" TargetMode="External"/><Relationship Id="rId5" Type="http://schemas.openxmlformats.org/officeDocument/2006/relationships/hyperlink" Target="http://docs.oasis-open.org/tosca/TOSCA-Simple-Profile-YAML/v1.2/csd01/TOSCA-Simple-Profile-YAML-v1.2-csd01.html#DEFN_ELEMENT_PROPERTY_VALUE_ASSIGNMENT"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hyperlink" Target="http://docs.oasis-open.org/tosca/TOSCA-Simple-Profile-YAML/v1.2/csd01/TOSCA-Simple-Profile-YAML-v1.2-csd01.html#DEFN_ELEMENT_PROPERTY_VALUE_ASSIGNM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WORKFLOW_STEP_DEFN"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9.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ROPERTY_VALUE_ASSIGNMENT" TargetMode="External"/><Relationship Id="rId5" Type="http://schemas.openxmlformats.org/officeDocument/2006/relationships/hyperlink" Target="http://docs.oasis-open.org/tosca/TOSCA-Simple-Profile-YAML/v1.2/csd01/TOSCA-Simple-Profile-YAML-v1.2-csd01.html#TYPE_TOSCA_MAP"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NTITY_WORKFLOW_ACTIVITY_DEFN" TargetMode="External"/><Relationship Id="rId2" Type="http://schemas.openxmlformats.org/officeDocument/2006/relationships/hyperlink" Target="http://docs.oasis-open.org/tosca/TOSCA-Simple-Profile-YAML/v1.2/csd01/TOSCA-Simple-Profile-YAML-v1.2-csd01.html#DEFN_ELEMENT_DESCRIPTION" TargetMode="Externa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DATA_TYPE" TargetMode="External"/><Relationship Id="rId13" Type="http://schemas.openxmlformats.org/officeDocument/2006/relationships/hyperlink" Target="http://docs.oasis-open.org/tosca/TOSCA-Simple-Profile-YAML/v1.2/csd01/TOSCA-Simple-Profile-YAML-v1.2-csd01.html#DEFN_ENTITY_TOPOLOGY_TEMPLATE"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NTITY_ARTIFACT_TYPE" TargetMode="External"/><Relationship Id="rId12" Type="http://schemas.openxmlformats.org/officeDocument/2006/relationships/hyperlink" Target="http://docs.oasis-open.org/tosca/TOSCA-Simple-Profile-YAML/v1.2/csd01/TOSCA-Simple-Profile-YAML-v1.2-csd01.html#DEFN_ENTITY_POLICY_TYPE" TargetMode="External"/><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IMPORT_DEF" TargetMode="External"/><Relationship Id="rId11" Type="http://schemas.openxmlformats.org/officeDocument/2006/relationships/hyperlink" Target="http://docs.oasis-open.org/tosca/TOSCA-Simple-Profile-YAML/v1.2/csd01/TOSCA-Simple-Profile-YAML-v1.2-csd01.html#DEFN_ENTITY_NODE_TYPE" TargetMode="External"/><Relationship Id="rId5" Type="http://schemas.openxmlformats.org/officeDocument/2006/relationships/hyperlink" Target="http://docs.oasis-open.org/tosca/TOSCA-Simple-Profile-YAML/v1.2/csd01/TOSCA-Simple-Profile-YAML-v1.2-csd01.html#DEFN_ELEMENT_DESCRIPTION" TargetMode="External"/><Relationship Id="rId10" Type="http://schemas.openxmlformats.org/officeDocument/2006/relationships/hyperlink" Target="http://docs.oasis-open.org/tosca/TOSCA-Simple-Profile-YAML/v1.2/csd01/TOSCA-Simple-Profile-YAML-v1.2-csd01.html#DEFN_ENTITY_RELATIONSHIP_TYPE" TargetMode="External"/><Relationship Id="rId4" Type="http://schemas.openxmlformats.org/officeDocument/2006/relationships/hyperlink" Target="http://docs.oasis-open.org/tosca/TOSCA-Simple-Profile-YAML/v1.2/csd01/TOSCA-Simple-Profile-YAML-v1.2-csd01.html#TYPE_TOSCA_MAP" TargetMode="External"/><Relationship Id="rId9" Type="http://schemas.openxmlformats.org/officeDocument/2006/relationships/hyperlink" Target="http://docs.oasis-open.org/tosca/TOSCA-Simple-Profile-YAML/v1.2/csd01/TOSCA-Simple-Profile-YAML-v1.2-csd01.html#DEFN_ENTITY_CAPABILITY_TYP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LEMENT_PROPERTY_VALUE_ASSIGNMENT" TargetMode="External"/><Relationship Id="rId13" Type="http://schemas.openxmlformats.org/officeDocument/2006/relationships/hyperlink" Target="http://docs.oasis-open.org/tosca/TOSCA-Simple-Profile-YAML/v1.2/csd01/TOSCA-Simple-Profile-YAML-v1.2-csd01.html#DEFN_ENTITY_ARTIFACT_DEF" TargetMode="External"/><Relationship Id="rId3" Type="http://schemas.openxmlformats.org/officeDocument/2006/relationships/hyperlink" Target="http://docs.oasis-open.org/tosca/TOSCA-Simple-Profile-YAML/v1.2/csd01/TOSCA-Simple-Profile-YAML-v1.2-csd01.html#DEFN_ELEMENT_DESCRIPTION" TargetMode="External"/><Relationship Id="rId7" Type="http://schemas.openxmlformats.org/officeDocument/2006/relationships/hyperlink" Target="http://docs.oasis-open.org/tosca/TOSCA-Simple-Profile-YAML/v1.2/csd01/TOSCA-Simple-Profile-YAML-v1.2-csd01.html#TYPE_YAML_STRING" TargetMode="External"/><Relationship Id="rId12" Type="http://schemas.openxmlformats.org/officeDocument/2006/relationships/hyperlink" Target="http://docs.oasis-open.org/tosca/TOSCA-Simple-Profile-YAML/v1.2/csd01/TOSCA-Simple-Profile-YAML-v1.2-csd01.html#DEFN_ELEMENT_INTERFACE_DEF" TargetMode="External"/><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OLICY_DEF" TargetMode="External"/><Relationship Id="rId11" Type="http://schemas.openxmlformats.org/officeDocument/2006/relationships/hyperlink" Target="http://docs.oasis-open.org/tosca/TOSCA-Simple-Profile-YAML/v1.2/csd01/TOSCA-Simple-Profile-YAML-v1.2-csd01.html#DEFN_ELEMENT_CAPABILITY_ASSIGNMENT" TargetMode="External"/><Relationship Id="rId5" Type="http://schemas.openxmlformats.org/officeDocument/2006/relationships/hyperlink" Target="http://docs.oasis-open.org/tosca/TOSCA-Simple-Profile-YAML/v1.2/csd01/TOSCA-Simple-Profile-YAML-v1.2-csd01.html#DEFN_ENTITY_NODE_TEMPLATE" TargetMode="External"/><Relationship Id="rId10" Type="http://schemas.openxmlformats.org/officeDocument/2006/relationships/hyperlink" Target="http://docs.oasis-open.org/tosca/TOSCA-Simple-Profile-YAML/v1.2/csd01/TOSCA-Simple-Profile-YAML-v1.2-csd01.html#DEFN_ELEMENT_REQUIREMENT_ASSIGNMENT" TargetMode="External"/><Relationship Id="rId4" Type="http://schemas.openxmlformats.org/officeDocument/2006/relationships/hyperlink" Target="http://docs.oasis-open.org/tosca/TOSCA-Simple-Profile-YAML/v1.2/csd01/TOSCA-Simple-Profile-YAML-v1.2-csd01.html#DEFN_ELEMENT_PARAMETER_DEF" TargetMode="External"/><Relationship Id="rId9" Type="http://schemas.openxmlformats.org/officeDocument/2006/relationships/hyperlink" Target="http://docs.oasis-open.org/tosca/TOSCA-Simple-Profile-YAML/v1.2/csd01/TOSCA-Simple-Profile-YAML-v1.2-csd01.html#DEFN_ELEMENT_ATTRIBUTE_VALUE_ASSIGNMEN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title="Date"/>
          <p:cNvSpPr txBox="1">
            <a:spLocks/>
          </p:cNvSpPr>
          <p:nvPr/>
        </p:nvSpPr>
        <p:spPr>
          <a:xfrm>
            <a:off x="219890" y="5288814"/>
            <a:ext cx="5609823" cy="244486"/>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solidFill>
                  <a:schemeClr val="bg1"/>
                </a:solidFill>
              </a:rPr>
              <a:t>Dec, </a:t>
            </a:r>
            <a:r>
              <a:rPr lang="en-US" dirty="0" smtClean="0">
                <a:solidFill>
                  <a:schemeClr val="bg1"/>
                </a:solidFill>
              </a:rPr>
              <a:t>2018</a:t>
            </a:r>
            <a:endParaRPr lang="en-US" dirty="0">
              <a:solidFill>
                <a:schemeClr val="bg1"/>
              </a:solidFill>
            </a:endParaRPr>
          </a:p>
        </p:txBody>
      </p:sp>
      <p:sp>
        <p:nvSpPr>
          <p:cNvPr id="6" name="Title 1"/>
          <p:cNvSpPr>
            <a:spLocks noGrp="1"/>
          </p:cNvSpPr>
          <p:nvPr>
            <p:ph type="ctrTitle"/>
          </p:nvPr>
        </p:nvSpPr>
        <p:spPr>
          <a:xfrm>
            <a:off x="1656347" y="2911642"/>
            <a:ext cx="9144002" cy="1143000"/>
          </a:xfrm>
        </p:spPr>
        <p:txBody>
          <a:bodyPr>
            <a:normAutofit/>
          </a:bodyPr>
          <a:lstStyle/>
          <a:p>
            <a:r>
              <a:rPr lang="en-US" dirty="0" smtClean="0"/>
              <a:t>Controller Design Studio – Architecture &amp; Design</a:t>
            </a:r>
            <a:endParaRPr lang="en-US" dirty="0"/>
          </a:p>
        </p:txBody>
      </p:sp>
      <p:sp>
        <p:nvSpPr>
          <p:cNvPr id="9" name="Subtitle 3"/>
          <p:cNvSpPr>
            <a:spLocks noGrp="1"/>
          </p:cNvSpPr>
          <p:nvPr>
            <p:ph type="subTitle" idx="1"/>
          </p:nvPr>
        </p:nvSpPr>
        <p:spPr>
          <a:xfrm>
            <a:off x="2460876" y="4137984"/>
            <a:ext cx="9144002" cy="762000"/>
          </a:xfrm>
        </p:spPr>
        <p:txBody>
          <a:bodyPr>
            <a:normAutofit/>
          </a:bodyPr>
          <a:lstStyle/>
          <a:p>
            <a:r>
              <a:rPr lang="en-US" dirty="0" smtClean="0"/>
              <a:t>BRINDA SANTH M</a:t>
            </a:r>
          </a:p>
          <a:p>
            <a:r>
              <a:rPr lang="en-US" dirty="0" smtClean="0"/>
              <a:t> </a:t>
            </a:r>
            <a:endParaRPr lang="en-US" dirty="0"/>
          </a:p>
        </p:txBody>
      </p:sp>
    </p:spTree>
    <p:extLst>
      <p:ext uri="{BB962C8B-B14F-4D97-AF65-F5344CB8AC3E}">
        <p14:creationId xmlns:p14="http://schemas.microsoft.com/office/powerpoint/2010/main" val="2587317351"/>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5" name="Table 4"/>
          <p:cNvGraphicFramePr>
            <a:graphicFrameLocks noGrp="1"/>
          </p:cNvGraphicFramePr>
          <p:nvPr>
            <p:extLst>
              <p:ext uri="{D42A27DB-BD31-4B8C-83A1-F6EECF244321}">
                <p14:modId xmlns:p14="http://schemas.microsoft.com/office/powerpoint/2010/main" val="2162140711"/>
              </p:ext>
            </p:extLst>
          </p:nvPr>
        </p:nvGraphicFramePr>
        <p:xfrm>
          <a:off x="397805" y="1225099"/>
          <a:ext cx="11423356" cy="2288540"/>
        </p:xfrm>
        <a:graphic>
          <a:graphicData uri="http://schemas.openxmlformats.org/drawingml/2006/table">
            <a:tbl>
              <a:tblPr/>
              <a:tblGrid>
                <a:gridCol w="1563342"/>
                <a:gridCol w="1082842"/>
                <a:gridCol w="2286000"/>
                <a:gridCol w="6491172"/>
              </a:tblGrid>
              <a:tr h="0">
                <a:tc>
                  <a:txBody>
                    <a:bodyPr/>
                    <a:lstStyle/>
                    <a:p>
                      <a:pPr algn="ctr"/>
                      <a:r>
                        <a:rPr lang="en-US" sz="1400" b="1" dirty="0" smtClean="0">
                          <a:effectLst/>
                        </a:rPr>
                        <a:t>Artifact</a:t>
                      </a:r>
                      <a:r>
                        <a:rPr lang="en-US" sz="1400" b="1" baseline="0" dirty="0" smtClean="0">
                          <a:effectLst/>
                        </a:rPr>
                        <a:t>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artifact type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US" sz="1400" b="1">
                          <a:effectLst/>
                        </a:rPr>
                        <a:t>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URI string (relative or absolute) which can be used to locate the artifact’s 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US" sz="1400" b="1">
                          <a:effectLst/>
                        </a:rPr>
                        <a:t>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name of the repository definition which contains the location of the external repository that contains the artifact.  The artifact is expected to be referenceable by its file URI within the 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71936365"/>
              </p:ext>
            </p:extLst>
          </p:nvPr>
        </p:nvGraphicFramePr>
        <p:xfrm>
          <a:off x="421105" y="3786889"/>
          <a:ext cx="11400056" cy="1074420"/>
        </p:xfrm>
        <a:graphic>
          <a:graphicData uri="http://schemas.openxmlformats.org/drawingml/2006/table">
            <a:tbl>
              <a:tblPr/>
              <a:tblGrid>
                <a:gridCol w="1468112"/>
                <a:gridCol w="1136446"/>
                <a:gridCol w="2297071"/>
                <a:gridCol w="6498427"/>
              </a:tblGrid>
              <a:tr h="0">
                <a:tc>
                  <a:txBody>
                    <a:bodyPr/>
                    <a:lstStyle/>
                    <a:p>
                      <a:pPr algn="ctr"/>
                      <a:r>
                        <a:rPr lang="en-US" sz="1400" b="1" dirty="0" smtClean="0">
                          <a:effectLst/>
                        </a:rPr>
                        <a:t>Capability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r>
                        <a:rPr lang="en-US" sz="1400" b="1">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smtClean="0">
                          <a:effectLst/>
                          <a:hlinkClick r:id="rId5"/>
                        </a:rPr>
                        <a:t>property </a:t>
                      </a:r>
                      <a:r>
                        <a:rPr lang="en-US" sz="1400" dirty="0">
                          <a:effectLst/>
                          <a:hlinkClick r:id="rId5"/>
                        </a:rPr>
                        <a:t>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property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US" sz="1400" b="1" dirty="0">
                          <a:effectLst/>
                        </a:rPr>
                        <a:t>attributes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6"/>
                        </a:rPr>
                        <a:t>attribute </a:t>
                      </a:r>
                      <a:r>
                        <a:rPr lang="en-US" sz="1400" dirty="0">
                          <a:effectLst/>
                          <a:hlinkClick r:id="rId6"/>
                        </a:rPr>
                        <a:t>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attribute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73614236"/>
              </p:ext>
            </p:extLst>
          </p:nvPr>
        </p:nvGraphicFramePr>
        <p:xfrm>
          <a:off x="399182" y="5245770"/>
          <a:ext cx="11379734" cy="787400"/>
        </p:xfrm>
        <a:graphic>
          <a:graphicData uri="http://schemas.openxmlformats.org/drawingml/2006/table">
            <a:tbl>
              <a:tblPr/>
              <a:tblGrid>
                <a:gridCol w="1489776"/>
                <a:gridCol w="1155031"/>
                <a:gridCol w="2322095"/>
                <a:gridCol w="6412832"/>
              </a:tblGrid>
              <a:tr h="0">
                <a:tc>
                  <a:txBody>
                    <a:bodyPr/>
                    <a:lstStyle/>
                    <a:p>
                      <a:pPr algn="ctr"/>
                      <a:r>
                        <a:rPr lang="en-US" sz="1400" b="1" dirty="0" smtClean="0">
                          <a:effectLst/>
                        </a:rPr>
                        <a:t>Interface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r>
                        <a:rPr lang="en-US" sz="1400" b="1" dirty="0" smtClean="0">
                          <a:effectLst/>
                        </a:rPr>
                        <a:t>operations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effectLst/>
                        </a:rPr>
                        <a:t>List of operation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effectLst/>
                        </a:rPr>
                        <a:t>represents the required name of one or more operation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6309661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a:t>
            </a:r>
            <a:r>
              <a:rPr lang="en-US" dirty="0" smtClean="0"/>
              <a:t>Model ( Cont..)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8970889"/>
              </p:ext>
            </p:extLst>
          </p:nvPr>
        </p:nvGraphicFramePr>
        <p:xfrm>
          <a:off x="314961" y="1179095"/>
          <a:ext cx="11608333" cy="3437465"/>
        </p:xfrm>
        <a:graphic>
          <a:graphicData uri="http://schemas.openxmlformats.org/drawingml/2006/table">
            <a:tbl>
              <a:tblPr/>
              <a:tblGrid>
                <a:gridCol w="1381492"/>
                <a:gridCol w="926431"/>
                <a:gridCol w="2189748"/>
                <a:gridCol w="7110662"/>
              </a:tblGrid>
              <a:tr h="421989">
                <a:tc>
                  <a:txBody>
                    <a:bodyPr/>
                    <a:lstStyle/>
                    <a:p>
                      <a:pPr algn="ctr"/>
                      <a:r>
                        <a:rPr lang="en-US" sz="1400" b="1" dirty="0" smtClean="0">
                          <a:effectLst/>
                        </a:rPr>
                        <a:t>Operation Definition  Keys</a:t>
                      </a:r>
                      <a:endParaRPr lang="en-US" sz="1400" b="1"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41696">
                <a:tc rowSpan="2">
                  <a:txBody>
                    <a:bodyPr/>
                    <a:lstStyle/>
                    <a:p>
                      <a:r>
                        <a:rPr lang="en-US" sz="1400" b="1" dirty="0">
                          <a:effectLst/>
                        </a:rPr>
                        <a:t>inputs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smtClean="0">
                          <a:effectLst/>
                          <a:hlinkClick r:id="rId3"/>
                        </a:rPr>
                        <a:t>property </a:t>
                      </a:r>
                      <a:r>
                        <a:rPr lang="en-US" sz="1400" dirty="0">
                          <a:effectLst/>
                          <a:hlinkClick r:id="rId3"/>
                        </a:rPr>
                        <a:t>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definitions available to all defined operations for </a:t>
                      </a:r>
                      <a:r>
                        <a:rPr lang="en-US" sz="1400" dirty="0" smtClean="0">
                          <a:effectLst/>
                        </a:rPr>
                        <a:t>interface definitions that are within Node or Relationship Type definitions. </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1696">
                <a:tc vMerge="1">
                  <a:txBody>
                    <a:bodyPr/>
                    <a:lstStyle/>
                    <a:p>
                      <a:endParaRPr lang="en-US"/>
                    </a:p>
                  </a:txBody>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smtClean="0">
                          <a:effectLst/>
                          <a:hlinkClick r:id="rId4"/>
                        </a:rPr>
                        <a:t>property </a:t>
                      </a:r>
                      <a:r>
                        <a:rPr lang="en-US" sz="1400" dirty="0">
                          <a:effectLst/>
                          <a:hlinkClick r:id="rId4"/>
                        </a:rPr>
                        <a:t>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assignments (i.e., parameters assignments) for interface definitions that are within </a:t>
                      </a:r>
                      <a:r>
                        <a:rPr lang="en-US" sz="1400" dirty="0" smtClean="0">
                          <a:effectLst/>
                        </a:rPr>
                        <a:t>Node </a:t>
                      </a:r>
                      <a:r>
                        <a:rPr lang="en-US" sz="1400" dirty="0">
                          <a:effectLst/>
                        </a:rPr>
                        <a:t>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1696">
                <a:tc rowSpan="2">
                  <a:txBody>
                    <a:bodyPr/>
                    <a:lstStyle/>
                    <a:p>
                      <a:r>
                        <a:rPr lang="en-US" sz="1400" b="1" dirty="0" smtClean="0">
                          <a:effectLst/>
                        </a:rPr>
                        <a:t>outputs</a:t>
                      </a:r>
                      <a:endParaRPr lang="en-US" sz="1400" b="1"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smtClean="0">
                          <a:effectLst/>
                          <a:hlinkClick r:id="rId3"/>
                        </a:rPr>
                        <a:t>property </a:t>
                      </a:r>
                      <a:r>
                        <a:rPr lang="en-US" sz="1400" dirty="0">
                          <a:effectLst/>
                          <a:hlinkClick r:id="rId3"/>
                        </a:rPr>
                        <a:t>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a:t>
                      </a:r>
                      <a:r>
                        <a:rPr lang="en-US" sz="1400" dirty="0" smtClean="0">
                          <a:effectLst/>
                        </a:rPr>
                        <a:t>output property </a:t>
                      </a:r>
                      <a:r>
                        <a:rPr lang="en-US" sz="1400" dirty="0">
                          <a:effectLst/>
                        </a:rPr>
                        <a:t>definitions available to all defined operations for interface definitions that are within </a:t>
                      </a:r>
                      <a:r>
                        <a:rPr lang="en-US" sz="1400" dirty="0" smtClean="0">
                          <a:effectLst/>
                        </a:rPr>
                        <a:t>Node </a:t>
                      </a:r>
                      <a:r>
                        <a:rPr lang="en-US" sz="1400" dirty="0">
                          <a:effectLst/>
                        </a:rPr>
                        <a:t>or Relationship Type </a:t>
                      </a:r>
                      <a:r>
                        <a:rPr lang="en-US" sz="1400" dirty="0" smtClean="0">
                          <a:effectLst/>
                        </a:rPr>
                        <a:t>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541696">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smtClean="0">
                          <a:effectLst/>
                          <a:hlinkClick r:id="rId4"/>
                        </a:rPr>
                        <a:t>property </a:t>
                      </a:r>
                      <a:r>
                        <a:rPr lang="en-US" sz="1400" dirty="0">
                          <a:effectLst/>
                          <a:hlinkClick r:id="rId4"/>
                        </a:rPr>
                        <a:t>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a:t>
                      </a:r>
                      <a:r>
                        <a:rPr lang="en-US" sz="1400" dirty="0" smtClean="0">
                          <a:effectLst/>
                        </a:rPr>
                        <a:t>output property </a:t>
                      </a:r>
                      <a:r>
                        <a:rPr lang="en-US" sz="1400" dirty="0">
                          <a:effectLst/>
                        </a:rPr>
                        <a:t>assignments (i.e., parameters assignments) for interface definitions that are within </a:t>
                      </a:r>
                      <a:r>
                        <a:rPr lang="en-US" sz="1400" dirty="0" smtClean="0">
                          <a:effectLst/>
                        </a:rPr>
                        <a:t>Node </a:t>
                      </a:r>
                      <a:r>
                        <a:rPr lang="en-US" sz="1400" dirty="0">
                          <a:effectLst/>
                        </a:rPr>
                        <a:t>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58963">
                <a:tc>
                  <a:txBody>
                    <a:bodyPr/>
                    <a:lstStyle/>
                    <a:p>
                      <a:r>
                        <a:rPr lang="en-US" sz="1400" b="1" dirty="0" smtClean="0">
                          <a:effectLst/>
                        </a:rPr>
                        <a:t>implementation</a:t>
                      </a:r>
                      <a:endParaRPr lang="en-US" sz="1400" b="1"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effectLst/>
                        </a:rPr>
                        <a:t>Operation</a:t>
                      </a:r>
                      <a:r>
                        <a:rPr lang="en-US" sz="1400" baseline="0" dirty="0" smtClean="0">
                          <a:effectLst/>
                        </a:rPr>
                        <a:t> </a:t>
                      </a:r>
                      <a:r>
                        <a:rPr lang="en-US" sz="1400" u="sng" baseline="0" dirty="0" smtClean="0">
                          <a:solidFill>
                            <a:srgbClr val="0070C0"/>
                          </a:solidFill>
                          <a:effectLst/>
                        </a:rPr>
                        <a:t>implementation definition</a:t>
                      </a:r>
                      <a:endParaRPr lang="en-US" sz="1400" u="sng" dirty="0">
                        <a:solidFill>
                          <a:srgbClr val="0070C0"/>
                        </a:solidFill>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effectLst/>
                        </a:rPr>
                        <a:t>The optional definition for operation implementations.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8963">
                <a:tc>
                  <a:txBody>
                    <a:bodyPr/>
                    <a:lstStyle/>
                    <a:p>
                      <a:r>
                        <a:rPr lang="en-US" sz="1400" b="1" dirty="0">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smtClean="0">
                          <a:effectLst/>
                        </a:rPr>
                        <a:t>no</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smtClean="0">
                          <a:effectLst/>
                        </a:rPr>
                        <a:t>String[]</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An optional list of Policy </a:t>
                      </a:r>
                      <a:r>
                        <a:rPr lang="en-US" sz="1400" dirty="0" smtClean="0">
                          <a:effectLst/>
                        </a:rPr>
                        <a:t>definition</a:t>
                      </a:r>
                      <a:r>
                        <a:rPr lang="en-US" sz="1400" baseline="0" dirty="0" smtClean="0">
                          <a:effectLst/>
                        </a:rPr>
                        <a:t> name</a:t>
                      </a:r>
                      <a:r>
                        <a:rPr lang="en-US" sz="1400" dirty="0" smtClean="0">
                          <a:effectLst/>
                        </a:rPr>
                        <a:t> </a:t>
                      </a:r>
                      <a:r>
                        <a:rPr lang="en-US" sz="1400" dirty="0">
                          <a:effectLst/>
                        </a:rPr>
                        <a:t>for the </a:t>
                      </a:r>
                      <a:r>
                        <a:rPr lang="en-US" sz="1400" dirty="0" smtClean="0">
                          <a:effectLst/>
                        </a:rPr>
                        <a:t>Operation Definition.</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73383216"/>
              </p:ext>
            </p:extLst>
          </p:nvPr>
        </p:nvGraphicFramePr>
        <p:xfrm>
          <a:off x="314961" y="4884818"/>
          <a:ext cx="11620365" cy="1287780"/>
        </p:xfrm>
        <a:graphic>
          <a:graphicData uri="http://schemas.openxmlformats.org/drawingml/2006/table">
            <a:tbl>
              <a:tblPr/>
              <a:tblGrid>
                <a:gridCol w="1381492"/>
                <a:gridCol w="938463"/>
                <a:gridCol w="2189747"/>
                <a:gridCol w="7110663"/>
              </a:tblGrid>
              <a:tr h="215784">
                <a:tc>
                  <a:txBody>
                    <a:bodyPr/>
                    <a:lstStyle/>
                    <a:p>
                      <a:pPr algn="ctr"/>
                      <a:r>
                        <a:rPr lang="en-US" sz="1400" b="1" dirty="0" smtClean="0">
                          <a:effectLst/>
                        </a:rPr>
                        <a:t>Implementation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r>
                        <a:rPr lang="en-US" sz="1400" b="1">
                          <a:effectLst/>
                        </a:rPr>
                        <a:t>primary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implementation artifact (i.e., the primary script file within a </a:t>
                      </a:r>
                      <a:r>
                        <a:rPr lang="en-US" sz="1400" dirty="0" smtClean="0">
                          <a:effectLst/>
                        </a:rPr>
                        <a:t>CBA</a:t>
                      </a:r>
                      <a:r>
                        <a:rPr lang="en-US" sz="1400" baseline="0" dirty="0" smtClean="0">
                          <a:effectLst/>
                        </a:rPr>
                        <a:t> </a:t>
                      </a:r>
                      <a:r>
                        <a:rPr lang="en-US" sz="1400" dirty="0" smtClean="0">
                          <a:effectLst/>
                        </a:rPr>
                        <a:t>file</a:t>
                      </a:r>
                      <a:r>
                        <a:rPr lang="en-US" sz="1400"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US" sz="1400" b="1" dirty="0">
                          <a:effectLst/>
                        </a:rPr>
                        <a:t>dependencies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p>
                    <a:p>
                      <a:r>
                        <a:rPr lang="en-US" sz="1400" dirty="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ordered list of one or more dependent or secondary implementation artifacts which are referenced by the primary implementation </a:t>
                      </a:r>
                      <a:r>
                        <a:rPr lang="en-US" sz="1400" dirty="0" smtClean="0">
                          <a:effectLst/>
                        </a:rPr>
                        <a:t>artifact</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0136697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4" name="Table 3"/>
          <p:cNvGraphicFramePr>
            <a:graphicFrameLocks noGrp="1"/>
          </p:cNvGraphicFramePr>
          <p:nvPr>
            <p:extLst>
              <p:ext uri="{D42A27DB-BD31-4B8C-83A1-F6EECF244321}">
                <p14:modId xmlns:p14="http://schemas.microsoft.com/office/powerpoint/2010/main" val="3313796332"/>
              </p:ext>
            </p:extLst>
          </p:nvPr>
        </p:nvGraphicFramePr>
        <p:xfrm>
          <a:off x="314961" y="1110382"/>
          <a:ext cx="11506200" cy="2017830"/>
        </p:xfrm>
        <a:graphic>
          <a:graphicData uri="http://schemas.openxmlformats.org/drawingml/2006/table">
            <a:tbl>
              <a:tblPr/>
              <a:tblGrid>
                <a:gridCol w="1809137"/>
                <a:gridCol w="1100365"/>
                <a:gridCol w="2213811"/>
                <a:gridCol w="6382887"/>
              </a:tblGrid>
              <a:tr h="264660">
                <a:tc>
                  <a:txBody>
                    <a:bodyPr/>
                    <a:lstStyle/>
                    <a:p>
                      <a:pPr algn="ctr"/>
                      <a:r>
                        <a:rPr lang="en-US" sz="1400" b="1" dirty="0" smtClean="0">
                          <a:solidFill>
                            <a:schemeClr val="tx1"/>
                          </a:solidFill>
                          <a:effectLst/>
                        </a:rPr>
                        <a:t>Policy Definition Keys</a:t>
                      </a:r>
                      <a:endParaRPr lang="en-US" sz="1400" b="1" dirty="0">
                        <a:solidFill>
                          <a:schemeClr val="tx1"/>
                        </a:solidFill>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solidFill>
                            <a:schemeClr val="tx1"/>
                          </a:solidFill>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solidFill>
                            <a:schemeClr val="tx1"/>
                          </a:solidFill>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64660">
                <a:tc>
                  <a:txBody>
                    <a:bodyPr/>
                    <a:lstStyle/>
                    <a:p>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name of the policy type the policy definition is based upon.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4660">
                <a:tc>
                  <a:txBody>
                    <a:bodyPr/>
                    <a:lstStyle/>
                    <a:p>
                      <a:r>
                        <a:rPr lang="en-US" sz="1400" b="1">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description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4660">
                <a:tc>
                  <a:txBody>
                    <a:bodyPr/>
                    <a:lstStyle/>
                    <a:p>
                      <a:r>
                        <a:rPr lang="en-US" sz="1400" b="1">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map</a:t>
                      </a:r>
                      <a:r>
                        <a:rPr lang="en-US" sz="1400">
                          <a:effectLst/>
                        </a:rPr>
                        <a:t> of </a:t>
                      </a:r>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9370">
                <a:tc>
                  <a:txBody>
                    <a:bodyPr/>
                    <a:lstStyle/>
                    <a:p>
                      <a:r>
                        <a:rPr lang="en-US" sz="1400" b="1">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6"/>
                        </a:rPr>
                        <a:t>property </a:t>
                      </a:r>
                      <a:r>
                        <a:rPr lang="en-US" sz="1400" dirty="0">
                          <a:effectLst/>
                          <a:hlinkClick r:id="rId6"/>
                        </a:rPr>
                        <a:t>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property value assignments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08052">
                <a:tc>
                  <a:txBody>
                    <a:bodyPr/>
                    <a:lstStyle/>
                    <a:p>
                      <a:r>
                        <a:rPr lang="en-US" sz="1400" b="1" dirty="0">
                          <a:effectLst/>
                        </a:rPr>
                        <a:t>targets</a:t>
                      </a:r>
                    </a:p>
                    <a:p>
                      <a:r>
                        <a:rPr lang="en-US" sz="1400" b="1"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a:t>
                      </a:r>
                      <a:r>
                        <a:rPr lang="en-US" sz="1400" dirty="0" smtClean="0">
                          <a:effectLst/>
                        </a:rPr>
                        <a:t>Templates, Work Flows </a:t>
                      </a:r>
                      <a:r>
                        <a:rPr lang="en-US" sz="1400" dirty="0">
                          <a:effectLst/>
                        </a:rPr>
                        <a:t>the Policy can be applied to</a:t>
                      </a:r>
                      <a:r>
                        <a:rPr lang="en-US" sz="1400" dirty="0" smtClean="0">
                          <a:effectLst/>
                        </a:rPr>
                        <a:t>.</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78529713"/>
              </p:ext>
            </p:extLst>
          </p:nvPr>
        </p:nvGraphicFramePr>
        <p:xfrm>
          <a:off x="314961" y="3801657"/>
          <a:ext cx="11500050" cy="1861820"/>
        </p:xfrm>
        <a:graphic>
          <a:graphicData uri="http://schemas.openxmlformats.org/drawingml/2006/table">
            <a:tbl>
              <a:tblPr/>
              <a:tblGrid>
                <a:gridCol w="1778534"/>
                <a:gridCol w="1130968"/>
                <a:gridCol w="2370221"/>
                <a:gridCol w="6220327"/>
              </a:tblGrid>
              <a:tr h="0">
                <a:tc>
                  <a:txBody>
                    <a:bodyPr/>
                    <a:lstStyle/>
                    <a:p>
                      <a:pPr algn="ctr"/>
                      <a:r>
                        <a:rPr lang="en-US" sz="1400" b="1" dirty="0" smtClean="0">
                          <a:effectLst/>
                        </a:rPr>
                        <a:t>Workflow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r>
                        <a:rPr lang="en-US" sz="1400" b="1">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workflow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US" sz="1400" b="1">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map</a:t>
                      </a:r>
                      <a:r>
                        <a:rPr lang="en-US" sz="1400">
                          <a:effectLst/>
                        </a:rPr>
                        <a:t> of </a:t>
                      </a:r>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US" sz="1400" b="1">
                          <a:effectLst/>
                        </a:rPr>
                        <a:t>inputs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 </a:t>
                      </a:r>
                    </a:p>
                    <a:p>
                      <a:r>
                        <a:rPr lang="en-US" sz="1400">
                          <a:effectLst/>
                          <a:hlinkClick r:id="rId7"/>
                        </a:rPr>
                        <a:t>property definitions</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parameter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r>
                        <a:rPr lang="en-US" sz="1400" b="1" dirty="0">
                          <a:effectLst/>
                        </a:rPr>
                        <a:t>steps</a:t>
                      </a:r>
                    </a:p>
                    <a:p>
                      <a:r>
                        <a:rPr lang="en-US" sz="1400"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effectLst/>
                        </a:rPr>
                        <a:t>no</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step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or Groups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3315513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4" name="Table 3"/>
          <p:cNvGraphicFramePr>
            <a:graphicFrameLocks noGrp="1"/>
          </p:cNvGraphicFramePr>
          <p:nvPr>
            <p:extLst>
              <p:ext uri="{D42A27DB-BD31-4B8C-83A1-F6EECF244321}">
                <p14:modId xmlns:p14="http://schemas.microsoft.com/office/powerpoint/2010/main" val="586719152"/>
              </p:ext>
            </p:extLst>
          </p:nvPr>
        </p:nvGraphicFramePr>
        <p:xfrm>
          <a:off x="314961" y="1300163"/>
          <a:ext cx="11506200" cy="1165602"/>
        </p:xfrm>
        <a:graphic>
          <a:graphicData uri="http://schemas.openxmlformats.org/drawingml/2006/table">
            <a:tbl>
              <a:tblPr/>
              <a:tblGrid>
                <a:gridCol w="1990573"/>
                <a:gridCol w="1231163"/>
                <a:gridCol w="1949150"/>
                <a:gridCol w="6335314"/>
              </a:tblGrid>
              <a:tr h="251363">
                <a:tc>
                  <a:txBody>
                    <a:bodyPr/>
                    <a:lstStyle/>
                    <a:p>
                      <a:pPr algn="ctr"/>
                      <a:r>
                        <a:rPr lang="en-US" sz="1400" b="1" dirty="0" smtClean="0">
                          <a:effectLst/>
                        </a:rPr>
                        <a:t>Step keys</a:t>
                      </a:r>
                      <a:endParaRPr lang="en-US" sz="1400" b="1" dirty="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49517">
                <a:tc>
                  <a:txBody>
                    <a:bodyPr/>
                    <a:lstStyle/>
                    <a:p>
                      <a:r>
                        <a:rPr lang="en-US" sz="1400" b="1">
                          <a:effectLst/>
                        </a:rPr>
                        <a:t>target</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2"/>
                        </a:rPr>
                        <a:t>string</a:t>
                      </a:r>
                      <a:endParaRPr lang="en-US" sz="140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target of the step (this can be a node template name, a group name)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9517">
                <a:tc>
                  <a:txBody>
                    <a:bodyPr/>
                    <a:lstStyle/>
                    <a:p>
                      <a:r>
                        <a:rPr lang="en-US" sz="1400" b="1" dirty="0">
                          <a:effectLst/>
                        </a:rPr>
                        <a:t>activities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 </a:t>
                      </a:r>
                      <a:r>
                        <a:rPr lang="en-US" sz="1400">
                          <a:effectLst/>
                          <a:hlinkClick r:id="rId3"/>
                        </a:rPr>
                        <a:t>activity_definition</a:t>
                      </a:r>
                      <a:endParaRPr lang="en-US" sz="140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list of sequential activities to be performed in this step.</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35960527"/>
              </p:ext>
            </p:extLst>
          </p:nvPr>
        </p:nvGraphicFramePr>
        <p:xfrm>
          <a:off x="314961" y="2892677"/>
          <a:ext cx="11506200" cy="787400"/>
        </p:xfrm>
        <a:graphic>
          <a:graphicData uri="http://schemas.openxmlformats.org/drawingml/2006/table">
            <a:tbl>
              <a:tblPr/>
              <a:tblGrid>
                <a:gridCol w="1990573"/>
                <a:gridCol w="1231163"/>
                <a:gridCol w="1887017"/>
                <a:gridCol w="6397447"/>
              </a:tblGrid>
              <a:tr h="0">
                <a:tc>
                  <a:txBody>
                    <a:bodyPr/>
                    <a:lstStyle/>
                    <a:p>
                      <a:pPr algn="ctr"/>
                      <a:r>
                        <a:rPr lang="en-US" sz="1400" b="1" dirty="0" smtClean="0">
                          <a:effectLst/>
                        </a:rPr>
                        <a:t>Activity</a:t>
                      </a:r>
                      <a:r>
                        <a:rPr lang="en-US" sz="1400" b="1" baseline="0" dirty="0" smtClean="0">
                          <a:effectLst/>
                        </a:rPr>
                        <a:t> Definitions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r>
                        <a:rPr lang="en-US" sz="1400" b="1" dirty="0" err="1">
                          <a:effectLst/>
                        </a:rPr>
                        <a:t>call_operation</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2"/>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 string that defines the name of the interface and operation to be called on the node using the &lt;</a:t>
                      </a:r>
                      <a:r>
                        <a:rPr lang="en-US" sz="1400" dirty="0" err="1">
                          <a:effectLst/>
                        </a:rPr>
                        <a:t>interface_name</a:t>
                      </a:r>
                      <a:r>
                        <a:rPr lang="en-US" sz="1400" dirty="0">
                          <a:effectLst/>
                        </a:rPr>
                        <a:t>&gt;.&lt;</a:t>
                      </a:r>
                      <a:r>
                        <a:rPr lang="en-US" sz="1400" dirty="0" err="1">
                          <a:effectLst/>
                        </a:rPr>
                        <a:t>operation_name</a:t>
                      </a:r>
                      <a:r>
                        <a:rPr lang="en-US" sz="1400" dirty="0">
                          <a:effectLst/>
                        </a:rPr>
                        <a:t>&gt; notation.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93994791"/>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a:t>
            </a:r>
            <a:r>
              <a:rPr lang="en-US" dirty="0" smtClean="0"/>
              <a:t>Blueprints Functions</a:t>
            </a:r>
            <a:endParaRPr lang="en-US" dirty="0"/>
          </a:p>
        </p:txBody>
      </p:sp>
      <p:sp>
        <p:nvSpPr>
          <p:cNvPr id="3" name="Text Placeholder 2"/>
          <p:cNvSpPr>
            <a:spLocks noGrp="1"/>
          </p:cNvSpPr>
          <p:nvPr>
            <p:ph type="body" sz="quarter" idx="10"/>
          </p:nvPr>
        </p:nvSpPr>
        <p:spPr/>
        <p:txBody>
          <a:bodyPr>
            <a:normAutofit fontScale="70000" lnSpcReduction="20000"/>
          </a:bodyPr>
          <a:lstStyle/>
          <a:p>
            <a:r>
              <a:rPr lang="en-US" b="1" dirty="0" err="1"/>
              <a:t>get_input</a:t>
            </a:r>
            <a:endParaRPr lang="en-US" b="1" dirty="0"/>
          </a:p>
          <a:p>
            <a:pPr lvl="1"/>
            <a:r>
              <a:rPr lang="en-US" dirty="0"/>
              <a:t>The </a:t>
            </a:r>
            <a:r>
              <a:rPr lang="en-US" dirty="0" err="1"/>
              <a:t>get_input</a:t>
            </a:r>
            <a:r>
              <a:rPr lang="en-US" dirty="0"/>
              <a:t> function is used to retrieve the values of properties declared within the inputs section of a TOSCA Service Template.</a:t>
            </a:r>
          </a:p>
          <a:p>
            <a:pPr lvl="2"/>
            <a:r>
              <a:rPr lang="en-US" i="1" dirty="0" err="1"/>
              <a:t>get_input</a:t>
            </a:r>
            <a:r>
              <a:rPr lang="en-US" i="1" dirty="0"/>
              <a:t>: &lt;</a:t>
            </a:r>
            <a:r>
              <a:rPr lang="en-US" i="1" dirty="0" err="1"/>
              <a:t>input_property_name</a:t>
            </a:r>
            <a:r>
              <a:rPr lang="en-US" i="1" dirty="0" smtClean="0"/>
              <a:t>&gt;</a:t>
            </a:r>
          </a:p>
          <a:p>
            <a:r>
              <a:rPr lang="en-US" b="1" dirty="0" err="1" smtClean="0"/>
              <a:t>get_property</a:t>
            </a:r>
            <a:endParaRPr lang="en-US" b="1" dirty="0"/>
          </a:p>
          <a:p>
            <a:pPr lvl="1"/>
            <a:r>
              <a:rPr lang="en-US" dirty="0"/>
              <a:t>The </a:t>
            </a:r>
            <a:r>
              <a:rPr lang="en-US" dirty="0" err="1"/>
              <a:t>get_property</a:t>
            </a:r>
            <a:r>
              <a:rPr lang="en-US" dirty="0"/>
              <a:t> function is used to retrieve property values between </a:t>
            </a:r>
            <a:r>
              <a:rPr lang="en-US" dirty="0" err="1"/>
              <a:t>modelable</a:t>
            </a:r>
            <a:r>
              <a:rPr lang="en-US" dirty="0"/>
              <a:t> entities defined in the same service template.</a:t>
            </a:r>
          </a:p>
          <a:p>
            <a:pPr lvl="2"/>
            <a:r>
              <a:rPr lang="en-US" i="1" dirty="0" err="1"/>
              <a:t>get_property</a:t>
            </a:r>
            <a:r>
              <a:rPr lang="en-US" i="1" dirty="0"/>
              <a:t>: [ &lt;</a:t>
            </a:r>
            <a:r>
              <a:rPr lang="en-US" i="1" dirty="0" err="1"/>
              <a:t>modelable_entity_name</a:t>
            </a:r>
            <a:r>
              <a:rPr lang="en-US" i="1" dirty="0"/>
              <a:t>&gt;, &lt;</a:t>
            </a:r>
            <a:r>
              <a:rPr lang="en-US" i="1" dirty="0" err="1"/>
              <a:t>optional_req_or_cap_name</a:t>
            </a:r>
            <a:r>
              <a:rPr lang="en-US" i="1" dirty="0"/>
              <a:t>&gt;, &lt;</a:t>
            </a:r>
            <a:r>
              <a:rPr lang="en-US" i="1" dirty="0" err="1"/>
              <a:t>property_name</a:t>
            </a:r>
            <a:r>
              <a:rPr lang="en-US" i="1" dirty="0"/>
              <a:t>&gt;, &lt;nested_property_name_or_index_1&gt;, ..., &lt;</a:t>
            </a:r>
            <a:r>
              <a:rPr lang="en-US" i="1" dirty="0" err="1"/>
              <a:t>nested_property_name_or_index_n</a:t>
            </a:r>
            <a:r>
              <a:rPr lang="en-US" i="1" dirty="0"/>
              <a:t>&gt; ] </a:t>
            </a:r>
          </a:p>
          <a:p>
            <a:r>
              <a:rPr lang="en-US" b="1" dirty="0" err="1"/>
              <a:t>get_attribute</a:t>
            </a:r>
            <a:endParaRPr lang="en-US" b="1" dirty="0"/>
          </a:p>
          <a:p>
            <a:pPr lvl="1"/>
            <a:r>
              <a:rPr lang="en-US" dirty="0"/>
              <a:t>The </a:t>
            </a:r>
            <a:r>
              <a:rPr lang="en-US" dirty="0" err="1"/>
              <a:t>get_attribute</a:t>
            </a:r>
            <a:r>
              <a:rPr lang="en-US" dirty="0"/>
              <a:t> function is used to retrieve the values of named attributes declared by the referenced node or relationship template name.</a:t>
            </a:r>
          </a:p>
          <a:p>
            <a:pPr lvl="2"/>
            <a:r>
              <a:rPr lang="en-US" i="1" dirty="0" err="1"/>
              <a:t>get_attribute</a:t>
            </a:r>
            <a:r>
              <a:rPr lang="en-US" i="1" dirty="0"/>
              <a:t>: [ &lt;</a:t>
            </a:r>
            <a:r>
              <a:rPr lang="en-US" i="1" dirty="0" err="1"/>
              <a:t>modelable_entity_name</a:t>
            </a:r>
            <a:r>
              <a:rPr lang="en-US" i="1" dirty="0"/>
              <a:t>&gt;, &lt;</a:t>
            </a:r>
            <a:r>
              <a:rPr lang="en-US" i="1" dirty="0" err="1"/>
              <a:t>optional_req_or_cap_name</a:t>
            </a:r>
            <a:r>
              <a:rPr lang="en-US" i="1" dirty="0"/>
              <a:t>&gt;, &lt;</a:t>
            </a:r>
            <a:r>
              <a:rPr lang="en-US" i="1" dirty="0" err="1"/>
              <a:t>attribute_name</a:t>
            </a:r>
            <a:r>
              <a:rPr lang="en-US" i="1" dirty="0"/>
              <a:t>&gt;, &lt;nested_attribute_name_or_index_1&gt;, ..., &lt;</a:t>
            </a:r>
            <a:r>
              <a:rPr lang="en-US" i="1" dirty="0" err="1"/>
              <a:t>nested_attribute_name_or_index_n</a:t>
            </a:r>
            <a:r>
              <a:rPr lang="en-US" i="1" dirty="0"/>
              <a:t>&gt; ]</a:t>
            </a:r>
          </a:p>
          <a:p>
            <a:r>
              <a:rPr lang="en-US" b="1" dirty="0" err="1" smtClean="0"/>
              <a:t>get_operation_output</a:t>
            </a:r>
            <a:endParaRPr lang="en-US" b="1" dirty="0"/>
          </a:p>
          <a:p>
            <a:pPr lvl="1"/>
            <a:r>
              <a:rPr lang="en-US" dirty="0"/>
              <a:t>The </a:t>
            </a:r>
            <a:r>
              <a:rPr lang="en-US" dirty="0" err="1"/>
              <a:t>get_operation_output</a:t>
            </a:r>
            <a:r>
              <a:rPr lang="en-US" dirty="0"/>
              <a:t> function is used to retrieve the values of variables exposed / exported from an interface operation.</a:t>
            </a:r>
          </a:p>
          <a:p>
            <a:pPr lvl="2"/>
            <a:r>
              <a:rPr lang="en-US" i="1" dirty="0" err="1"/>
              <a:t>get_operation_output</a:t>
            </a:r>
            <a:r>
              <a:rPr lang="en-US" i="1" dirty="0"/>
              <a:t>: &lt;</a:t>
            </a:r>
            <a:r>
              <a:rPr lang="en-US" i="1" dirty="0" err="1"/>
              <a:t>modelable_entity_name</a:t>
            </a:r>
            <a:r>
              <a:rPr lang="en-US" i="1" dirty="0"/>
              <a:t>&gt;, &lt;</a:t>
            </a:r>
            <a:r>
              <a:rPr lang="en-US" i="1" dirty="0" err="1"/>
              <a:t>interface_name</a:t>
            </a:r>
            <a:r>
              <a:rPr lang="en-US" i="1" dirty="0"/>
              <a:t>&gt;, &lt;</a:t>
            </a:r>
            <a:r>
              <a:rPr lang="en-US" i="1" dirty="0" err="1"/>
              <a:t>operation_name</a:t>
            </a:r>
            <a:r>
              <a:rPr lang="en-US" i="1" dirty="0"/>
              <a:t>&gt;, &lt;</a:t>
            </a:r>
            <a:r>
              <a:rPr lang="en-US" i="1" dirty="0" err="1"/>
              <a:t>output_variable_name</a:t>
            </a:r>
            <a:r>
              <a:rPr lang="en-US" i="1" dirty="0"/>
              <a:t>&gt;</a:t>
            </a:r>
          </a:p>
          <a:p>
            <a:r>
              <a:rPr lang="en-US" b="1" dirty="0" err="1" smtClean="0"/>
              <a:t>get_artifact</a:t>
            </a:r>
            <a:endParaRPr lang="en-US" b="1" dirty="0"/>
          </a:p>
          <a:p>
            <a:pPr lvl="1"/>
            <a:r>
              <a:rPr lang="en-US" dirty="0"/>
              <a:t>The </a:t>
            </a:r>
            <a:r>
              <a:rPr lang="en-US" dirty="0" err="1"/>
              <a:t>get_artifact</a:t>
            </a:r>
            <a:r>
              <a:rPr lang="en-US" dirty="0"/>
              <a:t> function is used to retrieve artifact location between </a:t>
            </a:r>
            <a:r>
              <a:rPr lang="en-US" dirty="0" err="1"/>
              <a:t>modelable</a:t>
            </a:r>
            <a:r>
              <a:rPr lang="en-US" dirty="0"/>
              <a:t> entities defined in the same service template.</a:t>
            </a:r>
          </a:p>
          <a:p>
            <a:pPr lvl="2"/>
            <a:r>
              <a:rPr lang="en-US" i="1" dirty="0" err="1"/>
              <a:t>get_artifact</a:t>
            </a:r>
            <a:r>
              <a:rPr lang="en-US" i="1" dirty="0"/>
              <a:t>: [ &lt;</a:t>
            </a:r>
            <a:r>
              <a:rPr lang="en-US" i="1" dirty="0" err="1"/>
              <a:t>modelable_entity_name</a:t>
            </a:r>
            <a:r>
              <a:rPr lang="en-US" i="1" dirty="0"/>
              <a:t>&gt;, &lt;</a:t>
            </a:r>
            <a:r>
              <a:rPr lang="en-US" i="1" dirty="0" err="1"/>
              <a:t>artifact_name</a:t>
            </a:r>
            <a:r>
              <a:rPr lang="en-US" i="1" dirty="0"/>
              <a:t>&gt;, &lt;location&gt;, &lt;remove&gt; </a:t>
            </a:r>
            <a:r>
              <a:rPr lang="en-US" i="1" dirty="0" smtClean="0"/>
              <a:t>]</a:t>
            </a:r>
          </a:p>
        </p:txBody>
      </p:sp>
    </p:spTree>
    <p:extLst>
      <p:ext uri="{BB962C8B-B14F-4D97-AF65-F5344CB8AC3E}">
        <p14:creationId xmlns:p14="http://schemas.microsoft.com/office/powerpoint/2010/main" val="947194323"/>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1647944" y="1379113"/>
            <a:ext cx="8506327" cy="2117558"/>
          </a:xfrm>
          <a:prstGeom prst="roundRect">
            <a:avLst/>
          </a:prstGeom>
          <a:solidFill>
            <a:srgbClr val="ED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Controller Blueprints Archive(CBA) Format</a:t>
            </a:r>
            <a:endParaRPr lang="en-US" dirty="0"/>
          </a:p>
        </p:txBody>
      </p:sp>
      <p:grpSp>
        <p:nvGrpSpPr>
          <p:cNvPr id="10" name="Group 9"/>
          <p:cNvGrpSpPr/>
          <p:nvPr/>
        </p:nvGrpSpPr>
        <p:grpSpPr>
          <a:xfrm>
            <a:off x="5191376" y="1579133"/>
            <a:ext cx="1491916" cy="1684421"/>
            <a:chOff x="2201779" y="1648326"/>
            <a:chExt cx="1491916" cy="1684421"/>
          </a:xfrm>
          <a:effectLst>
            <a:outerShdw blurRad="50800" dist="38100" dir="2700000" algn="tl" rotWithShape="0">
              <a:prstClr val="black">
                <a:alpha val="40000"/>
              </a:prstClr>
            </a:outerShdw>
          </a:effectLst>
        </p:grpSpPr>
        <p:grpSp>
          <p:nvGrpSpPr>
            <p:cNvPr id="11" name="Group 10"/>
            <p:cNvGrpSpPr/>
            <p:nvPr/>
          </p:nvGrpSpPr>
          <p:grpSpPr>
            <a:xfrm>
              <a:off x="2201779" y="1648326"/>
              <a:ext cx="1491916" cy="1684421"/>
              <a:chOff x="2201779" y="1648326"/>
              <a:chExt cx="1491916" cy="1684421"/>
            </a:xfrm>
          </p:grpSpPr>
          <p:sp>
            <p:nvSpPr>
              <p:cNvPr id="14" name="Rectangle 1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201779" y="1807411"/>
              <a:ext cx="1491916" cy="738664"/>
            </a:xfrm>
            <a:prstGeom prst="rect">
              <a:avLst/>
            </a:prstGeom>
            <a:noFill/>
          </p:spPr>
          <p:txBody>
            <a:bodyPr wrap="square" rtlCol="0">
              <a:spAutoFit/>
            </a:bodyPr>
            <a:lstStyle/>
            <a:p>
              <a:r>
                <a:rPr lang="en-US" sz="1050" dirty="0" smtClean="0"/>
                <a:t>Flow Definitions files, such as directed graph, dataflow </a:t>
              </a:r>
              <a:r>
                <a:rPr lang="en-US" sz="1050" dirty="0" err="1" smtClean="0"/>
                <a:t>dsl</a:t>
              </a:r>
              <a:r>
                <a:rPr lang="en-US" sz="1050" dirty="0" smtClean="0"/>
                <a:t>, etc.</a:t>
              </a:r>
            </a:p>
            <a:p>
              <a:r>
                <a:rPr lang="en-US" sz="1050" b="1" dirty="0" smtClean="0"/>
                <a:t>Formats: .</a:t>
              </a:r>
              <a:r>
                <a:rPr lang="en-US" sz="1050" b="1" dirty="0" err="1" smtClean="0"/>
                <a:t>json</a:t>
              </a:r>
              <a:r>
                <a:rPr lang="en-US" sz="1050" b="1" dirty="0" smtClean="0"/>
                <a:t>, .xml</a:t>
              </a:r>
              <a:endParaRPr lang="en-US" sz="1050" b="1" dirty="0"/>
            </a:p>
          </p:txBody>
        </p:sp>
        <p:sp>
          <p:nvSpPr>
            <p:cNvPr id="13" name="TextBox 12"/>
            <p:cNvSpPr txBox="1"/>
            <p:nvPr/>
          </p:nvSpPr>
          <p:spPr>
            <a:xfrm>
              <a:off x="2201779" y="2898984"/>
              <a:ext cx="1491916" cy="253916"/>
            </a:xfrm>
            <a:prstGeom prst="rect">
              <a:avLst/>
            </a:prstGeom>
            <a:noFill/>
          </p:spPr>
          <p:txBody>
            <a:bodyPr wrap="square" rtlCol="0">
              <a:spAutoFit/>
            </a:bodyPr>
            <a:lstStyle/>
            <a:p>
              <a:pPr algn="ctr"/>
              <a:r>
                <a:rPr lang="en-US" sz="1050" b="1" dirty="0" smtClean="0">
                  <a:solidFill>
                    <a:schemeClr val="bg1"/>
                  </a:solidFill>
                </a:rPr>
                <a:t>Plans</a:t>
              </a:r>
              <a:endParaRPr lang="en-US" sz="1050" b="1" dirty="0">
                <a:solidFill>
                  <a:schemeClr val="bg1"/>
                </a:solidFill>
              </a:endParaRPr>
            </a:p>
          </p:txBody>
        </p:sp>
      </p:grpSp>
      <p:grpSp>
        <p:nvGrpSpPr>
          <p:cNvPr id="16" name="Group 15"/>
          <p:cNvGrpSpPr/>
          <p:nvPr/>
        </p:nvGrpSpPr>
        <p:grpSpPr>
          <a:xfrm>
            <a:off x="6837700" y="1579132"/>
            <a:ext cx="1491916" cy="1684421"/>
            <a:chOff x="2201779" y="1648326"/>
            <a:chExt cx="1491916" cy="1684421"/>
          </a:xfrm>
          <a:effectLst>
            <a:outerShdw blurRad="50800" dist="38100" dir="2700000" algn="tl" rotWithShape="0">
              <a:prstClr val="black">
                <a:alpha val="40000"/>
              </a:prstClr>
            </a:outerShdw>
          </a:effectLst>
        </p:grpSpPr>
        <p:grpSp>
          <p:nvGrpSpPr>
            <p:cNvPr id="17" name="Group 16"/>
            <p:cNvGrpSpPr/>
            <p:nvPr/>
          </p:nvGrpSpPr>
          <p:grpSpPr>
            <a:xfrm>
              <a:off x="2201779" y="1648326"/>
              <a:ext cx="1491916" cy="1684421"/>
              <a:chOff x="2201779" y="1648326"/>
              <a:chExt cx="1491916" cy="1684421"/>
            </a:xfrm>
          </p:grpSpPr>
          <p:sp>
            <p:nvSpPr>
              <p:cNvPr id="20" name="Rectangle 19"/>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2201779" y="1807411"/>
              <a:ext cx="1491916" cy="577081"/>
            </a:xfrm>
            <a:prstGeom prst="rect">
              <a:avLst/>
            </a:prstGeom>
            <a:noFill/>
          </p:spPr>
          <p:txBody>
            <a:bodyPr wrap="square" rtlCol="0">
              <a:spAutoFit/>
            </a:bodyPr>
            <a:lstStyle/>
            <a:p>
              <a:r>
                <a:rPr lang="en-US" sz="1050" dirty="0" smtClean="0"/>
                <a:t>Executions scripts used during flows.</a:t>
              </a:r>
            </a:p>
            <a:p>
              <a:r>
                <a:rPr lang="en-US" sz="1050" b="1" dirty="0" smtClean="0"/>
                <a:t>Formats: .</a:t>
              </a:r>
              <a:r>
                <a:rPr lang="en-US" sz="1050" b="1" dirty="0" err="1" smtClean="0"/>
                <a:t>py</a:t>
              </a:r>
              <a:r>
                <a:rPr lang="en-US" sz="1050" b="1" dirty="0" smtClean="0"/>
                <a:t>, .</a:t>
              </a:r>
              <a:r>
                <a:rPr lang="en-US" sz="1050" b="1" dirty="0" err="1" smtClean="0"/>
                <a:t>js</a:t>
              </a:r>
              <a:r>
                <a:rPr lang="en-US" sz="1050" b="1" dirty="0" smtClean="0"/>
                <a:t>, .</a:t>
              </a:r>
              <a:r>
                <a:rPr lang="en-US" sz="1050" b="1" dirty="0" err="1" smtClean="0"/>
                <a:t>kotlin</a:t>
              </a:r>
              <a:endParaRPr lang="en-US" sz="1050" b="1" dirty="0"/>
            </a:p>
          </p:txBody>
        </p:sp>
        <p:sp>
          <p:nvSpPr>
            <p:cNvPr id="19" name="TextBox 18"/>
            <p:cNvSpPr txBox="1"/>
            <p:nvPr/>
          </p:nvSpPr>
          <p:spPr>
            <a:xfrm>
              <a:off x="2201779" y="2898984"/>
              <a:ext cx="1491916" cy="253916"/>
            </a:xfrm>
            <a:prstGeom prst="rect">
              <a:avLst/>
            </a:prstGeom>
            <a:noFill/>
          </p:spPr>
          <p:txBody>
            <a:bodyPr wrap="square" rtlCol="0">
              <a:spAutoFit/>
            </a:bodyPr>
            <a:lstStyle/>
            <a:p>
              <a:pPr algn="ctr"/>
              <a:r>
                <a:rPr lang="en-US" sz="1050" b="1" dirty="0" smtClean="0">
                  <a:solidFill>
                    <a:schemeClr val="bg1"/>
                  </a:solidFill>
                </a:rPr>
                <a:t>Scripts</a:t>
              </a:r>
              <a:endParaRPr lang="en-US" sz="1050" b="1" dirty="0">
                <a:solidFill>
                  <a:schemeClr val="bg1"/>
                </a:solidFill>
              </a:endParaRPr>
            </a:p>
          </p:txBody>
        </p:sp>
      </p:grpSp>
      <p:grpSp>
        <p:nvGrpSpPr>
          <p:cNvPr id="28" name="Group 27"/>
          <p:cNvGrpSpPr/>
          <p:nvPr/>
        </p:nvGrpSpPr>
        <p:grpSpPr>
          <a:xfrm>
            <a:off x="1830558" y="1579135"/>
            <a:ext cx="1491916" cy="1684421"/>
            <a:chOff x="2201779" y="1648326"/>
            <a:chExt cx="1491916" cy="1684421"/>
          </a:xfrm>
          <a:effectLst>
            <a:outerShdw blurRad="50800" dist="38100" dir="2700000" algn="tl" rotWithShape="0">
              <a:prstClr val="black">
                <a:alpha val="40000"/>
              </a:prstClr>
            </a:outerShdw>
          </a:effectLst>
        </p:grpSpPr>
        <p:grpSp>
          <p:nvGrpSpPr>
            <p:cNvPr id="29" name="Group 28"/>
            <p:cNvGrpSpPr/>
            <p:nvPr/>
          </p:nvGrpSpPr>
          <p:grpSpPr>
            <a:xfrm>
              <a:off x="2201779" y="1648326"/>
              <a:ext cx="1491916" cy="1684421"/>
              <a:chOff x="2201779" y="1648326"/>
              <a:chExt cx="1491916" cy="1684421"/>
            </a:xfrm>
          </p:grpSpPr>
          <p:sp>
            <p:nvSpPr>
              <p:cNvPr id="32" name="Rectangle 31"/>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2201779" y="1807411"/>
              <a:ext cx="1491916" cy="900246"/>
            </a:xfrm>
            <a:prstGeom prst="rect">
              <a:avLst/>
            </a:prstGeom>
            <a:noFill/>
          </p:spPr>
          <p:txBody>
            <a:bodyPr wrap="square" rtlCol="0">
              <a:spAutoFit/>
            </a:bodyPr>
            <a:lstStyle/>
            <a:p>
              <a:r>
                <a:rPr lang="en-US" sz="1050" dirty="0" smtClean="0"/>
                <a:t>Controller Blueprints definitions </a:t>
              </a:r>
              <a:r>
                <a:rPr lang="en-US" sz="1050" dirty="0" smtClean="0"/>
                <a:t>file, Resource Definition, Others</a:t>
              </a:r>
              <a:endParaRPr lang="en-US" sz="1050" dirty="0" smtClean="0"/>
            </a:p>
            <a:p>
              <a:r>
                <a:rPr lang="en-US" sz="1050" b="1" dirty="0" smtClean="0"/>
                <a:t>Formats : .</a:t>
              </a:r>
              <a:r>
                <a:rPr lang="en-US" sz="1050" b="1" dirty="0" err="1" smtClean="0"/>
                <a:t>json</a:t>
              </a:r>
              <a:endParaRPr lang="en-US" sz="1050" b="1" dirty="0"/>
            </a:p>
          </p:txBody>
        </p:sp>
        <p:sp>
          <p:nvSpPr>
            <p:cNvPr id="31" name="TextBox 30"/>
            <p:cNvSpPr txBox="1"/>
            <p:nvPr/>
          </p:nvSpPr>
          <p:spPr>
            <a:xfrm>
              <a:off x="2201779" y="2898984"/>
              <a:ext cx="1491916" cy="253916"/>
            </a:xfrm>
            <a:prstGeom prst="rect">
              <a:avLst/>
            </a:prstGeom>
            <a:noFill/>
          </p:spPr>
          <p:txBody>
            <a:bodyPr wrap="square" rtlCol="0">
              <a:spAutoFit/>
            </a:bodyPr>
            <a:lstStyle/>
            <a:p>
              <a:pPr algn="ctr"/>
              <a:r>
                <a:rPr lang="en-US" sz="1050" b="1" dirty="0" smtClean="0">
                  <a:solidFill>
                    <a:schemeClr val="bg1"/>
                  </a:solidFill>
                </a:rPr>
                <a:t>Definition</a:t>
              </a:r>
              <a:endParaRPr lang="en-US" sz="1050" b="1" dirty="0">
                <a:solidFill>
                  <a:schemeClr val="bg1"/>
                </a:solidFill>
              </a:endParaRPr>
            </a:p>
          </p:txBody>
        </p:sp>
      </p:grpSp>
      <p:grpSp>
        <p:nvGrpSpPr>
          <p:cNvPr id="34" name="Group 33"/>
          <p:cNvGrpSpPr/>
          <p:nvPr/>
        </p:nvGrpSpPr>
        <p:grpSpPr>
          <a:xfrm>
            <a:off x="8484024" y="1579131"/>
            <a:ext cx="1491916" cy="1684421"/>
            <a:chOff x="2201779" y="1648326"/>
            <a:chExt cx="1491916" cy="1684421"/>
          </a:xfrm>
          <a:effectLst>
            <a:outerShdw blurRad="50800" dist="38100" dir="2700000" algn="tl" rotWithShape="0">
              <a:prstClr val="black">
                <a:alpha val="40000"/>
              </a:prstClr>
            </a:outerShdw>
          </a:effectLst>
        </p:grpSpPr>
        <p:grpSp>
          <p:nvGrpSpPr>
            <p:cNvPr id="35" name="Group 34"/>
            <p:cNvGrpSpPr/>
            <p:nvPr/>
          </p:nvGrpSpPr>
          <p:grpSpPr>
            <a:xfrm>
              <a:off x="2201779" y="1648326"/>
              <a:ext cx="1491916" cy="1684421"/>
              <a:chOff x="2201779" y="1648326"/>
              <a:chExt cx="1491916" cy="1684421"/>
            </a:xfrm>
          </p:grpSpPr>
          <p:sp>
            <p:nvSpPr>
              <p:cNvPr id="38" name="Rectangle 37"/>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2201779" y="1807411"/>
              <a:ext cx="1491916" cy="577081"/>
            </a:xfrm>
            <a:prstGeom prst="rect">
              <a:avLst/>
            </a:prstGeom>
            <a:noFill/>
          </p:spPr>
          <p:txBody>
            <a:bodyPr wrap="square" rtlCol="0">
              <a:spAutoFit/>
            </a:bodyPr>
            <a:lstStyle/>
            <a:p>
              <a:r>
                <a:rPr lang="en-US" sz="1050" dirty="0" smtClean="0"/>
                <a:t>Templates used </a:t>
              </a:r>
              <a:r>
                <a:rPr lang="en-US" sz="1050" dirty="0" err="1" smtClean="0"/>
                <a:t>duting</a:t>
              </a:r>
              <a:r>
                <a:rPr lang="en-US" sz="1050" dirty="0" smtClean="0"/>
                <a:t> processing.</a:t>
              </a:r>
            </a:p>
            <a:p>
              <a:r>
                <a:rPr lang="en-US" sz="1050" b="1" dirty="0" smtClean="0"/>
                <a:t>Format: .</a:t>
              </a:r>
              <a:r>
                <a:rPr lang="en-US" sz="1050" b="1" dirty="0" err="1" smtClean="0"/>
                <a:t>vtl</a:t>
              </a:r>
              <a:endParaRPr lang="en-US" sz="1050" b="1" dirty="0"/>
            </a:p>
          </p:txBody>
        </p:sp>
        <p:sp>
          <p:nvSpPr>
            <p:cNvPr id="37" name="TextBox 36"/>
            <p:cNvSpPr txBox="1"/>
            <p:nvPr/>
          </p:nvSpPr>
          <p:spPr>
            <a:xfrm>
              <a:off x="2201779" y="2898984"/>
              <a:ext cx="1491916" cy="253916"/>
            </a:xfrm>
            <a:prstGeom prst="rect">
              <a:avLst/>
            </a:prstGeom>
            <a:noFill/>
          </p:spPr>
          <p:txBody>
            <a:bodyPr wrap="square" rtlCol="0">
              <a:spAutoFit/>
            </a:bodyPr>
            <a:lstStyle/>
            <a:p>
              <a:pPr algn="ctr"/>
              <a:r>
                <a:rPr lang="en-US" sz="1050" b="1" dirty="0" smtClean="0">
                  <a:solidFill>
                    <a:schemeClr val="bg1"/>
                  </a:solidFill>
                </a:rPr>
                <a:t>Templates</a:t>
              </a:r>
              <a:endParaRPr lang="en-US" sz="1050" b="1" dirty="0">
                <a:solidFill>
                  <a:schemeClr val="bg1"/>
                </a:solidFill>
              </a:endParaRPr>
            </a:p>
          </p:txBody>
        </p:sp>
      </p:grpSp>
      <p:grpSp>
        <p:nvGrpSpPr>
          <p:cNvPr id="40" name="Group 39"/>
          <p:cNvGrpSpPr/>
          <p:nvPr/>
        </p:nvGrpSpPr>
        <p:grpSpPr>
          <a:xfrm>
            <a:off x="3510967" y="1579134"/>
            <a:ext cx="1491916" cy="1684421"/>
            <a:chOff x="2201779" y="1648326"/>
            <a:chExt cx="1491916" cy="1684421"/>
          </a:xfrm>
          <a:effectLst>
            <a:outerShdw blurRad="50800" dist="38100" dir="2700000" algn="tl" rotWithShape="0">
              <a:prstClr val="black">
                <a:alpha val="40000"/>
              </a:prstClr>
            </a:outerShdw>
          </a:effectLst>
        </p:grpSpPr>
        <p:grpSp>
          <p:nvGrpSpPr>
            <p:cNvPr id="41" name="Group 40"/>
            <p:cNvGrpSpPr/>
            <p:nvPr/>
          </p:nvGrpSpPr>
          <p:grpSpPr>
            <a:xfrm>
              <a:off x="2201779" y="1648326"/>
              <a:ext cx="1491916" cy="1684421"/>
              <a:chOff x="2201779" y="1648326"/>
              <a:chExt cx="1491916" cy="1684421"/>
            </a:xfrm>
          </p:grpSpPr>
          <p:sp>
            <p:nvSpPr>
              <p:cNvPr id="44" name="Rectangle 4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2201779" y="1807411"/>
              <a:ext cx="1491916" cy="900246"/>
            </a:xfrm>
            <a:prstGeom prst="rect">
              <a:avLst/>
            </a:prstGeom>
            <a:noFill/>
          </p:spPr>
          <p:txBody>
            <a:bodyPr wrap="square" rtlCol="0">
              <a:spAutoFit/>
            </a:bodyPr>
            <a:lstStyle/>
            <a:p>
              <a:r>
                <a:rPr lang="en-US" sz="1050" dirty="0" smtClean="0"/>
                <a:t>Blueprint environment properties or application properties file.</a:t>
              </a:r>
            </a:p>
            <a:p>
              <a:r>
                <a:rPr lang="en-US" sz="1050" b="1" dirty="0" smtClean="0"/>
                <a:t>Formats: .</a:t>
              </a:r>
              <a:r>
                <a:rPr lang="en-US" sz="1050" b="1" dirty="0" err="1" smtClean="0"/>
                <a:t>json</a:t>
              </a:r>
              <a:endParaRPr lang="en-US" sz="1050" b="1" dirty="0"/>
            </a:p>
          </p:txBody>
        </p:sp>
        <p:sp>
          <p:nvSpPr>
            <p:cNvPr id="43" name="TextBox 42"/>
            <p:cNvSpPr txBox="1"/>
            <p:nvPr/>
          </p:nvSpPr>
          <p:spPr>
            <a:xfrm>
              <a:off x="2201779" y="2898984"/>
              <a:ext cx="1491916" cy="253916"/>
            </a:xfrm>
            <a:prstGeom prst="rect">
              <a:avLst/>
            </a:prstGeom>
            <a:noFill/>
          </p:spPr>
          <p:txBody>
            <a:bodyPr wrap="square" rtlCol="0">
              <a:spAutoFit/>
            </a:bodyPr>
            <a:lstStyle/>
            <a:p>
              <a:pPr algn="ctr"/>
              <a:r>
                <a:rPr lang="en-US" sz="1050" b="1" dirty="0" smtClean="0">
                  <a:solidFill>
                    <a:schemeClr val="bg1"/>
                  </a:solidFill>
                </a:rPr>
                <a:t>Configuration</a:t>
              </a:r>
              <a:endParaRPr lang="en-US" sz="1050" b="1" dirty="0">
                <a:solidFill>
                  <a:schemeClr val="bg1"/>
                </a:solidFill>
              </a:endParaRPr>
            </a:p>
          </p:txBody>
        </p:sp>
      </p:grpSp>
      <p:sp>
        <p:nvSpPr>
          <p:cNvPr id="47" name="Down Arrow 46"/>
          <p:cNvSpPr/>
          <p:nvPr/>
        </p:nvSpPr>
        <p:spPr>
          <a:xfrm>
            <a:off x="5406324" y="3789076"/>
            <a:ext cx="579005" cy="94684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935019" y="4969042"/>
            <a:ext cx="1515979" cy="1143000"/>
            <a:chOff x="4935019" y="4969042"/>
            <a:chExt cx="1515979" cy="1143000"/>
          </a:xfrm>
        </p:grpSpPr>
        <p:sp>
          <p:nvSpPr>
            <p:cNvPr id="49" name="Cube 48"/>
            <p:cNvSpPr/>
            <p:nvPr/>
          </p:nvSpPr>
          <p:spPr>
            <a:xfrm>
              <a:off x="4935019" y="4969042"/>
              <a:ext cx="1515979" cy="1143000"/>
            </a:xfrm>
            <a:prstGeom prst="cub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322103" y="5450305"/>
              <a:ext cx="579005" cy="369332"/>
            </a:xfrm>
            <a:prstGeom prst="rect">
              <a:avLst/>
            </a:prstGeom>
            <a:noFill/>
          </p:spPr>
          <p:txBody>
            <a:bodyPr wrap="none" rtlCol="0">
              <a:spAutoFit/>
            </a:bodyPr>
            <a:lstStyle/>
            <a:p>
              <a:r>
                <a:rPr lang="en-US" b="1" dirty="0" smtClean="0">
                  <a:solidFill>
                    <a:schemeClr val="bg1"/>
                  </a:solidFill>
                </a:rPr>
                <a:t>.</a:t>
              </a:r>
              <a:r>
                <a:rPr lang="en-US" b="1" dirty="0" err="1" smtClean="0">
                  <a:solidFill>
                    <a:schemeClr val="bg1"/>
                  </a:solidFill>
                </a:rPr>
                <a:t>cba</a:t>
              </a:r>
              <a:endParaRPr lang="en-US" b="1" dirty="0">
                <a:solidFill>
                  <a:schemeClr val="bg1"/>
                </a:solidFill>
              </a:endParaRPr>
            </a:p>
          </p:txBody>
        </p:sp>
      </p:grpSp>
    </p:spTree>
    <p:extLst>
      <p:ext uri="{BB962C8B-B14F-4D97-AF65-F5344CB8AC3E}">
        <p14:creationId xmlns:p14="http://schemas.microsoft.com/office/powerpoint/2010/main" val="415119489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 Data Exchange (Current)</a:t>
            </a:r>
            <a:endParaRPr lang="en-US" dirty="0"/>
          </a:p>
        </p:txBody>
      </p:sp>
      <p:pic>
        <p:nvPicPr>
          <p:cNvPr id="4" name="Picture 3"/>
          <p:cNvPicPr>
            <a:picLocks noChangeAspect="1"/>
          </p:cNvPicPr>
          <p:nvPr/>
        </p:nvPicPr>
        <p:blipFill>
          <a:blip r:embed="rId2"/>
          <a:stretch>
            <a:fillRect/>
          </a:stretch>
        </p:blipFill>
        <p:spPr>
          <a:xfrm>
            <a:off x="3883959" y="983640"/>
            <a:ext cx="7937202" cy="5429192"/>
          </a:xfrm>
          <a:prstGeom prst="rect">
            <a:avLst/>
          </a:prstGeom>
        </p:spPr>
      </p:pic>
      <p:sp>
        <p:nvSpPr>
          <p:cNvPr id="5" name="TextBox 4"/>
          <p:cNvSpPr txBox="1"/>
          <p:nvPr/>
        </p:nvSpPr>
        <p:spPr>
          <a:xfrm>
            <a:off x="230740" y="1358309"/>
            <a:ext cx="3883959" cy="4247317"/>
          </a:xfrm>
          <a:prstGeom prst="rect">
            <a:avLst/>
          </a:prstGeom>
          <a:noFill/>
        </p:spPr>
        <p:txBody>
          <a:bodyPr wrap="square" rtlCol="0">
            <a:spAutoFit/>
          </a:bodyPr>
          <a:lstStyle/>
          <a:p>
            <a:r>
              <a:rPr lang="en-US" b="1" dirty="0" smtClean="0"/>
              <a:t>Context Data Exchange:</a:t>
            </a:r>
            <a:endParaRPr lang="en-US" dirty="0" smtClean="0"/>
          </a:p>
          <a:p>
            <a:pPr marL="285750" indent="-285750">
              <a:buFont typeface="Arial" panose="020B0604020202020204" pitchFamily="34" charset="0"/>
              <a:buChar char="•"/>
            </a:pPr>
            <a:r>
              <a:rPr lang="en-US" sz="1400" b="1" dirty="0" smtClean="0"/>
              <a:t>Svc Logic Client </a:t>
            </a:r>
            <a:r>
              <a:rPr lang="en-US" sz="1400" dirty="0" smtClean="0"/>
              <a:t>prepares the directed graph request property values in string format.</a:t>
            </a:r>
          </a:p>
          <a:p>
            <a:pPr marL="285750" indent="-285750">
              <a:buFont typeface="Arial" panose="020B0604020202020204" pitchFamily="34" charset="0"/>
              <a:buChar char="•"/>
            </a:pPr>
            <a:r>
              <a:rPr lang="en-US" sz="1400" b="1" dirty="0" smtClean="0"/>
              <a:t>Svc Logic Service </a:t>
            </a:r>
            <a:r>
              <a:rPr lang="en-US" sz="1400" dirty="0" smtClean="0"/>
              <a:t>prepares the Svc Context using those </a:t>
            </a:r>
            <a:r>
              <a:rPr lang="en-US" sz="1400" dirty="0"/>
              <a:t>values in string format</a:t>
            </a:r>
            <a:r>
              <a:rPr lang="en-US" sz="1400" dirty="0" smtClean="0"/>
              <a:t>.</a:t>
            </a:r>
          </a:p>
          <a:p>
            <a:pPr marL="285750" indent="-285750">
              <a:buFont typeface="Arial" panose="020B0604020202020204" pitchFamily="34" charset="0"/>
              <a:buChar char="•"/>
            </a:pPr>
            <a:r>
              <a:rPr lang="en-US" sz="1400" b="1" dirty="0" smtClean="0"/>
              <a:t>Execute Node Executor </a:t>
            </a:r>
            <a:r>
              <a:rPr lang="en-US" sz="1400" dirty="0" smtClean="0"/>
              <a:t>passes the </a:t>
            </a:r>
            <a:r>
              <a:rPr lang="en-US" sz="1400" b="1" dirty="0" smtClean="0"/>
              <a:t>Svc Logic Context</a:t>
            </a:r>
            <a:r>
              <a:rPr lang="en-US" sz="1400" dirty="0" smtClean="0"/>
              <a:t> and resolved Input parameter values to corresponding execute Node in string format.</a:t>
            </a:r>
          </a:p>
          <a:p>
            <a:pPr marL="285750" indent="-285750">
              <a:buFont typeface="Arial" panose="020B0604020202020204" pitchFamily="34" charset="0"/>
              <a:buChar char="•"/>
            </a:pPr>
            <a:r>
              <a:rPr lang="en-US" sz="1400" b="1" dirty="0" smtClean="0"/>
              <a:t>Execute Node </a:t>
            </a:r>
            <a:r>
              <a:rPr lang="en-US" sz="1400" dirty="0" smtClean="0"/>
              <a:t>constructs the complex Object from multiple property values in string format and perform business logic.</a:t>
            </a:r>
          </a:p>
          <a:p>
            <a:pPr marL="285750" indent="-285750">
              <a:buFont typeface="Arial" panose="020B0604020202020204" pitchFamily="34" charset="0"/>
              <a:buChar char="•"/>
            </a:pPr>
            <a:r>
              <a:rPr lang="en-US" sz="1400" b="1" dirty="0" smtClean="0"/>
              <a:t>Execute Node </a:t>
            </a:r>
            <a:r>
              <a:rPr lang="en-US" sz="1400" dirty="0" smtClean="0"/>
              <a:t>converts the complex object into string value properties and stores in </a:t>
            </a:r>
            <a:r>
              <a:rPr lang="en-US" sz="1400" b="1" dirty="0" smtClean="0"/>
              <a:t>Svc Context</a:t>
            </a:r>
            <a:r>
              <a:rPr lang="en-US" sz="1400" dirty="0" smtClean="0"/>
              <a:t>.</a:t>
            </a:r>
          </a:p>
          <a:p>
            <a:pPr marL="285750" indent="-285750">
              <a:buFont typeface="Arial" panose="020B0604020202020204" pitchFamily="34" charset="0"/>
              <a:buChar char="•"/>
            </a:pPr>
            <a:r>
              <a:rPr lang="en-US" sz="1400" b="1" dirty="0" smtClean="0"/>
              <a:t>Svc Logic Client </a:t>
            </a:r>
            <a:r>
              <a:rPr lang="en-US" sz="1400" dirty="0" smtClean="0"/>
              <a:t>will retrieve the response as string value from the </a:t>
            </a:r>
            <a:r>
              <a:rPr lang="en-US" sz="1400" b="1" dirty="0" smtClean="0"/>
              <a:t>Svc Context</a:t>
            </a:r>
            <a:r>
              <a:rPr lang="en-US" sz="1400" dirty="0"/>
              <a:t> </a:t>
            </a:r>
            <a:r>
              <a:rPr lang="en-US" sz="1400" dirty="0" smtClean="0"/>
              <a:t>and construct the final response in complex object format.</a:t>
            </a:r>
            <a:endParaRPr lang="en-US" dirty="0"/>
          </a:p>
        </p:txBody>
      </p:sp>
    </p:spTree>
    <p:extLst>
      <p:ext uri="{BB962C8B-B14F-4D97-AF65-F5344CB8AC3E}">
        <p14:creationId xmlns:p14="http://schemas.microsoft.com/office/powerpoint/2010/main" val="246707847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1" y="208415"/>
            <a:ext cx="11506200" cy="538770"/>
          </a:xfrm>
        </p:spPr>
        <p:txBody>
          <a:bodyPr>
            <a:normAutofit fontScale="90000"/>
          </a:bodyPr>
          <a:lstStyle/>
          <a:p>
            <a:r>
              <a:rPr lang="en-US" dirty="0"/>
              <a:t>SLI Context Exchange </a:t>
            </a:r>
            <a:r>
              <a:rPr lang="en-US" dirty="0" smtClean="0"/>
              <a:t>Optimization (Proposed)</a:t>
            </a:r>
            <a:endParaRPr lang="en-US" dirty="0"/>
          </a:p>
        </p:txBody>
      </p:sp>
      <p:pic>
        <p:nvPicPr>
          <p:cNvPr id="4" name="Picture 3"/>
          <p:cNvPicPr>
            <a:picLocks noChangeAspect="1"/>
          </p:cNvPicPr>
          <p:nvPr/>
        </p:nvPicPr>
        <p:blipFill>
          <a:blip r:embed="rId3"/>
          <a:stretch>
            <a:fillRect/>
          </a:stretch>
        </p:blipFill>
        <p:spPr>
          <a:xfrm>
            <a:off x="541821" y="3492057"/>
            <a:ext cx="3352500" cy="2472608"/>
          </a:xfrm>
          <a:prstGeom prst="rect">
            <a:avLst/>
          </a:prstGeom>
        </p:spPr>
      </p:pic>
      <p:pic>
        <p:nvPicPr>
          <p:cNvPr id="5" name="Picture 4"/>
          <p:cNvPicPr>
            <a:picLocks noChangeAspect="1"/>
          </p:cNvPicPr>
          <p:nvPr/>
        </p:nvPicPr>
        <p:blipFill>
          <a:blip r:embed="rId4"/>
          <a:stretch>
            <a:fillRect/>
          </a:stretch>
        </p:blipFill>
        <p:spPr>
          <a:xfrm>
            <a:off x="5255331" y="3365844"/>
            <a:ext cx="3077004" cy="2896004"/>
          </a:xfrm>
          <a:prstGeom prst="rect">
            <a:avLst/>
          </a:prstGeom>
        </p:spPr>
      </p:pic>
      <p:sp>
        <p:nvSpPr>
          <p:cNvPr id="6" name="Right Arrow 5"/>
          <p:cNvSpPr/>
          <p:nvPr/>
        </p:nvSpPr>
        <p:spPr>
          <a:xfrm>
            <a:off x="4093563" y="4353697"/>
            <a:ext cx="673768" cy="460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4961" y="1126894"/>
            <a:ext cx="8017374" cy="1969770"/>
          </a:xfrm>
          <a:prstGeom prst="rect">
            <a:avLst/>
          </a:prstGeom>
          <a:noFill/>
        </p:spPr>
        <p:txBody>
          <a:bodyPr wrap="square" rtlCol="0">
            <a:spAutoFit/>
          </a:bodyPr>
          <a:lstStyle/>
          <a:p>
            <a:r>
              <a:rPr lang="en-US" sz="2400" b="1" dirty="0" smtClean="0"/>
              <a:t>Optimization:</a:t>
            </a:r>
            <a:endParaRPr lang="en-US" dirty="0" smtClean="0"/>
          </a:p>
          <a:p>
            <a:pPr marL="285750" indent="-285750">
              <a:buFont typeface="Arial" panose="020B0604020202020204" pitchFamily="34" charset="0"/>
              <a:buChar char="•"/>
            </a:pPr>
            <a:r>
              <a:rPr lang="en-US" sz="1600" dirty="0" smtClean="0"/>
              <a:t>Enhance </a:t>
            </a:r>
            <a:r>
              <a:rPr lang="en-US" sz="1600" b="1" dirty="0" smtClean="0"/>
              <a:t>Svc Service logic </a:t>
            </a:r>
            <a:r>
              <a:rPr lang="en-US" sz="1600" dirty="0" smtClean="0"/>
              <a:t>overloaded execute method to take </a:t>
            </a:r>
            <a:r>
              <a:rPr lang="en-US" sz="1600" b="1" dirty="0" smtClean="0"/>
              <a:t>Map&lt;String, Object</a:t>
            </a:r>
            <a:r>
              <a:rPr lang="en-US" sz="1600" dirty="0" smtClean="0"/>
              <a:t>&gt; as an argument.</a:t>
            </a:r>
          </a:p>
          <a:p>
            <a:pPr marL="285750" indent="-285750">
              <a:buFont typeface="Arial" panose="020B0604020202020204" pitchFamily="34" charset="0"/>
              <a:buChar char="•"/>
            </a:pPr>
            <a:r>
              <a:rPr lang="en-US" sz="1600" dirty="0" smtClean="0"/>
              <a:t>Enhance </a:t>
            </a:r>
            <a:r>
              <a:rPr lang="en-US" sz="1600" b="1" dirty="0" smtClean="0"/>
              <a:t>SVC Logic Context </a:t>
            </a:r>
            <a:r>
              <a:rPr lang="en-US" sz="1600" dirty="0" smtClean="0"/>
              <a:t>to manage attribute values in Object format.</a:t>
            </a:r>
          </a:p>
          <a:p>
            <a:pPr marL="285750" indent="-285750">
              <a:buFont typeface="Arial" panose="020B0604020202020204" pitchFamily="34" charset="0"/>
              <a:buChar char="•"/>
            </a:pPr>
            <a:r>
              <a:rPr lang="en-US" sz="1600" dirty="0" smtClean="0"/>
              <a:t>Enhance Execute Node input parameter type to </a:t>
            </a:r>
            <a:r>
              <a:rPr lang="en-US" sz="1600" b="1" dirty="0" smtClean="0"/>
              <a:t>Map&lt;String, Object&gt; </a:t>
            </a:r>
          </a:p>
          <a:p>
            <a:pPr marL="285750" indent="-285750">
              <a:buFont typeface="Arial" panose="020B0604020202020204" pitchFamily="34" charset="0"/>
              <a:buChar char="•"/>
            </a:pPr>
            <a:r>
              <a:rPr lang="en-US" sz="1600" dirty="0" smtClean="0"/>
              <a:t>Enhance property resolution in object value nature.</a:t>
            </a:r>
            <a:endParaRPr lang="en-US" sz="1600" dirty="0"/>
          </a:p>
          <a:p>
            <a:pPr marL="285750" indent="-285750">
              <a:buFont typeface="Arial" panose="020B0604020202020204" pitchFamily="34" charset="0"/>
              <a:buChar char="•"/>
            </a:pPr>
            <a:endParaRPr lang="en-US" dirty="0"/>
          </a:p>
        </p:txBody>
      </p:sp>
      <p:sp>
        <p:nvSpPr>
          <p:cNvPr id="9" name="TextBox 8"/>
          <p:cNvSpPr txBox="1"/>
          <p:nvPr/>
        </p:nvSpPr>
        <p:spPr>
          <a:xfrm>
            <a:off x="8531577" y="1151305"/>
            <a:ext cx="3398454" cy="4154984"/>
          </a:xfrm>
          <a:prstGeom prst="rect">
            <a:avLst/>
          </a:prstGeom>
          <a:noFill/>
        </p:spPr>
        <p:txBody>
          <a:bodyPr wrap="square" rtlCol="0">
            <a:spAutoFit/>
          </a:bodyPr>
          <a:lstStyle/>
          <a:p>
            <a:r>
              <a:rPr lang="en-US" sz="2400" b="1" dirty="0" smtClean="0"/>
              <a:t>Benefits:</a:t>
            </a:r>
            <a:endParaRPr lang="en-US" dirty="0" smtClean="0"/>
          </a:p>
          <a:p>
            <a:pPr marL="285750" indent="-285750">
              <a:buFont typeface="Arial" panose="020B0604020202020204" pitchFamily="34" charset="0"/>
              <a:buChar char="•"/>
            </a:pPr>
            <a:r>
              <a:rPr lang="en-US" sz="1600" dirty="0" smtClean="0"/>
              <a:t>Reduces 40% of the code in an average for each execute node.</a:t>
            </a:r>
          </a:p>
          <a:p>
            <a:pPr marL="285750" indent="-285750">
              <a:buFont typeface="Arial" panose="020B0604020202020204" pitchFamily="34" charset="0"/>
              <a:buChar char="•"/>
            </a:pPr>
            <a:r>
              <a:rPr lang="en-US" sz="1600" dirty="0" smtClean="0"/>
              <a:t>Saves 50% of developer’s time in  prepare very complex key value pair test data.</a:t>
            </a:r>
          </a:p>
          <a:p>
            <a:pPr marL="285750" indent="-285750">
              <a:buFont typeface="Arial" panose="020B0604020202020204" pitchFamily="34" charset="0"/>
              <a:buChar char="•"/>
            </a:pPr>
            <a:r>
              <a:rPr lang="en-US" sz="1600" dirty="0"/>
              <a:t>Reuse Execute node implementation as it </a:t>
            </a:r>
            <a:r>
              <a:rPr lang="en-US" sz="1600" dirty="0" smtClean="0"/>
              <a:t>is for </a:t>
            </a:r>
            <a:r>
              <a:rPr lang="en-US" sz="1600" dirty="0"/>
              <a:t>API </a:t>
            </a:r>
            <a:r>
              <a:rPr lang="en-US" sz="1600" dirty="0" smtClean="0"/>
              <a:t>services.</a:t>
            </a:r>
          </a:p>
          <a:p>
            <a:pPr marL="285750" indent="-285750">
              <a:buFont typeface="Arial" panose="020B0604020202020204" pitchFamily="34" charset="0"/>
              <a:buChar char="•"/>
            </a:pPr>
            <a:r>
              <a:rPr lang="en-US" sz="1600" dirty="0"/>
              <a:t>Interfacing </a:t>
            </a:r>
            <a:r>
              <a:rPr lang="en-US" sz="1600" dirty="0" smtClean="0"/>
              <a:t>&amp; Communication between </a:t>
            </a:r>
            <a:r>
              <a:rPr lang="en-US" sz="1600" dirty="0"/>
              <a:t>Execution </a:t>
            </a:r>
            <a:r>
              <a:rPr lang="en-US" sz="1600" dirty="0" smtClean="0"/>
              <a:t>nodes </a:t>
            </a:r>
            <a:r>
              <a:rPr lang="en-US" sz="1600" dirty="0"/>
              <a:t>will be </a:t>
            </a:r>
            <a:r>
              <a:rPr lang="en-US" sz="1600" dirty="0" smtClean="0"/>
              <a:t>easier and transparent. </a:t>
            </a:r>
            <a:endParaRPr lang="en-US" sz="1600" dirty="0"/>
          </a:p>
          <a:p>
            <a:pPr marL="285750" indent="-285750">
              <a:buFont typeface="Arial" panose="020B0604020202020204" pitchFamily="34" charset="0"/>
              <a:buChar char="•"/>
            </a:pPr>
            <a:r>
              <a:rPr lang="en-US" sz="1600" dirty="0" smtClean="0"/>
              <a:t>Execute Node Unit testing will be much simpler.</a:t>
            </a:r>
          </a:p>
          <a:p>
            <a:pPr marL="285750" indent="-285750">
              <a:buFont typeface="Arial" panose="020B0604020202020204" pitchFamily="34" charset="0"/>
              <a:buChar char="•"/>
            </a:pPr>
            <a:r>
              <a:rPr lang="en-US" sz="1600" dirty="0" smtClean="0"/>
              <a:t>Nearly 20 to 30% improve </a:t>
            </a:r>
            <a:r>
              <a:rPr lang="en-US" sz="1600" smtClean="0"/>
              <a:t>in performance.</a:t>
            </a:r>
            <a:endParaRPr lang="en-US" sz="1600" dirty="0" smtClean="0"/>
          </a:p>
        </p:txBody>
      </p:sp>
    </p:spTree>
    <p:extLst>
      <p:ext uri="{BB962C8B-B14F-4D97-AF65-F5344CB8AC3E}">
        <p14:creationId xmlns:p14="http://schemas.microsoft.com/office/powerpoint/2010/main" val="291260929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Contoller</a:t>
            </a:r>
            <a:r>
              <a:rPr lang="en-US" dirty="0" smtClean="0"/>
              <a:t> Blueprints Networks</a:t>
            </a:r>
            <a:endParaRPr lang="en-US" dirty="0"/>
          </a:p>
        </p:txBody>
      </p:sp>
      <p:sp>
        <p:nvSpPr>
          <p:cNvPr id="4" name="Rectangle 3"/>
          <p:cNvSpPr/>
          <p:nvPr/>
        </p:nvSpPr>
        <p:spPr>
          <a:xfrm>
            <a:off x="76335" y="1034716"/>
            <a:ext cx="11983452" cy="53660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2117" y="1965037"/>
            <a:ext cx="3054538" cy="3038082"/>
          </a:xfrm>
          <a:prstGeom prst="rect">
            <a:avLst/>
          </a:prstGeom>
        </p:spPr>
      </p:pic>
    </p:spTree>
    <p:extLst>
      <p:ext uri="{BB962C8B-B14F-4D97-AF65-F5344CB8AC3E}">
        <p14:creationId xmlns:p14="http://schemas.microsoft.com/office/powerpoint/2010/main" val="2154390294"/>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Controller Blueprint Archive</a:t>
            </a:r>
            <a:endParaRPr lang="en-US" dirty="0"/>
          </a:p>
        </p:txBody>
      </p:sp>
      <p:grpSp>
        <p:nvGrpSpPr>
          <p:cNvPr id="6" name="Group 5"/>
          <p:cNvGrpSpPr/>
          <p:nvPr/>
        </p:nvGrpSpPr>
        <p:grpSpPr>
          <a:xfrm>
            <a:off x="96253" y="1263316"/>
            <a:ext cx="11983452" cy="5065295"/>
            <a:chOff x="96253" y="1263316"/>
            <a:chExt cx="11983452" cy="5065295"/>
          </a:xfrm>
        </p:grpSpPr>
        <p:sp>
          <p:nvSpPr>
            <p:cNvPr id="4" name="Rectangle 3"/>
            <p:cNvSpPr/>
            <p:nvPr/>
          </p:nvSpPr>
          <p:spPr>
            <a:xfrm>
              <a:off x="96253" y="1263316"/>
              <a:ext cx="11983452" cy="506529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96253" y="1263316"/>
              <a:ext cx="2875547" cy="5065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6"/>
          <p:cNvSpPr/>
          <p:nvPr/>
        </p:nvSpPr>
        <p:spPr>
          <a:xfrm>
            <a:off x="216568" y="5029200"/>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Test Deploy</a:t>
            </a:r>
            <a:endParaRPr lang="en-US" sz="1600" dirty="0"/>
          </a:p>
        </p:txBody>
      </p:sp>
      <p:sp>
        <p:nvSpPr>
          <p:cNvPr id="8" name="Rounded Rectangle 7"/>
          <p:cNvSpPr/>
          <p:nvPr/>
        </p:nvSpPr>
        <p:spPr>
          <a:xfrm>
            <a:off x="1582153" y="5029200"/>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Deploy</a:t>
            </a:r>
            <a:endParaRPr lang="en-US" sz="1600" dirty="0"/>
          </a:p>
        </p:txBody>
      </p:sp>
      <p:sp>
        <p:nvSpPr>
          <p:cNvPr id="9" name="Rectangle 8"/>
          <p:cNvSpPr/>
          <p:nvPr/>
        </p:nvSpPr>
        <p:spPr>
          <a:xfrm>
            <a:off x="216569" y="1479884"/>
            <a:ext cx="2640932" cy="3441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92115" y="1732548"/>
            <a:ext cx="8897352" cy="4511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56021" y="1303909"/>
            <a:ext cx="3378554" cy="369332"/>
          </a:xfrm>
          <a:prstGeom prst="rect">
            <a:avLst/>
          </a:prstGeom>
          <a:noFill/>
        </p:spPr>
        <p:txBody>
          <a:bodyPr wrap="none" rtlCol="0">
            <a:spAutoFit/>
          </a:bodyPr>
          <a:lstStyle/>
          <a:p>
            <a:r>
              <a:rPr lang="en-US" b="1" dirty="0" smtClean="0"/>
              <a:t>Definition</a:t>
            </a:r>
            <a:r>
              <a:rPr lang="en-US" dirty="0" smtClean="0"/>
              <a:t> : sample-</a:t>
            </a:r>
            <a:r>
              <a:rPr lang="en-US" dirty="0" err="1" smtClean="0"/>
              <a:t>definition.json</a:t>
            </a:r>
            <a:endParaRPr lang="en-US" dirty="0"/>
          </a:p>
        </p:txBody>
      </p:sp>
      <p:sp>
        <p:nvSpPr>
          <p:cNvPr id="14" name="Rounded Rectangle 13"/>
          <p:cNvSpPr/>
          <p:nvPr/>
        </p:nvSpPr>
        <p:spPr>
          <a:xfrm>
            <a:off x="216568" y="5555915"/>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Download</a:t>
            </a:r>
            <a:endParaRPr lang="en-US" sz="1600" dirty="0"/>
          </a:p>
        </p:txBody>
      </p:sp>
      <p:sp>
        <p:nvSpPr>
          <p:cNvPr id="15" name="Rounded Rectangle 14"/>
          <p:cNvSpPr/>
          <p:nvPr/>
        </p:nvSpPr>
        <p:spPr>
          <a:xfrm>
            <a:off x="1582153" y="5579977"/>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Upload</a:t>
            </a:r>
            <a:endParaRPr lang="en-US" sz="1600" dirty="0"/>
          </a:p>
        </p:txBody>
      </p:sp>
      <p:sp>
        <p:nvSpPr>
          <p:cNvPr id="16" name="Rounded Rectangle 15"/>
          <p:cNvSpPr/>
          <p:nvPr/>
        </p:nvSpPr>
        <p:spPr>
          <a:xfrm>
            <a:off x="10223833" y="1275348"/>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Download</a:t>
            </a:r>
            <a:endParaRPr lang="en-US" sz="1600" dirty="0"/>
          </a:p>
        </p:txBody>
      </p:sp>
      <p:sp>
        <p:nvSpPr>
          <p:cNvPr id="17" name="Rounded Rectangle 16"/>
          <p:cNvSpPr/>
          <p:nvPr/>
        </p:nvSpPr>
        <p:spPr>
          <a:xfrm>
            <a:off x="8900361" y="1275348"/>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Upload</a:t>
            </a:r>
            <a:endParaRPr lang="en-US" sz="1600" dirty="0"/>
          </a:p>
        </p:txBody>
      </p:sp>
      <p:sp>
        <p:nvSpPr>
          <p:cNvPr id="18" name="Oval Callout 17"/>
          <p:cNvSpPr/>
          <p:nvPr/>
        </p:nvSpPr>
        <p:spPr>
          <a:xfrm>
            <a:off x="854242" y="2021305"/>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CBA File Hierarchy</a:t>
            </a:r>
            <a:endParaRPr lang="en-US" sz="1200" dirty="0">
              <a:solidFill>
                <a:schemeClr val="tx1"/>
              </a:solidFill>
            </a:endParaRPr>
          </a:p>
        </p:txBody>
      </p:sp>
      <p:sp>
        <p:nvSpPr>
          <p:cNvPr id="19" name="Oval Callout 18"/>
          <p:cNvSpPr/>
          <p:nvPr/>
        </p:nvSpPr>
        <p:spPr>
          <a:xfrm>
            <a:off x="6746708" y="2383215"/>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File View</a:t>
            </a:r>
            <a:endParaRPr lang="en-US" sz="1200" dirty="0">
              <a:solidFill>
                <a:schemeClr val="tx1"/>
              </a:solidFill>
            </a:endParaRPr>
          </a:p>
        </p:txBody>
      </p:sp>
      <p:sp>
        <p:nvSpPr>
          <p:cNvPr id="20" name="Oval Callout 19"/>
          <p:cNvSpPr/>
          <p:nvPr/>
        </p:nvSpPr>
        <p:spPr>
          <a:xfrm>
            <a:off x="854242" y="4387128"/>
            <a:ext cx="1089861" cy="46503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Test Deploy</a:t>
            </a:r>
            <a:endParaRPr lang="en-US" sz="1200" dirty="0">
              <a:solidFill>
                <a:schemeClr val="tx1"/>
              </a:solidFill>
            </a:endParaRPr>
          </a:p>
        </p:txBody>
      </p:sp>
      <p:sp>
        <p:nvSpPr>
          <p:cNvPr id="21" name="Oval Callout 20"/>
          <p:cNvSpPr/>
          <p:nvPr/>
        </p:nvSpPr>
        <p:spPr>
          <a:xfrm>
            <a:off x="2656974" y="4607614"/>
            <a:ext cx="1089861" cy="46503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SDC Deploy</a:t>
            </a:r>
            <a:endParaRPr lang="en-US" sz="1200" dirty="0">
              <a:solidFill>
                <a:schemeClr val="tx1"/>
              </a:solidFill>
            </a:endParaRPr>
          </a:p>
        </p:txBody>
      </p:sp>
    </p:spTree>
    <p:extLst>
      <p:ext uri="{BB962C8B-B14F-4D97-AF65-F5344CB8AC3E}">
        <p14:creationId xmlns:p14="http://schemas.microsoft.com/office/powerpoint/2010/main" val="1826251020"/>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Controller Design Studio Architecture</a:t>
            </a:r>
          </a:p>
          <a:p>
            <a:r>
              <a:rPr lang="en-US" dirty="0"/>
              <a:t>Controller Design Studio </a:t>
            </a:r>
            <a:r>
              <a:rPr lang="en-US" dirty="0" smtClean="0"/>
              <a:t>Data Flow</a:t>
            </a:r>
          </a:p>
          <a:p>
            <a:r>
              <a:rPr lang="en-US" dirty="0"/>
              <a:t>Controller </a:t>
            </a:r>
            <a:r>
              <a:rPr lang="en-US" dirty="0" smtClean="0"/>
              <a:t>Blueprints logical diagram</a:t>
            </a:r>
          </a:p>
          <a:p>
            <a:r>
              <a:rPr lang="en-US" dirty="0" smtClean="0"/>
              <a:t>Controller Blueprints Type Definitions</a:t>
            </a:r>
          </a:p>
          <a:p>
            <a:r>
              <a:rPr lang="en-US" dirty="0"/>
              <a:t>Controller </a:t>
            </a:r>
            <a:r>
              <a:rPr lang="en-US" dirty="0" smtClean="0"/>
              <a:t>Blueprints Instance Models</a:t>
            </a:r>
          </a:p>
          <a:p>
            <a:r>
              <a:rPr lang="en-US" dirty="0" smtClean="0"/>
              <a:t>Controller Blueprints Functions</a:t>
            </a:r>
          </a:p>
          <a:p>
            <a:r>
              <a:rPr lang="en-US" dirty="0" smtClean="0"/>
              <a:t>Controller Blueprint Archive (CBA)</a:t>
            </a:r>
          </a:p>
          <a:p>
            <a:r>
              <a:rPr lang="en-US" dirty="0" smtClean="0"/>
              <a:t>SLI Data exchange </a:t>
            </a:r>
            <a:r>
              <a:rPr lang="en-US" dirty="0" err="1" smtClean="0"/>
              <a:t>Optimisation</a:t>
            </a:r>
            <a:endParaRPr lang="en-US" dirty="0" smtClean="0"/>
          </a:p>
        </p:txBody>
      </p:sp>
    </p:spTree>
    <p:extLst>
      <p:ext uri="{BB962C8B-B14F-4D97-AF65-F5344CB8AC3E}">
        <p14:creationId xmlns:p14="http://schemas.microsoft.com/office/powerpoint/2010/main" val="32135913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Controller Blueprints Definitions</a:t>
            </a:r>
            <a:endParaRPr lang="en-US" dirty="0"/>
          </a:p>
        </p:txBody>
      </p:sp>
      <p:grpSp>
        <p:nvGrpSpPr>
          <p:cNvPr id="10" name="Group 9"/>
          <p:cNvGrpSpPr/>
          <p:nvPr/>
        </p:nvGrpSpPr>
        <p:grpSpPr>
          <a:xfrm>
            <a:off x="90282" y="970550"/>
            <a:ext cx="11989420" cy="5654841"/>
            <a:chOff x="96253" y="1263315"/>
            <a:chExt cx="11989420" cy="5355693"/>
          </a:xfrm>
        </p:grpSpPr>
        <p:sp>
          <p:nvSpPr>
            <p:cNvPr id="5" name="Rectangle 4"/>
            <p:cNvSpPr/>
            <p:nvPr/>
          </p:nvSpPr>
          <p:spPr>
            <a:xfrm>
              <a:off x="96253" y="1263315"/>
              <a:ext cx="11983452" cy="5355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2221" y="3941091"/>
              <a:ext cx="11983452" cy="34497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781674" y="1263316"/>
              <a:ext cx="2298031" cy="25666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68556" y="1166864"/>
            <a:ext cx="1942904" cy="1305061"/>
            <a:chOff x="474465" y="1660358"/>
            <a:chExt cx="1942904" cy="1305061"/>
          </a:xfrm>
        </p:grpSpPr>
        <p:sp>
          <p:nvSpPr>
            <p:cNvPr id="20" name="Oval 19"/>
            <p:cNvSpPr/>
            <p:nvPr/>
          </p:nvSpPr>
          <p:spPr>
            <a:xfrm>
              <a:off x="712575" y="1660358"/>
              <a:ext cx="1236541" cy="1058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666371" y="17111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818771" y="18635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900989" y="2086143"/>
              <a:ext cx="96253" cy="1203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852863" y="2350838"/>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22518" y="2490536"/>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74465" y="2657642"/>
              <a:ext cx="1942904" cy="307777"/>
            </a:xfrm>
            <a:prstGeom prst="rect">
              <a:avLst/>
            </a:prstGeom>
            <a:noFill/>
          </p:spPr>
          <p:txBody>
            <a:bodyPr wrap="none" rtlCol="0">
              <a:spAutoFit/>
            </a:bodyPr>
            <a:lstStyle/>
            <a:p>
              <a:r>
                <a:rPr lang="en-US" sz="1400" dirty="0" smtClean="0"/>
                <a:t>resource-assignment-dg</a:t>
              </a:r>
              <a:endParaRPr lang="en-US" sz="1400" dirty="0"/>
            </a:p>
          </p:txBody>
        </p:sp>
      </p:grpSp>
      <p:grpSp>
        <p:nvGrpSpPr>
          <p:cNvPr id="30" name="Group 29"/>
          <p:cNvGrpSpPr/>
          <p:nvPr/>
        </p:nvGrpSpPr>
        <p:grpSpPr>
          <a:xfrm>
            <a:off x="740188" y="2492910"/>
            <a:ext cx="2169055" cy="1305061"/>
            <a:chOff x="474465" y="1660358"/>
            <a:chExt cx="2169055" cy="1305061"/>
          </a:xfrm>
        </p:grpSpPr>
        <p:sp>
          <p:nvSpPr>
            <p:cNvPr id="31" name="Oval 30"/>
            <p:cNvSpPr/>
            <p:nvPr/>
          </p:nvSpPr>
          <p:spPr>
            <a:xfrm>
              <a:off x="712575" y="1660358"/>
              <a:ext cx="1236541" cy="1058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666371" y="17111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818771" y="18635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900989" y="2086143"/>
              <a:ext cx="96253" cy="1203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852863" y="2350838"/>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722518" y="2490536"/>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74465" y="2657642"/>
              <a:ext cx="2169055" cy="307777"/>
            </a:xfrm>
            <a:prstGeom prst="rect">
              <a:avLst/>
            </a:prstGeom>
            <a:noFill/>
          </p:spPr>
          <p:txBody>
            <a:bodyPr wrap="none" rtlCol="0">
              <a:spAutoFit/>
            </a:bodyPr>
            <a:lstStyle/>
            <a:p>
              <a:r>
                <a:rPr lang="en-US" sz="1400" dirty="0" smtClean="0"/>
                <a:t>resource-assignment-comp</a:t>
              </a:r>
              <a:endParaRPr lang="en-US" sz="1400" dirty="0"/>
            </a:p>
          </p:txBody>
        </p:sp>
      </p:grpSp>
      <p:grpSp>
        <p:nvGrpSpPr>
          <p:cNvPr id="38" name="Group 37"/>
          <p:cNvGrpSpPr/>
          <p:nvPr/>
        </p:nvGrpSpPr>
        <p:grpSpPr>
          <a:xfrm>
            <a:off x="4053496" y="1953114"/>
            <a:ext cx="1894814" cy="1305061"/>
            <a:chOff x="484884" y="1660358"/>
            <a:chExt cx="1894814" cy="1305061"/>
          </a:xfrm>
        </p:grpSpPr>
        <p:sp>
          <p:nvSpPr>
            <p:cNvPr id="39" name="Oval 38"/>
            <p:cNvSpPr/>
            <p:nvPr/>
          </p:nvSpPr>
          <p:spPr>
            <a:xfrm>
              <a:off x="712575" y="1660358"/>
              <a:ext cx="1236541" cy="1058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66371" y="17111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818771" y="18635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900989" y="2086143"/>
              <a:ext cx="96253" cy="1203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852863" y="2350838"/>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722518" y="2490536"/>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84884" y="2657642"/>
              <a:ext cx="1894814" cy="307777"/>
            </a:xfrm>
            <a:prstGeom prst="rect">
              <a:avLst/>
            </a:prstGeom>
            <a:noFill/>
          </p:spPr>
          <p:txBody>
            <a:bodyPr wrap="none" rtlCol="0">
              <a:spAutoFit/>
            </a:bodyPr>
            <a:lstStyle/>
            <a:p>
              <a:pPr algn="ctr"/>
              <a:r>
                <a:rPr lang="en-US" sz="1400" dirty="0" err="1"/>
                <a:t>n</a:t>
              </a:r>
              <a:r>
                <a:rPr lang="en-US" sz="1400" dirty="0" err="1" smtClean="0"/>
                <a:t>etconf</a:t>
              </a:r>
              <a:r>
                <a:rPr lang="en-US" sz="1400" dirty="0" smtClean="0"/>
                <a:t>-executor-comp</a:t>
              </a:r>
              <a:endParaRPr lang="en-US" sz="1400" dirty="0"/>
            </a:p>
          </p:txBody>
        </p:sp>
      </p:grpSp>
      <p:grpSp>
        <p:nvGrpSpPr>
          <p:cNvPr id="46" name="Group 45"/>
          <p:cNvGrpSpPr/>
          <p:nvPr/>
        </p:nvGrpSpPr>
        <p:grpSpPr>
          <a:xfrm>
            <a:off x="6235735" y="1867915"/>
            <a:ext cx="1400288" cy="1305061"/>
            <a:chOff x="712575" y="1660358"/>
            <a:chExt cx="1400288" cy="1305061"/>
          </a:xfrm>
        </p:grpSpPr>
        <p:sp>
          <p:nvSpPr>
            <p:cNvPr id="47" name="Oval 46"/>
            <p:cNvSpPr/>
            <p:nvPr/>
          </p:nvSpPr>
          <p:spPr>
            <a:xfrm>
              <a:off x="712575" y="1660358"/>
              <a:ext cx="1236541" cy="1058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666371" y="17111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818771" y="18635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900989" y="2086143"/>
              <a:ext cx="96253" cy="1203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852863" y="2350838"/>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22518" y="2490536"/>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51721" y="2657642"/>
              <a:ext cx="1361142" cy="307777"/>
            </a:xfrm>
            <a:prstGeom prst="rect">
              <a:avLst/>
            </a:prstGeom>
            <a:noFill/>
          </p:spPr>
          <p:txBody>
            <a:bodyPr wrap="none" rtlCol="0">
              <a:spAutoFit/>
            </a:bodyPr>
            <a:lstStyle/>
            <a:p>
              <a:pPr algn="ctr"/>
              <a:r>
                <a:rPr lang="en-US" sz="1400" dirty="0" smtClean="0"/>
                <a:t>netconf-device1</a:t>
              </a:r>
              <a:endParaRPr lang="en-US" sz="1400" dirty="0"/>
            </a:p>
          </p:txBody>
        </p:sp>
      </p:grpSp>
      <p:grpSp>
        <p:nvGrpSpPr>
          <p:cNvPr id="57" name="Group 56"/>
          <p:cNvGrpSpPr/>
          <p:nvPr/>
        </p:nvGrpSpPr>
        <p:grpSpPr>
          <a:xfrm>
            <a:off x="8561550" y="2325133"/>
            <a:ext cx="1305229" cy="986073"/>
            <a:chOff x="8561550" y="2325133"/>
            <a:chExt cx="1305229" cy="986073"/>
          </a:xfrm>
        </p:grpSpPr>
        <p:sp>
          <p:nvSpPr>
            <p:cNvPr id="55" name="Oval 54"/>
            <p:cNvSpPr/>
            <p:nvPr/>
          </p:nvSpPr>
          <p:spPr>
            <a:xfrm>
              <a:off x="8817196" y="2325133"/>
              <a:ext cx="687802" cy="711869"/>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61550" y="3003429"/>
              <a:ext cx="1305229" cy="307777"/>
            </a:xfrm>
            <a:prstGeom prst="rect">
              <a:avLst/>
            </a:prstGeom>
            <a:noFill/>
          </p:spPr>
          <p:txBody>
            <a:bodyPr wrap="none" rtlCol="0">
              <a:spAutoFit/>
            </a:bodyPr>
            <a:lstStyle/>
            <a:p>
              <a:r>
                <a:rPr lang="en-US" sz="1400" dirty="0"/>
                <a:t>r</a:t>
              </a:r>
              <a:r>
                <a:rPr lang="en-US" sz="1400" dirty="0" smtClean="0"/>
                <a:t>etrigger-policy</a:t>
              </a:r>
              <a:endParaRPr lang="en-US" sz="1400" dirty="0"/>
            </a:p>
          </p:txBody>
        </p:sp>
      </p:grpSp>
      <p:grpSp>
        <p:nvGrpSpPr>
          <p:cNvPr id="58" name="Group 57"/>
          <p:cNvGrpSpPr/>
          <p:nvPr/>
        </p:nvGrpSpPr>
        <p:grpSpPr>
          <a:xfrm>
            <a:off x="8783727" y="1325798"/>
            <a:ext cx="895373" cy="986073"/>
            <a:chOff x="8783728" y="2325133"/>
            <a:chExt cx="895373" cy="986073"/>
          </a:xfrm>
        </p:grpSpPr>
        <p:sp>
          <p:nvSpPr>
            <p:cNvPr id="59" name="Oval 58"/>
            <p:cNvSpPr/>
            <p:nvPr/>
          </p:nvSpPr>
          <p:spPr>
            <a:xfrm>
              <a:off x="8817196" y="2325133"/>
              <a:ext cx="687802" cy="711869"/>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783728" y="3003429"/>
              <a:ext cx="895373" cy="307777"/>
            </a:xfrm>
            <a:prstGeom prst="rect">
              <a:avLst/>
            </a:prstGeom>
            <a:noFill/>
          </p:spPr>
          <p:txBody>
            <a:bodyPr wrap="none" rtlCol="0">
              <a:spAutoFit/>
            </a:bodyPr>
            <a:lstStyle/>
            <a:p>
              <a:r>
                <a:rPr lang="en-US" sz="1400" dirty="0" err="1"/>
                <a:t>a</a:t>
              </a:r>
              <a:r>
                <a:rPr lang="en-US" sz="1400" dirty="0" err="1" smtClean="0"/>
                <a:t>af</a:t>
              </a:r>
              <a:r>
                <a:rPr lang="en-US" sz="1400" dirty="0" smtClean="0"/>
                <a:t>-policy</a:t>
              </a:r>
              <a:endParaRPr lang="en-US" sz="1400" dirty="0"/>
            </a:p>
          </p:txBody>
        </p:sp>
      </p:grpSp>
      <p:cxnSp>
        <p:nvCxnSpPr>
          <p:cNvPr id="64" name="Elbow Connector 63"/>
          <p:cNvCxnSpPr>
            <a:stCxn id="24" idx="6"/>
            <a:endCxn id="34" idx="6"/>
          </p:cNvCxnSpPr>
          <p:nvPr/>
        </p:nvCxnSpPr>
        <p:spPr>
          <a:xfrm>
            <a:off x="2243207" y="1917502"/>
            <a:ext cx="19758" cy="1061351"/>
          </a:xfrm>
          <a:prstGeom prst="bentConnector3">
            <a:avLst>
              <a:gd name="adj1" fmla="val 1257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2" idx="7"/>
            <a:endCxn id="59" idx="2"/>
          </p:cNvCxnSpPr>
          <p:nvPr/>
        </p:nvCxnSpPr>
        <p:spPr>
          <a:xfrm rot="16200000" flipH="1">
            <a:off x="5359083" y="-1776379"/>
            <a:ext cx="294048" cy="6622176"/>
          </a:xfrm>
          <a:prstGeom prst="bentConnector4">
            <a:avLst>
              <a:gd name="adj1" fmla="val -77742"/>
              <a:gd name="adj2" fmla="val 501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5400000" flipH="1" flipV="1">
            <a:off x="7994249" y="-631394"/>
            <a:ext cx="322182" cy="353408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8783103" y="1618893"/>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9781672" y="978477"/>
            <a:ext cx="2303939" cy="2226281"/>
            <a:chOff x="9781674" y="1273707"/>
            <a:chExt cx="2303939" cy="2226281"/>
          </a:xfrm>
        </p:grpSpPr>
        <p:grpSp>
          <p:nvGrpSpPr>
            <p:cNvPr id="75" name="Group 74"/>
            <p:cNvGrpSpPr/>
            <p:nvPr/>
          </p:nvGrpSpPr>
          <p:grpSpPr>
            <a:xfrm>
              <a:off x="9781674" y="1273707"/>
              <a:ext cx="2298030" cy="434901"/>
              <a:chOff x="9781674" y="1273707"/>
              <a:chExt cx="2298030" cy="434901"/>
            </a:xfrm>
          </p:grpSpPr>
          <p:sp>
            <p:nvSpPr>
              <p:cNvPr id="72" name="Rectangle 71"/>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0291347" y="1315051"/>
                <a:ext cx="1278683" cy="369332"/>
              </a:xfrm>
              <a:prstGeom prst="rect">
                <a:avLst/>
              </a:prstGeom>
              <a:noFill/>
            </p:spPr>
            <p:txBody>
              <a:bodyPr wrap="none" rtlCol="0">
                <a:spAutoFit/>
              </a:bodyPr>
              <a:lstStyle/>
              <a:p>
                <a:pPr algn="ctr"/>
                <a:r>
                  <a:rPr lang="en-US" dirty="0" smtClean="0"/>
                  <a:t>Node Types</a:t>
                </a:r>
                <a:endParaRPr lang="en-US" dirty="0"/>
              </a:p>
            </p:txBody>
          </p:sp>
        </p:grpSp>
        <p:grpSp>
          <p:nvGrpSpPr>
            <p:cNvPr id="76" name="Group 75"/>
            <p:cNvGrpSpPr/>
            <p:nvPr/>
          </p:nvGrpSpPr>
          <p:grpSpPr>
            <a:xfrm>
              <a:off x="9781674" y="1716422"/>
              <a:ext cx="2298030" cy="434901"/>
              <a:chOff x="9781674" y="1273707"/>
              <a:chExt cx="2298030" cy="434901"/>
            </a:xfrm>
          </p:grpSpPr>
          <p:sp>
            <p:nvSpPr>
              <p:cNvPr id="77" name="Rectangle 76"/>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273620" y="1315051"/>
                <a:ext cx="1314142" cy="369332"/>
              </a:xfrm>
              <a:prstGeom prst="rect">
                <a:avLst/>
              </a:prstGeom>
              <a:noFill/>
            </p:spPr>
            <p:txBody>
              <a:bodyPr wrap="none" rtlCol="0">
                <a:spAutoFit/>
              </a:bodyPr>
              <a:lstStyle/>
              <a:p>
                <a:pPr algn="ctr"/>
                <a:r>
                  <a:rPr lang="en-US" dirty="0" smtClean="0"/>
                  <a:t>Policy Types</a:t>
                </a:r>
                <a:endParaRPr lang="en-US" dirty="0"/>
              </a:p>
            </p:txBody>
          </p:sp>
        </p:grpSp>
        <p:grpSp>
          <p:nvGrpSpPr>
            <p:cNvPr id="79" name="Group 78"/>
            <p:cNvGrpSpPr/>
            <p:nvPr/>
          </p:nvGrpSpPr>
          <p:grpSpPr>
            <a:xfrm>
              <a:off x="9787583" y="2171396"/>
              <a:ext cx="2298030" cy="434901"/>
              <a:chOff x="9781674" y="1273707"/>
              <a:chExt cx="2298030" cy="434901"/>
            </a:xfrm>
          </p:grpSpPr>
          <p:sp>
            <p:nvSpPr>
              <p:cNvPr id="80" name="Rectangle 79"/>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10081356" y="1315051"/>
                <a:ext cx="1698671" cy="369332"/>
              </a:xfrm>
              <a:prstGeom prst="rect">
                <a:avLst/>
              </a:prstGeom>
              <a:noFill/>
            </p:spPr>
            <p:txBody>
              <a:bodyPr wrap="none" rtlCol="0">
                <a:spAutoFit/>
              </a:bodyPr>
              <a:lstStyle/>
              <a:p>
                <a:pPr algn="ctr"/>
                <a:r>
                  <a:rPr lang="en-US" dirty="0" smtClean="0"/>
                  <a:t>Capability Types</a:t>
                </a:r>
                <a:endParaRPr lang="en-US" dirty="0"/>
              </a:p>
            </p:txBody>
          </p:sp>
        </p:grpSp>
        <p:grpSp>
          <p:nvGrpSpPr>
            <p:cNvPr id="82" name="Group 81"/>
            <p:cNvGrpSpPr/>
            <p:nvPr/>
          </p:nvGrpSpPr>
          <p:grpSpPr>
            <a:xfrm>
              <a:off x="9781674" y="2624502"/>
              <a:ext cx="2298030" cy="434901"/>
              <a:chOff x="9781674" y="1273707"/>
              <a:chExt cx="2298030" cy="434901"/>
            </a:xfrm>
          </p:grpSpPr>
          <p:sp>
            <p:nvSpPr>
              <p:cNvPr id="83" name="Rectangle 82"/>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9889576" y="1315051"/>
                <a:ext cx="2082238" cy="369332"/>
              </a:xfrm>
              <a:prstGeom prst="rect">
                <a:avLst/>
              </a:prstGeom>
              <a:noFill/>
            </p:spPr>
            <p:txBody>
              <a:bodyPr wrap="none" rtlCol="0">
                <a:spAutoFit/>
              </a:bodyPr>
              <a:lstStyle/>
              <a:p>
                <a:pPr algn="ctr"/>
                <a:r>
                  <a:rPr lang="en-US" dirty="0" smtClean="0"/>
                  <a:t>Requirements Types</a:t>
                </a:r>
                <a:endParaRPr lang="en-US" dirty="0"/>
              </a:p>
            </p:txBody>
          </p:sp>
        </p:grpSp>
        <p:grpSp>
          <p:nvGrpSpPr>
            <p:cNvPr id="85" name="Group 84"/>
            <p:cNvGrpSpPr/>
            <p:nvPr/>
          </p:nvGrpSpPr>
          <p:grpSpPr>
            <a:xfrm>
              <a:off x="9787583" y="3065087"/>
              <a:ext cx="2298030" cy="434901"/>
              <a:chOff x="9781674" y="1273707"/>
              <a:chExt cx="2298030" cy="434901"/>
            </a:xfrm>
          </p:grpSpPr>
          <p:sp>
            <p:nvSpPr>
              <p:cNvPr id="86" name="Rectangle 85"/>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10294849" y="1315051"/>
                <a:ext cx="1271695" cy="369332"/>
              </a:xfrm>
              <a:prstGeom prst="rect">
                <a:avLst/>
              </a:prstGeom>
              <a:noFill/>
            </p:spPr>
            <p:txBody>
              <a:bodyPr wrap="none" rtlCol="0">
                <a:spAutoFit/>
              </a:bodyPr>
              <a:lstStyle/>
              <a:p>
                <a:pPr algn="ctr"/>
                <a:r>
                  <a:rPr lang="en-US" dirty="0" smtClean="0"/>
                  <a:t>Work Flows</a:t>
                </a:r>
                <a:endParaRPr lang="en-US" dirty="0"/>
              </a:p>
            </p:txBody>
          </p:sp>
        </p:grpSp>
      </p:grpSp>
      <p:sp>
        <p:nvSpPr>
          <p:cNvPr id="18" name="TextBox 17"/>
          <p:cNvSpPr txBox="1"/>
          <p:nvPr/>
        </p:nvSpPr>
        <p:spPr>
          <a:xfrm>
            <a:off x="96643" y="3798396"/>
            <a:ext cx="5222648" cy="338554"/>
          </a:xfrm>
          <a:prstGeom prst="rect">
            <a:avLst/>
          </a:prstGeom>
          <a:noFill/>
        </p:spPr>
        <p:txBody>
          <a:bodyPr wrap="none" rtlCol="0">
            <a:spAutoFit/>
          </a:bodyPr>
          <a:lstStyle/>
          <a:p>
            <a:r>
              <a:rPr lang="en-US" sz="1600" dirty="0" smtClean="0"/>
              <a:t>&lt;Selected&gt; Node Template / Data Type / Policy / Workflow </a:t>
            </a:r>
            <a:endParaRPr lang="en-US" sz="1600" dirty="0"/>
          </a:p>
        </p:txBody>
      </p:sp>
      <p:grpSp>
        <p:nvGrpSpPr>
          <p:cNvPr id="108" name="Group 107"/>
          <p:cNvGrpSpPr/>
          <p:nvPr/>
        </p:nvGrpSpPr>
        <p:grpSpPr>
          <a:xfrm>
            <a:off x="90520" y="4190226"/>
            <a:ext cx="2304153" cy="2111838"/>
            <a:chOff x="90520" y="4190226"/>
            <a:chExt cx="2304153" cy="2111838"/>
          </a:xfrm>
        </p:grpSpPr>
        <p:grpSp>
          <p:nvGrpSpPr>
            <p:cNvPr id="92" name="Group 91"/>
            <p:cNvGrpSpPr/>
            <p:nvPr/>
          </p:nvGrpSpPr>
          <p:grpSpPr>
            <a:xfrm>
              <a:off x="96643" y="4190226"/>
              <a:ext cx="2298030" cy="345697"/>
              <a:chOff x="90343" y="4945341"/>
              <a:chExt cx="2298030" cy="345697"/>
            </a:xfrm>
          </p:grpSpPr>
          <p:sp>
            <p:nvSpPr>
              <p:cNvPr id="90" name="Rectangle 89"/>
              <p:cNvSpPr/>
              <p:nvPr/>
            </p:nvSpPr>
            <p:spPr>
              <a:xfrm>
                <a:off x="90343" y="4945341"/>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68556" y="4962621"/>
                <a:ext cx="941604" cy="307777"/>
              </a:xfrm>
              <a:prstGeom prst="rect">
                <a:avLst/>
              </a:prstGeom>
              <a:noFill/>
            </p:spPr>
            <p:txBody>
              <a:bodyPr wrap="none" rtlCol="0">
                <a:spAutoFit/>
              </a:bodyPr>
              <a:lstStyle/>
              <a:p>
                <a:pPr algn="ctr"/>
                <a:r>
                  <a:rPr lang="en-US" sz="1400" dirty="0" smtClean="0"/>
                  <a:t>Properties</a:t>
                </a:r>
                <a:endParaRPr lang="en-US" sz="1400" dirty="0"/>
              </a:p>
            </p:txBody>
          </p:sp>
        </p:grpSp>
        <p:grpSp>
          <p:nvGrpSpPr>
            <p:cNvPr id="93" name="Group 92"/>
            <p:cNvGrpSpPr/>
            <p:nvPr/>
          </p:nvGrpSpPr>
          <p:grpSpPr>
            <a:xfrm>
              <a:off x="96643" y="4549323"/>
              <a:ext cx="2298030" cy="345697"/>
              <a:chOff x="90343" y="4945341"/>
              <a:chExt cx="2298030" cy="345697"/>
            </a:xfrm>
          </p:grpSpPr>
          <p:sp>
            <p:nvSpPr>
              <p:cNvPr id="94" name="Rectangle 93"/>
              <p:cNvSpPr/>
              <p:nvPr/>
            </p:nvSpPr>
            <p:spPr>
              <a:xfrm>
                <a:off x="90343" y="4945341"/>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81252" y="4962621"/>
                <a:ext cx="916213" cy="307777"/>
              </a:xfrm>
              <a:prstGeom prst="rect">
                <a:avLst/>
              </a:prstGeom>
              <a:noFill/>
            </p:spPr>
            <p:txBody>
              <a:bodyPr wrap="none" rtlCol="0">
                <a:spAutoFit/>
              </a:bodyPr>
              <a:lstStyle/>
              <a:p>
                <a:pPr algn="ctr"/>
                <a:r>
                  <a:rPr lang="en-US" sz="1400" dirty="0" smtClean="0"/>
                  <a:t>Attributes</a:t>
                </a:r>
                <a:endParaRPr lang="en-US" sz="1400" dirty="0"/>
              </a:p>
            </p:txBody>
          </p:sp>
        </p:grpSp>
        <p:grpSp>
          <p:nvGrpSpPr>
            <p:cNvPr id="96" name="Group 95"/>
            <p:cNvGrpSpPr/>
            <p:nvPr/>
          </p:nvGrpSpPr>
          <p:grpSpPr>
            <a:xfrm>
              <a:off x="96643" y="5242494"/>
              <a:ext cx="2298030" cy="345697"/>
              <a:chOff x="90343" y="4933309"/>
              <a:chExt cx="2298030" cy="345697"/>
            </a:xfrm>
          </p:grpSpPr>
          <p:sp>
            <p:nvSpPr>
              <p:cNvPr id="97" name="Rectangle 96"/>
              <p:cNvSpPr/>
              <p:nvPr/>
            </p:nvSpPr>
            <p:spPr>
              <a:xfrm>
                <a:off x="90343" y="4933309"/>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60162" y="4962621"/>
                <a:ext cx="1158394" cy="307777"/>
              </a:xfrm>
              <a:prstGeom prst="rect">
                <a:avLst/>
              </a:prstGeom>
              <a:noFill/>
            </p:spPr>
            <p:txBody>
              <a:bodyPr wrap="none" rtlCol="0">
                <a:spAutoFit/>
              </a:bodyPr>
              <a:lstStyle/>
              <a:p>
                <a:pPr algn="ctr"/>
                <a:r>
                  <a:rPr lang="en-US" sz="1400" dirty="0" smtClean="0"/>
                  <a:t>Relationships</a:t>
                </a:r>
                <a:endParaRPr lang="en-US" sz="1400" dirty="0"/>
              </a:p>
            </p:txBody>
          </p:sp>
        </p:grpSp>
        <p:grpSp>
          <p:nvGrpSpPr>
            <p:cNvPr id="99" name="Group 98"/>
            <p:cNvGrpSpPr/>
            <p:nvPr/>
          </p:nvGrpSpPr>
          <p:grpSpPr>
            <a:xfrm>
              <a:off x="90520" y="4894422"/>
              <a:ext cx="2298030" cy="345697"/>
              <a:chOff x="78311" y="4945341"/>
              <a:chExt cx="2298030" cy="345697"/>
            </a:xfrm>
          </p:grpSpPr>
          <p:sp>
            <p:nvSpPr>
              <p:cNvPr id="100" name="Rectangle 99"/>
              <p:cNvSpPr/>
              <p:nvPr/>
            </p:nvSpPr>
            <p:spPr>
              <a:xfrm>
                <a:off x="78311" y="4945341"/>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3833" y="4962621"/>
                <a:ext cx="1031052" cy="307777"/>
              </a:xfrm>
              <a:prstGeom prst="rect">
                <a:avLst/>
              </a:prstGeom>
              <a:noFill/>
            </p:spPr>
            <p:txBody>
              <a:bodyPr wrap="none" rtlCol="0">
                <a:spAutoFit/>
              </a:bodyPr>
              <a:lstStyle/>
              <a:p>
                <a:pPr algn="ctr"/>
                <a:r>
                  <a:rPr lang="en-US" sz="1400" dirty="0" smtClean="0"/>
                  <a:t>Capabilities</a:t>
                </a:r>
                <a:endParaRPr lang="en-US" sz="1400" dirty="0"/>
              </a:p>
            </p:txBody>
          </p:sp>
        </p:grpSp>
        <p:grpSp>
          <p:nvGrpSpPr>
            <p:cNvPr id="102" name="Group 101"/>
            <p:cNvGrpSpPr/>
            <p:nvPr/>
          </p:nvGrpSpPr>
          <p:grpSpPr>
            <a:xfrm>
              <a:off x="96643" y="5598638"/>
              <a:ext cx="2298030" cy="345697"/>
              <a:chOff x="90343" y="4933309"/>
              <a:chExt cx="2298030" cy="345697"/>
            </a:xfrm>
          </p:grpSpPr>
          <p:sp>
            <p:nvSpPr>
              <p:cNvPr id="103" name="Rectangle 102"/>
              <p:cNvSpPr/>
              <p:nvPr/>
            </p:nvSpPr>
            <p:spPr>
              <a:xfrm>
                <a:off x="90343" y="4933309"/>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840213" y="4962621"/>
                <a:ext cx="798296" cy="307777"/>
              </a:xfrm>
              <a:prstGeom prst="rect">
                <a:avLst/>
              </a:prstGeom>
              <a:noFill/>
            </p:spPr>
            <p:txBody>
              <a:bodyPr wrap="none" rtlCol="0">
                <a:spAutoFit/>
              </a:bodyPr>
              <a:lstStyle/>
              <a:p>
                <a:pPr algn="ctr"/>
                <a:r>
                  <a:rPr lang="en-US" sz="1400" dirty="0" smtClean="0"/>
                  <a:t>Artifacts</a:t>
                </a:r>
                <a:endParaRPr lang="en-US" sz="1400" dirty="0"/>
              </a:p>
            </p:txBody>
          </p:sp>
        </p:grpSp>
        <p:grpSp>
          <p:nvGrpSpPr>
            <p:cNvPr id="105" name="Group 104"/>
            <p:cNvGrpSpPr/>
            <p:nvPr/>
          </p:nvGrpSpPr>
          <p:grpSpPr>
            <a:xfrm>
              <a:off x="96488" y="5956367"/>
              <a:ext cx="2298030" cy="345697"/>
              <a:chOff x="78311" y="4933309"/>
              <a:chExt cx="2298030" cy="345697"/>
            </a:xfrm>
          </p:grpSpPr>
          <p:sp>
            <p:nvSpPr>
              <p:cNvPr id="106" name="Rectangle 105"/>
              <p:cNvSpPr/>
              <p:nvPr/>
            </p:nvSpPr>
            <p:spPr>
              <a:xfrm>
                <a:off x="78311" y="4933309"/>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85905" y="4962621"/>
                <a:ext cx="906915" cy="307777"/>
              </a:xfrm>
              <a:prstGeom prst="rect">
                <a:avLst/>
              </a:prstGeom>
              <a:noFill/>
            </p:spPr>
            <p:txBody>
              <a:bodyPr wrap="none" rtlCol="0">
                <a:spAutoFit/>
              </a:bodyPr>
              <a:lstStyle/>
              <a:p>
                <a:pPr algn="ctr"/>
                <a:r>
                  <a:rPr lang="en-US" sz="1400" dirty="0" smtClean="0"/>
                  <a:t>Interfaces</a:t>
                </a:r>
                <a:endParaRPr lang="en-US" sz="1400" dirty="0"/>
              </a:p>
            </p:txBody>
          </p:sp>
        </p:grpSp>
      </p:grpSp>
      <p:sp>
        <p:nvSpPr>
          <p:cNvPr id="109" name="Oval Callout 108"/>
          <p:cNvSpPr/>
          <p:nvPr/>
        </p:nvSpPr>
        <p:spPr>
          <a:xfrm>
            <a:off x="5000903" y="735547"/>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Node Template (Component)</a:t>
            </a:r>
            <a:endParaRPr lang="en-US" sz="1200" dirty="0">
              <a:solidFill>
                <a:schemeClr val="tx1"/>
              </a:solidFill>
            </a:endParaRPr>
          </a:p>
        </p:txBody>
      </p:sp>
      <p:sp>
        <p:nvSpPr>
          <p:cNvPr id="110" name="Oval Callout 109"/>
          <p:cNvSpPr/>
          <p:nvPr/>
        </p:nvSpPr>
        <p:spPr>
          <a:xfrm>
            <a:off x="2519852" y="1730342"/>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Capability</a:t>
            </a:r>
          </a:p>
          <a:p>
            <a:pPr algn="ctr"/>
            <a:r>
              <a:rPr lang="en-US" sz="1200" dirty="0" smtClean="0">
                <a:solidFill>
                  <a:schemeClr val="tx1"/>
                </a:solidFill>
              </a:rPr>
              <a:t>Point</a:t>
            </a:r>
            <a:endParaRPr lang="en-US" sz="1200" dirty="0">
              <a:solidFill>
                <a:schemeClr val="tx1"/>
              </a:solidFill>
            </a:endParaRPr>
          </a:p>
        </p:txBody>
      </p:sp>
      <p:sp>
        <p:nvSpPr>
          <p:cNvPr id="111" name="Oval Callout 110"/>
          <p:cNvSpPr/>
          <p:nvPr/>
        </p:nvSpPr>
        <p:spPr>
          <a:xfrm>
            <a:off x="2693922" y="2642268"/>
            <a:ext cx="1528010" cy="817185"/>
          </a:xfrm>
          <a:prstGeom prst="wedgeEllipseCallout">
            <a:avLst>
              <a:gd name="adj1" fmla="val -83825"/>
              <a:gd name="adj2" fmla="val 24949"/>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Relationships</a:t>
            </a:r>
          </a:p>
          <a:p>
            <a:pPr algn="ctr"/>
            <a:r>
              <a:rPr lang="en-US" sz="1200" dirty="0" smtClean="0">
                <a:solidFill>
                  <a:schemeClr val="tx1"/>
                </a:solidFill>
              </a:rPr>
              <a:t>Point</a:t>
            </a:r>
            <a:endParaRPr lang="en-US" sz="1200" dirty="0">
              <a:solidFill>
                <a:schemeClr val="tx1"/>
              </a:solidFill>
            </a:endParaRPr>
          </a:p>
        </p:txBody>
      </p:sp>
      <p:sp>
        <p:nvSpPr>
          <p:cNvPr id="112" name="Oval Callout 111"/>
          <p:cNvSpPr/>
          <p:nvPr/>
        </p:nvSpPr>
        <p:spPr>
          <a:xfrm>
            <a:off x="5929833" y="1423275"/>
            <a:ext cx="1528010" cy="817185"/>
          </a:xfrm>
          <a:prstGeom prst="wedgeEllipseCallout">
            <a:avLst>
              <a:gd name="adj1" fmla="val -91699"/>
              <a:gd name="adj2" fmla="val 24949"/>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Policy</a:t>
            </a:r>
          </a:p>
          <a:p>
            <a:pPr algn="ctr"/>
            <a:r>
              <a:rPr lang="en-US" sz="1200" dirty="0" smtClean="0">
                <a:solidFill>
                  <a:schemeClr val="tx1"/>
                </a:solidFill>
              </a:rPr>
              <a:t>Point</a:t>
            </a:r>
            <a:endParaRPr lang="en-US" sz="1200" dirty="0">
              <a:solidFill>
                <a:schemeClr val="tx1"/>
              </a:solidFill>
            </a:endParaRPr>
          </a:p>
        </p:txBody>
      </p:sp>
      <p:sp>
        <p:nvSpPr>
          <p:cNvPr id="113" name="Oval Callout 112"/>
          <p:cNvSpPr/>
          <p:nvPr/>
        </p:nvSpPr>
        <p:spPr>
          <a:xfrm>
            <a:off x="7356468" y="613125"/>
            <a:ext cx="1528010" cy="817185"/>
          </a:xfrm>
          <a:prstGeom prst="wedgeEllipseCallout">
            <a:avLst>
              <a:gd name="adj1" fmla="val 50821"/>
              <a:gd name="adj2" fmla="val 4850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Policy</a:t>
            </a:r>
          </a:p>
          <a:p>
            <a:pPr algn="ctr"/>
            <a:r>
              <a:rPr lang="en-US" sz="1200" dirty="0" smtClean="0">
                <a:solidFill>
                  <a:schemeClr val="tx1"/>
                </a:solidFill>
              </a:rPr>
              <a:t>Definition</a:t>
            </a:r>
            <a:endParaRPr lang="en-US" sz="1200" dirty="0">
              <a:solidFill>
                <a:schemeClr val="tx1"/>
              </a:solidFill>
            </a:endParaRPr>
          </a:p>
        </p:txBody>
      </p:sp>
    </p:spTree>
    <p:extLst>
      <p:ext uri="{BB962C8B-B14F-4D97-AF65-F5344CB8AC3E}">
        <p14:creationId xmlns:p14="http://schemas.microsoft.com/office/powerpoint/2010/main" val="42440687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Template</a:t>
            </a:r>
            <a:endParaRPr lang="en-US" dirty="0"/>
          </a:p>
        </p:txBody>
      </p:sp>
      <p:sp>
        <p:nvSpPr>
          <p:cNvPr id="7" name="Rectangle 6"/>
          <p:cNvSpPr/>
          <p:nvPr/>
        </p:nvSpPr>
        <p:spPr>
          <a:xfrm>
            <a:off x="96253" y="1263316"/>
            <a:ext cx="3078600" cy="3489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253" y="1263316"/>
            <a:ext cx="11983452" cy="5065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96253" y="1263316"/>
            <a:ext cx="3222934" cy="369332"/>
          </a:xfrm>
          <a:prstGeom prst="rect">
            <a:avLst/>
          </a:prstGeom>
          <a:noFill/>
        </p:spPr>
        <p:txBody>
          <a:bodyPr wrap="none" rtlCol="0">
            <a:spAutoFit/>
          </a:bodyPr>
          <a:lstStyle/>
          <a:p>
            <a:r>
              <a:rPr lang="en-US" dirty="0" smtClean="0"/>
              <a:t>Resource Assignment Template :</a:t>
            </a:r>
            <a:endParaRPr lang="en-US" dirty="0"/>
          </a:p>
        </p:txBody>
      </p:sp>
      <p:sp>
        <p:nvSpPr>
          <p:cNvPr id="14" name="Rounded Rectangle 13"/>
          <p:cNvSpPr/>
          <p:nvPr/>
        </p:nvSpPr>
        <p:spPr>
          <a:xfrm>
            <a:off x="3569808" y="1283732"/>
            <a:ext cx="5814824"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rPr>
              <a:t>Select Template file</a:t>
            </a:r>
            <a:endParaRPr lang="en-US" sz="1200" i="1" dirty="0">
              <a:solidFill>
                <a:schemeClr val="tx1"/>
              </a:solidFill>
            </a:endParaRPr>
          </a:p>
        </p:txBody>
      </p:sp>
      <p:sp>
        <p:nvSpPr>
          <p:cNvPr id="15" name="Rectangle 14"/>
          <p:cNvSpPr/>
          <p:nvPr/>
        </p:nvSpPr>
        <p:spPr>
          <a:xfrm>
            <a:off x="96253" y="1909374"/>
            <a:ext cx="11971421" cy="443965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Callout 15"/>
          <p:cNvSpPr/>
          <p:nvPr/>
        </p:nvSpPr>
        <p:spPr>
          <a:xfrm>
            <a:off x="9492916" y="2045368"/>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File editor</a:t>
            </a:r>
            <a:endParaRPr lang="en-US" sz="1200" dirty="0">
              <a:solidFill>
                <a:schemeClr val="tx1"/>
              </a:solidFill>
            </a:endParaRPr>
          </a:p>
        </p:txBody>
      </p:sp>
      <p:sp>
        <p:nvSpPr>
          <p:cNvPr id="17" name="Rounded Rectangle 16"/>
          <p:cNvSpPr/>
          <p:nvPr/>
        </p:nvSpPr>
        <p:spPr>
          <a:xfrm>
            <a:off x="9492916" y="1283732"/>
            <a:ext cx="1275348" cy="3489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Generate Mappings</a:t>
            </a:r>
            <a:endParaRPr lang="en-US" sz="1200" dirty="0"/>
          </a:p>
        </p:txBody>
      </p:sp>
    </p:spTree>
    <p:extLst>
      <p:ext uri="{BB962C8B-B14F-4D97-AF65-F5344CB8AC3E}">
        <p14:creationId xmlns:p14="http://schemas.microsoft.com/office/powerpoint/2010/main" val="1061089949"/>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a:t>
            </a:r>
            <a:r>
              <a:rPr lang="en-US" dirty="0" smtClean="0"/>
              <a:t>Mappings</a:t>
            </a:r>
            <a:endParaRPr lang="en-US" dirty="0"/>
          </a:p>
        </p:txBody>
      </p:sp>
      <p:grpSp>
        <p:nvGrpSpPr>
          <p:cNvPr id="7" name="Group 6"/>
          <p:cNvGrpSpPr/>
          <p:nvPr/>
        </p:nvGrpSpPr>
        <p:grpSpPr>
          <a:xfrm>
            <a:off x="76335" y="1142999"/>
            <a:ext cx="11983452" cy="5065296"/>
            <a:chOff x="96253" y="1263315"/>
            <a:chExt cx="11983452" cy="5065296"/>
          </a:xfrm>
        </p:grpSpPr>
        <p:sp>
          <p:nvSpPr>
            <p:cNvPr id="8" name="Rectangle 7"/>
            <p:cNvSpPr/>
            <p:nvPr/>
          </p:nvSpPr>
          <p:spPr>
            <a:xfrm>
              <a:off x="96253" y="1263316"/>
              <a:ext cx="11983452" cy="5065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265550" y="1263315"/>
              <a:ext cx="3814155" cy="5065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701842" y="2352173"/>
            <a:ext cx="1143000" cy="1191399"/>
            <a:chOff x="774031" y="3338762"/>
            <a:chExt cx="1143000" cy="1191399"/>
          </a:xfrm>
        </p:grpSpPr>
        <p:sp>
          <p:nvSpPr>
            <p:cNvPr id="12" name="Oval 11"/>
            <p:cNvSpPr/>
            <p:nvPr/>
          </p:nvSpPr>
          <p:spPr>
            <a:xfrm>
              <a:off x="774031" y="3338762"/>
              <a:ext cx="1143000" cy="9144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8814" y="4253162"/>
              <a:ext cx="833433" cy="276999"/>
            </a:xfrm>
            <a:prstGeom prst="rect">
              <a:avLst/>
            </a:prstGeom>
            <a:noFill/>
          </p:spPr>
          <p:txBody>
            <a:bodyPr wrap="none" rtlCol="0">
              <a:spAutoFit/>
            </a:bodyPr>
            <a:lstStyle/>
            <a:p>
              <a:r>
                <a:rPr lang="en-US" sz="1200" dirty="0" err="1" smtClean="0"/>
                <a:t>Ip</a:t>
              </a:r>
              <a:r>
                <a:rPr lang="en-US" sz="1200" dirty="0" smtClean="0"/>
                <a:t>-address</a:t>
              </a:r>
              <a:endParaRPr lang="en-US" sz="1200" dirty="0"/>
            </a:p>
          </p:txBody>
        </p:sp>
      </p:grpSp>
      <p:grpSp>
        <p:nvGrpSpPr>
          <p:cNvPr id="19" name="Group 18"/>
          <p:cNvGrpSpPr/>
          <p:nvPr/>
        </p:nvGrpSpPr>
        <p:grpSpPr>
          <a:xfrm>
            <a:off x="6155527" y="2075174"/>
            <a:ext cx="1143000" cy="1191399"/>
            <a:chOff x="774031" y="3338762"/>
            <a:chExt cx="1143000" cy="1191399"/>
          </a:xfrm>
        </p:grpSpPr>
        <p:sp>
          <p:nvSpPr>
            <p:cNvPr id="20" name="Oval 19"/>
            <p:cNvSpPr/>
            <p:nvPr/>
          </p:nvSpPr>
          <p:spPr>
            <a:xfrm>
              <a:off x="774031" y="3338762"/>
              <a:ext cx="1143000" cy="9144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28814" y="4253162"/>
              <a:ext cx="782587" cy="276999"/>
            </a:xfrm>
            <a:prstGeom prst="rect">
              <a:avLst/>
            </a:prstGeom>
            <a:noFill/>
          </p:spPr>
          <p:txBody>
            <a:bodyPr wrap="none" rtlCol="0">
              <a:spAutoFit/>
            </a:bodyPr>
            <a:lstStyle/>
            <a:p>
              <a:r>
                <a:rPr lang="en-US" sz="1200" dirty="0" smtClean="0"/>
                <a:t>Bundle-id</a:t>
              </a:r>
              <a:endParaRPr lang="en-US" sz="1200" dirty="0"/>
            </a:p>
          </p:txBody>
        </p:sp>
      </p:grpSp>
      <p:grpSp>
        <p:nvGrpSpPr>
          <p:cNvPr id="22" name="Group 21"/>
          <p:cNvGrpSpPr/>
          <p:nvPr/>
        </p:nvGrpSpPr>
        <p:grpSpPr>
          <a:xfrm>
            <a:off x="3340580" y="2035936"/>
            <a:ext cx="1143000" cy="1191399"/>
            <a:chOff x="774031" y="3338762"/>
            <a:chExt cx="1143000" cy="1191399"/>
          </a:xfrm>
        </p:grpSpPr>
        <p:sp>
          <p:nvSpPr>
            <p:cNvPr id="23" name="Oval 22"/>
            <p:cNvSpPr/>
            <p:nvPr/>
          </p:nvSpPr>
          <p:spPr>
            <a:xfrm>
              <a:off x="774031" y="3338762"/>
              <a:ext cx="1143000" cy="9144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28814" y="4253162"/>
              <a:ext cx="873829" cy="276999"/>
            </a:xfrm>
            <a:prstGeom prst="rect">
              <a:avLst/>
            </a:prstGeom>
            <a:noFill/>
          </p:spPr>
          <p:txBody>
            <a:bodyPr wrap="none" rtlCol="0">
              <a:spAutoFit/>
            </a:bodyPr>
            <a:lstStyle/>
            <a:p>
              <a:r>
                <a:rPr lang="en-US" sz="1200" dirty="0" smtClean="0"/>
                <a:t>Host-name</a:t>
              </a:r>
              <a:endParaRPr lang="en-US" sz="1200" dirty="0"/>
            </a:p>
          </p:txBody>
        </p:sp>
      </p:grpSp>
      <p:grpSp>
        <p:nvGrpSpPr>
          <p:cNvPr id="25" name="Group 24"/>
          <p:cNvGrpSpPr/>
          <p:nvPr/>
        </p:nvGrpSpPr>
        <p:grpSpPr>
          <a:xfrm>
            <a:off x="4083592" y="4340392"/>
            <a:ext cx="1143000" cy="1191399"/>
            <a:chOff x="774031" y="3338762"/>
            <a:chExt cx="1143000" cy="1191399"/>
          </a:xfrm>
        </p:grpSpPr>
        <p:sp>
          <p:nvSpPr>
            <p:cNvPr id="26" name="Oval 25"/>
            <p:cNvSpPr/>
            <p:nvPr/>
          </p:nvSpPr>
          <p:spPr>
            <a:xfrm>
              <a:off x="774031" y="3338762"/>
              <a:ext cx="1143000" cy="9144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28814" y="4253162"/>
              <a:ext cx="930063" cy="276999"/>
            </a:xfrm>
            <a:prstGeom prst="rect">
              <a:avLst/>
            </a:prstGeom>
            <a:noFill/>
          </p:spPr>
          <p:txBody>
            <a:bodyPr wrap="none" rtlCol="0">
              <a:spAutoFit/>
            </a:bodyPr>
            <a:lstStyle/>
            <a:p>
              <a:r>
                <a:rPr lang="en-US" sz="1200" dirty="0" smtClean="0"/>
                <a:t>Bundle-mac</a:t>
              </a:r>
              <a:endParaRPr lang="en-US" sz="1200" dirty="0"/>
            </a:p>
          </p:txBody>
        </p:sp>
      </p:grpSp>
      <p:cxnSp>
        <p:nvCxnSpPr>
          <p:cNvPr id="29" name="Curved Connector 28"/>
          <p:cNvCxnSpPr>
            <a:endCxn id="26" idx="2"/>
          </p:cNvCxnSpPr>
          <p:nvPr/>
        </p:nvCxnSpPr>
        <p:spPr>
          <a:xfrm>
            <a:off x="1844842" y="2809373"/>
            <a:ext cx="2238750" cy="1988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3" idx="6"/>
            <a:endCxn id="20" idx="2"/>
          </p:cNvCxnSpPr>
          <p:nvPr/>
        </p:nvCxnSpPr>
        <p:spPr>
          <a:xfrm>
            <a:off x="4483580" y="2493136"/>
            <a:ext cx="1671947" cy="3923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23" idx="2"/>
          </p:cNvCxnSpPr>
          <p:nvPr/>
        </p:nvCxnSpPr>
        <p:spPr>
          <a:xfrm flipV="1">
            <a:off x="1838826" y="2493136"/>
            <a:ext cx="1501754" cy="2966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245632" y="1142999"/>
            <a:ext cx="3814155" cy="5414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Resource Information</a:t>
            </a:r>
            <a:endParaRPr lang="en-US" sz="1400" b="1" dirty="0"/>
          </a:p>
        </p:txBody>
      </p:sp>
      <p:sp>
        <p:nvSpPr>
          <p:cNvPr id="38" name="Rounded Rectangle 37"/>
          <p:cNvSpPr/>
          <p:nvPr/>
        </p:nvSpPr>
        <p:spPr>
          <a:xfrm>
            <a:off x="8645620" y="1861478"/>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smtClean="0">
                <a:solidFill>
                  <a:schemeClr val="tx1"/>
                </a:solidFill>
              </a:rPr>
              <a:t>Resouce</a:t>
            </a:r>
            <a:r>
              <a:rPr lang="en-US" sz="1200" i="1" dirty="0" smtClean="0">
                <a:solidFill>
                  <a:schemeClr val="tx1"/>
                </a:solidFill>
              </a:rPr>
              <a:t> name</a:t>
            </a:r>
            <a:endParaRPr lang="en-US" sz="1200" i="1" dirty="0">
              <a:solidFill>
                <a:schemeClr val="tx1"/>
              </a:solidFill>
            </a:endParaRPr>
          </a:p>
        </p:txBody>
      </p:sp>
      <p:sp>
        <p:nvSpPr>
          <p:cNvPr id="39" name="Rounded Rectangle 38"/>
          <p:cNvSpPr/>
          <p:nvPr/>
        </p:nvSpPr>
        <p:spPr>
          <a:xfrm>
            <a:off x="8678018" y="2352173"/>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smtClean="0">
                <a:solidFill>
                  <a:schemeClr val="tx1"/>
                </a:solidFill>
              </a:rPr>
              <a:t>Resouce</a:t>
            </a:r>
            <a:r>
              <a:rPr lang="en-US" sz="1200" i="1" dirty="0" smtClean="0">
                <a:solidFill>
                  <a:schemeClr val="tx1"/>
                </a:solidFill>
              </a:rPr>
              <a:t> </a:t>
            </a:r>
            <a:r>
              <a:rPr lang="en-US" sz="1200" i="1" dirty="0" err="1" smtClean="0">
                <a:solidFill>
                  <a:schemeClr val="tx1"/>
                </a:solidFill>
              </a:rPr>
              <a:t>Discription</a:t>
            </a:r>
            <a:endParaRPr lang="en-US" sz="1200" i="1" dirty="0">
              <a:solidFill>
                <a:schemeClr val="tx1"/>
              </a:solidFill>
            </a:endParaRPr>
          </a:p>
        </p:txBody>
      </p:sp>
      <p:sp>
        <p:nvSpPr>
          <p:cNvPr id="40" name="Rounded Rectangle 39"/>
          <p:cNvSpPr/>
          <p:nvPr/>
        </p:nvSpPr>
        <p:spPr>
          <a:xfrm>
            <a:off x="8637593" y="2833843"/>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smtClean="0">
                <a:solidFill>
                  <a:schemeClr val="tx1"/>
                </a:solidFill>
              </a:rPr>
              <a:t>Resouce</a:t>
            </a:r>
            <a:r>
              <a:rPr lang="en-US" sz="1200" i="1" dirty="0" smtClean="0">
                <a:solidFill>
                  <a:schemeClr val="tx1"/>
                </a:solidFill>
              </a:rPr>
              <a:t> Type</a:t>
            </a:r>
            <a:endParaRPr lang="en-US" sz="1200" i="1" dirty="0">
              <a:solidFill>
                <a:schemeClr val="tx1"/>
              </a:solidFill>
            </a:endParaRPr>
          </a:p>
        </p:txBody>
      </p:sp>
      <p:sp>
        <p:nvSpPr>
          <p:cNvPr id="41" name="Rounded Rectangle 40"/>
          <p:cNvSpPr/>
          <p:nvPr/>
        </p:nvSpPr>
        <p:spPr>
          <a:xfrm>
            <a:off x="8624954" y="3350792"/>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rPr>
              <a:t>Default Value</a:t>
            </a:r>
            <a:endParaRPr lang="en-US" sz="1200" i="1" dirty="0">
              <a:solidFill>
                <a:schemeClr val="tx1"/>
              </a:solidFill>
            </a:endParaRPr>
          </a:p>
        </p:txBody>
      </p:sp>
      <p:sp>
        <p:nvSpPr>
          <p:cNvPr id="42" name="Rounded Rectangle 41"/>
          <p:cNvSpPr/>
          <p:nvPr/>
        </p:nvSpPr>
        <p:spPr>
          <a:xfrm>
            <a:off x="8645620" y="3851658"/>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smtClean="0">
                <a:solidFill>
                  <a:schemeClr val="tx1"/>
                </a:solidFill>
              </a:rPr>
              <a:t>Resouce</a:t>
            </a:r>
            <a:r>
              <a:rPr lang="en-US" sz="1200" i="1" dirty="0" smtClean="0">
                <a:solidFill>
                  <a:schemeClr val="tx1"/>
                </a:solidFill>
              </a:rPr>
              <a:t> Source</a:t>
            </a:r>
            <a:endParaRPr lang="en-US" sz="1200" i="1" dirty="0">
              <a:solidFill>
                <a:schemeClr val="tx1"/>
              </a:solidFill>
            </a:endParaRPr>
          </a:p>
        </p:txBody>
      </p:sp>
      <p:sp>
        <p:nvSpPr>
          <p:cNvPr id="43" name="Rounded Rectangle 42"/>
          <p:cNvSpPr/>
          <p:nvPr/>
        </p:nvSpPr>
        <p:spPr>
          <a:xfrm>
            <a:off x="8645620" y="4399172"/>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rPr>
              <a:t>Resource Dependencies</a:t>
            </a:r>
            <a:endParaRPr lang="en-US" sz="1200" i="1" dirty="0">
              <a:solidFill>
                <a:schemeClr val="tx1"/>
              </a:solidFill>
            </a:endParaRPr>
          </a:p>
        </p:txBody>
      </p:sp>
    </p:spTree>
    <p:extLst>
      <p:ext uri="{BB962C8B-B14F-4D97-AF65-F5344CB8AC3E}">
        <p14:creationId xmlns:p14="http://schemas.microsoft.com/office/powerpoint/2010/main" val="50511801"/>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9494" y="2791326"/>
            <a:ext cx="3148939" cy="923330"/>
          </a:xfrm>
          <a:prstGeom prst="rect">
            <a:avLst/>
          </a:prstGeom>
          <a:noFill/>
        </p:spPr>
        <p:txBody>
          <a:bodyPr wrap="none" rtlCol="0">
            <a:spAutoFit/>
          </a:bodyPr>
          <a:lstStyle/>
          <a:p>
            <a:r>
              <a:rPr lang="en-US" sz="5400" b="1" dirty="0" smtClean="0"/>
              <a:t>Thank You</a:t>
            </a:r>
            <a:endParaRPr lang="en-US" sz="5400" b="1" dirty="0"/>
          </a:p>
        </p:txBody>
      </p:sp>
    </p:spTree>
    <p:extLst>
      <p:ext uri="{BB962C8B-B14F-4D97-AF65-F5344CB8AC3E}">
        <p14:creationId xmlns:p14="http://schemas.microsoft.com/office/powerpoint/2010/main" val="248249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9494" y="2791326"/>
            <a:ext cx="2271327" cy="923330"/>
          </a:xfrm>
          <a:prstGeom prst="rect">
            <a:avLst/>
          </a:prstGeom>
          <a:noFill/>
        </p:spPr>
        <p:txBody>
          <a:bodyPr wrap="none" rtlCol="0">
            <a:spAutoFit/>
          </a:bodyPr>
          <a:lstStyle/>
          <a:p>
            <a:r>
              <a:rPr lang="en-US" sz="5400" b="1" dirty="0" smtClean="0"/>
              <a:t>Backup</a:t>
            </a:r>
            <a:endParaRPr lang="en-US" sz="5400" b="1" dirty="0"/>
          </a:p>
        </p:txBody>
      </p:sp>
    </p:spTree>
    <p:extLst>
      <p:ext uri="{BB962C8B-B14F-4D97-AF65-F5344CB8AC3E}">
        <p14:creationId xmlns:p14="http://schemas.microsoft.com/office/powerpoint/2010/main" val="160801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008570"/>
            <a:ext cx="12248147" cy="5428324"/>
          </a:xfrm>
          <a:prstGeom prst="rect">
            <a:avLst/>
          </a:prstGeom>
        </p:spPr>
      </p:pic>
    </p:spTree>
    <p:extLst>
      <p:ext uri="{BB962C8B-B14F-4D97-AF65-F5344CB8AC3E}">
        <p14:creationId xmlns:p14="http://schemas.microsoft.com/office/powerpoint/2010/main" val="300251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9290" y="1140144"/>
            <a:ext cx="10788836" cy="5010849"/>
          </a:xfrm>
          <a:prstGeom prst="rect">
            <a:avLst/>
          </a:prstGeom>
        </p:spPr>
      </p:pic>
    </p:spTree>
    <p:extLst>
      <p:ext uri="{BB962C8B-B14F-4D97-AF65-F5344CB8AC3E}">
        <p14:creationId xmlns:p14="http://schemas.microsoft.com/office/powerpoint/2010/main" val="47925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0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Controller Design Studio </a:t>
            </a:r>
            <a:r>
              <a:rPr lang="en-US" dirty="0"/>
              <a:t>Architecture</a:t>
            </a:r>
          </a:p>
        </p:txBody>
      </p:sp>
      <p:pic>
        <p:nvPicPr>
          <p:cNvPr id="62"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602" y="1306030"/>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8706571" y="968161"/>
            <a:ext cx="3495532" cy="5078313"/>
          </a:xfrm>
          <a:prstGeom prst="rect">
            <a:avLst/>
          </a:prstGeom>
          <a:noFill/>
        </p:spPr>
        <p:txBody>
          <a:bodyPr wrap="square" rtlCol="0">
            <a:spAutoFit/>
          </a:bodyPr>
          <a:lstStyle/>
          <a:p>
            <a:r>
              <a:rPr lang="en-US" sz="1200" b="1" dirty="0" smtClean="0"/>
              <a:t>Software:</a:t>
            </a:r>
          </a:p>
          <a:p>
            <a:pPr marL="171450" indent="-171450">
              <a:buFont typeface="Arial" panose="020B0604020202020204" pitchFamily="34" charset="0"/>
              <a:buChar char="•"/>
            </a:pPr>
            <a:r>
              <a:rPr lang="en-US" sz="1200" dirty="0"/>
              <a:t>Open Daylight </a:t>
            </a:r>
            <a:r>
              <a:rPr lang="en-US" sz="1200" dirty="0" err="1"/>
              <a:t>Karaf</a:t>
            </a:r>
            <a:r>
              <a:rPr lang="en-US" sz="1200" dirty="0"/>
              <a:t> ( </a:t>
            </a:r>
            <a:r>
              <a:rPr lang="en-US" sz="1200" dirty="0" smtClean="0"/>
              <a:t>Components, DG, Plugins)</a:t>
            </a:r>
            <a:endParaRPr lang="en-US" sz="1200" dirty="0"/>
          </a:p>
          <a:p>
            <a:pPr marL="171450" indent="-171450">
              <a:buFont typeface="Arial" panose="020B0604020202020204" pitchFamily="34" charset="0"/>
              <a:buChar char="•"/>
            </a:pPr>
            <a:r>
              <a:rPr lang="en-US" sz="1200" dirty="0" smtClean="0"/>
              <a:t>Embed Tomcat ( CB MS, BP MS)</a:t>
            </a:r>
          </a:p>
          <a:p>
            <a:pPr marL="171450" indent="-171450">
              <a:buFont typeface="Arial" panose="020B0604020202020204" pitchFamily="34" charset="0"/>
              <a:buChar char="•"/>
            </a:pPr>
            <a:r>
              <a:rPr lang="en-US" sz="1200" dirty="0"/>
              <a:t>Embed Tomcat ( </a:t>
            </a:r>
            <a:r>
              <a:rPr lang="en-US" sz="1200" dirty="0" smtClean="0"/>
              <a:t>CDS UI MS)</a:t>
            </a:r>
          </a:p>
          <a:p>
            <a:pPr marL="171450" indent="-171450">
              <a:buFont typeface="Arial" panose="020B0604020202020204" pitchFamily="34" charset="0"/>
              <a:buChar char="•"/>
            </a:pPr>
            <a:r>
              <a:rPr lang="en-US" sz="1200" dirty="0" smtClean="0"/>
              <a:t>Maria DB( CB MS, SDNC, CDS DB)</a:t>
            </a:r>
          </a:p>
          <a:p>
            <a:pPr marL="171450" indent="-171450">
              <a:buFont typeface="Arial" panose="020B0604020202020204" pitchFamily="34" charset="0"/>
              <a:buChar char="•"/>
            </a:pPr>
            <a:endParaRPr lang="en-US" sz="1200" dirty="0"/>
          </a:p>
          <a:p>
            <a:r>
              <a:rPr lang="en-US" sz="1200" b="1" dirty="0"/>
              <a:t>Frameworks:</a:t>
            </a:r>
          </a:p>
          <a:p>
            <a:pPr marL="171450" indent="-171450">
              <a:buFont typeface="Arial" panose="020B0604020202020204" pitchFamily="34" charset="0"/>
              <a:buChar char="•"/>
            </a:pPr>
            <a:r>
              <a:rPr lang="en-US" sz="1200" dirty="0" smtClean="0"/>
              <a:t>Spring Boot</a:t>
            </a:r>
            <a:endParaRPr lang="en-US" sz="1200" dirty="0"/>
          </a:p>
          <a:p>
            <a:pPr marL="171450" indent="-171450">
              <a:buFont typeface="Arial" panose="020B0604020202020204" pitchFamily="34" charset="0"/>
              <a:buChar char="•"/>
            </a:pPr>
            <a:endParaRPr lang="en-US" sz="1200" dirty="0"/>
          </a:p>
          <a:p>
            <a:r>
              <a:rPr lang="en-US" sz="1200" b="1" dirty="0"/>
              <a:t>Technologies:</a:t>
            </a:r>
          </a:p>
          <a:p>
            <a:pPr marL="171450" indent="-171450">
              <a:buFont typeface="Arial" panose="020B0604020202020204" pitchFamily="34" charset="0"/>
              <a:buChar char="•"/>
            </a:pPr>
            <a:r>
              <a:rPr lang="en-US" sz="1200" dirty="0" smtClean="0"/>
              <a:t>Directed </a:t>
            </a:r>
            <a:r>
              <a:rPr lang="en-US" sz="1200" dirty="0"/>
              <a:t>Graph ( Micro Flows)</a:t>
            </a:r>
          </a:p>
          <a:p>
            <a:pPr marL="171450" indent="-171450">
              <a:buFont typeface="Arial" panose="020B0604020202020204" pitchFamily="34" charset="0"/>
              <a:buChar char="•"/>
            </a:pPr>
            <a:r>
              <a:rPr lang="en-US" sz="1200" dirty="0"/>
              <a:t>Java ( Capability </a:t>
            </a:r>
            <a:r>
              <a:rPr lang="en-US" sz="1200" dirty="0" smtClean="0"/>
              <a:t>Components)</a:t>
            </a:r>
          </a:p>
          <a:p>
            <a:pPr marL="171450" indent="-171450">
              <a:buFont typeface="Arial" panose="020B0604020202020204" pitchFamily="34" charset="0"/>
              <a:buChar char="•"/>
            </a:pPr>
            <a:r>
              <a:rPr lang="en-US" sz="1200" dirty="0" smtClean="0"/>
              <a:t>Kotlin </a:t>
            </a:r>
            <a:r>
              <a:rPr lang="en-US" sz="1200" dirty="0"/>
              <a:t>( Capability </a:t>
            </a:r>
            <a:r>
              <a:rPr lang="en-US" sz="1200" dirty="0" smtClean="0"/>
              <a:t>Components)</a:t>
            </a:r>
            <a:endParaRPr lang="en-US" sz="1200" dirty="0"/>
          </a:p>
          <a:p>
            <a:pPr marL="171450" indent="-171450">
              <a:buFont typeface="Arial" panose="020B0604020202020204" pitchFamily="34" charset="0"/>
              <a:buChar char="•"/>
            </a:pPr>
            <a:r>
              <a:rPr lang="en-US" sz="1200" dirty="0" smtClean="0"/>
              <a:t>Python, </a:t>
            </a:r>
            <a:r>
              <a:rPr lang="en-US" sz="1200" dirty="0" err="1" smtClean="0"/>
              <a:t>Jython</a:t>
            </a:r>
            <a:r>
              <a:rPr lang="en-US" sz="1200" dirty="0" smtClean="0"/>
              <a:t>(Adaptor </a:t>
            </a:r>
            <a:r>
              <a:rPr lang="en-US" sz="1200" dirty="0"/>
              <a:t>Components )</a:t>
            </a:r>
          </a:p>
          <a:p>
            <a:endParaRPr lang="en-US" sz="1200" dirty="0" smtClean="0"/>
          </a:p>
          <a:p>
            <a:r>
              <a:rPr lang="en-US" sz="1200" b="1" dirty="0" smtClean="0"/>
              <a:t>Modeling :</a:t>
            </a:r>
          </a:p>
          <a:p>
            <a:pPr marL="285750" indent="-285750">
              <a:buFont typeface="Arial" panose="020B0604020202020204" pitchFamily="34" charset="0"/>
              <a:buChar char="•"/>
            </a:pPr>
            <a:r>
              <a:rPr lang="en-US" sz="1200" dirty="0" smtClean="0"/>
              <a:t>JSON ( Blueprints )</a:t>
            </a:r>
          </a:p>
          <a:p>
            <a:pPr marL="285750" indent="-285750">
              <a:buFont typeface="Arial" panose="020B0604020202020204" pitchFamily="34" charset="0"/>
              <a:buChar char="•"/>
            </a:pPr>
            <a:r>
              <a:rPr lang="en-US" sz="1200" dirty="0" smtClean="0"/>
              <a:t>YANG (ODL APIs)</a:t>
            </a:r>
          </a:p>
          <a:p>
            <a:pPr marL="285750" indent="-285750">
              <a:buFont typeface="Arial" panose="020B0604020202020204" pitchFamily="34" charset="0"/>
              <a:buChar char="•"/>
            </a:pPr>
            <a:r>
              <a:rPr lang="en-US" sz="1200" dirty="0" smtClean="0"/>
              <a:t>Swagger (MS APIs )</a:t>
            </a:r>
          </a:p>
          <a:p>
            <a:pPr marL="285750" indent="-285750">
              <a:buFont typeface="Arial" panose="020B0604020202020204" pitchFamily="34" charset="0"/>
              <a:buChar char="•"/>
            </a:pPr>
            <a:r>
              <a:rPr lang="en-US" sz="1200" dirty="0" smtClean="0"/>
              <a:t>Velocity ( Config files)</a:t>
            </a:r>
          </a:p>
          <a:p>
            <a:pPr marL="285750" indent="-285750">
              <a:buFont typeface="Arial" panose="020B0604020202020204" pitchFamily="34" charset="0"/>
              <a:buChar char="•"/>
            </a:pPr>
            <a:r>
              <a:rPr lang="en-US" sz="1200" dirty="0" smtClean="0"/>
              <a:t>SQL (DB )</a:t>
            </a:r>
          </a:p>
          <a:p>
            <a:pPr marL="285750" indent="-285750">
              <a:buFont typeface="Arial" panose="020B0604020202020204" pitchFamily="34" charset="0"/>
              <a:buChar char="•"/>
            </a:pPr>
            <a:endParaRPr lang="en-US" sz="1200" dirty="0" smtClean="0"/>
          </a:p>
          <a:p>
            <a:r>
              <a:rPr lang="en-US" sz="1200" b="1" dirty="0" smtClean="0"/>
              <a:t>Adaptors:</a:t>
            </a:r>
          </a:p>
          <a:p>
            <a:pPr marL="285750" indent="-285750">
              <a:buFont typeface="Arial" panose="020B0604020202020204" pitchFamily="34" charset="0"/>
              <a:buChar char="•"/>
            </a:pPr>
            <a:r>
              <a:rPr lang="en-US" sz="1200" dirty="0" smtClean="0"/>
              <a:t>Netconf</a:t>
            </a:r>
          </a:p>
          <a:p>
            <a:pPr marL="285750" indent="-285750">
              <a:buFont typeface="Arial" panose="020B0604020202020204" pitchFamily="34" charset="0"/>
              <a:buChar char="•"/>
            </a:pPr>
            <a:r>
              <a:rPr lang="en-US" sz="1200" dirty="0" err="1" smtClean="0"/>
              <a:t>Restconf</a:t>
            </a:r>
            <a:endParaRPr lang="en-US" sz="1200" dirty="0" smtClean="0"/>
          </a:p>
          <a:p>
            <a:pPr marL="285750" indent="-285750">
              <a:buFont typeface="Arial" panose="020B0604020202020204" pitchFamily="34" charset="0"/>
              <a:buChar char="•"/>
            </a:pPr>
            <a:r>
              <a:rPr lang="en-US" sz="1200" dirty="0" err="1" smtClean="0"/>
              <a:t>Ansible</a:t>
            </a:r>
            <a:endParaRPr lang="en-US" sz="1200" dirty="0"/>
          </a:p>
        </p:txBody>
      </p:sp>
      <p:grpSp>
        <p:nvGrpSpPr>
          <p:cNvPr id="83" name="Group 82"/>
          <p:cNvGrpSpPr/>
          <p:nvPr/>
        </p:nvGrpSpPr>
        <p:grpSpPr>
          <a:xfrm>
            <a:off x="900792" y="1088317"/>
            <a:ext cx="7105980" cy="5353854"/>
            <a:chOff x="1012003" y="1063604"/>
            <a:chExt cx="7105980" cy="5353854"/>
          </a:xfrm>
        </p:grpSpPr>
        <p:grpSp>
          <p:nvGrpSpPr>
            <p:cNvPr id="5" name="Group 4"/>
            <p:cNvGrpSpPr/>
            <p:nvPr/>
          </p:nvGrpSpPr>
          <p:grpSpPr>
            <a:xfrm>
              <a:off x="4718927" y="5493226"/>
              <a:ext cx="2699526" cy="924232"/>
              <a:chOff x="7676654" y="2274534"/>
              <a:chExt cx="2699526" cy="924232"/>
            </a:xfrm>
          </p:grpSpPr>
          <p:sp>
            <p:nvSpPr>
              <p:cNvPr id="6" name="Rounded Rectangle 5"/>
              <p:cNvSpPr/>
              <p:nvPr/>
            </p:nvSpPr>
            <p:spPr>
              <a:xfrm>
                <a:off x="7676654" y="2274534"/>
                <a:ext cx="2699526" cy="924232"/>
              </a:xfrm>
              <a:prstGeom prst="roundRect">
                <a:avLst/>
              </a:prstGeom>
              <a:solidFill>
                <a:schemeClr val="accent4">
                  <a:lumMod val="40000"/>
                  <a:lumOff val="60000"/>
                </a:schemeClr>
              </a:solidFill>
              <a:ln>
                <a:solidFill>
                  <a:schemeClr val="bg1"/>
                </a:solidFill>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1889" y="2511829"/>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9491" y="2513170"/>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983" y="2513170"/>
                <a:ext cx="831187" cy="5883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2252892" y="5572755"/>
              <a:ext cx="2257498" cy="708147"/>
              <a:chOff x="3168903" y="5548040"/>
              <a:chExt cx="2257498" cy="708147"/>
            </a:xfrm>
          </p:grpSpPr>
          <p:sp>
            <p:nvSpPr>
              <p:cNvPr id="53" name="Rounded Rectangle 52"/>
              <p:cNvSpPr/>
              <p:nvPr/>
            </p:nvSpPr>
            <p:spPr>
              <a:xfrm>
                <a:off x="3168903" y="5548040"/>
                <a:ext cx="1080743" cy="702199"/>
              </a:xfrm>
              <a:prstGeom prst="round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A&amp;AI</a:t>
                </a:r>
              </a:p>
              <a:p>
                <a:pPr algn="ctr"/>
                <a:r>
                  <a:rPr lang="en-US" sz="1200" dirty="0"/>
                  <a:t> MS</a:t>
                </a:r>
              </a:p>
            </p:txBody>
          </p:sp>
          <p:sp>
            <p:nvSpPr>
              <p:cNvPr id="54" name="Rounded Rectangle 53"/>
              <p:cNvSpPr/>
              <p:nvPr/>
            </p:nvSpPr>
            <p:spPr>
              <a:xfrm>
                <a:off x="4422483" y="5553988"/>
                <a:ext cx="1003918" cy="702199"/>
              </a:xfrm>
              <a:prstGeom prst="round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Policy</a:t>
                </a:r>
              </a:p>
              <a:p>
                <a:pPr algn="ctr"/>
                <a:r>
                  <a:rPr lang="en-US" sz="1200" dirty="0"/>
                  <a:t> MS</a:t>
                </a:r>
              </a:p>
            </p:txBody>
          </p:sp>
        </p:grpSp>
        <p:sp>
          <p:nvSpPr>
            <p:cNvPr id="55" name="TextBox 54"/>
            <p:cNvSpPr txBox="1"/>
            <p:nvPr/>
          </p:nvSpPr>
          <p:spPr>
            <a:xfrm>
              <a:off x="5190914" y="5572754"/>
              <a:ext cx="1803061" cy="252824"/>
            </a:xfrm>
            <a:prstGeom prst="rect">
              <a:avLst/>
            </a:prstGeom>
            <a:noFill/>
            <a:ln>
              <a:noFill/>
            </a:ln>
          </p:spPr>
          <p:txBody>
            <a:bodyPr wrap="none" lIns="0" tIns="0" rIns="0" bIns="0" rtlCol="0">
              <a:noAutofit/>
            </a:bodyPr>
            <a:lstStyle/>
            <a:p>
              <a:pPr algn="ctr"/>
              <a:r>
                <a:rPr lang="en-US" sz="1400" dirty="0">
                  <a:solidFill>
                    <a:schemeClr val="tx2"/>
                  </a:solidFill>
                </a:rPr>
                <a:t>Networks / VNFs / Devices</a:t>
              </a:r>
            </a:p>
          </p:txBody>
        </p:sp>
        <p:grpSp>
          <p:nvGrpSpPr>
            <p:cNvPr id="81" name="Group 80"/>
            <p:cNvGrpSpPr/>
            <p:nvPr/>
          </p:nvGrpSpPr>
          <p:grpSpPr>
            <a:xfrm>
              <a:off x="1319870" y="1063604"/>
              <a:ext cx="6798113" cy="4331066"/>
              <a:chOff x="2197606" y="1063604"/>
              <a:chExt cx="6798113" cy="4331066"/>
            </a:xfrm>
          </p:grpSpPr>
          <p:sp>
            <p:nvSpPr>
              <p:cNvPr id="4" name="Rounded Rectangle 3"/>
              <p:cNvSpPr/>
              <p:nvPr/>
            </p:nvSpPr>
            <p:spPr>
              <a:xfrm>
                <a:off x="2197606" y="1063604"/>
                <a:ext cx="6798113" cy="4331066"/>
              </a:xfrm>
              <a:prstGeom prst="roundRect">
                <a:avLst/>
              </a:prstGeom>
              <a:noFill/>
              <a:ln w="28575">
                <a:solidFill>
                  <a:schemeClr val="bg2">
                    <a:lumMod val="9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nvGrpSpPr>
              <p:cNvPr id="76" name="Group 75"/>
              <p:cNvGrpSpPr/>
              <p:nvPr/>
            </p:nvGrpSpPr>
            <p:grpSpPr>
              <a:xfrm>
                <a:off x="2415053" y="2112248"/>
                <a:ext cx="5060373" cy="3067257"/>
                <a:chOff x="2415053" y="2112248"/>
                <a:chExt cx="5060373" cy="3067257"/>
              </a:xfrm>
            </p:grpSpPr>
            <p:sp>
              <p:nvSpPr>
                <p:cNvPr id="13" name="Oval 12"/>
                <p:cNvSpPr/>
                <p:nvPr/>
              </p:nvSpPr>
              <p:spPr>
                <a:xfrm>
                  <a:off x="5774847" y="3483515"/>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6292" y="3488554"/>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2631" y="2154923"/>
                  <a:ext cx="506969" cy="506969"/>
                </a:xfrm>
                <a:prstGeom prst="rect">
                  <a:avLst/>
                </a:prstGeom>
                <a:solidFill>
                  <a:schemeClr val="accent2"/>
                </a:solidFill>
                <a:extLst/>
              </p:spPr>
            </p:pic>
            <p:sp>
              <p:nvSpPr>
                <p:cNvPr id="16" name="Rounded Rectangle 15"/>
                <p:cNvSpPr/>
                <p:nvPr/>
              </p:nvSpPr>
              <p:spPr>
                <a:xfrm>
                  <a:off x="2415053" y="2112248"/>
                  <a:ext cx="5060373" cy="3067257"/>
                </a:xfrm>
                <a:prstGeom prst="roundRect">
                  <a:avLst/>
                </a:prstGeom>
                <a:solidFill>
                  <a:schemeClr val="accent4">
                    <a:lumMod val="40000"/>
                    <a:lumOff val="60000"/>
                  </a:schemeClr>
                </a:solidFill>
                <a:ln w="3175">
                  <a:solidFill>
                    <a:schemeClr val="bg1"/>
                  </a:solidFill>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Rounded Rectangle 16"/>
                <p:cNvSpPr/>
                <p:nvPr/>
              </p:nvSpPr>
              <p:spPr>
                <a:xfrm>
                  <a:off x="5133461" y="4360945"/>
                  <a:ext cx="863333" cy="651633"/>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err="1" smtClean="0"/>
                    <a:t>DmaaP</a:t>
                  </a:r>
                  <a:endParaRPr lang="en-US" sz="1200" dirty="0" smtClean="0"/>
                </a:p>
                <a:p>
                  <a:pPr algn="ctr"/>
                  <a:r>
                    <a:rPr lang="en-US" sz="1200" dirty="0" smtClean="0"/>
                    <a:t>Consumer</a:t>
                  </a:r>
                  <a:endParaRPr lang="en-US" sz="1200" dirty="0"/>
                </a:p>
              </p:txBody>
            </p:sp>
            <p:sp>
              <p:nvSpPr>
                <p:cNvPr id="19" name="TextBox 18"/>
                <p:cNvSpPr txBox="1"/>
                <p:nvPr/>
              </p:nvSpPr>
              <p:spPr>
                <a:xfrm>
                  <a:off x="3966697" y="2216880"/>
                  <a:ext cx="2182768" cy="279225"/>
                </a:xfrm>
                <a:prstGeom prst="rect">
                  <a:avLst/>
                </a:prstGeom>
                <a:noFill/>
                <a:ln>
                  <a:noFill/>
                </a:ln>
              </p:spPr>
              <p:txBody>
                <a:bodyPr wrap="none" lIns="0" tIns="0" rIns="0" bIns="0" rtlCol="0">
                  <a:noAutofit/>
                </a:bodyPr>
                <a:lstStyle/>
                <a:p>
                  <a:r>
                    <a:rPr lang="en-US" sz="1400" b="1" dirty="0" smtClean="0">
                      <a:solidFill>
                        <a:schemeClr val="tx2"/>
                      </a:solidFill>
                    </a:rPr>
                    <a:t>Blueprint Processor Platform</a:t>
                  </a:r>
                  <a:endParaRPr lang="en-US" sz="1400" b="1" dirty="0">
                    <a:solidFill>
                      <a:schemeClr val="tx2"/>
                    </a:solidFill>
                  </a:endParaRPr>
                </a:p>
              </p:txBody>
            </p:sp>
            <p:sp>
              <p:nvSpPr>
                <p:cNvPr id="20" name="Rounded Rectangle 19"/>
                <p:cNvSpPr/>
                <p:nvPr/>
              </p:nvSpPr>
              <p:spPr>
                <a:xfrm>
                  <a:off x="6295223" y="4360945"/>
                  <a:ext cx="877240" cy="651633"/>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Device</a:t>
                  </a:r>
                </a:p>
                <a:p>
                  <a:pPr algn="ctr"/>
                  <a:r>
                    <a:rPr lang="en-US" sz="1200" dirty="0" smtClean="0"/>
                    <a:t>Components</a:t>
                  </a:r>
                  <a:endParaRPr lang="en-US" sz="1200" dirty="0"/>
                </a:p>
              </p:txBody>
            </p:sp>
            <p:sp>
              <p:nvSpPr>
                <p:cNvPr id="21" name="Rounded Rectangle 20"/>
                <p:cNvSpPr/>
                <p:nvPr/>
              </p:nvSpPr>
              <p:spPr>
                <a:xfrm>
                  <a:off x="4051839" y="4348180"/>
                  <a:ext cx="863333" cy="651633"/>
                </a:xfrm>
                <a:prstGeom prst="roundRect">
                  <a:avLst/>
                </a:prstGeom>
                <a:solidFill>
                  <a:schemeClr val="accent2"/>
                </a:solidFill>
                <a:ln w="571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err="1"/>
                    <a:t>DMaaP</a:t>
                  </a:r>
                  <a:r>
                    <a:rPr lang="en-US" sz="1200" dirty="0"/>
                    <a:t> </a:t>
                  </a:r>
                  <a:r>
                    <a:rPr lang="en-US" sz="1200" dirty="0" smtClean="0"/>
                    <a:t>Producer</a:t>
                  </a:r>
                  <a:endParaRPr lang="en-US" sz="1200" dirty="0"/>
                </a:p>
              </p:txBody>
            </p:sp>
            <p:grpSp>
              <p:nvGrpSpPr>
                <p:cNvPr id="23" name="Group 22"/>
                <p:cNvGrpSpPr/>
                <p:nvPr/>
              </p:nvGrpSpPr>
              <p:grpSpPr>
                <a:xfrm>
                  <a:off x="3702822" y="3776224"/>
                  <a:ext cx="3469641" cy="442188"/>
                  <a:chOff x="2908751" y="3160568"/>
                  <a:chExt cx="3469641" cy="442188"/>
                </a:xfrm>
              </p:grpSpPr>
              <p:sp>
                <p:nvSpPr>
                  <p:cNvPr id="24" name="Rounded Rectangle 23"/>
                  <p:cNvSpPr/>
                  <p:nvPr/>
                </p:nvSpPr>
                <p:spPr>
                  <a:xfrm>
                    <a:off x="3151022" y="3160568"/>
                    <a:ext cx="3227370" cy="442188"/>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TextBox 24"/>
                  <p:cNvSpPr txBox="1"/>
                  <p:nvPr/>
                </p:nvSpPr>
                <p:spPr>
                  <a:xfrm>
                    <a:off x="2908751" y="3257669"/>
                    <a:ext cx="3064710" cy="235067"/>
                  </a:xfrm>
                  <a:prstGeom prst="rect">
                    <a:avLst/>
                  </a:prstGeom>
                  <a:noFill/>
                  <a:ln>
                    <a:noFill/>
                  </a:ln>
                </p:spPr>
                <p:txBody>
                  <a:bodyPr wrap="none" lIns="0" tIns="0" rIns="0" bIns="0" rtlCol="0">
                    <a:noAutofit/>
                  </a:bodyPr>
                  <a:lstStyle/>
                  <a:p>
                    <a:pPr algn="ctr"/>
                    <a:r>
                      <a:rPr lang="en-US" sz="1400" dirty="0">
                        <a:solidFill>
                          <a:schemeClr val="tx2"/>
                        </a:solidFill>
                      </a:rPr>
                      <a:t>Capability Components</a:t>
                    </a:r>
                  </a:p>
                </p:txBody>
              </p:sp>
              <p:sp>
                <p:nvSpPr>
                  <p:cNvPr id="26" name="Oval 25"/>
                  <p:cNvSpPr/>
                  <p:nvPr/>
                </p:nvSpPr>
                <p:spPr>
                  <a:xfrm>
                    <a:off x="5329081" y="3286378"/>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768315" y="2606242"/>
                  <a:ext cx="4418747" cy="571762"/>
                  <a:chOff x="1861308" y="1949108"/>
                  <a:chExt cx="4418747" cy="571762"/>
                </a:xfrm>
              </p:grpSpPr>
              <p:sp>
                <p:nvSpPr>
                  <p:cNvPr id="28" name="Rounded Rectangle 27"/>
                  <p:cNvSpPr/>
                  <p:nvPr/>
                </p:nvSpPr>
                <p:spPr>
                  <a:xfrm>
                    <a:off x="1861308" y="1949108"/>
                    <a:ext cx="4418747" cy="571762"/>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29"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5489" y="1981625"/>
                    <a:ext cx="506969" cy="480117"/>
                  </a:xfrm>
                  <a:prstGeom prst="rect">
                    <a:avLst/>
                  </a:prstGeom>
                  <a:solidFill>
                    <a:schemeClr val="accent2"/>
                  </a:solidFill>
                  <a:ln w="38100">
                    <a:noFill/>
                  </a:ln>
                  <a:extLst/>
                </p:spPr>
              </p:pic>
              <p:pic>
                <p:nvPicPr>
                  <p:cNvPr id="30"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7299" y="1981504"/>
                    <a:ext cx="506969" cy="5069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2282" y="1986157"/>
                    <a:ext cx="573521" cy="5069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5759" y="1972107"/>
                    <a:ext cx="573521" cy="5069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4507050" y="3276559"/>
                  <a:ext cx="2636272" cy="369897"/>
                  <a:chOff x="3712979" y="2660903"/>
                  <a:chExt cx="2636272" cy="369897"/>
                </a:xfrm>
              </p:grpSpPr>
              <p:sp>
                <p:nvSpPr>
                  <p:cNvPr id="34" name="Rounded Rectangle 33"/>
                  <p:cNvSpPr/>
                  <p:nvPr/>
                </p:nvSpPr>
                <p:spPr>
                  <a:xfrm>
                    <a:off x="3712979" y="2660903"/>
                    <a:ext cx="2636272" cy="369897"/>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TextBox 34"/>
                  <p:cNvSpPr txBox="1"/>
                  <p:nvPr/>
                </p:nvSpPr>
                <p:spPr>
                  <a:xfrm>
                    <a:off x="3878816" y="2744552"/>
                    <a:ext cx="1145176" cy="227127"/>
                  </a:xfrm>
                  <a:prstGeom prst="rect">
                    <a:avLst/>
                  </a:prstGeom>
                  <a:solidFill>
                    <a:schemeClr val="accent2"/>
                  </a:solidFill>
                  <a:ln>
                    <a:noFill/>
                  </a:ln>
                </p:spPr>
                <p:txBody>
                  <a:bodyPr wrap="none" lIns="0" tIns="0" rIns="0" bIns="0" rtlCol="0">
                    <a:noAutofit/>
                  </a:bodyPr>
                  <a:lstStyle/>
                  <a:p>
                    <a:r>
                      <a:rPr lang="en-US" sz="1400" dirty="0">
                        <a:solidFill>
                          <a:schemeClr val="tx2"/>
                        </a:solidFill>
                      </a:rPr>
                      <a:t>Directed Graph</a:t>
                    </a:r>
                  </a:p>
                </p:txBody>
              </p:sp>
              <p:pic>
                <p:nvPicPr>
                  <p:cNvPr id="36"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9396" y="2699892"/>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2339" y="2696206"/>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55143" y="2705792"/>
                    <a:ext cx="265887" cy="2658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2768315" y="3276559"/>
                  <a:ext cx="1038936" cy="1736019"/>
                  <a:chOff x="2492466" y="3126176"/>
                  <a:chExt cx="1038936" cy="1736019"/>
                </a:xfrm>
              </p:grpSpPr>
              <p:sp>
                <p:nvSpPr>
                  <p:cNvPr id="46" name="Rounded Rectangle 45"/>
                  <p:cNvSpPr/>
                  <p:nvPr/>
                </p:nvSpPr>
                <p:spPr>
                  <a:xfrm>
                    <a:off x="2492466" y="3126176"/>
                    <a:ext cx="1038936" cy="173601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609181" y="3261924"/>
                    <a:ext cx="824585" cy="651633"/>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Rest</a:t>
                    </a:r>
                  </a:p>
                  <a:p>
                    <a:pPr algn="ctr"/>
                    <a:r>
                      <a:rPr lang="en-US" sz="1200" dirty="0" smtClean="0"/>
                      <a:t>Adapters</a:t>
                    </a:r>
                    <a:endParaRPr lang="en-US" sz="1200" dirty="0"/>
                  </a:p>
                </p:txBody>
              </p:sp>
              <p:sp>
                <p:nvSpPr>
                  <p:cNvPr id="48" name="Rounded Rectangle 47"/>
                  <p:cNvSpPr/>
                  <p:nvPr/>
                </p:nvSpPr>
                <p:spPr>
                  <a:xfrm>
                    <a:off x="2626370" y="4049305"/>
                    <a:ext cx="824585" cy="651633"/>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DB</a:t>
                    </a:r>
                  </a:p>
                  <a:p>
                    <a:pPr algn="ctr"/>
                    <a:r>
                      <a:rPr lang="en-US" sz="1200" dirty="0" smtClean="0"/>
                      <a:t>Adapters</a:t>
                    </a:r>
                    <a:endParaRPr lang="en-US" sz="1200" dirty="0"/>
                  </a:p>
                </p:txBody>
              </p:sp>
            </p:grpSp>
            <p:sp>
              <p:nvSpPr>
                <p:cNvPr id="59" name="Oval 58"/>
                <p:cNvSpPr/>
                <p:nvPr/>
              </p:nvSpPr>
              <p:spPr>
                <a:xfrm>
                  <a:off x="6274633" y="3904289"/>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ounded Rectangle 66"/>
              <p:cNvSpPr/>
              <p:nvPr/>
            </p:nvSpPr>
            <p:spPr>
              <a:xfrm>
                <a:off x="3552766" y="1193830"/>
                <a:ext cx="3214766" cy="763165"/>
              </a:xfrm>
              <a:prstGeom prst="roundRect">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Controller Design</a:t>
                </a:r>
              </a:p>
              <a:p>
                <a:pPr algn="ctr"/>
                <a:r>
                  <a:rPr lang="en-US" sz="1200" dirty="0" smtClean="0"/>
                  <a:t> Studio MS</a:t>
                </a:r>
                <a:endParaRPr lang="en-US" sz="1200" dirty="0"/>
              </a:p>
            </p:txBody>
          </p:sp>
          <p:sp>
            <p:nvSpPr>
              <p:cNvPr id="75" name="Rounded Rectangle 74"/>
              <p:cNvSpPr/>
              <p:nvPr/>
            </p:nvSpPr>
            <p:spPr>
              <a:xfrm>
                <a:off x="7593888" y="1221956"/>
                <a:ext cx="997787" cy="2099491"/>
              </a:xfrm>
              <a:prstGeom prst="roundRect">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Controller Blueprints MS</a:t>
                </a:r>
                <a:endParaRPr lang="en-US" sz="1200" dirty="0"/>
              </a:p>
            </p:txBody>
          </p:sp>
          <p:sp>
            <p:nvSpPr>
              <p:cNvPr id="77" name="Flowchart: Magnetic Disk 76"/>
              <p:cNvSpPr/>
              <p:nvPr/>
            </p:nvSpPr>
            <p:spPr>
              <a:xfrm>
                <a:off x="7675173" y="2629241"/>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solidFill>
                      <a:schemeClr val="tx1"/>
                    </a:solidFill>
                  </a:rPr>
                  <a:t>CB DB</a:t>
                </a:r>
                <a:endParaRPr lang="en-US" sz="1400" dirty="0">
                  <a:solidFill>
                    <a:schemeClr val="tx1"/>
                  </a:solidFill>
                </a:endParaRPr>
              </a:p>
            </p:txBody>
          </p:sp>
          <p:sp>
            <p:nvSpPr>
              <p:cNvPr id="79" name="Flowchart: Magnetic Disk 78"/>
              <p:cNvSpPr/>
              <p:nvPr/>
            </p:nvSpPr>
            <p:spPr>
              <a:xfrm>
                <a:off x="7591936" y="3701535"/>
                <a:ext cx="999739" cy="823969"/>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solidFill>
                      <a:schemeClr val="tx1"/>
                    </a:solidFill>
                  </a:rPr>
                  <a:t>BP DB</a:t>
                </a:r>
                <a:endParaRPr lang="en-US" sz="1400" dirty="0">
                  <a:solidFill>
                    <a:schemeClr val="tx1"/>
                  </a:solidFill>
                </a:endParaRPr>
              </a:p>
            </p:txBody>
          </p:sp>
          <p:sp>
            <p:nvSpPr>
              <p:cNvPr id="50" name="Flowchart: Magnetic Disk 49"/>
              <p:cNvSpPr/>
              <p:nvPr/>
            </p:nvSpPr>
            <p:spPr>
              <a:xfrm>
                <a:off x="5764776" y="1289294"/>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solidFill>
                      <a:schemeClr val="tx1"/>
                    </a:solidFill>
                  </a:rPr>
                  <a:t>CDS DB</a:t>
                </a:r>
                <a:endParaRPr lang="en-US" sz="1400" dirty="0">
                  <a:solidFill>
                    <a:schemeClr val="tx1"/>
                  </a:solidFill>
                </a:endParaRPr>
              </a:p>
            </p:txBody>
          </p:sp>
        </p:grpSp>
        <p:cxnSp>
          <p:nvCxnSpPr>
            <p:cNvPr id="64" name="Straight Arrow Connector 63"/>
            <p:cNvCxnSpPr>
              <a:stCxn id="62" idx="3"/>
              <a:endCxn id="67" idx="1"/>
            </p:cNvCxnSpPr>
            <p:nvPr/>
          </p:nvCxnSpPr>
          <p:spPr>
            <a:xfrm>
              <a:off x="1012003" y="1575412"/>
              <a:ext cx="16630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811170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Controller Design Studio Data Flow</a:t>
            </a:r>
            <a:endParaRPr lang="en-US" dirty="0"/>
          </a:p>
        </p:txBody>
      </p:sp>
      <p:grpSp>
        <p:nvGrpSpPr>
          <p:cNvPr id="274" name="Group 273"/>
          <p:cNvGrpSpPr/>
          <p:nvPr/>
        </p:nvGrpSpPr>
        <p:grpSpPr>
          <a:xfrm>
            <a:off x="108098" y="1057588"/>
            <a:ext cx="11938982" cy="4959695"/>
            <a:chOff x="108098" y="1057588"/>
            <a:chExt cx="11938982" cy="4959695"/>
          </a:xfrm>
        </p:grpSpPr>
        <p:cxnSp>
          <p:nvCxnSpPr>
            <p:cNvPr id="99" name="Straight Arrow Connector 98"/>
            <p:cNvCxnSpPr>
              <a:stCxn id="10" idx="2"/>
              <a:endCxn id="86" idx="0"/>
            </p:cNvCxnSpPr>
            <p:nvPr/>
          </p:nvCxnSpPr>
          <p:spPr>
            <a:xfrm flipH="1">
              <a:off x="1571496" y="3106969"/>
              <a:ext cx="1317013" cy="70049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0" idx="2"/>
              <a:endCxn id="69" idx="1"/>
            </p:cNvCxnSpPr>
            <p:nvPr/>
          </p:nvCxnSpPr>
          <p:spPr>
            <a:xfrm>
              <a:off x="2888509" y="3106969"/>
              <a:ext cx="2301896" cy="895598"/>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5" idx="4"/>
              <a:endCxn id="115" idx="1"/>
            </p:cNvCxnSpPr>
            <p:nvPr/>
          </p:nvCxnSpPr>
          <p:spPr>
            <a:xfrm flipV="1">
              <a:off x="4376289" y="2851904"/>
              <a:ext cx="858031" cy="13824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27" idx="1"/>
              <a:endCxn id="191" idx="4"/>
            </p:cNvCxnSpPr>
            <p:nvPr/>
          </p:nvCxnSpPr>
          <p:spPr>
            <a:xfrm flipH="1" flipV="1">
              <a:off x="4394542" y="5187320"/>
              <a:ext cx="800979" cy="8445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0" idx="2"/>
              <a:endCxn id="191" idx="1"/>
            </p:cNvCxnSpPr>
            <p:nvPr/>
          </p:nvCxnSpPr>
          <p:spPr>
            <a:xfrm>
              <a:off x="2888509" y="3106969"/>
              <a:ext cx="488076" cy="208035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108098" y="1782864"/>
              <a:ext cx="1201032" cy="707886"/>
            </a:xfrm>
            <a:prstGeom prst="rect">
              <a:avLst/>
            </a:prstGeom>
            <a:noFill/>
          </p:spPr>
          <p:txBody>
            <a:bodyPr wrap="square" rtlCol="0">
              <a:spAutoFit/>
            </a:bodyPr>
            <a:lstStyle/>
            <a:p>
              <a:r>
                <a:rPr lang="en-US" sz="1000" dirty="0" smtClean="0">
                  <a:solidFill>
                    <a:srgbClr val="00B050"/>
                  </a:solidFill>
                </a:rPr>
                <a:t>1A. User registers Model Types, &amp; Reusable Dictionaries </a:t>
              </a:r>
              <a:endParaRPr lang="en-US" sz="1000" dirty="0">
                <a:solidFill>
                  <a:srgbClr val="00B050"/>
                </a:solidFill>
              </a:endParaRPr>
            </a:p>
          </p:txBody>
        </p:sp>
        <p:sp>
          <p:nvSpPr>
            <p:cNvPr id="232" name="TextBox 231"/>
            <p:cNvSpPr txBox="1"/>
            <p:nvPr/>
          </p:nvSpPr>
          <p:spPr>
            <a:xfrm>
              <a:off x="1031167" y="2842172"/>
              <a:ext cx="936926" cy="553998"/>
            </a:xfrm>
            <a:prstGeom prst="rect">
              <a:avLst/>
            </a:prstGeom>
            <a:noFill/>
          </p:spPr>
          <p:txBody>
            <a:bodyPr wrap="square" rtlCol="0">
              <a:spAutoFit/>
            </a:bodyPr>
            <a:lstStyle/>
            <a:p>
              <a:r>
                <a:rPr lang="en-US" sz="1000" dirty="0" smtClean="0">
                  <a:solidFill>
                    <a:srgbClr val="FFC000"/>
                  </a:solidFill>
                </a:rPr>
                <a:t>2A. User create CBA file</a:t>
              </a:r>
              <a:endParaRPr lang="en-US" sz="1000" dirty="0">
                <a:solidFill>
                  <a:srgbClr val="FFC000"/>
                </a:solidFill>
              </a:endParaRPr>
            </a:p>
          </p:txBody>
        </p:sp>
        <p:cxnSp>
          <p:nvCxnSpPr>
            <p:cNvPr id="240" name="Straight Arrow Connector 239"/>
            <p:cNvCxnSpPr>
              <a:stCxn id="10" idx="2"/>
              <a:endCxn id="165" idx="1"/>
            </p:cNvCxnSpPr>
            <p:nvPr/>
          </p:nvCxnSpPr>
          <p:spPr>
            <a:xfrm>
              <a:off x="2888509" y="3106969"/>
              <a:ext cx="469823" cy="112734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271" name="Group 270"/>
            <p:cNvGrpSpPr/>
            <p:nvPr/>
          </p:nvGrpSpPr>
          <p:grpSpPr>
            <a:xfrm>
              <a:off x="4939475" y="2136794"/>
              <a:ext cx="7107605" cy="3880489"/>
              <a:chOff x="4939475" y="2136794"/>
              <a:chExt cx="7107605" cy="3880489"/>
            </a:xfrm>
          </p:grpSpPr>
          <p:sp>
            <p:nvSpPr>
              <p:cNvPr id="101" name="Rounded Rectangle 100"/>
              <p:cNvSpPr/>
              <p:nvPr/>
            </p:nvSpPr>
            <p:spPr>
              <a:xfrm>
                <a:off x="4966361" y="2136794"/>
                <a:ext cx="7080719" cy="3880489"/>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58" name="Group 57"/>
              <p:cNvGrpSpPr/>
              <p:nvPr/>
            </p:nvGrpSpPr>
            <p:grpSpPr>
              <a:xfrm>
                <a:off x="10079519" y="4928873"/>
                <a:ext cx="1648325" cy="685801"/>
                <a:chOff x="2683042" y="1660357"/>
                <a:chExt cx="1648325" cy="685801"/>
              </a:xfrm>
            </p:grpSpPr>
            <p:sp>
              <p:nvSpPr>
                <p:cNvPr id="60" name="Flowchart: Alternate Process 59"/>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1" name="TextBox 60"/>
                <p:cNvSpPr txBox="1"/>
                <p:nvPr/>
              </p:nvSpPr>
              <p:spPr>
                <a:xfrm>
                  <a:off x="3071039" y="1787813"/>
                  <a:ext cx="872355" cy="430887"/>
                </a:xfrm>
                <a:prstGeom prst="rect">
                  <a:avLst/>
                </a:prstGeom>
                <a:noFill/>
              </p:spPr>
              <p:txBody>
                <a:bodyPr wrap="none" rtlCol="0">
                  <a:spAutoFit/>
                </a:bodyPr>
                <a:lstStyle/>
                <a:p>
                  <a:pPr algn="ctr"/>
                  <a:r>
                    <a:rPr lang="en-US" sz="1100" b="1" dirty="0" smtClean="0"/>
                    <a:t>Component</a:t>
                  </a:r>
                </a:p>
                <a:p>
                  <a:pPr algn="ctr"/>
                  <a:r>
                    <a:rPr lang="en-US" sz="1100" b="1" dirty="0" smtClean="0"/>
                    <a:t>Executor</a:t>
                  </a:r>
                  <a:endParaRPr lang="en-US" sz="1100" b="1" dirty="0"/>
                </a:p>
              </p:txBody>
            </p:sp>
          </p:grpSp>
          <p:grpSp>
            <p:nvGrpSpPr>
              <p:cNvPr id="68" name="Group 67"/>
              <p:cNvGrpSpPr/>
              <p:nvPr/>
            </p:nvGrpSpPr>
            <p:grpSpPr>
              <a:xfrm>
                <a:off x="5190405" y="3659666"/>
                <a:ext cx="1648325" cy="685801"/>
                <a:chOff x="2683042" y="1660357"/>
                <a:chExt cx="1648325" cy="685801"/>
              </a:xfrm>
            </p:grpSpPr>
            <p:sp>
              <p:nvSpPr>
                <p:cNvPr id="69" name="Flowchart: Alternate Process 68"/>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0" name="TextBox 69"/>
                <p:cNvSpPr txBox="1"/>
                <p:nvPr/>
              </p:nvSpPr>
              <p:spPr>
                <a:xfrm>
                  <a:off x="2949209" y="1787813"/>
                  <a:ext cx="1116011" cy="430887"/>
                </a:xfrm>
                <a:prstGeom prst="rect">
                  <a:avLst/>
                </a:prstGeom>
                <a:noFill/>
              </p:spPr>
              <p:txBody>
                <a:bodyPr wrap="none" rtlCol="0">
                  <a:spAutoFit/>
                </a:bodyPr>
                <a:lstStyle/>
                <a:p>
                  <a:pPr algn="ctr"/>
                  <a:r>
                    <a:rPr lang="en-US" sz="1100" b="1" dirty="0" smtClean="0"/>
                    <a:t>Self Service </a:t>
                  </a:r>
                </a:p>
                <a:p>
                  <a:pPr algn="ctr"/>
                  <a:r>
                    <a:rPr lang="en-US" sz="1100" b="1" dirty="0" smtClean="0"/>
                    <a:t>Rest / GRPC </a:t>
                  </a:r>
                  <a:r>
                    <a:rPr lang="en-US" sz="1100" b="1" dirty="0" smtClean="0"/>
                    <a:t>API</a:t>
                  </a:r>
                  <a:endParaRPr lang="en-US" sz="1100" b="1" dirty="0"/>
                </a:p>
              </p:txBody>
            </p:sp>
          </p:grpSp>
          <p:grpSp>
            <p:nvGrpSpPr>
              <p:cNvPr id="114" name="Group 113"/>
              <p:cNvGrpSpPr/>
              <p:nvPr/>
            </p:nvGrpSpPr>
            <p:grpSpPr>
              <a:xfrm>
                <a:off x="5234320" y="2509003"/>
                <a:ext cx="1648325" cy="685801"/>
                <a:chOff x="2683042" y="1660357"/>
                <a:chExt cx="1648325" cy="685801"/>
              </a:xfrm>
            </p:grpSpPr>
            <p:sp>
              <p:nvSpPr>
                <p:cNvPr id="115" name="Flowchart: Alternate Process 114"/>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16" name="TextBox 115"/>
                <p:cNvSpPr txBox="1"/>
                <p:nvPr/>
              </p:nvSpPr>
              <p:spPr>
                <a:xfrm>
                  <a:off x="3046192" y="1787813"/>
                  <a:ext cx="922048" cy="430887"/>
                </a:xfrm>
                <a:prstGeom prst="rect">
                  <a:avLst/>
                </a:prstGeom>
                <a:noFill/>
              </p:spPr>
              <p:txBody>
                <a:bodyPr wrap="none" rtlCol="0">
                  <a:spAutoFit/>
                </a:bodyPr>
                <a:lstStyle/>
                <a:p>
                  <a:pPr algn="ctr"/>
                  <a:r>
                    <a:rPr lang="en-US" sz="1100" b="1" dirty="0" err="1" smtClean="0"/>
                    <a:t>DmaaP</a:t>
                  </a:r>
                  <a:endParaRPr lang="en-US" sz="1100" b="1" dirty="0" smtClean="0"/>
                </a:p>
                <a:p>
                  <a:pPr algn="ctr"/>
                  <a:r>
                    <a:rPr lang="en-US" sz="1100" b="1" dirty="0" smtClean="0"/>
                    <a:t>CBA Listener</a:t>
                  </a:r>
                  <a:endParaRPr lang="en-US" sz="1100" b="1" dirty="0"/>
                </a:p>
              </p:txBody>
            </p:sp>
          </p:grpSp>
          <p:grpSp>
            <p:nvGrpSpPr>
              <p:cNvPr id="126" name="Group 125"/>
              <p:cNvGrpSpPr/>
              <p:nvPr/>
            </p:nvGrpSpPr>
            <p:grpSpPr>
              <a:xfrm>
                <a:off x="5195521" y="4928873"/>
                <a:ext cx="1648325" cy="685801"/>
                <a:chOff x="2683042" y="1660357"/>
                <a:chExt cx="1648325" cy="685801"/>
              </a:xfrm>
            </p:grpSpPr>
            <p:sp>
              <p:nvSpPr>
                <p:cNvPr id="127" name="Flowchart: Alternate Process 126"/>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8" name="TextBox 127"/>
                <p:cNvSpPr txBox="1"/>
                <p:nvPr/>
              </p:nvSpPr>
              <p:spPr>
                <a:xfrm>
                  <a:off x="3140769" y="1787813"/>
                  <a:ext cx="732894" cy="430887"/>
                </a:xfrm>
                <a:prstGeom prst="rect">
                  <a:avLst/>
                </a:prstGeom>
                <a:noFill/>
              </p:spPr>
              <p:txBody>
                <a:bodyPr wrap="none" rtlCol="0">
                  <a:spAutoFit/>
                </a:bodyPr>
                <a:lstStyle/>
                <a:p>
                  <a:pPr algn="ctr"/>
                  <a:r>
                    <a:rPr lang="en-US" sz="1100" b="1" dirty="0" err="1" smtClean="0"/>
                    <a:t>DmaaP</a:t>
                  </a:r>
                  <a:endParaRPr lang="en-US" sz="1100" b="1" dirty="0" smtClean="0"/>
                </a:p>
                <a:p>
                  <a:pPr algn="ctr"/>
                  <a:r>
                    <a:rPr lang="en-US" sz="1100" b="1" dirty="0" smtClean="0"/>
                    <a:t>Publisher</a:t>
                  </a:r>
                  <a:endParaRPr lang="en-US" sz="1100" b="1" dirty="0"/>
                </a:p>
              </p:txBody>
            </p:sp>
          </p:grpSp>
          <p:sp>
            <p:nvSpPr>
              <p:cNvPr id="140" name="Flowchart: Magnetic Disk 139"/>
              <p:cNvSpPr/>
              <p:nvPr/>
            </p:nvSpPr>
            <p:spPr>
              <a:xfrm>
                <a:off x="7753422" y="3674678"/>
                <a:ext cx="1034715" cy="641095"/>
              </a:xfrm>
              <a:prstGeom prst="flowChartMagneticDisk">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BP MS</a:t>
                </a:r>
                <a:endParaRPr lang="en-US" dirty="0">
                  <a:solidFill>
                    <a:srgbClr val="7030A0"/>
                  </a:solidFill>
                </a:endParaRPr>
              </a:p>
            </p:txBody>
          </p:sp>
          <p:grpSp>
            <p:nvGrpSpPr>
              <p:cNvPr id="158" name="Group 157"/>
              <p:cNvGrpSpPr/>
              <p:nvPr/>
            </p:nvGrpSpPr>
            <p:grpSpPr>
              <a:xfrm>
                <a:off x="7450264" y="4929781"/>
                <a:ext cx="1648325" cy="685801"/>
                <a:chOff x="2683042" y="1660357"/>
                <a:chExt cx="1648325" cy="685801"/>
              </a:xfrm>
            </p:grpSpPr>
            <p:sp>
              <p:nvSpPr>
                <p:cNvPr id="159" name="Flowchart: Alternate Process 158"/>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60" name="TextBox 159"/>
                <p:cNvSpPr txBox="1"/>
                <p:nvPr/>
              </p:nvSpPr>
              <p:spPr>
                <a:xfrm>
                  <a:off x="2970050" y="1787813"/>
                  <a:ext cx="1074332" cy="430887"/>
                </a:xfrm>
                <a:prstGeom prst="rect">
                  <a:avLst/>
                </a:prstGeom>
                <a:noFill/>
              </p:spPr>
              <p:txBody>
                <a:bodyPr wrap="none" rtlCol="0">
                  <a:spAutoFit/>
                </a:bodyPr>
                <a:lstStyle/>
                <a:p>
                  <a:pPr algn="ctr"/>
                  <a:r>
                    <a:rPr lang="en-US" sz="1100" b="1" dirty="0" smtClean="0"/>
                    <a:t>Directed Graph</a:t>
                  </a:r>
                </a:p>
                <a:p>
                  <a:pPr algn="ctr"/>
                  <a:r>
                    <a:rPr lang="en-US" sz="1100" b="1" dirty="0" smtClean="0"/>
                    <a:t>Executor</a:t>
                  </a:r>
                  <a:endParaRPr lang="en-US" sz="1100" b="1" dirty="0"/>
                </a:p>
              </p:txBody>
            </p:sp>
          </p:grpSp>
          <p:cxnSp>
            <p:nvCxnSpPr>
              <p:cNvPr id="161" name="Straight Arrow Connector 160"/>
              <p:cNvCxnSpPr>
                <a:stCxn id="69" idx="2"/>
                <a:endCxn id="127" idx="0"/>
              </p:cNvCxnSpPr>
              <p:nvPr/>
            </p:nvCxnSpPr>
            <p:spPr>
              <a:xfrm>
                <a:off x="6014568" y="4345467"/>
                <a:ext cx="5116" cy="58340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15" idx="3"/>
                <a:endCxn id="140" idx="2"/>
              </p:cNvCxnSpPr>
              <p:nvPr/>
            </p:nvCxnSpPr>
            <p:spPr>
              <a:xfrm>
                <a:off x="6882645" y="2851904"/>
                <a:ext cx="870777" cy="1143322"/>
              </a:xfrm>
              <a:prstGeom prst="straightConnector1">
                <a:avLst/>
              </a:prstGeom>
              <a:ln w="1270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1" name="Group 210"/>
              <p:cNvGrpSpPr/>
              <p:nvPr/>
            </p:nvGrpSpPr>
            <p:grpSpPr>
              <a:xfrm>
                <a:off x="9136804" y="2398430"/>
                <a:ext cx="2717735" cy="1889837"/>
                <a:chOff x="9201476" y="3435380"/>
                <a:chExt cx="2717735" cy="1889837"/>
              </a:xfrm>
            </p:grpSpPr>
            <p:grpSp>
              <p:nvGrpSpPr>
                <p:cNvPr id="117" name="Group 116"/>
                <p:cNvGrpSpPr/>
                <p:nvPr/>
              </p:nvGrpSpPr>
              <p:grpSpPr>
                <a:xfrm>
                  <a:off x="9210063" y="4090156"/>
                  <a:ext cx="1317019" cy="579824"/>
                  <a:chOff x="2683042" y="1660357"/>
                  <a:chExt cx="1648325" cy="686347"/>
                </a:xfrm>
                <a:solidFill>
                  <a:schemeClr val="accent4">
                    <a:lumMod val="40000"/>
                    <a:lumOff val="60000"/>
                  </a:schemeClr>
                </a:solidFill>
              </p:grpSpPr>
              <p:sp>
                <p:nvSpPr>
                  <p:cNvPr id="118" name="Flowchart: Alternate Process 117"/>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19" name="TextBox 118"/>
                  <p:cNvSpPr txBox="1"/>
                  <p:nvPr/>
                </p:nvSpPr>
                <p:spPr>
                  <a:xfrm>
                    <a:off x="3000424" y="1690928"/>
                    <a:ext cx="1013558" cy="655776"/>
                  </a:xfrm>
                  <a:prstGeom prst="rect">
                    <a:avLst/>
                  </a:prstGeom>
                  <a:grpFill/>
                </p:spPr>
                <p:txBody>
                  <a:bodyPr wrap="none" rtlCol="0">
                    <a:spAutoFit/>
                  </a:bodyPr>
                  <a:lstStyle/>
                  <a:p>
                    <a:pPr algn="ctr"/>
                    <a:r>
                      <a:rPr lang="en-US" sz="1000" b="1" dirty="0" smtClean="0"/>
                      <a:t>Resource </a:t>
                    </a:r>
                  </a:p>
                  <a:p>
                    <a:pPr algn="ctr"/>
                    <a:r>
                      <a:rPr lang="en-US" sz="1000" b="1" dirty="0" smtClean="0"/>
                      <a:t>Resolution</a:t>
                    </a:r>
                  </a:p>
                  <a:p>
                    <a:pPr algn="ctr"/>
                    <a:r>
                      <a:rPr lang="en-US" sz="1000" b="1" dirty="0" smtClean="0"/>
                      <a:t>Component</a:t>
                    </a:r>
                    <a:endParaRPr lang="en-US" sz="1000" b="1" dirty="0"/>
                  </a:p>
                </p:txBody>
              </p:sp>
            </p:grpSp>
            <p:grpSp>
              <p:nvGrpSpPr>
                <p:cNvPr id="179" name="Group 178"/>
                <p:cNvGrpSpPr/>
                <p:nvPr/>
              </p:nvGrpSpPr>
              <p:grpSpPr>
                <a:xfrm>
                  <a:off x="9210065" y="4744932"/>
                  <a:ext cx="1317019" cy="579824"/>
                  <a:chOff x="2683042" y="1660357"/>
                  <a:chExt cx="1648325" cy="686347"/>
                </a:xfrm>
                <a:solidFill>
                  <a:schemeClr val="accent4">
                    <a:lumMod val="40000"/>
                    <a:lumOff val="60000"/>
                  </a:schemeClr>
                </a:solidFill>
              </p:grpSpPr>
              <p:sp>
                <p:nvSpPr>
                  <p:cNvPr id="180" name="Flowchart: Alternate Process 179"/>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81" name="TextBox 180"/>
                  <p:cNvSpPr txBox="1"/>
                  <p:nvPr/>
                </p:nvSpPr>
                <p:spPr>
                  <a:xfrm>
                    <a:off x="3000424" y="1690928"/>
                    <a:ext cx="1013558" cy="655776"/>
                  </a:xfrm>
                  <a:prstGeom prst="rect">
                    <a:avLst/>
                  </a:prstGeom>
                  <a:grpFill/>
                </p:spPr>
                <p:txBody>
                  <a:bodyPr wrap="none" rtlCol="0">
                    <a:spAutoFit/>
                  </a:bodyPr>
                  <a:lstStyle/>
                  <a:p>
                    <a:pPr algn="ctr"/>
                    <a:r>
                      <a:rPr lang="en-US" sz="1000" b="1" dirty="0" smtClean="0"/>
                      <a:t>Python</a:t>
                    </a:r>
                  </a:p>
                  <a:p>
                    <a:pPr algn="ctr"/>
                    <a:r>
                      <a:rPr lang="en-US" sz="1000" b="1" dirty="0" smtClean="0"/>
                      <a:t>Executor</a:t>
                    </a:r>
                  </a:p>
                  <a:p>
                    <a:pPr algn="ctr"/>
                    <a:r>
                      <a:rPr lang="en-US" sz="1000" b="1" dirty="0" smtClean="0"/>
                      <a:t>Component</a:t>
                    </a:r>
                    <a:endParaRPr lang="en-US" sz="1000" b="1" dirty="0"/>
                  </a:p>
                </p:txBody>
              </p:sp>
            </p:grpSp>
            <p:grpSp>
              <p:nvGrpSpPr>
                <p:cNvPr id="182" name="Group 181"/>
                <p:cNvGrpSpPr/>
                <p:nvPr/>
              </p:nvGrpSpPr>
              <p:grpSpPr>
                <a:xfrm>
                  <a:off x="10602192" y="3435380"/>
                  <a:ext cx="1317019" cy="579824"/>
                  <a:chOff x="2683042" y="1660357"/>
                  <a:chExt cx="1648325" cy="686347"/>
                </a:xfrm>
                <a:solidFill>
                  <a:schemeClr val="accent4">
                    <a:lumMod val="40000"/>
                    <a:lumOff val="60000"/>
                  </a:schemeClr>
                </a:solidFill>
              </p:grpSpPr>
              <p:sp>
                <p:nvSpPr>
                  <p:cNvPr id="183" name="Flowchart: Alternate Process 182"/>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84" name="TextBox 183"/>
                  <p:cNvSpPr txBox="1"/>
                  <p:nvPr/>
                </p:nvSpPr>
                <p:spPr>
                  <a:xfrm>
                    <a:off x="3000424" y="1690928"/>
                    <a:ext cx="1013558" cy="655776"/>
                  </a:xfrm>
                  <a:prstGeom prst="rect">
                    <a:avLst/>
                  </a:prstGeom>
                  <a:grpFill/>
                </p:spPr>
                <p:txBody>
                  <a:bodyPr wrap="none" rtlCol="0">
                    <a:spAutoFit/>
                  </a:bodyPr>
                  <a:lstStyle/>
                  <a:p>
                    <a:pPr algn="ctr"/>
                    <a:r>
                      <a:rPr lang="en-US" sz="1000" b="1" dirty="0" err="1" smtClean="0"/>
                      <a:t>Ansible</a:t>
                    </a:r>
                    <a:endParaRPr lang="en-US" sz="1000" b="1" dirty="0" smtClean="0"/>
                  </a:p>
                  <a:p>
                    <a:pPr algn="ctr"/>
                    <a:r>
                      <a:rPr lang="en-US" sz="1000" b="1" dirty="0" smtClean="0"/>
                      <a:t>Executor</a:t>
                    </a:r>
                  </a:p>
                  <a:p>
                    <a:pPr algn="ctr"/>
                    <a:r>
                      <a:rPr lang="en-US" sz="1000" b="1" dirty="0" smtClean="0"/>
                      <a:t>Component</a:t>
                    </a:r>
                    <a:endParaRPr lang="en-US" sz="1000" b="1" dirty="0"/>
                  </a:p>
                </p:txBody>
              </p:sp>
            </p:grpSp>
            <p:grpSp>
              <p:nvGrpSpPr>
                <p:cNvPr id="185" name="Group 184"/>
                <p:cNvGrpSpPr/>
                <p:nvPr/>
              </p:nvGrpSpPr>
              <p:grpSpPr>
                <a:xfrm>
                  <a:off x="10602192" y="4090617"/>
                  <a:ext cx="1317019" cy="579824"/>
                  <a:chOff x="2683042" y="1660357"/>
                  <a:chExt cx="1648325" cy="686347"/>
                </a:xfrm>
                <a:solidFill>
                  <a:schemeClr val="accent4">
                    <a:lumMod val="40000"/>
                    <a:lumOff val="60000"/>
                  </a:schemeClr>
                </a:solidFill>
              </p:grpSpPr>
              <p:sp>
                <p:nvSpPr>
                  <p:cNvPr id="186" name="Flowchart: Alternate Process 185"/>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87" name="TextBox 186"/>
                  <p:cNvSpPr txBox="1"/>
                  <p:nvPr/>
                </p:nvSpPr>
                <p:spPr>
                  <a:xfrm>
                    <a:off x="3000424" y="1690928"/>
                    <a:ext cx="1013558" cy="655776"/>
                  </a:xfrm>
                  <a:prstGeom prst="rect">
                    <a:avLst/>
                  </a:prstGeom>
                  <a:grpFill/>
                </p:spPr>
                <p:txBody>
                  <a:bodyPr wrap="none" rtlCol="0">
                    <a:spAutoFit/>
                  </a:bodyPr>
                  <a:lstStyle/>
                  <a:p>
                    <a:pPr algn="ctr"/>
                    <a:r>
                      <a:rPr lang="en-US" sz="1000" b="1" dirty="0" smtClean="0"/>
                      <a:t>Netconf</a:t>
                    </a:r>
                  </a:p>
                  <a:p>
                    <a:pPr algn="ctr"/>
                    <a:r>
                      <a:rPr lang="en-US" sz="1000" b="1" dirty="0" smtClean="0"/>
                      <a:t>Executor</a:t>
                    </a:r>
                  </a:p>
                  <a:p>
                    <a:pPr algn="ctr"/>
                    <a:r>
                      <a:rPr lang="en-US" sz="1000" b="1" dirty="0" smtClean="0"/>
                      <a:t>Component</a:t>
                    </a:r>
                    <a:endParaRPr lang="en-US" sz="1000" b="1" dirty="0"/>
                  </a:p>
                </p:txBody>
              </p:sp>
            </p:grpSp>
            <p:grpSp>
              <p:nvGrpSpPr>
                <p:cNvPr id="188" name="Group 187"/>
                <p:cNvGrpSpPr/>
                <p:nvPr/>
              </p:nvGrpSpPr>
              <p:grpSpPr>
                <a:xfrm>
                  <a:off x="10602192" y="4745393"/>
                  <a:ext cx="1317019" cy="579824"/>
                  <a:chOff x="2683042" y="1660357"/>
                  <a:chExt cx="1648325" cy="686347"/>
                </a:xfrm>
                <a:solidFill>
                  <a:schemeClr val="accent4">
                    <a:lumMod val="40000"/>
                    <a:lumOff val="60000"/>
                  </a:schemeClr>
                </a:solidFill>
              </p:grpSpPr>
              <p:sp>
                <p:nvSpPr>
                  <p:cNvPr id="189" name="Flowchart: Alternate Process 188"/>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0" name="TextBox 189"/>
                  <p:cNvSpPr txBox="1"/>
                  <p:nvPr/>
                </p:nvSpPr>
                <p:spPr>
                  <a:xfrm>
                    <a:off x="3000424" y="1690928"/>
                    <a:ext cx="1013558" cy="655776"/>
                  </a:xfrm>
                  <a:prstGeom prst="rect">
                    <a:avLst/>
                  </a:prstGeom>
                  <a:grpFill/>
                </p:spPr>
                <p:txBody>
                  <a:bodyPr wrap="none" rtlCol="0">
                    <a:spAutoFit/>
                  </a:bodyPr>
                  <a:lstStyle/>
                  <a:p>
                    <a:pPr algn="ctr"/>
                    <a:r>
                      <a:rPr lang="en-US" sz="1000" b="1" dirty="0" err="1" smtClean="0"/>
                      <a:t>Restconf</a:t>
                    </a:r>
                    <a:endParaRPr lang="en-US" sz="1000" b="1" dirty="0" smtClean="0"/>
                  </a:p>
                  <a:p>
                    <a:pPr algn="ctr"/>
                    <a:r>
                      <a:rPr lang="en-US" sz="1000" b="1" dirty="0" smtClean="0"/>
                      <a:t>Executor</a:t>
                    </a:r>
                  </a:p>
                  <a:p>
                    <a:pPr algn="ctr"/>
                    <a:r>
                      <a:rPr lang="en-US" sz="1000" b="1" dirty="0" smtClean="0"/>
                      <a:t>Component</a:t>
                    </a:r>
                    <a:endParaRPr lang="en-US" sz="1000" b="1" dirty="0"/>
                  </a:p>
                </p:txBody>
              </p:sp>
            </p:grpSp>
            <p:grpSp>
              <p:nvGrpSpPr>
                <p:cNvPr id="208" name="Group 207"/>
                <p:cNvGrpSpPr/>
                <p:nvPr/>
              </p:nvGrpSpPr>
              <p:grpSpPr>
                <a:xfrm>
                  <a:off x="9201476" y="3441039"/>
                  <a:ext cx="1317019" cy="579824"/>
                  <a:chOff x="2683042" y="1660357"/>
                  <a:chExt cx="1648325" cy="686347"/>
                </a:xfrm>
                <a:solidFill>
                  <a:schemeClr val="accent4">
                    <a:lumMod val="40000"/>
                    <a:lumOff val="60000"/>
                  </a:schemeClr>
                </a:solidFill>
              </p:grpSpPr>
              <p:sp>
                <p:nvSpPr>
                  <p:cNvPr id="209" name="Flowchart: Alternate Process 208"/>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10" name="TextBox 209"/>
                  <p:cNvSpPr txBox="1"/>
                  <p:nvPr/>
                </p:nvSpPr>
                <p:spPr>
                  <a:xfrm>
                    <a:off x="3000424" y="1690928"/>
                    <a:ext cx="1013558" cy="655776"/>
                  </a:xfrm>
                  <a:prstGeom prst="rect">
                    <a:avLst/>
                  </a:prstGeom>
                  <a:grpFill/>
                </p:spPr>
                <p:txBody>
                  <a:bodyPr wrap="none" rtlCol="0">
                    <a:spAutoFit/>
                  </a:bodyPr>
                  <a:lstStyle/>
                  <a:p>
                    <a:pPr algn="ctr"/>
                    <a:r>
                      <a:rPr lang="en-US" sz="1000" b="1" dirty="0" smtClean="0"/>
                      <a:t>Groovy</a:t>
                    </a:r>
                  </a:p>
                  <a:p>
                    <a:pPr algn="ctr"/>
                    <a:r>
                      <a:rPr lang="en-US" sz="1000" b="1" dirty="0" smtClean="0"/>
                      <a:t>Executor</a:t>
                    </a:r>
                  </a:p>
                  <a:p>
                    <a:pPr algn="ctr"/>
                    <a:r>
                      <a:rPr lang="en-US" sz="1000" b="1" dirty="0" smtClean="0"/>
                      <a:t>Component</a:t>
                    </a:r>
                    <a:endParaRPr lang="en-US" sz="1000" b="1" dirty="0"/>
                  </a:p>
                </p:txBody>
              </p:sp>
            </p:grpSp>
          </p:grpSp>
          <p:cxnSp>
            <p:nvCxnSpPr>
              <p:cNvPr id="213" name="Straight Arrow Connector 212"/>
              <p:cNvCxnSpPr>
                <a:stCxn id="69" idx="3"/>
                <a:endCxn id="140" idx="2"/>
              </p:cNvCxnSpPr>
              <p:nvPr/>
            </p:nvCxnSpPr>
            <p:spPr>
              <a:xfrm flipV="1">
                <a:off x="6838730" y="3995226"/>
                <a:ext cx="914692" cy="734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69" idx="3"/>
                <a:endCxn id="159" idx="1"/>
              </p:cNvCxnSpPr>
              <p:nvPr/>
            </p:nvCxnSpPr>
            <p:spPr>
              <a:xfrm>
                <a:off x="6838730" y="4002567"/>
                <a:ext cx="611534" cy="127011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59" idx="3"/>
                <a:endCxn id="60" idx="1"/>
              </p:cNvCxnSpPr>
              <p:nvPr/>
            </p:nvCxnSpPr>
            <p:spPr>
              <a:xfrm flipV="1">
                <a:off x="9098589" y="5271774"/>
                <a:ext cx="980930" cy="908"/>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939475" y="3217788"/>
                <a:ext cx="936926" cy="400110"/>
              </a:xfrm>
              <a:prstGeom prst="rect">
                <a:avLst/>
              </a:prstGeom>
              <a:noFill/>
            </p:spPr>
            <p:txBody>
              <a:bodyPr wrap="square" rtlCol="0">
                <a:spAutoFit/>
              </a:bodyPr>
              <a:lstStyle/>
              <a:p>
                <a:r>
                  <a:rPr lang="en-US" sz="1000" dirty="0" smtClean="0">
                    <a:solidFill>
                      <a:srgbClr val="7030A0"/>
                    </a:solidFill>
                  </a:rPr>
                  <a:t>3C.Consume CBA file</a:t>
                </a:r>
                <a:endParaRPr lang="en-US" sz="1000" dirty="0">
                  <a:solidFill>
                    <a:srgbClr val="7030A0"/>
                  </a:solidFill>
                </a:endParaRPr>
              </a:p>
            </p:txBody>
          </p:sp>
          <p:sp>
            <p:nvSpPr>
              <p:cNvPr id="247" name="TextBox 246"/>
              <p:cNvSpPr txBox="1"/>
              <p:nvPr/>
            </p:nvSpPr>
            <p:spPr>
              <a:xfrm>
                <a:off x="7243083" y="2800984"/>
                <a:ext cx="936926" cy="400110"/>
              </a:xfrm>
              <a:prstGeom prst="rect">
                <a:avLst/>
              </a:prstGeom>
              <a:noFill/>
            </p:spPr>
            <p:txBody>
              <a:bodyPr wrap="square" rtlCol="0">
                <a:spAutoFit/>
              </a:bodyPr>
              <a:lstStyle/>
              <a:p>
                <a:r>
                  <a:rPr lang="en-US" sz="1000" dirty="0" smtClean="0">
                    <a:solidFill>
                      <a:srgbClr val="7030A0"/>
                    </a:solidFill>
                  </a:rPr>
                  <a:t>3D.Persist CBA file</a:t>
                </a:r>
                <a:endParaRPr lang="en-US" sz="1000" dirty="0">
                  <a:solidFill>
                    <a:srgbClr val="7030A0"/>
                  </a:solidFill>
                </a:endParaRPr>
              </a:p>
            </p:txBody>
          </p:sp>
          <p:sp>
            <p:nvSpPr>
              <p:cNvPr id="248" name="TextBox 247"/>
              <p:cNvSpPr txBox="1"/>
              <p:nvPr/>
            </p:nvSpPr>
            <p:spPr>
              <a:xfrm>
                <a:off x="6753040" y="3536041"/>
                <a:ext cx="936926" cy="400110"/>
              </a:xfrm>
              <a:prstGeom prst="rect">
                <a:avLst/>
              </a:prstGeom>
              <a:noFill/>
            </p:spPr>
            <p:txBody>
              <a:bodyPr wrap="square" rtlCol="0">
                <a:spAutoFit/>
              </a:bodyPr>
              <a:lstStyle/>
              <a:p>
                <a:r>
                  <a:rPr lang="en-US" sz="1000" dirty="0" smtClean="0">
                    <a:solidFill>
                      <a:srgbClr val="C00000"/>
                    </a:solidFill>
                  </a:rPr>
                  <a:t>4B.Retrieve </a:t>
                </a:r>
              </a:p>
              <a:p>
                <a:r>
                  <a:rPr lang="en-US" sz="1000" dirty="0" smtClean="0">
                    <a:solidFill>
                      <a:srgbClr val="C00000"/>
                    </a:solidFill>
                  </a:rPr>
                  <a:t>CBA file</a:t>
                </a:r>
                <a:endParaRPr lang="en-US" sz="1000" dirty="0">
                  <a:solidFill>
                    <a:srgbClr val="C00000"/>
                  </a:solidFill>
                </a:endParaRPr>
              </a:p>
            </p:txBody>
          </p:sp>
          <p:sp>
            <p:nvSpPr>
              <p:cNvPr id="249" name="TextBox 248"/>
              <p:cNvSpPr txBox="1"/>
              <p:nvPr/>
            </p:nvSpPr>
            <p:spPr>
              <a:xfrm>
                <a:off x="7081640" y="4428861"/>
                <a:ext cx="1015896" cy="400110"/>
              </a:xfrm>
              <a:prstGeom prst="rect">
                <a:avLst/>
              </a:prstGeom>
              <a:noFill/>
            </p:spPr>
            <p:txBody>
              <a:bodyPr wrap="square" rtlCol="0">
                <a:spAutoFit/>
              </a:bodyPr>
              <a:lstStyle/>
              <a:p>
                <a:r>
                  <a:rPr lang="en-US" sz="1000" dirty="0" smtClean="0">
                    <a:solidFill>
                      <a:srgbClr val="C00000"/>
                    </a:solidFill>
                  </a:rPr>
                  <a:t>4C.Execute CBA</a:t>
                </a:r>
              </a:p>
              <a:p>
                <a:r>
                  <a:rPr lang="en-US" sz="1000" dirty="0" smtClean="0">
                    <a:solidFill>
                      <a:srgbClr val="C00000"/>
                    </a:solidFill>
                  </a:rPr>
                  <a:t>Directed Graph</a:t>
                </a:r>
                <a:endParaRPr lang="en-US" sz="1000" dirty="0">
                  <a:solidFill>
                    <a:srgbClr val="C00000"/>
                  </a:solidFill>
                </a:endParaRPr>
              </a:p>
            </p:txBody>
          </p:sp>
          <p:sp>
            <p:nvSpPr>
              <p:cNvPr id="250" name="TextBox 249"/>
              <p:cNvSpPr txBox="1"/>
              <p:nvPr/>
            </p:nvSpPr>
            <p:spPr>
              <a:xfrm>
                <a:off x="9119380" y="4844479"/>
                <a:ext cx="1041373" cy="400110"/>
              </a:xfrm>
              <a:prstGeom prst="rect">
                <a:avLst/>
              </a:prstGeom>
              <a:noFill/>
            </p:spPr>
            <p:txBody>
              <a:bodyPr wrap="square" rtlCol="0">
                <a:spAutoFit/>
              </a:bodyPr>
              <a:lstStyle/>
              <a:p>
                <a:r>
                  <a:rPr lang="en-US" sz="1000" dirty="0" smtClean="0">
                    <a:solidFill>
                      <a:srgbClr val="C00000"/>
                    </a:solidFill>
                  </a:rPr>
                  <a:t>4D.Execute </a:t>
                </a:r>
                <a:r>
                  <a:rPr lang="en-US" sz="1000" dirty="0" smtClean="0">
                    <a:solidFill>
                      <a:srgbClr val="C00000"/>
                    </a:solidFill>
                  </a:rPr>
                  <a:t>CBA</a:t>
                </a:r>
              </a:p>
              <a:p>
                <a:r>
                  <a:rPr lang="en-US" sz="1000" dirty="0" smtClean="0">
                    <a:solidFill>
                      <a:srgbClr val="C00000"/>
                    </a:solidFill>
                  </a:rPr>
                  <a:t>Components</a:t>
                </a:r>
                <a:endParaRPr lang="en-US" sz="1000" dirty="0">
                  <a:solidFill>
                    <a:srgbClr val="C00000"/>
                  </a:solidFill>
                </a:endParaRPr>
              </a:p>
            </p:txBody>
          </p:sp>
          <p:sp>
            <p:nvSpPr>
              <p:cNvPr id="254" name="TextBox 253"/>
              <p:cNvSpPr txBox="1"/>
              <p:nvPr/>
            </p:nvSpPr>
            <p:spPr>
              <a:xfrm>
                <a:off x="5097724" y="4471956"/>
                <a:ext cx="1365505" cy="400110"/>
              </a:xfrm>
              <a:prstGeom prst="rect">
                <a:avLst/>
              </a:prstGeom>
              <a:noFill/>
            </p:spPr>
            <p:txBody>
              <a:bodyPr wrap="square" rtlCol="0">
                <a:spAutoFit/>
              </a:bodyPr>
              <a:lstStyle/>
              <a:p>
                <a:r>
                  <a:rPr lang="en-US" sz="1000" dirty="0" smtClean="0">
                    <a:solidFill>
                      <a:srgbClr val="C00000"/>
                    </a:solidFill>
                  </a:rPr>
                  <a:t>4F.Return </a:t>
                </a:r>
              </a:p>
              <a:p>
                <a:r>
                  <a:rPr lang="en-US" sz="1000" dirty="0" smtClean="0">
                    <a:solidFill>
                      <a:srgbClr val="C00000"/>
                    </a:solidFill>
                  </a:rPr>
                  <a:t>Self Service Response</a:t>
                </a:r>
                <a:endParaRPr lang="en-US" sz="1000" dirty="0">
                  <a:solidFill>
                    <a:srgbClr val="C00000"/>
                  </a:solidFill>
                </a:endParaRPr>
              </a:p>
            </p:txBody>
          </p:sp>
        </p:grpSp>
        <p:sp>
          <p:nvSpPr>
            <p:cNvPr id="255" name="TextBox 254"/>
            <p:cNvSpPr txBox="1"/>
            <p:nvPr/>
          </p:nvSpPr>
          <p:spPr>
            <a:xfrm>
              <a:off x="4342316" y="5358984"/>
              <a:ext cx="1015896" cy="553998"/>
            </a:xfrm>
            <a:prstGeom prst="rect">
              <a:avLst/>
            </a:prstGeom>
            <a:noFill/>
          </p:spPr>
          <p:txBody>
            <a:bodyPr wrap="square" rtlCol="0">
              <a:spAutoFit/>
            </a:bodyPr>
            <a:lstStyle/>
            <a:p>
              <a:r>
                <a:rPr lang="en-US" sz="1000" dirty="0" smtClean="0">
                  <a:solidFill>
                    <a:srgbClr val="C00000"/>
                  </a:solidFill>
                </a:rPr>
                <a:t>4G.Publish </a:t>
              </a:r>
            </a:p>
            <a:p>
              <a:r>
                <a:rPr lang="en-US" sz="1000" dirty="0" smtClean="0">
                  <a:solidFill>
                    <a:srgbClr val="C00000"/>
                  </a:solidFill>
                </a:rPr>
                <a:t>Self Service</a:t>
              </a:r>
            </a:p>
            <a:p>
              <a:r>
                <a:rPr lang="en-US" sz="1000" dirty="0" smtClean="0">
                  <a:solidFill>
                    <a:srgbClr val="C00000"/>
                  </a:solidFill>
                </a:rPr>
                <a:t>Response</a:t>
              </a:r>
              <a:endParaRPr lang="en-US" sz="1000" dirty="0">
                <a:solidFill>
                  <a:srgbClr val="C00000"/>
                </a:solidFill>
              </a:endParaRPr>
            </a:p>
          </p:txBody>
        </p:sp>
        <p:cxnSp>
          <p:nvCxnSpPr>
            <p:cNvPr id="263" name="Straight Arrow Connector 262"/>
            <p:cNvCxnSpPr>
              <a:stCxn id="258" idx="3"/>
              <a:endCxn id="69" idx="1"/>
            </p:cNvCxnSpPr>
            <p:nvPr/>
          </p:nvCxnSpPr>
          <p:spPr>
            <a:xfrm flipV="1">
              <a:off x="2249009" y="4002567"/>
              <a:ext cx="2941396" cy="148464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272" name="Group 271"/>
            <p:cNvGrpSpPr/>
            <p:nvPr/>
          </p:nvGrpSpPr>
          <p:grpSpPr>
            <a:xfrm>
              <a:off x="402309" y="1057588"/>
              <a:ext cx="9251853" cy="2049381"/>
              <a:chOff x="402309" y="1057588"/>
              <a:chExt cx="9251853" cy="2049381"/>
            </a:xfrm>
          </p:grpSpPr>
          <p:pic>
            <p:nvPicPr>
              <p:cNvPr id="56"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309" y="2482175"/>
                <a:ext cx="588190" cy="58819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2064346" y="2421168"/>
                <a:ext cx="1648325" cy="685801"/>
                <a:chOff x="2683042" y="1660357"/>
                <a:chExt cx="1648325" cy="685801"/>
              </a:xfrm>
            </p:grpSpPr>
            <p:sp>
              <p:nvSpPr>
                <p:cNvPr id="10" name="Flowchart: Alternate Process 9"/>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1" name="TextBox 10"/>
                <p:cNvSpPr txBox="1"/>
                <p:nvPr/>
              </p:nvSpPr>
              <p:spPr>
                <a:xfrm>
                  <a:off x="2890689" y="1787813"/>
                  <a:ext cx="1233030" cy="430887"/>
                </a:xfrm>
                <a:prstGeom prst="rect">
                  <a:avLst/>
                </a:prstGeom>
                <a:noFill/>
              </p:spPr>
              <p:txBody>
                <a:bodyPr wrap="none" rtlCol="0">
                  <a:spAutoFit/>
                </a:bodyPr>
                <a:lstStyle/>
                <a:p>
                  <a:pPr algn="ctr"/>
                  <a:r>
                    <a:rPr lang="en-US" sz="1100" b="1" dirty="0" smtClean="0"/>
                    <a:t>Controller Design </a:t>
                  </a:r>
                </a:p>
                <a:p>
                  <a:pPr algn="ctr"/>
                  <a:r>
                    <a:rPr lang="en-US" sz="1100" b="1" dirty="0" smtClean="0"/>
                    <a:t>Studio</a:t>
                  </a:r>
                  <a:endParaRPr lang="en-US" sz="1100" b="1" dirty="0"/>
                </a:p>
              </p:txBody>
            </p:sp>
          </p:grpSp>
          <p:grpSp>
            <p:nvGrpSpPr>
              <p:cNvPr id="63" name="Group 62"/>
              <p:cNvGrpSpPr/>
              <p:nvPr/>
            </p:nvGrpSpPr>
            <p:grpSpPr>
              <a:xfrm>
                <a:off x="5189078" y="1226239"/>
                <a:ext cx="1648325" cy="685801"/>
                <a:chOff x="2683042" y="1660357"/>
                <a:chExt cx="1648325" cy="685801"/>
              </a:xfrm>
            </p:grpSpPr>
            <p:sp>
              <p:nvSpPr>
                <p:cNvPr id="65" name="Flowchart: Alternate Process 64"/>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6" name="TextBox 65"/>
                <p:cNvSpPr txBox="1"/>
                <p:nvPr/>
              </p:nvSpPr>
              <p:spPr>
                <a:xfrm>
                  <a:off x="2802534" y="1787813"/>
                  <a:ext cx="1409360" cy="430887"/>
                </a:xfrm>
                <a:prstGeom prst="rect">
                  <a:avLst/>
                </a:prstGeom>
                <a:noFill/>
              </p:spPr>
              <p:txBody>
                <a:bodyPr wrap="none" rtlCol="0">
                  <a:spAutoFit/>
                </a:bodyPr>
                <a:lstStyle/>
                <a:p>
                  <a:pPr algn="ctr"/>
                  <a:r>
                    <a:rPr lang="en-US" sz="1100" b="1" dirty="0" smtClean="0"/>
                    <a:t>Controller Blueprints</a:t>
                  </a:r>
                </a:p>
                <a:p>
                  <a:pPr algn="ctr"/>
                  <a:r>
                    <a:rPr lang="en-US" sz="1100" b="1" dirty="0" smtClean="0"/>
                    <a:t>Microservice</a:t>
                  </a:r>
                  <a:endParaRPr lang="en-US" sz="1100" b="1" dirty="0"/>
                </a:p>
              </p:txBody>
            </p:sp>
          </p:grpSp>
          <p:cxnSp>
            <p:nvCxnSpPr>
              <p:cNvPr id="22" name="Straight Arrow Connector 21"/>
              <p:cNvCxnSpPr>
                <a:stCxn id="56" idx="3"/>
                <a:endCxn id="10" idx="1"/>
              </p:cNvCxnSpPr>
              <p:nvPr/>
            </p:nvCxnSpPr>
            <p:spPr>
              <a:xfrm flipV="1">
                <a:off x="990499" y="2764069"/>
                <a:ext cx="1073847" cy="1220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0" idx="3"/>
                <a:endCxn id="65" idx="1"/>
              </p:cNvCxnSpPr>
              <p:nvPr/>
            </p:nvCxnSpPr>
            <p:spPr>
              <a:xfrm flipV="1">
                <a:off x="3712671" y="1569140"/>
                <a:ext cx="1476407" cy="1194929"/>
              </a:xfrm>
              <a:prstGeom prst="straightConnector1">
                <a:avLst/>
              </a:prstGeom>
              <a:ln w="12700">
                <a:solidFill>
                  <a:schemeClr val="tx1"/>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Flowchart: Magnetic Disk 42"/>
              <p:cNvSpPr/>
              <p:nvPr/>
            </p:nvSpPr>
            <p:spPr>
              <a:xfrm>
                <a:off x="8619447" y="1259749"/>
                <a:ext cx="1034715" cy="641095"/>
              </a:xfrm>
              <a:prstGeom prst="flowChartMagneticDisk">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CB DB</a:t>
                </a:r>
                <a:endParaRPr lang="en-US" dirty="0">
                  <a:solidFill>
                    <a:srgbClr val="7030A0"/>
                  </a:solidFill>
                </a:endParaRPr>
              </a:p>
            </p:txBody>
          </p:sp>
          <p:cxnSp>
            <p:nvCxnSpPr>
              <p:cNvPr id="98" name="Straight Arrow Connector 97"/>
              <p:cNvCxnSpPr>
                <a:stCxn id="65" idx="3"/>
                <a:endCxn id="43" idx="2"/>
              </p:cNvCxnSpPr>
              <p:nvPr/>
            </p:nvCxnSpPr>
            <p:spPr>
              <a:xfrm>
                <a:off x="6837403" y="1569140"/>
                <a:ext cx="1782044" cy="11157"/>
              </a:xfrm>
              <a:prstGeom prst="straightConnector1">
                <a:avLst/>
              </a:prstGeom>
              <a:ln w="12700">
                <a:solidFill>
                  <a:schemeClr val="tx1"/>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Flowchart: Magnetic Disk 140"/>
              <p:cNvSpPr/>
              <p:nvPr/>
            </p:nvSpPr>
            <p:spPr>
              <a:xfrm>
                <a:off x="910798" y="1243185"/>
                <a:ext cx="1034715" cy="641095"/>
              </a:xfrm>
              <a:prstGeom prst="flowChartMagneticDisk">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GIT</a:t>
                </a:r>
                <a:endParaRPr lang="en-US" dirty="0">
                  <a:solidFill>
                    <a:srgbClr val="7030A0"/>
                  </a:solidFill>
                </a:endParaRPr>
              </a:p>
            </p:txBody>
          </p:sp>
          <p:cxnSp>
            <p:nvCxnSpPr>
              <p:cNvPr id="143" name="Straight Arrow Connector 142"/>
              <p:cNvCxnSpPr>
                <a:stCxn id="56" idx="0"/>
                <a:endCxn id="141" idx="3"/>
              </p:cNvCxnSpPr>
              <p:nvPr/>
            </p:nvCxnSpPr>
            <p:spPr>
              <a:xfrm flipV="1">
                <a:off x="696404" y="1884280"/>
                <a:ext cx="731752" cy="59789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49" idx="4"/>
                <a:endCxn id="65" idx="1"/>
              </p:cNvCxnSpPr>
              <p:nvPr/>
            </p:nvCxnSpPr>
            <p:spPr>
              <a:xfrm flipV="1">
                <a:off x="4028316" y="1569140"/>
                <a:ext cx="1160762" cy="3907"/>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Flowchart: Magnetic Disk 148"/>
              <p:cNvSpPr/>
              <p:nvPr/>
            </p:nvSpPr>
            <p:spPr>
              <a:xfrm>
                <a:off x="2993601" y="1252499"/>
                <a:ext cx="1034715" cy="641095"/>
              </a:xfrm>
              <a:prstGeom prst="flowChartMagneticDisk">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MAVEN</a:t>
                </a:r>
                <a:endParaRPr lang="en-US" dirty="0">
                  <a:solidFill>
                    <a:srgbClr val="7030A0"/>
                  </a:solidFill>
                </a:endParaRPr>
              </a:p>
            </p:txBody>
          </p:sp>
          <p:cxnSp>
            <p:nvCxnSpPr>
              <p:cNvPr id="153" name="Straight Arrow Connector 152"/>
              <p:cNvCxnSpPr>
                <a:stCxn id="141" idx="4"/>
                <a:endCxn id="149" idx="2"/>
              </p:cNvCxnSpPr>
              <p:nvPr/>
            </p:nvCxnSpPr>
            <p:spPr>
              <a:xfrm>
                <a:off x="1945513" y="1563733"/>
                <a:ext cx="1048088" cy="93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2095078" y="1226353"/>
                <a:ext cx="936926" cy="707886"/>
              </a:xfrm>
              <a:prstGeom prst="rect">
                <a:avLst/>
              </a:prstGeom>
              <a:noFill/>
            </p:spPr>
            <p:txBody>
              <a:bodyPr wrap="square" rtlCol="0">
                <a:spAutoFit/>
              </a:bodyPr>
              <a:lstStyle/>
              <a:p>
                <a:r>
                  <a:rPr lang="en-US" sz="1000" dirty="0" smtClean="0">
                    <a:solidFill>
                      <a:srgbClr val="00B050"/>
                    </a:solidFill>
                  </a:rPr>
                  <a:t>1B. Jenkins Builds and Deploy to Maven Repo</a:t>
                </a:r>
                <a:endParaRPr lang="en-US" sz="1000" dirty="0">
                  <a:solidFill>
                    <a:srgbClr val="00B050"/>
                  </a:solidFill>
                </a:endParaRPr>
              </a:p>
            </p:txBody>
          </p:sp>
          <p:sp>
            <p:nvSpPr>
              <p:cNvPr id="231" name="TextBox 230"/>
              <p:cNvSpPr txBox="1"/>
              <p:nvPr/>
            </p:nvSpPr>
            <p:spPr>
              <a:xfrm>
                <a:off x="4120026" y="1057588"/>
                <a:ext cx="936926" cy="707886"/>
              </a:xfrm>
              <a:prstGeom prst="rect">
                <a:avLst/>
              </a:prstGeom>
              <a:noFill/>
            </p:spPr>
            <p:txBody>
              <a:bodyPr wrap="square" rtlCol="0">
                <a:spAutoFit/>
              </a:bodyPr>
              <a:lstStyle/>
              <a:p>
                <a:r>
                  <a:rPr lang="en-US" sz="1000" dirty="0" smtClean="0">
                    <a:solidFill>
                      <a:srgbClr val="00B050"/>
                    </a:solidFill>
                  </a:rPr>
                  <a:t>1C. Auto load</a:t>
                </a:r>
              </a:p>
              <a:p>
                <a:r>
                  <a:rPr lang="en-US" sz="1000" dirty="0" smtClean="0">
                    <a:solidFill>
                      <a:srgbClr val="00B050"/>
                    </a:solidFill>
                  </a:rPr>
                  <a:t>Model Types, &amp; Reusable Dictionaries </a:t>
                </a:r>
                <a:endParaRPr lang="en-US" sz="1000" dirty="0">
                  <a:solidFill>
                    <a:srgbClr val="00B050"/>
                  </a:solidFill>
                </a:endParaRPr>
              </a:p>
            </p:txBody>
          </p:sp>
          <p:sp>
            <p:nvSpPr>
              <p:cNvPr id="238" name="TextBox 237"/>
              <p:cNvSpPr txBox="1"/>
              <p:nvPr/>
            </p:nvSpPr>
            <p:spPr>
              <a:xfrm>
                <a:off x="3914855" y="1977938"/>
                <a:ext cx="936926" cy="553998"/>
              </a:xfrm>
              <a:prstGeom prst="rect">
                <a:avLst/>
              </a:prstGeom>
              <a:noFill/>
            </p:spPr>
            <p:txBody>
              <a:bodyPr wrap="square" rtlCol="0">
                <a:spAutoFit/>
              </a:bodyPr>
              <a:lstStyle/>
              <a:p>
                <a:r>
                  <a:rPr lang="en-US" sz="1000" dirty="0" smtClean="0">
                    <a:solidFill>
                      <a:srgbClr val="FFC000"/>
                    </a:solidFill>
                  </a:rPr>
                  <a:t>2B. Enrich, Validate CBA file</a:t>
                </a:r>
                <a:endParaRPr lang="en-US" sz="1000" dirty="0">
                  <a:solidFill>
                    <a:srgbClr val="FFC000"/>
                  </a:solidFill>
                </a:endParaRPr>
              </a:p>
            </p:txBody>
          </p:sp>
          <p:sp>
            <p:nvSpPr>
              <p:cNvPr id="268" name="TextBox 267"/>
              <p:cNvSpPr txBox="1"/>
              <p:nvPr/>
            </p:nvSpPr>
            <p:spPr>
              <a:xfrm>
                <a:off x="7212690" y="1086448"/>
                <a:ext cx="936926" cy="707886"/>
              </a:xfrm>
              <a:prstGeom prst="rect">
                <a:avLst/>
              </a:prstGeom>
              <a:noFill/>
            </p:spPr>
            <p:txBody>
              <a:bodyPr wrap="square" rtlCol="0">
                <a:spAutoFit/>
              </a:bodyPr>
              <a:lstStyle/>
              <a:p>
                <a:r>
                  <a:rPr lang="en-US" sz="1000" dirty="0" smtClean="0">
                    <a:solidFill>
                      <a:srgbClr val="00B050"/>
                    </a:solidFill>
                  </a:rPr>
                  <a:t>1D. Store</a:t>
                </a:r>
              </a:p>
              <a:p>
                <a:r>
                  <a:rPr lang="en-US" sz="1000" dirty="0" smtClean="0">
                    <a:solidFill>
                      <a:srgbClr val="00B050"/>
                    </a:solidFill>
                  </a:rPr>
                  <a:t>Model Types, &amp; Reusable Dictionaries </a:t>
                </a:r>
                <a:endParaRPr lang="en-US" sz="1000" dirty="0">
                  <a:solidFill>
                    <a:srgbClr val="00B050"/>
                  </a:solidFill>
                </a:endParaRPr>
              </a:p>
            </p:txBody>
          </p:sp>
        </p:grpSp>
        <p:grpSp>
          <p:nvGrpSpPr>
            <p:cNvPr id="273" name="Group 272"/>
            <p:cNvGrpSpPr/>
            <p:nvPr/>
          </p:nvGrpSpPr>
          <p:grpSpPr>
            <a:xfrm>
              <a:off x="895962" y="3296272"/>
              <a:ext cx="3968403" cy="2667445"/>
              <a:chOff x="895962" y="3296272"/>
              <a:chExt cx="3968403" cy="2667445"/>
            </a:xfrm>
          </p:grpSpPr>
          <p:grpSp>
            <p:nvGrpSpPr>
              <p:cNvPr id="85" name="Group 84"/>
              <p:cNvGrpSpPr/>
              <p:nvPr/>
            </p:nvGrpSpPr>
            <p:grpSpPr>
              <a:xfrm>
                <a:off x="895962" y="3807463"/>
                <a:ext cx="1351068" cy="638226"/>
                <a:chOff x="2683042" y="1660357"/>
                <a:chExt cx="1648325" cy="685801"/>
              </a:xfrm>
              <a:solidFill>
                <a:srgbClr val="FFC000"/>
              </a:solidFill>
            </p:grpSpPr>
            <p:sp>
              <p:nvSpPr>
                <p:cNvPr id="86" name="Flowchart: Alternate Process 85"/>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7" name="TextBox 86"/>
                <p:cNvSpPr txBox="1"/>
                <p:nvPr/>
              </p:nvSpPr>
              <p:spPr>
                <a:xfrm>
                  <a:off x="3253747" y="1853796"/>
                  <a:ext cx="506914" cy="281111"/>
                </a:xfrm>
                <a:prstGeom prst="rect">
                  <a:avLst/>
                </a:prstGeom>
                <a:grpFill/>
              </p:spPr>
              <p:txBody>
                <a:bodyPr wrap="none" rtlCol="0">
                  <a:spAutoFit/>
                </a:bodyPr>
                <a:lstStyle/>
                <a:p>
                  <a:pPr algn="ctr"/>
                  <a:r>
                    <a:rPr lang="en-US" sz="1100" b="1" dirty="0" smtClean="0">
                      <a:solidFill>
                        <a:srgbClr val="7030A0"/>
                      </a:solidFill>
                    </a:rPr>
                    <a:t>SDC</a:t>
                  </a:r>
                  <a:endParaRPr lang="en-US" sz="1100" b="1" dirty="0">
                    <a:solidFill>
                      <a:srgbClr val="7030A0"/>
                    </a:solidFill>
                  </a:endParaRPr>
                </a:p>
              </p:txBody>
            </p:sp>
          </p:grpSp>
          <p:cxnSp>
            <p:nvCxnSpPr>
              <p:cNvPr id="105" name="Straight Arrow Connector 104"/>
              <p:cNvCxnSpPr>
                <a:stCxn id="86" idx="3"/>
                <a:endCxn id="165" idx="1"/>
              </p:cNvCxnSpPr>
              <p:nvPr/>
            </p:nvCxnSpPr>
            <p:spPr>
              <a:xfrm>
                <a:off x="2247030" y="4126576"/>
                <a:ext cx="1111302" cy="107742"/>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5" name="Flowchart: Direct Access Storage 164"/>
              <p:cNvSpPr/>
              <p:nvPr/>
            </p:nvSpPr>
            <p:spPr>
              <a:xfrm>
                <a:off x="3358332" y="4041977"/>
                <a:ext cx="1017957" cy="384681"/>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1" name="Flowchart: Direct Access Storage 190"/>
              <p:cNvSpPr/>
              <p:nvPr/>
            </p:nvSpPr>
            <p:spPr>
              <a:xfrm>
                <a:off x="3376585" y="4994979"/>
                <a:ext cx="1017957" cy="384681"/>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239" name="TextBox 238"/>
              <p:cNvSpPr txBox="1"/>
              <p:nvPr/>
            </p:nvSpPr>
            <p:spPr>
              <a:xfrm>
                <a:off x="3829762" y="3302608"/>
                <a:ext cx="1034603" cy="246221"/>
              </a:xfrm>
              <a:prstGeom prst="rect">
                <a:avLst/>
              </a:prstGeom>
              <a:noFill/>
            </p:spPr>
            <p:txBody>
              <a:bodyPr wrap="square" rtlCol="0">
                <a:spAutoFit/>
              </a:bodyPr>
              <a:lstStyle/>
              <a:p>
                <a:r>
                  <a:rPr lang="en-US" sz="1000" dirty="0" smtClean="0">
                    <a:solidFill>
                      <a:srgbClr val="FFC000"/>
                    </a:solidFill>
                  </a:rPr>
                  <a:t>2D.Test CBA file</a:t>
                </a:r>
                <a:endParaRPr lang="en-US" sz="1000" dirty="0">
                  <a:solidFill>
                    <a:srgbClr val="FFC000"/>
                  </a:solidFill>
                </a:endParaRPr>
              </a:p>
            </p:txBody>
          </p:sp>
          <p:sp>
            <p:nvSpPr>
              <p:cNvPr id="243" name="TextBox 242"/>
              <p:cNvSpPr txBox="1"/>
              <p:nvPr/>
            </p:nvSpPr>
            <p:spPr>
              <a:xfrm>
                <a:off x="3140686" y="3576742"/>
                <a:ext cx="1060062" cy="400110"/>
              </a:xfrm>
              <a:prstGeom prst="rect">
                <a:avLst/>
              </a:prstGeom>
              <a:noFill/>
            </p:spPr>
            <p:txBody>
              <a:bodyPr wrap="square" rtlCol="0">
                <a:spAutoFit/>
              </a:bodyPr>
              <a:lstStyle/>
              <a:p>
                <a:r>
                  <a:rPr lang="en-US" sz="1000" dirty="0" smtClean="0">
                    <a:solidFill>
                      <a:srgbClr val="FFC000"/>
                    </a:solidFill>
                  </a:rPr>
                  <a:t>2C.Test Deploy CBA file</a:t>
                </a:r>
                <a:endParaRPr lang="en-US" sz="1000" dirty="0">
                  <a:solidFill>
                    <a:srgbClr val="FFC000"/>
                  </a:solidFill>
                </a:endParaRPr>
              </a:p>
            </p:txBody>
          </p:sp>
          <p:sp>
            <p:nvSpPr>
              <p:cNvPr id="244" name="TextBox 243"/>
              <p:cNvSpPr txBox="1"/>
              <p:nvPr/>
            </p:nvSpPr>
            <p:spPr>
              <a:xfrm>
                <a:off x="1656547" y="3296272"/>
                <a:ext cx="936926" cy="400110"/>
              </a:xfrm>
              <a:prstGeom prst="rect">
                <a:avLst/>
              </a:prstGeom>
              <a:noFill/>
            </p:spPr>
            <p:txBody>
              <a:bodyPr wrap="square" rtlCol="0">
                <a:spAutoFit/>
              </a:bodyPr>
              <a:lstStyle/>
              <a:p>
                <a:r>
                  <a:rPr lang="en-US" sz="1000" dirty="0" smtClean="0">
                    <a:solidFill>
                      <a:srgbClr val="7030A0"/>
                    </a:solidFill>
                  </a:rPr>
                  <a:t>3A.Store CBA file</a:t>
                </a:r>
                <a:endParaRPr lang="en-US" sz="1000" dirty="0">
                  <a:solidFill>
                    <a:srgbClr val="7030A0"/>
                  </a:solidFill>
                </a:endParaRPr>
              </a:p>
            </p:txBody>
          </p:sp>
          <p:sp>
            <p:nvSpPr>
              <p:cNvPr id="245" name="TextBox 244"/>
              <p:cNvSpPr txBox="1"/>
              <p:nvPr/>
            </p:nvSpPr>
            <p:spPr>
              <a:xfrm>
                <a:off x="2311915" y="4238665"/>
                <a:ext cx="936926" cy="400110"/>
              </a:xfrm>
              <a:prstGeom prst="rect">
                <a:avLst/>
              </a:prstGeom>
              <a:noFill/>
            </p:spPr>
            <p:txBody>
              <a:bodyPr wrap="square" rtlCol="0">
                <a:spAutoFit/>
              </a:bodyPr>
              <a:lstStyle/>
              <a:p>
                <a:r>
                  <a:rPr lang="en-US" sz="1000" dirty="0" smtClean="0">
                    <a:solidFill>
                      <a:srgbClr val="7030A0"/>
                    </a:solidFill>
                  </a:rPr>
                  <a:t>3B.Publish CBA file</a:t>
                </a:r>
                <a:endParaRPr lang="en-US" sz="1000" dirty="0">
                  <a:solidFill>
                    <a:srgbClr val="7030A0"/>
                  </a:solidFill>
                </a:endParaRPr>
              </a:p>
            </p:txBody>
          </p:sp>
          <p:sp>
            <p:nvSpPr>
              <p:cNvPr id="256" name="TextBox 255"/>
              <p:cNvSpPr txBox="1"/>
              <p:nvPr/>
            </p:nvSpPr>
            <p:spPr>
              <a:xfrm>
                <a:off x="2676903" y="5409719"/>
                <a:ext cx="1015896" cy="553998"/>
              </a:xfrm>
              <a:prstGeom prst="rect">
                <a:avLst/>
              </a:prstGeom>
              <a:noFill/>
            </p:spPr>
            <p:txBody>
              <a:bodyPr wrap="square" rtlCol="0">
                <a:spAutoFit/>
              </a:bodyPr>
              <a:lstStyle/>
              <a:p>
                <a:r>
                  <a:rPr lang="en-US" sz="1000" dirty="0" smtClean="0">
                    <a:solidFill>
                      <a:srgbClr val="C00000"/>
                    </a:solidFill>
                  </a:rPr>
                  <a:t>4H.Consume </a:t>
                </a:r>
              </a:p>
              <a:p>
                <a:r>
                  <a:rPr lang="en-US" sz="1000" dirty="0" smtClean="0">
                    <a:solidFill>
                      <a:srgbClr val="C00000"/>
                    </a:solidFill>
                  </a:rPr>
                  <a:t>Self Service</a:t>
                </a:r>
              </a:p>
              <a:p>
                <a:r>
                  <a:rPr lang="en-US" sz="1000" dirty="0" smtClean="0">
                    <a:solidFill>
                      <a:srgbClr val="C00000"/>
                    </a:solidFill>
                  </a:rPr>
                  <a:t>Response</a:t>
                </a:r>
                <a:endParaRPr lang="en-US" sz="1000" dirty="0">
                  <a:solidFill>
                    <a:srgbClr val="C00000"/>
                  </a:solidFill>
                </a:endParaRPr>
              </a:p>
            </p:txBody>
          </p:sp>
          <p:grpSp>
            <p:nvGrpSpPr>
              <p:cNvPr id="257" name="Group 256"/>
              <p:cNvGrpSpPr/>
              <p:nvPr/>
            </p:nvGrpSpPr>
            <p:grpSpPr>
              <a:xfrm>
                <a:off x="897941" y="5168103"/>
                <a:ext cx="1351068" cy="638226"/>
                <a:chOff x="2683042" y="1660357"/>
                <a:chExt cx="1648325" cy="685801"/>
              </a:xfrm>
              <a:solidFill>
                <a:schemeClr val="accent6">
                  <a:lumMod val="60000"/>
                  <a:lumOff val="40000"/>
                </a:schemeClr>
              </a:solidFill>
            </p:grpSpPr>
            <p:sp>
              <p:nvSpPr>
                <p:cNvPr id="258" name="Flowchart: Alternate Process 257"/>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59" name="TextBox 258"/>
                <p:cNvSpPr txBox="1"/>
                <p:nvPr/>
              </p:nvSpPr>
              <p:spPr>
                <a:xfrm>
                  <a:off x="3294818" y="1787813"/>
                  <a:ext cx="424776" cy="281111"/>
                </a:xfrm>
                <a:prstGeom prst="rect">
                  <a:avLst/>
                </a:prstGeom>
                <a:grpFill/>
              </p:spPr>
              <p:txBody>
                <a:bodyPr wrap="none" rtlCol="0">
                  <a:spAutoFit/>
                </a:bodyPr>
                <a:lstStyle/>
                <a:p>
                  <a:pPr algn="ctr"/>
                  <a:r>
                    <a:rPr lang="en-US" sz="1100" b="1" dirty="0" smtClean="0">
                      <a:solidFill>
                        <a:srgbClr val="7030A0"/>
                      </a:solidFill>
                    </a:rPr>
                    <a:t>SO</a:t>
                  </a:r>
                  <a:endParaRPr lang="en-US" sz="1100" b="1" dirty="0">
                    <a:solidFill>
                      <a:srgbClr val="7030A0"/>
                    </a:solidFill>
                  </a:endParaRPr>
                </a:p>
              </p:txBody>
            </p:sp>
          </p:grpSp>
          <p:cxnSp>
            <p:nvCxnSpPr>
              <p:cNvPr id="260" name="Straight Arrow Connector 259"/>
              <p:cNvCxnSpPr>
                <a:stCxn id="258" idx="3"/>
                <a:endCxn id="191" idx="1"/>
              </p:cNvCxnSpPr>
              <p:nvPr/>
            </p:nvCxnSpPr>
            <p:spPr>
              <a:xfrm flipV="1">
                <a:off x="2249009" y="5187320"/>
                <a:ext cx="1127576" cy="29989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2297005" y="4670653"/>
                <a:ext cx="1015896" cy="553998"/>
              </a:xfrm>
              <a:prstGeom prst="rect">
                <a:avLst/>
              </a:prstGeom>
              <a:noFill/>
            </p:spPr>
            <p:txBody>
              <a:bodyPr wrap="square" rtlCol="0">
                <a:spAutoFit/>
              </a:bodyPr>
              <a:lstStyle/>
              <a:p>
                <a:r>
                  <a:rPr lang="en-US" sz="1000" dirty="0" smtClean="0">
                    <a:solidFill>
                      <a:srgbClr val="C00000"/>
                    </a:solidFill>
                  </a:rPr>
                  <a:t>4A.Send</a:t>
                </a:r>
              </a:p>
              <a:p>
                <a:r>
                  <a:rPr lang="en-US" sz="1000" dirty="0" smtClean="0">
                    <a:solidFill>
                      <a:srgbClr val="C00000"/>
                    </a:solidFill>
                  </a:rPr>
                  <a:t>Self Service</a:t>
                </a:r>
              </a:p>
              <a:p>
                <a:r>
                  <a:rPr lang="en-US" sz="1000" dirty="0" smtClean="0">
                    <a:solidFill>
                      <a:srgbClr val="C00000"/>
                    </a:solidFill>
                  </a:rPr>
                  <a:t>Request</a:t>
                </a:r>
                <a:endParaRPr lang="en-US" sz="1000" dirty="0">
                  <a:solidFill>
                    <a:srgbClr val="C00000"/>
                  </a:solidFill>
                </a:endParaRPr>
              </a:p>
            </p:txBody>
          </p:sp>
          <p:sp>
            <p:nvSpPr>
              <p:cNvPr id="269" name="TextBox 268"/>
              <p:cNvSpPr txBox="1"/>
              <p:nvPr/>
            </p:nvSpPr>
            <p:spPr>
              <a:xfrm>
                <a:off x="3434197" y="5044351"/>
                <a:ext cx="649537" cy="276999"/>
              </a:xfrm>
              <a:prstGeom prst="rect">
                <a:avLst/>
              </a:prstGeom>
              <a:noFill/>
            </p:spPr>
            <p:txBody>
              <a:bodyPr wrap="none" rtlCol="0">
                <a:spAutoFit/>
              </a:bodyPr>
              <a:lstStyle/>
              <a:p>
                <a:r>
                  <a:rPr lang="en-US" sz="1200" b="1" dirty="0" err="1" smtClean="0">
                    <a:solidFill>
                      <a:srgbClr val="7030A0"/>
                    </a:solidFill>
                  </a:rPr>
                  <a:t>DMaaP</a:t>
                </a:r>
                <a:endParaRPr lang="en-US" sz="1200" b="1" dirty="0">
                  <a:solidFill>
                    <a:srgbClr val="7030A0"/>
                  </a:solidFill>
                </a:endParaRPr>
              </a:p>
            </p:txBody>
          </p:sp>
          <p:sp>
            <p:nvSpPr>
              <p:cNvPr id="270" name="TextBox 269"/>
              <p:cNvSpPr txBox="1"/>
              <p:nvPr/>
            </p:nvSpPr>
            <p:spPr>
              <a:xfrm>
                <a:off x="3426028" y="4084522"/>
                <a:ext cx="649537" cy="276999"/>
              </a:xfrm>
              <a:prstGeom prst="rect">
                <a:avLst/>
              </a:prstGeom>
              <a:noFill/>
            </p:spPr>
            <p:txBody>
              <a:bodyPr wrap="none" rtlCol="0">
                <a:spAutoFit/>
              </a:bodyPr>
              <a:lstStyle/>
              <a:p>
                <a:r>
                  <a:rPr lang="en-US" sz="1200" b="1" dirty="0" err="1" smtClean="0">
                    <a:solidFill>
                      <a:srgbClr val="7030A0"/>
                    </a:solidFill>
                  </a:rPr>
                  <a:t>DMaaP</a:t>
                </a:r>
                <a:endParaRPr lang="en-US" sz="1200" b="1" dirty="0">
                  <a:solidFill>
                    <a:srgbClr val="7030A0"/>
                  </a:solidFill>
                </a:endParaRPr>
              </a:p>
            </p:txBody>
          </p:sp>
        </p:grpSp>
      </p:grpSp>
      <p:sp>
        <p:nvSpPr>
          <p:cNvPr id="3" name="TextBox 2"/>
          <p:cNvSpPr txBox="1"/>
          <p:nvPr/>
        </p:nvSpPr>
        <p:spPr>
          <a:xfrm>
            <a:off x="5504085" y="2121418"/>
            <a:ext cx="2937727" cy="369332"/>
          </a:xfrm>
          <a:prstGeom prst="rect">
            <a:avLst/>
          </a:prstGeom>
          <a:noFill/>
        </p:spPr>
        <p:txBody>
          <a:bodyPr wrap="none" rtlCol="0">
            <a:spAutoFit/>
          </a:bodyPr>
          <a:lstStyle/>
          <a:p>
            <a:r>
              <a:rPr lang="en-US" b="1" dirty="0" smtClean="0"/>
              <a:t>Blueprint Processor Platform</a:t>
            </a:r>
            <a:endParaRPr lang="en-US" b="1" dirty="0"/>
          </a:p>
        </p:txBody>
      </p:sp>
      <p:sp>
        <p:nvSpPr>
          <p:cNvPr id="106" name="Rounded Rectangle 105"/>
          <p:cNvSpPr/>
          <p:nvPr/>
        </p:nvSpPr>
        <p:spPr>
          <a:xfrm>
            <a:off x="5053965" y="1037105"/>
            <a:ext cx="4848024" cy="99647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Tree>
    <p:extLst>
      <p:ext uri="{BB962C8B-B14F-4D97-AF65-F5344CB8AC3E}">
        <p14:creationId xmlns:p14="http://schemas.microsoft.com/office/powerpoint/2010/main" val="963826949"/>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Decomposition</a:t>
            </a:r>
            <a:endParaRPr lang="en-US" dirty="0"/>
          </a:p>
        </p:txBody>
      </p:sp>
      <p:sp>
        <p:nvSpPr>
          <p:cNvPr id="4" name="Rounded Rectangle 3"/>
          <p:cNvSpPr/>
          <p:nvPr/>
        </p:nvSpPr>
        <p:spPr>
          <a:xfrm>
            <a:off x="1419799" y="1336417"/>
            <a:ext cx="2801955" cy="341058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041812" y="1787236"/>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CDS UI/ Client</a:t>
            </a:r>
            <a:endParaRPr lang="en-US" sz="1400" dirty="0">
              <a:solidFill>
                <a:schemeClr val="tx1"/>
              </a:solidFill>
            </a:endParaRPr>
          </a:p>
        </p:txBody>
      </p:sp>
      <p:sp>
        <p:nvSpPr>
          <p:cNvPr id="6" name="Rounded Rectangle 5"/>
          <p:cNvSpPr/>
          <p:nvPr/>
        </p:nvSpPr>
        <p:spPr>
          <a:xfrm>
            <a:off x="2041812" y="3106881"/>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CDS UI / Server</a:t>
            </a:r>
            <a:endParaRPr lang="en-US" sz="1400" dirty="0">
              <a:solidFill>
                <a:schemeClr val="tx1"/>
              </a:solidFill>
            </a:endParaRPr>
          </a:p>
        </p:txBody>
      </p:sp>
      <p:sp>
        <p:nvSpPr>
          <p:cNvPr id="7" name="TextBox 6"/>
          <p:cNvSpPr txBox="1"/>
          <p:nvPr/>
        </p:nvSpPr>
        <p:spPr>
          <a:xfrm>
            <a:off x="1858784" y="1383995"/>
            <a:ext cx="2117567" cy="369332"/>
          </a:xfrm>
          <a:prstGeom prst="rect">
            <a:avLst/>
          </a:prstGeom>
          <a:noFill/>
        </p:spPr>
        <p:txBody>
          <a:bodyPr wrap="none" rtlCol="0">
            <a:spAutoFit/>
          </a:bodyPr>
          <a:lstStyle/>
          <a:p>
            <a:r>
              <a:rPr lang="en-US" dirty="0" smtClean="0"/>
              <a:t>CDS Frontend/UI MS</a:t>
            </a:r>
            <a:endParaRPr lang="en-US" dirty="0"/>
          </a:p>
        </p:txBody>
      </p:sp>
      <p:sp>
        <p:nvSpPr>
          <p:cNvPr id="8" name="Rounded Rectangle 7"/>
          <p:cNvSpPr/>
          <p:nvPr/>
        </p:nvSpPr>
        <p:spPr>
          <a:xfrm>
            <a:off x="5796394" y="1887681"/>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Controller Blue Prints</a:t>
            </a:r>
          </a:p>
          <a:p>
            <a:pPr algn="ctr"/>
            <a:r>
              <a:rPr lang="en-US" sz="1400" dirty="0" smtClean="0">
                <a:solidFill>
                  <a:schemeClr val="tx1"/>
                </a:solidFill>
              </a:rPr>
              <a:t>Studio MS</a:t>
            </a:r>
            <a:endParaRPr lang="en-US" dirty="0">
              <a:solidFill>
                <a:schemeClr val="tx1"/>
              </a:solidFill>
            </a:endParaRPr>
          </a:p>
        </p:txBody>
      </p:sp>
      <p:sp>
        <p:nvSpPr>
          <p:cNvPr id="9" name="Rounded Rectangle 8"/>
          <p:cNvSpPr/>
          <p:nvPr/>
        </p:nvSpPr>
        <p:spPr>
          <a:xfrm>
            <a:off x="5796394" y="3889663"/>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Blue Prints Processor MS</a:t>
            </a:r>
            <a:endParaRPr lang="en-US" sz="1400" dirty="0">
              <a:solidFill>
                <a:schemeClr val="tx1"/>
              </a:solidFill>
            </a:endParaRPr>
          </a:p>
        </p:txBody>
      </p:sp>
      <p:sp>
        <p:nvSpPr>
          <p:cNvPr id="10" name="Flowchart: Magnetic Disk 9"/>
          <p:cNvSpPr/>
          <p:nvPr/>
        </p:nvSpPr>
        <p:spPr>
          <a:xfrm>
            <a:off x="3038485" y="4147227"/>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7108247" y="2337088"/>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966238" y="4333009"/>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3"/>
            <a:endCxn id="8" idx="1"/>
          </p:cNvCxnSpPr>
          <p:nvPr/>
        </p:nvCxnSpPr>
        <p:spPr>
          <a:xfrm flipV="1">
            <a:off x="3486148" y="2337088"/>
            <a:ext cx="2310246" cy="121920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a:endCxn id="8" idx="2"/>
          </p:cNvCxnSpPr>
          <p:nvPr/>
        </p:nvCxnSpPr>
        <p:spPr>
          <a:xfrm flipV="1">
            <a:off x="6518562" y="2786495"/>
            <a:ext cx="0" cy="1103168"/>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2"/>
          </p:cNvCxnSpPr>
          <p:nvPr/>
        </p:nvCxnSpPr>
        <p:spPr>
          <a:xfrm flipV="1">
            <a:off x="2763980" y="2686050"/>
            <a:ext cx="0" cy="420831"/>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33872" y="2409051"/>
            <a:ext cx="1313565" cy="276999"/>
          </a:xfrm>
          <a:prstGeom prst="rect">
            <a:avLst/>
          </a:prstGeom>
          <a:noFill/>
        </p:spPr>
        <p:txBody>
          <a:bodyPr wrap="none" rtlCol="0">
            <a:spAutoFit/>
          </a:bodyPr>
          <a:lstStyle/>
          <a:p>
            <a:r>
              <a:rPr lang="en-US" sz="1200" dirty="0" smtClean="0"/>
              <a:t>Angular / Browser</a:t>
            </a:r>
            <a:endParaRPr lang="en-US" sz="1200" dirty="0"/>
          </a:p>
        </p:txBody>
      </p:sp>
      <p:sp>
        <p:nvSpPr>
          <p:cNvPr id="17" name="TextBox 16"/>
          <p:cNvSpPr txBox="1"/>
          <p:nvPr/>
        </p:nvSpPr>
        <p:spPr>
          <a:xfrm>
            <a:off x="2041812" y="3728696"/>
            <a:ext cx="1426994" cy="276999"/>
          </a:xfrm>
          <a:prstGeom prst="rect">
            <a:avLst/>
          </a:prstGeom>
          <a:noFill/>
        </p:spPr>
        <p:txBody>
          <a:bodyPr wrap="none" rtlCol="0">
            <a:spAutoFit/>
          </a:bodyPr>
          <a:lstStyle/>
          <a:p>
            <a:r>
              <a:rPr lang="en-US" sz="1200" dirty="0" smtClean="0"/>
              <a:t>Loopback4 / </a:t>
            </a:r>
            <a:r>
              <a:rPr lang="en-US" sz="1200" dirty="0" err="1" smtClean="0"/>
              <a:t>Nodejs</a:t>
            </a:r>
            <a:endParaRPr lang="en-US" sz="1200" dirty="0"/>
          </a:p>
        </p:txBody>
      </p:sp>
      <p:sp>
        <p:nvSpPr>
          <p:cNvPr id="18" name="TextBox 17"/>
          <p:cNvSpPr txBox="1"/>
          <p:nvPr/>
        </p:nvSpPr>
        <p:spPr>
          <a:xfrm>
            <a:off x="5796394" y="1629685"/>
            <a:ext cx="1140056" cy="276999"/>
          </a:xfrm>
          <a:prstGeom prst="rect">
            <a:avLst/>
          </a:prstGeom>
          <a:noFill/>
        </p:spPr>
        <p:txBody>
          <a:bodyPr wrap="none" rtlCol="0">
            <a:spAutoFit/>
          </a:bodyPr>
          <a:lstStyle/>
          <a:p>
            <a:r>
              <a:rPr lang="en-US" sz="1200" dirty="0" smtClean="0"/>
              <a:t>Spring Boot 2.1</a:t>
            </a:r>
            <a:endParaRPr lang="en-US" sz="1200" dirty="0"/>
          </a:p>
        </p:txBody>
      </p:sp>
      <p:sp>
        <p:nvSpPr>
          <p:cNvPr id="19" name="TextBox 18"/>
          <p:cNvSpPr txBox="1"/>
          <p:nvPr/>
        </p:nvSpPr>
        <p:spPr>
          <a:xfrm>
            <a:off x="4602286" y="2968381"/>
            <a:ext cx="1485215" cy="276999"/>
          </a:xfrm>
          <a:prstGeom prst="rect">
            <a:avLst/>
          </a:prstGeom>
          <a:noFill/>
        </p:spPr>
        <p:txBody>
          <a:bodyPr wrap="none" rtlCol="0">
            <a:spAutoFit/>
          </a:bodyPr>
          <a:lstStyle/>
          <a:p>
            <a:r>
              <a:rPr lang="en-US" sz="1200" dirty="0" err="1" smtClean="0"/>
              <a:t>Webflux</a:t>
            </a:r>
            <a:r>
              <a:rPr lang="en-US" sz="1200" dirty="0" smtClean="0"/>
              <a:t> Http / GRPC</a:t>
            </a:r>
            <a:endParaRPr lang="en-US" sz="1200" dirty="0"/>
          </a:p>
        </p:txBody>
      </p:sp>
      <p:sp>
        <p:nvSpPr>
          <p:cNvPr id="20" name="TextBox 19"/>
          <p:cNvSpPr txBox="1"/>
          <p:nvPr/>
        </p:nvSpPr>
        <p:spPr>
          <a:xfrm>
            <a:off x="5813736" y="3608016"/>
            <a:ext cx="909223" cy="276999"/>
          </a:xfrm>
          <a:prstGeom prst="rect">
            <a:avLst/>
          </a:prstGeom>
          <a:noFill/>
        </p:spPr>
        <p:txBody>
          <a:bodyPr wrap="none" rtlCol="0">
            <a:spAutoFit/>
          </a:bodyPr>
          <a:lstStyle/>
          <a:p>
            <a:r>
              <a:rPr lang="en-US" sz="1200" dirty="0" smtClean="0"/>
              <a:t>Spring Boot</a:t>
            </a:r>
            <a:endParaRPr lang="en-US" sz="1200" dirty="0"/>
          </a:p>
        </p:txBody>
      </p:sp>
      <p:cxnSp>
        <p:nvCxnSpPr>
          <p:cNvPr id="21" name="Straight Arrow Connector 20"/>
          <p:cNvCxnSpPr>
            <a:stCxn id="6" idx="3"/>
            <a:endCxn id="9" idx="1"/>
          </p:cNvCxnSpPr>
          <p:nvPr/>
        </p:nvCxnSpPr>
        <p:spPr>
          <a:xfrm>
            <a:off x="3486148" y="3556288"/>
            <a:ext cx="2310246" cy="782782"/>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39113" y="3815150"/>
            <a:ext cx="1485215" cy="276999"/>
          </a:xfrm>
          <a:prstGeom prst="rect">
            <a:avLst/>
          </a:prstGeom>
          <a:noFill/>
        </p:spPr>
        <p:txBody>
          <a:bodyPr wrap="none" rtlCol="0">
            <a:spAutoFit/>
          </a:bodyPr>
          <a:lstStyle/>
          <a:p>
            <a:r>
              <a:rPr lang="en-US" sz="1200" dirty="0" err="1" smtClean="0"/>
              <a:t>Webflux</a:t>
            </a:r>
            <a:r>
              <a:rPr lang="en-US" sz="1200" dirty="0" smtClean="0"/>
              <a:t> Http / GRPC</a:t>
            </a:r>
            <a:endParaRPr lang="en-US" sz="1200" dirty="0"/>
          </a:p>
        </p:txBody>
      </p:sp>
      <p:sp>
        <p:nvSpPr>
          <p:cNvPr id="23" name="TextBox 22"/>
          <p:cNvSpPr txBox="1"/>
          <p:nvPr/>
        </p:nvSpPr>
        <p:spPr>
          <a:xfrm>
            <a:off x="2809092" y="2719959"/>
            <a:ext cx="1279581" cy="276999"/>
          </a:xfrm>
          <a:prstGeom prst="rect">
            <a:avLst/>
          </a:prstGeom>
          <a:noFill/>
        </p:spPr>
        <p:txBody>
          <a:bodyPr wrap="none" rtlCol="0">
            <a:spAutoFit/>
          </a:bodyPr>
          <a:lstStyle/>
          <a:p>
            <a:r>
              <a:rPr lang="en-US" sz="1200" dirty="0" smtClean="0"/>
              <a:t>Http / </a:t>
            </a:r>
            <a:r>
              <a:rPr lang="en-US" sz="1200" dirty="0" err="1" smtClean="0"/>
              <a:t>Websocket</a:t>
            </a:r>
            <a:endParaRPr lang="en-US" sz="1200" dirty="0"/>
          </a:p>
        </p:txBody>
      </p:sp>
      <p:sp>
        <p:nvSpPr>
          <p:cNvPr id="24" name="TextBox 23"/>
          <p:cNvSpPr txBox="1"/>
          <p:nvPr/>
        </p:nvSpPr>
        <p:spPr>
          <a:xfrm>
            <a:off x="6858016" y="1179050"/>
            <a:ext cx="4798558" cy="646331"/>
          </a:xfrm>
          <a:prstGeom prst="rect">
            <a:avLst/>
          </a:prstGeom>
          <a:noFill/>
        </p:spPr>
        <p:txBody>
          <a:bodyPr wrap="none" rtlCol="0">
            <a:spAutoFit/>
          </a:bodyPr>
          <a:lstStyle/>
          <a:p>
            <a:pPr marL="342900" indent="-342900">
              <a:buFontTx/>
              <a:buAutoNum type="arabicPeriod"/>
            </a:pPr>
            <a:r>
              <a:rPr lang="en-US" sz="1200" dirty="0" smtClean="0"/>
              <a:t>Artifact Management(Blue Prints, Model Type, Resource Definitions)</a:t>
            </a:r>
            <a:endParaRPr lang="en-US" sz="1200" dirty="0" smtClean="0"/>
          </a:p>
          <a:p>
            <a:pPr marL="342900" indent="-342900">
              <a:buFontTx/>
              <a:buAutoNum type="arabicPeriod"/>
            </a:pPr>
            <a:r>
              <a:rPr lang="en-US" sz="1200" dirty="0" smtClean="0"/>
              <a:t>Enrichment</a:t>
            </a:r>
            <a:r>
              <a:rPr lang="en-US" sz="1200" dirty="0" smtClean="0"/>
              <a:t>( Model Types/ Resource Definition)</a:t>
            </a:r>
          </a:p>
          <a:p>
            <a:pPr marL="342900" indent="-342900">
              <a:buAutoNum type="arabicPeriod"/>
            </a:pPr>
            <a:r>
              <a:rPr lang="en-US" sz="1200" dirty="0" smtClean="0"/>
              <a:t>Validation( Model Types/ Resource Definition)</a:t>
            </a:r>
            <a:endParaRPr lang="en-US" sz="1200" dirty="0"/>
          </a:p>
        </p:txBody>
      </p:sp>
      <p:sp>
        <p:nvSpPr>
          <p:cNvPr id="25" name="TextBox 24"/>
          <p:cNvSpPr txBox="1"/>
          <p:nvPr/>
        </p:nvSpPr>
        <p:spPr>
          <a:xfrm>
            <a:off x="7200055" y="3682529"/>
            <a:ext cx="2098523" cy="646331"/>
          </a:xfrm>
          <a:prstGeom prst="rect">
            <a:avLst/>
          </a:prstGeom>
          <a:noFill/>
        </p:spPr>
        <p:txBody>
          <a:bodyPr wrap="none" rtlCol="0">
            <a:spAutoFit/>
          </a:bodyPr>
          <a:lstStyle/>
          <a:p>
            <a:pPr marL="342900" indent="-342900">
              <a:buAutoNum type="arabicPeriod"/>
            </a:pPr>
            <a:r>
              <a:rPr lang="en-US" sz="1200" dirty="0" smtClean="0"/>
              <a:t>Process</a:t>
            </a:r>
          </a:p>
          <a:p>
            <a:pPr marL="342900" indent="-342900">
              <a:buAutoNum type="arabicPeriod"/>
            </a:pPr>
            <a:r>
              <a:rPr lang="en-US" sz="1200" dirty="0" smtClean="0"/>
              <a:t>Resource Resolution</a:t>
            </a:r>
          </a:p>
          <a:p>
            <a:pPr marL="342900" indent="-342900">
              <a:buAutoNum type="arabicPeriod"/>
            </a:pPr>
            <a:r>
              <a:rPr lang="en-US" sz="1200" dirty="0" smtClean="0"/>
              <a:t>Network Communication</a:t>
            </a:r>
          </a:p>
        </p:txBody>
      </p:sp>
      <p:sp>
        <p:nvSpPr>
          <p:cNvPr id="26" name="TextBox 25"/>
          <p:cNvSpPr txBox="1"/>
          <p:nvPr/>
        </p:nvSpPr>
        <p:spPr>
          <a:xfrm>
            <a:off x="914098" y="4799871"/>
            <a:ext cx="2978050" cy="1015663"/>
          </a:xfrm>
          <a:prstGeom prst="rect">
            <a:avLst/>
          </a:prstGeom>
          <a:noFill/>
        </p:spPr>
        <p:txBody>
          <a:bodyPr wrap="square" rtlCol="0">
            <a:spAutoFit/>
          </a:bodyPr>
          <a:lstStyle/>
          <a:p>
            <a:pPr marL="342900" indent="-342900">
              <a:buFontTx/>
              <a:buAutoNum type="arabicPeriod"/>
            </a:pPr>
            <a:r>
              <a:rPr lang="en-US" sz="1200" dirty="0" smtClean="0"/>
              <a:t>Proxy Artifact Management(Blue Prints, Model Type, Resource Definitions)</a:t>
            </a:r>
          </a:p>
          <a:p>
            <a:pPr marL="342900" indent="-342900">
              <a:buFontTx/>
              <a:buAutoNum type="arabicPeriod"/>
            </a:pPr>
            <a:r>
              <a:rPr lang="en-US" sz="1200" dirty="0" smtClean="0"/>
              <a:t>Proxy Enhancement and Enrichment</a:t>
            </a:r>
          </a:p>
          <a:p>
            <a:pPr marL="342900" indent="-342900">
              <a:buFontTx/>
              <a:buAutoNum type="arabicPeriod"/>
            </a:pPr>
            <a:r>
              <a:rPr lang="en-US" sz="1200" dirty="0" smtClean="0"/>
              <a:t>User Event Management</a:t>
            </a:r>
          </a:p>
          <a:p>
            <a:pPr marL="342900" indent="-342900">
              <a:buFontTx/>
              <a:buAutoNum type="arabicPeriod"/>
            </a:pPr>
            <a:r>
              <a:rPr lang="en-US" sz="1200" dirty="0" smtClean="0"/>
              <a:t>User Access Control Management.</a:t>
            </a:r>
            <a:endParaRPr lang="en-US" sz="1200" dirty="0"/>
          </a:p>
        </p:txBody>
      </p:sp>
      <p:sp>
        <p:nvSpPr>
          <p:cNvPr id="27" name="Rounded Rectangle 26"/>
          <p:cNvSpPr/>
          <p:nvPr/>
        </p:nvSpPr>
        <p:spPr>
          <a:xfrm>
            <a:off x="4796582" y="5541705"/>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AAF</a:t>
            </a:r>
          </a:p>
          <a:p>
            <a:pPr algn="ctr"/>
            <a:r>
              <a:rPr lang="en-US" dirty="0" smtClean="0">
                <a:solidFill>
                  <a:schemeClr val="tx1"/>
                </a:solidFill>
              </a:rPr>
              <a:t>MS</a:t>
            </a:r>
            <a:endParaRPr lang="en-US" dirty="0">
              <a:solidFill>
                <a:schemeClr val="tx1"/>
              </a:solidFill>
            </a:endParaRPr>
          </a:p>
        </p:txBody>
      </p:sp>
      <p:cxnSp>
        <p:nvCxnSpPr>
          <p:cNvPr id="28" name="Straight Arrow Connector 27"/>
          <p:cNvCxnSpPr>
            <a:stCxn id="6" idx="3"/>
            <a:endCxn id="27" idx="0"/>
          </p:cNvCxnSpPr>
          <p:nvPr/>
        </p:nvCxnSpPr>
        <p:spPr>
          <a:xfrm>
            <a:off x="3486148" y="3556288"/>
            <a:ext cx="2032602" cy="1985417"/>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907854" y="3172758"/>
            <a:ext cx="1485215" cy="276999"/>
          </a:xfrm>
          <a:prstGeom prst="rect">
            <a:avLst/>
          </a:prstGeom>
          <a:noFill/>
        </p:spPr>
        <p:txBody>
          <a:bodyPr wrap="none" rtlCol="0">
            <a:spAutoFit/>
          </a:bodyPr>
          <a:lstStyle/>
          <a:p>
            <a:r>
              <a:rPr lang="en-US" sz="1200" dirty="0" err="1" smtClean="0"/>
              <a:t>Webflux</a:t>
            </a:r>
            <a:r>
              <a:rPr lang="en-US" sz="1200" dirty="0" smtClean="0"/>
              <a:t> Http / GRPC</a:t>
            </a:r>
            <a:endParaRPr lang="en-US" sz="1200" dirty="0"/>
          </a:p>
        </p:txBody>
      </p:sp>
    </p:spTree>
    <p:extLst>
      <p:ext uri="{BB962C8B-B14F-4D97-AF65-F5344CB8AC3E}">
        <p14:creationId xmlns:p14="http://schemas.microsoft.com/office/powerpoint/2010/main" val="78315467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81381" y="1062081"/>
            <a:ext cx="4334480" cy="4191585"/>
          </a:xfrm>
          <a:prstGeom prst="rect">
            <a:avLst/>
          </a:prstGeom>
        </p:spPr>
      </p:pic>
      <p:sp>
        <p:nvSpPr>
          <p:cNvPr id="2" name="Title 1"/>
          <p:cNvSpPr>
            <a:spLocks noGrp="1"/>
          </p:cNvSpPr>
          <p:nvPr>
            <p:ph type="title"/>
          </p:nvPr>
        </p:nvSpPr>
        <p:spPr/>
        <p:txBody>
          <a:bodyPr>
            <a:normAutofit fontScale="90000"/>
          </a:bodyPr>
          <a:lstStyle/>
          <a:p>
            <a:r>
              <a:rPr lang="en-US" dirty="0" smtClean="0"/>
              <a:t>Controller Blueprints Logical Diagram</a:t>
            </a:r>
            <a:endParaRPr lang="en-US" dirty="0"/>
          </a:p>
        </p:txBody>
      </p:sp>
      <p:pic>
        <p:nvPicPr>
          <p:cNvPr id="4" name="Picture 3"/>
          <p:cNvPicPr>
            <a:picLocks noChangeAspect="1"/>
          </p:cNvPicPr>
          <p:nvPr/>
        </p:nvPicPr>
        <p:blipFill>
          <a:blip r:embed="rId3"/>
          <a:stretch>
            <a:fillRect/>
          </a:stretch>
        </p:blipFill>
        <p:spPr>
          <a:xfrm>
            <a:off x="469231" y="1146302"/>
            <a:ext cx="2495898" cy="2953162"/>
          </a:xfrm>
          <a:prstGeom prst="rect">
            <a:avLst/>
          </a:prstGeom>
        </p:spPr>
      </p:pic>
      <p:pic>
        <p:nvPicPr>
          <p:cNvPr id="5" name="Picture 4"/>
          <p:cNvPicPr>
            <a:picLocks noChangeAspect="1"/>
          </p:cNvPicPr>
          <p:nvPr/>
        </p:nvPicPr>
        <p:blipFill>
          <a:blip r:embed="rId4"/>
          <a:stretch>
            <a:fillRect/>
          </a:stretch>
        </p:blipFill>
        <p:spPr>
          <a:xfrm>
            <a:off x="4052608" y="2622883"/>
            <a:ext cx="2610214" cy="3486637"/>
          </a:xfrm>
          <a:prstGeom prst="rect">
            <a:avLst/>
          </a:prstGeom>
        </p:spPr>
      </p:pic>
    </p:spTree>
    <p:extLst>
      <p:ext uri="{BB962C8B-B14F-4D97-AF65-F5344CB8AC3E}">
        <p14:creationId xmlns:p14="http://schemas.microsoft.com/office/powerpoint/2010/main" val="9853123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Controller Blueprints(CB) Type Definition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1193928"/>
              </p:ext>
            </p:extLst>
          </p:nvPr>
        </p:nvGraphicFramePr>
        <p:xfrm>
          <a:off x="649706" y="1061881"/>
          <a:ext cx="11171455" cy="5411013"/>
        </p:xfrm>
        <a:graphic>
          <a:graphicData uri="http://schemas.openxmlformats.org/drawingml/2006/table">
            <a:tbl>
              <a:tblPr/>
              <a:tblGrid>
                <a:gridCol w="2045368"/>
                <a:gridCol w="938463"/>
                <a:gridCol w="1949116"/>
                <a:gridCol w="6238508"/>
              </a:tblGrid>
              <a:tr h="239577">
                <a:tc>
                  <a:txBody>
                    <a:bodyPr/>
                    <a:lstStyle/>
                    <a:p>
                      <a:pPr algn="ctr"/>
                      <a:r>
                        <a:rPr lang="en-US" sz="1400" b="1" dirty="0" smtClean="0">
                          <a:effectLst/>
                        </a:rPr>
                        <a:t>Service Template Keys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2358">
                <a:tc>
                  <a:txBody>
                    <a:bodyPr/>
                    <a:lstStyle/>
                    <a:p>
                      <a:r>
                        <a:rPr lang="en-US" sz="1400" b="1" dirty="0" err="1">
                          <a:effectLst/>
                        </a:rPr>
                        <a:t>tosca_definitions_version</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version of the </a:t>
                      </a:r>
                      <a:r>
                        <a:rPr lang="en-US" sz="1400" dirty="0" smtClean="0">
                          <a:effectLst/>
                        </a:rPr>
                        <a:t>Controller</a:t>
                      </a:r>
                      <a:r>
                        <a:rPr lang="en-US" sz="1400" baseline="0" dirty="0" smtClean="0">
                          <a:effectLst/>
                        </a:rPr>
                        <a:t> Blueprints(CB) </a:t>
                      </a:r>
                      <a:r>
                        <a:rPr lang="en-US" sz="1400" dirty="0" smtClean="0">
                          <a:effectLst/>
                        </a:rPr>
                        <a:t>Simple </a:t>
                      </a:r>
                      <a:r>
                        <a:rPr lang="en-US" sz="1400" dirty="0">
                          <a:effectLst/>
                        </a:rPr>
                        <a:t>Profile specification the template (grammar) complies with.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2358">
                <a:tc>
                  <a:txBody>
                    <a:bodyPr/>
                    <a:lstStyle/>
                    <a:p>
                      <a:r>
                        <a:rPr lang="en-US" sz="1400" b="1">
                          <a:effectLst/>
                        </a:rPr>
                        <a:t>metadata</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map</a:t>
                      </a:r>
                      <a:r>
                        <a:rPr lang="en-US" sz="1400">
                          <a:effectLst/>
                        </a:rPr>
                        <a:t> of </a:t>
                      </a:r>
                      <a:r>
                        <a:rPr lang="en-US" sz="1400">
                          <a:effectLst/>
                          <a:hlinkClick r:id="rId3"/>
                        </a:rPr>
                        <a:t>string</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Domain-specific TOSCA profile specifications may define keynames that are required for their implementations.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2218">
                <a:tc>
                  <a:txBody>
                    <a:bodyPr/>
                    <a:lstStyle/>
                    <a:p>
                      <a:r>
                        <a:rPr lang="en-US" sz="1400" b="1">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description</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Declares a description for this Service Template and its contents.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32497">
                <a:tc>
                  <a:txBody>
                    <a:bodyPr/>
                    <a:lstStyle/>
                    <a:p>
                      <a:r>
                        <a:rPr lang="en-US" sz="1400" b="1" dirty="0">
                          <a:effectLst/>
                        </a:rPr>
                        <a:t>imports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a:t>
                      </a:r>
                    </a:p>
                    <a:p>
                      <a:r>
                        <a:rPr lang="en-US" sz="1400">
                          <a:effectLst/>
                          <a:hlinkClick r:id="rId6"/>
                        </a:rPr>
                        <a:t>Import Definitions</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import statements external </a:t>
                      </a:r>
                      <a:r>
                        <a:rPr lang="en-US" sz="1400" dirty="0" smtClean="0">
                          <a:effectLst/>
                        </a:rPr>
                        <a:t>CB Definitions documents, may </a:t>
                      </a:r>
                      <a:r>
                        <a:rPr lang="en-US" sz="1400" dirty="0">
                          <a:effectLst/>
                        </a:rPr>
                        <a:t>be file location or URIs relative to the service template file within the same </a:t>
                      </a:r>
                      <a:r>
                        <a:rPr lang="en-US" sz="1400" dirty="0" smtClean="0">
                          <a:effectLst/>
                        </a:rPr>
                        <a:t>CBA file</a:t>
                      </a:r>
                      <a:r>
                        <a:rPr lang="en-US" sz="1400" dirty="0">
                          <a:effectLst/>
                        </a:rPr>
                        <a:t>.</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2358">
                <a:tc>
                  <a:txBody>
                    <a:bodyPr/>
                    <a:lstStyle/>
                    <a:p>
                      <a:r>
                        <a:rPr lang="en-US" sz="1400" b="1" dirty="0" err="1">
                          <a:effectLst/>
                        </a:rPr>
                        <a:t>artifact_types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7"/>
                        </a:rPr>
                        <a:t>Artifact </a:t>
                      </a:r>
                      <a:r>
                        <a:rPr lang="en-US" sz="1400" dirty="0">
                          <a:effectLst/>
                          <a:hlinkClick r:id="rId7"/>
                        </a:rPr>
                        <a:t>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artifact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2358">
                <a:tc>
                  <a:txBody>
                    <a:bodyPr/>
                    <a:lstStyle/>
                    <a:p>
                      <a:r>
                        <a:rPr lang="en-US" sz="1400" b="1">
                          <a:effectLst/>
                        </a:rPr>
                        <a:t>data_types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8"/>
                        </a:rPr>
                        <a:t>Data </a:t>
                      </a:r>
                      <a:r>
                        <a:rPr lang="en-US" sz="1400" dirty="0">
                          <a:effectLst/>
                          <a:hlinkClick r:id="rId8"/>
                        </a:rPr>
                        <a:t>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a list of optional </a:t>
                      </a:r>
                      <a:r>
                        <a:rPr lang="en-US" sz="1400" dirty="0" smtClean="0">
                          <a:effectLst/>
                        </a:rPr>
                        <a:t>CB Data </a:t>
                      </a:r>
                      <a:r>
                        <a:rPr lang="en-US" sz="1400" dirty="0">
                          <a:effectLst/>
                        </a:rPr>
                        <a:t>Type definitions.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32497">
                <a:tc>
                  <a:txBody>
                    <a:bodyPr/>
                    <a:lstStyle/>
                    <a:p>
                      <a:r>
                        <a:rPr lang="en-US" sz="1400" b="1">
                          <a:effectLst/>
                        </a:rPr>
                        <a:t>capability_types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9"/>
                        </a:rPr>
                        <a:t>Capability </a:t>
                      </a:r>
                      <a:r>
                        <a:rPr lang="en-US" sz="1400" dirty="0">
                          <a:effectLst/>
                          <a:hlinkClick r:id="rId9"/>
                        </a:rPr>
                        <a:t>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capability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32497">
                <a:tc>
                  <a:txBody>
                    <a:bodyPr/>
                    <a:lstStyle/>
                    <a:p>
                      <a:r>
                        <a:rPr lang="en-US" sz="1400" b="1" dirty="0" err="1">
                          <a:effectLst/>
                        </a:rPr>
                        <a:t>relationship_types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10"/>
                        </a:rPr>
                        <a:t>Relationship </a:t>
                      </a:r>
                      <a:r>
                        <a:rPr lang="en-US" sz="1400" dirty="0">
                          <a:effectLst/>
                          <a:hlinkClick r:id="rId10"/>
                        </a:rPr>
                        <a:t>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set of relationship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2358">
                <a:tc>
                  <a:txBody>
                    <a:bodyPr/>
                    <a:lstStyle/>
                    <a:p>
                      <a:r>
                        <a:rPr lang="en-US" sz="1400" b="1">
                          <a:effectLst/>
                        </a:rPr>
                        <a:t>node_types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11"/>
                        </a:rPr>
                        <a:t>Node </a:t>
                      </a:r>
                      <a:r>
                        <a:rPr lang="en-US" sz="1400" dirty="0">
                          <a:effectLst/>
                          <a:hlinkClick r:id="rId11"/>
                        </a:rPr>
                        <a:t>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This section contains a set of node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2358">
                <a:tc>
                  <a:txBody>
                    <a:bodyPr/>
                    <a:lstStyle/>
                    <a:p>
                      <a:r>
                        <a:rPr lang="en-US" sz="1400" b="1" dirty="0" err="1">
                          <a:effectLst/>
                        </a:rPr>
                        <a:t>policy_types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12"/>
                        </a:rPr>
                        <a:t>Policy </a:t>
                      </a:r>
                      <a:r>
                        <a:rPr lang="en-US" sz="1400" dirty="0">
                          <a:effectLst/>
                          <a:hlinkClick r:id="rId12"/>
                        </a:rPr>
                        <a:t>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This section contains a list of policy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32497">
                <a:tc>
                  <a:txBody>
                    <a:bodyPr/>
                    <a:lstStyle/>
                    <a:p>
                      <a:r>
                        <a:rPr lang="en-US" sz="1400" b="1" dirty="0" err="1">
                          <a:effectLst/>
                        </a:rPr>
                        <a:t>topology_template</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13"/>
                        </a:rPr>
                        <a:t>Topology Template</a:t>
                      </a:r>
                      <a:r>
                        <a:rPr lang="en-US" sz="1400" dirty="0">
                          <a:effectLst/>
                        </a:rPr>
                        <a:t> definition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topology template of an application or service, consisting of node templates that represent the application’s or service’s components, as well as relationship templates representing relations between the components.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1393187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a:t>
            </a:r>
            <a:r>
              <a:rPr lang="en-US" dirty="0" smtClean="0"/>
              <a:t>Instance Model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206088"/>
              </p:ext>
            </p:extLst>
          </p:nvPr>
        </p:nvGraphicFramePr>
        <p:xfrm>
          <a:off x="565484" y="1059530"/>
          <a:ext cx="11069052" cy="2411256"/>
        </p:xfrm>
        <a:graphic>
          <a:graphicData uri="http://schemas.openxmlformats.org/drawingml/2006/table">
            <a:tbl>
              <a:tblPr/>
              <a:tblGrid>
                <a:gridCol w="1846853"/>
                <a:gridCol w="1001888"/>
                <a:gridCol w="2951442"/>
                <a:gridCol w="5268869"/>
              </a:tblGrid>
              <a:tr h="178356">
                <a:tc>
                  <a:txBody>
                    <a:bodyPr/>
                    <a:lstStyle/>
                    <a:p>
                      <a:pPr algn="ctr"/>
                      <a:r>
                        <a:rPr lang="en-US" sz="1600" b="1" dirty="0" smtClean="0">
                          <a:effectLst/>
                        </a:rPr>
                        <a:t>Topology Template Keys</a:t>
                      </a:r>
                      <a:endParaRPr lang="en-US" sz="1600" b="1"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a:effectLst/>
                        </a:rPr>
                        <a:t>Required</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18958">
                <a:tc>
                  <a:txBody>
                    <a:bodyPr/>
                    <a:lstStyle/>
                    <a:p>
                      <a:r>
                        <a:rPr lang="en-US" sz="1400" b="1">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description</a:t>
                      </a:r>
                      <a:endParaRPr lang="en-US" sz="140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description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59560">
                <a:tc>
                  <a:txBody>
                    <a:bodyPr/>
                    <a:lstStyle/>
                    <a:p>
                      <a:r>
                        <a:rPr lang="en-US" sz="1400" b="1" dirty="0">
                          <a:effectLst/>
                        </a:rPr>
                        <a:t>inputs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smtClean="0">
                          <a:effectLst/>
                          <a:hlinkClick r:id="rId4"/>
                        </a:rPr>
                        <a:t>parameter </a:t>
                      </a:r>
                      <a:r>
                        <a:rPr lang="en-US" sz="1400" dirty="0">
                          <a:effectLst/>
                          <a:hlinkClick r:id="rId4"/>
                        </a:rPr>
                        <a:t>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input parameters (i.e., as parameter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958">
                <a:tc>
                  <a:txBody>
                    <a:bodyPr/>
                    <a:lstStyle/>
                    <a:p>
                      <a:r>
                        <a:rPr lang="en-US" sz="1400" b="1" dirty="0" err="1">
                          <a:effectLst/>
                        </a:rPr>
                        <a:t>node_templates</a:t>
                      </a:r>
                      <a:endParaRPr lang="en-US" sz="1400" b="1"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smtClean="0">
                          <a:effectLst/>
                        </a:rPr>
                        <a:t> </a:t>
                      </a:r>
                      <a:r>
                        <a:rPr lang="en-US" sz="1400" dirty="0" smtClean="0">
                          <a:effectLst/>
                          <a:hlinkClick r:id="rId5"/>
                        </a:rPr>
                        <a:t>node </a:t>
                      </a:r>
                      <a:r>
                        <a:rPr lang="en-US" sz="1400" dirty="0">
                          <a:effectLst/>
                          <a:hlinkClick r:id="rId5"/>
                        </a:rPr>
                        <a:t>templates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node template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958">
                <a:tc>
                  <a:txBody>
                    <a:bodyPr/>
                    <a:lstStyle/>
                    <a:p>
                      <a:r>
                        <a:rPr lang="en-US" sz="1400" b="1" dirty="0">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6"/>
                        </a:rPr>
                        <a:t>policy </a:t>
                      </a:r>
                      <a:r>
                        <a:rPr lang="en-US" sz="1400" dirty="0">
                          <a:effectLst/>
                          <a:hlinkClick r:id="rId6"/>
                        </a:rPr>
                        <a:t>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Policy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59560">
                <a:tc>
                  <a:txBody>
                    <a:bodyPr/>
                    <a:lstStyle/>
                    <a:p>
                      <a:r>
                        <a:rPr lang="en-US" sz="1400" b="1" dirty="0">
                          <a:effectLst/>
                        </a:rPr>
                        <a:t>workflows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imperative workflow definitions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map of imperative workflow definition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9015599"/>
              </p:ext>
            </p:extLst>
          </p:nvPr>
        </p:nvGraphicFramePr>
        <p:xfrm>
          <a:off x="553453" y="3534738"/>
          <a:ext cx="11069052" cy="2578779"/>
        </p:xfrm>
        <a:graphic>
          <a:graphicData uri="http://schemas.openxmlformats.org/drawingml/2006/table">
            <a:tbl>
              <a:tblPr/>
              <a:tblGrid>
                <a:gridCol w="1840831"/>
                <a:gridCol w="1010652"/>
                <a:gridCol w="2923674"/>
                <a:gridCol w="5293895"/>
              </a:tblGrid>
              <a:tr h="276689">
                <a:tc>
                  <a:txBody>
                    <a:bodyPr/>
                    <a:lstStyle/>
                    <a:p>
                      <a:pPr algn="ctr"/>
                      <a:r>
                        <a:rPr lang="en-US" sz="1600" b="1" dirty="0" smtClean="0">
                          <a:effectLst/>
                        </a:rPr>
                        <a:t>Node Template Keys</a:t>
                      </a:r>
                      <a:endParaRPr lang="en-US" sz="1600" b="1"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a:effectLst/>
                        </a:rPr>
                        <a:t>Required</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47141">
                <a:tc>
                  <a:txBody>
                    <a:bodyPr/>
                    <a:lstStyle/>
                    <a:p>
                      <a:r>
                        <a:rPr lang="en-US" sz="1400" b="1">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7"/>
                        </a:rPr>
                        <a:t>string</a:t>
                      </a:r>
                      <a:endParaRPr lang="en-US" sz="140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name of the Node Type the Node Template is based upon.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141">
                <a:tc>
                  <a:txBody>
                    <a:bodyPr/>
                    <a:lstStyle/>
                    <a:p>
                      <a:r>
                        <a:rPr lang="en-US" sz="1400" b="1">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description</a:t>
                      </a:r>
                      <a:endParaRPr lang="en-US" sz="140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description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141">
                <a:tc>
                  <a:txBody>
                    <a:bodyPr/>
                    <a:lstStyle/>
                    <a:p>
                      <a:r>
                        <a:rPr lang="en-US" sz="1400" b="1" dirty="0">
                          <a:effectLst/>
                        </a:rPr>
                        <a:t>properties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8"/>
                        </a:rPr>
                        <a:t>property </a:t>
                      </a:r>
                      <a:r>
                        <a:rPr lang="en-US" sz="1400" dirty="0">
                          <a:effectLst/>
                          <a:hlinkClick r:id="rId8"/>
                        </a:rPr>
                        <a:t>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141">
                <a:tc>
                  <a:txBody>
                    <a:bodyPr/>
                    <a:lstStyle/>
                    <a:p>
                      <a:r>
                        <a:rPr lang="en-US" sz="1400" b="1" dirty="0">
                          <a:effectLst/>
                        </a:rPr>
                        <a:t>attributes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9"/>
                        </a:rPr>
                        <a:t>attribute </a:t>
                      </a:r>
                      <a:r>
                        <a:rPr lang="en-US" sz="1400" dirty="0">
                          <a:effectLst/>
                          <a:hlinkClick r:id="rId9"/>
                        </a:rPr>
                        <a:t>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attribute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5387">
                <a:tc>
                  <a:txBody>
                    <a:bodyPr/>
                    <a:lstStyle/>
                    <a:p>
                      <a:r>
                        <a:rPr lang="en-US" sz="1400" b="1" dirty="0">
                          <a:effectLst/>
                        </a:rPr>
                        <a:t>requirements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10"/>
                        </a:rPr>
                        <a:t>requirement </a:t>
                      </a:r>
                      <a:r>
                        <a:rPr lang="en-US" sz="1400" dirty="0">
                          <a:effectLst/>
                          <a:hlinkClick r:id="rId10"/>
                        </a:rPr>
                        <a:t>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a:t>
                      </a:r>
                      <a:r>
                        <a:rPr lang="en-US" sz="1400" dirty="0" smtClean="0">
                          <a:effectLst/>
                        </a:rPr>
                        <a:t>list </a:t>
                      </a:r>
                      <a:r>
                        <a:rPr lang="en-US" sz="1400" dirty="0">
                          <a:effectLst/>
                        </a:rPr>
                        <a:t>of requirement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141">
                <a:tc>
                  <a:txBody>
                    <a:bodyPr/>
                    <a:lstStyle/>
                    <a:p>
                      <a:r>
                        <a:rPr lang="en-US" sz="1400" b="1">
                          <a:effectLst/>
                        </a:rPr>
                        <a:t>capabilities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11"/>
                        </a:rPr>
                        <a:t>capability </a:t>
                      </a:r>
                      <a:r>
                        <a:rPr lang="en-US" sz="1400" dirty="0">
                          <a:effectLst/>
                          <a:hlinkClick r:id="rId11"/>
                        </a:rPr>
                        <a:t>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capability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141">
                <a:tc>
                  <a:txBody>
                    <a:bodyPr/>
                    <a:lstStyle/>
                    <a:p>
                      <a:r>
                        <a:rPr lang="en-US" sz="1400" b="1">
                          <a:effectLst/>
                        </a:rPr>
                        <a:t>interfaces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a:t>
                      </a:r>
                      <a:r>
                        <a:rPr lang="en-US" sz="1400" dirty="0" smtClean="0">
                          <a:effectLst/>
                        </a:rPr>
                        <a:t>of </a:t>
                      </a:r>
                      <a:r>
                        <a:rPr lang="en-US" sz="1400" dirty="0" smtClean="0">
                          <a:effectLst/>
                          <a:hlinkClick r:id="rId12"/>
                        </a:rPr>
                        <a:t>interface </a:t>
                      </a:r>
                      <a:r>
                        <a:rPr lang="en-US" sz="1400" dirty="0">
                          <a:effectLst/>
                          <a:hlinkClick r:id="rId12"/>
                        </a:rPr>
                        <a:t>definitions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interface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66829">
                <a:tc>
                  <a:txBody>
                    <a:bodyPr/>
                    <a:lstStyle/>
                    <a:p>
                      <a:r>
                        <a:rPr lang="en-US" sz="1400" b="1" dirty="0">
                          <a:effectLst/>
                        </a:rPr>
                        <a:t>artifacts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smtClean="0">
                          <a:effectLst/>
                          <a:hlinkClick r:id="rId13"/>
                        </a:rPr>
                        <a:t>artifact </a:t>
                      </a:r>
                      <a:r>
                        <a:rPr lang="en-US" sz="1400" dirty="0">
                          <a:effectLst/>
                          <a:hlinkClick r:id="rId13"/>
                        </a:rPr>
                        <a:t>definitions</a:t>
                      </a:r>
                      <a:endParaRPr lang="en-US" sz="1400" dirty="0">
                        <a:effectLst/>
                      </a:endParaRPr>
                    </a:p>
                    <a:p>
                      <a:r>
                        <a:rPr lang="en-US" sz="1400" dirty="0">
                          <a:effectLst/>
                        </a:rPr>
                        <a:t> </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artifact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5359656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4" name="Table 3"/>
          <p:cNvGraphicFramePr>
            <a:graphicFrameLocks noGrp="1"/>
          </p:cNvGraphicFramePr>
          <p:nvPr>
            <p:extLst>
              <p:ext uri="{D42A27DB-BD31-4B8C-83A1-F6EECF244321}">
                <p14:modId xmlns:p14="http://schemas.microsoft.com/office/powerpoint/2010/main" val="2696775776"/>
              </p:ext>
            </p:extLst>
          </p:nvPr>
        </p:nvGraphicFramePr>
        <p:xfrm>
          <a:off x="297049" y="3585411"/>
          <a:ext cx="11524112" cy="2621576"/>
        </p:xfrm>
        <a:graphic>
          <a:graphicData uri="http://schemas.openxmlformats.org/drawingml/2006/table">
            <a:tbl>
              <a:tblPr/>
              <a:tblGrid>
                <a:gridCol w="1808477"/>
                <a:gridCol w="1431758"/>
                <a:gridCol w="1576137"/>
                <a:gridCol w="6707740"/>
              </a:tblGrid>
              <a:tr h="458463">
                <a:tc>
                  <a:txBody>
                    <a:bodyPr/>
                    <a:lstStyle/>
                    <a:p>
                      <a:pPr algn="ctr"/>
                      <a:r>
                        <a:rPr lang="en-US" sz="1400" b="1" dirty="0" smtClean="0">
                          <a:effectLst/>
                        </a:rPr>
                        <a:t>Requirement</a:t>
                      </a:r>
                      <a:r>
                        <a:rPr lang="en-US" sz="1400" b="1" baseline="0" dirty="0" smtClean="0">
                          <a:effectLst/>
                        </a:rPr>
                        <a:t> Assignment Keys</a:t>
                      </a:r>
                      <a:endParaRPr lang="en-US" sz="1400" b="1"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73550">
                <a:tc>
                  <a:txBody>
                    <a:bodyPr/>
                    <a:lstStyle/>
                    <a:p>
                      <a:r>
                        <a:rPr lang="en-US" sz="1400" b="1">
                          <a:effectLst/>
                        </a:rPr>
                        <a:t>capability</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Capability definition</a:t>
                      </a:r>
                      <a:r>
                        <a:rPr lang="en-US" sz="1400" dirty="0">
                          <a:effectLst/>
                        </a:rPr>
                        <a:t> within a </a:t>
                      </a:r>
                      <a:r>
                        <a:rPr lang="en-US" sz="1400" i="1" dirty="0">
                          <a:effectLst/>
                        </a:rPr>
                        <a:t>target</a:t>
                      </a:r>
                      <a:r>
                        <a:rPr lang="en-US" sz="1400" dirty="0">
                          <a:effectLst/>
                        </a:rPr>
                        <a:t> node template that can fulfill the requirement</a:t>
                      </a:r>
                      <a:r>
                        <a:rPr lang="en-US" sz="1400" dirty="0" smtClean="0">
                          <a:effectLst/>
                        </a:rPr>
                        <a:t>.</a:t>
                      </a:r>
                      <a:endParaRPr lang="en-US" sz="1400"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90568">
                <a:tc>
                  <a:txBody>
                    <a:bodyPr/>
                    <a:lstStyle/>
                    <a:p>
                      <a:r>
                        <a:rPr lang="en-US" sz="1400" b="1">
                          <a:effectLst/>
                        </a:rPr>
                        <a:t>node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identify the target node of a relationship.  specifically, it is used to provide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Node Template</a:t>
                      </a:r>
                      <a:r>
                        <a:rPr lang="en-US" sz="1400" dirty="0">
                          <a:effectLst/>
                        </a:rPr>
                        <a:t> name that can fulfill the target node requirement</a:t>
                      </a:r>
                      <a:r>
                        <a:rPr lang="en-US" sz="1400" dirty="0" smtClean="0">
                          <a:effectLst/>
                        </a:rPr>
                        <a:t>.</a:t>
                      </a:r>
                      <a:endParaRPr lang="en-US" sz="1400"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55925">
                <a:tc>
                  <a:txBody>
                    <a:bodyPr/>
                    <a:lstStyle/>
                    <a:p>
                      <a:r>
                        <a:rPr lang="en-US" sz="1400" b="1" dirty="0">
                          <a:effectLst/>
                        </a:rPr>
                        <a:t>relationship</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provide the name of either a:</a:t>
                      </a:r>
                    </a:p>
                    <a:p>
                      <a:pPr marL="457200" indent="-228600"/>
                      <a:r>
                        <a:rPr lang="en-US" sz="1400" dirty="0" smtClean="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Relationship Type</a:t>
                      </a:r>
                      <a:r>
                        <a:rPr lang="en-US" sz="1400" dirty="0">
                          <a:effectLst/>
                        </a:rPr>
                        <a:t> that the provider will use to select a type-compatible relationship template to relate the </a:t>
                      </a:r>
                      <a:r>
                        <a:rPr lang="en-US" sz="1400" i="1" dirty="0">
                          <a:effectLst/>
                        </a:rPr>
                        <a:t>source</a:t>
                      </a:r>
                      <a:r>
                        <a:rPr lang="en-US" sz="1400" dirty="0">
                          <a:effectLst/>
                        </a:rPr>
                        <a:t> node to the </a:t>
                      </a:r>
                      <a:r>
                        <a:rPr lang="en-US" sz="1400" i="1" dirty="0">
                          <a:effectLst/>
                        </a:rPr>
                        <a:t>target</a:t>
                      </a:r>
                      <a:r>
                        <a:rPr lang="en-US" sz="1400" dirty="0">
                          <a:effectLst/>
                        </a:rPr>
                        <a:t> node at runtime.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0608447"/>
              </p:ext>
            </p:extLst>
          </p:nvPr>
        </p:nvGraphicFramePr>
        <p:xfrm>
          <a:off x="314961" y="1197030"/>
          <a:ext cx="11423356" cy="787400"/>
        </p:xfrm>
        <a:graphic>
          <a:graphicData uri="http://schemas.openxmlformats.org/drawingml/2006/table">
            <a:tbl>
              <a:tblPr/>
              <a:tblGrid>
                <a:gridCol w="1800321"/>
                <a:gridCol w="1405073"/>
                <a:gridCol w="1553576"/>
                <a:gridCol w="6664386"/>
              </a:tblGrid>
              <a:tr h="0">
                <a:tc>
                  <a:txBody>
                    <a:bodyPr/>
                    <a:lstStyle/>
                    <a:p>
                      <a:pPr algn="ctr"/>
                      <a:r>
                        <a:rPr lang="en-US" sz="1400" b="1" baseline="0" dirty="0" smtClean="0">
                          <a:effectLst/>
                        </a:rPr>
                        <a:t>Property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r>
                        <a:rPr lang="en-US" sz="1400" b="1" dirty="0" smtClean="0">
                          <a:effectLst/>
                        </a:rPr>
                        <a:t>&lt;</a:t>
                      </a:r>
                      <a:r>
                        <a:rPr lang="en-US" sz="1400" b="1" dirty="0" err="1" smtClean="0">
                          <a:effectLst/>
                        </a:rPr>
                        <a:t>property_name</a:t>
                      </a:r>
                      <a:r>
                        <a:rPr lang="en-US" sz="1400" b="1" dirty="0" smtClean="0">
                          <a:effectLst/>
                        </a:rPr>
                        <a:t>&gt;</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effectLst/>
                        </a:rPr>
                        <a:t>Any( </a:t>
                      </a:r>
                      <a:r>
                        <a:rPr lang="en-US" sz="1400" dirty="0" err="1" smtClean="0">
                          <a:effectLst/>
                        </a:rPr>
                        <a:t>JsonNode</a:t>
                      </a:r>
                      <a:r>
                        <a:rPr lang="en-US" sz="1400" dirty="0" smtClean="0">
                          <a:effectLst/>
                        </a:rPr>
                        <a:t>)</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t>&lt;</a:t>
                      </a:r>
                      <a:r>
                        <a:rPr lang="en-US" sz="1400" dirty="0" err="1" smtClean="0"/>
                        <a:t>property_name</a:t>
                      </a:r>
                      <a:r>
                        <a:rPr lang="en-US" sz="1400" dirty="0" smtClean="0"/>
                        <a:t>&gt;: &lt;</a:t>
                      </a:r>
                      <a:r>
                        <a:rPr lang="en-US" sz="1400" dirty="0" err="1" smtClean="0"/>
                        <a:t>property_value</a:t>
                      </a:r>
                      <a:r>
                        <a:rPr lang="en-US" sz="1400" dirty="0" smtClean="0"/>
                        <a:t>&gt; | { &lt;</a:t>
                      </a:r>
                      <a:r>
                        <a:rPr lang="en-US" sz="1400" dirty="0" err="1" smtClean="0"/>
                        <a:t>property_value_expression</a:t>
                      </a:r>
                      <a:r>
                        <a:rPr lang="en-US" sz="1400" dirty="0" smtClean="0"/>
                        <a:t>&gt; }</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77832"/>
              </p:ext>
            </p:extLst>
          </p:nvPr>
        </p:nvGraphicFramePr>
        <p:xfrm>
          <a:off x="314961" y="2311953"/>
          <a:ext cx="11423356" cy="787400"/>
        </p:xfrm>
        <a:graphic>
          <a:graphicData uri="http://schemas.openxmlformats.org/drawingml/2006/table">
            <a:tbl>
              <a:tblPr/>
              <a:tblGrid>
                <a:gridCol w="1800321"/>
                <a:gridCol w="1405073"/>
                <a:gridCol w="1553576"/>
                <a:gridCol w="6664386"/>
              </a:tblGrid>
              <a:tr h="0">
                <a:tc>
                  <a:txBody>
                    <a:bodyPr/>
                    <a:lstStyle/>
                    <a:p>
                      <a:pPr algn="ctr"/>
                      <a:r>
                        <a:rPr lang="en-US" sz="1400" b="1" baseline="0" dirty="0" smtClean="0">
                          <a:effectLst/>
                        </a:rPr>
                        <a:t>Attribute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r>
                        <a:rPr lang="en-US" sz="1400" b="1" dirty="0" smtClean="0">
                          <a:effectLst/>
                        </a:rPr>
                        <a:t>&lt;</a:t>
                      </a:r>
                      <a:r>
                        <a:rPr lang="en-US" sz="1400" b="1" dirty="0" err="1" smtClean="0">
                          <a:effectLst/>
                        </a:rPr>
                        <a:t>attribute_name</a:t>
                      </a:r>
                      <a:r>
                        <a:rPr lang="en-US" sz="1400" b="1" dirty="0" smtClean="0">
                          <a:effectLst/>
                        </a:rPr>
                        <a:t>&gt;</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effectLst/>
                        </a:rPr>
                        <a:t>Any( </a:t>
                      </a:r>
                      <a:r>
                        <a:rPr lang="en-US" sz="1400" dirty="0" err="1" smtClean="0">
                          <a:effectLst/>
                        </a:rPr>
                        <a:t>JsonNode</a:t>
                      </a:r>
                      <a:r>
                        <a:rPr lang="en-US" sz="1400" dirty="0" smtClean="0">
                          <a:effectLst/>
                        </a:rPr>
                        <a:t>)</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smtClean="0"/>
                        <a:t>This will assigned internally</a:t>
                      </a:r>
                      <a:r>
                        <a:rPr lang="en-US" sz="1400" baseline="0" dirty="0" smtClean="0"/>
                        <a:t> during the Node Template Operation Processing.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4091466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TC-Template-Regular">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 Right column headers">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 – Middle Column headers">
  <a:themeElements>
    <a:clrScheme name="Custom 1">
      <a:dk1>
        <a:srgbClr val="132437"/>
      </a:dk1>
      <a:lt1>
        <a:sysClr val="window" lastClr="FFFFFF"/>
      </a:lt1>
      <a:dk2>
        <a:srgbClr val="364759"/>
      </a:dk2>
      <a:lt2>
        <a:srgbClr val="EEEDE8"/>
      </a:lt2>
      <a:accent1>
        <a:srgbClr val="3E658F"/>
      </a:accent1>
      <a:accent2>
        <a:srgbClr val="F5B33C"/>
      </a:accent2>
      <a:accent3>
        <a:srgbClr val="DA2F48"/>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NAP-Templat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AP_powerpoint_presentation_v1" id="{DB83975D-0410-E24B-B943-5F1FFD2693BC}" vid="{26E034CB-823C-6A4E-B815-6D6A1245F6FC}"/>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Netcracker_Template_Regular</Template>
  <TotalTime>17710</TotalTime>
  <Words>2315</Words>
  <Application>Microsoft Office PowerPoint</Application>
  <PresentationFormat>Widescreen</PresentationFormat>
  <Paragraphs>590</Paragraphs>
  <Slides>27</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.AppleSystemUIFont</vt:lpstr>
      <vt:lpstr>Arial</vt:lpstr>
      <vt:lpstr>Calibri</vt:lpstr>
      <vt:lpstr>DengXian</vt:lpstr>
      <vt:lpstr>Gibson</vt:lpstr>
      <vt:lpstr>Gibson Light</vt:lpstr>
      <vt:lpstr>Lucida Grande</vt:lpstr>
      <vt:lpstr>Symbol</vt:lpstr>
      <vt:lpstr>Times New Roman</vt:lpstr>
      <vt:lpstr>NTC-Template-Regular</vt:lpstr>
      <vt:lpstr>2 – Right column headers</vt:lpstr>
      <vt:lpstr>3 – Middle Column headers</vt:lpstr>
      <vt:lpstr>ONAP-Template</vt:lpstr>
      <vt:lpstr>Controller Design Studio – Architecture &amp; Design</vt:lpstr>
      <vt:lpstr>Agenda</vt:lpstr>
      <vt:lpstr>Controller Design Studio Architecture</vt:lpstr>
      <vt:lpstr>Controller Design Studio Data Flow</vt:lpstr>
      <vt:lpstr>Functional Decomposition</vt:lpstr>
      <vt:lpstr>Controller Blueprints Logical Diagram</vt:lpstr>
      <vt:lpstr>Controller Blueprints(CB) Type Definition</vt:lpstr>
      <vt:lpstr>Controller Blueprints(CB) Instance Model</vt:lpstr>
      <vt:lpstr>Controller Blueprints(CB) Instance Model ( Cont..)</vt:lpstr>
      <vt:lpstr>Controller Blueprints(CB) Instance Model ( Cont..)</vt:lpstr>
      <vt:lpstr>Controller Blueprints(CB) Instance Model ( Cont..)</vt:lpstr>
      <vt:lpstr>Controller Blueprints(CB) Instance Model ( Cont..)</vt:lpstr>
      <vt:lpstr>Controller Blueprints(CB) Instance Model ( Cont..)</vt:lpstr>
      <vt:lpstr>Controller Blueprints Functions</vt:lpstr>
      <vt:lpstr>Controller Blueprints Archive(CBA) Format</vt:lpstr>
      <vt:lpstr>SLI Data Exchange (Current)</vt:lpstr>
      <vt:lpstr>SLI Context Exchange Optimization (Proposed)</vt:lpstr>
      <vt:lpstr>Contoller Blueprints Networks</vt:lpstr>
      <vt:lpstr>Controller Blueprint Archive</vt:lpstr>
      <vt:lpstr>Controller Blueprints Definitions</vt:lpstr>
      <vt:lpstr>Resource Template</vt:lpstr>
      <vt:lpstr>Resource Mappings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Жуков</dc:creator>
  <cp:lastModifiedBy>MUTHURAMALINGAM, BRINDA SANTH</cp:lastModifiedBy>
  <cp:revision>1017</cp:revision>
  <dcterms:created xsi:type="dcterms:W3CDTF">2017-07-20T12:12:46Z</dcterms:created>
  <dcterms:modified xsi:type="dcterms:W3CDTF">2018-12-18T15:56:42Z</dcterms:modified>
</cp:coreProperties>
</file>