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702" r:id="rId2"/>
    <p:sldMasterId id="2147483707" r:id="rId3"/>
    <p:sldMasterId id="2147483710" r:id="rId4"/>
  </p:sldMasterIdLst>
  <p:notesMasterIdLst>
    <p:notesMasterId r:id="rId22"/>
  </p:notesMasterIdLst>
  <p:sldIdLst>
    <p:sldId id="277" r:id="rId5"/>
    <p:sldId id="291" r:id="rId6"/>
    <p:sldId id="302" r:id="rId7"/>
    <p:sldId id="319" r:id="rId8"/>
    <p:sldId id="305" r:id="rId9"/>
    <p:sldId id="321" r:id="rId10"/>
    <p:sldId id="293" r:id="rId11"/>
    <p:sldId id="297" r:id="rId12"/>
    <p:sldId id="300" r:id="rId13"/>
    <p:sldId id="299" r:id="rId14"/>
    <p:sldId id="298" r:id="rId15"/>
    <p:sldId id="303" r:id="rId16"/>
    <p:sldId id="304" r:id="rId17"/>
    <p:sldId id="322" r:id="rId18"/>
    <p:sldId id="294"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5716" autoAdjust="0"/>
  </p:normalViewPr>
  <p:slideViewPr>
    <p:cSldViewPr snapToGrid="0">
      <p:cViewPr varScale="1">
        <p:scale>
          <a:sx n="83" d="100"/>
          <a:sy n="83" d="100"/>
        </p:scale>
        <p:origin x="75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787CC-9C7B-8A4C-B1FE-E9167EA4F417}" type="datetimeFigureOut">
              <a:rPr kumimoji="1" lang="zh-CN" altLang="en-US" smtClean="0"/>
              <a:pPr/>
              <a:t>2020/9/23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F8075-4E32-E44D-9055-006626A9E13F}" type="slidenum">
              <a:rPr kumimoji="1" lang="zh-CN" altLang="en-US" smtClean="0"/>
              <a:pPr/>
              <a:t>‹#›</a:t>
            </a:fld>
            <a:endParaRPr kumimoji="1" lang="zh-CN" altLang="en-US"/>
          </a:p>
        </p:txBody>
      </p:sp>
    </p:spTree>
    <p:extLst>
      <p:ext uri="{BB962C8B-B14F-4D97-AF65-F5344CB8AC3E}">
        <p14:creationId xmlns:p14="http://schemas.microsoft.com/office/powerpoint/2010/main" val="22268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a:t>
            </a:fld>
            <a:endParaRPr kumimoji="1" lang="zh-CN" altLang="en-US"/>
          </a:p>
        </p:txBody>
      </p:sp>
    </p:spTree>
    <p:extLst>
      <p:ext uri="{BB962C8B-B14F-4D97-AF65-F5344CB8AC3E}">
        <p14:creationId xmlns:p14="http://schemas.microsoft.com/office/powerpoint/2010/main" val="196132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17</a:t>
            </a:fld>
            <a:endParaRPr kumimoji="1" lang="zh-CN" altLang="en-US"/>
          </a:p>
        </p:txBody>
      </p:sp>
    </p:spTree>
    <p:extLst>
      <p:ext uri="{BB962C8B-B14F-4D97-AF65-F5344CB8AC3E}">
        <p14:creationId xmlns:p14="http://schemas.microsoft.com/office/powerpoint/2010/main" val="175677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3</a:t>
            </a:fld>
            <a:endParaRPr kumimoji="1" lang="zh-CN" altLang="en-US"/>
          </a:p>
        </p:txBody>
      </p:sp>
    </p:spTree>
    <p:extLst>
      <p:ext uri="{BB962C8B-B14F-4D97-AF65-F5344CB8AC3E}">
        <p14:creationId xmlns:p14="http://schemas.microsoft.com/office/powerpoint/2010/main" val="258696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5</a:t>
            </a:fld>
            <a:endParaRPr kumimoji="1" lang="zh-CN" altLang="en-US"/>
          </a:p>
        </p:txBody>
      </p:sp>
    </p:spTree>
    <p:extLst>
      <p:ext uri="{BB962C8B-B14F-4D97-AF65-F5344CB8AC3E}">
        <p14:creationId xmlns:p14="http://schemas.microsoft.com/office/powerpoint/2010/main" val="304852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7</a:t>
            </a:fld>
            <a:endParaRPr kumimoji="1" lang="zh-CN" altLang="en-US"/>
          </a:p>
        </p:txBody>
      </p:sp>
    </p:spTree>
    <p:extLst>
      <p:ext uri="{BB962C8B-B14F-4D97-AF65-F5344CB8AC3E}">
        <p14:creationId xmlns:p14="http://schemas.microsoft.com/office/powerpoint/2010/main" val="190049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8</a:t>
            </a:fld>
            <a:endParaRPr kumimoji="1" lang="zh-CN" altLang="en-US"/>
          </a:p>
        </p:txBody>
      </p:sp>
    </p:spTree>
    <p:extLst>
      <p:ext uri="{BB962C8B-B14F-4D97-AF65-F5344CB8AC3E}">
        <p14:creationId xmlns:p14="http://schemas.microsoft.com/office/powerpoint/2010/main" val="27334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9</a:t>
            </a:fld>
            <a:endParaRPr kumimoji="1" lang="zh-CN" altLang="en-US"/>
          </a:p>
        </p:txBody>
      </p:sp>
    </p:spTree>
    <p:extLst>
      <p:ext uri="{BB962C8B-B14F-4D97-AF65-F5344CB8AC3E}">
        <p14:creationId xmlns:p14="http://schemas.microsoft.com/office/powerpoint/2010/main" val="321778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10</a:t>
            </a:fld>
            <a:endParaRPr kumimoji="1" lang="zh-CN" altLang="en-US"/>
          </a:p>
        </p:txBody>
      </p:sp>
    </p:spTree>
    <p:extLst>
      <p:ext uri="{BB962C8B-B14F-4D97-AF65-F5344CB8AC3E}">
        <p14:creationId xmlns:p14="http://schemas.microsoft.com/office/powerpoint/2010/main" val="32665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11</a:t>
            </a:fld>
            <a:endParaRPr kumimoji="1" lang="zh-CN" altLang="en-US"/>
          </a:p>
        </p:txBody>
      </p:sp>
    </p:spTree>
    <p:extLst>
      <p:ext uri="{BB962C8B-B14F-4D97-AF65-F5344CB8AC3E}">
        <p14:creationId xmlns:p14="http://schemas.microsoft.com/office/powerpoint/2010/main" val="187271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12</a:t>
            </a:fld>
            <a:endParaRPr kumimoji="1" lang="zh-CN" altLang="en-US"/>
          </a:p>
        </p:txBody>
      </p:sp>
    </p:spTree>
    <p:extLst>
      <p:ext uri="{BB962C8B-B14F-4D97-AF65-F5344CB8AC3E}">
        <p14:creationId xmlns:p14="http://schemas.microsoft.com/office/powerpoint/2010/main" val="2738790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621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Number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a:spLocks noGrp="1"/>
          </p:cNvSpPr>
          <p:nvPr>
            <p:ph idx="10"/>
          </p:nvPr>
        </p:nvSpPr>
        <p:spPr>
          <a:xfrm>
            <a:off x="1241403" y="1197863"/>
            <a:ext cx="9702033" cy="4864608"/>
          </a:xfrm>
        </p:spPr>
        <p:txBody>
          <a:bodyPr lIns="0" tIns="0" rIns="0" bIns="0" numCol="2" spcCol="137160"/>
          <a:lstStyle>
            <a:lvl1pPr marL="228600" indent="-228600">
              <a:lnSpc>
                <a:spcPct val="113000"/>
              </a:lnSpc>
              <a:buFont typeface="+mj-lt"/>
              <a:buAutoNum type="arabicPeriod"/>
              <a:defRPr sz="2000">
                <a:solidFill>
                  <a:schemeClr val="bg1"/>
                </a:solidFill>
              </a:defRPr>
            </a:lvl1pPr>
            <a:lvl2pPr marL="502920" indent="-274320">
              <a:lnSpc>
                <a:spcPct val="113000"/>
              </a:lnSpc>
              <a:buFont typeface="+mj-lt"/>
              <a:buAutoNum type="alphaUcPeriod"/>
              <a:defRPr sz="1600">
                <a:solidFill>
                  <a:schemeClr val="bg1"/>
                </a:solidFill>
              </a:defRPr>
            </a:lvl2pPr>
            <a:lvl3pPr marL="777240" indent="-231775">
              <a:lnSpc>
                <a:spcPct val="113000"/>
              </a:lnSpc>
              <a:buFont typeface="+mj-lt"/>
              <a:buAutoNum type="arabicPeriod"/>
              <a:defRPr sz="1600">
                <a:solidFill>
                  <a:schemeClr val="bg1"/>
                </a:solidFill>
              </a:defRPr>
            </a:lvl3pPr>
            <a:lvl4pPr marL="1005840" indent="-228600">
              <a:lnSpc>
                <a:spcPct val="113000"/>
              </a:lnSpc>
              <a:buFont typeface="+mj-lt"/>
              <a:buAutoNum type="alphaLcPeriod"/>
              <a:defRPr sz="16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59542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Number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p:cNvSpPr>
            <a:spLocks noGrp="1"/>
          </p:cNvSpPr>
          <p:nvPr>
            <p:ph idx="10"/>
          </p:nvPr>
        </p:nvSpPr>
        <p:spPr>
          <a:xfrm>
            <a:off x="1241402" y="1197864"/>
            <a:ext cx="9702033" cy="4861092"/>
          </a:xfrm>
        </p:spPr>
        <p:txBody>
          <a:bodyPr lIns="0" tIns="0" rIns="0" bIns="0" numCol="1" spcCol="137160"/>
          <a:lstStyle>
            <a:lvl1pPr marL="228600" indent="-228600">
              <a:lnSpc>
                <a:spcPct val="113000"/>
              </a:lnSpc>
              <a:buFont typeface="+mj-lt"/>
              <a:buAutoNum type="arabicPeriod"/>
              <a:defRPr sz="2000">
                <a:solidFill>
                  <a:srgbClr val="FFFFFF"/>
                </a:solidFill>
              </a:defRPr>
            </a:lvl1pPr>
            <a:lvl2pPr marL="502920" indent="-274320">
              <a:lnSpc>
                <a:spcPct val="113000"/>
              </a:lnSpc>
              <a:buFont typeface="+mj-lt"/>
              <a:buAutoNum type="alphaUcPeriod"/>
              <a:defRPr sz="1600">
                <a:solidFill>
                  <a:srgbClr val="FFFFFF"/>
                </a:solidFill>
              </a:defRPr>
            </a:lvl2pPr>
            <a:lvl3pPr marL="777240" indent="-231775">
              <a:lnSpc>
                <a:spcPct val="113000"/>
              </a:lnSpc>
              <a:buFont typeface="+mj-lt"/>
              <a:buAutoNum type="arabicPeriod"/>
              <a:defRPr sz="1600">
                <a:solidFill>
                  <a:srgbClr val="FFFFFF"/>
                </a:solidFill>
              </a:defRPr>
            </a:lvl3pPr>
            <a:lvl4pPr marL="1005840" indent="-228600">
              <a:lnSpc>
                <a:spcPct val="113000"/>
              </a:lnSpc>
              <a:buFont typeface="+mj-lt"/>
              <a:buAutoNum type="alphaLcPeriod"/>
              <a:defRPr sz="1600">
                <a:solidFill>
                  <a:srgbClr val="FFFFFF"/>
                </a:solidFill>
              </a:defRPr>
            </a:lvl4pPr>
            <a:lvl5pPr marL="1225296" indent="-228600">
              <a:lnSpc>
                <a:spcPct val="113000"/>
              </a:lnSpc>
              <a:buFont typeface="+mj-lt"/>
              <a:buAutoNum type="arabicPeriod"/>
              <a:defRPr sz="1600">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4713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
        <p:nvSpPr>
          <p:cNvPr id="7" name="Content Placeholder 6"/>
          <p:cNvSpPr>
            <a:spLocks noGrp="1"/>
          </p:cNvSpPr>
          <p:nvPr>
            <p:ph sz="quarter" idx="14"/>
          </p:nvPr>
        </p:nvSpPr>
        <p:spPr>
          <a:xfrm>
            <a:off x="1241425" y="1765300"/>
            <a:ext cx="9702800" cy="4297680"/>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83579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List with Heading">
    <p:spTree>
      <p:nvGrpSpPr>
        <p:cNvPr id="1" name=""/>
        <p:cNvGrpSpPr/>
        <p:nvPr/>
      </p:nvGrpSpPr>
      <p:grpSpPr>
        <a:xfrm>
          <a:off x="0" y="0"/>
          <a:ext cx="0" cy="0"/>
          <a:chOff x="0" y="0"/>
          <a:chExt cx="0" cy="0"/>
        </a:xfrm>
      </p:grpSpPr>
      <p:sp>
        <p:nvSpPr>
          <p:cNvPr id="3" name="Content Placeholder 2"/>
          <p:cNvSpPr>
            <a:spLocks noGrp="1" noChangeAspect="1"/>
          </p:cNvSpPr>
          <p:nvPr>
            <p:ph idx="1"/>
          </p:nvPr>
        </p:nvSpPr>
        <p:spPr>
          <a:xfrm>
            <a:off x="1241402" y="1764792"/>
            <a:ext cx="9560878" cy="4297680"/>
          </a:xfrm>
        </p:spPr>
        <p:txBody>
          <a:bodyPr lIns="0" tIns="0" rIns="0" bIns="0" numCol="2" spcCol="137160"/>
          <a:lstStyle>
            <a:lvl1pPr marL="228600" indent="-228600">
              <a:lnSpc>
                <a:spcPct val="113000"/>
              </a:lnSpc>
              <a:buFont typeface="+mj-lt"/>
              <a:buAutoNum type="arabicPeriod"/>
              <a:defRPr sz="1600">
                <a:solidFill>
                  <a:schemeClr val="accent4"/>
                </a:solidFill>
              </a:defRPr>
            </a:lvl1pPr>
            <a:lvl2pPr marL="502920" indent="-274320">
              <a:lnSpc>
                <a:spcPct val="113000"/>
              </a:lnSpc>
              <a:buFont typeface="+mj-lt"/>
              <a:buAutoNum type="alphaUcPeriod"/>
              <a:defRPr sz="1600">
                <a:solidFill>
                  <a:schemeClr val="accent4"/>
                </a:solidFill>
              </a:defRPr>
            </a:lvl2pPr>
            <a:lvl3pPr marL="777240" indent="-231775">
              <a:lnSpc>
                <a:spcPct val="113000"/>
              </a:lnSpc>
              <a:buFont typeface="+mj-lt"/>
              <a:buAutoNum type="arabicPeriod"/>
              <a:defRPr sz="1600">
                <a:solidFill>
                  <a:schemeClr val="accent4"/>
                </a:solidFill>
              </a:defRPr>
            </a:lvl3pPr>
            <a:lvl4pPr marL="1005840" indent="-228600">
              <a:lnSpc>
                <a:spcPct val="113000"/>
              </a:lnSpc>
              <a:buFont typeface="+mj-lt"/>
              <a:buAutoNum type="alphaLcPeriod"/>
              <a:defRPr sz="1600">
                <a:solidFill>
                  <a:schemeClr val="accent4"/>
                </a:solidFill>
              </a:defRPr>
            </a:lvl4pPr>
            <a:lvl5pPr marL="1225296" indent="-228600">
              <a:lnSpc>
                <a:spcPct val="113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77406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4870798"/>
          </a:xfrm>
        </p:spPr>
        <p:txBody>
          <a:bodyPr lIns="0" tIns="0" rIns="0" bIns="0"/>
          <a:lstStyle>
            <a:lvl1pPr>
              <a:lnSpc>
                <a:spcPct val="100000"/>
              </a:lnSpc>
              <a:defRPr>
                <a:solidFill>
                  <a:schemeClr val="accent4"/>
                </a:solidFill>
              </a:defRPr>
            </a:lvl1pPr>
            <a:lvl2pPr>
              <a:lnSpc>
                <a:spcPct val="113000"/>
              </a:lnSpc>
              <a:defRPr>
                <a:solidFill>
                  <a:schemeClr val="accent4"/>
                </a:solidFill>
              </a:defRPr>
            </a:lvl2pPr>
            <a:lvl3pPr>
              <a:lnSpc>
                <a:spcPct val="113000"/>
              </a:lnSpc>
              <a:defRPr>
                <a:solidFill>
                  <a:schemeClr val="accent4"/>
                </a:solidFill>
              </a:defRPr>
            </a:lvl3pPr>
            <a:lvl4pPr>
              <a:lnSpc>
                <a:spcPct val="113000"/>
              </a:lnSpc>
              <a:defRPr>
                <a:solidFill>
                  <a:schemeClr val="accent4"/>
                </a:solidFill>
              </a:defRPr>
            </a:lvl4pPr>
            <a:lvl5pPr>
              <a:lnSpc>
                <a:spcPct val="113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70701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5" name="Content Placeholder 4"/>
          <p:cNvSpPr>
            <a:spLocks noGrp="1"/>
          </p:cNvSpPr>
          <p:nvPr>
            <p:ph sz="quarter" idx="10"/>
          </p:nvPr>
        </p:nvSpPr>
        <p:spPr>
          <a:xfrm>
            <a:off x="1241425" y="1197864"/>
            <a:ext cx="4782312" cy="4852988"/>
          </a:xfrm>
        </p:spPr>
        <p:txBody>
          <a:bodyPr/>
          <a:lstStyle>
            <a:lvl2pPr>
              <a:lnSpc>
                <a:spcPct val="114000"/>
              </a:lnSpc>
              <a:defRPr/>
            </a:lvl2pPr>
            <a:lvl3pPr>
              <a:lnSpc>
                <a:spcPct val="114000"/>
              </a:lnSpc>
              <a:defRPr/>
            </a:lvl3pPr>
            <a:lvl4pPr>
              <a:lnSpc>
                <a:spcPct val="114000"/>
              </a:lnSpc>
              <a:defRPr/>
            </a:lvl4pPr>
            <a:lvl5pPr>
              <a:lnSpc>
                <a:spcPct val="114000"/>
              </a:lnSpc>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540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a:t>Click to edit title style</a:t>
            </a:r>
          </a:p>
        </p:txBody>
      </p:sp>
      <p:sp>
        <p:nvSpPr>
          <p:cNvPr id="4" name="Content Placeholder 3"/>
          <p:cNvSpPr>
            <a:spLocks noGrp="1"/>
          </p:cNvSpPr>
          <p:nvPr>
            <p:ph sz="quarter" idx="14"/>
          </p:nvPr>
        </p:nvSpPr>
        <p:spPr>
          <a:xfrm>
            <a:off x="1241402" y="1764793"/>
            <a:ext cx="4781573" cy="4299458"/>
          </a:xfrm>
        </p:spPr>
        <p:txBody>
          <a:bodyPr/>
          <a:lstStyle>
            <a:lvl1pPr>
              <a:defRPr sz="1600"/>
            </a:lvl1pPr>
            <a:lvl2pPr>
              <a:spcBef>
                <a:spcPts val="500"/>
              </a:spcBef>
              <a:defRPr/>
            </a:lvl2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2518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6" name="Content Placeholder 2"/>
          <p:cNvSpPr>
            <a:spLocks noGrp="1"/>
          </p:cNvSpPr>
          <p:nvPr>
            <p:ph idx="1"/>
          </p:nvPr>
        </p:nvSpPr>
        <p:spPr>
          <a:xfrm>
            <a:off x="1241403" y="1197864"/>
            <a:ext cx="4773636" cy="4866386"/>
          </a:xfrm>
        </p:spPr>
        <p:txBody>
          <a:bodyPr lIns="0" tIns="0" rIns="0" bIns="0" numCol="1" spcCol="137160"/>
          <a:lstStyle>
            <a:lvl1pPr marL="228600" indent="-228600">
              <a:lnSpc>
                <a:spcPct val="100000"/>
              </a:lnSpc>
              <a:buFont typeface="+mj-lt"/>
              <a:buAutoNum type="arabicPeriod"/>
              <a:defRPr sz="2000" baseline="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31309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a:t>Click to edit title style</a:t>
            </a:r>
          </a:p>
        </p:txBody>
      </p:sp>
      <p:sp>
        <p:nvSpPr>
          <p:cNvPr id="7"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5" name="Content Placeholder 2"/>
          <p:cNvSpPr>
            <a:spLocks noGrp="1"/>
          </p:cNvSpPr>
          <p:nvPr>
            <p:ph idx="14"/>
          </p:nvPr>
        </p:nvSpPr>
        <p:spPr>
          <a:xfrm>
            <a:off x="1241425" y="1764792"/>
            <a:ext cx="4781584" cy="4297680"/>
          </a:xfrm>
        </p:spPr>
        <p:txBody>
          <a:bodyPr lIns="0" tIns="0" rIns="0" bIns="0" numCol="1" spcCol="137160"/>
          <a:lstStyle>
            <a:lvl1pPr marL="182880" indent="-228600">
              <a:lnSpc>
                <a:spcPct val="100000"/>
              </a:lnSpc>
              <a:buFont typeface="+mj-lt"/>
              <a:buAutoNum type="arabicPeriod"/>
              <a:defRPr sz="160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86071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7" name="Content Placeholder 6"/>
          <p:cNvSpPr>
            <a:spLocks noGrp="1"/>
          </p:cNvSpPr>
          <p:nvPr>
            <p:ph sz="quarter" idx="16"/>
          </p:nvPr>
        </p:nvSpPr>
        <p:spPr>
          <a:xfrm>
            <a:off x="1241425" y="1764792"/>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2" name="Content Placeholder 6"/>
          <p:cNvSpPr>
            <a:spLocks noGrp="1"/>
          </p:cNvSpPr>
          <p:nvPr>
            <p:ph sz="quarter" idx="18"/>
          </p:nvPr>
        </p:nvSpPr>
        <p:spPr>
          <a:xfrm>
            <a:off x="1236663" y="4302316"/>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65169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a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9855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ru-RU"/>
              <a:t>Образец заголовка</a:t>
            </a:r>
            <a:endParaRPr lang="en-US" dirty="0"/>
          </a:p>
        </p:txBody>
      </p:sp>
    </p:spTree>
    <p:extLst>
      <p:ext uri="{BB962C8B-B14F-4D97-AF65-F5344CB8AC3E}">
        <p14:creationId xmlns:p14="http://schemas.microsoft.com/office/powerpoint/2010/main" val="12654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Tree>
    <p:extLst>
      <p:ext uri="{BB962C8B-B14F-4D97-AF65-F5344CB8AC3E}">
        <p14:creationId xmlns:p14="http://schemas.microsoft.com/office/powerpoint/2010/main" val="20355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4" y="1654902"/>
            <a:ext cx="4786312" cy="572792"/>
          </a:xfrm>
        </p:spPr>
        <p:txBody>
          <a:bodyPr lIns="0" tIns="0" rIns="0" bIns="0" anchor="t">
            <a:noAutofit/>
          </a:bodyPr>
          <a:lstStyle>
            <a:lvl1pPr marL="0" indent="0">
              <a:lnSpc>
                <a:spcPct val="100000"/>
              </a:lnSpc>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4" name="Content Placeholder 3"/>
          <p:cNvSpPr>
            <a:spLocks noGrp="1"/>
          </p:cNvSpPr>
          <p:nvPr>
            <p:ph sz="half" idx="2"/>
          </p:nvPr>
        </p:nvSpPr>
        <p:spPr>
          <a:xfrm>
            <a:off x="1236665" y="2468244"/>
            <a:ext cx="4786312"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hasCustomPrompt="1"/>
          </p:nvPr>
        </p:nvSpPr>
        <p:spPr>
          <a:xfrm>
            <a:off x="6151563" y="1654902"/>
            <a:ext cx="4791871" cy="572792"/>
          </a:xfrm>
        </p:spPr>
        <p:txBody>
          <a:bodyPr lIns="0" tIns="0" rIns="0" bIns="0" anchor="t">
            <a:noAutofit/>
          </a:bodyPr>
          <a:lstStyle>
            <a:lvl1pPr marL="0" indent="0">
              <a:lnSpc>
                <a:spcPct val="100000"/>
              </a:lnSpc>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6" name="Content Placeholder 5"/>
          <p:cNvSpPr>
            <a:spLocks noGrp="1"/>
          </p:cNvSpPr>
          <p:nvPr>
            <p:ph sz="quarter" idx="4"/>
          </p:nvPr>
        </p:nvSpPr>
        <p:spPr>
          <a:xfrm>
            <a:off x="6151563" y="2468244"/>
            <a:ext cx="4791871"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7" name="Title 6"/>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50657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124731"/>
            <a:ext cx="293522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36665" y="3907767"/>
            <a:ext cx="2935224"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311649" y="3124731"/>
            <a:ext cx="2932113"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311649" y="3907767"/>
            <a:ext cx="2932113"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7381875" y="3124731"/>
            <a:ext cx="293687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7381875" y="3907767"/>
            <a:ext cx="2936875"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3" y="1768475"/>
            <a:ext cx="2946399"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4311649" y="1768475"/>
            <a:ext cx="2932113"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7381875" y="1768475"/>
            <a:ext cx="2936875"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04799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27248"/>
            <a:ext cx="2324098"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4" name="Content Placeholder 3"/>
          <p:cNvSpPr>
            <a:spLocks noGrp="1"/>
          </p:cNvSpPr>
          <p:nvPr>
            <p:ph sz="half" idx="2"/>
          </p:nvPr>
        </p:nvSpPr>
        <p:spPr>
          <a:xfrm>
            <a:off x="1236666" y="3904488"/>
            <a:ext cx="2324098"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hasCustomPrompt="1"/>
          </p:nvPr>
        </p:nvSpPr>
        <p:spPr>
          <a:xfrm>
            <a:off x="3696738" y="3127248"/>
            <a:ext cx="2322576"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6" name="Content Placeholder 5"/>
          <p:cNvSpPr>
            <a:spLocks noGrp="1"/>
          </p:cNvSpPr>
          <p:nvPr>
            <p:ph sz="quarter" idx="4"/>
          </p:nvPr>
        </p:nvSpPr>
        <p:spPr>
          <a:xfrm>
            <a:off x="3696738" y="3904488"/>
            <a:ext cx="2322576"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hasCustomPrompt="1"/>
          </p:nvPr>
        </p:nvSpPr>
        <p:spPr>
          <a:xfrm>
            <a:off x="6155289" y="3127248"/>
            <a:ext cx="2324100"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3" name="Content Placeholder 5"/>
          <p:cNvSpPr>
            <a:spLocks noGrp="1"/>
          </p:cNvSpPr>
          <p:nvPr>
            <p:ph sz="quarter" idx="14"/>
          </p:nvPr>
        </p:nvSpPr>
        <p:spPr>
          <a:xfrm>
            <a:off x="6155288"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2"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696737" y="1764792"/>
            <a:ext cx="2322576"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6155288"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hasCustomPrompt="1"/>
          </p:nvPr>
        </p:nvSpPr>
        <p:spPr>
          <a:xfrm>
            <a:off x="8615363" y="3127248"/>
            <a:ext cx="2324100" cy="597896"/>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7" name="Content Placeholder 5"/>
          <p:cNvSpPr>
            <a:spLocks noGrp="1"/>
          </p:cNvSpPr>
          <p:nvPr>
            <p:ph sz="quarter" idx="24"/>
          </p:nvPr>
        </p:nvSpPr>
        <p:spPr>
          <a:xfrm>
            <a:off x="8615363"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8" name="Picture Placeholder 7"/>
          <p:cNvSpPr>
            <a:spLocks noGrp="1"/>
          </p:cNvSpPr>
          <p:nvPr>
            <p:ph type="pic" sz="quarter" idx="25" hasCustomPrompt="1"/>
          </p:nvPr>
        </p:nvSpPr>
        <p:spPr>
          <a:xfrm>
            <a:off x="8615363"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118931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4" name="Content Placeholder 3"/>
          <p:cNvSpPr>
            <a:spLocks noGrp="1"/>
          </p:cNvSpPr>
          <p:nvPr>
            <p:ph sz="half" idx="2"/>
          </p:nvPr>
        </p:nvSpPr>
        <p:spPr>
          <a:xfrm>
            <a:off x="1236666"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p:nvPr>
        </p:nvSpPr>
        <p:spPr>
          <a:xfrm>
            <a:off x="3205029"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1" name="Text Placeholder 4"/>
          <p:cNvSpPr>
            <a:spLocks noGrp="1"/>
          </p:cNvSpPr>
          <p:nvPr>
            <p:ph type="body" sz="quarter" idx="13"/>
          </p:nvPr>
        </p:nvSpPr>
        <p:spPr>
          <a:xfrm>
            <a:off x="5173393"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8" name="Picture Placeholder 7"/>
          <p:cNvSpPr>
            <a:spLocks noGrp="1"/>
          </p:cNvSpPr>
          <p:nvPr>
            <p:ph type="pic" sz="quarter" idx="18" hasCustomPrompt="1"/>
          </p:nvPr>
        </p:nvSpPr>
        <p:spPr>
          <a:xfrm>
            <a:off x="123666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205029"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517339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p:nvPr>
        </p:nvSpPr>
        <p:spPr>
          <a:xfrm>
            <a:off x="7141757"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8" name="Picture Placeholder 7"/>
          <p:cNvSpPr>
            <a:spLocks noGrp="1"/>
          </p:cNvSpPr>
          <p:nvPr>
            <p:ph type="pic" sz="quarter" idx="25" hasCustomPrompt="1"/>
          </p:nvPr>
        </p:nvSpPr>
        <p:spPr>
          <a:xfrm>
            <a:off x="7141757"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20" name="Text Placeholder 4"/>
          <p:cNvSpPr>
            <a:spLocks noGrp="1"/>
          </p:cNvSpPr>
          <p:nvPr>
            <p:ph type="body" sz="quarter" idx="26"/>
          </p:nvPr>
        </p:nvSpPr>
        <p:spPr>
          <a:xfrm>
            <a:off x="9110122"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22" name="Picture Placeholder 7"/>
          <p:cNvSpPr>
            <a:spLocks noGrp="1"/>
          </p:cNvSpPr>
          <p:nvPr>
            <p:ph type="pic" sz="quarter" idx="28" hasCustomPrompt="1"/>
          </p:nvPr>
        </p:nvSpPr>
        <p:spPr>
          <a:xfrm>
            <a:off x="911012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
        <p:nvSpPr>
          <p:cNvPr id="23" name="Content Placeholder 3"/>
          <p:cNvSpPr>
            <a:spLocks noGrp="1"/>
          </p:cNvSpPr>
          <p:nvPr>
            <p:ph sz="half" idx="29"/>
          </p:nvPr>
        </p:nvSpPr>
        <p:spPr>
          <a:xfrm>
            <a:off x="3206158"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4" name="Content Placeholder 3"/>
          <p:cNvSpPr>
            <a:spLocks noGrp="1"/>
          </p:cNvSpPr>
          <p:nvPr>
            <p:ph sz="half" idx="30"/>
          </p:nvPr>
        </p:nvSpPr>
        <p:spPr>
          <a:xfrm>
            <a:off x="5175650"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5" name="Content Placeholder 3"/>
          <p:cNvSpPr>
            <a:spLocks noGrp="1"/>
          </p:cNvSpPr>
          <p:nvPr>
            <p:ph sz="half" idx="31"/>
          </p:nvPr>
        </p:nvSpPr>
        <p:spPr>
          <a:xfrm>
            <a:off x="7145142"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6" name="Content Placeholder 3"/>
          <p:cNvSpPr>
            <a:spLocks noGrp="1"/>
          </p:cNvSpPr>
          <p:nvPr>
            <p:ph sz="half" idx="32"/>
          </p:nvPr>
        </p:nvSpPr>
        <p:spPr>
          <a:xfrm>
            <a:off x="9114635"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9140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istics">
    <p:spTree>
      <p:nvGrpSpPr>
        <p:cNvPr id="1" name=""/>
        <p:cNvGrpSpPr/>
        <p:nvPr/>
      </p:nvGrpSpPr>
      <p:grpSpPr>
        <a:xfrm>
          <a:off x="0" y="0"/>
          <a:ext cx="0" cy="0"/>
          <a:chOff x="0" y="0"/>
          <a:chExt cx="0" cy="0"/>
        </a:xfrm>
      </p:grpSpPr>
      <p:sp>
        <p:nvSpPr>
          <p:cNvPr id="352" name="Rectangle 351"/>
          <p:cNvSpPr/>
          <p:nvPr/>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354" name="Rectangle 353"/>
          <p:cNvSpPr/>
          <p:nvPr/>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3" name="Rectangle 352"/>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a:t>Statistics</a:t>
            </a:r>
          </a:p>
        </p:txBody>
      </p:sp>
    </p:spTree>
    <p:extLst>
      <p:ext uri="{BB962C8B-B14F-4D97-AF65-F5344CB8AC3E}">
        <p14:creationId xmlns:p14="http://schemas.microsoft.com/office/powerpoint/2010/main" val="24676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ru-RU"/>
              <a:t>Образец заголовка</a:t>
            </a:r>
            <a:endParaRPr lang="en-US" dirty="0"/>
          </a:p>
        </p:txBody>
      </p:sp>
      <p:sp>
        <p:nvSpPr>
          <p:cNvPr id="2" name="Rectangle 1"/>
          <p:cNvSpPr/>
          <p:nvPr/>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a:t>Section #</a:t>
            </a:r>
          </a:p>
        </p:txBody>
      </p:sp>
    </p:spTree>
    <p:extLst>
      <p:ext uri="{BB962C8B-B14F-4D97-AF65-F5344CB8AC3E}">
        <p14:creationId xmlns:p14="http://schemas.microsoft.com/office/powerpoint/2010/main" val="36737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691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Tree>
    <p:extLst>
      <p:ext uri="{BB962C8B-B14F-4D97-AF65-F5344CB8AC3E}">
        <p14:creationId xmlns:p14="http://schemas.microsoft.com/office/powerpoint/2010/main" val="33458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b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388330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31430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a:t>Click to edit Master title style on three lines</a:t>
            </a:r>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a:t>Click to insert picture</a:t>
            </a:r>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a:t>Click to insert picture</a:t>
            </a:r>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a:t>Click to insert picture</a:t>
            </a:r>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a:t>Click to insert Picture, Table, or Smart Art</a:t>
            </a:r>
          </a:p>
        </p:txBody>
      </p:sp>
    </p:spTree>
    <p:extLst>
      <p:ext uri="{BB962C8B-B14F-4D97-AF65-F5344CB8AC3E}">
        <p14:creationId xmlns:p14="http://schemas.microsoft.com/office/powerpoint/2010/main" val="24287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ru-RU"/>
              <a:t>Образец текста</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331218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9528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7996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a:t>Click to insert chart</a:t>
            </a:r>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itle 1"/>
          <p:cNvSpPr>
            <a:spLocks noGrp="1"/>
          </p:cNvSpPr>
          <p:nvPr>
            <p:ph type="title"/>
          </p:nvPr>
        </p:nvSpPr>
        <p:spPr>
          <a:xfrm>
            <a:off x="1241403" y="591653"/>
            <a:ext cx="9702032"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21112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a:t>Click to edit Master title style on three lines 55/.88</a:t>
            </a:r>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14200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itle and 1 column reverse">
    <p:spTree>
      <p:nvGrpSpPr>
        <p:cNvPr id="1" name=""/>
        <p:cNvGrpSpPr/>
        <p:nvPr/>
      </p:nvGrpSpPr>
      <p:grpSpPr>
        <a:xfrm>
          <a:off x="0" y="0"/>
          <a:ext cx="0" cy="0"/>
          <a:chOff x="0" y="0"/>
          <a:chExt cx="0" cy="0"/>
        </a:xfrm>
      </p:grpSpPr>
      <p:sp>
        <p:nvSpPr>
          <p:cNvPr id="8" name="Rectangle 7"/>
          <p:cNvSpPr/>
          <p:nvPr/>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a:t>Click to edit Master title style on three lines 55/.88</a:t>
            </a:r>
          </a:p>
        </p:txBody>
      </p:sp>
      <p:pic>
        <p:nvPicPr>
          <p:cNvPr id="7" name="Picture 6" descr="NTC_Logo_Horiz_White_NOTAGS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0" y="6397618"/>
            <a:ext cx="1417320" cy="228600"/>
          </a:xfrm>
          <a:prstGeom prst="rect">
            <a:avLst/>
          </a:prstGeom>
        </p:spPr>
      </p:pic>
      <p:sp>
        <p:nvSpPr>
          <p:cNvPr id="15" name="Date Placeholder 3"/>
          <p:cNvSpPr txBox="1">
            <a:spLocks/>
          </p:cNvSpPr>
          <p:nvPr/>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 Netcracker 2016</a:t>
            </a:r>
          </a:p>
        </p:txBody>
      </p:sp>
      <p:sp>
        <p:nvSpPr>
          <p:cNvPr id="12"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3" name="Straight Connector 12"/>
          <p:cNvCxnSpPr/>
          <p:nvPr/>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382510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A">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Q&amp;A</a:t>
            </a:r>
          </a:p>
        </p:txBody>
      </p:sp>
    </p:spTree>
    <p:extLst>
      <p:ext uri="{BB962C8B-B14F-4D97-AF65-F5344CB8AC3E}">
        <p14:creationId xmlns:p14="http://schemas.microsoft.com/office/powerpoint/2010/main" val="16724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a:t>Click to insert picture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00" y="4975149"/>
            <a:ext cx="2743200" cy="444398"/>
          </a:xfrm>
          <a:prstGeom prst="rect">
            <a:avLst/>
          </a:prstGeom>
        </p:spPr>
      </p:pic>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Thank You</a:t>
            </a:r>
          </a:p>
        </p:txBody>
      </p:sp>
    </p:spTree>
    <p:extLst>
      <p:ext uri="{BB962C8B-B14F-4D97-AF65-F5344CB8AC3E}">
        <p14:creationId xmlns:p14="http://schemas.microsoft.com/office/powerpoint/2010/main" val="34623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1b">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23250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990" y="3143676"/>
            <a:ext cx="2743200" cy="444398"/>
          </a:xfrm>
          <a:prstGeom prst="rect">
            <a:avLst/>
          </a:prstGeom>
        </p:spPr>
      </p:pic>
    </p:spTree>
    <p:extLst>
      <p:ext uri="{BB962C8B-B14F-4D97-AF65-F5344CB8AC3E}">
        <p14:creationId xmlns:p14="http://schemas.microsoft.com/office/powerpoint/2010/main" val="131783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val="10965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ic 2">
    <p:spTree>
      <p:nvGrpSpPr>
        <p:cNvPr id="1" name=""/>
        <p:cNvGrpSpPr/>
        <p:nvPr/>
      </p:nvGrpSpPr>
      <p:grpSpPr>
        <a:xfrm>
          <a:off x="0" y="0"/>
          <a:ext cx="0" cy="0"/>
          <a:chOff x="0" y="0"/>
          <a:chExt cx="0" cy="0"/>
        </a:xfrm>
      </p:grpSpPr>
      <p:sp>
        <p:nvSpPr>
          <p:cNvPr id="2" name="Title 1"/>
          <p:cNvSpPr>
            <a:spLocks noGrp="1"/>
          </p:cNvSpPr>
          <p:nvPr>
            <p:ph type="title"/>
          </p:nvPr>
        </p:nvSpPr>
        <p:spPr>
          <a:xfrm>
            <a:off x="8001774" y="1829940"/>
            <a:ext cx="2941657" cy="1245917"/>
          </a:xfrm>
        </p:spPr>
        <p:txBody>
          <a:bodyPr anchor="b" anchorCtr="0"/>
          <a:lstStyle/>
          <a:p>
            <a:r>
              <a:rPr lang="ru-RU"/>
              <a:t>Образец заголовка</a:t>
            </a:r>
            <a:endParaRPr lang="en-US" dirty="0"/>
          </a:p>
        </p:txBody>
      </p:sp>
      <p:sp>
        <p:nvSpPr>
          <p:cNvPr id="9" name="Content Placeholder 4"/>
          <p:cNvSpPr>
            <a:spLocks noGrp="1"/>
          </p:cNvSpPr>
          <p:nvPr>
            <p:ph sz="quarter" idx="18" hasCustomPrompt="1"/>
          </p:nvPr>
        </p:nvSpPr>
        <p:spPr>
          <a:xfrm>
            <a:off x="1241426"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167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11" name="Content Placeholder 4"/>
          <p:cNvSpPr>
            <a:spLocks noGrp="1"/>
          </p:cNvSpPr>
          <p:nvPr>
            <p:ph sz="quarter" idx="20" hasCustomPrompt="1"/>
          </p:nvPr>
        </p:nvSpPr>
        <p:spPr>
          <a:xfrm>
            <a:off x="1241426" y="660400"/>
            <a:ext cx="6013450" cy="540385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403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8001778" y="1829940"/>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28647" y="467863"/>
            <a:ext cx="6276524" cy="5596388"/>
          </a:xfrm>
        </p:spPr>
        <p:txBody>
          <a:bodyPr/>
          <a:lstStyle>
            <a:lvl1pPr marL="0" indent="0" algn="ctr">
              <a:buNone/>
              <a:defRPr>
                <a:solidFill>
                  <a:schemeClr val="accent6"/>
                </a:solidFill>
              </a:defRPr>
            </a:lvl1pPr>
          </a:lstStyle>
          <a:p>
            <a:r>
              <a:rPr lang="en-US" dirty="0"/>
              <a:t>Click to insert chart</a:t>
            </a:r>
          </a:p>
        </p:txBody>
      </p:sp>
      <p:sp>
        <p:nvSpPr>
          <p:cNvPr id="5"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31988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44801" y="467862"/>
            <a:ext cx="6276524" cy="5596389"/>
          </a:xfrm>
        </p:spPr>
        <p:txBody>
          <a:bodyPr/>
          <a:lstStyle>
            <a:lvl1pPr marL="0" indent="0" algn="ctr">
              <a:buNone/>
              <a:defRPr>
                <a:solidFill>
                  <a:schemeClr val="accent6"/>
                </a:solidFill>
              </a:defRPr>
            </a:lvl1pPr>
          </a:lstStyle>
          <a:p>
            <a:r>
              <a:rPr lang="en-US" dirty="0"/>
              <a:t>Click to insert chart</a:t>
            </a:r>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9292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6">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8605837" y="2423837"/>
            <a:ext cx="2337597" cy="3640414"/>
          </a:xfrm>
        </p:spPr>
        <p:txBody>
          <a:bodyPr lIns="0" tIns="0" rIns="0" bIns="0">
            <a:noAutofit/>
          </a:bodyPr>
          <a:lstStyle>
            <a:lvl1pPr marL="0" indent="0">
              <a:lnSpc>
                <a:spcPct val="101000"/>
              </a:lnSpc>
              <a:spcBef>
                <a:spcPts val="0"/>
              </a:spcBef>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9" name="Text Placeholder 4"/>
          <p:cNvSpPr>
            <a:spLocks noGrp="1"/>
          </p:cNvSpPr>
          <p:nvPr>
            <p:ph type="body" sz="quarter" idx="21"/>
          </p:nvPr>
        </p:nvSpPr>
        <p:spPr>
          <a:xfrm>
            <a:off x="5548420" y="2433362"/>
            <a:ext cx="2323994" cy="3631226"/>
          </a:xfrm>
        </p:spPr>
        <p:txBody>
          <a:bodyPr>
            <a:noAutofit/>
          </a:bodyPr>
          <a:lstStyle>
            <a:lvl1pPr marL="0" indent="0">
              <a:spcBef>
                <a:spcPts val="0"/>
              </a:spcBef>
              <a:buNone/>
              <a:defRPr sz="2000">
                <a:solidFill>
                  <a:srgbClr val="61707E"/>
                </a:solidFill>
              </a:defRPr>
            </a:lvl1pPr>
            <a:lvl2pPr marL="457200" indent="0">
              <a:spcBef>
                <a:spcPts val="0"/>
              </a:spcBef>
              <a:buNone/>
              <a:defRPr sz="2000">
                <a:solidFill>
                  <a:srgbClr val="61707E"/>
                </a:solidFill>
              </a:defRPr>
            </a:lvl2pPr>
            <a:lvl3pPr marL="914400" indent="0">
              <a:spcBef>
                <a:spcPts val="0"/>
              </a:spcBef>
              <a:buNone/>
              <a:defRPr sz="2000">
                <a:solidFill>
                  <a:srgbClr val="61707E"/>
                </a:solidFill>
              </a:defRPr>
            </a:lvl3pPr>
            <a:lvl4pPr marL="1371600" indent="0">
              <a:spcBef>
                <a:spcPts val="0"/>
              </a:spcBef>
              <a:buNone/>
              <a:defRPr sz="2000">
                <a:solidFill>
                  <a:srgbClr val="61707E"/>
                </a:solidFill>
              </a:defRPr>
            </a:lvl4pPr>
            <a:lvl5pPr marL="1828800" indent="0">
              <a:spcBef>
                <a:spcPts val="0"/>
              </a:spcBef>
              <a:buNone/>
              <a:defRPr sz="2000">
                <a:solidFill>
                  <a:srgbClr val="61707E"/>
                </a:solidFill>
              </a:defRPr>
            </a:lvl5pPr>
          </a:lstStyle>
          <a:p>
            <a:pPr lvl="0"/>
            <a:r>
              <a:rPr lang="ru-RU"/>
              <a:t>Образец текста</a:t>
            </a:r>
          </a:p>
        </p:txBody>
      </p:sp>
      <p:sp>
        <p:nvSpPr>
          <p:cNvPr id="9" name="Content Placeholder 4"/>
          <p:cNvSpPr>
            <a:spLocks noGrp="1"/>
          </p:cNvSpPr>
          <p:nvPr>
            <p:ph sz="quarter" idx="18" hasCustomPrompt="1"/>
          </p:nvPr>
        </p:nvSpPr>
        <p:spPr>
          <a:xfrm>
            <a:off x="1236663" y="660400"/>
            <a:ext cx="3432918" cy="54041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32430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llenges">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6"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quarter" idx="17" hasCustomPrompt="1"/>
          </p:nvPr>
        </p:nvSpPr>
        <p:spPr>
          <a:xfrm>
            <a:off x="7381876"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9224963"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9224963"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5548420"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5548420"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3" name="Content Placeholder 4"/>
          <p:cNvSpPr>
            <a:spLocks noGrp="1"/>
          </p:cNvSpPr>
          <p:nvPr>
            <p:ph sz="quarter" idx="26" hasCustomPrompt="1"/>
          </p:nvPr>
        </p:nvSpPr>
        <p:spPr>
          <a:xfrm>
            <a:off x="1236663" y="660400"/>
            <a:ext cx="3432918"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210537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ru-RU"/>
              <a:t>Образец заголовка</a:t>
            </a:r>
            <a:endParaRPr lang="en-US" dirty="0"/>
          </a:p>
        </p:txBody>
      </p:sp>
      <p:sp>
        <p:nvSpPr>
          <p:cNvPr id="8" name="Subtitle 2"/>
          <p:cNvSpPr>
            <a:spLocks noGrp="1"/>
          </p:cNvSpPr>
          <p:nvPr>
            <p:ph type="subTitle" idx="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extLst>
      <p:ext uri="{BB962C8B-B14F-4D97-AF65-F5344CB8AC3E}">
        <p14:creationId xmlns:p14="http://schemas.microsoft.com/office/powerpoint/2010/main" val="204307258"/>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13" name="Rectangle 12"/>
          <p:cNvSpPr/>
          <p:nvPr/>
        </p:nvSpPr>
        <p:spPr>
          <a:xfrm>
            <a:off x="0" y="-1"/>
            <a:ext cx="12192000" cy="95474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12" name="Text Placeholder 11"/>
          <p:cNvSpPr>
            <a:spLocks noGrp="1"/>
          </p:cNvSpPr>
          <p:nvPr>
            <p:ph type="body" sz="quarter" idx="10"/>
          </p:nvPr>
        </p:nvSpPr>
        <p:spPr>
          <a:xfrm>
            <a:off x="314325" y="1138238"/>
            <a:ext cx="11506200" cy="51704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extLst>
      <p:ext uri="{BB962C8B-B14F-4D97-AF65-F5344CB8AC3E}">
        <p14:creationId xmlns:p14="http://schemas.microsoft.com/office/powerpoint/2010/main" val="16378856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1c – Client logo">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122898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10" name="Title 1"/>
          <p:cNvSpPr txBox="1">
            <a:spLocks/>
          </p:cNvSpPr>
          <p:nvPr/>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extLst>
      <p:ext uri="{BB962C8B-B14F-4D97-AF65-F5344CB8AC3E}">
        <p14:creationId xmlns:p14="http://schemas.microsoft.com/office/powerpoint/2010/main" val="4170034305"/>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extLst>
      <p:ext uri="{BB962C8B-B14F-4D97-AF65-F5344CB8AC3E}">
        <p14:creationId xmlns:p14="http://schemas.microsoft.com/office/powerpoint/2010/main" val="364537547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1c">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33325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4"/>
                </a:solidFill>
              </a:defRPr>
            </a:lvl1pPr>
            <a:lvl2pPr>
              <a:lnSpc>
                <a:spcPct val="114000"/>
              </a:lnSpc>
              <a:defRPr>
                <a:solidFill>
                  <a:schemeClr val="accent4"/>
                </a:solidFill>
              </a:defRPr>
            </a:lvl2pPr>
            <a:lvl3pPr>
              <a:lnSpc>
                <a:spcPct val="114000"/>
              </a:lnSpc>
              <a:defRPr>
                <a:solidFill>
                  <a:schemeClr val="accent4"/>
                </a:solidFill>
              </a:defRPr>
            </a:lvl3pPr>
            <a:lvl4pPr>
              <a:lnSpc>
                <a:spcPct val="114000"/>
              </a:lnSpc>
              <a:defRPr>
                <a:solidFill>
                  <a:schemeClr val="accent4"/>
                </a:solidFill>
              </a:defRPr>
            </a:lvl4pPr>
            <a:lvl5pPr>
              <a:lnSpc>
                <a:spcPct val="114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42227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Bullet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41402" y="1197863"/>
            <a:ext cx="9702033" cy="4864608"/>
          </a:xfrm>
        </p:spPr>
        <p:txBody>
          <a:bodyPr lIns="0" tIns="0" rIns="0" bIns="0" numCol="2"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chemeClr val="bg1"/>
                </a:solidFill>
              </a:defRPr>
            </a:lvl1pPr>
          </a:lstStyle>
          <a:p>
            <a:r>
              <a:rPr lang="en-US" dirty="0"/>
              <a:t>Agenda</a:t>
            </a:r>
          </a:p>
        </p:txBody>
      </p:sp>
      <p:sp>
        <p:nvSpPr>
          <p:cNvPr id="7" name="Rectangle 6"/>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668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ullet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41402" y="1197864"/>
            <a:ext cx="9702033" cy="4866386"/>
          </a:xfrm>
        </p:spPr>
        <p:txBody>
          <a:bodyPr lIns="0" tIns="0" rIns="0" bIns="0" numCol="1"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60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50.xml"/><Relationship Id="rId7" Type="http://schemas.openxmlformats.org/officeDocument/2006/relationships/image" Target="../media/image8.emf"/><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7.jpeg"/><Relationship Id="rId5" Type="http://schemas.openxmlformats.org/officeDocument/2006/relationships/theme" Target="../theme/theme4.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a:t>Headline 30/.95</a:t>
            </a:r>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rotWithShape="1">
          <a:blip r:embed="rId43"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069572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4pPr>
      <a:lvl5pPr marL="1234440" indent="-228600" algn="l" defTabSz="914400" rtl="0" eaLnBrk="1" latinLnBrk="0" hangingPunct="1">
        <a:lnSpc>
          <a:spcPct val="115000"/>
        </a:lnSpc>
        <a:spcBef>
          <a:spcPts val="500"/>
        </a:spcBef>
        <a:spcAft>
          <a:spcPts val="0"/>
        </a:spcAft>
        <a:buFont typeface="Lucida Grande"/>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8406314"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20256074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5944101"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293511632"/>
      </p:ext>
    </p:extLst>
  </p:cSld>
  <p:clrMap bg1="lt1" tx1="dk1" bg2="lt2" tx2="dk2" accent1="accent1" accent2="accent2" accent3="accent3" accent4="accent4" accent5="accent5" accent6="accent6" hlink="hlink" folHlink="folHlink"/>
  <p:sldLayoutIdLst>
    <p:sldLayoutId id="2147483708" r:id="rId1"/>
    <p:sldLayoutId id="214748370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4"/>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20171" y="0"/>
            <a:ext cx="12192000" cy="968188"/>
          </a:xfrm>
          <a:prstGeom prst="rect">
            <a:avLst/>
          </a:prstGeom>
          <a:blipFill>
            <a:blip r:embed="rId6"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endParaRPr lang="en-US" dirty="0"/>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6C9CD605-947A-3C4E-98CB-B055F943FEBA}" type="slidenum">
              <a:rPr lang="en-US" smtClean="0"/>
              <a:pPr/>
              <a:t>‹#›</a:t>
            </a:fld>
            <a:endParaRPr lang="en-US" dirty="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18604750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Lst>
  <p:transition>
    <p:wipe dir="r"/>
  </p:transition>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ATTRIBUTE_VALUE_ASSIGNMENT" TargetMode="External"/><Relationship Id="rId5" Type="http://schemas.openxmlformats.org/officeDocument/2006/relationships/hyperlink" Target="http://docs.oasis-open.org/tosca/TOSCA-Simple-Profile-YAML/v1.2/csd01/TOSCA-Simple-Profile-YAML-v1.2-csd01.html#DEFN_ELEMENT_PROPERTY_VALUE_ASSIGNMENT"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hyperlink" Target="http://docs.oasis-open.org/tosca/TOSCA-Simple-Profile-YAML/v1.2/csd01/TOSCA-Simple-Profile-YAML-v1.2-csd01.html#DEFN_ELEMENT_PROPERTY_VALUE_ASSIGNM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WORKFLOW_STEP_DEFN"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9.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ROPERTY_VALUE_ASSIGNMENT" TargetMode="External"/><Relationship Id="rId5" Type="http://schemas.openxmlformats.org/officeDocument/2006/relationships/hyperlink" Target="http://docs.oasis-open.org/tosca/TOSCA-Simple-Profile-YAML/v1.2/csd01/TOSCA-Simple-Profile-YAML-v1.2-csd01.html#TYPE_TOSCA_MAP"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NTITY_WORKFLOW_ACTIVITY_DEFN" TargetMode="External"/><Relationship Id="rId2" Type="http://schemas.openxmlformats.org/officeDocument/2006/relationships/hyperlink" Target="http://docs.oasis-open.org/tosca/TOSCA-Simple-Profile-YAML/v1.2/csd01/TOSCA-Simple-Profile-YAML-v1.2-csd01.html#DEFN_ELEMENT_DESCRIPTION" TargetMode="Externa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DATA_TYPE" TargetMode="External"/><Relationship Id="rId13" Type="http://schemas.openxmlformats.org/officeDocument/2006/relationships/hyperlink" Target="http://docs.oasis-open.org/tosca/TOSCA-Simple-Profile-YAML/v1.2/csd01/TOSCA-Simple-Profile-YAML-v1.2-csd01.html#DEFN_ENTITY_TOPOLOGY_TEMPLATE"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NTITY_ARTIFACT_TYPE" TargetMode="External"/><Relationship Id="rId12" Type="http://schemas.openxmlformats.org/officeDocument/2006/relationships/hyperlink" Target="http://docs.oasis-open.org/tosca/TOSCA-Simple-Profile-YAML/v1.2/csd01/TOSCA-Simple-Profile-YAML-v1.2-csd01.html#DEFN_ENTITY_POLICY_TYPE" TargetMode="External"/><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IMPORT_DEF" TargetMode="External"/><Relationship Id="rId11" Type="http://schemas.openxmlformats.org/officeDocument/2006/relationships/hyperlink" Target="http://docs.oasis-open.org/tosca/TOSCA-Simple-Profile-YAML/v1.2/csd01/TOSCA-Simple-Profile-YAML-v1.2-csd01.html#DEFN_ENTITY_NODE_TYPE" TargetMode="External"/><Relationship Id="rId5" Type="http://schemas.openxmlformats.org/officeDocument/2006/relationships/hyperlink" Target="http://docs.oasis-open.org/tosca/TOSCA-Simple-Profile-YAML/v1.2/csd01/TOSCA-Simple-Profile-YAML-v1.2-csd01.html#DEFN_ELEMENT_DESCRIPTION" TargetMode="External"/><Relationship Id="rId10" Type="http://schemas.openxmlformats.org/officeDocument/2006/relationships/hyperlink" Target="http://docs.oasis-open.org/tosca/TOSCA-Simple-Profile-YAML/v1.2/csd01/TOSCA-Simple-Profile-YAML-v1.2-csd01.html#DEFN_ENTITY_RELATIONSHIP_TYPE" TargetMode="External"/><Relationship Id="rId4" Type="http://schemas.openxmlformats.org/officeDocument/2006/relationships/hyperlink" Target="http://docs.oasis-open.org/tosca/TOSCA-Simple-Profile-YAML/v1.2/csd01/TOSCA-Simple-Profile-YAML-v1.2-csd01.html#TYPE_TOSCA_MAP" TargetMode="External"/><Relationship Id="rId9" Type="http://schemas.openxmlformats.org/officeDocument/2006/relationships/hyperlink" Target="http://docs.oasis-open.org/tosca/TOSCA-Simple-Profile-YAML/v1.2/csd01/TOSCA-Simple-Profile-YAML-v1.2-csd01.html#DEFN_ENTITY_CAPABILITY_TYP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LEMENT_PROPERTY_VALUE_ASSIGNMENT" TargetMode="External"/><Relationship Id="rId13" Type="http://schemas.openxmlformats.org/officeDocument/2006/relationships/hyperlink" Target="http://docs.oasis-open.org/tosca/TOSCA-Simple-Profile-YAML/v1.2/csd01/TOSCA-Simple-Profile-YAML-v1.2-csd01.html#DEFN_ENTITY_ARTIFACT_DEF" TargetMode="External"/><Relationship Id="rId3" Type="http://schemas.openxmlformats.org/officeDocument/2006/relationships/hyperlink" Target="http://docs.oasis-open.org/tosca/TOSCA-Simple-Profile-YAML/v1.2/csd01/TOSCA-Simple-Profile-YAML-v1.2-csd01.html#DEFN_ELEMENT_DESCRIPTION" TargetMode="External"/><Relationship Id="rId7" Type="http://schemas.openxmlformats.org/officeDocument/2006/relationships/hyperlink" Target="http://docs.oasis-open.org/tosca/TOSCA-Simple-Profile-YAML/v1.2/csd01/TOSCA-Simple-Profile-YAML-v1.2-csd01.html#TYPE_YAML_STRING" TargetMode="External"/><Relationship Id="rId12" Type="http://schemas.openxmlformats.org/officeDocument/2006/relationships/hyperlink" Target="http://docs.oasis-open.org/tosca/TOSCA-Simple-Profile-YAML/v1.2/csd01/TOSCA-Simple-Profile-YAML-v1.2-csd01.html#DEFN_ELEMENT_INTERFACE_DEF" TargetMode="External"/><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OLICY_DEF" TargetMode="External"/><Relationship Id="rId11" Type="http://schemas.openxmlformats.org/officeDocument/2006/relationships/hyperlink" Target="http://docs.oasis-open.org/tosca/TOSCA-Simple-Profile-YAML/v1.2/csd01/TOSCA-Simple-Profile-YAML-v1.2-csd01.html#DEFN_ELEMENT_CAPABILITY_ASSIGNMENT" TargetMode="External"/><Relationship Id="rId5" Type="http://schemas.openxmlformats.org/officeDocument/2006/relationships/hyperlink" Target="http://docs.oasis-open.org/tosca/TOSCA-Simple-Profile-YAML/v1.2/csd01/TOSCA-Simple-Profile-YAML-v1.2-csd01.html#DEFN_ENTITY_NODE_TEMPLATE" TargetMode="External"/><Relationship Id="rId10" Type="http://schemas.openxmlformats.org/officeDocument/2006/relationships/hyperlink" Target="http://docs.oasis-open.org/tosca/TOSCA-Simple-Profile-YAML/v1.2/csd01/TOSCA-Simple-Profile-YAML-v1.2-csd01.html#DEFN_ELEMENT_REQUIREMENT_ASSIGNMENT" TargetMode="External"/><Relationship Id="rId4" Type="http://schemas.openxmlformats.org/officeDocument/2006/relationships/hyperlink" Target="http://docs.oasis-open.org/tosca/TOSCA-Simple-Profile-YAML/v1.2/csd01/TOSCA-Simple-Profile-YAML-v1.2-csd01.html#DEFN_ELEMENT_PARAMETER_DEF" TargetMode="External"/><Relationship Id="rId9" Type="http://schemas.openxmlformats.org/officeDocument/2006/relationships/hyperlink" Target="http://docs.oasis-open.org/tosca/TOSCA-Simple-Profile-YAML/v1.2/csd01/TOSCA-Simple-Profile-YAML-v1.2-csd01.html#DEFN_ELEMENT_ATTRIBUTE_VALUE_ASSIGNMEN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656347" y="2911642"/>
            <a:ext cx="9144002" cy="1143000"/>
          </a:xfrm>
        </p:spPr>
        <p:txBody>
          <a:bodyPr>
            <a:normAutofit/>
          </a:bodyPr>
          <a:lstStyle/>
          <a:p>
            <a:r>
              <a:rPr lang="en-US" dirty="0"/>
              <a:t>Controller Design Studio – Architecture &amp; Design</a:t>
            </a:r>
          </a:p>
        </p:txBody>
      </p:sp>
      <p:sp>
        <p:nvSpPr>
          <p:cNvPr id="9" name="Subtitle 3"/>
          <p:cNvSpPr>
            <a:spLocks noGrp="1"/>
          </p:cNvSpPr>
          <p:nvPr>
            <p:ph type="subTitle" idx="1"/>
          </p:nvPr>
        </p:nvSpPr>
        <p:spPr>
          <a:xfrm>
            <a:off x="2460876" y="4137984"/>
            <a:ext cx="9144002" cy="762000"/>
          </a:xfrm>
        </p:spPr>
        <p:txBody>
          <a:bodyPr>
            <a:normAutofit/>
          </a:bodyPr>
          <a:lstStyle/>
          <a:p>
            <a:r>
              <a:rPr lang="en-US" dirty="0"/>
              <a:t>BRINDA SANTH M</a:t>
            </a:r>
          </a:p>
          <a:p>
            <a:r>
              <a:rPr lang="en-US" dirty="0"/>
              <a:t> </a:t>
            </a:r>
          </a:p>
        </p:txBody>
      </p:sp>
    </p:spTree>
    <p:extLst>
      <p:ext uri="{BB962C8B-B14F-4D97-AF65-F5344CB8AC3E}">
        <p14:creationId xmlns:p14="http://schemas.microsoft.com/office/powerpoint/2010/main" val="258731735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5" name="Table 4"/>
          <p:cNvGraphicFramePr>
            <a:graphicFrameLocks noGrp="1"/>
          </p:cNvGraphicFramePr>
          <p:nvPr/>
        </p:nvGraphicFramePr>
        <p:xfrm>
          <a:off x="397805" y="1225099"/>
          <a:ext cx="11423356" cy="2288540"/>
        </p:xfrm>
        <a:graphic>
          <a:graphicData uri="http://schemas.openxmlformats.org/drawingml/2006/table">
            <a:tbl>
              <a:tblPr/>
              <a:tblGrid>
                <a:gridCol w="1563342">
                  <a:extLst>
                    <a:ext uri="{9D8B030D-6E8A-4147-A177-3AD203B41FA5}">
                      <a16:colId xmlns:a16="http://schemas.microsoft.com/office/drawing/2014/main" val="20000"/>
                    </a:ext>
                  </a:extLst>
                </a:gridCol>
                <a:gridCol w="1082842">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6491172">
                  <a:extLst>
                    <a:ext uri="{9D8B030D-6E8A-4147-A177-3AD203B41FA5}">
                      <a16:colId xmlns:a16="http://schemas.microsoft.com/office/drawing/2014/main" val="20003"/>
                    </a:ext>
                  </a:extLst>
                </a:gridCol>
              </a:tblGrid>
              <a:tr h="0">
                <a:tc>
                  <a:txBody>
                    <a:bodyPr/>
                    <a:lstStyle/>
                    <a:p>
                      <a:pPr algn="ctr"/>
                      <a:r>
                        <a:rPr lang="en-US" sz="1400" b="1" dirty="0">
                          <a:effectLst/>
                        </a:rPr>
                        <a:t>Artifact</a:t>
                      </a:r>
                      <a:r>
                        <a:rPr lang="en-US" sz="1400" b="1" baseline="0" dirty="0">
                          <a:effectLst/>
                        </a:rPr>
                        <a:t>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required artifact type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required URI string (relative or absolute) which can be used to locate the artifact’s 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dirty="0">
                          <a:effectLst/>
                        </a:rPr>
                        <a:t>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name of the repository definition which contains the location of the external repository that contains the artifact.  The artifact is expected to be referenceable by its file URI within the 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4"/>
                        </a:rPr>
                        <a:t>description</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421105" y="3786889"/>
          <a:ext cx="11400056" cy="1074420"/>
        </p:xfrm>
        <a:graphic>
          <a:graphicData uri="http://schemas.openxmlformats.org/drawingml/2006/table">
            <a:tbl>
              <a:tblPr/>
              <a:tblGrid>
                <a:gridCol w="1468112">
                  <a:extLst>
                    <a:ext uri="{9D8B030D-6E8A-4147-A177-3AD203B41FA5}">
                      <a16:colId xmlns:a16="http://schemas.microsoft.com/office/drawing/2014/main" val="20000"/>
                    </a:ext>
                  </a:extLst>
                </a:gridCol>
                <a:gridCol w="1136446">
                  <a:extLst>
                    <a:ext uri="{9D8B030D-6E8A-4147-A177-3AD203B41FA5}">
                      <a16:colId xmlns:a16="http://schemas.microsoft.com/office/drawing/2014/main" val="20001"/>
                    </a:ext>
                  </a:extLst>
                </a:gridCol>
                <a:gridCol w="2297071">
                  <a:extLst>
                    <a:ext uri="{9D8B030D-6E8A-4147-A177-3AD203B41FA5}">
                      <a16:colId xmlns:a16="http://schemas.microsoft.com/office/drawing/2014/main" val="20002"/>
                    </a:ext>
                  </a:extLst>
                </a:gridCol>
                <a:gridCol w="6498427">
                  <a:extLst>
                    <a:ext uri="{9D8B030D-6E8A-4147-A177-3AD203B41FA5}">
                      <a16:colId xmlns:a16="http://schemas.microsoft.com/office/drawing/2014/main" val="20003"/>
                    </a:ext>
                  </a:extLst>
                </a:gridCol>
              </a:tblGrid>
              <a:tr h="0">
                <a:tc>
                  <a:txBody>
                    <a:bodyPr/>
                    <a:lstStyle/>
                    <a:p>
                      <a:pPr algn="ctr"/>
                      <a:r>
                        <a:rPr lang="en-US" sz="1400" b="1" dirty="0">
                          <a:effectLst/>
                        </a:rPr>
                        <a:t>Capability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attributes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attribute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attribute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399182" y="5245770"/>
          <a:ext cx="11379734" cy="787400"/>
        </p:xfrm>
        <a:graphic>
          <a:graphicData uri="http://schemas.openxmlformats.org/drawingml/2006/table">
            <a:tbl>
              <a:tblPr/>
              <a:tblGrid>
                <a:gridCol w="1489776">
                  <a:extLst>
                    <a:ext uri="{9D8B030D-6E8A-4147-A177-3AD203B41FA5}">
                      <a16:colId xmlns:a16="http://schemas.microsoft.com/office/drawing/2014/main" val="20000"/>
                    </a:ext>
                  </a:extLst>
                </a:gridCol>
                <a:gridCol w="1155031">
                  <a:extLst>
                    <a:ext uri="{9D8B030D-6E8A-4147-A177-3AD203B41FA5}">
                      <a16:colId xmlns:a16="http://schemas.microsoft.com/office/drawing/2014/main" val="20001"/>
                    </a:ext>
                  </a:extLst>
                </a:gridCol>
                <a:gridCol w="2322095">
                  <a:extLst>
                    <a:ext uri="{9D8B030D-6E8A-4147-A177-3AD203B41FA5}">
                      <a16:colId xmlns:a16="http://schemas.microsoft.com/office/drawing/2014/main" val="20002"/>
                    </a:ext>
                  </a:extLst>
                </a:gridCol>
                <a:gridCol w="6412832">
                  <a:extLst>
                    <a:ext uri="{9D8B030D-6E8A-4147-A177-3AD203B41FA5}">
                      <a16:colId xmlns:a16="http://schemas.microsoft.com/office/drawing/2014/main" val="20003"/>
                    </a:ext>
                  </a:extLst>
                </a:gridCol>
              </a:tblGrid>
              <a:tr h="0">
                <a:tc>
                  <a:txBody>
                    <a:bodyPr/>
                    <a:lstStyle/>
                    <a:p>
                      <a:pPr algn="ctr"/>
                      <a:r>
                        <a:rPr lang="en-US" sz="1400" b="1" dirty="0">
                          <a:effectLst/>
                        </a:rPr>
                        <a:t>Interface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operations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represents the required name of one or more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309661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179095"/>
          <a:ext cx="11608333" cy="3437465"/>
        </p:xfrm>
        <a:graphic>
          <a:graphicData uri="http://schemas.openxmlformats.org/drawingml/2006/table">
            <a:tbl>
              <a:tblPr/>
              <a:tblGrid>
                <a:gridCol w="1381492">
                  <a:extLst>
                    <a:ext uri="{9D8B030D-6E8A-4147-A177-3AD203B41FA5}">
                      <a16:colId xmlns:a16="http://schemas.microsoft.com/office/drawing/2014/main" val="20000"/>
                    </a:ext>
                  </a:extLst>
                </a:gridCol>
                <a:gridCol w="926431">
                  <a:extLst>
                    <a:ext uri="{9D8B030D-6E8A-4147-A177-3AD203B41FA5}">
                      <a16:colId xmlns:a16="http://schemas.microsoft.com/office/drawing/2014/main" val="20001"/>
                    </a:ext>
                  </a:extLst>
                </a:gridCol>
                <a:gridCol w="2189748">
                  <a:extLst>
                    <a:ext uri="{9D8B030D-6E8A-4147-A177-3AD203B41FA5}">
                      <a16:colId xmlns:a16="http://schemas.microsoft.com/office/drawing/2014/main" val="20002"/>
                    </a:ext>
                  </a:extLst>
                </a:gridCol>
                <a:gridCol w="7110662">
                  <a:extLst>
                    <a:ext uri="{9D8B030D-6E8A-4147-A177-3AD203B41FA5}">
                      <a16:colId xmlns:a16="http://schemas.microsoft.com/office/drawing/2014/main" val="20003"/>
                    </a:ext>
                  </a:extLst>
                </a:gridCol>
              </a:tblGrid>
              <a:tr h="421989">
                <a:tc>
                  <a:txBody>
                    <a:bodyPr/>
                    <a:lstStyle/>
                    <a:p>
                      <a:pPr algn="ctr"/>
                      <a:r>
                        <a:rPr lang="en-US" sz="1400" b="1" dirty="0">
                          <a:effectLst/>
                        </a:rPr>
                        <a:t>Operation Definition  Keys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541696">
                <a:tc rowSpan="2">
                  <a:txBody>
                    <a:bodyPr/>
                    <a:lstStyle/>
                    <a:p>
                      <a:r>
                        <a:rPr lang="en-US" sz="1400" b="1" dirty="0">
                          <a:effectLst/>
                        </a:rPr>
                        <a:t>inputs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definitions available to all defined operations for interface definitions that are within Node or Relationship Type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1696">
                <a:tc vMerge="1">
                  <a:txBody>
                    <a:bodyPr/>
                    <a:lstStyle/>
                    <a:p>
                      <a:endParaRPr lang="en-US"/>
                    </a:p>
                  </a:txBody>
                  <a:tcPr/>
                </a:tc>
                <a:tc>
                  <a:txBody>
                    <a:bodyPr/>
                    <a:lstStyle/>
                    <a:p>
                      <a:r>
                        <a:rPr lang="en-US" sz="1400" dirty="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1696">
                <a:tc rowSpan="2">
                  <a:txBody>
                    <a:bodyPr/>
                    <a:lstStyle/>
                    <a:p>
                      <a:r>
                        <a:rPr lang="en-US" sz="1400" b="1" dirty="0">
                          <a:effectLst/>
                        </a:rPr>
                        <a:t>outputs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definitions available to all defined operations for interface definitions that are within Node or Relationship Type definitions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541696">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58963">
                <a:tc>
                  <a:txBody>
                    <a:bodyPr/>
                    <a:lstStyle/>
                    <a:p>
                      <a:r>
                        <a:rPr lang="en-US" sz="1400" b="1" dirty="0">
                          <a:effectLst/>
                        </a:rPr>
                        <a:t>implementation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Operation</a:t>
                      </a:r>
                      <a:r>
                        <a:rPr lang="en-US" sz="1400" baseline="0" dirty="0">
                          <a:effectLst/>
                        </a:rPr>
                        <a:t> </a:t>
                      </a:r>
                      <a:r>
                        <a:rPr lang="en-US" sz="1400" u="sng" baseline="0" dirty="0">
                          <a:solidFill>
                            <a:srgbClr val="0070C0"/>
                          </a:solidFill>
                          <a:effectLst/>
                        </a:rPr>
                        <a:t>implementation definition</a:t>
                      </a:r>
                      <a:endParaRPr lang="en-US" sz="1400" u="sng" dirty="0">
                        <a:solidFill>
                          <a:srgbClr val="0070C0"/>
                        </a:solidFill>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definition for operation implementations.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8963">
                <a:tc>
                  <a:txBody>
                    <a:bodyPr/>
                    <a:lstStyle/>
                    <a:p>
                      <a:r>
                        <a:rPr lang="en-US" sz="1400" b="1" dirty="0">
                          <a:solidFill>
                            <a:schemeClr val="tx1"/>
                          </a:solidFill>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String[]</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An optional list of Policy definition</a:t>
                      </a:r>
                      <a:r>
                        <a:rPr lang="en-US" sz="1400" baseline="0" dirty="0">
                          <a:solidFill>
                            <a:schemeClr val="tx1"/>
                          </a:solidFill>
                          <a:effectLst/>
                        </a:rPr>
                        <a:t> name</a:t>
                      </a:r>
                      <a:r>
                        <a:rPr lang="en-US" sz="1400" dirty="0">
                          <a:solidFill>
                            <a:schemeClr val="tx1"/>
                          </a:solidFill>
                          <a:effectLst/>
                        </a:rPr>
                        <a:t> for the Operation Definition.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314961" y="4884818"/>
          <a:ext cx="11620365" cy="1287780"/>
        </p:xfrm>
        <a:graphic>
          <a:graphicData uri="http://schemas.openxmlformats.org/drawingml/2006/table">
            <a:tbl>
              <a:tblPr/>
              <a:tblGrid>
                <a:gridCol w="1381492">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2189747">
                  <a:extLst>
                    <a:ext uri="{9D8B030D-6E8A-4147-A177-3AD203B41FA5}">
                      <a16:colId xmlns:a16="http://schemas.microsoft.com/office/drawing/2014/main" val="20002"/>
                    </a:ext>
                  </a:extLst>
                </a:gridCol>
                <a:gridCol w="7110663">
                  <a:extLst>
                    <a:ext uri="{9D8B030D-6E8A-4147-A177-3AD203B41FA5}">
                      <a16:colId xmlns:a16="http://schemas.microsoft.com/office/drawing/2014/main" val="20003"/>
                    </a:ext>
                  </a:extLst>
                </a:gridCol>
              </a:tblGrid>
              <a:tr h="215784">
                <a:tc>
                  <a:txBody>
                    <a:bodyPr/>
                    <a:lstStyle/>
                    <a:p>
                      <a:pPr algn="ctr"/>
                      <a:r>
                        <a:rPr lang="en-US" sz="1400" b="1" dirty="0">
                          <a:effectLst/>
                        </a:rPr>
                        <a:t>Implementation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primary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implementation artifact (i.e., the primary script file within a CBA</a:t>
                      </a:r>
                      <a:r>
                        <a:rPr lang="en-US" sz="1400" baseline="0" dirty="0">
                          <a:effectLst/>
                        </a:rPr>
                        <a:t> </a:t>
                      </a:r>
                      <a:r>
                        <a:rPr lang="en-US" sz="1400" dirty="0">
                          <a:effectLst/>
                        </a:rPr>
                        <a:t>file).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dependencies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p>
                    <a:p>
                      <a:r>
                        <a:rPr lang="en-US" sz="1400" dirty="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ordered list of one or more dependent or secondary implementation artifacts which are referenced by the primary implementation artifact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0136697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110382"/>
          <a:ext cx="11506200" cy="2017830"/>
        </p:xfrm>
        <a:graphic>
          <a:graphicData uri="http://schemas.openxmlformats.org/drawingml/2006/table">
            <a:tbl>
              <a:tblPr/>
              <a:tblGrid>
                <a:gridCol w="1809137">
                  <a:extLst>
                    <a:ext uri="{9D8B030D-6E8A-4147-A177-3AD203B41FA5}">
                      <a16:colId xmlns:a16="http://schemas.microsoft.com/office/drawing/2014/main" val="20000"/>
                    </a:ext>
                  </a:extLst>
                </a:gridCol>
                <a:gridCol w="1100365">
                  <a:extLst>
                    <a:ext uri="{9D8B030D-6E8A-4147-A177-3AD203B41FA5}">
                      <a16:colId xmlns:a16="http://schemas.microsoft.com/office/drawing/2014/main" val="20001"/>
                    </a:ext>
                  </a:extLst>
                </a:gridCol>
                <a:gridCol w="2213811">
                  <a:extLst>
                    <a:ext uri="{9D8B030D-6E8A-4147-A177-3AD203B41FA5}">
                      <a16:colId xmlns:a16="http://schemas.microsoft.com/office/drawing/2014/main" val="20002"/>
                    </a:ext>
                  </a:extLst>
                </a:gridCol>
                <a:gridCol w="6382887">
                  <a:extLst>
                    <a:ext uri="{9D8B030D-6E8A-4147-A177-3AD203B41FA5}">
                      <a16:colId xmlns:a16="http://schemas.microsoft.com/office/drawing/2014/main" val="20003"/>
                    </a:ext>
                  </a:extLst>
                </a:gridCol>
              </a:tblGrid>
              <a:tr h="264660">
                <a:tc>
                  <a:txBody>
                    <a:bodyPr/>
                    <a:lstStyle/>
                    <a:p>
                      <a:pPr algn="ctr"/>
                      <a:r>
                        <a:rPr lang="en-US" sz="1400" b="1" dirty="0">
                          <a:solidFill>
                            <a:schemeClr val="tx1"/>
                          </a:solidFill>
                          <a:effectLst/>
                        </a:rPr>
                        <a:t>Policy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64660">
                <a:tc>
                  <a:txBody>
                    <a:bodyPr/>
                    <a:lstStyle/>
                    <a:p>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required name of the policy type the policy definition is based upon.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466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4"/>
                        </a:rPr>
                        <a:t>description</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4660">
                <a:tc>
                  <a:txBody>
                    <a:bodyPr/>
                    <a:lstStyle/>
                    <a:p>
                      <a:r>
                        <a:rPr lang="en-US" sz="1400" b="1" dirty="0">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5"/>
                        </a:rPr>
                        <a:t>map</a:t>
                      </a:r>
                      <a:r>
                        <a:rPr lang="en-US" sz="1400" dirty="0">
                          <a:effectLst/>
                        </a:rPr>
                        <a:t> of </a:t>
                      </a:r>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9370">
                <a:tc>
                  <a:txBody>
                    <a:bodyPr/>
                    <a:lstStyle/>
                    <a:p>
                      <a:r>
                        <a:rPr lang="en-US" sz="1400" b="1" dirty="0">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value assignments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8052">
                <a:tc>
                  <a:txBody>
                    <a:bodyPr/>
                    <a:lstStyle/>
                    <a:p>
                      <a:r>
                        <a:rPr lang="en-US" sz="1400" b="1" dirty="0">
                          <a:effectLst/>
                        </a:rPr>
                        <a:t>targets</a:t>
                      </a:r>
                    </a:p>
                    <a:p>
                      <a:r>
                        <a:rPr lang="en-US" sz="1400" b="1"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Work Flows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314961" y="3801657"/>
          <a:ext cx="11500050" cy="2362200"/>
        </p:xfrm>
        <a:graphic>
          <a:graphicData uri="http://schemas.openxmlformats.org/drawingml/2006/table">
            <a:tbl>
              <a:tblPr/>
              <a:tblGrid>
                <a:gridCol w="1778534">
                  <a:extLst>
                    <a:ext uri="{9D8B030D-6E8A-4147-A177-3AD203B41FA5}">
                      <a16:colId xmlns:a16="http://schemas.microsoft.com/office/drawing/2014/main" val="20000"/>
                    </a:ext>
                  </a:extLst>
                </a:gridCol>
                <a:gridCol w="1130968">
                  <a:extLst>
                    <a:ext uri="{9D8B030D-6E8A-4147-A177-3AD203B41FA5}">
                      <a16:colId xmlns:a16="http://schemas.microsoft.com/office/drawing/2014/main" val="20001"/>
                    </a:ext>
                  </a:extLst>
                </a:gridCol>
                <a:gridCol w="2370221">
                  <a:extLst>
                    <a:ext uri="{9D8B030D-6E8A-4147-A177-3AD203B41FA5}">
                      <a16:colId xmlns:a16="http://schemas.microsoft.com/office/drawing/2014/main" val="20002"/>
                    </a:ext>
                  </a:extLst>
                </a:gridCol>
                <a:gridCol w="6220327">
                  <a:extLst>
                    <a:ext uri="{9D8B030D-6E8A-4147-A177-3AD203B41FA5}">
                      <a16:colId xmlns:a16="http://schemas.microsoft.com/office/drawing/2014/main" val="20003"/>
                    </a:ext>
                  </a:extLst>
                </a:gridCol>
              </a:tblGrid>
              <a:tr h="0">
                <a:tc>
                  <a:txBody>
                    <a:bodyPr/>
                    <a:lstStyle/>
                    <a:p>
                      <a:pPr algn="ctr"/>
                      <a:r>
                        <a:rPr lang="en-US" sz="1400" b="1" dirty="0">
                          <a:effectLst/>
                        </a:rPr>
                        <a:t>Workflow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4"/>
                        </a:rPr>
                        <a:t>description</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workflow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5"/>
                        </a:rPr>
                        <a:t>map</a:t>
                      </a:r>
                      <a:r>
                        <a:rPr lang="en-US" sz="1400" dirty="0">
                          <a:effectLst/>
                        </a:rPr>
                        <a:t> of </a:t>
                      </a:r>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dirty="0">
                          <a:effectLst/>
                        </a:rPr>
                        <a:t>inputs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p>
                    <a:p>
                      <a:r>
                        <a:rPr lang="en-US" sz="1400" dirty="0">
                          <a:effectLst/>
                          <a:hlinkClick r:id="rId7"/>
                        </a:rPr>
                        <a:t>property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parameter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steps</a:t>
                      </a:r>
                    </a:p>
                    <a:p>
                      <a:r>
                        <a:rPr lang="en-US" sz="1400"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step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or Groups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b="1" dirty="0">
                          <a:solidFill>
                            <a:schemeClr val="tx1"/>
                          </a:solidFill>
                          <a:effectLst/>
                        </a:rPr>
                        <a:t>outputs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list of </a:t>
                      </a:r>
                    </a:p>
                    <a:p>
                      <a:r>
                        <a:rPr lang="en-US" sz="1400" dirty="0">
                          <a:solidFill>
                            <a:schemeClr val="tx1"/>
                          </a:solidFill>
                          <a:effectLst/>
                          <a:hlinkClick r:id="rId7">
                            <a:extLst>
                              <a:ext uri="{A12FA001-AC4F-418D-AE19-62706E023703}">
                                <ahyp:hlinkClr xmlns:ahyp="http://schemas.microsoft.com/office/drawing/2018/hyperlinkcolor" val="tx"/>
                              </a:ext>
                            </a:extLst>
                          </a:hlinkClick>
                        </a:rPr>
                        <a:t>property definitions</a:t>
                      </a:r>
                      <a:endParaRPr lang="en-US" sz="1400" dirty="0">
                        <a:solidFill>
                          <a:schemeClr val="tx1"/>
                        </a:solidFill>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The optional list of input parameter definitions along with values or expressions.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41608770"/>
                  </a:ext>
                </a:extLst>
              </a:tr>
            </a:tbl>
          </a:graphicData>
        </a:graphic>
      </p:graphicFrame>
    </p:spTree>
    <p:extLst>
      <p:ext uri="{BB962C8B-B14F-4D97-AF65-F5344CB8AC3E}">
        <p14:creationId xmlns:p14="http://schemas.microsoft.com/office/powerpoint/2010/main" val="303315513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314961" y="1300163"/>
          <a:ext cx="11506200" cy="1165602"/>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949150">
                  <a:extLst>
                    <a:ext uri="{9D8B030D-6E8A-4147-A177-3AD203B41FA5}">
                      <a16:colId xmlns:a16="http://schemas.microsoft.com/office/drawing/2014/main" val="20002"/>
                    </a:ext>
                  </a:extLst>
                </a:gridCol>
                <a:gridCol w="6335314">
                  <a:extLst>
                    <a:ext uri="{9D8B030D-6E8A-4147-A177-3AD203B41FA5}">
                      <a16:colId xmlns:a16="http://schemas.microsoft.com/office/drawing/2014/main" val="20003"/>
                    </a:ext>
                  </a:extLst>
                </a:gridCol>
              </a:tblGrid>
              <a:tr h="251363">
                <a:tc>
                  <a:txBody>
                    <a:bodyPr/>
                    <a:lstStyle/>
                    <a:p>
                      <a:pPr algn="ctr"/>
                      <a:r>
                        <a:rPr lang="en-US" sz="1400" b="1" dirty="0">
                          <a:effectLst/>
                        </a:rPr>
                        <a:t>Step keys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49517">
                <a:tc>
                  <a:txBody>
                    <a:bodyPr/>
                    <a:lstStyle/>
                    <a:p>
                      <a:r>
                        <a:rPr lang="en-US" sz="1400" b="1" dirty="0">
                          <a:effectLst/>
                        </a:rPr>
                        <a:t>target</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2"/>
                        </a:rPr>
                        <a:t>string</a:t>
                      </a:r>
                      <a:endParaRPr lang="en-US" sz="1400" dirty="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target of the step (this can be a node template name, a group name)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9517">
                <a:tc>
                  <a:txBody>
                    <a:bodyPr/>
                    <a:lstStyle/>
                    <a:p>
                      <a:r>
                        <a:rPr lang="en-US" sz="1400" b="1" dirty="0">
                          <a:effectLst/>
                        </a:rPr>
                        <a:t>activities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3"/>
                        </a:rPr>
                        <a:t>activity_definition</a:t>
                      </a:r>
                      <a:endParaRPr lang="en-US" sz="1400" dirty="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list of sequential activities to be performed in this step.</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314961" y="2892677"/>
          <a:ext cx="11506200" cy="787400"/>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887017">
                  <a:extLst>
                    <a:ext uri="{9D8B030D-6E8A-4147-A177-3AD203B41FA5}">
                      <a16:colId xmlns:a16="http://schemas.microsoft.com/office/drawing/2014/main" val="20002"/>
                    </a:ext>
                  </a:extLst>
                </a:gridCol>
                <a:gridCol w="6397447">
                  <a:extLst>
                    <a:ext uri="{9D8B030D-6E8A-4147-A177-3AD203B41FA5}">
                      <a16:colId xmlns:a16="http://schemas.microsoft.com/office/drawing/2014/main" val="20003"/>
                    </a:ext>
                  </a:extLst>
                </a:gridCol>
              </a:tblGrid>
              <a:tr h="0">
                <a:tc>
                  <a:txBody>
                    <a:bodyPr/>
                    <a:lstStyle/>
                    <a:p>
                      <a:pPr algn="ctr"/>
                      <a:r>
                        <a:rPr lang="en-US" sz="1400" b="1" dirty="0">
                          <a:effectLst/>
                        </a:rPr>
                        <a:t>Activity</a:t>
                      </a:r>
                      <a:r>
                        <a:rPr lang="en-US" sz="1400" b="1" baseline="0" dirty="0">
                          <a:effectLst/>
                        </a:rPr>
                        <a:t> Definitions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call_operation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2"/>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 string that defines the name of the interface and operation to be called on the node using the &lt;interface_name&gt;.&lt;operation_name&gt; notation.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93994791"/>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 Functions</a:t>
            </a:r>
          </a:p>
        </p:txBody>
      </p:sp>
      <p:sp>
        <p:nvSpPr>
          <p:cNvPr id="3" name="Text Placeholder 2"/>
          <p:cNvSpPr>
            <a:spLocks noGrp="1"/>
          </p:cNvSpPr>
          <p:nvPr>
            <p:ph type="body" sz="quarter" idx="10"/>
          </p:nvPr>
        </p:nvSpPr>
        <p:spPr/>
        <p:txBody>
          <a:bodyPr>
            <a:noAutofit/>
          </a:bodyPr>
          <a:lstStyle/>
          <a:p>
            <a:pPr marL="0" indent="0">
              <a:lnSpc>
                <a:spcPct val="100000"/>
              </a:lnSpc>
              <a:spcBef>
                <a:spcPts val="0"/>
              </a:spcBef>
              <a:buNone/>
            </a:pPr>
            <a:r>
              <a:rPr lang="en-US" sz="1600" b="1" dirty="0"/>
              <a:t>get_input</a:t>
            </a:r>
          </a:p>
          <a:p>
            <a:pPr marL="0" lvl="1">
              <a:lnSpc>
                <a:spcPct val="100000"/>
              </a:lnSpc>
              <a:spcBef>
                <a:spcPts val="0"/>
              </a:spcBef>
            </a:pPr>
            <a:r>
              <a:rPr lang="en-US" sz="1400" dirty="0"/>
              <a:t>The get_input function is used to retrieve the values of properties declared within the inputs section of a TOSCA Service Template.</a:t>
            </a:r>
          </a:p>
          <a:p>
            <a:pPr marL="457200" lvl="3" indent="0">
              <a:lnSpc>
                <a:spcPct val="100000"/>
              </a:lnSpc>
              <a:spcBef>
                <a:spcPts val="0"/>
              </a:spcBef>
              <a:buNone/>
            </a:pPr>
            <a:r>
              <a:rPr lang="en-US" sz="1400" b="1" i="1" dirty="0">
                <a:latin typeface="Consolas" panose="020B0609020204030204" pitchFamily="49" charset="0"/>
              </a:rPr>
              <a:t>get_input: &lt;input_property_name&gt;</a:t>
            </a:r>
          </a:p>
          <a:p>
            <a:pPr marL="0" lvl="2" indent="0">
              <a:lnSpc>
                <a:spcPct val="100000"/>
              </a:lnSpc>
              <a:spcBef>
                <a:spcPts val="0"/>
              </a:spcBef>
              <a:buNone/>
            </a:pPr>
            <a:endParaRPr lang="en-US" sz="1400" i="1" dirty="0"/>
          </a:p>
          <a:p>
            <a:pPr marL="0" indent="0">
              <a:lnSpc>
                <a:spcPct val="100000"/>
              </a:lnSpc>
              <a:spcBef>
                <a:spcPts val="0"/>
              </a:spcBef>
              <a:buNone/>
            </a:pPr>
            <a:r>
              <a:rPr lang="en-US" sz="1600" b="1" dirty="0"/>
              <a:t>get_property</a:t>
            </a:r>
          </a:p>
          <a:p>
            <a:pPr marL="0" lvl="1">
              <a:lnSpc>
                <a:spcPct val="100000"/>
              </a:lnSpc>
              <a:spcBef>
                <a:spcPts val="0"/>
              </a:spcBef>
            </a:pPr>
            <a:r>
              <a:rPr lang="en-US" sz="1400" dirty="0"/>
              <a:t>The get_property function is used to retrieve property values between modelable entities defined in the same service template.</a:t>
            </a:r>
          </a:p>
          <a:p>
            <a:pPr marL="457200" lvl="2" indent="0">
              <a:lnSpc>
                <a:spcPct val="100000"/>
              </a:lnSpc>
              <a:spcBef>
                <a:spcPts val="0"/>
              </a:spcBef>
              <a:buNone/>
            </a:pPr>
            <a:r>
              <a:rPr lang="en-US" sz="1400" b="1" i="1" dirty="0">
                <a:latin typeface="Consolas" panose="020B0609020204030204" pitchFamily="49" charset="0"/>
              </a:rPr>
              <a:t>get_property: [ &lt;modelable_entity_name&gt;, &lt;optional_req_or_cap_name&gt;, &lt;property_name&gt;, &lt;nested_property_name_or_index_1&gt;, ..., &lt;nested_property_name_or_index_n&gt; ] </a:t>
            </a:r>
          </a:p>
          <a:p>
            <a:pPr marL="0" lvl="2">
              <a:lnSpc>
                <a:spcPct val="100000"/>
              </a:lnSpc>
              <a:spcBef>
                <a:spcPts val="0"/>
              </a:spcBef>
            </a:pPr>
            <a:endParaRPr lang="en-US" sz="1400" i="1" dirty="0"/>
          </a:p>
          <a:p>
            <a:pPr marL="0" indent="0">
              <a:lnSpc>
                <a:spcPct val="100000"/>
              </a:lnSpc>
              <a:spcBef>
                <a:spcPts val="0"/>
              </a:spcBef>
              <a:buNone/>
            </a:pPr>
            <a:r>
              <a:rPr lang="en-US" sz="1600" b="1" dirty="0"/>
              <a:t>get_attribute</a:t>
            </a:r>
          </a:p>
          <a:p>
            <a:pPr marL="0" lvl="1">
              <a:lnSpc>
                <a:spcPct val="100000"/>
              </a:lnSpc>
              <a:spcBef>
                <a:spcPts val="0"/>
              </a:spcBef>
            </a:pPr>
            <a:r>
              <a:rPr lang="en-US" sz="1400" dirty="0"/>
              <a:t>The get_attribute function is used to retrieve the values of named attributes declared by the referenced node or relationship template name.</a:t>
            </a:r>
          </a:p>
          <a:p>
            <a:pPr marL="457200" lvl="3" indent="0">
              <a:lnSpc>
                <a:spcPct val="100000"/>
              </a:lnSpc>
              <a:spcBef>
                <a:spcPts val="0"/>
              </a:spcBef>
              <a:buNone/>
            </a:pPr>
            <a:r>
              <a:rPr lang="en-US" sz="1400" b="1" i="1" dirty="0">
                <a:latin typeface="Consolas" panose="020B0609020204030204" pitchFamily="49" charset="0"/>
              </a:rPr>
              <a:t>get_attribute: [ &lt;modelable_entity_name&gt;, &lt;optional_req_or_cap_name&gt;, &lt;attribute_name&gt;, &lt;nested_attribute_name_or_index_1&gt;, ..., &lt;nested_attribute_name_or_index_n&gt; ]</a:t>
            </a:r>
          </a:p>
          <a:p>
            <a:pPr marL="0" lvl="2">
              <a:lnSpc>
                <a:spcPct val="100000"/>
              </a:lnSpc>
              <a:spcBef>
                <a:spcPts val="0"/>
              </a:spcBef>
            </a:pPr>
            <a:endParaRPr lang="en-US" sz="1400" i="1" dirty="0"/>
          </a:p>
          <a:p>
            <a:pPr marL="0" indent="0">
              <a:lnSpc>
                <a:spcPct val="100000"/>
              </a:lnSpc>
              <a:spcBef>
                <a:spcPts val="0"/>
              </a:spcBef>
              <a:buNone/>
            </a:pPr>
            <a:r>
              <a:rPr lang="en-US" sz="1600" b="1" dirty="0"/>
              <a:t>get_operation_output</a:t>
            </a:r>
          </a:p>
          <a:p>
            <a:pPr marL="0" lvl="1">
              <a:lnSpc>
                <a:spcPct val="100000"/>
              </a:lnSpc>
              <a:spcBef>
                <a:spcPts val="0"/>
              </a:spcBef>
            </a:pPr>
            <a:r>
              <a:rPr lang="en-US" sz="1400" dirty="0"/>
              <a:t>The get_operation_output function is used to retrieve the values of variables exposed / exported from an interface operation.</a:t>
            </a:r>
          </a:p>
          <a:p>
            <a:pPr marL="457200" lvl="3" indent="0">
              <a:lnSpc>
                <a:spcPct val="100000"/>
              </a:lnSpc>
              <a:spcBef>
                <a:spcPts val="0"/>
              </a:spcBef>
              <a:buNone/>
            </a:pPr>
            <a:r>
              <a:rPr lang="en-US" sz="1400" b="1" i="1" dirty="0">
                <a:latin typeface="Consolas" panose="020B0609020204030204" pitchFamily="49" charset="0"/>
              </a:rPr>
              <a:t>get_operation_output: &lt;modelable_entity_name&gt;, &lt;interface_name&gt;, &lt;operation_name&gt;, &lt;output_variable_name&gt;</a:t>
            </a:r>
          </a:p>
          <a:p>
            <a:pPr marL="0" lvl="2">
              <a:lnSpc>
                <a:spcPct val="100000"/>
              </a:lnSpc>
              <a:spcBef>
                <a:spcPts val="0"/>
              </a:spcBef>
            </a:pPr>
            <a:endParaRPr lang="en-US" sz="1400" i="1" dirty="0"/>
          </a:p>
          <a:p>
            <a:pPr marL="0" indent="0">
              <a:lnSpc>
                <a:spcPct val="100000"/>
              </a:lnSpc>
              <a:spcBef>
                <a:spcPts val="0"/>
              </a:spcBef>
              <a:buNone/>
            </a:pPr>
            <a:r>
              <a:rPr lang="en-US" sz="1600" b="1" dirty="0"/>
              <a:t>get_artifact</a:t>
            </a:r>
          </a:p>
          <a:p>
            <a:pPr marL="0" lvl="1">
              <a:lnSpc>
                <a:spcPct val="100000"/>
              </a:lnSpc>
              <a:spcBef>
                <a:spcPts val="0"/>
              </a:spcBef>
            </a:pPr>
            <a:r>
              <a:rPr lang="en-US" sz="1400" dirty="0"/>
              <a:t>The get_artifact function is used to retrieve artifact location between modelable entities defined in the same service template.</a:t>
            </a:r>
          </a:p>
          <a:p>
            <a:pPr marL="457200" lvl="3" indent="0">
              <a:lnSpc>
                <a:spcPct val="100000"/>
              </a:lnSpc>
              <a:spcBef>
                <a:spcPts val="0"/>
              </a:spcBef>
              <a:buNone/>
            </a:pPr>
            <a:r>
              <a:rPr lang="en-US" sz="1400" b="1" i="1" dirty="0">
                <a:latin typeface="Consolas" panose="020B0609020204030204" pitchFamily="49" charset="0"/>
              </a:rPr>
              <a:t>get_artifact: [ &lt;modelable_entity_name&gt;, &lt;artifact_name&gt;, &lt;location&gt;, &lt;remove&gt; ]</a:t>
            </a:r>
          </a:p>
        </p:txBody>
      </p:sp>
    </p:spTree>
    <p:extLst>
      <p:ext uri="{BB962C8B-B14F-4D97-AF65-F5344CB8AC3E}">
        <p14:creationId xmlns:p14="http://schemas.microsoft.com/office/powerpoint/2010/main" val="159856661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999463" y="1441969"/>
            <a:ext cx="10193073" cy="1987031"/>
          </a:xfrm>
          <a:prstGeom prst="roundRect">
            <a:avLst>
              <a:gd name="adj" fmla="val 11869"/>
            </a:avLst>
          </a:prstGeom>
          <a:solidFill>
            <a:srgbClr val="ED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title"/>
          </p:nvPr>
        </p:nvSpPr>
        <p:spPr/>
        <p:txBody>
          <a:bodyPr>
            <a:normAutofit fontScale="90000"/>
          </a:bodyPr>
          <a:lstStyle/>
          <a:p>
            <a:r>
              <a:rPr lang="en-US" dirty="0"/>
              <a:t>Controller Blueprints Archive(CBA) Format</a:t>
            </a:r>
          </a:p>
        </p:txBody>
      </p:sp>
      <p:grpSp>
        <p:nvGrpSpPr>
          <p:cNvPr id="10" name="Group 9"/>
          <p:cNvGrpSpPr/>
          <p:nvPr/>
        </p:nvGrpSpPr>
        <p:grpSpPr>
          <a:xfrm>
            <a:off x="4542895" y="1579133"/>
            <a:ext cx="1491916" cy="1684421"/>
            <a:chOff x="2201779" y="1648326"/>
            <a:chExt cx="1491916" cy="1684421"/>
          </a:xfrm>
          <a:effectLst>
            <a:outerShdw blurRad="50800" dist="38100" dir="2700000" algn="tl" rotWithShape="0">
              <a:prstClr val="black">
                <a:alpha val="40000"/>
              </a:prstClr>
            </a:outerShdw>
          </a:effectLst>
        </p:grpSpPr>
        <p:grpSp>
          <p:nvGrpSpPr>
            <p:cNvPr id="11" name="Group 10"/>
            <p:cNvGrpSpPr/>
            <p:nvPr/>
          </p:nvGrpSpPr>
          <p:grpSpPr>
            <a:xfrm>
              <a:off x="2201779" y="1648326"/>
              <a:ext cx="1491916" cy="1684421"/>
              <a:chOff x="2201779" y="1648326"/>
              <a:chExt cx="1491916" cy="1684421"/>
            </a:xfrm>
          </p:grpSpPr>
          <p:sp>
            <p:nvSpPr>
              <p:cNvPr id="14" name="Rectangle 1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Rectangle 1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12" name="TextBox 11"/>
            <p:cNvSpPr txBox="1"/>
            <p:nvPr/>
          </p:nvSpPr>
          <p:spPr>
            <a:xfrm>
              <a:off x="2201779" y="1807411"/>
              <a:ext cx="1491916" cy="738664"/>
            </a:xfrm>
            <a:prstGeom prst="rect">
              <a:avLst/>
            </a:prstGeom>
            <a:noFill/>
          </p:spPr>
          <p:txBody>
            <a:bodyPr wrap="square" rtlCol="0">
              <a:spAutoFit/>
            </a:bodyPr>
            <a:lstStyle/>
            <a:p>
              <a:r>
                <a:rPr lang="en-US" sz="1050" dirty="0"/>
                <a:t>Flow Definitions files, such as directed graph, dataflow dsl, etc.</a:t>
              </a:r>
            </a:p>
            <a:p>
              <a:r>
                <a:rPr lang="en-US" sz="1050" b="1" dirty="0"/>
                <a:t>Formats: .json, .xml</a:t>
              </a:r>
            </a:p>
          </p:txBody>
        </p:sp>
        <p:sp>
          <p:nvSpPr>
            <p:cNvPr id="13" name="TextBox 12"/>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Plans</a:t>
              </a:r>
            </a:p>
          </p:txBody>
        </p:sp>
      </p:grpSp>
      <p:grpSp>
        <p:nvGrpSpPr>
          <p:cNvPr id="16" name="Group 15"/>
          <p:cNvGrpSpPr/>
          <p:nvPr/>
        </p:nvGrpSpPr>
        <p:grpSpPr>
          <a:xfrm>
            <a:off x="6189219" y="1579132"/>
            <a:ext cx="1491916" cy="1684421"/>
            <a:chOff x="2201779" y="1648326"/>
            <a:chExt cx="1491916" cy="1684421"/>
          </a:xfrm>
          <a:effectLst>
            <a:outerShdw blurRad="50800" dist="38100" dir="2700000" algn="tl" rotWithShape="0">
              <a:prstClr val="black">
                <a:alpha val="40000"/>
              </a:prstClr>
            </a:outerShdw>
          </a:effectLst>
        </p:grpSpPr>
        <p:grpSp>
          <p:nvGrpSpPr>
            <p:cNvPr id="17" name="Group 16"/>
            <p:cNvGrpSpPr/>
            <p:nvPr/>
          </p:nvGrpSpPr>
          <p:grpSpPr>
            <a:xfrm>
              <a:off x="2201779" y="1648326"/>
              <a:ext cx="1491916" cy="1684421"/>
              <a:chOff x="2201779" y="1648326"/>
              <a:chExt cx="1491916" cy="1684421"/>
            </a:xfrm>
          </p:grpSpPr>
          <p:sp>
            <p:nvSpPr>
              <p:cNvPr id="20" name="Rectangle 19"/>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Rectangle 20"/>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18" name="TextBox 17"/>
            <p:cNvSpPr txBox="1"/>
            <p:nvPr/>
          </p:nvSpPr>
          <p:spPr>
            <a:xfrm>
              <a:off x="2201779" y="1807411"/>
              <a:ext cx="1491916" cy="577081"/>
            </a:xfrm>
            <a:prstGeom prst="rect">
              <a:avLst/>
            </a:prstGeom>
            <a:noFill/>
          </p:spPr>
          <p:txBody>
            <a:bodyPr wrap="square" rtlCol="0">
              <a:spAutoFit/>
            </a:bodyPr>
            <a:lstStyle/>
            <a:p>
              <a:r>
                <a:rPr lang="en-US" sz="1050" dirty="0"/>
                <a:t>Executions scripts used during flows.</a:t>
              </a:r>
            </a:p>
            <a:p>
              <a:r>
                <a:rPr lang="en-US" sz="1050" b="1" dirty="0"/>
                <a:t>Formats: .py, .js, .kotlin</a:t>
              </a:r>
            </a:p>
          </p:txBody>
        </p:sp>
        <p:sp>
          <p:nvSpPr>
            <p:cNvPr id="19" name="TextBox 18"/>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Scripts</a:t>
              </a:r>
              <a:endParaRPr lang="en-US" sz="1050" b="1" dirty="0">
                <a:solidFill>
                  <a:schemeClr val="bg1"/>
                </a:solidFill>
              </a:endParaRPr>
            </a:p>
          </p:txBody>
        </p:sp>
      </p:grpSp>
      <p:grpSp>
        <p:nvGrpSpPr>
          <p:cNvPr id="28" name="Group 27"/>
          <p:cNvGrpSpPr/>
          <p:nvPr/>
        </p:nvGrpSpPr>
        <p:grpSpPr>
          <a:xfrm>
            <a:off x="1182077" y="1579135"/>
            <a:ext cx="1491916" cy="1684421"/>
            <a:chOff x="2201779" y="1648326"/>
            <a:chExt cx="1491916" cy="1684421"/>
          </a:xfrm>
          <a:effectLst>
            <a:outerShdw blurRad="50800" dist="38100" dir="2700000" algn="tl" rotWithShape="0">
              <a:prstClr val="black">
                <a:alpha val="40000"/>
              </a:prstClr>
            </a:outerShdw>
          </a:effectLst>
        </p:grpSpPr>
        <p:grpSp>
          <p:nvGrpSpPr>
            <p:cNvPr id="29" name="Group 28"/>
            <p:cNvGrpSpPr/>
            <p:nvPr/>
          </p:nvGrpSpPr>
          <p:grpSpPr>
            <a:xfrm>
              <a:off x="2201779" y="1648326"/>
              <a:ext cx="1491916" cy="1684421"/>
              <a:chOff x="2201779" y="1648326"/>
              <a:chExt cx="1491916" cy="1684421"/>
            </a:xfrm>
          </p:grpSpPr>
          <p:sp>
            <p:nvSpPr>
              <p:cNvPr id="32" name="Rectangle 31"/>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Rectangle 32"/>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30" name="TextBox 29"/>
            <p:cNvSpPr txBox="1"/>
            <p:nvPr/>
          </p:nvSpPr>
          <p:spPr>
            <a:xfrm>
              <a:off x="2201779" y="1807411"/>
              <a:ext cx="1491916" cy="900246"/>
            </a:xfrm>
            <a:prstGeom prst="rect">
              <a:avLst/>
            </a:prstGeom>
            <a:noFill/>
          </p:spPr>
          <p:txBody>
            <a:bodyPr wrap="square" rtlCol="0">
              <a:spAutoFit/>
            </a:bodyPr>
            <a:lstStyle/>
            <a:p>
              <a:r>
                <a:rPr lang="en-US" sz="1050" dirty="0"/>
                <a:t>Controller Blueprints definitions file, Resource Definition, Others</a:t>
              </a:r>
            </a:p>
            <a:p>
              <a:r>
                <a:rPr lang="en-US" sz="1050" b="1" dirty="0"/>
                <a:t>Formats : .json</a:t>
              </a:r>
            </a:p>
          </p:txBody>
        </p:sp>
        <p:sp>
          <p:nvSpPr>
            <p:cNvPr id="31" name="TextBox 30"/>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Definition</a:t>
              </a:r>
              <a:endParaRPr lang="en-US" sz="1050" b="1" dirty="0">
                <a:solidFill>
                  <a:schemeClr val="bg1"/>
                </a:solidFill>
              </a:endParaRPr>
            </a:p>
          </p:txBody>
        </p:sp>
      </p:grpSp>
      <p:grpSp>
        <p:nvGrpSpPr>
          <p:cNvPr id="34" name="Group 33"/>
          <p:cNvGrpSpPr/>
          <p:nvPr/>
        </p:nvGrpSpPr>
        <p:grpSpPr>
          <a:xfrm>
            <a:off x="7835543" y="1579131"/>
            <a:ext cx="1491916" cy="1684421"/>
            <a:chOff x="2201779" y="1648326"/>
            <a:chExt cx="1491916" cy="1684421"/>
          </a:xfrm>
          <a:effectLst>
            <a:outerShdw blurRad="50800" dist="38100" dir="2700000" algn="tl" rotWithShape="0">
              <a:prstClr val="black">
                <a:alpha val="40000"/>
              </a:prstClr>
            </a:outerShdw>
          </a:effectLst>
        </p:grpSpPr>
        <p:grpSp>
          <p:nvGrpSpPr>
            <p:cNvPr id="35" name="Group 34"/>
            <p:cNvGrpSpPr/>
            <p:nvPr/>
          </p:nvGrpSpPr>
          <p:grpSpPr>
            <a:xfrm>
              <a:off x="2201779" y="1648326"/>
              <a:ext cx="1491916" cy="1684421"/>
              <a:chOff x="2201779" y="1648326"/>
              <a:chExt cx="1491916" cy="1684421"/>
            </a:xfrm>
          </p:grpSpPr>
          <p:sp>
            <p:nvSpPr>
              <p:cNvPr id="38" name="Rectangle 37"/>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Rectangle 38"/>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36" name="TextBox 35"/>
            <p:cNvSpPr txBox="1"/>
            <p:nvPr/>
          </p:nvSpPr>
          <p:spPr>
            <a:xfrm>
              <a:off x="2201779" y="1807411"/>
              <a:ext cx="1491916" cy="577081"/>
            </a:xfrm>
            <a:prstGeom prst="rect">
              <a:avLst/>
            </a:prstGeom>
            <a:noFill/>
          </p:spPr>
          <p:txBody>
            <a:bodyPr wrap="square" rtlCol="0">
              <a:spAutoFit/>
            </a:bodyPr>
            <a:lstStyle/>
            <a:p>
              <a:r>
                <a:rPr lang="en-US" sz="1050" dirty="0"/>
                <a:t>Templates used duting processing.</a:t>
              </a:r>
            </a:p>
            <a:p>
              <a:r>
                <a:rPr lang="en-US" sz="1050" b="1" dirty="0"/>
                <a:t>Format: .vtl</a:t>
              </a:r>
            </a:p>
          </p:txBody>
        </p:sp>
        <p:sp>
          <p:nvSpPr>
            <p:cNvPr id="37" name="TextBox 36"/>
            <p:cNvSpPr txBox="1"/>
            <p:nvPr/>
          </p:nvSpPr>
          <p:spPr>
            <a:xfrm>
              <a:off x="2201779" y="2898984"/>
              <a:ext cx="1491916" cy="338554"/>
            </a:xfrm>
            <a:prstGeom prst="rect">
              <a:avLst/>
            </a:prstGeom>
            <a:noFill/>
          </p:spPr>
          <p:txBody>
            <a:bodyPr wrap="square" rtlCol="0">
              <a:spAutoFit/>
            </a:bodyPr>
            <a:lstStyle/>
            <a:p>
              <a:r>
                <a:rPr lang="en-US" sz="1600" b="1" dirty="0">
                  <a:solidFill>
                    <a:schemeClr val="bg1"/>
                  </a:solidFill>
                </a:rPr>
                <a:t>Templates</a:t>
              </a:r>
              <a:endParaRPr lang="en-US" sz="1050" b="1" dirty="0">
                <a:solidFill>
                  <a:schemeClr val="bg1"/>
                </a:solidFill>
              </a:endParaRPr>
            </a:p>
          </p:txBody>
        </p:sp>
      </p:grpSp>
      <p:grpSp>
        <p:nvGrpSpPr>
          <p:cNvPr id="40" name="Group 39"/>
          <p:cNvGrpSpPr/>
          <p:nvPr/>
        </p:nvGrpSpPr>
        <p:grpSpPr>
          <a:xfrm>
            <a:off x="2862486" y="1579134"/>
            <a:ext cx="1491916" cy="1684421"/>
            <a:chOff x="2201779" y="1648326"/>
            <a:chExt cx="1491916" cy="1684421"/>
          </a:xfrm>
          <a:effectLst>
            <a:outerShdw blurRad="50800" dist="38100" dir="2700000" algn="tl" rotWithShape="0">
              <a:prstClr val="black">
                <a:alpha val="40000"/>
              </a:prstClr>
            </a:outerShdw>
          </a:effectLst>
        </p:grpSpPr>
        <p:grpSp>
          <p:nvGrpSpPr>
            <p:cNvPr id="41" name="Group 40"/>
            <p:cNvGrpSpPr/>
            <p:nvPr/>
          </p:nvGrpSpPr>
          <p:grpSpPr>
            <a:xfrm>
              <a:off x="2201779" y="1648326"/>
              <a:ext cx="1491916" cy="1684421"/>
              <a:chOff x="2201779" y="1648326"/>
              <a:chExt cx="1491916" cy="1684421"/>
            </a:xfrm>
          </p:grpSpPr>
          <p:sp>
            <p:nvSpPr>
              <p:cNvPr id="44" name="Rectangle 4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5" name="Rectangle 4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42" name="TextBox 41"/>
            <p:cNvSpPr txBox="1"/>
            <p:nvPr/>
          </p:nvSpPr>
          <p:spPr>
            <a:xfrm>
              <a:off x="2201779" y="1807411"/>
              <a:ext cx="1491916" cy="900246"/>
            </a:xfrm>
            <a:prstGeom prst="rect">
              <a:avLst/>
            </a:prstGeom>
            <a:noFill/>
          </p:spPr>
          <p:txBody>
            <a:bodyPr wrap="square" rtlCol="0">
              <a:spAutoFit/>
            </a:bodyPr>
            <a:lstStyle/>
            <a:p>
              <a:r>
                <a:rPr lang="en-US" sz="1050" dirty="0"/>
                <a:t>Blueprint environment properties or application properties file.</a:t>
              </a:r>
            </a:p>
            <a:p>
              <a:r>
                <a:rPr lang="en-US" sz="1050" b="1" dirty="0"/>
                <a:t>Formats: .json</a:t>
              </a:r>
            </a:p>
          </p:txBody>
        </p:sp>
        <p:sp>
          <p:nvSpPr>
            <p:cNvPr id="43" name="TextBox 42"/>
            <p:cNvSpPr txBox="1"/>
            <p:nvPr/>
          </p:nvSpPr>
          <p:spPr>
            <a:xfrm>
              <a:off x="2201779" y="2898984"/>
              <a:ext cx="1491916" cy="307777"/>
            </a:xfrm>
            <a:prstGeom prst="rect">
              <a:avLst/>
            </a:prstGeom>
            <a:noFill/>
          </p:spPr>
          <p:txBody>
            <a:bodyPr wrap="square" rtlCol="0">
              <a:spAutoFit/>
            </a:bodyPr>
            <a:lstStyle/>
            <a:p>
              <a:r>
                <a:rPr lang="en-US" sz="1400" b="1" dirty="0">
                  <a:solidFill>
                    <a:schemeClr val="bg1"/>
                  </a:solidFill>
                </a:rPr>
                <a:t>Environments</a:t>
              </a:r>
              <a:endParaRPr lang="en-US" sz="1050" b="1" dirty="0">
                <a:solidFill>
                  <a:schemeClr val="bg1"/>
                </a:solidFill>
              </a:endParaRPr>
            </a:p>
          </p:txBody>
        </p:sp>
      </p:grpSp>
      <p:sp>
        <p:nvSpPr>
          <p:cNvPr id="47" name="Down Arrow 46"/>
          <p:cNvSpPr/>
          <p:nvPr/>
        </p:nvSpPr>
        <p:spPr>
          <a:xfrm>
            <a:off x="5610214" y="3763645"/>
            <a:ext cx="579005" cy="94684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p:cNvGrpSpPr/>
          <p:nvPr/>
        </p:nvGrpSpPr>
        <p:grpSpPr>
          <a:xfrm>
            <a:off x="5141726" y="4969042"/>
            <a:ext cx="1515979" cy="1143000"/>
            <a:chOff x="4935019" y="4969042"/>
            <a:chExt cx="1515979" cy="1143000"/>
          </a:xfrm>
        </p:grpSpPr>
        <p:sp>
          <p:nvSpPr>
            <p:cNvPr id="49" name="Cube 48"/>
            <p:cNvSpPr/>
            <p:nvPr/>
          </p:nvSpPr>
          <p:spPr>
            <a:xfrm>
              <a:off x="4935019" y="4969042"/>
              <a:ext cx="1515979" cy="1143000"/>
            </a:xfrm>
            <a:prstGeom prst="cub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5264963" y="5401080"/>
              <a:ext cx="712054" cy="461665"/>
            </a:xfrm>
            <a:prstGeom prst="rect">
              <a:avLst/>
            </a:prstGeom>
            <a:noFill/>
          </p:spPr>
          <p:txBody>
            <a:bodyPr wrap="none" rtlCol="0">
              <a:spAutoFit/>
            </a:bodyPr>
            <a:lstStyle/>
            <a:p>
              <a:r>
                <a:rPr lang="en-US" sz="2400" b="1" dirty="0">
                  <a:solidFill>
                    <a:schemeClr val="bg1"/>
                  </a:solidFill>
                </a:rPr>
                <a:t>.cba</a:t>
              </a:r>
            </a:p>
          </p:txBody>
        </p:sp>
      </p:grpSp>
      <p:grpSp>
        <p:nvGrpSpPr>
          <p:cNvPr id="48" name="Group 47">
            <a:extLst>
              <a:ext uri="{FF2B5EF4-FFF2-40B4-BE49-F238E27FC236}">
                <a16:creationId xmlns:a16="http://schemas.microsoft.com/office/drawing/2014/main" id="{2B00A55D-5BAC-419A-974D-9BBA35D98A8E}"/>
              </a:ext>
            </a:extLst>
          </p:cNvPr>
          <p:cNvGrpSpPr/>
          <p:nvPr/>
        </p:nvGrpSpPr>
        <p:grpSpPr>
          <a:xfrm>
            <a:off x="9481867" y="1595681"/>
            <a:ext cx="1491916" cy="1684421"/>
            <a:chOff x="2201779" y="1648326"/>
            <a:chExt cx="1491916" cy="1684421"/>
          </a:xfrm>
          <a:effectLst>
            <a:outerShdw blurRad="50800" dist="38100" dir="2700000" algn="tl" rotWithShape="0">
              <a:prstClr val="black">
                <a:alpha val="40000"/>
              </a:prstClr>
            </a:outerShdw>
          </a:effectLst>
        </p:grpSpPr>
        <p:grpSp>
          <p:nvGrpSpPr>
            <p:cNvPr id="52" name="Group 51">
              <a:extLst>
                <a:ext uri="{FF2B5EF4-FFF2-40B4-BE49-F238E27FC236}">
                  <a16:creationId xmlns:a16="http://schemas.microsoft.com/office/drawing/2014/main" id="{D69EEFC4-6276-4D2E-A940-CB19E2FAABE0}"/>
                </a:ext>
              </a:extLst>
            </p:cNvPr>
            <p:cNvGrpSpPr/>
            <p:nvPr/>
          </p:nvGrpSpPr>
          <p:grpSpPr>
            <a:xfrm>
              <a:off x="2201779" y="1648326"/>
              <a:ext cx="1491916" cy="1684421"/>
              <a:chOff x="2201779" y="1648326"/>
              <a:chExt cx="1491916" cy="1684421"/>
            </a:xfrm>
          </p:grpSpPr>
          <p:sp>
            <p:nvSpPr>
              <p:cNvPr id="55" name="Rectangle 54">
                <a:extLst>
                  <a:ext uri="{FF2B5EF4-FFF2-40B4-BE49-F238E27FC236}">
                    <a16:creationId xmlns:a16="http://schemas.microsoft.com/office/drawing/2014/main" id="{2C130721-A436-4EF6-B795-65736F2F7677}"/>
                  </a:ext>
                </a:extLst>
              </p:cNvPr>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6" name="Rectangle 55">
                <a:extLst>
                  <a:ext uri="{FF2B5EF4-FFF2-40B4-BE49-F238E27FC236}">
                    <a16:creationId xmlns:a16="http://schemas.microsoft.com/office/drawing/2014/main" id="{B2E6978E-A598-491E-B2D1-7EB9C71DDB05}"/>
                  </a:ext>
                </a:extLst>
              </p:cNvPr>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sp>
          <p:nvSpPr>
            <p:cNvPr id="53" name="TextBox 52">
              <a:extLst>
                <a:ext uri="{FF2B5EF4-FFF2-40B4-BE49-F238E27FC236}">
                  <a16:creationId xmlns:a16="http://schemas.microsoft.com/office/drawing/2014/main" id="{52ADEE04-61C4-4F55-97F0-8BFEF88BDCDF}"/>
                </a:ext>
              </a:extLst>
            </p:cNvPr>
            <p:cNvSpPr txBox="1"/>
            <p:nvPr/>
          </p:nvSpPr>
          <p:spPr>
            <a:xfrm>
              <a:off x="2201779" y="1807411"/>
              <a:ext cx="1491916" cy="577081"/>
            </a:xfrm>
            <a:prstGeom prst="rect">
              <a:avLst/>
            </a:prstGeom>
            <a:noFill/>
          </p:spPr>
          <p:txBody>
            <a:bodyPr wrap="square" rtlCol="0">
              <a:spAutoFit/>
            </a:bodyPr>
            <a:lstStyle/>
            <a:p>
              <a:r>
                <a:rPr lang="en-US" sz="1050" dirty="0"/>
                <a:t>Meta-data of overall package</a:t>
              </a:r>
            </a:p>
            <a:p>
              <a:r>
                <a:rPr lang="en-US" sz="1050" b="1" dirty="0"/>
                <a:t>Format: .meta</a:t>
              </a:r>
            </a:p>
          </p:txBody>
        </p:sp>
        <p:sp>
          <p:nvSpPr>
            <p:cNvPr id="54" name="TextBox 53">
              <a:extLst>
                <a:ext uri="{FF2B5EF4-FFF2-40B4-BE49-F238E27FC236}">
                  <a16:creationId xmlns:a16="http://schemas.microsoft.com/office/drawing/2014/main" id="{D747A0D7-AB76-4A41-9EB2-0924D59168FF}"/>
                </a:ext>
              </a:extLst>
            </p:cNvPr>
            <p:cNvSpPr txBox="1"/>
            <p:nvPr/>
          </p:nvSpPr>
          <p:spPr>
            <a:xfrm>
              <a:off x="2201779" y="2898984"/>
              <a:ext cx="1491916" cy="307777"/>
            </a:xfrm>
            <a:prstGeom prst="rect">
              <a:avLst/>
            </a:prstGeom>
            <a:noFill/>
          </p:spPr>
          <p:txBody>
            <a:bodyPr wrap="square" rtlCol="0">
              <a:spAutoFit/>
            </a:bodyPr>
            <a:lstStyle/>
            <a:p>
              <a:r>
                <a:rPr lang="en-US" sz="1400" b="1" dirty="0">
                  <a:solidFill>
                    <a:schemeClr val="bg1"/>
                  </a:solidFill>
                </a:rPr>
                <a:t>TOSCA-Metadata</a:t>
              </a:r>
            </a:p>
          </p:txBody>
        </p:sp>
      </p:grpSp>
    </p:spTree>
    <p:extLst>
      <p:ext uri="{BB962C8B-B14F-4D97-AF65-F5344CB8AC3E}">
        <p14:creationId xmlns:p14="http://schemas.microsoft.com/office/powerpoint/2010/main" val="361429831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 Data Exchange (Current)</a:t>
            </a:r>
          </a:p>
        </p:txBody>
      </p:sp>
      <p:pic>
        <p:nvPicPr>
          <p:cNvPr id="4" name="Picture 3"/>
          <p:cNvPicPr>
            <a:picLocks noChangeAspect="1"/>
          </p:cNvPicPr>
          <p:nvPr/>
        </p:nvPicPr>
        <p:blipFill>
          <a:blip r:embed="rId2"/>
          <a:stretch>
            <a:fillRect/>
          </a:stretch>
        </p:blipFill>
        <p:spPr>
          <a:xfrm>
            <a:off x="3883959" y="983640"/>
            <a:ext cx="7937202" cy="5429192"/>
          </a:xfrm>
          <a:prstGeom prst="rect">
            <a:avLst/>
          </a:prstGeom>
        </p:spPr>
      </p:pic>
      <p:sp>
        <p:nvSpPr>
          <p:cNvPr id="5" name="TextBox 4"/>
          <p:cNvSpPr txBox="1"/>
          <p:nvPr/>
        </p:nvSpPr>
        <p:spPr>
          <a:xfrm>
            <a:off x="230740" y="1358309"/>
            <a:ext cx="3883959" cy="4247317"/>
          </a:xfrm>
          <a:prstGeom prst="rect">
            <a:avLst/>
          </a:prstGeom>
          <a:noFill/>
        </p:spPr>
        <p:txBody>
          <a:bodyPr wrap="square" rtlCol="0">
            <a:spAutoFit/>
          </a:bodyPr>
          <a:lstStyle/>
          <a:p>
            <a:r>
              <a:rPr lang="en-US" b="1" dirty="0"/>
              <a:t>Context Data Exchange:</a:t>
            </a:r>
            <a:endParaRPr lang="en-US" dirty="0"/>
          </a:p>
          <a:p>
            <a:pPr marL="285750" indent="-285750">
              <a:buFont typeface="Arial" panose="020B0604020202020204" pitchFamily="34" charset="0"/>
              <a:buChar char="•"/>
            </a:pPr>
            <a:r>
              <a:rPr lang="en-US" sz="1400" b="1" dirty="0"/>
              <a:t>Svc Logic Client </a:t>
            </a:r>
            <a:r>
              <a:rPr lang="en-US" sz="1400" dirty="0"/>
              <a:t>prepares the directed graph request property values in string format.</a:t>
            </a:r>
          </a:p>
          <a:p>
            <a:pPr marL="285750" indent="-285750">
              <a:buFont typeface="Arial" panose="020B0604020202020204" pitchFamily="34" charset="0"/>
              <a:buChar char="•"/>
            </a:pPr>
            <a:r>
              <a:rPr lang="en-US" sz="1400" b="1" dirty="0"/>
              <a:t>Svc Logic Service </a:t>
            </a:r>
            <a:r>
              <a:rPr lang="en-US" sz="1400" dirty="0"/>
              <a:t>prepares the Svc Context using those values in string format.</a:t>
            </a:r>
          </a:p>
          <a:p>
            <a:pPr marL="285750" indent="-285750">
              <a:buFont typeface="Arial" panose="020B0604020202020204" pitchFamily="34" charset="0"/>
              <a:buChar char="•"/>
            </a:pPr>
            <a:r>
              <a:rPr lang="en-US" sz="1400" b="1" dirty="0"/>
              <a:t>Execute Node Executor </a:t>
            </a:r>
            <a:r>
              <a:rPr lang="en-US" sz="1400" dirty="0"/>
              <a:t>passes the </a:t>
            </a:r>
            <a:r>
              <a:rPr lang="en-US" sz="1400" b="1" dirty="0"/>
              <a:t>Svc Logic Context</a:t>
            </a:r>
            <a:r>
              <a:rPr lang="en-US" sz="1400" dirty="0"/>
              <a:t> and resolved Input parameter values to corresponding execute Node in string format.</a:t>
            </a:r>
          </a:p>
          <a:p>
            <a:pPr marL="285750" indent="-285750">
              <a:buFont typeface="Arial" panose="020B0604020202020204" pitchFamily="34" charset="0"/>
              <a:buChar char="•"/>
            </a:pPr>
            <a:r>
              <a:rPr lang="en-US" sz="1400" b="1" dirty="0"/>
              <a:t>Execute Node </a:t>
            </a:r>
            <a:r>
              <a:rPr lang="en-US" sz="1400" dirty="0"/>
              <a:t>constructs the complex Object from multiple property values in string format and perform business logic.</a:t>
            </a:r>
          </a:p>
          <a:p>
            <a:pPr marL="285750" indent="-285750">
              <a:buFont typeface="Arial" panose="020B0604020202020204" pitchFamily="34" charset="0"/>
              <a:buChar char="•"/>
            </a:pPr>
            <a:r>
              <a:rPr lang="en-US" sz="1400" b="1" dirty="0"/>
              <a:t>Execute Node </a:t>
            </a:r>
            <a:r>
              <a:rPr lang="en-US" sz="1400" dirty="0"/>
              <a:t>converts the complex object into string value properties and stores in </a:t>
            </a:r>
            <a:r>
              <a:rPr lang="en-US" sz="1400" b="1" dirty="0"/>
              <a:t>Svc Context</a:t>
            </a:r>
            <a:r>
              <a:rPr lang="en-US" sz="1400" dirty="0"/>
              <a:t>.</a:t>
            </a:r>
          </a:p>
          <a:p>
            <a:pPr marL="285750" indent="-285750">
              <a:buFont typeface="Arial" panose="020B0604020202020204" pitchFamily="34" charset="0"/>
              <a:buChar char="•"/>
            </a:pPr>
            <a:r>
              <a:rPr lang="en-US" sz="1400" b="1" dirty="0"/>
              <a:t>Svc Logic Client </a:t>
            </a:r>
            <a:r>
              <a:rPr lang="en-US" sz="1400" dirty="0"/>
              <a:t>will retrieve the response as string value from the </a:t>
            </a:r>
            <a:r>
              <a:rPr lang="en-US" sz="1400" b="1" dirty="0"/>
              <a:t>Svc Context</a:t>
            </a:r>
            <a:r>
              <a:rPr lang="en-US" sz="1400" dirty="0"/>
              <a:t> and construct the final response in complex object format.</a:t>
            </a:r>
            <a:endParaRPr lang="en-US" dirty="0"/>
          </a:p>
        </p:txBody>
      </p:sp>
    </p:spTree>
    <p:extLst>
      <p:ext uri="{BB962C8B-B14F-4D97-AF65-F5344CB8AC3E}">
        <p14:creationId xmlns:p14="http://schemas.microsoft.com/office/powerpoint/2010/main" val="246707847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1" y="208415"/>
            <a:ext cx="11506200" cy="538770"/>
          </a:xfrm>
        </p:spPr>
        <p:txBody>
          <a:bodyPr>
            <a:normAutofit fontScale="90000"/>
          </a:bodyPr>
          <a:lstStyle/>
          <a:p>
            <a:r>
              <a:rPr lang="en-US" dirty="0"/>
              <a:t>SLI Context Exchange Optimization (Proposed)</a:t>
            </a:r>
          </a:p>
        </p:txBody>
      </p:sp>
      <p:pic>
        <p:nvPicPr>
          <p:cNvPr id="4" name="Picture 3"/>
          <p:cNvPicPr>
            <a:picLocks noChangeAspect="1"/>
          </p:cNvPicPr>
          <p:nvPr/>
        </p:nvPicPr>
        <p:blipFill>
          <a:blip r:embed="rId3"/>
          <a:stretch>
            <a:fillRect/>
          </a:stretch>
        </p:blipFill>
        <p:spPr>
          <a:xfrm>
            <a:off x="541821" y="3492057"/>
            <a:ext cx="3352500" cy="2472608"/>
          </a:xfrm>
          <a:prstGeom prst="rect">
            <a:avLst/>
          </a:prstGeom>
        </p:spPr>
      </p:pic>
      <p:pic>
        <p:nvPicPr>
          <p:cNvPr id="5" name="Picture 4"/>
          <p:cNvPicPr>
            <a:picLocks noChangeAspect="1"/>
          </p:cNvPicPr>
          <p:nvPr/>
        </p:nvPicPr>
        <p:blipFill>
          <a:blip r:embed="rId4"/>
          <a:stretch>
            <a:fillRect/>
          </a:stretch>
        </p:blipFill>
        <p:spPr>
          <a:xfrm>
            <a:off x="5255331" y="3365844"/>
            <a:ext cx="3077004" cy="2896004"/>
          </a:xfrm>
          <a:prstGeom prst="rect">
            <a:avLst/>
          </a:prstGeom>
        </p:spPr>
      </p:pic>
      <p:sp>
        <p:nvSpPr>
          <p:cNvPr id="6" name="Right Arrow 5"/>
          <p:cNvSpPr/>
          <p:nvPr/>
        </p:nvSpPr>
        <p:spPr>
          <a:xfrm>
            <a:off x="4093563" y="4353697"/>
            <a:ext cx="673768" cy="460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14961" y="1126894"/>
            <a:ext cx="8017374" cy="1969770"/>
          </a:xfrm>
          <a:prstGeom prst="rect">
            <a:avLst/>
          </a:prstGeom>
          <a:noFill/>
        </p:spPr>
        <p:txBody>
          <a:bodyPr wrap="square" rtlCol="0">
            <a:spAutoFit/>
          </a:bodyPr>
          <a:lstStyle/>
          <a:p>
            <a:r>
              <a:rPr lang="en-US" sz="2400" b="1" dirty="0"/>
              <a:t>Optimization:</a:t>
            </a:r>
            <a:endParaRPr lang="en-US" dirty="0"/>
          </a:p>
          <a:p>
            <a:pPr marL="285750" indent="-285750">
              <a:buFont typeface="Arial" panose="020B0604020202020204" pitchFamily="34" charset="0"/>
              <a:buChar char="•"/>
            </a:pPr>
            <a:r>
              <a:rPr lang="en-US" sz="1600" dirty="0"/>
              <a:t>Enhance </a:t>
            </a:r>
            <a:r>
              <a:rPr lang="en-US" sz="1600" b="1" dirty="0"/>
              <a:t>Svc Service logic </a:t>
            </a:r>
            <a:r>
              <a:rPr lang="en-US" sz="1600" dirty="0"/>
              <a:t>overloaded execute method to take </a:t>
            </a:r>
            <a:r>
              <a:rPr lang="en-US" sz="1600" b="1" dirty="0"/>
              <a:t>Map&lt;String, Object</a:t>
            </a:r>
            <a:r>
              <a:rPr lang="en-US" sz="1600" dirty="0"/>
              <a:t>&gt; as an argument.</a:t>
            </a:r>
          </a:p>
          <a:p>
            <a:pPr marL="285750" indent="-285750">
              <a:buFont typeface="Arial" panose="020B0604020202020204" pitchFamily="34" charset="0"/>
              <a:buChar char="•"/>
            </a:pPr>
            <a:r>
              <a:rPr lang="en-US" sz="1600" dirty="0"/>
              <a:t>Enhance </a:t>
            </a:r>
            <a:r>
              <a:rPr lang="en-US" sz="1600" b="1" dirty="0"/>
              <a:t>SVC Logic Context </a:t>
            </a:r>
            <a:r>
              <a:rPr lang="en-US" sz="1600" dirty="0"/>
              <a:t>to manage attribute values in Object format.</a:t>
            </a:r>
          </a:p>
          <a:p>
            <a:pPr marL="285750" indent="-285750">
              <a:buFont typeface="Arial" panose="020B0604020202020204" pitchFamily="34" charset="0"/>
              <a:buChar char="•"/>
            </a:pPr>
            <a:r>
              <a:rPr lang="en-US" sz="1600" dirty="0"/>
              <a:t>Enhance Execute Node input parameter type to </a:t>
            </a:r>
            <a:r>
              <a:rPr lang="en-US" sz="1600" b="1" dirty="0"/>
              <a:t>Map&lt;String, Object&gt; </a:t>
            </a:r>
          </a:p>
          <a:p>
            <a:pPr marL="285750" indent="-285750">
              <a:buFont typeface="Arial" panose="020B0604020202020204" pitchFamily="34" charset="0"/>
              <a:buChar char="•"/>
            </a:pPr>
            <a:r>
              <a:rPr lang="en-US" sz="1600" dirty="0"/>
              <a:t>Enhance property resolution in object value nature.</a:t>
            </a:r>
          </a:p>
          <a:p>
            <a:pPr marL="285750" indent="-285750">
              <a:buFont typeface="Arial" panose="020B0604020202020204" pitchFamily="34" charset="0"/>
              <a:buChar char="•"/>
            </a:pPr>
            <a:endParaRPr lang="en-US" dirty="0"/>
          </a:p>
        </p:txBody>
      </p:sp>
      <p:sp>
        <p:nvSpPr>
          <p:cNvPr id="9" name="TextBox 8"/>
          <p:cNvSpPr txBox="1"/>
          <p:nvPr/>
        </p:nvSpPr>
        <p:spPr>
          <a:xfrm>
            <a:off x="8531577" y="1151305"/>
            <a:ext cx="3398454" cy="4154984"/>
          </a:xfrm>
          <a:prstGeom prst="rect">
            <a:avLst/>
          </a:prstGeom>
          <a:noFill/>
        </p:spPr>
        <p:txBody>
          <a:bodyPr wrap="square" rtlCol="0">
            <a:spAutoFit/>
          </a:bodyPr>
          <a:lstStyle/>
          <a:p>
            <a:r>
              <a:rPr lang="en-US" sz="2400" b="1" dirty="0"/>
              <a:t>Benefits:</a:t>
            </a:r>
            <a:endParaRPr lang="en-US" dirty="0"/>
          </a:p>
          <a:p>
            <a:pPr marL="285750" indent="-285750">
              <a:buFont typeface="Arial" panose="020B0604020202020204" pitchFamily="34" charset="0"/>
              <a:buChar char="•"/>
            </a:pPr>
            <a:r>
              <a:rPr lang="en-US" sz="1600" dirty="0"/>
              <a:t>Reduces 40% of the code in an average for each execute node.</a:t>
            </a:r>
          </a:p>
          <a:p>
            <a:pPr marL="285750" indent="-285750">
              <a:buFont typeface="Arial" panose="020B0604020202020204" pitchFamily="34" charset="0"/>
              <a:buChar char="•"/>
            </a:pPr>
            <a:r>
              <a:rPr lang="en-US" sz="1600" dirty="0"/>
              <a:t>Saves 50% of developer’s time in  prepare very complex key value pair test data.</a:t>
            </a:r>
          </a:p>
          <a:p>
            <a:pPr marL="285750" indent="-285750">
              <a:buFont typeface="Arial" panose="020B0604020202020204" pitchFamily="34" charset="0"/>
              <a:buChar char="•"/>
            </a:pPr>
            <a:r>
              <a:rPr lang="en-US" sz="1600" dirty="0"/>
              <a:t>Reuse Execute node implementation as it is for API services.</a:t>
            </a:r>
          </a:p>
          <a:p>
            <a:pPr marL="285750" indent="-285750">
              <a:buFont typeface="Arial" panose="020B0604020202020204" pitchFamily="34" charset="0"/>
              <a:buChar char="•"/>
            </a:pPr>
            <a:r>
              <a:rPr lang="en-US" sz="1600" dirty="0"/>
              <a:t>Interfacing &amp; Communication between Execution nodes will be easier and transparent. </a:t>
            </a:r>
          </a:p>
          <a:p>
            <a:pPr marL="285750" indent="-285750">
              <a:buFont typeface="Arial" panose="020B0604020202020204" pitchFamily="34" charset="0"/>
              <a:buChar char="•"/>
            </a:pPr>
            <a:r>
              <a:rPr lang="en-US" sz="1600" dirty="0"/>
              <a:t>Execute Node Unit testing will be much simpler.</a:t>
            </a:r>
          </a:p>
          <a:p>
            <a:pPr marL="285750" indent="-285750">
              <a:buFont typeface="Arial" panose="020B0604020202020204" pitchFamily="34" charset="0"/>
              <a:buChar char="•"/>
            </a:pPr>
            <a:r>
              <a:rPr lang="en-US" sz="1600" dirty="0"/>
              <a:t>Nearly 20 to 30% improve in performance.</a:t>
            </a:r>
          </a:p>
        </p:txBody>
      </p:sp>
    </p:spTree>
    <p:extLst>
      <p:ext uri="{BB962C8B-B14F-4D97-AF65-F5344CB8AC3E}">
        <p14:creationId xmlns:p14="http://schemas.microsoft.com/office/powerpoint/2010/main" val="291260929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Text Placeholder 2"/>
          <p:cNvSpPr>
            <a:spLocks noGrp="1"/>
          </p:cNvSpPr>
          <p:nvPr>
            <p:ph type="body" sz="quarter" idx="10"/>
          </p:nvPr>
        </p:nvSpPr>
        <p:spPr/>
        <p:txBody>
          <a:bodyPr/>
          <a:lstStyle/>
          <a:p>
            <a:r>
              <a:rPr lang="en-US" dirty="0"/>
              <a:t>Controller Design Studio Architecture</a:t>
            </a:r>
          </a:p>
          <a:p>
            <a:r>
              <a:rPr lang="en-US" dirty="0"/>
              <a:t>Controller Design Studio Data Flow</a:t>
            </a:r>
          </a:p>
          <a:p>
            <a:r>
              <a:rPr lang="en-US" dirty="0"/>
              <a:t>Controller Blueprints logical diagram</a:t>
            </a:r>
          </a:p>
          <a:p>
            <a:r>
              <a:rPr lang="en-US" dirty="0"/>
              <a:t>Controller Blueprints Type Definitions</a:t>
            </a:r>
          </a:p>
          <a:p>
            <a:r>
              <a:rPr lang="en-US" dirty="0"/>
              <a:t>Controller Blueprints Instance Models</a:t>
            </a:r>
          </a:p>
          <a:p>
            <a:r>
              <a:rPr lang="en-US" dirty="0"/>
              <a:t>Controller Blueprints Functions</a:t>
            </a:r>
          </a:p>
          <a:p>
            <a:r>
              <a:rPr lang="en-US" dirty="0"/>
              <a:t>Controller Blueprint Archive (CBA)</a:t>
            </a:r>
          </a:p>
        </p:txBody>
      </p:sp>
    </p:spTree>
    <p:extLst>
      <p:ext uri="{BB962C8B-B14F-4D97-AF65-F5344CB8AC3E}">
        <p14:creationId xmlns:p14="http://schemas.microsoft.com/office/powerpoint/2010/main" val="3213591336"/>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Design Studio Architecture</a:t>
            </a:r>
          </a:p>
        </p:txBody>
      </p:sp>
      <p:pic>
        <p:nvPicPr>
          <p:cNvPr id="62"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600" y="1357186"/>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8706571" y="1014341"/>
            <a:ext cx="3495532" cy="5401479"/>
          </a:xfrm>
          <a:prstGeom prst="rect">
            <a:avLst/>
          </a:prstGeom>
          <a:noFill/>
        </p:spPr>
        <p:txBody>
          <a:bodyPr wrap="square" rtlCol="0">
            <a:spAutoFit/>
          </a:bodyPr>
          <a:lstStyle/>
          <a:p>
            <a:r>
              <a:rPr lang="en-US" sz="1200" b="1" dirty="0"/>
              <a:t>Software:</a:t>
            </a:r>
          </a:p>
          <a:p>
            <a:pPr marL="171450" indent="-171450">
              <a:buFont typeface="Arial" panose="020B0604020202020204" pitchFamily="34" charset="0"/>
              <a:buChar char="•"/>
            </a:pPr>
            <a:r>
              <a:rPr lang="en-US" sz="1200" dirty="0"/>
              <a:t>Spring Boot Netty /GRPC (CB MS, BP MS)</a:t>
            </a:r>
          </a:p>
          <a:p>
            <a:pPr marL="171450" indent="-171450">
              <a:buFont typeface="Arial" panose="020B0604020202020204" pitchFamily="34" charset="0"/>
              <a:buChar char="•"/>
            </a:pPr>
            <a:r>
              <a:rPr lang="en-US" sz="1200" dirty="0"/>
              <a:t>Loopback (CDS UI MS)</a:t>
            </a:r>
          </a:p>
          <a:p>
            <a:pPr marL="171450" indent="-171450">
              <a:buFont typeface="Arial" panose="020B0604020202020204" pitchFamily="34" charset="0"/>
              <a:buChar char="•"/>
            </a:pPr>
            <a:r>
              <a:rPr lang="en-US" sz="1200" dirty="0"/>
              <a:t>Maria DB (CB MS, SDNC, CDS DB)</a:t>
            </a:r>
          </a:p>
          <a:p>
            <a:pPr marL="171450" indent="-171450">
              <a:buFont typeface="Arial" panose="020B0604020202020204" pitchFamily="34" charset="0"/>
              <a:buChar char="•"/>
            </a:pPr>
            <a:endParaRPr lang="en-US" sz="800" dirty="0"/>
          </a:p>
          <a:p>
            <a:r>
              <a:rPr lang="en-US" sz="1200" b="1" dirty="0"/>
              <a:t>Frameworks:</a:t>
            </a:r>
          </a:p>
          <a:p>
            <a:pPr marL="171450" indent="-171450">
              <a:buFont typeface="Arial" panose="020B0604020202020204" pitchFamily="34" charset="0"/>
              <a:buChar char="•"/>
            </a:pPr>
            <a:r>
              <a:rPr lang="en-US" sz="1200" dirty="0"/>
              <a:t>Spring Boot Webflux / GRPC</a:t>
            </a:r>
          </a:p>
          <a:p>
            <a:pPr marL="171450" indent="-171450">
              <a:buFont typeface="Arial" panose="020B0604020202020204" pitchFamily="34" charset="0"/>
              <a:buChar char="•"/>
            </a:pPr>
            <a:r>
              <a:rPr lang="en-US" sz="1200" dirty="0"/>
              <a:t>Kotlin Coroutines, Scripting</a:t>
            </a:r>
          </a:p>
          <a:p>
            <a:pPr marL="171450" indent="-171450">
              <a:buFont typeface="Arial" panose="020B0604020202020204" pitchFamily="34" charset="0"/>
              <a:buChar char="•"/>
            </a:pPr>
            <a:r>
              <a:rPr lang="en-US" sz="1200" dirty="0"/>
              <a:t>Loopback, Node, Angular</a:t>
            </a:r>
          </a:p>
          <a:p>
            <a:pPr marL="171450" indent="-171450">
              <a:buFont typeface="Arial" panose="020B0604020202020204" pitchFamily="34" charset="0"/>
              <a:buChar char="•"/>
            </a:pPr>
            <a:endParaRPr lang="en-US" sz="800" dirty="0"/>
          </a:p>
          <a:p>
            <a:r>
              <a:rPr lang="en-US" sz="1200" b="1" dirty="0"/>
              <a:t>Technologies:</a:t>
            </a:r>
          </a:p>
          <a:p>
            <a:pPr marL="171450" indent="-171450">
              <a:buFont typeface="Arial" panose="020B0604020202020204" pitchFamily="34" charset="0"/>
              <a:buChar char="•"/>
            </a:pPr>
            <a:r>
              <a:rPr lang="en-US" sz="1200" dirty="0"/>
              <a:t>Directed Graph (Micro Flows)</a:t>
            </a:r>
          </a:p>
          <a:p>
            <a:pPr marL="171450" indent="-171450">
              <a:buFont typeface="Arial" panose="020B0604020202020204" pitchFamily="34" charset="0"/>
              <a:buChar char="•"/>
            </a:pPr>
            <a:r>
              <a:rPr lang="en-US" sz="1200" dirty="0"/>
              <a:t>Kotlin (Capability Components)</a:t>
            </a:r>
          </a:p>
          <a:p>
            <a:pPr marL="171450" indent="-171450">
              <a:buFont typeface="Arial" panose="020B0604020202020204" pitchFamily="34" charset="0"/>
              <a:buChar char="•"/>
            </a:pPr>
            <a:r>
              <a:rPr lang="en-US" sz="1200" dirty="0"/>
              <a:t>Jython, Kotlin (Capability Scripts)</a:t>
            </a:r>
          </a:p>
          <a:p>
            <a:pPr marL="171450" indent="-171450">
              <a:buFont typeface="Arial" panose="020B0604020202020204" pitchFamily="34" charset="0"/>
              <a:buChar char="•"/>
            </a:pPr>
            <a:r>
              <a:rPr lang="en-US" sz="1200" dirty="0"/>
              <a:t>Typescript, nodejs, Loopback (UI Server)</a:t>
            </a:r>
          </a:p>
          <a:p>
            <a:endParaRPr lang="en-US" sz="800" dirty="0"/>
          </a:p>
          <a:p>
            <a:r>
              <a:rPr lang="en-US" sz="1200" b="1" dirty="0"/>
              <a:t>Modeling :</a:t>
            </a:r>
          </a:p>
          <a:p>
            <a:pPr marL="285750" indent="-285750">
              <a:buFont typeface="Arial" panose="020B0604020202020204" pitchFamily="34" charset="0"/>
              <a:buChar char="•"/>
            </a:pPr>
            <a:r>
              <a:rPr lang="en-US" sz="1200" dirty="0"/>
              <a:t>JSON, Kotlin DSL (Blueprints)</a:t>
            </a:r>
          </a:p>
          <a:p>
            <a:pPr marL="285750" indent="-285750">
              <a:buFont typeface="Arial" panose="020B0604020202020204" pitchFamily="34" charset="0"/>
              <a:buChar char="•"/>
            </a:pPr>
            <a:r>
              <a:rPr lang="en-US" sz="1200" dirty="0"/>
              <a:t>Open API (MS APIs)</a:t>
            </a:r>
          </a:p>
          <a:p>
            <a:pPr marL="285750" indent="-285750">
              <a:buFont typeface="Arial" panose="020B0604020202020204" pitchFamily="34" charset="0"/>
              <a:buChar char="•"/>
            </a:pPr>
            <a:r>
              <a:rPr lang="en-US" sz="1200" dirty="0"/>
              <a:t>Velocity, Jinja(Config files)</a:t>
            </a:r>
          </a:p>
          <a:p>
            <a:pPr marL="285750" indent="-285750">
              <a:buFont typeface="Arial" panose="020B0604020202020204" pitchFamily="34" charset="0"/>
              <a:buChar char="•"/>
            </a:pPr>
            <a:r>
              <a:rPr lang="en-US" sz="1200" dirty="0"/>
              <a:t>Proto (API)</a:t>
            </a:r>
          </a:p>
          <a:p>
            <a:pPr marL="285750" indent="-285750">
              <a:buFont typeface="Arial" panose="020B0604020202020204" pitchFamily="34" charset="0"/>
              <a:buChar char="•"/>
            </a:pPr>
            <a:r>
              <a:rPr lang="en-US" sz="1200" dirty="0"/>
              <a:t>Kotlin &amp; Jython</a:t>
            </a:r>
          </a:p>
          <a:p>
            <a:pPr marL="285750" indent="-285750">
              <a:buFont typeface="Arial" panose="020B0604020202020204" pitchFamily="34" charset="0"/>
              <a:buChar char="•"/>
            </a:pPr>
            <a:r>
              <a:rPr lang="en-US" sz="1200" dirty="0"/>
              <a:t>SQL (DB)</a:t>
            </a:r>
          </a:p>
          <a:p>
            <a:pPr marL="285750" indent="-285750">
              <a:buFont typeface="Arial" panose="020B0604020202020204" pitchFamily="34" charset="0"/>
              <a:buChar char="•"/>
            </a:pPr>
            <a:endParaRPr lang="en-US" sz="800" dirty="0"/>
          </a:p>
          <a:p>
            <a:r>
              <a:rPr lang="en-US" sz="1200" b="1" dirty="0"/>
              <a:t>Adaptors:</a:t>
            </a:r>
          </a:p>
          <a:p>
            <a:pPr marL="285750" indent="-285750">
              <a:buFont typeface="Arial" panose="020B0604020202020204" pitchFamily="34" charset="0"/>
              <a:buChar char="•"/>
            </a:pPr>
            <a:r>
              <a:rPr lang="en-US" sz="1200" dirty="0"/>
              <a:t>Netconf</a:t>
            </a:r>
          </a:p>
          <a:p>
            <a:pPr marL="285750" indent="-285750">
              <a:buFont typeface="Arial" panose="020B0604020202020204" pitchFamily="34" charset="0"/>
              <a:buChar char="•"/>
            </a:pPr>
            <a:r>
              <a:rPr lang="en-US" sz="1200" dirty="0"/>
              <a:t>Restconf</a:t>
            </a:r>
          </a:p>
          <a:p>
            <a:pPr marL="285750" indent="-285750">
              <a:buFont typeface="Arial" panose="020B0604020202020204" pitchFamily="34" charset="0"/>
              <a:buChar char="•"/>
            </a:pPr>
            <a:r>
              <a:rPr lang="en-US" sz="1200" dirty="0"/>
              <a:t>SSH</a:t>
            </a:r>
          </a:p>
          <a:p>
            <a:pPr marL="285750" indent="-285750">
              <a:buFont typeface="Arial" panose="020B0604020202020204" pitchFamily="34" charset="0"/>
              <a:buChar char="•"/>
            </a:pPr>
            <a:r>
              <a:rPr lang="en-US" sz="1200" dirty="0"/>
              <a:t>GRPC</a:t>
            </a:r>
          </a:p>
          <a:p>
            <a:pPr marL="285750" indent="-285750">
              <a:buFont typeface="Arial" panose="020B0604020202020204" pitchFamily="34" charset="0"/>
              <a:buChar char="•"/>
            </a:pPr>
            <a:r>
              <a:rPr lang="en-US" sz="1200" dirty="0"/>
              <a:t>Database</a:t>
            </a:r>
          </a:p>
        </p:txBody>
      </p:sp>
      <p:grpSp>
        <p:nvGrpSpPr>
          <p:cNvPr id="83" name="Group 82"/>
          <p:cNvGrpSpPr/>
          <p:nvPr/>
        </p:nvGrpSpPr>
        <p:grpSpPr>
          <a:xfrm>
            <a:off x="900790" y="1107389"/>
            <a:ext cx="7105982" cy="5353854"/>
            <a:chOff x="1012001" y="1063604"/>
            <a:chExt cx="7105982" cy="5353854"/>
          </a:xfrm>
        </p:grpSpPr>
        <p:grpSp>
          <p:nvGrpSpPr>
            <p:cNvPr id="5" name="Group 4"/>
            <p:cNvGrpSpPr/>
            <p:nvPr/>
          </p:nvGrpSpPr>
          <p:grpSpPr>
            <a:xfrm>
              <a:off x="4718927" y="5493226"/>
              <a:ext cx="2699526" cy="924232"/>
              <a:chOff x="7676654" y="2274534"/>
              <a:chExt cx="2699526" cy="924232"/>
            </a:xfrm>
          </p:grpSpPr>
          <p:sp>
            <p:nvSpPr>
              <p:cNvPr id="6" name="Rounded Rectangle 5"/>
              <p:cNvSpPr/>
              <p:nvPr/>
            </p:nvSpPr>
            <p:spPr>
              <a:xfrm>
                <a:off x="7676654" y="2274534"/>
                <a:ext cx="2699526" cy="924232"/>
              </a:xfrm>
              <a:prstGeom prst="roundRect">
                <a:avLst/>
              </a:prstGeom>
              <a:solidFill>
                <a:schemeClr val="accent6">
                  <a:lumMod val="40000"/>
                  <a:lumOff val="60000"/>
                </a:schemeClr>
              </a:solidFill>
              <a:ln>
                <a:solidFill>
                  <a:schemeClr val="bg1"/>
                </a:solidFill>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1889" y="2511829"/>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9491" y="2513170"/>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983" y="2513170"/>
                <a:ext cx="831187" cy="5883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2252892" y="5572755"/>
              <a:ext cx="2257498" cy="708147"/>
              <a:chOff x="3168903" y="5548040"/>
              <a:chExt cx="2257498" cy="708147"/>
            </a:xfrm>
          </p:grpSpPr>
          <p:sp>
            <p:nvSpPr>
              <p:cNvPr id="53" name="Rounded Rectangle 52"/>
              <p:cNvSpPr/>
              <p:nvPr/>
            </p:nvSpPr>
            <p:spPr>
              <a:xfrm>
                <a:off x="3168903" y="5548040"/>
                <a:ext cx="1080743" cy="702199"/>
              </a:xfrm>
              <a:prstGeom prst="roundRect">
                <a:avLst/>
              </a:prstGeom>
              <a:solidFill>
                <a:schemeClr val="bg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A&amp;AI</a:t>
                </a:r>
              </a:p>
              <a:p>
                <a:pPr algn="ctr"/>
                <a:r>
                  <a:rPr lang="en-US" sz="1200" dirty="0"/>
                  <a:t> MS</a:t>
                </a:r>
              </a:p>
            </p:txBody>
          </p:sp>
          <p:sp>
            <p:nvSpPr>
              <p:cNvPr id="54" name="Rounded Rectangle 53"/>
              <p:cNvSpPr/>
              <p:nvPr/>
            </p:nvSpPr>
            <p:spPr>
              <a:xfrm>
                <a:off x="4422483" y="5553988"/>
                <a:ext cx="1003918" cy="702199"/>
              </a:xfrm>
              <a:prstGeom prst="roundRect">
                <a:avLst/>
              </a:prstGeom>
              <a:solidFill>
                <a:srgbClr val="7030A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Ansible AWX</a:t>
                </a:r>
              </a:p>
            </p:txBody>
          </p:sp>
        </p:grpSp>
        <p:sp>
          <p:nvSpPr>
            <p:cNvPr id="55" name="TextBox 54"/>
            <p:cNvSpPr txBox="1"/>
            <p:nvPr/>
          </p:nvSpPr>
          <p:spPr>
            <a:xfrm>
              <a:off x="5190914" y="5572754"/>
              <a:ext cx="1803061" cy="252824"/>
            </a:xfrm>
            <a:prstGeom prst="rect">
              <a:avLst/>
            </a:prstGeom>
            <a:noFill/>
            <a:ln>
              <a:noFill/>
            </a:ln>
          </p:spPr>
          <p:txBody>
            <a:bodyPr wrap="none" lIns="0" tIns="0" rIns="0" bIns="0" rtlCol="0">
              <a:noAutofit/>
            </a:bodyPr>
            <a:lstStyle/>
            <a:p>
              <a:pPr algn="ctr"/>
              <a:r>
                <a:rPr lang="en-US" sz="1400" dirty="0">
                  <a:solidFill>
                    <a:schemeClr val="tx2"/>
                  </a:solidFill>
                </a:rPr>
                <a:t>Networks / VNFs / Devices</a:t>
              </a:r>
            </a:p>
          </p:txBody>
        </p:sp>
        <p:grpSp>
          <p:nvGrpSpPr>
            <p:cNvPr id="81" name="Group 80"/>
            <p:cNvGrpSpPr/>
            <p:nvPr/>
          </p:nvGrpSpPr>
          <p:grpSpPr>
            <a:xfrm>
              <a:off x="1319870" y="1063604"/>
              <a:ext cx="6798113" cy="4331066"/>
              <a:chOff x="2197606" y="1063604"/>
              <a:chExt cx="6798113" cy="4331066"/>
            </a:xfrm>
          </p:grpSpPr>
          <p:sp>
            <p:nvSpPr>
              <p:cNvPr id="4" name="Rounded Rectangle 3"/>
              <p:cNvSpPr/>
              <p:nvPr/>
            </p:nvSpPr>
            <p:spPr>
              <a:xfrm>
                <a:off x="2197606" y="1063604"/>
                <a:ext cx="6798113" cy="4331066"/>
              </a:xfrm>
              <a:prstGeom prst="roundRect">
                <a:avLst/>
              </a:prstGeom>
              <a:noFill/>
              <a:ln w="28575">
                <a:solidFill>
                  <a:schemeClr val="bg2">
                    <a:lumMod val="9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nvGrpSpPr>
              <p:cNvPr id="76" name="Group 75"/>
              <p:cNvGrpSpPr/>
              <p:nvPr/>
            </p:nvGrpSpPr>
            <p:grpSpPr>
              <a:xfrm>
                <a:off x="2415053" y="2112248"/>
                <a:ext cx="5060373" cy="3067257"/>
                <a:chOff x="2415053" y="2112248"/>
                <a:chExt cx="5060373" cy="3067257"/>
              </a:xfrm>
            </p:grpSpPr>
            <p:sp>
              <p:nvSpPr>
                <p:cNvPr id="13" name="Oval 12"/>
                <p:cNvSpPr/>
                <p:nvPr/>
              </p:nvSpPr>
              <p:spPr>
                <a:xfrm>
                  <a:off x="5774847" y="3483515"/>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6016292" y="3488554"/>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2631" y="2154923"/>
                  <a:ext cx="506969" cy="506969"/>
                </a:xfrm>
                <a:prstGeom prst="rect">
                  <a:avLst/>
                </a:prstGeom>
                <a:solidFill>
                  <a:schemeClr val="accent2"/>
                </a:solidFill>
              </p:spPr>
            </p:pic>
            <p:sp>
              <p:nvSpPr>
                <p:cNvPr id="16" name="Rounded Rectangle 15"/>
                <p:cNvSpPr/>
                <p:nvPr/>
              </p:nvSpPr>
              <p:spPr>
                <a:xfrm>
                  <a:off x="2415053" y="2112248"/>
                  <a:ext cx="5060373" cy="3067257"/>
                </a:xfrm>
                <a:prstGeom prst="roundRect">
                  <a:avLst/>
                </a:prstGeom>
                <a:solidFill>
                  <a:srgbClr val="0070C0"/>
                </a:solidFill>
                <a:ln w="3175">
                  <a:solidFill>
                    <a:srgbClr val="FF0000"/>
                  </a:solidFill>
                  <a:prstDash val="sysDot"/>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TextBox 18"/>
                <p:cNvSpPr txBox="1"/>
                <p:nvPr/>
              </p:nvSpPr>
              <p:spPr>
                <a:xfrm>
                  <a:off x="3966697" y="2216880"/>
                  <a:ext cx="2182768" cy="279225"/>
                </a:xfrm>
                <a:prstGeom prst="rect">
                  <a:avLst/>
                </a:prstGeom>
                <a:noFill/>
                <a:ln>
                  <a:noFill/>
                </a:ln>
              </p:spPr>
              <p:txBody>
                <a:bodyPr wrap="none" lIns="0" tIns="0" rIns="0" bIns="0" rtlCol="0">
                  <a:noAutofit/>
                </a:bodyPr>
                <a:lstStyle/>
                <a:p>
                  <a:r>
                    <a:rPr lang="en-US" sz="1400" b="1" dirty="0">
                      <a:solidFill>
                        <a:schemeClr val="bg1"/>
                      </a:solidFill>
                    </a:rPr>
                    <a:t>Blueprint Processor Platform</a:t>
                  </a:r>
                </a:p>
              </p:txBody>
            </p:sp>
            <p:sp>
              <p:nvSpPr>
                <p:cNvPr id="20" name="Rounded Rectangle 19"/>
                <p:cNvSpPr/>
                <p:nvPr/>
              </p:nvSpPr>
              <p:spPr>
                <a:xfrm>
                  <a:off x="5596662" y="4322846"/>
                  <a:ext cx="1575801" cy="65163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1"/>
                      </a:solidFill>
                    </a:rPr>
                    <a:t>Southbound Device Transaction Scripts</a:t>
                  </a:r>
                </a:p>
              </p:txBody>
            </p:sp>
            <p:grpSp>
              <p:nvGrpSpPr>
                <p:cNvPr id="23" name="Group 22"/>
                <p:cNvGrpSpPr/>
                <p:nvPr/>
              </p:nvGrpSpPr>
              <p:grpSpPr>
                <a:xfrm>
                  <a:off x="3702822" y="3776224"/>
                  <a:ext cx="3469641" cy="442188"/>
                  <a:chOff x="2908751" y="3160568"/>
                  <a:chExt cx="3469641" cy="442188"/>
                </a:xfrm>
              </p:grpSpPr>
              <p:sp>
                <p:nvSpPr>
                  <p:cNvPr id="24" name="Rounded Rectangle 23"/>
                  <p:cNvSpPr/>
                  <p:nvPr/>
                </p:nvSpPr>
                <p:spPr>
                  <a:xfrm>
                    <a:off x="3151022" y="3160568"/>
                    <a:ext cx="3227370" cy="442188"/>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TextBox 24"/>
                  <p:cNvSpPr txBox="1"/>
                  <p:nvPr/>
                </p:nvSpPr>
                <p:spPr>
                  <a:xfrm>
                    <a:off x="2908751" y="3257669"/>
                    <a:ext cx="3064710" cy="235067"/>
                  </a:xfrm>
                  <a:prstGeom prst="rect">
                    <a:avLst/>
                  </a:prstGeom>
                  <a:noFill/>
                  <a:ln>
                    <a:noFill/>
                  </a:ln>
                </p:spPr>
                <p:txBody>
                  <a:bodyPr wrap="none" lIns="0" tIns="0" rIns="0" bIns="0" rtlCol="0">
                    <a:noAutofit/>
                  </a:bodyPr>
                  <a:lstStyle/>
                  <a:p>
                    <a:pPr algn="ctr"/>
                    <a:r>
                      <a:rPr lang="en-US" sz="1400" dirty="0">
                        <a:solidFill>
                          <a:schemeClr val="tx2"/>
                        </a:solidFill>
                      </a:rPr>
                      <a:t>Capability Components</a:t>
                    </a:r>
                  </a:p>
                </p:txBody>
              </p:sp>
              <p:sp>
                <p:nvSpPr>
                  <p:cNvPr id="26" name="Oval 25"/>
                  <p:cNvSpPr/>
                  <p:nvPr/>
                </p:nvSpPr>
                <p:spPr>
                  <a:xfrm>
                    <a:off x="5329081" y="3286378"/>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2768315" y="2606242"/>
                  <a:ext cx="4418747" cy="571762"/>
                  <a:chOff x="1861308" y="1949108"/>
                  <a:chExt cx="4418747" cy="571762"/>
                </a:xfrm>
              </p:grpSpPr>
              <p:sp>
                <p:nvSpPr>
                  <p:cNvPr id="28" name="Rounded Rectangle 27"/>
                  <p:cNvSpPr/>
                  <p:nvPr/>
                </p:nvSpPr>
                <p:spPr>
                  <a:xfrm>
                    <a:off x="1861308" y="1949108"/>
                    <a:ext cx="4418747" cy="571762"/>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29"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5489" y="1981625"/>
                    <a:ext cx="506969" cy="480117"/>
                  </a:xfrm>
                  <a:prstGeom prst="rect">
                    <a:avLst/>
                  </a:prstGeom>
                  <a:solidFill>
                    <a:schemeClr val="bg1"/>
                  </a:solidFill>
                  <a:ln w="38100">
                    <a:noFill/>
                  </a:ln>
                </p:spPr>
              </p:pic>
              <p:pic>
                <p:nvPicPr>
                  <p:cNvPr id="30"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7299" y="1981504"/>
                    <a:ext cx="506969" cy="5069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2282" y="1986157"/>
                    <a:ext cx="573521" cy="5069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5759" y="1972107"/>
                    <a:ext cx="573521" cy="5069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3945094" y="3276559"/>
                  <a:ext cx="3198228" cy="369897"/>
                  <a:chOff x="3151023" y="2660903"/>
                  <a:chExt cx="3198228" cy="369897"/>
                </a:xfrm>
              </p:grpSpPr>
              <p:sp>
                <p:nvSpPr>
                  <p:cNvPr id="34" name="Rounded Rectangle 33"/>
                  <p:cNvSpPr/>
                  <p:nvPr/>
                </p:nvSpPr>
                <p:spPr>
                  <a:xfrm>
                    <a:off x="3151023" y="2660903"/>
                    <a:ext cx="3198228" cy="369897"/>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TextBox 34"/>
                  <p:cNvSpPr txBox="1"/>
                  <p:nvPr/>
                </p:nvSpPr>
                <p:spPr>
                  <a:xfrm>
                    <a:off x="4027185" y="2721456"/>
                    <a:ext cx="1145176" cy="227127"/>
                  </a:xfrm>
                  <a:prstGeom prst="rect">
                    <a:avLst/>
                  </a:prstGeom>
                  <a:solidFill>
                    <a:schemeClr val="bg1"/>
                  </a:solidFill>
                  <a:ln>
                    <a:noFill/>
                  </a:ln>
                </p:spPr>
                <p:txBody>
                  <a:bodyPr wrap="none" lIns="0" tIns="0" rIns="0" bIns="0" rtlCol="0">
                    <a:noAutofit/>
                  </a:bodyPr>
                  <a:lstStyle/>
                  <a:p>
                    <a:r>
                      <a:rPr lang="en-US" sz="1400" dirty="0">
                        <a:solidFill>
                          <a:schemeClr val="tx2"/>
                        </a:solidFill>
                      </a:rPr>
                      <a:t>Workflow Models</a:t>
                    </a:r>
                  </a:p>
                </p:txBody>
              </p:sp>
              <p:pic>
                <p:nvPicPr>
                  <p:cNvPr id="36"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9381" y="2719505"/>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384" y="2710538"/>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1871" y="2705791"/>
                    <a:ext cx="265887" cy="2658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2768315" y="3276559"/>
                  <a:ext cx="1038936" cy="1736019"/>
                  <a:chOff x="2492466" y="3126176"/>
                  <a:chExt cx="1038936" cy="1736019"/>
                </a:xfrm>
              </p:grpSpPr>
              <p:sp>
                <p:nvSpPr>
                  <p:cNvPr id="46" name="Rounded Rectangle 45"/>
                  <p:cNvSpPr/>
                  <p:nvPr/>
                </p:nvSpPr>
                <p:spPr>
                  <a:xfrm>
                    <a:off x="2492466" y="3126176"/>
                    <a:ext cx="1038936" cy="17360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2609181" y="3261925"/>
                    <a:ext cx="824585" cy="461018"/>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Rest</a:t>
                    </a:r>
                  </a:p>
                  <a:p>
                    <a:pPr algn="ctr"/>
                    <a:r>
                      <a:rPr lang="en-US" sz="1200" dirty="0"/>
                      <a:t>Adapters</a:t>
                    </a:r>
                  </a:p>
                </p:txBody>
              </p:sp>
              <p:sp>
                <p:nvSpPr>
                  <p:cNvPr id="48" name="Rounded Rectangle 47"/>
                  <p:cNvSpPr/>
                  <p:nvPr/>
                </p:nvSpPr>
                <p:spPr>
                  <a:xfrm>
                    <a:off x="2602388" y="3811701"/>
                    <a:ext cx="824585" cy="445539"/>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DB</a:t>
                    </a:r>
                  </a:p>
                  <a:p>
                    <a:pPr algn="ctr"/>
                    <a:r>
                      <a:rPr lang="en-US" sz="1200" dirty="0"/>
                      <a:t>Adapters</a:t>
                    </a:r>
                  </a:p>
                </p:txBody>
              </p:sp>
            </p:grpSp>
            <p:sp>
              <p:nvSpPr>
                <p:cNvPr id="59" name="Oval 58"/>
                <p:cNvSpPr/>
                <p:nvPr/>
              </p:nvSpPr>
              <p:spPr>
                <a:xfrm>
                  <a:off x="6274633" y="3904289"/>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Rounded Rectangle 66"/>
              <p:cNvSpPr/>
              <p:nvPr/>
            </p:nvSpPr>
            <p:spPr>
              <a:xfrm>
                <a:off x="2640105" y="1225913"/>
                <a:ext cx="1689183" cy="763165"/>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Design</a:t>
                </a:r>
              </a:p>
              <a:p>
                <a:pPr algn="ctr"/>
                <a:r>
                  <a:rPr lang="en-US" sz="1200" dirty="0"/>
                  <a:t> Studio MS</a:t>
                </a:r>
              </a:p>
            </p:txBody>
          </p:sp>
          <p:sp>
            <p:nvSpPr>
              <p:cNvPr id="75" name="Rounded Rectangle 74"/>
              <p:cNvSpPr/>
              <p:nvPr/>
            </p:nvSpPr>
            <p:spPr>
              <a:xfrm>
                <a:off x="5079656" y="1222037"/>
                <a:ext cx="1461334" cy="767042"/>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a:t>
                </a:r>
              </a:p>
              <a:p>
                <a:pPr algn="ctr"/>
                <a:r>
                  <a:rPr lang="en-US" sz="1200" dirty="0"/>
                  <a:t>Blueprints MS</a:t>
                </a:r>
              </a:p>
            </p:txBody>
          </p:sp>
          <p:sp>
            <p:nvSpPr>
              <p:cNvPr id="77" name="Flowchart: Magnetic Disk 76"/>
              <p:cNvSpPr/>
              <p:nvPr/>
            </p:nvSpPr>
            <p:spPr>
              <a:xfrm>
                <a:off x="6342302" y="1346199"/>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CB DB</a:t>
                </a:r>
              </a:p>
            </p:txBody>
          </p:sp>
          <p:sp>
            <p:nvSpPr>
              <p:cNvPr id="79" name="Flowchart: Magnetic Disk 78"/>
              <p:cNvSpPr/>
              <p:nvPr/>
            </p:nvSpPr>
            <p:spPr>
              <a:xfrm>
                <a:off x="7222323" y="3248732"/>
                <a:ext cx="999739" cy="823969"/>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BP DB</a:t>
                </a:r>
              </a:p>
            </p:txBody>
          </p:sp>
          <p:sp>
            <p:nvSpPr>
              <p:cNvPr id="50" name="Flowchart: Magnetic Disk 49"/>
              <p:cNvSpPr/>
              <p:nvPr/>
            </p:nvSpPr>
            <p:spPr>
              <a:xfrm>
                <a:off x="4100713" y="1371750"/>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CDS DB</a:t>
                </a:r>
              </a:p>
            </p:txBody>
          </p:sp>
        </p:grpSp>
        <p:cxnSp>
          <p:nvCxnSpPr>
            <p:cNvPr id="64" name="Straight Arrow Connector 63"/>
            <p:cNvCxnSpPr>
              <a:cxnSpLocks/>
              <a:stCxn id="62" idx="3"/>
              <a:endCxn id="67" idx="1"/>
            </p:cNvCxnSpPr>
            <p:nvPr/>
          </p:nvCxnSpPr>
          <p:spPr>
            <a:xfrm>
              <a:off x="1012001" y="1607496"/>
              <a:ext cx="750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Rounded Rectangle 55">
            <a:extLst>
              <a:ext uri="{FF2B5EF4-FFF2-40B4-BE49-F238E27FC236}">
                <a16:creationId xmlns:a16="http://schemas.microsoft.com/office/drawing/2014/main" id="{E90F8D8F-8092-1A49-AA1B-21D82ECCE5A6}"/>
              </a:ext>
            </a:extLst>
          </p:cNvPr>
          <p:cNvSpPr/>
          <p:nvPr/>
        </p:nvSpPr>
        <p:spPr>
          <a:xfrm>
            <a:off x="2971921" y="4363086"/>
            <a:ext cx="1565755" cy="65163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1"/>
                </a:solidFill>
              </a:rPr>
              <a:t>Capability  Scripts</a:t>
            </a:r>
          </a:p>
        </p:txBody>
      </p:sp>
      <p:sp>
        <p:nvSpPr>
          <p:cNvPr id="57" name="Rounded Rectangle 56">
            <a:extLst>
              <a:ext uri="{FF2B5EF4-FFF2-40B4-BE49-F238E27FC236}">
                <a16:creationId xmlns:a16="http://schemas.microsoft.com/office/drawing/2014/main" id="{D274B1E2-483D-D548-BDA4-AEA9DAF874FA}"/>
              </a:ext>
            </a:extLst>
          </p:cNvPr>
          <p:cNvSpPr/>
          <p:nvPr/>
        </p:nvSpPr>
        <p:spPr>
          <a:xfrm>
            <a:off x="1895714" y="4492529"/>
            <a:ext cx="824585" cy="445539"/>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DMaaP</a:t>
            </a:r>
          </a:p>
          <a:p>
            <a:pPr algn="ctr"/>
            <a:r>
              <a:rPr lang="en-US" sz="1200" dirty="0"/>
              <a:t>Adapters</a:t>
            </a:r>
          </a:p>
        </p:txBody>
      </p:sp>
      <p:pic>
        <p:nvPicPr>
          <p:cNvPr id="58" name="Picture 6" descr="Image result for nodered">
            <a:extLst>
              <a:ext uri="{FF2B5EF4-FFF2-40B4-BE49-F238E27FC236}">
                <a16:creationId xmlns:a16="http://schemas.microsoft.com/office/drawing/2014/main" id="{CDDE1EBE-17B7-8D44-9B5A-930FEA8CB42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7986" y="3350906"/>
            <a:ext cx="265887" cy="265887"/>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59">
            <a:extLst>
              <a:ext uri="{FF2B5EF4-FFF2-40B4-BE49-F238E27FC236}">
                <a16:creationId xmlns:a16="http://schemas.microsoft.com/office/drawing/2014/main" id="{508959B7-DAD3-A346-8EE8-6D332B7ED943}"/>
              </a:ext>
            </a:extLst>
          </p:cNvPr>
          <p:cNvSpPr/>
          <p:nvPr/>
        </p:nvSpPr>
        <p:spPr>
          <a:xfrm>
            <a:off x="6615596" y="4521091"/>
            <a:ext cx="1080743" cy="702199"/>
          </a:xfrm>
          <a:prstGeom prst="roundRect">
            <a:avLst/>
          </a:prstGeom>
          <a:solidFill>
            <a:srgbClr val="0070C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bg1"/>
                </a:solidFill>
              </a:rPr>
              <a:t>Command Executor MS</a:t>
            </a:r>
          </a:p>
        </p:txBody>
      </p:sp>
      <p:sp>
        <p:nvSpPr>
          <p:cNvPr id="63" name="Rounded Rectangle 62">
            <a:extLst>
              <a:ext uri="{FF2B5EF4-FFF2-40B4-BE49-F238E27FC236}">
                <a16:creationId xmlns:a16="http://schemas.microsoft.com/office/drawing/2014/main" id="{0D51BD14-2F17-9342-BDB1-C2DAB7775FF2}"/>
              </a:ext>
            </a:extLst>
          </p:cNvPr>
          <p:cNvSpPr/>
          <p:nvPr/>
        </p:nvSpPr>
        <p:spPr>
          <a:xfrm>
            <a:off x="6615596" y="2198708"/>
            <a:ext cx="1080743" cy="702199"/>
          </a:xfrm>
          <a:prstGeom prst="roundRect">
            <a:avLst/>
          </a:prstGeom>
          <a:solidFill>
            <a:srgbClr val="0070C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bg1"/>
                </a:solidFill>
              </a:rPr>
              <a:t>SDC </a:t>
            </a:r>
          </a:p>
          <a:p>
            <a:pPr algn="ctr"/>
            <a:r>
              <a:rPr lang="en-US" sz="1200" dirty="0">
                <a:solidFill>
                  <a:schemeClr val="bg1"/>
                </a:solidFill>
              </a:rPr>
              <a:t>Listener MS</a:t>
            </a:r>
          </a:p>
        </p:txBody>
      </p:sp>
    </p:spTree>
    <p:extLst>
      <p:ext uri="{BB962C8B-B14F-4D97-AF65-F5344CB8AC3E}">
        <p14:creationId xmlns:p14="http://schemas.microsoft.com/office/powerpoint/2010/main" val="128811170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Decomposition</a:t>
            </a:r>
          </a:p>
        </p:txBody>
      </p:sp>
      <p:sp>
        <p:nvSpPr>
          <p:cNvPr id="4" name="Rounded Rectangle 3"/>
          <p:cNvSpPr/>
          <p:nvPr/>
        </p:nvSpPr>
        <p:spPr>
          <a:xfrm>
            <a:off x="1419799" y="1336417"/>
            <a:ext cx="2801955" cy="341058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041812" y="1787236"/>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Client</a:t>
            </a:r>
          </a:p>
        </p:txBody>
      </p:sp>
      <p:sp>
        <p:nvSpPr>
          <p:cNvPr id="6" name="Rounded Rectangle 5"/>
          <p:cNvSpPr/>
          <p:nvPr/>
        </p:nvSpPr>
        <p:spPr>
          <a:xfrm>
            <a:off x="2041812" y="3106881"/>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 Server</a:t>
            </a:r>
          </a:p>
        </p:txBody>
      </p:sp>
      <p:sp>
        <p:nvSpPr>
          <p:cNvPr id="7" name="TextBox 6"/>
          <p:cNvSpPr txBox="1"/>
          <p:nvPr/>
        </p:nvSpPr>
        <p:spPr>
          <a:xfrm>
            <a:off x="1858784" y="1383995"/>
            <a:ext cx="2117567" cy="369332"/>
          </a:xfrm>
          <a:prstGeom prst="rect">
            <a:avLst/>
          </a:prstGeom>
          <a:noFill/>
        </p:spPr>
        <p:txBody>
          <a:bodyPr wrap="none" rtlCol="0">
            <a:spAutoFit/>
          </a:bodyPr>
          <a:lstStyle/>
          <a:p>
            <a:r>
              <a:rPr lang="en-US" dirty="0"/>
              <a:t>CDS Frontend/UI MS</a:t>
            </a:r>
          </a:p>
        </p:txBody>
      </p:sp>
      <p:sp>
        <p:nvSpPr>
          <p:cNvPr id="10" name="Flowchart: Magnetic Disk 9"/>
          <p:cNvSpPr/>
          <p:nvPr/>
        </p:nvSpPr>
        <p:spPr>
          <a:xfrm>
            <a:off x="3038485" y="4147227"/>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F8D01F2D-215B-4F38-90CA-FC83CDF1B2D9}"/>
              </a:ext>
            </a:extLst>
          </p:cNvPr>
          <p:cNvGrpSpPr/>
          <p:nvPr/>
        </p:nvGrpSpPr>
        <p:grpSpPr>
          <a:xfrm>
            <a:off x="5601590" y="3085611"/>
            <a:ext cx="1825361" cy="1176075"/>
            <a:chOff x="5592401" y="2976829"/>
            <a:chExt cx="1825361" cy="1176075"/>
          </a:xfrm>
        </p:grpSpPr>
        <p:sp>
          <p:nvSpPr>
            <p:cNvPr id="42" name="Rounded Rectangle 41">
              <a:extLst>
                <a:ext uri="{FF2B5EF4-FFF2-40B4-BE49-F238E27FC236}">
                  <a16:creationId xmlns:a16="http://schemas.microsoft.com/office/drawing/2014/main" id="{B853068C-740E-D645-99E6-1FDB08AD5990}"/>
                </a:ext>
              </a:extLst>
            </p:cNvPr>
            <p:cNvSpPr/>
            <p:nvPr/>
          </p:nvSpPr>
          <p:spPr>
            <a:xfrm>
              <a:off x="5697503" y="309769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Blue Prints Processor MS</a:t>
              </a:r>
            </a:p>
          </p:txBody>
        </p:sp>
        <p:sp>
          <p:nvSpPr>
            <p:cNvPr id="9" name="Rounded Rectangle 8"/>
            <p:cNvSpPr/>
            <p:nvPr/>
          </p:nvSpPr>
          <p:spPr>
            <a:xfrm>
              <a:off x="5592401" y="2976829"/>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BluePrints Processor MS</a:t>
              </a:r>
            </a:p>
          </p:txBody>
        </p:sp>
        <p:sp>
          <p:nvSpPr>
            <p:cNvPr id="12" name="Flowchart: Magnetic Disk 11"/>
            <p:cNvSpPr/>
            <p:nvPr/>
          </p:nvSpPr>
          <p:spPr>
            <a:xfrm>
              <a:off x="6564100" y="3737268"/>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 name="Straight Arrow Connector 14"/>
          <p:cNvCxnSpPr>
            <a:stCxn id="6" idx="0"/>
            <a:endCxn id="5" idx="2"/>
          </p:cNvCxnSpPr>
          <p:nvPr/>
        </p:nvCxnSpPr>
        <p:spPr>
          <a:xfrm flipV="1">
            <a:off x="2763980" y="2686050"/>
            <a:ext cx="0" cy="420831"/>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33872" y="2409051"/>
            <a:ext cx="1313565" cy="276999"/>
          </a:xfrm>
          <a:prstGeom prst="rect">
            <a:avLst/>
          </a:prstGeom>
          <a:noFill/>
        </p:spPr>
        <p:txBody>
          <a:bodyPr wrap="none" rtlCol="0">
            <a:spAutoFit/>
          </a:bodyPr>
          <a:lstStyle/>
          <a:p>
            <a:r>
              <a:rPr lang="en-US" sz="1200" dirty="0"/>
              <a:t>Angular / Browser</a:t>
            </a:r>
          </a:p>
        </p:txBody>
      </p:sp>
      <p:sp>
        <p:nvSpPr>
          <p:cNvPr id="17" name="TextBox 16"/>
          <p:cNvSpPr txBox="1"/>
          <p:nvPr/>
        </p:nvSpPr>
        <p:spPr>
          <a:xfrm>
            <a:off x="2041812" y="3728696"/>
            <a:ext cx="1426994" cy="276999"/>
          </a:xfrm>
          <a:prstGeom prst="rect">
            <a:avLst/>
          </a:prstGeom>
          <a:noFill/>
        </p:spPr>
        <p:txBody>
          <a:bodyPr wrap="none" rtlCol="0">
            <a:spAutoFit/>
          </a:bodyPr>
          <a:lstStyle/>
          <a:p>
            <a:r>
              <a:rPr lang="en-US" sz="1200" dirty="0"/>
              <a:t>Loopback4 / Nodejs</a:t>
            </a:r>
          </a:p>
        </p:txBody>
      </p:sp>
      <p:cxnSp>
        <p:nvCxnSpPr>
          <p:cNvPr id="21" name="Straight Arrow Connector 20"/>
          <p:cNvCxnSpPr>
            <a:cxnSpLocks/>
            <a:stCxn id="6" idx="3"/>
            <a:endCxn id="9" idx="1"/>
          </p:cNvCxnSpPr>
          <p:nvPr/>
        </p:nvCxnSpPr>
        <p:spPr>
          <a:xfrm flipV="1">
            <a:off x="3486148" y="3535018"/>
            <a:ext cx="2115442" cy="2127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29878" y="3815340"/>
            <a:ext cx="1485215" cy="276999"/>
          </a:xfrm>
          <a:prstGeom prst="rect">
            <a:avLst/>
          </a:prstGeom>
          <a:noFill/>
        </p:spPr>
        <p:txBody>
          <a:bodyPr wrap="none" rtlCol="0">
            <a:spAutoFit/>
          </a:bodyPr>
          <a:lstStyle/>
          <a:p>
            <a:r>
              <a:rPr lang="en-US" sz="1200" dirty="0"/>
              <a:t>Webflux Http / GRPC</a:t>
            </a:r>
          </a:p>
        </p:txBody>
      </p:sp>
      <p:sp>
        <p:nvSpPr>
          <p:cNvPr id="23" name="TextBox 22"/>
          <p:cNvSpPr txBox="1"/>
          <p:nvPr/>
        </p:nvSpPr>
        <p:spPr>
          <a:xfrm>
            <a:off x="2809092" y="2719959"/>
            <a:ext cx="1279581" cy="276999"/>
          </a:xfrm>
          <a:prstGeom prst="rect">
            <a:avLst/>
          </a:prstGeom>
          <a:noFill/>
        </p:spPr>
        <p:txBody>
          <a:bodyPr wrap="none" rtlCol="0">
            <a:spAutoFit/>
          </a:bodyPr>
          <a:lstStyle/>
          <a:p>
            <a:r>
              <a:rPr lang="en-US" sz="1200" dirty="0"/>
              <a:t>Http / Websocket</a:t>
            </a:r>
          </a:p>
        </p:txBody>
      </p:sp>
      <p:sp>
        <p:nvSpPr>
          <p:cNvPr id="24" name="TextBox 23"/>
          <p:cNvSpPr txBox="1"/>
          <p:nvPr/>
        </p:nvSpPr>
        <p:spPr>
          <a:xfrm>
            <a:off x="5046527" y="1613702"/>
            <a:ext cx="4798558" cy="1200329"/>
          </a:xfrm>
          <a:prstGeom prst="rect">
            <a:avLst/>
          </a:prstGeom>
          <a:noFill/>
        </p:spPr>
        <p:txBody>
          <a:bodyPr wrap="none" rtlCol="0">
            <a:spAutoFit/>
          </a:bodyPr>
          <a:lstStyle/>
          <a:p>
            <a:pPr marL="342900" indent="-342900">
              <a:buFontTx/>
              <a:buAutoNum type="arabicPeriod"/>
            </a:pPr>
            <a:r>
              <a:rPr lang="en-US" sz="1200" dirty="0"/>
              <a:t>Artifact Management(Blue Prints, Model Type, Resource Definitions)</a:t>
            </a:r>
          </a:p>
          <a:p>
            <a:pPr marL="342900" indent="-342900">
              <a:buFontTx/>
              <a:buAutoNum type="arabicPeriod"/>
            </a:pPr>
            <a:r>
              <a:rPr lang="en-US" sz="1200" dirty="0"/>
              <a:t>Enrichment(Model Types/ Resource Definition)</a:t>
            </a:r>
          </a:p>
          <a:p>
            <a:pPr marL="342900" indent="-342900">
              <a:buAutoNum type="arabicPeriod"/>
            </a:pPr>
            <a:r>
              <a:rPr lang="en-US" sz="1200" dirty="0"/>
              <a:t>Validation(Model Types/ Resource Definition)</a:t>
            </a:r>
          </a:p>
          <a:p>
            <a:pPr marL="342900" indent="-342900">
              <a:buAutoNum type="arabicPeriod"/>
            </a:pPr>
            <a:r>
              <a:rPr lang="en-US" sz="1200" dirty="0"/>
              <a:t>Resource Resolution</a:t>
            </a:r>
          </a:p>
          <a:p>
            <a:pPr marL="342900" indent="-342900">
              <a:buAutoNum type="arabicPeriod"/>
            </a:pPr>
            <a:r>
              <a:rPr lang="en-US" sz="1200" dirty="0"/>
              <a:t>Network / Device Transaction Management</a:t>
            </a:r>
          </a:p>
          <a:p>
            <a:pPr marL="342900" indent="-342900">
              <a:buAutoNum type="arabicPeriod"/>
            </a:pPr>
            <a:r>
              <a:rPr lang="en-US" sz="1200" dirty="0"/>
              <a:t>Business logic Execution</a:t>
            </a:r>
          </a:p>
        </p:txBody>
      </p:sp>
      <p:sp>
        <p:nvSpPr>
          <p:cNvPr id="26" name="TextBox 25"/>
          <p:cNvSpPr txBox="1"/>
          <p:nvPr/>
        </p:nvSpPr>
        <p:spPr>
          <a:xfrm>
            <a:off x="914098" y="4799871"/>
            <a:ext cx="2978050" cy="1015663"/>
          </a:xfrm>
          <a:prstGeom prst="rect">
            <a:avLst/>
          </a:prstGeom>
          <a:noFill/>
        </p:spPr>
        <p:txBody>
          <a:bodyPr wrap="square" rtlCol="0">
            <a:spAutoFit/>
          </a:bodyPr>
          <a:lstStyle/>
          <a:p>
            <a:pPr marL="342900" indent="-342900">
              <a:buFontTx/>
              <a:buAutoNum type="arabicPeriod"/>
            </a:pPr>
            <a:r>
              <a:rPr lang="en-US" sz="1200" dirty="0"/>
              <a:t>Proxy Artifact Management(Blue Prints, Model Type, Resource Definitions)</a:t>
            </a:r>
          </a:p>
          <a:p>
            <a:pPr marL="342900" indent="-342900">
              <a:buFontTx/>
              <a:buAutoNum type="arabicPeriod"/>
            </a:pPr>
            <a:r>
              <a:rPr lang="en-US" sz="1200" dirty="0"/>
              <a:t>Proxy Enhancement and Enrichment</a:t>
            </a:r>
          </a:p>
          <a:p>
            <a:pPr marL="342900" indent="-342900">
              <a:buFontTx/>
              <a:buAutoNum type="arabicPeriod"/>
            </a:pPr>
            <a:r>
              <a:rPr lang="en-US" sz="1200" dirty="0"/>
              <a:t>User Event Management</a:t>
            </a:r>
          </a:p>
          <a:p>
            <a:pPr marL="342900" indent="-342900">
              <a:buFontTx/>
              <a:buAutoNum type="arabicPeriod"/>
            </a:pPr>
            <a:r>
              <a:rPr lang="en-US" sz="1200" dirty="0"/>
              <a:t>User Access Control Management.</a:t>
            </a:r>
          </a:p>
        </p:txBody>
      </p:sp>
      <p:sp>
        <p:nvSpPr>
          <p:cNvPr id="27" name="Rounded Rectangle 26"/>
          <p:cNvSpPr/>
          <p:nvPr/>
        </p:nvSpPr>
        <p:spPr>
          <a:xfrm>
            <a:off x="4636524" y="4754868"/>
            <a:ext cx="1444336" cy="89881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AAF</a:t>
            </a:r>
          </a:p>
          <a:p>
            <a:pPr algn="ctr"/>
            <a:r>
              <a:rPr lang="en-US" dirty="0">
                <a:solidFill>
                  <a:schemeClr val="tx1"/>
                </a:solidFill>
              </a:rPr>
              <a:t>MS</a:t>
            </a:r>
          </a:p>
        </p:txBody>
      </p:sp>
      <p:cxnSp>
        <p:nvCxnSpPr>
          <p:cNvPr id="28" name="Straight Arrow Connector 27"/>
          <p:cNvCxnSpPr>
            <a:stCxn id="6" idx="3"/>
            <a:endCxn id="27" idx="0"/>
          </p:cNvCxnSpPr>
          <p:nvPr/>
        </p:nvCxnSpPr>
        <p:spPr>
          <a:xfrm>
            <a:off x="3486148" y="3556288"/>
            <a:ext cx="1872544" cy="119858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85628A8-27C6-DE49-BDBE-C932284B83DF}"/>
              </a:ext>
            </a:extLst>
          </p:cNvPr>
          <p:cNvGrpSpPr/>
          <p:nvPr/>
        </p:nvGrpSpPr>
        <p:grpSpPr>
          <a:xfrm>
            <a:off x="8486773" y="3673649"/>
            <a:ext cx="1901536" cy="1356014"/>
            <a:chOff x="8765805" y="4788477"/>
            <a:chExt cx="1901536" cy="1356014"/>
          </a:xfrm>
        </p:grpSpPr>
        <p:sp>
          <p:nvSpPr>
            <p:cNvPr id="30" name="Rounded Rectangle 29">
              <a:extLst>
                <a:ext uri="{FF2B5EF4-FFF2-40B4-BE49-F238E27FC236}">
                  <a16:creationId xmlns:a16="http://schemas.microsoft.com/office/drawing/2014/main" id="{74B058D6-7CC2-CD40-B912-85F6A963F36E}"/>
                </a:ext>
              </a:extLst>
            </p:cNvPr>
            <p:cNvSpPr/>
            <p:nvPr/>
          </p:nvSpPr>
          <p:spPr>
            <a:xfrm>
              <a:off x="8765805" y="47884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ExecutorMS</a:t>
              </a:r>
            </a:p>
          </p:txBody>
        </p:sp>
        <p:sp>
          <p:nvSpPr>
            <p:cNvPr id="33" name="Rounded Rectangle 32">
              <a:extLst>
                <a:ext uri="{FF2B5EF4-FFF2-40B4-BE49-F238E27FC236}">
                  <a16:creationId xmlns:a16="http://schemas.microsoft.com/office/drawing/2014/main" id="{74912AA0-A15E-9044-8E6A-73DBDFB65048}"/>
                </a:ext>
              </a:extLst>
            </p:cNvPr>
            <p:cNvSpPr/>
            <p:nvPr/>
          </p:nvSpPr>
          <p:spPr>
            <a:xfrm>
              <a:off x="8918205" y="49408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ExecutorMS</a:t>
              </a:r>
            </a:p>
          </p:txBody>
        </p:sp>
        <p:sp>
          <p:nvSpPr>
            <p:cNvPr id="34" name="Rounded Rectangle 33">
              <a:extLst>
                <a:ext uri="{FF2B5EF4-FFF2-40B4-BE49-F238E27FC236}">
                  <a16:creationId xmlns:a16="http://schemas.microsoft.com/office/drawing/2014/main" id="{14AD162F-7545-A74A-88DD-417D8D92B60C}"/>
                </a:ext>
              </a:extLst>
            </p:cNvPr>
            <p:cNvSpPr/>
            <p:nvPr/>
          </p:nvSpPr>
          <p:spPr>
            <a:xfrm>
              <a:off x="9070605" y="50932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ExecutorMS</a:t>
              </a:r>
            </a:p>
          </p:txBody>
        </p:sp>
        <p:sp>
          <p:nvSpPr>
            <p:cNvPr id="35" name="Rounded Rectangle 34">
              <a:extLst>
                <a:ext uri="{FF2B5EF4-FFF2-40B4-BE49-F238E27FC236}">
                  <a16:creationId xmlns:a16="http://schemas.microsoft.com/office/drawing/2014/main" id="{8F0483AB-48EB-DF4D-BEF6-9B4E711C9746}"/>
                </a:ext>
              </a:extLst>
            </p:cNvPr>
            <p:cNvSpPr/>
            <p:nvPr/>
          </p:nvSpPr>
          <p:spPr>
            <a:xfrm>
              <a:off x="9223005" y="52456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 MS</a:t>
              </a:r>
            </a:p>
          </p:txBody>
        </p:sp>
      </p:grpSp>
      <p:cxnSp>
        <p:nvCxnSpPr>
          <p:cNvPr id="36" name="Straight Arrow Connector 35">
            <a:extLst>
              <a:ext uri="{FF2B5EF4-FFF2-40B4-BE49-F238E27FC236}">
                <a16:creationId xmlns:a16="http://schemas.microsoft.com/office/drawing/2014/main" id="{9D2C99F4-B798-EB48-AF66-DFA37685C540}"/>
              </a:ext>
            </a:extLst>
          </p:cNvPr>
          <p:cNvCxnSpPr>
            <a:cxnSpLocks/>
            <a:stCxn id="9" idx="3"/>
            <a:endCxn id="33" idx="1"/>
          </p:cNvCxnSpPr>
          <p:nvPr/>
        </p:nvCxnSpPr>
        <p:spPr>
          <a:xfrm>
            <a:off x="7045926" y="3535018"/>
            <a:ext cx="1593247" cy="740438"/>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28276F4-BA80-BD4F-88EB-FEC10F856DE8}"/>
              </a:ext>
            </a:extLst>
          </p:cNvPr>
          <p:cNvSpPr txBox="1"/>
          <p:nvPr/>
        </p:nvSpPr>
        <p:spPr>
          <a:xfrm>
            <a:off x="8269572" y="5182063"/>
            <a:ext cx="2793137" cy="646331"/>
          </a:xfrm>
          <a:prstGeom prst="rect">
            <a:avLst/>
          </a:prstGeom>
          <a:noFill/>
        </p:spPr>
        <p:txBody>
          <a:bodyPr wrap="none" rtlCol="0">
            <a:spAutoFit/>
          </a:bodyPr>
          <a:lstStyle/>
          <a:p>
            <a:pPr marL="342900" indent="-342900">
              <a:buFontTx/>
              <a:buAutoNum type="arabicPeriod"/>
            </a:pPr>
            <a:r>
              <a:rPr lang="en-US" sz="1200" dirty="0"/>
              <a:t>Device Controlled Python runtime</a:t>
            </a:r>
          </a:p>
          <a:p>
            <a:pPr marL="342900" indent="-342900">
              <a:buFontTx/>
              <a:buAutoNum type="arabicPeriod"/>
            </a:pPr>
            <a:r>
              <a:rPr lang="en-US" sz="1200" dirty="0"/>
              <a:t>Used to execute Ansible Playbooks</a:t>
            </a:r>
          </a:p>
          <a:p>
            <a:pPr marL="342900" indent="-342900">
              <a:buFontTx/>
              <a:buAutoNum type="arabicPeriod"/>
            </a:pPr>
            <a:r>
              <a:rPr lang="en-US" sz="1200" dirty="0"/>
              <a:t>Used to execute Netconf commands</a:t>
            </a:r>
          </a:p>
        </p:txBody>
      </p:sp>
      <p:cxnSp>
        <p:nvCxnSpPr>
          <p:cNvPr id="41" name="Straight Arrow Connector 40">
            <a:extLst>
              <a:ext uri="{FF2B5EF4-FFF2-40B4-BE49-F238E27FC236}">
                <a16:creationId xmlns:a16="http://schemas.microsoft.com/office/drawing/2014/main" id="{A77620C1-A445-BB40-B6E5-A899AD9D9635}"/>
              </a:ext>
            </a:extLst>
          </p:cNvPr>
          <p:cNvCxnSpPr>
            <a:cxnSpLocks/>
            <a:stCxn id="9" idx="2"/>
            <a:endCxn id="27" idx="0"/>
          </p:cNvCxnSpPr>
          <p:nvPr/>
        </p:nvCxnSpPr>
        <p:spPr>
          <a:xfrm flipH="1">
            <a:off x="5358692" y="3984425"/>
            <a:ext cx="965066" cy="770443"/>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E8F0B4-A364-864D-8D5B-624B94C1317A}"/>
              </a:ext>
            </a:extLst>
          </p:cNvPr>
          <p:cNvSpPr txBox="1"/>
          <p:nvPr/>
        </p:nvSpPr>
        <p:spPr>
          <a:xfrm>
            <a:off x="7759135" y="3549050"/>
            <a:ext cx="527709" cy="276999"/>
          </a:xfrm>
          <a:prstGeom prst="rect">
            <a:avLst/>
          </a:prstGeom>
          <a:noFill/>
        </p:spPr>
        <p:txBody>
          <a:bodyPr wrap="none" rtlCol="0">
            <a:spAutoFit/>
          </a:bodyPr>
          <a:lstStyle/>
          <a:p>
            <a:r>
              <a:rPr lang="en-US" sz="1200" dirty="0"/>
              <a:t>GRPC</a:t>
            </a:r>
          </a:p>
        </p:txBody>
      </p:sp>
    </p:spTree>
    <p:extLst>
      <p:ext uri="{BB962C8B-B14F-4D97-AF65-F5344CB8AC3E}">
        <p14:creationId xmlns:p14="http://schemas.microsoft.com/office/powerpoint/2010/main" val="162562049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ounded Rectangle 100"/>
          <p:cNvSpPr/>
          <p:nvPr/>
        </p:nvSpPr>
        <p:spPr>
          <a:xfrm>
            <a:off x="5061285" y="2345340"/>
            <a:ext cx="6985795" cy="3684101"/>
          </a:xfrm>
          <a:prstGeom prst="roundRect">
            <a:avLst>
              <a:gd name="adj" fmla="val 5298"/>
            </a:avLst>
          </a:prstGeom>
          <a:gradFill>
            <a:gsLst>
              <a:gs pos="0">
                <a:schemeClr val="accent6">
                  <a:lumMod val="20000"/>
                  <a:lumOff val="80000"/>
                </a:schemeClr>
              </a:gs>
              <a:gs pos="74000">
                <a:schemeClr val="accent6">
                  <a:lumMod val="40000"/>
                  <a:lumOff val="60000"/>
                </a:schemeClr>
              </a:gs>
              <a:gs pos="100000">
                <a:schemeClr val="accent6">
                  <a:lumMod val="40000"/>
                  <a:lumOff val="60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 name="Title 1"/>
          <p:cNvSpPr>
            <a:spLocks noGrp="1"/>
          </p:cNvSpPr>
          <p:nvPr>
            <p:ph type="title"/>
          </p:nvPr>
        </p:nvSpPr>
        <p:spPr/>
        <p:txBody>
          <a:bodyPr>
            <a:normAutofit fontScale="90000"/>
          </a:bodyPr>
          <a:lstStyle/>
          <a:p>
            <a:r>
              <a:rPr lang="en-US" b="1" dirty="0"/>
              <a:t>Controller Design Studio Data Flow</a:t>
            </a:r>
          </a:p>
        </p:txBody>
      </p:sp>
      <p:cxnSp>
        <p:nvCxnSpPr>
          <p:cNvPr id="99" name="Straight Arrow Connector 98"/>
          <p:cNvCxnSpPr>
            <a:cxnSpLocks/>
            <a:stCxn id="10" idx="2"/>
            <a:endCxn id="86" idx="0"/>
          </p:cNvCxnSpPr>
          <p:nvPr/>
        </p:nvCxnSpPr>
        <p:spPr>
          <a:xfrm flipH="1">
            <a:off x="1287745" y="3315515"/>
            <a:ext cx="1504512" cy="836613"/>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0" idx="2"/>
            <a:endCxn id="69" idx="1"/>
          </p:cNvCxnSpPr>
          <p:nvPr/>
        </p:nvCxnSpPr>
        <p:spPr>
          <a:xfrm>
            <a:off x="2792257" y="3315515"/>
            <a:ext cx="2451889" cy="95976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0" idx="2"/>
            <a:endCxn id="191" idx="1"/>
          </p:cNvCxnSpPr>
          <p:nvPr/>
        </p:nvCxnSpPr>
        <p:spPr>
          <a:xfrm>
            <a:off x="2792257" y="3315515"/>
            <a:ext cx="584328" cy="2229187"/>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rot="19427409">
            <a:off x="116119" y="1830990"/>
            <a:ext cx="1201032" cy="707886"/>
          </a:xfrm>
          <a:prstGeom prst="rect">
            <a:avLst/>
          </a:prstGeom>
          <a:noFill/>
        </p:spPr>
        <p:txBody>
          <a:bodyPr wrap="square" rtlCol="0">
            <a:spAutoFit/>
          </a:bodyPr>
          <a:lstStyle/>
          <a:p>
            <a:r>
              <a:rPr lang="en-US" sz="1000" b="1" dirty="0">
                <a:solidFill>
                  <a:srgbClr val="00B050"/>
                </a:solidFill>
              </a:rPr>
              <a:t>1A. User registers Model Types, &amp; Reusable Dictionaries </a:t>
            </a:r>
          </a:p>
        </p:txBody>
      </p:sp>
      <p:sp>
        <p:nvSpPr>
          <p:cNvPr id="232" name="TextBox 231"/>
          <p:cNvSpPr txBox="1"/>
          <p:nvPr/>
        </p:nvSpPr>
        <p:spPr>
          <a:xfrm>
            <a:off x="950956" y="2585008"/>
            <a:ext cx="958069" cy="400110"/>
          </a:xfrm>
          <a:prstGeom prst="rect">
            <a:avLst/>
          </a:prstGeom>
          <a:noFill/>
        </p:spPr>
        <p:txBody>
          <a:bodyPr wrap="square" rtlCol="0">
            <a:spAutoFit/>
          </a:bodyPr>
          <a:lstStyle/>
          <a:p>
            <a:r>
              <a:rPr lang="en-US" sz="1000" b="1" dirty="0">
                <a:solidFill>
                  <a:schemeClr val="accent4">
                    <a:lumMod val="75000"/>
                  </a:schemeClr>
                </a:solidFill>
              </a:rPr>
              <a:t>2A. User create CBA file</a:t>
            </a:r>
          </a:p>
        </p:txBody>
      </p:sp>
      <p:cxnSp>
        <p:nvCxnSpPr>
          <p:cNvPr id="240" name="Straight Arrow Connector 239"/>
          <p:cNvCxnSpPr>
            <a:stCxn id="10" idx="2"/>
            <a:endCxn id="165" idx="1"/>
          </p:cNvCxnSpPr>
          <p:nvPr/>
        </p:nvCxnSpPr>
        <p:spPr>
          <a:xfrm>
            <a:off x="2792257" y="3315515"/>
            <a:ext cx="566075" cy="109615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B6E9475-69AF-4207-B7FD-AD4020C3C4F4}"/>
              </a:ext>
            </a:extLst>
          </p:cNvPr>
          <p:cNvGrpSpPr/>
          <p:nvPr/>
        </p:nvGrpSpPr>
        <p:grpSpPr>
          <a:xfrm>
            <a:off x="10079519" y="5203394"/>
            <a:ext cx="1648325" cy="685801"/>
            <a:chOff x="10079519" y="5137419"/>
            <a:chExt cx="1648325" cy="685801"/>
          </a:xfrm>
        </p:grpSpPr>
        <p:sp>
          <p:nvSpPr>
            <p:cNvPr id="60" name="Flowchart: Alternate Process 59"/>
            <p:cNvSpPr/>
            <p:nvPr/>
          </p:nvSpPr>
          <p:spPr>
            <a:xfrm>
              <a:off x="10079519" y="513741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61" name="TextBox 60"/>
            <p:cNvSpPr txBox="1"/>
            <p:nvPr/>
          </p:nvSpPr>
          <p:spPr>
            <a:xfrm>
              <a:off x="10375376" y="5217740"/>
              <a:ext cx="1056636" cy="523220"/>
            </a:xfrm>
            <a:prstGeom prst="rect">
              <a:avLst/>
            </a:prstGeom>
            <a:gradFill>
              <a:gsLst>
                <a:gs pos="0">
                  <a:schemeClr val="accent2">
                    <a:lumMod val="20000"/>
                    <a:lumOff val="80000"/>
                  </a:schemeClr>
                </a:gs>
                <a:gs pos="59000">
                  <a:schemeClr val="accent2">
                    <a:lumMod val="40000"/>
                    <a:lumOff val="60000"/>
                  </a:schemeClr>
                </a:gs>
                <a:gs pos="100000">
                  <a:schemeClr val="accent2">
                    <a:lumMod val="60000"/>
                    <a:lumOff val="40000"/>
                  </a:schemeClr>
                </a:gs>
              </a:gsLst>
              <a:lin ang="5400000" scaled="1"/>
            </a:gradFill>
          </p:spPr>
          <p:txBody>
            <a:bodyPr wrap="none" rtlCol="0">
              <a:spAutoFit/>
            </a:bodyPr>
            <a:lstStyle/>
            <a:p>
              <a:pPr algn="ctr"/>
              <a:r>
                <a:rPr lang="en-US" sz="1400" b="1" dirty="0"/>
                <a:t>Component</a:t>
              </a:r>
            </a:p>
            <a:p>
              <a:pPr algn="ctr"/>
              <a:r>
                <a:rPr lang="en-US" sz="1400" b="1" dirty="0"/>
                <a:t>Executor</a:t>
              </a:r>
            </a:p>
          </p:txBody>
        </p:sp>
      </p:grpSp>
      <p:grpSp>
        <p:nvGrpSpPr>
          <p:cNvPr id="122" name="Group 121">
            <a:extLst>
              <a:ext uri="{FF2B5EF4-FFF2-40B4-BE49-F238E27FC236}">
                <a16:creationId xmlns:a16="http://schemas.microsoft.com/office/drawing/2014/main" id="{C7BEB774-75FE-4902-ADD0-C93131196317}"/>
              </a:ext>
            </a:extLst>
          </p:cNvPr>
          <p:cNvGrpSpPr/>
          <p:nvPr/>
        </p:nvGrpSpPr>
        <p:grpSpPr>
          <a:xfrm>
            <a:off x="5244146" y="3932380"/>
            <a:ext cx="1648325" cy="685801"/>
            <a:chOff x="5244146" y="3932380"/>
            <a:chExt cx="1648325" cy="685801"/>
          </a:xfrm>
        </p:grpSpPr>
        <p:sp>
          <p:nvSpPr>
            <p:cNvPr id="69" name="Flowchart: Alternate Process 68"/>
            <p:cNvSpPr/>
            <p:nvPr/>
          </p:nvSpPr>
          <p:spPr>
            <a:xfrm>
              <a:off x="5244146" y="3932380"/>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70" name="TextBox 69"/>
            <p:cNvSpPr txBox="1"/>
            <p:nvPr/>
          </p:nvSpPr>
          <p:spPr>
            <a:xfrm>
              <a:off x="5380981" y="4012701"/>
              <a:ext cx="1361463" cy="523220"/>
            </a:xfrm>
            <a:prstGeom prst="rect">
              <a:avLst/>
            </a:prstGeom>
            <a:noFill/>
          </p:spPr>
          <p:txBody>
            <a:bodyPr wrap="none" rtlCol="0">
              <a:spAutoFit/>
            </a:bodyPr>
            <a:lstStyle/>
            <a:p>
              <a:pPr algn="ctr"/>
              <a:r>
                <a:rPr lang="en-US" sz="1400" b="1" dirty="0"/>
                <a:t>Self Service </a:t>
              </a:r>
            </a:p>
            <a:p>
              <a:pPr algn="ctr"/>
              <a:r>
                <a:rPr lang="en-US" sz="1400" b="1" dirty="0"/>
                <a:t>Rest / GRPC API</a:t>
              </a:r>
            </a:p>
          </p:txBody>
        </p:sp>
      </p:grpSp>
      <p:grpSp>
        <p:nvGrpSpPr>
          <p:cNvPr id="26" name="Group 25">
            <a:extLst>
              <a:ext uri="{FF2B5EF4-FFF2-40B4-BE49-F238E27FC236}">
                <a16:creationId xmlns:a16="http://schemas.microsoft.com/office/drawing/2014/main" id="{14ABE721-0B42-43D2-93E4-25A1FE89AC2F}"/>
              </a:ext>
            </a:extLst>
          </p:cNvPr>
          <p:cNvGrpSpPr/>
          <p:nvPr/>
        </p:nvGrpSpPr>
        <p:grpSpPr>
          <a:xfrm>
            <a:off x="5242341" y="2701507"/>
            <a:ext cx="1648325" cy="685801"/>
            <a:chOff x="5234320" y="2717549"/>
            <a:chExt cx="1648325" cy="685801"/>
          </a:xfrm>
        </p:grpSpPr>
        <p:sp>
          <p:nvSpPr>
            <p:cNvPr id="115" name="Flowchart: Alternate Process 114"/>
            <p:cNvSpPr/>
            <p:nvPr/>
          </p:nvSpPr>
          <p:spPr>
            <a:xfrm>
              <a:off x="5234320" y="271754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116" name="TextBox 115"/>
            <p:cNvSpPr txBox="1"/>
            <p:nvPr/>
          </p:nvSpPr>
          <p:spPr>
            <a:xfrm>
              <a:off x="5499431" y="2788443"/>
              <a:ext cx="1118127" cy="523220"/>
            </a:xfrm>
            <a:prstGeom prst="rect">
              <a:avLst/>
            </a:prstGeom>
            <a:noFill/>
          </p:spPr>
          <p:txBody>
            <a:bodyPr wrap="none" rtlCol="0">
              <a:spAutoFit/>
            </a:bodyPr>
            <a:lstStyle/>
            <a:p>
              <a:pPr algn="ctr"/>
              <a:r>
                <a:rPr lang="en-US" sz="1400" b="1" dirty="0"/>
                <a:t>SDC</a:t>
              </a:r>
            </a:p>
            <a:p>
              <a:pPr algn="ctr"/>
              <a:r>
                <a:rPr lang="en-US" sz="1400" b="1" dirty="0"/>
                <a:t>CBA Listener</a:t>
              </a:r>
            </a:p>
          </p:txBody>
        </p:sp>
      </p:grpSp>
      <p:grpSp>
        <p:nvGrpSpPr>
          <p:cNvPr id="18" name="Group 17">
            <a:extLst>
              <a:ext uri="{FF2B5EF4-FFF2-40B4-BE49-F238E27FC236}">
                <a16:creationId xmlns:a16="http://schemas.microsoft.com/office/drawing/2014/main" id="{7C23DBF3-8933-4C14-BAA7-ED2F291FF5CB}"/>
              </a:ext>
            </a:extLst>
          </p:cNvPr>
          <p:cNvGrpSpPr/>
          <p:nvPr/>
        </p:nvGrpSpPr>
        <p:grpSpPr>
          <a:xfrm>
            <a:off x="5244650" y="5201587"/>
            <a:ext cx="1648325" cy="685801"/>
            <a:chOff x="5252671" y="5137419"/>
            <a:chExt cx="1648325" cy="685801"/>
          </a:xfrm>
        </p:grpSpPr>
        <p:sp>
          <p:nvSpPr>
            <p:cNvPr id="127" name="Flowchart: Alternate Process 126"/>
            <p:cNvSpPr/>
            <p:nvPr/>
          </p:nvSpPr>
          <p:spPr>
            <a:xfrm>
              <a:off x="5252671" y="513741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128" name="TextBox 127"/>
            <p:cNvSpPr txBox="1"/>
            <p:nvPr/>
          </p:nvSpPr>
          <p:spPr>
            <a:xfrm>
              <a:off x="5633668" y="5217740"/>
              <a:ext cx="885179" cy="523220"/>
            </a:xfrm>
            <a:prstGeom prst="rect">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lin ang="5400000" scaled="0"/>
            </a:gradFill>
          </p:spPr>
          <p:txBody>
            <a:bodyPr wrap="none" rtlCol="0">
              <a:spAutoFit/>
            </a:bodyPr>
            <a:lstStyle/>
            <a:p>
              <a:pPr algn="ctr"/>
              <a:r>
                <a:rPr lang="en-US" sz="1400" b="1" dirty="0"/>
                <a:t>DmaaP</a:t>
              </a:r>
            </a:p>
            <a:p>
              <a:pPr algn="ctr"/>
              <a:r>
                <a:rPr lang="en-US" sz="1400" b="1" dirty="0"/>
                <a:t>Publisher</a:t>
              </a:r>
            </a:p>
          </p:txBody>
        </p:sp>
      </p:grpSp>
      <p:sp>
        <p:nvSpPr>
          <p:cNvPr id="140" name="Flowchart: Magnetic Disk 139"/>
          <p:cNvSpPr/>
          <p:nvPr/>
        </p:nvSpPr>
        <p:spPr>
          <a:xfrm>
            <a:off x="8354106" y="4003540"/>
            <a:ext cx="837429" cy="530584"/>
          </a:xfrm>
          <a:prstGeom prst="flowChartMagneticDisk">
            <a:avLst/>
          </a:prstGeom>
          <a:gradFill>
            <a:gsLst>
              <a:gs pos="0">
                <a:schemeClr val="bg1">
                  <a:lumMod val="95000"/>
                </a:schemeClr>
              </a:gs>
              <a:gs pos="59000">
                <a:schemeClr val="bg1"/>
              </a:gs>
              <a:gs pos="100000">
                <a:schemeClr val="bg1">
                  <a:lumMod val="95000"/>
                </a:schemeClr>
              </a:gs>
            </a:gsLst>
            <a:lin ang="5400000" scaled="1"/>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BP mS</a:t>
            </a:r>
          </a:p>
        </p:txBody>
      </p:sp>
      <p:grpSp>
        <p:nvGrpSpPr>
          <p:cNvPr id="12" name="Group 11">
            <a:extLst>
              <a:ext uri="{FF2B5EF4-FFF2-40B4-BE49-F238E27FC236}">
                <a16:creationId xmlns:a16="http://schemas.microsoft.com/office/drawing/2014/main" id="{CC7E1DFA-354B-4DEF-82F9-9E4AAD552068}"/>
              </a:ext>
            </a:extLst>
          </p:cNvPr>
          <p:cNvGrpSpPr/>
          <p:nvPr/>
        </p:nvGrpSpPr>
        <p:grpSpPr>
          <a:xfrm>
            <a:off x="7450264" y="5202495"/>
            <a:ext cx="1648325" cy="685801"/>
            <a:chOff x="7450264" y="5138327"/>
            <a:chExt cx="1648325" cy="685801"/>
          </a:xfrm>
        </p:grpSpPr>
        <p:sp>
          <p:nvSpPr>
            <p:cNvPr id="159" name="Flowchart: Alternate Process 158"/>
            <p:cNvSpPr/>
            <p:nvPr/>
          </p:nvSpPr>
          <p:spPr>
            <a:xfrm>
              <a:off x="7450264" y="5138327"/>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rgbClr val="7030A0"/>
                </a:solidFill>
              </a:endParaRPr>
            </a:p>
          </p:txBody>
        </p:sp>
        <p:sp>
          <p:nvSpPr>
            <p:cNvPr id="160" name="TextBox 159"/>
            <p:cNvSpPr txBox="1"/>
            <p:nvPr/>
          </p:nvSpPr>
          <p:spPr>
            <a:xfrm>
              <a:off x="7815465" y="5218648"/>
              <a:ext cx="917945" cy="523220"/>
            </a:xfrm>
            <a:prstGeom prst="rect">
              <a:avLst/>
            </a:prstGeom>
            <a:gradFill>
              <a:gsLst>
                <a:gs pos="0">
                  <a:schemeClr val="accent2">
                    <a:lumMod val="20000"/>
                    <a:lumOff val="80000"/>
                  </a:schemeClr>
                </a:gs>
                <a:gs pos="59000">
                  <a:schemeClr val="accent2">
                    <a:lumMod val="40000"/>
                    <a:lumOff val="60000"/>
                  </a:schemeClr>
                </a:gs>
                <a:gs pos="100000">
                  <a:schemeClr val="accent2">
                    <a:lumMod val="60000"/>
                    <a:lumOff val="40000"/>
                  </a:schemeClr>
                </a:gs>
              </a:gsLst>
              <a:lin ang="5400000" scaled="1"/>
            </a:gradFill>
          </p:spPr>
          <p:txBody>
            <a:bodyPr wrap="none" rtlCol="0">
              <a:spAutoFit/>
            </a:bodyPr>
            <a:lstStyle/>
            <a:p>
              <a:pPr algn="ctr"/>
              <a:r>
                <a:rPr lang="en-US" sz="1400" b="1" dirty="0"/>
                <a:t>Workflow</a:t>
              </a:r>
            </a:p>
            <a:p>
              <a:pPr algn="ctr"/>
              <a:r>
                <a:rPr lang="en-US" sz="1400" b="1" dirty="0"/>
                <a:t>Executor</a:t>
              </a:r>
            </a:p>
          </p:txBody>
        </p:sp>
      </p:grpSp>
      <p:cxnSp>
        <p:nvCxnSpPr>
          <p:cNvPr id="161" name="Straight Arrow Connector 160"/>
          <p:cNvCxnSpPr>
            <a:cxnSpLocks/>
            <a:stCxn id="69" idx="2"/>
            <a:endCxn id="127" idx="0"/>
          </p:cNvCxnSpPr>
          <p:nvPr/>
        </p:nvCxnSpPr>
        <p:spPr>
          <a:xfrm>
            <a:off x="6068309" y="4618181"/>
            <a:ext cx="504" cy="58340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cxnSpLocks/>
            <a:stCxn id="115" idx="3"/>
            <a:endCxn id="140" idx="1"/>
          </p:cNvCxnSpPr>
          <p:nvPr/>
        </p:nvCxnSpPr>
        <p:spPr>
          <a:xfrm>
            <a:off x="6890666" y="3044408"/>
            <a:ext cx="1882155" cy="959132"/>
          </a:xfrm>
          <a:prstGeom prst="straightConnector1">
            <a:avLst/>
          </a:prstGeom>
          <a:ln w="1270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A90304F-D2DA-4D23-AAE0-8A0D46FB95E3}"/>
              </a:ext>
            </a:extLst>
          </p:cNvPr>
          <p:cNvGrpSpPr/>
          <p:nvPr/>
        </p:nvGrpSpPr>
        <p:grpSpPr>
          <a:xfrm>
            <a:off x="9546441" y="3454658"/>
            <a:ext cx="1317019" cy="579824"/>
            <a:chOff x="9546441" y="3053206"/>
            <a:chExt cx="1317019" cy="579824"/>
          </a:xfr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grpSpPr>
        <p:sp>
          <p:nvSpPr>
            <p:cNvPr id="118" name="Flowchart: Alternate Process 117"/>
            <p:cNvSpPr/>
            <p:nvPr/>
          </p:nvSpPr>
          <p:spPr>
            <a:xfrm>
              <a:off x="9546441" y="3053206"/>
              <a:ext cx="1317019"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119" name="TextBox 118"/>
            <p:cNvSpPr txBox="1"/>
            <p:nvPr/>
          </p:nvSpPr>
          <p:spPr>
            <a:xfrm>
              <a:off x="9793706" y="3079032"/>
              <a:ext cx="822488" cy="553998"/>
            </a:xfrm>
            <a:prstGeom prst="rect">
              <a:avLst/>
            </a:prstGeom>
            <a:grpFill/>
          </p:spPr>
          <p:txBody>
            <a:bodyPr wrap="square" rtlCol="0">
              <a:spAutoFit/>
            </a:bodyPr>
            <a:lstStyle/>
            <a:p>
              <a:pPr algn="ctr"/>
              <a:r>
                <a:rPr lang="en-US" sz="1000" b="1" dirty="0"/>
                <a:t>Resource </a:t>
              </a:r>
            </a:p>
            <a:p>
              <a:pPr algn="ctr"/>
              <a:r>
                <a:rPr lang="en-US" sz="1000" b="1" dirty="0"/>
                <a:t>Resolution</a:t>
              </a:r>
            </a:p>
            <a:p>
              <a:pPr algn="ctr"/>
              <a:r>
                <a:rPr lang="en-US" sz="1000" b="1" dirty="0"/>
                <a:t>Component</a:t>
              </a:r>
            </a:p>
          </p:txBody>
        </p:sp>
      </p:grpSp>
      <p:grpSp>
        <p:nvGrpSpPr>
          <p:cNvPr id="21" name="Group 20">
            <a:extLst>
              <a:ext uri="{FF2B5EF4-FFF2-40B4-BE49-F238E27FC236}">
                <a16:creationId xmlns:a16="http://schemas.microsoft.com/office/drawing/2014/main" id="{2A7C9708-B77D-4D8F-9C8E-75276464EE9F}"/>
              </a:ext>
            </a:extLst>
          </p:cNvPr>
          <p:cNvGrpSpPr/>
          <p:nvPr/>
        </p:nvGrpSpPr>
        <p:grpSpPr>
          <a:xfrm>
            <a:off x="9546443" y="4101413"/>
            <a:ext cx="1317019" cy="579824"/>
            <a:chOff x="9546443" y="3707982"/>
            <a:chExt cx="1317019" cy="579824"/>
          </a:xfr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grpSpPr>
        <p:sp>
          <p:nvSpPr>
            <p:cNvPr id="180" name="Flowchart: Alternate Process 179"/>
            <p:cNvSpPr/>
            <p:nvPr/>
          </p:nvSpPr>
          <p:spPr>
            <a:xfrm>
              <a:off x="9546443" y="3707982"/>
              <a:ext cx="1317019"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181" name="TextBox 180"/>
            <p:cNvSpPr txBox="1"/>
            <p:nvPr/>
          </p:nvSpPr>
          <p:spPr>
            <a:xfrm>
              <a:off x="9800033" y="3733808"/>
              <a:ext cx="809837" cy="553998"/>
            </a:xfrm>
            <a:prstGeom prst="rect">
              <a:avLst/>
            </a:prstGeom>
            <a:grpFill/>
          </p:spPr>
          <p:txBody>
            <a:bodyPr wrap="none" rtlCol="0">
              <a:spAutoFit/>
            </a:bodyPr>
            <a:lstStyle/>
            <a:p>
              <a:pPr algn="ctr"/>
              <a:r>
                <a:rPr lang="en-US" sz="1000" b="1" dirty="0"/>
                <a:t>Script</a:t>
              </a:r>
            </a:p>
            <a:p>
              <a:pPr algn="ctr"/>
              <a:r>
                <a:rPr lang="en-US" sz="1000" b="1" dirty="0"/>
                <a:t>Executor</a:t>
              </a:r>
            </a:p>
            <a:p>
              <a:pPr algn="ctr"/>
              <a:r>
                <a:rPr lang="en-US" sz="1000" b="1" dirty="0"/>
                <a:t>Component</a:t>
              </a:r>
            </a:p>
          </p:txBody>
        </p:sp>
      </p:grpSp>
      <p:grpSp>
        <p:nvGrpSpPr>
          <p:cNvPr id="15" name="Group 14">
            <a:extLst>
              <a:ext uri="{FF2B5EF4-FFF2-40B4-BE49-F238E27FC236}">
                <a16:creationId xmlns:a16="http://schemas.microsoft.com/office/drawing/2014/main" id="{090703AC-DEE4-4C90-B408-E3E23BEB21BE}"/>
              </a:ext>
            </a:extLst>
          </p:cNvPr>
          <p:cNvGrpSpPr/>
          <p:nvPr/>
        </p:nvGrpSpPr>
        <p:grpSpPr>
          <a:xfrm>
            <a:off x="10956757" y="2799883"/>
            <a:ext cx="897781" cy="579363"/>
            <a:chOff x="10956757" y="2398431"/>
            <a:chExt cx="897781"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3" name="Flowchart: Alternate Process 182"/>
            <p:cNvSpPr/>
            <p:nvPr/>
          </p:nvSpPr>
          <p:spPr>
            <a:xfrm>
              <a:off x="10956757" y="2398431"/>
              <a:ext cx="897781"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84" name="TextBox 183"/>
            <p:cNvSpPr txBox="1"/>
            <p:nvPr/>
          </p:nvSpPr>
          <p:spPr>
            <a:xfrm>
              <a:off x="11080615" y="2496446"/>
              <a:ext cx="663964" cy="430887"/>
            </a:xfrm>
            <a:prstGeom prst="rect">
              <a:avLst/>
            </a:prstGeom>
            <a:grpFill/>
          </p:spPr>
          <p:txBody>
            <a:bodyPr wrap="none" rtlCol="0">
              <a:spAutoFit/>
            </a:bodyPr>
            <a:lstStyle/>
            <a:p>
              <a:pPr algn="ctr"/>
              <a:r>
                <a:rPr lang="en-US" sz="1100" b="1" dirty="0"/>
                <a:t>SSH</a:t>
              </a:r>
            </a:p>
            <a:p>
              <a:pPr algn="ctr"/>
              <a:r>
                <a:rPr lang="en-US" sz="1100" b="1" dirty="0"/>
                <a:t>Adaptor</a:t>
              </a:r>
            </a:p>
          </p:txBody>
        </p:sp>
      </p:grpSp>
      <p:grpSp>
        <p:nvGrpSpPr>
          <p:cNvPr id="16" name="Group 15">
            <a:extLst>
              <a:ext uri="{FF2B5EF4-FFF2-40B4-BE49-F238E27FC236}">
                <a16:creationId xmlns:a16="http://schemas.microsoft.com/office/drawing/2014/main" id="{066FFDB8-031D-43E6-AB92-B2556DB20833}"/>
              </a:ext>
            </a:extLst>
          </p:cNvPr>
          <p:cNvGrpSpPr/>
          <p:nvPr/>
        </p:nvGrpSpPr>
        <p:grpSpPr>
          <a:xfrm>
            <a:off x="10956757" y="3455120"/>
            <a:ext cx="897782" cy="579363"/>
            <a:chOff x="10956757" y="3053668"/>
            <a:chExt cx="897782"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6" name="Flowchart: Alternate Process 185"/>
            <p:cNvSpPr/>
            <p:nvPr/>
          </p:nvSpPr>
          <p:spPr>
            <a:xfrm>
              <a:off x="10956757" y="3053668"/>
              <a:ext cx="897782"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87" name="TextBox 186"/>
            <p:cNvSpPr txBox="1"/>
            <p:nvPr/>
          </p:nvSpPr>
          <p:spPr>
            <a:xfrm>
              <a:off x="11055767" y="3151683"/>
              <a:ext cx="713658" cy="430887"/>
            </a:xfrm>
            <a:prstGeom prst="rect">
              <a:avLst/>
            </a:prstGeom>
            <a:grpFill/>
          </p:spPr>
          <p:txBody>
            <a:bodyPr wrap="none" rtlCol="0">
              <a:spAutoFit/>
            </a:bodyPr>
            <a:lstStyle/>
            <a:p>
              <a:pPr algn="ctr"/>
              <a:r>
                <a:rPr lang="en-US" sz="1100" b="1" dirty="0"/>
                <a:t>Netconf</a:t>
              </a:r>
            </a:p>
            <a:p>
              <a:pPr algn="ctr"/>
              <a:r>
                <a:rPr lang="en-US" sz="1100" b="1" dirty="0"/>
                <a:t>Adaptort</a:t>
              </a:r>
            </a:p>
          </p:txBody>
        </p:sp>
      </p:grpSp>
      <p:grpSp>
        <p:nvGrpSpPr>
          <p:cNvPr id="17" name="Group 16">
            <a:extLst>
              <a:ext uri="{FF2B5EF4-FFF2-40B4-BE49-F238E27FC236}">
                <a16:creationId xmlns:a16="http://schemas.microsoft.com/office/drawing/2014/main" id="{B84D84F1-0B98-4E30-8C14-4F33A2E00631}"/>
              </a:ext>
            </a:extLst>
          </p:cNvPr>
          <p:cNvGrpSpPr/>
          <p:nvPr/>
        </p:nvGrpSpPr>
        <p:grpSpPr>
          <a:xfrm>
            <a:off x="10956757" y="4101875"/>
            <a:ext cx="897782" cy="579363"/>
            <a:chOff x="10956757" y="3708444"/>
            <a:chExt cx="897782"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9" name="Flowchart: Alternate Process 188"/>
            <p:cNvSpPr/>
            <p:nvPr/>
          </p:nvSpPr>
          <p:spPr>
            <a:xfrm>
              <a:off x="10956757" y="3708444"/>
              <a:ext cx="897782"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90" name="TextBox 189"/>
            <p:cNvSpPr txBox="1"/>
            <p:nvPr/>
          </p:nvSpPr>
          <p:spPr>
            <a:xfrm>
              <a:off x="11064584" y="3806459"/>
              <a:ext cx="696024" cy="430887"/>
            </a:xfrm>
            <a:prstGeom prst="rect">
              <a:avLst/>
            </a:prstGeom>
            <a:grpFill/>
          </p:spPr>
          <p:txBody>
            <a:bodyPr wrap="none" rtlCol="0">
              <a:spAutoFit/>
            </a:bodyPr>
            <a:lstStyle/>
            <a:p>
              <a:pPr algn="ctr"/>
              <a:r>
                <a:rPr lang="en-US" sz="1100" b="1" dirty="0"/>
                <a:t>Restconf</a:t>
              </a:r>
            </a:p>
            <a:p>
              <a:pPr algn="ctr"/>
              <a:r>
                <a:rPr lang="en-US" sz="1100" b="1" dirty="0"/>
                <a:t>Adaptor</a:t>
              </a:r>
            </a:p>
          </p:txBody>
        </p:sp>
      </p:grpSp>
      <p:grpSp>
        <p:nvGrpSpPr>
          <p:cNvPr id="23" name="Group 22">
            <a:extLst>
              <a:ext uri="{FF2B5EF4-FFF2-40B4-BE49-F238E27FC236}">
                <a16:creationId xmlns:a16="http://schemas.microsoft.com/office/drawing/2014/main" id="{E327E42D-1C59-4945-A819-016CD4BB7CB4}"/>
              </a:ext>
            </a:extLst>
          </p:cNvPr>
          <p:cNvGrpSpPr/>
          <p:nvPr/>
        </p:nvGrpSpPr>
        <p:grpSpPr>
          <a:xfrm>
            <a:off x="9537854" y="2805541"/>
            <a:ext cx="1317019" cy="579824"/>
            <a:chOff x="9537854" y="2588572"/>
            <a:chExt cx="1317019" cy="579824"/>
          </a:xfrm>
        </p:grpSpPr>
        <p:sp>
          <p:nvSpPr>
            <p:cNvPr id="209" name="Flowchart: Alternate Process 208"/>
            <p:cNvSpPr/>
            <p:nvPr/>
          </p:nvSpPr>
          <p:spPr>
            <a:xfrm>
              <a:off x="9537854" y="2588572"/>
              <a:ext cx="1317019" cy="579363"/>
            </a:xfrm>
            <a:prstGeom prst="flowChartAlternateProcess">
              <a:avLst/>
            </a:prstGeo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10" name="TextBox 209"/>
            <p:cNvSpPr txBox="1"/>
            <p:nvPr/>
          </p:nvSpPr>
          <p:spPr>
            <a:xfrm>
              <a:off x="9607902" y="2614398"/>
              <a:ext cx="1176924" cy="553998"/>
            </a:xfrm>
            <a:prstGeom prst="rect">
              <a:avLst/>
            </a:prstGeo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spPr>
          <p:txBody>
            <a:bodyPr wrap="none" rtlCol="0">
              <a:spAutoFit/>
            </a:bodyPr>
            <a:lstStyle/>
            <a:p>
              <a:pPr algn="ctr"/>
              <a:r>
                <a:rPr lang="en-US" sz="1000" b="1" dirty="0"/>
                <a:t>Remote Command</a:t>
              </a:r>
            </a:p>
            <a:p>
              <a:pPr algn="ctr"/>
              <a:r>
                <a:rPr lang="en-US" sz="1000" b="1" dirty="0"/>
                <a:t>Executor</a:t>
              </a:r>
            </a:p>
            <a:p>
              <a:pPr algn="ctr"/>
              <a:r>
                <a:rPr lang="en-US" sz="1000" b="1" dirty="0"/>
                <a:t>Component</a:t>
              </a:r>
            </a:p>
          </p:txBody>
        </p:sp>
      </p:grpSp>
      <p:cxnSp>
        <p:nvCxnSpPr>
          <p:cNvPr id="213" name="Straight Arrow Connector 212"/>
          <p:cNvCxnSpPr>
            <a:cxnSpLocks/>
            <a:stCxn id="69" idx="3"/>
            <a:endCxn id="140" idx="2"/>
          </p:cNvCxnSpPr>
          <p:nvPr/>
        </p:nvCxnSpPr>
        <p:spPr>
          <a:xfrm flipV="1">
            <a:off x="6892471" y="4268832"/>
            <a:ext cx="1461635" cy="6449"/>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69" idx="3"/>
            <a:endCxn id="159" idx="1"/>
          </p:cNvCxnSpPr>
          <p:nvPr/>
        </p:nvCxnSpPr>
        <p:spPr>
          <a:xfrm>
            <a:off x="6892471" y="4275281"/>
            <a:ext cx="557793" cy="127011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59" idx="3"/>
            <a:endCxn id="60" idx="1"/>
          </p:cNvCxnSpPr>
          <p:nvPr/>
        </p:nvCxnSpPr>
        <p:spPr>
          <a:xfrm>
            <a:off x="9098589" y="5545396"/>
            <a:ext cx="980930" cy="89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rot="18128259">
            <a:off x="4070239" y="3473981"/>
            <a:ext cx="1425672" cy="246221"/>
          </a:xfrm>
          <a:prstGeom prst="rect">
            <a:avLst/>
          </a:prstGeom>
          <a:noFill/>
        </p:spPr>
        <p:txBody>
          <a:bodyPr wrap="square" rtlCol="0">
            <a:spAutoFit/>
          </a:bodyPr>
          <a:lstStyle/>
          <a:p>
            <a:r>
              <a:rPr lang="en-US" sz="1000" b="1" dirty="0">
                <a:solidFill>
                  <a:srgbClr val="7030A0"/>
                </a:solidFill>
              </a:rPr>
              <a:t>3C.Consume CBA file</a:t>
            </a:r>
          </a:p>
        </p:txBody>
      </p:sp>
      <p:sp>
        <p:nvSpPr>
          <p:cNvPr id="247" name="TextBox 246"/>
          <p:cNvSpPr txBox="1"/>
          <p:nvPr/>
        </p:nvSpPr>
        <p:spPr>
          <a:xfrm rot="1638475">
            <a:off x="7223316" y="3267960"/>
            <a:ext cx="1197100" cy="246221"/>
          </a:xfrm>
          <a:prstGeom prst="rect">
            <a:avLst/>
          </a:prstGeom>
          <a:noFill/>
        </p:spPr>
        <p:txBody>
          <a:bodyPr wrap="square" rtlCol="0">
            <a:spAutoFit/>
          </a:bodyPr>
          <a:lstStyle/>
          <a:p>
            <a:r>
              <a:rPr lang="en-US" sz="1000" b="1" dirty="0">
                <a:solidFill>
                  <a:srgbClr val="7030A0"/>
                </a:solidFill>
              </a:rPr>
              <a:t>3D. Persist CBA file</a:t>
            </a:r>
          </a:p>
        </p:txBody>
      </p:sp>
      <p:sp>
        <p:nvSpPr>
          <p:cNvPr id="248" name="TextBox 247"/>
          <p:cNvSpPr txBox="1"/>
          <p:nvPr/>
        </p:nvSpPr>
        <p:spPr>
          <a:xfrm>
            <a:off x="7017733" y="4043058"/>
            <a:ext cx="1266982" cy="246221"/>
          </a:xfrm>
          <a:prstGeom prst="rect">
            <a:avLst/>
          </a:prstGeom>
          <a:noFill/>
        </p:spPr>
        <p:txBody>
          <a:bodyPr wrap="square" rtlCol="0">
            <a:spAutoFit/>
          </a:bodyPr>
          <a:lstStyle/>
          <a:p>
            <a:r>
              <a:rPr lang="en-US" sz="1000" b="1" dirty="0">
                <a:solidFill>
                  <a:srgbClr val="C00000"/>
                </a:solidFill>
              </a:rPr>
              <a:t>4B. Retrieve CBA file</a:t>
            </a:r>
          </a:p>
        </p:txBody>
      </p:sp>
      <p:sp>
        <p:nvSpPr>
          <p:cNvPr id="249" name="TextBox 248"/>
          <p:cNvSpPr txBox="1"/>
          <p:nvPr/>
        </p:nvSpPr>
        <p:spPr>
          <a:xfrm rot="3908818">
            <a:off x="6511755" y="4889916"/>
            <a:ext cx="1125171" cy="400110"/>
          </a:xfrm>
          <a:prstGeom prst="rect">
            <a:avLst/>
          </a:prstGeom>
          <a:noFill/>
        </p:spPr>
        <p:txBody>
          <a:bodyPr wrap="square" rtlCol="0">
            <a:spAutoFit/>
          </a:bodyPr>
          <a:lstStyle/>
          <a:p>
            <a:r>
              <a:rPr lang="en-US" sz="1000" b="1" dirty="0">
                <a:solidFill>
                  <a:srgbClr val="C00000"/>
                </a:solidFill>
              </a:rPr>
              <a:t>4D. Execute CBA</a:t>
            </a:r>
          </a:p>
          <a:p>
            <a:r>
              <a:rPr lang="en-US" sz="1000" b="1" dirty="0">
                <a:solidFill>
                  <a:srgbClr val="C00000"/>
                </a:solidFill>
              </a:rPr>
              <a:t>Directed Graph</a:t>
            </a:r>
          </a:p>
        </p:txBody>
      </p:sp>
      <p:sp>
        <p:nvSpPr>
          <p:cNvPr id="250" name="TextBox 249"/>
          <p:cNvSpPr txBox="1"/>
          <p:nvPr/>
        </p:nvSpPr>
        <p:spPr>
          <a:xfrm>
            <a:off x="9095317" y="5531344"/>
            <a:ext cx="1044942" cy="400110"/>
          </a:xfrm>
          <a:prstGeom prst="rect">
            <a:avLst/>
          </a:prstGeom>
          <a:noFill/>
        </p:spPr>
        <p:txBody>
          <a:bodyPr wrap="square" rtlCol="0">
            <a:spAutoFit/>
          </a:bodyPr>
          <a:lstStyle/>
          <a:p>
            <a:r>
              <a:rPr lang="en-US" sz="1000" b="1" dirty="0">
                <a:solidFill>
                  <a:srgbClr val="C00000"/>
                </a:solidFill>
              </a:rPr>
              <a:t>4E. Execute CBA</a:t>
            </a:r>
          </a:p>
          <a:p>
            <a:r>
              <a:rPr lang="en-US" sz="1000" b="1" dirty="0">
                <a:solidFill>
                  <a:srgbClr val="C00000"/>
                </a:solidFill>
              </a:rPr>
              <a:t>Components</a:t>
            </a:r>
          </a:p>
        </p:txBody>
      </p:sp>
      <p:sp>
        <p:nvSpPr>
          <p:cNvPr id="254" name="TextBox 253"/>
          <p:cNvSpPr txBox="1"/>
          <p:nvPr/>
        </p:nvSpPr>
        <p:spPr>
          <a:xfrm>
            <a:off x="5362818" y="4728628"/>
            <a:ext cx="1365505" cy="400110"/>
          </a:xfrm>
          <a:prstGeom prst="rect">
            <a:avLst/>
          </a:prstGeom>
          <a:noFill/>
        </p:spPr>
        <p:txBody>
          <a:bodyPr wrap="square" rtlCol="0">
            <a:spAutoFit/>
          </a:bodyPr>
          <a:lstStyle/>
          <a:p>
            <a:r>
              <a:rPr lang="en-US" sz="1000" b="1" dirty="0">
                <a:solidFill>
                  <a:srgbClr val="C00000"/>
                </a:solidFill>
              </a:rPr>
              <a:t>4F. Return </a:t>
            </a:r>
          </a:p>
          <a:p>
            <a:r>
              <a:rPr lang="en-US" sz="1000" b="1" dirty="0">
                <a:solidFill>
                  <a:srgbClr val="C00000"/>
                </a:solidFill>
              </a:rPr>
              <a:t>Self Service Response</a:t>
            </a:r>
          </a:p>
        </p:txBody>
      </p:sp>
      <p:sp>
        <p:nvSpPr>
          <p:cNvPr id="255" name="TextBox 254"/>
          <p:cNvSpPr txBox="1"/>
          <p:nvPr/>
        </p:nvSpPr>
        <p:spPr>
          <a:xfrm>
            <a:off x="4342316" y="5536571"/>
            <a:ext cx="1015896" cy="553998"/>
          </a:xfrm>
          <a:prstGeom prst="rect">
            <a:avLst/>
          </a:prstGeom>
          <a:noFill/>
        </p:spPr>
        <p:txBody>
          <a:bodyPr wrap="square" rtlCol="0">
            <a:spAutoFit/>
          </a:bodyPr>
          <a:lstStyle/>
          <a:p>
            <a:r>
              <a:rPr lang="en-US" sz="1000" b="1" dirty="0">
                <a:solidFill>
                  <a:srgbClr val="C00000"/>
                </a:solidFill>
              </a:rPr>
              <a:t>4G. Publish </a:t>
            </a:r>
          </a:p>
          <a:p>
            <a:r>
              <a:rPr lang="en-US" sz="1000" b="1" dirty="0">
                <a:solidFill>
                  <a:srgbClr val="C00000"/>
                </a:solidFill>
              </a:rPr>
              <a:t>Self Service</a:t>
            </a:r>
          </a:p>
          <a:p>
            <a:r>
              <a:rPr lang="en-US" sz="1000" b="1" dirty="0">
                <a:solidFill>
                  <a:srgbClr val="C00000"/>
                </a:solidFill>
              </a:rPr>
              <a:t>Response</a:t>
            </a:r>
          </a:p>
        </p:txBody>
      </p:sp>
      <p:cxnSp>
        <p:nvCxnSpPr>
          <p:cNvPr id="263" name="Straight Arrow Connector 262"/>
          <p:cNvCxnSpPr>
            <a:cxnSpLocks/>
            <a:stCxn id="258" idx="3"/>
            <a:endCxn id="69" idx="1"/>
          </p:cNvCxnSpPr>
          <p:nvPr/>
        </p:nvCxnSpPr>
        <p:spPr>
          <a:xfrm flipV="1">
            <a:off x="1823905" y="4275281"/>
            <a:ext cx="3420241" cy="127810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56"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099" y="2677620"/>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Alternate Process 9"/>
          <p:cNvSpPr/>
          <p:nvPr/>
        </p:nvSpPr>
        <p:spPr>
          <a:xfrm>
            <a:off x="1968094" y="2629714"/>
            <a:ext cx="1648325" cy="685801"/>
          </a:xfrm>
          <a:prstGeom prst="flowChartAlternateProcess">
            <a:avLst/>
          </a:prstGeom>
          <a:gradFill>
            <a:gsLst>
              <a:gs pos="33000">
                <a:schemeClr val="accent5">
                  <a:lumMod val="20000"/>
                  <a:lumOff val="80000"/>
                </a:schemeClr>
              </a:gs>
              <a:gs pos="0">
                <a:schemeClr val="accent5">
                  <a:lumMod val="40000"/>
                  <a:lumOff val="60000"/>
                </a:schemeClr>
              </a:gs>
              <a:gs pos="100000">
                <a:schemeClr val="accent5">
                  <a:lumMod val="20000"/>
                  <a:lumOff val="8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Controller Design </a:t>
            </a:r>
          </a:p>
          <a:p>
            <a:pPr algn="ctr"/>
            <a:r>
              <a:rPr lang="en-US" sz="1400" b="1" dirty="0">
                <a:solidFill>
                  <a:schemeClr val="tx1"/>
                </a:solidFill>
              </a:rPr>
              <a:t>Studio UI</a:t>
            </a:r>
          </a:p>
        </p:txBody>
      </p:sp>
      <p:sp>
        <p:nvSpPr>
          <p:cNvPr id="65" name="Flowchart: Alternate Process 64"/>
          <p:cNvSpPr/>
          <p:nvPr/>
        </p:nvSpPr>
        <p:spPr>
          <a:xfrm>
            <a:off x="5235222" y="1384795"/>
            <a:ext cx="1850748" cy="685801"/>
          </a:xfrm>
          <a:prstGeom prst="flowChartAlternateProcess">
            <a:avLst/>
          </a:prstGeom>
          <a:gradFill>
            <a:gsLst>
              <a:gs pos="33000">
                <a:schemeClr val="accent5">
                  <a:lumMod val="20000"/>
                  <a:lumOff val="80000"/>
                </a:schemeClr>
              </a:gs>
              <a:gs pos="0">
                <a:schemeClr val="accent5">
                  <a:lumMod val="40000"/>
                  <a:lumOff val="60000"/>
                </a:schemeClr>
              </a:gs>
              <a:gs pos="100000">
                <a:schemeClr val="accent5">
                  <a:lumMod val="20000"/>
                  <a:lumOff val="8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Controller Blueprints</a:t>
            </a:r>
          </a:p>
          <a:p>
            <a:pPr algn="ctr"/>
            <a:r>
              <a:rPr lang="en-US" sz="1400" b="1" dirty="0">
                <a:solidFill>
                  <a:schemeClr val="tx1"/>
                </a:solidFill>
              </a:rPr>
              <a:t>Microservice</a:t>
            </a:r>
          </a:p>
        </p:txBody>
      </p:sp>
      <p:cxnSp>
        <p:nvCxnSpPr>
          <p:cNvPr id="22" name="Straight Arrow Connector 21"/>
          <p:cNvCxnSpPr>
            <a:stCxn id="56" idx="3"/>
            <a:endCxn id="10" idx="1"/>
          </p:cNvCxnSpPr>
          <p:nvPr/>
        </p:nvCxnSpPr>
        <p:spPr>
          <a:xfrm>
            <a:off x="910289" y="2971715"/>
            <a:ext cx="1057805" cy="90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cxnSpLocks/>
            <a:stCxn id="10" idx="3"/>
            <a:endCxn id="65" idx="1"/>
          </p:cNvCxnSpPr>
          <p:nvPr/>
        </p:nvCxnSpPr>
        <p:spPr>
          <a:xfrm flipV="1">
            <a:off x="3616419" y="1727696"/>
            <a:ext cx="1618803" cy="1244919"/>
          </a:xfrm>
          <a:prstGeom prst="straightConnector1">
            <a:avLst/>
          </a:prstGeom>
          <a:ln w="12700">
            <a:solidFill>
              <a:schemeClr val="tx1"/>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Flowchart: Magnetic Disk 42"/>
          <p:cNvSpPr/>
          <p:nvPr/>
        </p:nvSpPr>
        <p:spPr>
          <a:xfrm>
            <a:off x="9884377" y="1404127"/>
            <a:ext cx="1034715" cy="641095"/>
          </a:xfrm>
          <a:prstGeom prst="flowChartMagneticDisk">
            <a:avLst/>
          </a:prstGeom>
          <a:gradFill>
            <a:gsLst>
              <a:gs pos="0">
                <a:schemeClr val="bg1">
                  <a:lumMod val="95000"/>
                </a:schemeClr>
              </a:gs>
              <a:gs pos="59000">
                <a:schemeClr val="bg1"/>
              </a:gs>
              <a:gs pos="100000">
                <a:schemeClr val="bg1">
                  <a:lumMod val="95000"/>
                </a:schemeClr>
              </a:gs>
            </a:gsLst>
            <a:lin ang="5400000" scaled="1"/>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CB DB</a:t>
            </a:r>
          </a:p>
        </p:txBody>
      </p:sp>
      <p:cxnSp>
        <p:nvCxnSpPr>
          <p:cNvPr id="98" name="Straight Arrow Connector 97"/>
          <p:cNvCxnSpPr>
            <a:cxnSpLocks/>
            <a:stCxn id="65" idx="3"/>
            <a:endCxn id="43" idx="2"/>
          </p:cNvCxnSpPr>
          <p:nvPr/>
        </p:nvCxnSpPr>
        <p:spPr>
          <a:xfrm flipV="1">
            <a:off x="7085970" y="1724675"/>
            <a:ext cx="2798407" cy="3021"/>
          </a:xfrm>
          <a:prstGeom prst="straightConnector1">
            <a:avLst/>
          </a:prstGeom>
          <a:ln w="12700">
            <a:solidFill>
              <a:schemeClr val="tx1"/>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Flowchart: Magnetic Disk 140"/>
          <p:cNvSpPr/>
          <p:nvPr/>
        </p:nvSpPr>
        <p:spPr>
          <a:xfrm>
            <a:off x="982987" y="1395584"/>
            <a:ext cx="1034715" cy="641095"/>
          </a:xfrm>
          <a:prstGeom prst="flowChartMagneticDisk">
            <a:avLst/>
          </a:prstGeom>
          <a:gradFill>
            <a:gsLst>
              <a:gs pos="0">
                <a:schemeClr val="bg1">
                  <a:lumMod val="95000"/>
                </a:schemeClr>
              </a:gs>
              <a:gs pos="62000">
                <a:schemeClr val="bg1"/>
              </a:gs>
              <a:gs pos="100000">
                <a:schemeClr val="bg1">
                  <a:lumMod val="95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GIT</a:t>
            </a:r>
          </a:p>
        </p:txBody>
      </p:sp>
      <p:cxnSp>
        <p:nvCxnSpPr>
          <p:cNvPr id="143" name="Straight Arrow Connector 142"/>
          <p:cNvCxnSpPr>
            <a:stCxn id="56" idx="0"/>
            <a:endCxn id="141" idx="3"/>
          </p:cNvCxnSpPr>
          <p:nvPr/>
        </p:nvCxnSpPr>
        <p:spPr>
          <a:xfrm flipV="1">
            <a:off x="616194" y="2036679"/>
            <a:ext cx="884151" cy="64094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cxnSpLocks/>
            <a:stCxn id="149" idx="4"/>
            <a:endCxn id="65" idx="1"/>
          </p:cNvCxnSpPr>
          <p:nvPr/>
        </p:nvCxnSpPr>
        <p:spPr>
          <a:xfrm>
            <a:off x="4028316" y="1725446"/>
            <a:ext cx="1206906" cy="225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Flowchart: Magnetic Disk 148"/>
          <p:cNvSpPr/>
          <p:nvPr/>
        </p:nvSpPr>
        <p:spPr>
          <a:xfrm>
            <a:off x="2993601" y="1404898"/>
            <a:ext cx="1034715" cy="641095"/>
          </a:xfrm>
          <a:prstGeom prst="flowChartMagneticDisk">
            <a:avLst/>
          </a:prstGeom>
          <a:gradFill>
            <a:gsLst>
              <a:gs pos="0">
                <a:schemeClr val="bg1">
                  <a:lumMod val="95000"/>
                </a:schemeClr>
              </a:gs>
              <a:gs pos="62000">
                <a:schemeClr val="bg1"/>
              </a:gs>
              <a:gs pos="100000">
                <a:schemeClr val="bg1">
                  <a:lumMod val="95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MAVEN</a:t>
            </a:r>
          </a:p>
        </p:txBody>
      </p:sp>
      <p:cxnSp>
        <p:nvCxnSpPr>
          <p:cNvPr id="153" name="Straight Arrow Connector 152"/>
          <p:cNvCxnSpPr>
            <a:stCxn id="141" idx="4"/>
            <a:endCxn id="149" idx="2"/>
          </p:cNvCxnSpPr>
          <p:nvPr/>
        </p:nvCxnSpPr>
        <p:spPr>
          <a:xfrm>
            <a:off x="2017702" y="1716132"/>
            <a:ext cx="975899" cy="93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2095078" y="1034649"/>
            <a:ext cx="936926" cy="707886"/>
          </a:xfrm>
          <a:prstGeom prst="rect">
            <a:avLst/>
          </a:prstGeom>
          <a:noFill/>
        </p:spPr>
        <p:txBody>
          <a:bodyPr wrap="square" rtlCol="0">
            <a:spAutoFit/>
          </a:bodyPr>
          <a:lstStyle/>
          <a:p>
            <a:r>
              <a:rPr lang="en-US" sz="1000" b="1" dirty="0">
                <a:solidFill>
                  <a:srgbClr val="00B050"/>
                </a:solidFill>
              </a:rPr>
              <a:t>1B. Jenkins Builds and Deploy to Maven Repo</a:t>
            </a:r>
          </a:p>
        </p:txBody>
      </p:sp>
      <p:sp>
        <p:nvSpPr>
          <p:cNvPr id="231" name="TextBox 230"/>
          <p:cNvSpPr txBox="1"/>
          <p:nvPr/>
        </p:nvSpPr>
        <p:spPr>
          <a:xfrm>
            <a:off x="4120026" y="1049967"/>
            <a:ext cx="936926" cy="707886"/>
          </a:xfrm>
          <a:prstGeom prst="rect">
            <a:avLst/>
          </a:prstGeom>
          <a:noFill/>
        </p:spPr>
        <p:txBody>
          <a:bodyPr wrap="square" rtlCol="0">
            <a:spAutoFit/>
          </a:bodyPr>
          <a:lstStyle/>
          <a:p>
            <a:r>
              <a:rPr lang="en-US" sz="1000" b="1" dirty="0">
                <a:solidFill>
                  <a:srgbClr val="00B050"/>
                </a:solidFill>
              </a:rPr>
              <a:t>1C. Auto load</a:t>
            </a:r>
          </a:p>
          <a:p>
            <a:r>
              <a:rPr lang="en-US" sz="1000" b="1" dirty="0">
                <a:solidFill>
                  <a:srgbClr val="00B050"/>
                </a:solidFill>
              </a:rPr>
              <a:t>Model Types, &amp; Reusable Dictionaries </a:t>
            </a:r>
          </a:p>
        </p:txBody>
      </p:sp>
      <p:sp>
        <p:nvSpPr>
          <p:cNvPr id="238" name="TextBox 237"/>
          <p:cNvSpPr txBox="1"/>
          <p:nvPr/>
        </p:nvSpPr>
        <p:spPr>
          <a:xfrm rot="19360648">
            <a:off x="3583845" y="2319341"/>
            <a:ext cx="1775263" cy="246221"/>
          </a:xfrm>
          <a:prstGeom prst="rect">
            <a:avLst/>
          </a:prstGeom>
          <a:noFill/>
        </p:spPr>
        <p:txBody>
          <a:bodyPr wrap="square" rtlCol="0">
            <a:spAutoFit/>
          </a:bodyPr>
          <a:lstStyle/>
          <a:p>
            <a:r>
              <a:rPr lang="en-US" sz="1000" b="1" dirty="0">
                <a:solidFill>
                  <a:schemeClr val="accent4">
                    <a:lumMod val="75000"/>
                  </a:schemeClr>
                </a:solidFill>
              </a:rPr>
              <a:t>2B. Enrich, Validate CBA file</a:t>
            </a:r>
          </a:p>
        </p:txBody>
      </p:sp>
      <p:sp>
        <p:nvSpPr>
          <p:cNvPr id="268" name="TextBox 267"/>
          <p:cNvSpPr txBox="1"/>
          <p:nvPr/>
        </p:nvSpPr>
        <p:spPr>
          <a:xfrm>
            <a:off x="7141331" y="1475002"/>
            <a:ext cx="2725393" cy="246221"/>
          </a:xfrm>
          <a:prstGeom prst="rect">
            <a:avLst/>
          </a:prstGeom>
          <a:noFill/>
        </p:spPr>
        <p:txBody>
          <a:bodyPr wrap="square" rtlCol="0">
            <a:spAutoFit/>
          </a:bodyPr>
          <a:lstStyle/>
          <a:p>
            <a:r>
              <a:rPr lang="en-US" sz="1000" b="1" dirty="0">
                <a:solidFill>
                  <a:srgbClr val="00B050"/>
                </a:solidFill>
              </a:rPr>
              <a:t>1D. Store Model Types &amp; Reusable Dictionaries </a:t>
            </a:r>
          </a:p>
        </p:txBody>
      </p:sp>
      <p:sp>
        <p:nvSpPr>
          <p:cNvPr id="86" name="Flowchart: Alternate Process 85"/>
          <p:cNvSpPr/>
          <p:nvPr/>
        </p:nvSpPr>
        <p:spPr>
          <a:xfrm>
            <a:off x="751584" y="4152128"/>
            <a:ext cx="1072321" cy="518698"/>
          </a:xfrm>
          <a:prstGeom prst="flowChartAlternateProcess">
            <a:avLst/>
          </a:prstGeom>
          <a:solidFill>
            <a:srgbClr val="FFC000"/>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SDC</a:t>
            </a:r>
          </a:p>
        </p:txBody>
      </p:sp>
      <p:cxnSp>
        <p:nvCxnSpPr>
          <p:cNvPr id="105" name="Straight Arrow Connector 104"/>
          <p:cNvCxnSpPr>
            <a:cxnSpLocks/>
            <a:stCxn id="86" idx="3"/>
            <a:endCxn id="165" idx="1"/>
          </p:cNvCxnSpPr>
          <p:nvPr/>
        </p:nvCxnSpPr>
        <p:spPr>
          <a:xfrm>
            <a:off x="1823905" y="4411477"/>
            <a:ext cx="1534427" cy="18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rot="1327248">
            <a:off x="3417844" y="3526392"/>
            <a:ext cx="1119008" cy="246221"/>
          </a:xfrm>
          <a:prstGeom prst="rect">
            <a:avLst/>
          </a:prstGeom>
          <a:noFill/>
        </p:spPr>
        <p:txBody>
          <a:bodyPr wrap="square" rtlCol="0">
            <a:spAutoFit/>
          </a:bodyPr>
          <a:lstStyle/>
          <a:p>
            <a:r>
              <a:rPr lang="en-US" sz="1000" b="1" dirty="0">
                <a:solidFill>
                  <a:schemeClr val="accent4">
                    <a:lumMod val="75000"/>
                  </a:schemeClr>
                </a:solidFill>
              </a:rPr>
              <a:t>2D. Test CBA file</a:t>
            </a:r>
          </a:p>
        </p:txBody>
      </p:sp>
      <p:sp>
        <p:nvSpPr>
          <p:cNvPr id="243" name="TextBox 242"/>
          <p:cNvSpPr txBox="1"/>
          <p:nvPr/>
        </p:nvSpPr>
        <p:spPr>
          <a:xfrm rot="3751398">
            <a:off x="2750235" y="3680506"/>
            <a:ext cx="1009882" cy="415734"/>
          </a:xfrm>
          <a:prstGeom prst="rect">
            <a:avLst/>
          </a:prstGeom>
          <a:noFill/>
        </p:spPr>
        <p:txBody>
          <a:bodyPr wrap="square" rtlCol="0">
            <a:spAutoFit/>
          </a:bodyPr>
          <a:lstStyle/>
          <a:p>
            <a:r>
              <a:rPr lang="en-US" sz="1000" b="1" dirty="0">
                <a:solidFill>
                  <a:schemeClr val="accent4">
                    <a:lumMod val="75000"/>
                  </a:schemeClr>
                </a:solidFill>
              </a:rPr>
              <a:t>2C. Test Deploy CBA file</a:t>
            </a:r>
          </a:p>
        </p:txBody>
      </p:sp>
      <p:sp>
        <p:nvSpPr>
          <p:cNvPr id="244" name="TextBox 243"/>
          <p:cNvSpPr txBox="1"/>
          <p:nvPr/>
        </p:nvSpPr>
        <p:spPr>
          <a:xfrm rot="19892739">
            <a:off x="1338112" y="3559361"/>
            <a:ext cx="1105825" cy="246221"/>
          </a:xfrm>
          <a:prstGeom prst="rect">
            <a:avLst/>
          </a:prstGeom>
          <a:noFill/>
        </p:spPr>
        <p:txBody>
          <a:bodyPr wrap="square" rtlCol="0">
            <a:spAutoFit/>
          </a:bodyPr>
          <a:lstStyle/>
          <a:p>
            <a:r>
              <a:rPr lang="en-US" sz="1000" b="1" dirty="0">
                <a:solidFill>
                  <a:srgbClr val="7030A0"/>
                </a:solidFill>
              </a:rPr>
              <a:t>3A. Store CBA file</a:t>
            </a:r>
          </a:p>
        </p:txBody>
      </p:sp>
      <p:sp>
        <p:nvSpPr>
          <p:cNvPr id="245" name="TextBox 244"/>
          <p:cNvSpPr txBox="1"/>
          <p:nvPr/>
        </p:nvSpPr>
        <p:spPr>
          <a:xfrm>
            <a:off x="1877743" y="4174498"/>
            <a:ext cx="1259606" cy="246221"/>
          </a:xfrm>
          <a:prstGeom prst="rect">
            <a:avLst/>
          </a:prstGeom>
          <a:noFill/>
        </p:spPr>
        <p:txBody>
          <a:bodyPr wrap="square" rtlCol="0">
            <a:spAutoFit/>
          </a:bodyPr>
          <a:lstStyle/>
          <a:p>
            <a:r>
              <a:rPr lang="en-US" sz="1000" b="1" dirty="0">
                <a:solidFill>
                  <a:srgbClr val="7030A0"/>
                </a:solidFill>
              </a:rPr>
              <a:t>3B. Publish CBA file</a:t>
            </a:r>
          </a:p>
        </p:txBody>
      </p:sp>
      <p:sp>
        <p:nvSpPr>
          <p:cNvPr id="256" name="TextBox 255"/>
          <p:cNvSpPr txBox="1"/>
          <p:nvPr/>
        </p:nvSpPr>
        <p:spPr>
          <a:xfrm>
            <a:off x="1973193" y="5522013"/>
            <a:ext cx="1325567" cy="400110"/>
          </a:xfrm>
          <a:prstGeom prst="rect">
            <a:avLst/>
          </a:prstGeom>
          <a:noFill/>
        </p:spPr>
        <p:txBody>
          <a:bodyPr wrap="square" rtlCol="0">
            <a:spAutoFit/>
          </a:bodyPr>
          <a:lstStyle/>
          <a:p>
            <a:r>
              <a:rPr lang="en-US" sz="1000" b="1" dirty="0">
                <a:solidFill>
                  <a:srgbClr val="C00000"/>
                </a:solidFill>
              </a:rPr>
              <a:t>4H. Consume </a:t>
            </a:r>
          </a:p>
          <a:p>
            <a:r>
              <a:rPr lang="en-US" sz="1000" b="1" dirty="0">
                <a:solidFill>
                  <a:srgbClr val="C00000"/>
                </a:solidFill>
              </a:rPr>
              <a:t>Self Service Response</a:t>
            </a:r>
          </a:p>
        </p:txBody>
      </p:sp>
      <p:sp>
        <p:nvSpPr>
          <p:cNvPr id="258" name="Flowchart: Alternate Process 257"/>
          <p:cNvSpPr/>
          <p:nvPr/>
        </p:nvSpPr>
        <p:spPr>
          <a:xfrm>
            <a:off x="753642" y="5297530"/>
            <a:ext cx="1070263" cy="511701"/>
          </a:xfrm>
          <a:prstGeom prst="flowChartAlternateProcess">
            <a:avLst/>
          </a:prstGeom>
          <a:solidFill>
            <a:schemeClr val="accent6">
              <a:lumMod val="60000"/>
              <a:lumOff val="4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SO</a:t>
            </a:r>
          </a:p>
        </p:txBody>
      </p:sp>
      <p:cxnSp>
        <p:nvCxnSpPr>
          <p:cNvPr id="260" name="Straight Arrow Connector 259"/>
          <p:cNvCxnSpPr>
            <a:cxnSpLocks/>
            <a:stCxn id="258" idx="3"/>
            <a:endCxn id="191" idx="1"/>
          </p:cNvCxnSpPr>
          <p:nvPr/>
        </p:nvCxnSpPr>
        <p:spPr>
          <a:xfrm flipV="1">
            <a:off x="1823905" y="5544702"/>
            <a:ext cx="1552680" cy="8679"/>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rot="20369272">
            <a:off x="2034362" y="4886418"/>
            <a:ext cx="1912470" cy="246221"/>
          </a:xfrm>
          <a:prstGeom prst="rect">
            <a:avLst/>
          </a:prstGeom>
          <a:noFill/>
        </p:spPr>
        <p:txBody>
          <a:bodyPr wrap="square" rtlCol="0">
            <a:spAutoFit/>
          </a:bodyPr>
          <a:lstStyle/>
          <a:p>
            <a:r>
              <a:rPr lang="en-US" sz="1000" b="1" dirty="0">
                <a:solidFill>
                  <a:srgbClr val="C00000"/>
                </a:solidFill>
              </a:rPr>
              <a:t>4A. Send Self Service Request</a:t>
            </a:r>
          </a:p>
        </p:txBody>
      </p:sp>
      <p:grpSp>
        <p:nvGrpSpPr>
          <p:cNvPr id="111" name="Group 110">
            <a:extLst>
              <a:ext uri="{FF2B5EF4-FFF2-40B4-BE49-F238E27FC236}">
                <a16:creationId xmlns:a16="http://schemas.microsoft.com/office/drawing/2014/main" id="{43E0950B-234A-41F2-9425-97679BB9C9BE}"/>
              </a:ext>
            </a:extLst>
          </p:cNvPr>
          <p:cNvGrpSpPr/>
          <p:nvPr/>
        </p:nvGrpSpPr>
        <p:grpSpPr>
          <a:xfrm>
            <a:off x="3376585" y="5352361"/>
            <a:ext cx="1017957" cy="384681"/>
            <a:chOff x="3376585" y="5352361"/>
            <a:chExt cx="1017957" cy="384681"/>
          </a:xfrm>
        </p:grpSpPr>
        <p:sp>
          <p:nvSpPr>
            <p:cNvPr id="191" name="Flowchart: Direct Access Storage 190"/>
            <p:cNvSpPr/>
            <p:nvPr/>
          </p:nvSpPr>
          <p:spPr>
            <a:xfrm>
              <a:off x="3376585" y="5352361"/>
              <a:ext cx="1017957" cy="384681"/>
            </a:xfrm>
            <a:prstGeom prst="flowChartMagneticDrum">
              <a:avLst/>
            </a:prstGeom>
            <a:gradFill>
              <a:gsLst>
                <a:gs pos="0">
                  <a:schemeClr val="accent5">
                    <a:lumMod val="20000"/>
                    <a:lumOff val="80000"/>
                  </a:schemeClr>
                </a:gs>
                <a:gs pos="100000">
                  <a:schemeClr val="accent5">
                    <a:lumMod val="40000"/>
                    <a:lumOff val="60000"/>
                  </a:schemeClr>
                </a:gs>
                <a:gs pos="74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69" name="TextBox 268"/>
            <p:cNvSpPr txBox="1"/>
            <p:nvPr/>
          </p:nvSpPr>
          <p:spPr>
            <a:xfrm>
              <a:off x="3434197" y="5401733"/>
              <a:ext cx="649537" cy="276999"/>
            </a:xfrm>
            <a:prstGeom prst="rect">
              <a:avLst/>
            </a:prstGeom>
            <a:noFill/>
          </p:spPr>
          <p:txBody>
            <a:bodyPr wrap="none" rtlCol="0">
              <a:spAutoFit/>
            </a:bodyPr>
            <a:lstStyle/>
            <a:p>
              <a:r>
                <a:rPr lang="en-US" sz="1200" b="1" dirty="0">
                  <a:solidFill>
                    <a:srgbClr val="7030A0"/>
                  </a:solidFill>
                </a:rPr>
                <a:t>DMaaP</a:t>
              </a:r>
            </a:p>
          </p:txBody>
        </p:sp>
      </p:grpSp>
      <p:grpSp>
        <p:nvGrpSpPr>
          <p:cNvPr id="103" name="Group 102">
            <a:extLst>
              <a:ext uri="{FF2B5EF4-FFF2-40B4-BE49-F238E27FC236}">
                <a16:creationId xmlns:a16="http://schemas.microsoft.com/office/drawing/2014/main" id="{3BA75FAF-D7CD-4581-8131-92732AE7548B}"/>
              </a:ext>
            </a:extLst>
          </p:cNvPr>
          <p:cNvGrpSpPr/>
          <p:nvPr/>
        </p:nvGrpSpPr>
        <p:grpSpPr>
          <a:xfrm>
            <a:off x="3358332" y="4219325"/>
            <a:ext cx="1017957" cy="384681"/>
            <a:chOff x="3358332" y="4219325"/>
            <a:chExt cx="1017957" cy="384681"/>
          </a:xfrm>
        </p:grpSpPr>
        <p:sp>
          <p:nvSpPr>
            <p:cNvPr id="165" name="Flowchart: Direct Access Storage 164"/>
            <p:cNvSpPr/>
            <p:nvPr/>
          </p:nvSpPr>
          <p:spPr>
            <a:xfrm>
              <a:off x="3358332" y="4219325"/>
              <a:ext cx="1017957" cy="384681"/>
            </a:xfrm>
            <a:prstGeom prst="flowChartMagneticDrum">
              <a:avLst/>
            </a:prstGeom>
            <a:gradFill>
              <a:gsLst>
                <a:gs pos="0">
                  <a:schemeClr val="accent5">
                    <a:lumMod val="20000"/>
                    <a:lumOff val="80000"/>
                  </a:schemeClr>
                </a:gs>
                <a:gs pos="100000">
                  <a:schemeClr val="accent5">
                    <a:lumMod val="40000"/>
                    <a:lumOff val="60000"/>
                  </a:schemeClr>
                </a:gs>
                <a:gs pos="74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70" name="TextBox 269"/>
            <p:cNvSpPr txBox="1"/>
            <p:nvPr/>
          </p:nvSpPr>
          <p:spPr>
            <a:xfrm>
              <a:off x="3426028" y="4261870"/>
              <a:ext cx="649537" cy="276999"/>
            </a:xfrm>
            <a:prstGeom prst="rect">
              <a:avLst/>
            </a:prstGeom>
            <a:noFill/>
          </p:spPr>
          <p:txBody>
            <a:bodyPr wrap="none" rtlCol="0">
              <a:spAutoFit/>
            </a:bodyPr>
            <a:lstStyle/>
            <a:p>
              <a:r>
                <a:rPr lang="en-US" sz="1200" b="1" dirty="0">
                  <a:solidFill>
                    <a:srgbClr val="7030A0"/>
                  </a:solidFill>
                </a:rPr>
                <a:t>DMaaP</a:t>
              </a:r>
            </a:p>
          </p:txBody>
        </p:sp>
      </p:grpSp>
      <p:sp>
        <p:nvSpPr>
          <p:cNvPr id="3" name="TextBox 2"/>
          <p:cNvSpPr txBox="1"/>
          <p:nvPr/>
        </p:nvSpPr>
        <p:spPr>
          <a:xfrm>
            <a:off x="7141331" y="2362868"/>
            <a:ext cx="2937727" cy="369332"/>
          </a:xfrm>
          <a:prstGeom prst="rect">
            <a:avLst/>
          </a:prstGeom>
          <a:noFill/>
        </p:spPr>
        <p:txBody>
          <a:bodyPr wrap="none" rtlCol="0">
            <a:spAutoFit/>
          </a:bodyPr>
          <a:lstStyle/>
          <a:p>
            <a:r>
              <a:rPr lang="en-US" b="1" dirty="0"/>
              <a:t>Blueprint Processor Platform</a:t>
            </a:r>
          </a:p>
        </p:txBody>
      </p:sp>
      <p:sp>
        <p:nvSpPr>
          <p:cNvPr id="106" name="Rounded Rectangle 105"/>
          <p:cNvSpPr/>
          <p:nvPr/>
        </p:nvSpPr>
        <p:spPr>
          <a:xfrm>
            <a:off x="5053965" y="1245651"/>
            <a:ext cx="6001802" cy="986215"/>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cxnSp>
        <p:nvCxnSpPr>
          <p:cNvPr id="104" name="Straight Arrow Connector 103">
            <a:extLst>
              <a:ext uri="{FF2B5EF4-FFF2-40B4-BE49-F238E27FC236}">
                <a16:creationId xmlns:a16="http://schemas.microsoft.com/office/drawing/2014/main" id="{1688342D-A708-8048-8079-6AFADCFD7B69}"/>
              </a:ext>
            </a:extLst>
          </p:cNvPr>
          <p:cNvCxnSpPr>
            <a:cxnSpLocks/>
            <a:stCxn id="69" idx="3"/>
            <a:endCxn id="60" idx="1"/>
          </p:cNvCxnSpPr>
          <p:nvPr/>
        </p:nvCxnSpPr>
        <p:spPr>
          <a:xfrm>
            <a:off x="6892471" y="4275281"/>
            <a:ext cx="3187048" cy="12710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E1A3D5F-0504-0948-8DEE-5392C27CFE89}"/>
              </a:ext>
            </a:extLst>
          </p:cNvPr>
          <p:cNvSpPr txBox="1"/>
          <p:nvPr/>
        </p:nvSpPr>
        <p:spPr>
          <a:xfrm rot="1290202">
            <a:off x="7137018" y="4733761"/>
            <a:ext cx="1938345" cy="246221"/>
          </a:xfrm>
          <a:prstGeom prst="rect">
            <a:avLst/>
          </a:prstGeom>
          <a:noFill/>
        </p:spPr>
        <p:txBody>
          <a:bodyPr wrap="square" rtlCol="0">
            <a:spAutoFit/>
          </a:bodyPr>
          <a:lstStyle/>
          <a:p>
            <a:r>
              <a:rPr lang="en-US" sz="1000" b="1" dirty="0">
                <a:solidFill>
                  <a:srgbClr val="C00000"/>
                </a:solidFill>
              </a:rPr>
              <a:t>4C. Execute Component Directly</a:t>
            </a:r>
          </a:p>
        </p:txBody>
      </p:sp>
      <p:cxnSp>
        <p:nvCxnSpPr>
          <p:cNvPr id="192" name="Straight Arrow Connector 191"/>
          <p:cNvCxnSpPr>
            <a:stCxn id="127" idx="1"/>
            <a:endCxn id="191" idx="4"/>
          </p:cNvCxnSpPr>
          <p:nvPr/>
        </p:nvCxnSpPr>
        <p:spPr>
          <a:xfrm flipH="1">
            <a:off x="4394542" y="5544488"/>
            <a:ext cx="850108" cy="2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5" idx="4"/>
            <a:endCxn id="115" idx="1"/>
          </p:cNvCxnSpPr>
          <p:nvPr/>
        </p:nvCxnSpPr>
        <p:spPr>
          <a:xfrm flipV="1">
            <a:off x="4376289" y="3044408"/>
            <a:ext cx="866052" cy="1367258"/>
          </a:xfrm>
          <a:prstGeom prst="straightConnector1">
            <a:avLst/>
          </a:prstGeom>
          <a:ln w="127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8269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500"/>
                                        <p:tgtEl>
                                          <p:spTgt spid="10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2"/>
                                        </p:tgtEl>
                                        <p:attrNameLst>
                                          <p:attrName>style.visibility</p:attrName>
                                        </p:attrNameLst>
                                      </p:cBhvr>
                                      <p:to>
                                        <p:strVal val="visible"/>
                                      </p:to>
                                    </p:set>
                                    <p:animEffect transition="in" filter="fade">
                                      <p:cBhvr>
                                        <p:cTn id="73" dur="500"/>
                                        <p:tgtEl>
                                          <p:spTgt spid="1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40"/>
                                        </p:tgtEl>
                                        <p:attrNameLst>
                                          <p:attrName>style.visibility</p:attrName>
                                        </p:attrNameLst>
                                      </p:cBhvr>
                                      <p:to>
                                        <p:strVal val="visible"/>
                                      </p:to>
                                    </p:set>
                                    <p:animEffect transition="in" filter="fade">
                                      <p:cBhvr>
                                        <p:cTn id="78" dur="500"/>
                                        <p:tgtEl>
                                          <p:spTgt spid="14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par>
                                <p:cTn id="94" presetID="10" presetClass="entr" presetSubtype="0" fill="hold" nodeType="with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fade">
                                      <p:cBhvr>
                                        <p:cTn id="96" dur="500"/>
                                        <p:tgtEl>
                                          <p:spTgt spid="111"/>
                                        </p:tgtEl>
                                      </p:cBhvr>
                                    </p:animEffect>
                                  </p:childTnLst>
                                </p:cTn>
                              </p:par>
                              <p:par>
                                <p:cTn id="97" presetID="10" presetClass="entr" presetSubtype="0" fill="hold"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500"/>
                                        <p:tgtEl>
                                          <p:spTgt spid="10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animEffect transition="in" filter="fade">
                                      <p:cBhvr>
                                        <p:cTn id="104" dur="500"/>
                                        <p:tgtEl>
                                          <p:spTgt spid="1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fade">
                                      <p:cBhvr>
                                        <p:cTn id="109" dur="500"/>
                                        <p:tgtEl>
                                          <p:spTgt spid="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58"/>
                                        </p:tgtEl>
                                        <p:attrNameLst>
                                          <p:attrName>style.visibility</p:attrName>
                                        </p:attrNameLst>
                                      </p:cBhvr>
                                      <p:to>
                                        <p:strVal val="visible"/>
                                      </p:to>
                                    </p:set>
                                    <p:animEffect transition="in" filter="fade">
                                      <p:cBhvr>
                                        <p:cTn id="112" dur="500"/>
                                        <p:tgtEl>
                                          <p:spTgt spid="258"/>
                                        </p:tgtEl>
                                      </p:cBhvr>
                                    </p:animEffect>
                                  </p:childTnLst>
                                </p:cTn>
                              </p:par>
                              <p:par>
                                <p:cTn id="113" presetID="10" presetClass="entr" presetSubtype="0" fill="hold"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43"/>
                                        </p:tgtEl>
                                        <p:attrNameLst>
                                          <p:attrName>style.visibility</p:attrName>
                                        </p:attrNameLst>
                                      </p:cBhvr>
                                      <p:to>
                                        <p:strVal val="visible"/>
                                      </p:to>
                                    </p:set>
                                    <p:animEffect transition="in" filter="fade">
                                      <p:cBhvr>
                                        <p:cTn id="120" dur="500"/>
                                        <p:tgtEl>
                                          <p:spTgt spid="14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29"/>
                                        </p:tgtEl>
                                        <p:attrNameLst>
                                          <p:attrName>style.visibility</p:attrName>
                                        </p:attrNameLst>
                                      </p:cBhvr>
                                      <p:to>
                                        <p:strVal val="visible"/>
                                      </p:to>
                                    </p:set>
                                    <p:animEffect transition="in" filter="fade">
                                      <p:cBhvr>
                                        <p:cTn id="123" dur="500"/>
                                        <p:tgtEl>
                                          <p:spTgt spid="22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53"/>
                                        </p:tgtEl>
                                        <p:attrNameLst>
                                          <p:attrName>style.visibility</p:attrName>
                                        </p:attrNameLst>
                                      </p:cBhvr>
                                      <p:to>
                                        <p:strVal val="visible"/>
                                      </p:to>
                                    </p:set>
                                    <p:animEffect transition="in" filter="fade">
                                      <p:cBhvr>
                                        <p:cTn id="128" dur="500"/>
                                        <p:tgtEl>
                                          <p:spTgt spid="15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30"/>
                                        </p:tgtEl>
                                        <p:attrNameLst>
                                          <p:attrName>style.visibility</p:attrName>
                                        </p:attrNameLst>
                                      </p:cBhvr>
                                      <p:to>
                                        <p:strVal val="visible"/>
                                      </p:to>
                                    </p:set>
                                    <p:animEffect transition="in" filter="fade">
                                      <p:cBhvr>
                                        <p:cTn id="131" dur="500"/>
                                        <p:tgtEl>
                                          <p:spTgt spid="23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46"/>
                                        </p:tgtEl>
                                        <p:attrNameLst>
                                          <p:attrName>style.visibility</p:attrName>
                                        </p:attrNameLst>
                                      </p:cBhvr>
                                      <p:to>
                                        <p:strVal val="visible"/>
                                      </p:to>
                                    </p:set>
                                    <p:animEffect transition="in" filter="fade">
                                      <p:cBhvr>
                                        <p:cTn id="136" dur="500"/>
                                        <p:tgtEl>
                                          <p:spTgt spid="14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31"/>
                                        </p:tgtEl>
                                        <p:attrNameLst>
                                          <p:attrName>style.visibility</p:attrName>
                                        </p:attrNameLst>
                                      </p:cBhvr>
                                      <p:to>
                                        <p:strVal val="visible"/>
                                      </p:to>
                                    </p:set>
                                    <p:animEffect transition="in" filter="fade">
                                      <p:cBhvr>
                                        <p:cTn id="139" dur="500"/>
                                        <p:tgtEl>
                                          <p:spTgt spid="231"/>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fade">
                                      <p:cBhvr>
                                        <p:cTn id="144" dur="500"/>
                                        <p:tgtEl>
                                          <p:spTgt spid="9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68"/>
                                        </p:tgtEl>
                                        <p:attrNameLst>
                                          <p:attrName>style.visibility</p:attrName>
                                        </p:attrNameLst>
                                      </p:cBhvr>
                                      <p:to>
                                        <p:strVal val="visible"/>
                                      </p:to>
                                    </p:set>
                                    <p:animEffect transition="in" filter="fade">
                                      <p:cBhvr>
                                        <p:cTn id="147" dur="500"/>
                                        <p:tgtEl>
                                          <p:spTgt spid="26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22"/>
                                        </p:tgtEl>
                                        <p:attrNameLst>
                                          <p:attrName>style.visibility</p:attrName>
                                        </p:attrNameLst>
                                      </p:cBhvr>
                                      <p:to>
                                        <p:strVal val="visible"/>
                                      </p:to>
                                    </p:set>
                                    <p:animEffect transition="in" filter="fade">
                                      <p:cBhvr>
                                        <p:cTn id="152" dur="500"/>
                                        <p:tgtEl>
                                          <p:spTgt spid="22"/>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32"/>
                                        </p:tgtEl>
                                        <p:attrNameLst>
                                          <p:attrName>style.visibility</p:attrName>
                                        </p:attrNameLst>
                                      </p:cBhvr>
                                      <p:to>
                                        <p:strVal val="visible"/>
                                      </p:to>
                                    </p:set>
                                    <p:animEffect transition="in" filter="fade">
                                      <p:cBhvr>
                                        <p:cTn id="155" dur="500"/>
                                        <p:tgtEl>
                                          <p:spTgt spid="23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fade">
                                      <p:cBhvr>
                                        <p:cTn id="160" dur="500"/>
                                        <p:tgtEl>
                                          <p:spTgt spid="9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238"/>
                                        </p:tgtEl>
                                        <p:attrNameLst>
                                          <p:attrName>style.visibility</p:attrName>
                                        </p:attrNameLst>
                                      </p:cBhvr>
                                      <p:to>
                                        <p:strVal val="visible"/>
                                      </p:to>
                                    </p:set>
                                    <p:animEffect transition="in" filter="fade">
                                      <p:cBhvr>
                                        <p:cTn id="163" dur="500"/>
                                        <p:tgtEl>
                                          <p:spTgt spid="23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240"/>
                                        </p:tgtEl>
                                        <p:attrNameLst>
                                          <p:attrName>style.visibility</p:attrName>
                                        </p:attrNameLst>
                                      </p:cBhvr>
                                      <p:to>
                                        <p:strVal val="visible"/>
                                      </p:to>
                                    </p:set>
                                    <p:animEffect transition="in" filter="fade">
                                      <p:cBhvr>
                                        <p:cTn id="168" dur="500"/>
                                        <p:tgtEl>
                                          <p:spTgt spid="240"/>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43"/>
                                        </p:tgtEl>
                                        <p:attrNameLst>
                                          <p:attrName>style.visibility</p:attrName>
                                        </p:attrNameLst>
                                      </p:cBhvr>
                                      <p:to>
                                        <p:strVal val="visible"/>
                                      </p:to>
                                    </p:set>
                                    <p:animEffect transition="in" filter="fade">
                                      <p:cBhvr>
                                        <p:cTn id="171" dur="500"/>
                                        <p:tgtEl>
                                          <p:spTgt spid="243"/>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239"/>
                                        </p:tgtEl>
                                        <p:attrNameLst>
                                          <p:attrName>style.visibility</p:attrName>
                                        </p:attrNameLst>
                                      </p:cBhvr>
                                      <p:to>
                                        <p:strVal val="visible"/>
                                      </p:to>
                                    </p:set>
                                    <p:animEffect transition="in" filter="fade">
                                      <p:cBhvr>
                                        <p:cTn id="179" dur="500"/>
                                        <p:tgtEl>
                                          <p:spTgt spid="239"/>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99"/>
                                        </p:tgtEl>
                                        <p:attrNameLst>
                                          <p:attrName>style.visibility</p:attrName>
                                        </p:attrNameLst>
                                      </p:cBhvr>
                                      <p:to>
                                        <p:strVal val="visible"/>
                                      </p:to>
                                    </p:set>
                                    <p:animEffect transition="in" filter="fade">
                                      <p:cBhvr>
                                        <p:cTn id="184" dur="500"/>
                                        <p:tgtEl>
                                          <p:spTgt spid="9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44"/>
                                        </p:tgtEl>
                                        <p:attrNameLst>
                                          <p:attrName>style.visibility</p:attrName>
                                        </p:attrNameLst>
                                      </p:cBhvr>
                                      <p:to>
                                        <p:strVal val="visible"/>
                                      </p:to>
                                    </p:set>
                                    <p:animEffect transition="in" filter="fade">
                                      <p:cBhvr>
                                        <p:cTn id="187" dur="500"/>
                                        <p:tgtEl>
                                          <p:spTgt spid="244"/>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105"/>
                                        </p:tgtEl>
                                        <p:attrNameLst>
                                          <p:attrName>style.visibility</p:attrName>
                                        </p:attrNameLst>
                                      </p:cBhvr>
                                      <p:to>
                                        <p:strVal val="visible"/>
                                      </p:to>
                                    </p:set>
                                    <p:animEffect transition="in" filter="fade">
                                      <p:cBhvr>
                                        <p:cTn id="192" dur="500"/>
                                        <p:tgtEl>
                                          <p:spTgt spid="105"/>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245"/>
                                        </p:tgtEl>
                                        <p:attrNameLst>
                                          <p:attrName>style.visibility</p:attrName>
                                        </p:attrNameLst>
                                      </p:cBhvr>
                                      <p:to>
                                        <p:strVal val="visible"/>
                                      </p:to>
                                    </p:set>
                                    <p:animEffect transition="in" filter="fade">
                                      <p:cBhvr>
                                        <p:cTn id="195" dur="500"/>
                                        <p:tgtEl>
                                          <p:spTgt spid="245"/>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168"/>
                                        </p:tgtEl>
                                        <p:attrNameLst>
                                          <p:attrName>style.visibility</p:attrName>
                                        </p:attrNameLst>
                                      </p:cBhvr>
                                      <p:to>
                                        <p:strVal val="visible"/>
                                      </p:to>
                                    </p:set>
                                    <p:animEffect transition="in" filter="fade">
                                      <p:cBhvr>
                                        <p:cTn id="200" dur="500"/>
                                        <p:tgtEl>
                                          <p:spTgt spid="168"/>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46"/>
                                        </p:tgtEl>
                                        <p:attrNameLst>
                                          <p:attrName>style.visibility</p:attrName>
                                        </p:attrNameLst>
                                      </p:cBhvr>
                                      <p:to>
                                        <p:strVal val="visible"/>
                                      </p:to>
                                    </p:set>
                                    <p:animEffect transition="in" filter="fade">
                                      <p:cBhvr>
                                        <p:cTn id="203" dur="500"/>
                                        <p:tgtEl>
                                          <p:spTgt spid="246"/>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247"/>
                                        </p:tgtEl>
                                        <p:attrNameLst>
                                          <p:attrName>style.visibility</p:attrName>
                                        </p:attrNameLst>
                                      </p:cBhvr>
                                      <p:to>
                                        <p:strVal val="visible"/>
                                      </p:to>
                                    </p:set>
                                    <p:animEffect transition="in" filter="fade">
                                      <p:cBhvr>
                                        <p:cTn id="208" dur="500"/>
                                        <p:tgtEl>
                                          <p:spTgt spid="247"/>
                                        </p:tgtEl>
                                      </p:cBhvr>
                                    </p:animEffect>
                                  </p:childTnLst>
                                </p:cTn>
                              </p:par>
                              <p:par>
                                <p:cTn id="209" presetID="10" presetClass="entr" presetSubtype="0" fill="hold" nodeType="withEffect">
                                  <p:stCondLst>
                                    <p:cond delay="0"/>
                                  </p:stCondLst>
                                  <p:childTnLst>
                                    <p:set>
                                      <p:cBhvr>
                                        <p:cTn id="210" dur="1" fill="hold">
                                          <p:stCondLst>
                                            <p:cond delay="0"/>
                                          </p:stCondLst>
                                        </p:cTn>
                                        <p:tgtEl>
                                          <p:spTgt spid="171"/>
                                        </p:tgtEl>
                                        <p:attrNameLst>
                                          <p:attrName>style.visibility</p:attrName>
                                        </p:attrNameLst>
                                      </p:cBhvr>
                                      <p:to>
                                        <p:strVal val="visible"/>
                                      </p:to>
                                    </p:set>
                                    <p:animEffect transition="in" filter="fade">
                                      <p:cBhvr>
                                        <p:cTn id="211" dur="500"/>
                                        <p:tgtEl>
                                          <p:spTgt spid="171"/>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263"/>
                                        </p:tgtEl>
                                        <p:attrNameLst>
                                          <p:attrName>style.visibility</p:attrName>
                                        </p:attrNameLst>
                                      </p:cBhvr>
                                      <p:to>
                                        <p:strVal val="visible"/>
                                      </p:to>
                                    </p:set>
                                    <p:animEffect transition="in" filter="fade">
                                      <p:cBhvr>
                                        <p:cTn id="216" dur="500"/>
                                        <p:tgtEl>
                                          <p:spTgt spid="263"/>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267"/>
                                        </p:tgtEl>
                                        <p:attrNameLst>
                                          <p:attrName>style.visibility</p:attrName>
                                        </p:attrNameLst>
                                      </p:cBhvr>
                                      <p:to>
                                        <p:strVal val="visible"/>
                                      </p:to>
                                    </p:set>
                                    <p:animEffect transition="in" filter="fade">
                                      <p:cBhvr>
                                        <p:cTn id="219" dur="500"/>
                                        <p:tgtEl>
                                          <p:spTgt spid="267"/>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nodeType="clickEffect">
                                  <p:stCondLst>
                                    <p:cond delay="0"/>
                                  </p:stCondLst>
                                  <p:childTnLst>
                                    <p:set>
                                      <p:cBhvr>
                                        <p:cTn id="223" dur="1" fill="hold">
                                          <p:stCondLst>
                                            <p:cond delay="0"/>
                                          </p:stCondLst>
                                        </p:cTn>
                                        <p:tgtEl>
                                          <p:spTgt spid="213"/>
                                        </p:tgtEl>
                                        <p:attrNameLst>
                                          <p:attrName>style.visibility</p:attrName>
                                        </p:attrNameLst>
                                      </p:cBhvr>
                                      <p:to>
                                        <p:strVal val="visible"/>
                                      </p:to>
                                    </p:set>
                                    <p:animEffect transition="in" filter="fade">
                                      <p:cBhvr>
                                        <p:cTn id="224" dur="500"/>
                                        <p:tgtEl>
                                          <p:spTgt spid="213"/>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48"/>
                                        </p:tgtEl>
                                        <p:attrNameLst>
                                          <p:attrName>style.visibility</p:attrName>
                                        </p:attrNameLst>
                                      </p:cBhvr>
                                      <p:to>
                                        <p:strVal val="visible"/>
                                      </p:to>
                                    </p:set>
                                    <p:animEffect transition="in" filter="fade">
                                      <p:cBhvr>
                                        <p:cTn id="227" dur="500"/>
                                        <p:tgtEl>
                                          <p:spTgt spid="248"/>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104"/>
                                        </p:tgtEl>
                                        <p:attrNameLst>
                                          <p:attrName>style.visibility</p:attrName>
                                        </p:attrNameLst>
                                      </p:cBhvr>
                                      <p:to>
                                        <p:strVal val="visible"/>
                                      </p:to>
                                    </p:set>
                                    <p:animEffect transition="in" filter="fade">
                                      <p:cBhvr>
                                        <p:cTn id="232" dur="500"/>
                                        <p:tgtEl>
                                          <p:spTgt spid="104"/>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216"/>
                                        </p:tgtEl>
                                        <p:attrNameLst>
                                          <p:attrName>style.visibility</p:attrName>
                                        </p:attrNameLst>
                                      </p:cBhvr>
                                      <p:to>
                                        <p:strVal val="visible"/>
                                      </p:to>
                                    </p:set>
                                    <p:animEffect transition="in" filter="fade">
                                      <p:cBhvr>
                                        <p:cTn id="240" dur="500"/>
                                        <p:tgtEl>
                                          <p:spTgt spid="216"/>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49"/>
                                        </p:tgtEl>
                                        <p:attrNameLst>
                                          <p:attrName>style.visibility</p:attrName>
                                        </p:attrNameLst>
                                      </p:cBhvr>
                                      <p:to>
                                        <p:strVal val="visible"/>
                                      </p:to>
                                    </p:set>
                                    <p:animEffect transition="in" filter="fade">
                                      <p:cBhvr>
                                        <p:cTn id="243" dur="500"/>
                                        <p:tgtEl>
                                          <p:spTgt spid="249"/>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222"/>
                                        </p:tgtEl>
                                        <p:attrNameLst>
                                          <p:attrName>style.visibility</p:attrName>
                                        </p:attrNameLst>
                                      </p:cBhvr>
                                      <p:to>
                                        <p:strVal val="visible"/>
                                      </p:to>
                                    </p:set>
                                    <p:animEffect transition="in" filter="fade">
                                      <p:cBhvr>
                                        <p:cTn id="248" dur="500"/>
                                        <p:tgtEl>
                                          <p:spTgt spid="222"/>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50"/>
                                        </p:tgtEl>
                                        <p:attrNameLst>
                                          <p:attrName>style.visibility</p:attrName>
                                        </p:attrNameLst>
                                      </p:cBhvr>
                                      <p:to>
                                        <p:strVal val="visible"/>
                                      </p:to>
                                    </p:set>
                                    <p:animEffect transition="in" filter="fade">
                                      <p:cBhvr>
                                        <p:cTn id="251" dur="500"/>
                                        <p:tgtEl>
                                          <p:spTgt spid="250"/>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161"/>
                                        </p:tgtEl>
                                        <p:attrNameLst>
                                          <p:attrName>style.visibility</p:attrName>
                                        </p:attrNameLst>
                                      </p:cBhvr>
                                      <p:to>
                                        <p:strVal val="visible"/>
                                      </p:to>
                                    </p:set>
                                    <p:animEffect transition="in" filter="fade">
                                      <p:cBhvr>
                                        <p:cTn id="256" dur="500"/>
                                        <p:tgtEl>
                                          <p:spTgt spid="16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54"/>
                                        </p:tgtEl>
                                        <p:attrNameLst>
                                          <p:attrName>style.visibility</p:attrName>
                                        </p:attrNameLst>
                                      </p:cBhvr>
                                      <p:to>
                                        <p:strVal val="visible"/>
                                      </p:to>
                                    </p:set>
                                    <p:animEffect transition="in" filter="fade">
                                      <p:cBhvr>
                                        <p:cTn id="259" dur="500"/>
                                        <p:tgtEl>
                                          <p:spTgt spid="254"/>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nodeType="clickEffect">
                                  <p:stCondLst>
                                    <p:cond delay="0"/>
                                  </p:stCondLst>
                                  <p:childTnLst>
                                    <p:set>
                                      <p:cBhvr>
                                        <p:cTn id="263" dur="1" fill="hold">
                                          <p:stCondLst>
                                            <p:cond delay="0"/>
                                          </p:stCondLst>
                                        </p:cTn>
                                        <p:tgtEl>
                                          <p:spTgt spid="192"/>
                                        </p:tgtEl>
                                        <p:attrNameLst>
                                          <p:attrName>style.visibility</p:attrName>
                                        </p:attrNameLst>
                                      </p:cBhvr>
                                      <p:to>
                                        <p:strVal val="visible"/>
                                      </p:to>
                                    </p:set>
                                    <p:animEffect transition="in" filter="fade">
                                      <p:cBhvr>
                                        <p:cTn id="264" dur="500"/>
                                        <p:tgtEl>
                                          <p:spTgt spid="192"/>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255"/>
                                        </p:tgtEl>
                                        <p:attrNameLst>
                                          <p:attrName>style.visibility</p:attrName>
                                        </p:attrNameLst>
                                      </p:cBhvr>
                                      <p:to>
                                        <p:strVal val="visible"/>
                                      </p:to>
                                    </p:set>
                                    <p:animEffect transition="in" filter="fade">
                                      <p:cBhvr>
                                        <p:cTn id="267" dur="500"/>
                                        <p:tgtEl>
                                          <p:spTgt spid="255"/>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nodeType="clickEffect">
                                  <p:stCondLst>
                                    <p:cond delay="0"/>
                                  </p:stCondLst>
                                  <p:childTnLst>
                                    <p:set>
                                      <p:cBhvr>
                                        <p:cTn id="271" dur="1" fill="hold">
                                          <p:stCondLst>
                                            <p:cond delay="0"/>
                                          </p:stCondLst>
                                        </p:cTn>
                                        <p:tgtEl>
                                          <p:spTgt spid="260"/>
                                        </p:tgtEl>
                                        <p:attrNameLst>
                                          <p:attrName>style.visibility</p:attrName>
                                        </p:attrNameLst>
                                      </p:cBhvr>
                                      <p:to>
                                        <p:strVal val="visible"/>
                                      </p:to>
                                    </p:set>
                                    <p:animEffect transition="in" filter="fade">
                                      <p:cBhvr>
                                        <p:cTn id="272" dur="500"/>
                                        <p:tgtEl>
                                          <p:spTgt spid="260"/>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256"/>
                                        </p:tgtEl>
                                        <p:attrNameLst>
                                          <p:attrName>style.visibility</p:attrName>
                                        </p:attrNameLst>
                                      </p:cBhvr>
                                      <p:to>
                                        <p:strVal val="visible"/>
                                      </p:to>
                                    </p:set>
                                    <p:animEffect transition="in" filter="fade">
                                      <p:cBhvr>
                                        <p:cTn id="275" dur="500"/>
                                        <p:tgtEl>
                                          <p:spTgt spid="256"/>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nodeType="clickEffect">
                                  <p:stCondLst>
                                    <p:cond delay="0"/>
                                  </p:stCondLst>
                                  <p:childTnLst>
                                    <p:set>
                                      <p:cBhvr>
                                        <p:cTn id="279" dur="1" fill="hold">
                                          <p:stCondLst>
                                            <p:cond delay="0"/>
                                          </p:stCondLst>
                                        </p:cTn>
                                        <p:tgtEl>
                                          <p:spTgt spid="196"/>
                                        </p:tgtEl>
                                        <p:attrNameLst>
                                          <p:attrName>style.visibility</p:attrName>
                                        </p:attrNameLst>
                                      </p:cBhvr>
                                      <p:to>
                                        <p:strVal val="visible"/>
                                      </p:to>
                                    </p:set>
                                    <p:animEffect transition="in" filter="fade">
                                      <p:cBhvr>
                                        <p:cTn id="280"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29" grpId="0"/>
      <p:bldP spid="232" grpId="0"/>
      <p:bldP spid="140" grpId="0" animBg="1"/>
      <p:bldP spid="246" grpId="0"/>
      <p:bldP spid="247" grpId="0"/>
      <p:bldP spid="248" grpId="0"/>
      <p:bldP spid="249" grpId="0"/>
      <p:bldP spid="250" grpId="0"/>
      <p:bldP spid="254" grpId="0"/>
      <p:bldP spid="255" grpId="0"/>
      <p:bldP spid="10" grpId="0" animBg="1"/>
      <p:bldP spid="65" grpId="0" animBg="1"/>
      <p:bldP spid="43" grpId="0" animBg="1"/>
      <p:bldP spid="141" grpId="0" animBg="1"/>
      <p:bldP spid="149" grpId="0" animBg="1"/>
      <p:bldP spid="230" grpId="0"/>
      <p:bldP spid="231" grpId="0"/>
      <p:bldP spid="238" grpId="0"/>
      <p:bldP spid="268" grpId="0"/>
      <p:bldP spid="86" grpId="0" animBg="1"/>
      <p:bldP spid="239" grpId="0"/>
      <p:bldP spid="243" grpId="0"/>
      <p:bldP spid="244" grpId="0"/>
      <p:bldP spid="245" grpId="0"/>
      <p:bldP spid="256" grpId="0"/>
      <p:bldP spid="258" grpId="0" animBg="1"/>
      <p:bldP spid="267" grpId="0"/>
      <p:bldP spid="3" grpId="0"/>
      <p:bldP spid="106" grpId="0" animBg="1"/>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r="4722"/>
          <a:stretch/>
        </p:blipFill>
        <p:spPr>
          <a:xfrm>
            <a:off x="7109187" y="1146301"/>
            <a:ext cx="5007507" cy="5082376"/>
          </a:xfrm>
          <a:prstGeom prst="rect">
            <a:avLst/>
          </a:prstGeom>
        </p:spPr>
      </p:pic>
      <p:sp>
        <p:nvSpPr>
          <p:cNvPr id="2" name="Title 1"/>
          <p:cNvSpPr>
            <a:spLocks noGrp="1"/>
          </p:cNvSpPr>
          <p:nvPr>
            <p:ph type="title"/>
          </p:nvPr>
        </p:nvSpPr>
        <p:spPr/>
        <p:txBody>
          <a:bodyPr>
            <a:normAutofit fontScale="90000"/>
          </a:bodyPr>
          <a:lstStyle/>
          <a:p>
            <a:r>
              <a:rPr lang="en-US" dirty="0"/>
              <a:t>Controller Blueprints Logical Diagram</a:t>
            </a:r>
          </a:p>
        </p:txBody>
      </p:sp>
      <p:pic>
        <p:nvPicPr>
          <p:cNvPr id="4" name="Picture 3"/>
          <p:cNvPicPr>
            <a:picLocks noChangeAspect="1"/>
          </p:cNvPicPr>
          <p:nvPr/>
        </p:nvPicPr>
        <p:blipFill rotWithShape="1">
          <a:blip r:embed="rId3"/>
          <a:srcRect l="11085" t="2646" r="13766" b="3031"/>
          <a:stretch/>
        </p:blipFill>
        <p:spPr>
          <a:xfrm>
            <a:off x="139849" y="1146301"/>
            <a:ext cx="3528509" cy="5240127"/>
          </a:xfrm>
          <a:prstGeom prst="rect">
            <a:avLst/>
          </a:prstGeom>
        </p:spPr>
      </p:pic>
      <p:pic>
        <p:nvPicPr>
          <p:cNvPr id="5" name="Picture 4"/>
          <p:cNvPicPr>
            <a:picLocks noChangeAspect="1"/>
          </p:cNvPicPr>
          <p:nvPr/>
        </p:nvPicPr>
        <p:blipFill rotWithShape="1">
          <a:blip r:embed="rId4"/>
          <a:srcRect l="9054" t="1242" r="3997" b="263"/>
          <a:stretch/>
        </p:blipFill>
        <p:spPr>
          <a:xfrm>
            <a:off x="3870151" y="1296601"/>
            <a:ext cx="3358987" cy="5082623"/>
          </a:xfrm>
          <a:prstGeom prst="rect">
            <a:avLst/>
          </a:prstGeom>
        </p:spPr>
      </p:pic>
    </p:spTree>
    <p:extLst>
      <p:ext uri="{BB962C8B-B14F-4D97-AF65-F5344CB8AC3E}">
        <p14:creationId xmlns:p14="http://schemas.microsoft.com/office/powerpoint/2010/main" val="111202699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Type Definition</a:t>
            </a:r>
          </a:p>
        </p:txBody>
      </p:sp>
      <p:graphicFrame>
        <p:nvGraphicFramePr>
          <p:cNvPr id="4" name="Table 3"/>
          <p:cNvGraphicFramePr>
            <a:graphicFrameLocks noGrp="1"/>
          </p:cNvGraphicFramePr>
          <p:nvPr/>
        </p:nvGraphicFramePr>
        <p:xfrm>
          <a:off x="649706" y="1061881"/>
          <a:ext cx="11171455" cy="5411013"/>
        </p:xfrm>
        <a:graphic>
          <a:graphicData uri="http://schemas.openxmlformats.org/drawingml/2006/table">
            <a:tbl>
              <a:tblPr/>
              <a:tblGrid>
                <a:gridCol w="2045368">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1949116">
                  <a:extLst>
                    <a:ext uri="{9D8B030D-6E8A-4147-A177-3AD203B41FA5}">
                      <a16:colId xmlns:a16="http://schemas.microsoft.com/office/drawing/2014/main" val="20002"/>
                    </a:ext>
                  </a:extLst>
                </a:gridCol>
                <a:gridCol w="6238508">
                  <a:extLst>
                    <a:ext uri="{9D8B030D-6E8A-4147-A177-3AD203B41FA5}">
                      <a16:colId xmlns:a16="http://schemas.microsoft.com/office/drawing/2014/main" val="20003"/>
                    </a:ext>
                  </a:extLst>
                </a:gridCol>
              </a:tblGrid>
              <a:tr h="239577">
                <a:tc>
                  <a:txBody>
                    <a:bodyPr/>
                    <a:lstStyle/>
                    <a:p>
                      <a:pPr algn="ctr"/>
                      <a:r>
                        <a:rPr lang="en-US" sz="1400" b="1" dirty="0">
                          <a:effectLst/>
                        </a:rPr>
                        <a:t>Service Template Keys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2358">
                <a:tc>
                  <a:txBody>
                    <a:bodyPr/>
                    <a:lstStyle/>
                    <a:p>
                      <a:r>
                        <a:rPr lang="en-US" sz="1400" b="1" dirty="0">
                          <a:effectLst/>
                        </a:rPr>
                        <a:t>tosca_definitions_version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version of the Controller</a:t>
                      </a:r>
                      <a:r>
                        <a:rPr lang="en-US" sz="1400" baseline="0" dirty="0">
                          <a:effectLst/>
                        </a:rPr>
                        <a:t> Blueprints(CB) </a:t>
                      </a:r>
                      <a:r>
                        <a:rPr lang="en-US" sz="1400" dirty="0">
                          <a:effectLst/>
                        </a:rPr>
                        <a:t>Simple Profile specification the template (grammar) complies with.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2358">
                <a:tc>
                  <a:txBody>
                    <a:bodyPr/>
                    <a:lstStyle/>
                    <a:p>
                      <a:r>
                        <a:rPr lang="en-US" sz="1400" b="1" dirty="0">
                          <a:effectLst/>
                        </a:rPr>
                        <a:t>metadata</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4"/>
                        </a:rPr>
                        <a:t>map</a:t>
                      </a:r>
                      <a:r>
                        <a:rPr lang="en-US" sz="1400" dirty="0">
                          <a:effectLst/>
                        </a:rPr>
                        <a:t> of </a:t>
                      </a:r>
                      <a:r>
                        <a:rPr lang="en-US" sz="1400" dirty="0">
                          <a:effectLst/>
                          <a:hlinkClick r:id="rId3"/>
                        </a:rPr>
                        <a:t>string</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a section used to declare additional metadata information.  Domain-specific TOSCA profile specifications may define keynames that are required for their implementations.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2218">
                <a:tc>
                  <a:txBody>
                    <a:bodyPr/>
                    <a:lstStyle/>
                    <a:p>
                      <a:r>
                        <a:rPr lang="en-US" sz="1400" b="1" dirty="0">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5"/>
                        </a:rPr>
                        <a:t>description</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a description for this Service Template and its contents.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2497">
                <a:tc>
                  <a:txBody>
                    <a:bodyPr/>
                    <a:lstStyle/>
                    <a:p>
                      <a:r>
                        <a:rPr lang="en-US" sz="1400" b="1" dirty="0">
                          <a:effectLst/>
                        </a:rPr>
                        <a:t>imports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a:t>
                      </a:r>
                    </a:p>
                    <a:p>
                      <a:r>
                        <a:rPr lang="en-US" sz="1400" dirty="0">
                          <a:effectLst/>
                          <a:hlinkClick r:id="rId6"/>
                        </a:rPr>
                        <a:t>Import Definitions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import statements external CB Definitions documents, may be file location or URIs relative to the service template file within the same CBA file.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2358">
                <a:tc>
                  <a:txBody>
                    <a:bodyPr/>
                    <a:lstStyle/>
                    <a:p>
                      <a:r>
                        <a:rPr lang="en-US" sz="1400" b="1" dirty="0">
                          <a:effectLst/>
                        </a:rPr>
                        <a:t>artifact_types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7"/>
                        </a:rPr>
                        <a:t>Artifact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artifact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2358">
                <a:tc>
                  <a:txBody>
                    <a:bodyPr/>
                    <a:lstStyle/>
                    <a:p>
                      <a:r>
                        <a:rPr lang="en-US" sz="1400" b="1" dirty="0">
                          <a:effectLst/>
                        </a:rPr>
                        <a:t>data_types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Data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a list of optional CB Data Type definitions.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32497">
                <a:tc>
                  <a:txBody>
                    <a:bodyPr/>
                    <a:lstStyle/>
                    <a:p>
                      <a:r>
                        <a:rPr lang="en-US" sz="1400" b="1" dirty="0">
                          <a:effectLst/>
                        </a:rPr>
                        <a:t>capability_types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Capability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capability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32497">
                <a:tc>
                  <a:txBody>
                    <a:bodyPr/>
                    <a:lstStyle/>
                    <a:p>
                      <a:r>
                        <a:rPr lang="en-US" sz="1400" b="1" dirty="0">
                          <a:effectLst/>
                        </a:rPr>
                        <a:t>relationship_types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Relationship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set of relationship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62358">
                <a:tc>
                  <a:txBody>
                    <a:bodyPr/>
                    <a:lstStyle/>
                    <a:p>
                      <a:r>
                        <a:rPr lang="en-US" sz="1400" b="1" dirty="0">
                          <a:effectLst/>
                        </a:rPr>
                        <a:t>node_types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Node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set of node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62358">
                <a:tc>
                  <a:txBody>
                    <a:bodyPr/>
                    <a:lstStyle/>
                    <a:p>
                      <a:r>
                        <a:rPr lang="en-US" sz="1400" b="1" dirty="0">
                          <a:effectLst/>
                        </a:rPr>
                        <a:t>policy_types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Policy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list of policy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32497">
                <a:tc>
                  <a:txBody>
                    <a:bodyPr/>
                    <a:lstStyle/>
                    <a:p>
                      <a:r>
                        <a:rPr lang="en-US" sz="1400" b="1" dirty="0">
                          <a:effectLst/>
                        </a:rPr>
                        <a:t>topology_template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13"/>
                        </a:rPr>
                        <a:t>Topology Template</a:t>
                      </a:r>
                      <a:r>
                        <a:rPr lang="en-US" sz="1400" dirty="0">
                          <a:effectLst/>
                        </a:rPr>
                        <a:t> definition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topology template of an application or service, consisting of node templates that represent the application’s or service’s components, as well as relationship templates representing relations between the components.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1393187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a:t>
            </a:r>
          </a:p>
        </p:txBody>
      </p:sp>
      <p:graphicFrame>
        <p:nvGraphicFramePr>
          <p:cNvPr id="4" name="Table 3"/>
          <p:cNvGraphicFramePr>
            <a:graphicFrameLocks noGrp="1"/>
          </p:cNvGraphicFramePr>
          <p:nvPr/>
        </p:nvGraphicFramePr>
        <p:xfrm>
          <a:off x="565484" y="1059530"/>
          <a:ext cx="11069052" cy="2411256"/>
        </p:xfrm>
        <a:graphic>
          <a:graphicData uri="http://schemas.openxmlformats.org/drawingml/2006/table">
            <a:tbl>
              <a:tblPr/>
              <a:tblGrid>
                <a:gridCol w="1846853">
                  <a:extLst>
                    <a:ext uri="{9D8B030D-6E8A-4147-A177-3AD203B41FA5}">
                      <a16:colId xmlns:a16="http://schemas.microsoft.com/office/drawing/2014/main" val="20000"/>
                    </a:ext>
                  </a:extLst>
                </a:gridCol>
                <a:gridCol w="1001888">
                  <a:extLst>
                    <a:ext uri="{9D8B030D-6E8A-4147-A177-3AD203B41FA5}">
                      <a16:colId xmlns:a16="http://schemas.microsoft.com/office/drawing/2014/main" val="20001"/>
                    </a:ext>
                  </a:extLst>
                </a:gridCol>
                <a:gridCol w="2951442">
                  <a:extLst>
                    <a:ext uri="{9D8B030D-6E8A-4147-A177-3AD203B41FA5}">
                      <a16:colId xmlns:a16="http://schemas.microsoft.com/office/drawing/2014/main" val="20002"/>
                    </a:ext>
                  </a:extLst>
                </a:gridCol>
                <a:gridCol w="5268869">
                  <a:extLst>
                    <a:ext uri="{9D8B030D-6E8A-4147-A177-3AD203B41FA5}">
                      <a16:colId xmlns:a16="http://schemas.microsoft.com/office/drawing/2014/main" val="20003"/>
                    </a:ext>
                  </a:extLst>
                </a:gridCol>
              </a:tblGrid>
              <a:tr h="178356">
                <a:tc>
                  <a:txBody>
                    <a:bodyPr/>
                    <a:lstStyle/>
                    <a:p>
                      <a:pPr algn="ctr"/>
                      <a:r>
                        <a:rPr lang="en-US" sz="1600" b="1" dirty="0">
                          <a:effectLst/>
                        </a:rPr>
                        <a:t>Topology Template Keys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Required</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8958">
                <a:tc>
                  <a:txBody>
                    <a:bodyPr/>
                    <a:lstStyle/>
                    <a:p>
                      <a:r>
                        <a:rPr lang="en-US" sz="1400" b="1" dirty="0">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description</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9560">
                <a:tc>
                  <a:txBody>
                    <a:bodyPr/>
                    <a:lstStyle/>
                    <a:p>
                      <a:r>
                        <a:rPr lang="en-US" sz="1400" b="1" dirty="0">
                          <a:effectLst/>
                        </a:rPr>
                        <a:t>inputs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parameter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input parameters (i.e., as parameter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8958">
                <a:tc>
                  <a:txBody>
                    <a:bodyPr/>
                    <a:lstStyle/>
                    <a:p>
                      <a:r>
                        <a:rPr lang="en-US" sz="1400" b="1" dirty="0">
                          <a:effectLst/>
                        </a:rPr>
                        <a:t>node_templates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node templates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node template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8958">
                <a:tc>
                  <a:txBody>
                    <a:bodyPr/>
                    <a:lstStyle/>
                    <a:p>
                      <a:r>
                        <a:rPr lang="en-US" sz="1400" b="1" dirty="0">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policy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Policy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9560">
                <a:tc>
                  <a:txBody>
                    <a:bodyPr/>
                    <a:lstStyle/>
                    <a:p>
                      <a:r>
                        <a:rPr lang="en-US" sz="1400" b="1" dirty="0">
                          <a:effectLst/>
                        </a:rPr>
                        <a:t>workflows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imperative workflow definitions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map of imperative workflow definition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553453" y="3534738"/>
          <a:ext cx="11069052" cy="2578779"/>
        </p:xfrm>
        <a:graphic>
          <a:graphicData uri="http://schemas.openxmlformats.org/drawingml/2006/table">
            <a:tbl>
              <a:tblPr/>
              <a:tblGrid>
                <a:gridCol w="1840831">
                  <a:extLst>
                    <a:ext uri="{9D8B030D-6E8A-4147-A177-3AD203B41FA5}">
                      <a16:colId xmlns:a16="http://schemas.microsoft.com/office/drawing/2014/main" val="20000"/>
                    </a:ext>
                  </a:extLst>
                </a:gridCol>
                <a:gridCol w="1010652">
                  <a:extLst>
                    <a:ext uri="{9D8B030D-6E8A-4147-A177-3AD203B41FA5}">
                      <a16:colId xmlns:a16="http://schemas.microsoft.com/office/drawing/2014/main" val="20001"/>
                    </a:ext>
                  </a:extLst>
                </a:gridCol>
                <a:gridCol w="2923674">
                  <a:extLst>
                    <a:ext uri="{9D8B030D-6E8A-4147-A177-3AD203B41FA5}">
                      <a16:colId xmlns:a16="http://schemas.microsoft.com/office/drawing/2014/main" val="20002"/>
                    </a:ext>
                  </a:extLst>
                </a:gridCol>
                <a:gridCol w="5293895">
                  <a:extLst>
                    <a:ext uri="{9D8B030D-6E8A-4147-A177-3AD203B41FA5}">
                      <a16:colId xmlns:a16="http://schemas.microsoft.com/office/drawing/2014/main" val="20003"/>
                    </a:ext>
                  </a:extLst>
                </a:gridCol>
              </a:tblGrid>
              <a:tr h="276689">
                <a:tc>
                  <a:txBody>
                    <a:bodyPr/>
                    <a:lstStyle/>
                    <a:p>
                      <a:pPr algn="ctr"/>
                      <a:r>
                        <a:rPr lang="en-US" sz="1600" b="1" dirty="0">
                          <a:effectLst/>
                        </a:rPr>
                        <a:t>Node Template Keys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Required</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47141">
                <a:tc>
                  <a:txBody>
                    <a:bodyPr/>
                    <a:lstStyle/>
                    <a:p>
                      <a:r>
                        <a:rPr lang="en-US" sz="1400" b="1" dirty="0">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7"/>
                        </a:rPr>
                        <a:t>string</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required name of the Node Type the Node Template is based upon.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7141">
                <a:tc>
                  <a:txBody>
                    <a:bodyPr/>
                    <a:lstStyle/>
                    <a:p>
                      <a:r>
                        <a:rPr lang="en-US" sz="1400" b="1" dirty="0">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description</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description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7141">
                <a:tc>
                  <a:txBody>
                    <a:bodyPr/>
                    <a:lstStyle/>
                    <a:p>
                      <a:r>
                        <a:rPr lang="en-US" sz="1400" b="1" dirty="0">
                          <a:effectLst/>
                        </a:rPr>
                        <a:t>properties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property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7141">
                <a:tc>
                  <a:txBody>
                    <a:bodyPr/>
                    <a:lstStyle/>
                    <a:p>
                      <a:r>
                        <a:rPr lang="en-US" sz="1400" b="1" dirty="0">
                          <a:effectLst/>
                        </a:rPr>
                        <a:t>attributes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attribute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attribute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5387">
                <a:tc>
                  <a:txBody>
                    <a:bodyPr/>
                    <a:lstStyle/>
                    <a:p>
                      <a:r>
                        <a:rPr lang="en-US" sz="1400" b="1" dirty="0">
                          <a:effectLst/>
                        </a:rPr>
                        <a:t>requirements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requirement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requirement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7141">
                <a:tc>
                  <a:txBody>
                    <a:bodyPr/>
                    <a:lstStyle/>
                    <a:p>
                      <a:r>
                        <a:rPr lang="en-US" sz="1400" b="1" dirty="0">
                          <a:effectLst/>
                        </a:rPr>
                        <a:t>capabilities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capability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capability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7141">
                <a:tc>
                  <a:txBody>
                    <a:bodyPr/>
                    <a:lstStyle/>
                    <a:p>
                      <a:r>
                        <a:rPr lang="en-US" sz="1400" b="1" dirty="0">
                          <a:effectLst/>
                        </a:rPr>
                        <a:t>interfaces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interface definitions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interface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6829">
                <a:tc>
                  <a:txBody>
                    <a:bodyPr/>
                    <a:lstStyle/>
                    <a:p>
                      <a:r>
                        <a:rPr lang="en-US" sz="1400" b="1" dirty="0">
                          <a:effectLst/>
                        </a:rPr>
                        <a:t>artifacts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3"/>
                        </a:rPr>
                        <a:t>artifact definitions</a:t>
                      </a:r>
                      <a:endParaRPr lang="en-US" sz="1400" dirty="0">
                        <a:effectLst/>
                      </a:endParaRPr>
                    </a:p>
                    <a:p>
                      <a:r>
                        <a:rPr lang="en-US" sz="1400" dirty="0">
                          <a:effectLst/>
                        </a:rPr>
                        <a:t> </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artifact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5359656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nvGraphicFramePr>
        <p:xfrm>
          <a:off x="297049" y="3585411"/>
          <a:ext cx="11524112" cy="2621576"/>
        </p:xfrm>
        <a:graphic>
          <a:graphicData uri="http://schemas.openxmlformats.org/drawingml/2006/table">
            <a:tbl>
              <a:tblPr/>
              <a:tblGrid>
                <a:gridCol w="1808477">
                  <a:extLst>
                    <a:ext uri="{9D8B030D-6E8A-4147-A177-3AD203B41FA5}">
                      <a16:colId xmlns:a16="http://schemas.microsoft.com/office/drawing/2014/main" val="20000"/>
                    </a:ext>
                  </a:extLst>
                </a:gridCol>
                <a:gridCol w="1431758">
                  <a:extLst>
                    <a:ext uri="{9D8B030D-6E8A-4147-A177-3AD203B41FA5}">
                      <a16:colId xmlns:a16="http://schemas.microsoft.com/office/drawing/2014/main" val="20001"/>
                    </a:ext>
                  </a:extLst>
                </a:gridCol>
                <a:gridCol w="1576137">
                  <a:extLst>
                    <a:ext uri="{9D8B030D-6E8A-4147-A177-3AD203B41FA5}">
                      <a16:colId xmlns:a16="http://schemas.microsoft.com/office/drawing/2014/main" val="20002"/>
                    </a:ext>
                  </a:extLst>
                </a:gridCol>
                <a:gridCol w="6707740">
                  <a:extLst>
                    <a:ext uri="{9D8B030D-6E8A-4147-A177-3AD203B41FA5}">
                      <a16:colId xmlns:a16="http://schemas.microsoft.com/office/drawing/2014/main" val="20003"/>
                    </a:ext>
                  </a:extLst>
                </a:gridCol>
              </a:tblGrid>
              <a:tr h="458463">
                <a:tc>
                  <a:txBody>
                    <a:bodyPr/>
                    <a:lstStyle/>
                    <a:p>
                      <a:pPr algn="ctr"/>
                      <a:r>
                        <a:rPr lang="en-US" sz="1400" b="1" dirty="0">
                          <a:effectLst/>
                        </a:rPr>
                        <a:t>Requirement</a:t>
                      </a:r>
                      <a:r>
                        <a:rPr lang="en-US" sz="1400" b="1" baseline="0" dirty="0">
                          <a:effectLst/>
                        </a:rPr>
                        <a:t> Assignment Keys</a:t>
                      </a:r>
                      <a:endParaRPr lang="en-US" sz="1400" b="1"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73550">
                <a:tc>
                  <a:txBody>
                    <a:bodyPr/>
                    <a:lstStyle/>
                    <a:p>
                      <a:r>
                        <a:rPr lang="en-US" sz="1400" b="1" dirty="0">
                          <a:effectLst/>
                        </a:rPr>
                        <a:t>capability</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keyname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Capability definition</a:t>
                      </a:r>
                      <a:r>
                        <a:rPr lang="en-US" sz="1400" dirty="0">
                          <a:effectLst/>
                        </a:rPr>
                        <a:t> within a </a:t>
                      </a:r>
                      <a:r>
                        <a:rPr lang="en-US" sz="1400" i="1" dirty="0">
                          <a:effectLst/>
                        </a:rPr>
                        <a:t>target</a:t>
                      </a:r>
                      <a:r>
                        <a:rPr lang="en-US" sz="1400" dirty="0">
                          <a:effectLst/>
                        </a:rPr>
                        <a:t> node template that can fulfill the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0568">
                <a:tc>
                  <a:txBody>
                    <a:bodyPr/>
                    <a:lstStyle/>
                    <a:p>
                      <a:r>
                        <a:rPr lang="en-US" sz="1400" b="1" dirty="0">
                          <a:effectLst/>
                        </a:rPr>
                        <a:t>node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keyname used to identify the target node of a relationship.  specifically, it is used to provide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Node Template</a:t>
                      </a:r>
                      <a:r>
                        <a:rPr lang="en-US" sz="1400" dirty="0">
                          <a:effectLst/>
                        </a:rPr>
                        <a:t> name that can fulfill the target node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5925">
                <a:tc>
                  <a:txBody>
                    <a:bodyPr/>
                    <a:lstStyle/>
                    <a:p>
                      <a:r>
                        <a:rPr lang="en-US" sz="1400" b="1" dirty="0">
                          <a:effectLst/>
                        </a:rPr>
                        <a:t>relationship</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keyname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Relationship Type</a:t>
                      </a:r>
                      <a:r>
                        <a:rPr lang="en-US" sz="1400" dirty="0">
                          <a:effectLst/>
                        </a:rPr>
                        <a:t> that the provider will use to select a type-compatible relationship template to relate the </a:t>
                      </a:r>
                      <a:r>
                        <a:rPr lang="en-US" sz="1400" i="1" dirty="0">
                          <a:effectLst/>
                        </a:rPr>
                        <a:t>source</a:t>
                      </a:r>
                      <a:r>
                        <a:rPr lang="en-US" sz="1400" dirty="0">
                          <a:effectLst/>
                        </a:rPr>
                        <a:t> node to the </a:t>
                      </a:r>
                      <a:r>
                        <a:rPr lang="en-US" sz="1400" i="1" dirty="0">
                          <a:effectLst/>
                        </a:rPr>
                        <a:t>target</a:t>
                      </a:r>
                      <a:r>
                        <a:rPr lang="en-US" sz="1400" dirty="0">
                          <a:effectLst/>
                        </a:rPr>
                        <a:t> node at runtime.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314961" y="1197030"/>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Property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&lt;property_name&gt;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Any(JsonNode)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&lt;property_name&gt;: &lt;property_value&gt; | { &lt;property_value_expression&gt; }</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314961" y="2311953"/>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Attribute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&lt;attribute_name&gt;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Any(JsonNode)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This will assigned internally</a:t>
                      </a:r>
                      <a:r>
                        <a:rPr lang="en-US" sz="1400" baseline="0" dirty="0"/>
                        <a:t> during the Node Template Operation Processing.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40914667"/>
      </p:ext>
    </p:extLst>
  </p:cSld>
  <p:clrMapOvr>
    <a:masterClrMapping/>
  </p:clrMapOvr>
  <p:transition>
    <p:wipe dir="r"/>
  </p:transition>
</p:sld>
</file>

<file path=ppt/theme/theme1.xml><?xml version="1.0" encoding="utf-8"?>
<a:theme xmlns:a="http://schemas.openxmlformats.org/drawingml/2006/main" name="NTC-Template-Regular">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 Right column headers">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 – Middle Column headers">
  <a:themeElements>
    <a:clrScheme name="Custom 1">
      <a:dk1>
        <a:srgbClr val="132437"/>
      </a:dk1>
      <a:lt1>
        <a:sysClr val="window" lastClr="FFFFFF"/>
      </a:lt1>
      <a:dk2>
        <a:srgbClr val="364759"/>
      </a:dk2>
      <a:lt2>
        <a:srgbClr val="EEEDE8"/>
      </a:lt2>
      <a:accent1>
        <a:srgbClr val="3E658F"/>
      </a:accent1>
      <a:accent2>
        <a:srgbClr val="F5B33C"/>
      </a:accent2>
      <a:accent3>
        <a:srgbClr val="DA2F48"/>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NAP-Templat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AP_powerpoint_presentation_v1" id="{DB83975D-0410-E24B-B943-5F1FFD2693BC}" vid="{26E034CB-823C-6A4E-B815-6D6A1245F6FC}"/>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Netcracker_Template_Regular</Template>
  <TotalTime>17955</TotalTime>
  <Words>2586</Words>
  <Application>Microsoft Office PowerPoint</Application>
  <PresentationFormat>Widescreen</PresentationFormat>
  <Paragraphs>538</Paragraphs>
  <Slides>17</Slides>
  <Notes>10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17</vt:i4>
      </vt:variant>
    </vt:vector>
  </HeadingPairs>
  <TitlesOfParts>
    <vt:vector size="31" baseType="lpstr">
      <vt:lpstr>DengXian</vt:lpstr>
      <vt:lpstr>.AppleSystemUIFont</vt:lpstr>
      <vt:lpstr>Arial</vt:lpstr>
      <vt:lpstr>Calibri</vt:lpstr>
      <vt:lpstr>Consolas</vt:lpstr>
      <vt:lpstr>Gibson</vt:lpstr>
      <vt:lpstr>Gibson Light</vt:lpstr>
      <vt:lpstr>Lucida Grande</vt:lpstr>
      <vt:lpstr>Symbol</vt:lpstr>
      <vt:lpstr>Times New Roman</vt:lpstr>
      <vt:lpstr>NTC-Template-Regular</vt:lpstr>
      <vt:lpstr>2 – Right column headers</vt:lpstr>
      <vt:lpstr>3 – Middle Column headers</vt:lpstr>
      <vt:lpstr>ONAP-Template</vt:lpstr>
      <vt:lpstr>Controller Design Studio – Architecture &amp; Design</vt:lpstr>
      <vt:lpstr>Agenda</vt:lpstr>
      <vt:lpstr>Controller Design Studio Architecture</vt:lpstr>
      <vt:lpstr>Functional Decomposition</vt:lpstr>
      <vt:lpstr>Controller Design Studio Data Flow</vt:lpstr>
      <vt:lpstr>Controller Blueprints Logical Diagram</vt:lpstr>
      <vt:lpstr>Controller Blueprints(CB) Type Definition</vt:lpstr>
      <vt:lpstr>Controller Blueprints(CB) Instance Model</vt:lpstr>
      <vt:lpstr>Controller Blueprints(CB) Instance Model (Cont..)</vt:lpstr>
      <vt:lpstr>Controller Blueprints(CB) Instance Model (Cont..)</vt:lpstr>
      <vt:lpstr>Controller Blueprints(CB) Instance Model (Cont..)</vt:lpstr>
      <vt:lpstr>Controller Blueprints(CB) Instance Model (Cont..)</vt:lpstr>
      <vt:lpstr>Controller Blueprints(CB) Instance Model (Cont..)</vt:lpstr>
      <vt:lpstr>Controller Blueprints Functions</vt:lpstr>
      <vt:lpstr>Controller Blueprints Archive(CBA) Format</vt:lpstr>
      <vt:lpstr>SLI Data Exchange (Current)</vt:lpstr>
      <vt:lpstr>SLI Context Exchange Optimization (Proposed)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Жуков</dc:creator>
  <cp:lastModifiedBy>SINGAL, KAPIL</cp:lastModifiedBy>
  <cp:revision>1093</cp:revision>
  <dcterms:created xsi:type="dcterms:W3CDTF">2017-07-20T12:12:46Z</dcterms:created>
  <dcterms:modified xsi:type="dcterms:W3CDTF">2020-09-23T15:55:03Z</dcterms:modified>
</cp:coreProperties>
</file>