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02" r:id="rId2"/>
    <p:sldId id="703" r:id="rId3"/>
    <p:sldId id="70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2754"/>
    <a:srgbClr val="1C1D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780F52-AAA5-4EC7-AB9B-CCE5E289609D}" v="242" dt="2019-06-17T14:58:57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660"/>
  </p:normalViewPr>
  <p:slideViewPr>
    <p:cSldViewPr snapToGrid="0">
      <p:cViewPr>
        <p:scale>
          <a:sx n="100" d="100"/>
          <a:sy n="100" d="100"/>
        </p:scale>
        <p:origin x="-228" y="-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2470A57-78CD-4176-B061-C578C7242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39CD4556-6C00-4C70-A685-4535D884D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CE447BB3-1E9E-4CBD-8FC1-D19ED5E9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B6B9AE9-465E-4C9D-953A-8D93A105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979F79B1-2923-4BC0-8F9C-64BFF163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5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5AB4639-4567-43F1-838E-BF580A92B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0D880133-5FDD-41D2-B5F5-EFECEDF32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5C57845-7B96-4E09-BE92-B15648A36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C8703EB-D40A-4766-9396-6811069EB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484920CE-9FB9-4928-81FC-51114986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1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B4540CDB-5BF1-4F5E-BC67-5C5A1F80CA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ACC21A67-BFC3-4C76-82A2-24CC04890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3C17A789-0B34-48ED-89B3-09BADF831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F87AB366-E7F5-48AB-A6C5-455D6FF7C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8A61C9A2-B92E-40EE-A14A-6A7E51ECB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4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63C3DFB-2865-4217-AB9E-BFFA54E62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4C095911-D332-4EB7-A83B-B7266798F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AB319CB3-BC0E-4EDE-9B55-4580E784D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906D3507-6968-460C-A1AF-9FDDDDB2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719750AB-C5EE-46B1-A0EC-D351E3A4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8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9F5D0E4-A07B-4208-854D-8655B24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F7EC437A-7F41-438B-A66C-AA20F433A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C79ED95E-BF8D-451E-A58A-77A38685C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4864EA04-6E45-4FDF-8764-C9E46FB75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2ED22771-7608-43BA-868A-D1E279D86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5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7E39AF2-18EC-4952-A5DB-201FE7BA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06A7DE0-EAEF-4749-B950-89B487A6F6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77DAA4E1-BFA3-44D5-864B-C01252684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84DA508B-2FF8-4613-B727-39CD952B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C3E705D5-C671-4284-BE22-92F5C4B5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9FBB9D36-2D43-44C3-B1FC-D9CCFC45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9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126636A-A458-4DA4-8998-F2C2AC2CB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2D357935-940E-4A6E-A259-EAA2B8D39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0D91BE15-C310-4C0E-8366-7864162DA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6791B055-D465-4909-B022-84F530DA6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CC5282A0-592A-4381-843C-C7A0695DA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EE73D46E-F2AD-43A1-BD35-C3A790C33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56AF0F4C-8AA0-4689-8EB4-3BC2CA97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6F5DD453-0C5E-4D73-8A4C-63ABDC54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9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45F1AF8-E320-4011-9210-0E11D9803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1C91FD89-EAD5-4B8E-91E9-EA8A2509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9C6E773F-CB9D-49A0-AAC2-97F2C6052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6048EF8C-F400-41A5-BF41-FA909DBB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070E7DAD-5EF8-4420-B6E6-23A53848F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D14B7B0C-1F84-4CB6-B575-C08B93989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E99C46D3-49B8-4CC1-9F07-0470CFDED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6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48240AA-75D5-45DC-92F7-2923F5D6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8767D1F-8FA9-49C8-AAB8-91A3279EA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892A54E9-34FE-4499-A4D3-01B2A22BE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07054B54-E667-4818-B57F-92D632A44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CAC42890-16F6-43EC-AF21-528CFF46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9E7AD5A9-A04D-43E5-8AD5-E8120EE34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BA305E6-F0B5-4559-B491-5ACDB9097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4A28103B-C4F8-4C6F-AA52-80E1C1241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789CA8E2-06A8-4C33-83F1-9F9037120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810F8155-31EE-4ABB-83C8-2609883EB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E2879EC2-0DE9-4980-960E-79B8CFA0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DE8F53E5-6A89-41D9-921A-3BB6FCAE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4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F92F25D7-4596-47A4-A8B0-B0BCA031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DA0487CD-0591-4E59-9FA3-51D5FA6B2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6508949-AE32-444A-B487-11141B607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1F4CD-C055-4F6E-AA50-658A12F0DD28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511B1977-C6A6-4F23-A8DD-9E5DD79FB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4EF6C301-4D59-4818-B3ED-51C0BFA64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B5E2C-4679-4B6B-92F4-D97CB631E65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68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xmlns="" id="{7A5CF150-DFB4-4983-B55F-37A09A37F7BD}"/>
              </a:ext>
            </a:extLst>
          </p:cNvPr>
          <p:cNvSpPr/>
          <p:nvPr/>
        </p:nvSpPr>
        <p:spPr>
          <a:xfrm>
            <a:off x="3294890" y="1368991"/>
            <a:ext cx="8483599" cy="4551731"/>
          </a:xfrm>
          <a:prstGeom prst="roundRect">
            <a:avLst>
              <a:gd name="adj" fmla="val 3606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de-DE" b="1" dirty="0"/>
              <a:t>SDC</a:t>
            </a:r>
            <a:endParaRPr lang="en-US" b="1" dirty="0"/>
          </a:p>
        </p:txBody>
      </p:sp>
      <p:sp>
        <p:nvSpPr>
          <p:cNvPr id="11" name="Flussdiagramm: Mehrere Dokumente 10">
            <a:extLst>
              <a:ext uri="{FF2B5EF4-FFF2-40B4-BE49-F238E27FC236}">
                <a16:creationId xmlns:a16="http://schemas.microsoft.com/office/drawing/2014/main" xmlns="" id="{BC662293-2A49-4AB7-A397-C15C13B00839}"/>
              </a:ext>
            </a:extLst>
          </p:cNvPr>
          <p:cNvSpPr/>
          <p:nvPr/>
        </p:nvSpPr>
        <p:spPr>
          <a:xfrm>
            <a:off x="941262" y="3601565"/>
            <a:ext cx="968855" cy="1007534"/>
          </a:xfrm>
          <a:prstGeom prst="flowChartMultidocumen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5A64CB0D-68AD-431E-BFFD-E111323E4527}"/>
              </a:ext>
            </a:extLst>
          </p:cNvPr>
          <p:cNvSpPr txBox="1"/>
          <p:nvPr/>
        </p:nvSpPr>
        <p:spPr>
          <a:xfrm>
            <a:off x="513675" y="6514118"/>
            <a:ext cx="1870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VNF/PNF Provider</a:t>
            </a:r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xmlns="" id="{50373478-C8F6-42C2-B4CD-267CA102315D}"/>
              </a:ext>
            </a:extLst>
          </p:cNvPr>
          <p:cNvSpPr txBox="1"/>
          <p:nvPr/>
        </p:nvSpPr>
        <p:spPr>
          <a:xfrm>
            <a:off x="910828" y="3693435"/>
            <a:ext cx="8601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/>
              <a:t>xNF</a:t>
            </a:r>
            <a:r>
              <a:rPr lang="de-DE" sz="1200" dirty="0"/>
              <a:t/>
            </a:r>
            <a:br>
              <a:rPr lang="de-DE" sz="1200" dirty="0"/>
            </a:br>
            <a:r>
              <a:rPr lang="de-DE" sz="1200" dirty="0" err="1"/>
              <a:t>Descriptor</a:t>
            </a:r>
            <a:r>
              <a:rPr lang="de-DE" sz="1200" dirty="0"/>
              <a:t>,</a:t>
            </a:r>
            <a:br>
              <a:rPr lang="de-DE" sz="1200" dirty="0"/>
            </a:br>
            <a:r>
              <a:rPr lang="de-DE" sz="1200" dirty="0" err="1"/>
              <a:t>Artifacts</a:t>
            </a:r>
            <a:r>
              <a:rPr lang="de-DE" sz="1200" dirty="0"/>
              <a:t>, </a:t>
            </a:r>
          </a:p>
          <a:p>
            <a:pPr algn="ctr"/>
            <a:r>
              <a:rPr lang="de-DE" sz="1200" dirty="0"/>
              <a:t>Model</a:t>
            </a:r>
            <a:endParaRPr lang="en-US" sz="1200" dirty="0"/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xmlns="" id="{A6E3EBFE-0EBF-4CFE-B066-866D5F97A9FD}"/>
              </a:ext>
            </a:extLst>
          </p:cNvPr>
          <p:cNvSpPr/>
          <p:nvPr/>
        </p:nvSpPr>
        <p:spPr>
          <a:xfrm>
            <a:off x="106300" y="1531286"/>
            <a:ext cx="2527810" cy="14731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err="1"/>
              <a:t>Pre</a:t>
            </a:r>
            <a:r>
              <a:rPr lang="de-DE" dirty="0"/>
              <a:t>-Onboarding</a:t>
            </a:r>
            <a:endParaRPr lang="en-US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xmlns="" id="{E27B0419-8444-4818-B349-4886701B3E86}"/>
              </a:ext>
            </a:extLst>
          </p:cNvPr>
          <p:cNvSpPr txBox="1"/>
          <p:nvPr/>
        </p:nvSpPr>
        <p:spPr>
          <a:xfrm>
            <a:off x="325528" y="2551449"/>
            <a:ext cx="825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Validation</a:t>
            </a:r>
            <a:br>
              <a:rPr lang="de-DE" sz="1200" dirty="0"/>
            </a:br>
            <a:r>
              <a:rPr lang="de-DE" sz="1200" dirty="0"/>
              <a:t>(VNF-SDK)</a:t>
            </a:r>
            <a:endParaRPr lang="en-US" sz="12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xmlns="" id="{59E8088D-5E47-45D4-A471-B04BC630A9FB}"/>
              </a:ext>
            </a:extLst>
          </p:cNvPr>
          <p:cNvSpPr txBox="1"/>
          <p:nvPr/>
        </p:nvSpPr>
        <p:spPr>
          <a:xfrm>
            <a:off x="1541886" y="2571249"/>
            <a:ext cx="802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/>
              <a:t>Packaging</a:t>
            </a:r>
            <a:endParaRPr lang="en-US" sz="1200" dirty="0"/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xmlns="" id="{65E3D396-6F12-40EF-9602-4105675A23EE}"/>
              </a:ext>
            </a:extLst>
          </p:cNvPr>
          <p:cNvSpPr/>
          <p:nvPr/>
        </p:nvSpPr>
        <p:spPr>
          <a:xfrm>
            <a:off x="3508581" y="1637348"/>
            <a:ext cx="1614976" cy="250612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/>
              <a:t>Onboarding</a:t>
            </a:r>
            <a:endParaRPr lang="en-US" dirty="0"/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xmlns="" id="{8D542FB4-1083-4D2D-9364-A046F249C447}"/>
              </a:ext>
            </a:extLst>
          </p:cNvPr>
          <p:cNvSpPr/>
          <p:nvPr/>
        </p:nvSpPr>
        <p:spPr>
          <a:xfrm>
            <a:off x="5241500" y="1652158"/>
            <a:ext cx="1680146" cy="250613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/>
              <a:t>VF </a:t>
            </a:r>
            <a:r>
              <a:rPr lang="de-DE" dirty="0" err="1"/>
              <a:t>Creation</a:t>
            </a:r>
            <a:r>
              <a:rPr lang="de-DE" dirty="0"/>
              <a:t> and </a:t>
            </a:r>
            <a:r>
              <a:rPr lang="de-DE" dirty="0" err="1"/>
              <a:t>Testing</a:t>
            </a:r>
            <a:endParaRPr lang="en-US" dirty="0"/>
          </a:p>
        </p:txBody>
      </p: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xmlns="" id="{3408A3A4-1C5E-4765-84A5-6B34FDBB27DB}"/>
              </a:ext>
            </a:extLst>
          </p:cNvPr>
          <p:cNvSpPr/>
          <p:nvPr/>
        </p:nvSpPr>
        <p:spPr>
          <a:xfrm>
            <a:off x="7075763" y="2924023"/>
            <a:ext cx="2063731" cy="27282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/>
              <a:t>Service Design</a:t>
            </a:r>
            <a:endParaRPr lang="en-US" dirty="0"/>
          </a:p>
        </p:txBody>
      </p: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xmlns="" id="{CDDA2D65-3BDD-41EC-89E4-CEE94459EC8D}"/>
              </a:ext>
            </a:extLst>
          </p:cNvPr>
          <p:cNvSpPr/>
          <p:nvPr/>
        </p:nvSpPr>
        <p:spPr>
          <a:xfrm>
            <a:off x="9534533" y="2953902"/>
            <a:ext cx="1837268" cy="27282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err="1"/>
              <a:t>Governance</a:t>
            </a:r>
            <a:r>
              <a:rPr lang="de-DE" dirty="0"/>
              <a:t> </a:t>
            </a:r>
            <a:r>
              <a:rPr lang="de-DE" dirty="0" err="1"/>
              <a:t>Approval</a:t>
            </a:r>
            <a:r>
              <a:rPr lang="de-DE" dirty="0"/>
              <a:t> and Service Distribution</a:t>
            </a:r>
            <a:endParaRPr lang="en-US" dirty="0"/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xmlns="" id="{D08CF1ED-5590-42CD-AE3A-5A4B6826D93D}"/>
              </a:ext>
            </a:extLst>
          </p:cNvPr>
          <p:cNvSpPr/>
          <p:nvPr/>
        </p:nvSpPr>
        <p:spPr>
          <a:xfrm>
            <a:off x="9275085" y="1652158"/>
            <a:ext cx="2310909" cy="10567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/>
              <a:t>Control Loop Design</a:t>
            </a:r>
            <a:endParaRPr lang="en-US" dirty="0"/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xmlns="" id="{03B17433-4DFB-47B2-9E64-6FF35561D92C}"/>
              </a:ext>
            </a:extLst>
          </p:cNvPr>
          <p:cNvSpPr/>
          <p:nvPr/>
        </p:nvSpPr>
        <p:spPr>
          <a:xfrm>
            <a:off x="3294890" y="58340"/>
            <a:ext cx="3438250" cy="115436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/>
              <a:t>Controller Design Studio</a:t>
            </a:r>
            <a:endParaRPr lang="en-US" dirty="0"/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xmlns="" id="{BFD9044D-CE12-47D8-841B-8B3149D3B303}"/>
              </a:ext>
            </a:extLst>
          </p:cNvPr>
          <p:cNvSpPr/>
          <p:nvPr/>
        </p:nvSpPr>
        <p:spPr>
          <a:xfrm>
            <a:off x="7057377" y="1652159"/>
            <a:ext cx="2081977" cy="10567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/>
              <a:t>Workflow Design</a:t>
            </a:r>
            <a:endParaRPr lang="en-US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xmlns="" id="{E9CCFEFD-175D-47F9-905E-55F6A38F28D7}"/>
              </a:ext>
            </a:extLst>
          </p:cNvPr>
          <p:cNvSpPr txBox="1"/>
          <p:nvPr/>
        </p:nvSpPr>
        <p:spPr>
          <a:xfrm>
            <a:off x="4027866" y="3710622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License</a:t>
            </a:r>
            <a:endParaRPr lang="en-US" sz="1200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xmlns="" id="{CB2B9E2B-3872-4B87-808F-C79377A3ADCA}"/>
              </a:ext>
            </a:extLst>
          </p:cNvPr>
          <p:cNvSpPr txBox="1"/>
          <p:nvPr/>
        </p:nvSpPr>
        <p:spPr>
          <a:xfrm>
            <a:off x="3665987" y="2608032"/>
            <a:ext cx="1231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Vendor Software</a:t>
            </a:r>
          </a:p>
          <a:p>
            <a:pPr algn="ctr"/>
            <a:r>
              <a:rPr lang="de-DE" sz="1200" dirty="0" err="1"/>
              <a:t>Product</a:t>
            </a:r>
            <a:endParaRPr lang="en-US" sz="1200" dirty="0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xmlns="" id="{FA18EA41-4DF0-4151-A821-BE675623CA13}"/>
              </a:ext>
            </a:extLst>
          </p:cNvPr>
          <p:cNvSpPr txBox="1"/>
          <p:nvPr/>
        </p:nvSpPr>
        <p:spPr>
          <a:xfrm>
            <a:off x="4541828" y="909183"/>
            <a:ext cx="758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/>
              <a:t>Blueprint</a:t>
            </a:r>
            <a:endParaRPr lang="en-US" sz="1200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xmlns="" id="{CC561611-E150-4B26-809A-813994D8ABBB}"/>
              </a:ext>
            </a:extLst>
          </p:cNvPr>
          <p:cNvSpPr txBox="1"/>
          <p:nvPr/>
        </p:nvSpPr>
        <p:spPr>
          <a:xfrm>
            <a:off x="3378597" y="905730"/>
            <a:ext cx="802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/>
              <a:t>Packaging</a:t>
            </a:r>
            <a:endParaRPr lang="en-US" sz="1200" dirty="0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xmlns="" id="{A1373E53-ADD4-4DA2-8B4B-89761F151D43}"/>
              </a:ext>
            </a:extLst>
          </p:cNvPr>
          <p:cNvSpPr txBox="1"/>
          <p:nvPr/>
        </p:nvSpPr>
        <p:spPr>
          <a:xfrm>
            <a:off x="5437055" y="905729"/>
            <a:ext cx="1150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Data Dictionary</a:t>
            </a:r>
            <a:endParaRPr lang="en-US" sz="1200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xmlns="" id="{3AB8C243-9AAA-4F4F-86B2-E046527592D2}"/>
              </a:ext>
            </a:extLst>
          </p:cNvPr>
          <p:cNvSpPr txBox="1"/>
          <p:nvPr/>
        </p:nvSpPr>
        <p:spPr>
          <a:xfrm>
            <a:off x="5530838" y="2901786"/>
            <a:ext cx="957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VF/VNF/PNF</a:t>
            </a:r>
            <a:endParaRPr lang="en-US" sz="1200" dirty="0"/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xmlns="" id="{C3AC5E8A-2667-4B8C-A4FF-438340279E90}"/>
              </a:ext>
            </a:extLst>
          </p:cNvPr>
          <p:cNvSpPr txBox="1"/>
          <p:nvPr/>
        </p:nvSpPr>
        <p:spPr>
          <a:xfrm>
            <a:off x="4709864" y="6538262"/>
            <a:ext cx="74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Tester</a:t>
            </a:r>
            <a:endParaRPr lang="en-US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xmlns="" id="{44A08A4E-CE7A-4204-B6B3-8735C4190445}"/>
              </a:ext>
            </a:extLst>
          </p:cNvPr>
          <p:cNvSpPr txBox="1"/>
          <p:nvPr/>
        </p:nvSpPr>
        <p:spPr>
          <a:xfrm>
            <a:off x="5761133" y="3808577"/>
            <a:ext cx="621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/>
              <a:t>Testing</a:t>
            </a:r>
            <a:endParaRPr lang="en-US" sz="1200" dirty="0"/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xmlns="" id="{DE74D622-6C4F-43CB-97FF-4AD5D1163C92}"/>
              </a:ext>
            </a:extLst>
          </p:cNvPr>
          <p:cNvSpPr txBox="1"/>
          <p:nvPr/>
        </p:nvSpPr>
        <p:spPr>
          <a:xfrm>
            <a:off x="9504562" y="2437122"/>
            <a:ext cx="1816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DCAE </a:t>
            </a:r>
            <a:r>
              <a:rPr lang="de-DE" sz="1200" dirty="0" err="1"/>
              <a:t>Blueprint</a:t>
            </a:r>
            <a:r>
              <a:rPr lang="de-DE" sz="1200" dirty="0"/>
              <a:t> (DCAE-DS)</a:t>
            </a:r>
            <a:endParaRPr lang="en-US" sz="1200" dirty="0"/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xmlns="" id="{F3403EF9-5A82-46E4-9F95-0DFBF7DCA42A}"/>
              </a:ext>
            </a:extLst>
          </p:cNvPr>
          <p:cNvSpPr txBox="1"/>
          <p:nvPr/>
        </p:nvSpPr>
        <p:spPr>
          <a:xfrm>
            <a:off x="7625965" y="2498043"/>
            <a:ext cx="10127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SO-Workflow</a:t>
            </a:r>
            <a:endParaRPr lang="en-US" sz="1200" dirty="0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xmlns="" id="{39EA0E4E-3D8B-4AC9-8DFB-985304974C46}"/>
              </a:ext>
            </a:extLst>
          </p:cNvPr>
          <p:cNvSpPr txBox="1"/>
          <p:nvPr/>
        </p:nvSpPr>
        <p:spPr>
          <a:xfrm>
            <a:off x="3283094" y="655180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Designer</a:t>
            </a:r>
            <a:endParaRPr lang="en-US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xmlns="" id="{66B50082-F41E-41F8-8F3F-A67E75614CD8}"/>
              </a:ext>
            </a:extLst>
          </p:cNvPr>
          <p:cNvSpPr txBox="1"/>
          <p:nvPr/>
        </p:nvSpPr>
        <p:spPr>
          <a:xfrm>
            <a:off x="5706241" y="6538262"/>
            <a:ext cx="131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Gouvernour</a:t>
            </a:r>
            <a:endParaRPr lang="en-US" dirty="0"/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xmlns="" id="{4408F43E-8DDE-4DFC-A2FB-7BCE59F48D11}"/>
              </a:ext>
            </a:extLst>
          </p:cNvPr>
          <p:cNvSpPr txBox="1"/>
          <p:nvPr/>
        </p:nvSpPr>
        <p:spPr>
          <a:xfrm>
            <a:off x="7173981" y="6531210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Operator</a:t>
            </a:r>
            <a:endParaRPr lang="en-US" dirty="0"/>
          </a:p>
        </p:txBody>
      </p:sp>
      <p:sp>
        <p:nvSpPr>
          <p:cNvPr id="105" name="Pfeil: nach unten 104">
            <a:extLst>
              <a:ext uri="{FF2B5EF4-FFF2-40B4-BE49-F238E27FC236}">
                <a16:creationId xmlns:a16="http://schemas.microsoft.com/office/drawing/2014/main" xmlns="" id="{E4A1F3AC-6CE9-45AD-B1FF-274BE8AC8021}"/>
              </a:ext>
            </a:extLst>
          </p:cNvPr>
          <p:cNvSpPr/>
          <p:nvPr/>
        </p:nvSpPr>
        <p:spPr>
          <a:xfrm rot="10800000">
            <a:off x="1327366" y="3003288"/>
            <a:ext cx="137397" cy="5658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Pfeil: nach unten 105">
            <a:extLst>
              <a:ext uri="{FF2B5EF4-FFF2-40B4-BE49-F238E27FC236}">
                <a16:creationId xmlns:a16="http://schemas.microsoft.com/office/drawing/2014/main" xmlns="" id="{87AB6AF0-4BB0-482C-B5FC-A6B10ED34D8B}"/>
              </a:ext>
            </a:extLst>
          </p:cNvPr>
          <p:cNvSpPr/>
          <p:nvPr/>
        </p:nvSpPr>
        <p:spPr>
          <a:xfrm rot="10800000">
            <a:off x="1315622" y="4572476"/>
            <a:ext cx="149141" cy="11794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Pfeil: nach unten 106">
            <a:extLst>
              <a:ext uri="{FF2B5EF4-FFF2-40B4-BE49-F238E27FC236}">
                <a16:creationId xmlns:a16="http://schemas.microsoft.com/office/drawing/2014/main" xmlns="" id="{2BDFBE07-5395-4CA0-9B12-0FDC59D7ABC2}"/>
              </a:ext>
            </a:extLst>
          </p:cNvPr>
          <p:cNvSpPr/>
          <p:nvPr/>
        </p:nvSpPr>
        <p:spPr>
          <a:xfrm rot="16200000">
            <a:off x="3001409" y="1929947"/>
            <a:ext cx="143367" cy="8709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Pfeil: nach unten 107">
            <a:extLst>
              <a:ext uri="{FF2B5EF4-FFF2-40B4-BE49-F238E27FC236}">
                <a16:creationId xmlns:a16="http://schemas.microsoft.com/office/drawing/2014/main" xmlns="" id="{4561F13F-2A20-4CC3-B3E5-23B9863F271D}"/>
              </a:ext>
            </a:extLst>
          </p:cNvPr>
          <p:cNvSpPr/>
          <p:nvPr/>
        </p:nvSpPr>
        <p:spPr>
          <a:xfrm rot="16200000">
            <a:off x="5121948" y="2726227"/>
            <a:ext cx="137397" cy="408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Pfeil: nach unten 108">
            <a:extLst>
              <a:ext uri="{FF2B5EF4-FFF2-40B4-BE49-F238E27FC236}">
                <a16:creationId xmlns:a16="http://schemas.microsoft.com/office/drawing/2014/main" xmlns="" id="{B89A2739-F68C-49D1-95E3-8AD2FF508754}"/>
              </a:ext>
            </a:extLst>
          </p:cNvPr>
          <p:cNvSpPr/>
          <p:nvPr/>
        </p:nvSpPr>
        <p:spPr>
          <a:xfrm>
            <a:off x="5833533" y="1191069"/>
            <a:ext cx="124317" cy="446278"/>
          </a:xfrm>
          <a:prstGeom prst="downArrow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Pfeil: nach unten 109">
            <a:extLst>
              <a:ext uri="{FF2B5EF4-FFF2-40B4-BE49-F238E27FC236}">
                <a16:creationId xmlns:a16="http://schemas.microsoft.com/office/drawing/2014/main" xmlns="" id="{6CFAC849-22D3-4B73-9EBE-F2ECC7AB7D8C}"/>
              </a:ext>
            </a:extLst>
          </p:cNvPr>
          <p:cNvSpPr/>
          <p:nvPr/>
        </p:nvSpPr>
        <p:spPr>
          <a:xfrm>
            <a:off x="7965111" y="2722010"/>
            <a:ext cx="129022" cy="202013"/>
          </a:xfrm>
          <a:prstGeom prst="downArrow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1" name="Pfeil: nach unten 110">
            <a:extLst>
              <a:ext uri="{FF2B5EF4-FFF2-40B4-BE49-F238E27FC236}">
                <a16:creationId xmlns:a16="http://schemas.microsoft.com/office/drawing/2014/main" xmlns="" id="{4A3A4868-E5A9-4269-958B-3DDB1A7E3FAB}"/>
              </a:ext>
            </a:extLst>
          </p:cNvPr>
          <p:cNvSpPr/>
          <p:nvPr/>
        </p:nvSpPr>
        <p:spPr>
          <a:xfrm rot="16200000">
            <a:off x="6961431" y="3467531"/>
            <a:ext cx="124317" cy="4462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Pfeil: nach unten 111">
            <a:extLst>
              <a:ext uri="{FF2B5EF4-FFF2-40B4-BE49-F238E27FC236}">
                <a16:creationId xmlns:a16="http://schemas.microsoft.com/office/drawing/2014/main" xmlns="" id="{481EBA1C-0DF8-4477-8F75-36CE52276613}"/>
              </a:ext>
            </a:extLst>
          </p:cNvPr>
          <p:cNvSpPr/>
          <p:nvPr/>
        </p:nvSpPr>
        <p:spPr>
          <a:xfrm rot="2053907">
            <a:off x="9167737" y="2615446"/>
            <a:ext cx="128768" cy="512817"/>
          </a:xfrm>
          <a:prstGeom prst="downArrow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3" name="Pfeil: nach unten 112">
            <a:extLst>
              <a:ext uri="{FF2B5EF4-FFF2-40B4-BE49-F238E27FC236}">
                <a16:creationId xmlns:a16="http://schemas.microsoft.com/office/drawing/2014/main" xmlns="" id="{CE44391F-BD78-42BE-BCEF-87E98282BD65}"/>
              </a:ext>
            </a:extLst>
          </p:cNvPr>
          <p:cNvSpPr/>
          <p:nvPr/>
        </p:nvSpPr>
        <p:spPr>
          <a:xfrm rot="16200000">
            <a:off x="9274668" y="4197012"/>
            <a:ext cx="124317" cy="3949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Pfeil: nach unten 113">
            <a:extLst>
              <a:ext uri="{FF2B5EF4-FFF2-40B4-BE49-F238E27FC236}">
                <a16:creationId xmlns:a16="http://schemas.microsoft.com/office/drawing/2014/main" xmlns="" id="{BFA519E3-13A8-4DD4-8312-6EA4EDA08088}"/>
              </a:ext>
            </a:extLst>
          </p:cNvPr>
          <p:cNvSpPr/>
          <p:nvPr/>
        </p:nvSpPr>
        <p:spPr>
          <a:xfrm>
            <a:off x="10447415" y="5693996"/>
            <a:ext cx="124317" cy="4462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xmlns="" id="{486747BE-7F98-4DCF-BD9F-ADEE3DAD519D}"/>
              </a:ext>
            </a:extLst>
          </p:cNvPr>
          <p:cNvSpPr txBox="1"/>
          <p:nvPr/>
        </p:nvSpPr>
        <p:spPr>
          <a:xfrm>
            <a:off x="7849626" y="5212010"/>
            <a:ext cx="621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/>
              <a:t>Testing</a:t>
            </a:r>
            <a:endParaRPr lang="en-US" sz="1200" dirty="0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xmlns="" id="{069119A8-B425-478D-A08C-5D9FC4977376}"/>
              </a:ext>
            </a:extLst>
          </p:cNvPr>
          <p:cNvSpPr txBox="1"/>
          <p:nvPr/>
        </p:nvSpPr>
        <p:spPr>
          <a:xfrm>
            <a:off x="7805301" y="4237295"/>
            <a:ext cx="604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Design</a:t>
            </a:r>
            <a:endParaRPr lang="en-US" sz="1200" dirty="0"/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xmlns="" id="{51611C5F-6457-448B-A151-A1F0A3E1D269}"/>
              </a:ext>
            </a:extLst>
          </p:cNvPr>
          <p:cNvSpPr txBox="1"/>
          <p:nvPr/>
        </p:nvSpPr>
        <p:spPr>
          <a:xfrm>
            <a:off x="10126240" y="4572477"/>
            <a:ext cx="710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/>
              <a:t>Approve</a:t>
            </a:r>
            <a:endParaRPr lang="en-US" sz="1200" dirty="0"/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xmlns="" id="{FDFB0F2B-294D-4B3E-B686-50A21D5E64D0}"/>
              </a:ext>
            </a:extLst>
          </p:cNvPr>
          <p:cNvSpPr txBox="1"/>
          <p:nvPr/>
        </p:nvSpPr>
        <p:spPr>
          <a:xfrm>
            <a:off x="10126240" y="5333940"/>
            <a:ext cx="800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/>
              <a:t>Distribute</a:t>
            </a:r>
            <a:endParaRPr lang="en-US" sz="1200" dirty="0"/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xmlns="" id="{B3A18FC6-6748-469A-B1CC-D86C6036B649}"/>
              </a:ext>
            </a:extLst>
          </p:cNvPr>
          <p:cNvSpPr txBox="1"/>
          <p:nvPr/>
        </p:nvSpPr>
        <p:spPr>
          <a:xfrm>
            <a:off x="9863224" y="6544060"/>
            <a:ext cx="1215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/>
              <a:t>Runtime</a:t>
            </a:r>
            <a:r>
              <a:rPr lang="de-DE" sz="1200" dirty="0"/>
              <a:t> Catalog</a:t>
            </a:r>
            <a:endParaRPr lang="en-US" sz="1200" dirty="0"/>
          </a:p>
        </p:txBody>
      </p:sp>
      <p:sp>
        <p:nvSpPr>
          <p:cNvPr id="123" name="Rechteck: abgerundete Ecken 122">
            <a:extLst>
              <a:ext uri="{FF2B5EF4-FFF2-40B4-BE49-F238E27FC236}">
                <a16:creationId xmlns:a16="http://schemas.microsoft.com/office/drawing/2014/main" xmlns="" id="{A93CC788-7B04-4EF7-95B9-3DF67287C626}"/>
              </a:ext>
            </a:extLst>
          </p:cNvPr>
          <p:cNvSpPr/>
          <p:nvPr/>
        </p:nvSpPr>
        <p:spPr>
          <a:xfrm>
            <a:off x="6855792" y="61413"/>
            <a:ext cx="2415991" cy="115436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/>
              <a:t>Policy Design</a:t>
            </a:r>
            <a:endParaRPr lang="en-US" dirty="0"/>
          </a:p>
        </p:txBody>
      </p:sp>
      <p:sp>
        <p:nvSpPr>
          <p:cNvPr id="124" name="Rechteck: abgerundete Ecken 123">
            <a:extLst>
              <a:ext uri="{FF2B5EF4-FFF2-40B4-BE49-F238E27FC236}">
                <a16:creationId xmlns:a16="http://schemas.microsoft.com/office/drawing/2014/main" xmlns="" id="{45BAAFCF-8598-4721-A5FD-55DA8110C06E}"/>
              </a:ext>
            </a:extLst>
          </p:cNvPr>
          <p:cNvSpPr/>
          <p:nvPr/>
        </p:nvSpPr>
        <p:spPr>
          <a:xfrm>
            <a:off x="9364073" y="76373"/>
            <a:ext cx="2415991" cy="115436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/>
              <a:t>APPC CDT</a:t>
            </a:r>
            <a:endParaRPr lang="en-US" dirty="0"/>
          </a:p>
        </p:txBody>
      </p:sp>
      <p:pic>
        <p:nvPicPr>
          <p:cNvPr id="126" name="Grafik 125">
            <a:extLst>
              <a:ext uri="{FF2B5EF4-FFF2-40B4-BE49-F238E27FC236}">
                <a16:creationId xmlns:a16="http://schemas.microsoft.com/office/drawing/2014/main" xmlns="" id="{154CB8D8-ADEA-4D3E-99FB-36829D51B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669" y="2363320"/>
            <a:ext cx="632435" cy="632435"/>
          </a:xfrm>
          <a:prstGeom prst="rect">
            <a:avLst/>
          </a:prstGeom>
        </p:spPr>
      </p:pic>
      <p:pic>
        <p:nvPicPr>
          <p:cNvPr id="128" name="Grafik 127">
            <a:extLst>
              <a:ext uri="{FF2B5EF4-FFF2-40B4-BE49-F238E27FC236}">
                <a16:creationId xmlns:a16="http://schemas.microsoft.com/office/drawing/2014/main" xmlns="" id="{518BC980-EB5B-4799-A047-4C1B2F160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475" y="1931027"/>
            <a:ext cx="742816" cy="742816"/>
          </a:xfrm>
          <a:prstGeom prst="rect">
            <a:avLst/>
          </a:prstGeom>
        </p:spPr>
      </p:pic>
      <p:pic>
        <p:nvPicPr>
          <p:cNvPr id="129" name="Grafik 128">
            <a:extLst>
              <a:ext uri="{FF2B5EF4-FFF2-40B4-BE49-F238E27FC236}">
                <a16:creationId xmlns:a16="http://schemas.microsoft.com/office/drawing/2014/main" xmlns="" id="{EEAA159A-CA54-4F20-81EF-A3F4F7690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302" y="370025"/>
            <a:ext cx="651828" cy="651828"/>
          </a:xfrm>
          <a:prstGeom prst="rect">
            <a:avLst/>
          </a:prstGeom>
        </p:spPr>
      </p:pic>
      <p:pic>
        <p:nvPicPr>
          <p:cNvPr id="131" name="Grafik 130">
            <a:extLst>
              <a:ext uri="{FF2B5EF4-FFF2-40B4-BE49-F238E27FC236}">
                <a16:creationId xmlns:a16="http://schemas.microsoft.com/office/drawing/2014/main" xmlns="" id="{D3BBFEE6-3A98-45AC-9089-708639086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85" y="1942988"/>
            <a:ext cx="685800" cy="685800"/>
          </a:xfrm>
          <a:prstGeom prst="rect">
            <a:avLst/>
          </a:prstGeom>
        </p:spPr>
      </p:pic>
      <p:pic>
        <p:nvPicPr>
          <p:cNvPr id="133" name="Grafik 132">
            <a:extLst>
              <a:ext uri="{FF2B5EF4-FFF2-40B4-BE49-F238E27FC236}">
                <a16:creationId xmlns:a16="http://schemas.microsoft.com/office/drawing/2014/main" xmlns="" id="{477EE341-6847-4B39-A5D4-95003AA2E5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61" y="5783042"/>
            <a:ext cx="939885" cy="939885"/>
          </a:xfrm>
          <a:prstGeom prst="rect">
            <a:avLst/>
          </a:prstGeom>
        </p:spPr>
      </p:pic>
      <p:pic>
        <p:nvPicPr>
          <p:cNvPr id="134" name="Grafik 133">
            <a:extLst>
              <a:ext uri="{FF2B5EF4-FFF2-40B4-BE49-F238E27FC236}">
                <a16:creationId xmlns:a16="http://schemas.microsoft.com/office/drawing/2014/main" xmlns="" id="{660E2350-F5FB-44ED-95D7-C62CAA6287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289" y="5823064"/>
            <a:ext cx="939885" cy="939885"/>
          </a:xfrm>
          <a:prstGeom prst="rect">
            <a:avLst/>
          </a:prstGeom>
        </p:spPr>
      </p:pic>
      <p:pic>
        <p:nvPicPr>
          <p:cNvPr id="135" name="Grafik 134">
            <a:extLst>
              <a:ext uri="{FF2B5EF4-FFF2-40B4-BE49-F238E27FC236}">
                <a16:creationId xmlns:a16="http://schemas.microsoft.com/office/drawing/2014/main" xmlns="" id="{0E748419-216F-4A8D-BD0C-B197EC5DFD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954" y="5821055"/>
            <a:ext cx="939885" cy="939885"/>
          </a:xfrm>
          <a:prstGeom prst="rect">
            <a:avLst/>
          </a:prstGeom>
        </p:spPr>
      </p:pic>
      <p:pic>
        <p:nvPicPr>
          <p:cNvPr id="136" name="Grafik 135">
            <a:extLst>
              <a:ext uri="{FF2B5EF4-FFF2-40B4-BE49-F238E27FC236}">
                <a16:creationId xmlns:a16="http://schemas.microsoft.com/office/drawing/2014/main" xmlns="" id="{56883F01-D570-477E-9A34-A85F1F49FD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619" y="5830771"/>
            <a:ext cx="939885" cy="939885"/>
          </a:xfrm>
          <a:prstGeom prst="rect">
            <a:avLst/>
          </a:prstGeom>
        </p:spPr>
      </p:pic>
      <p:pic>
        <p:nvPicPr>
          <p:cNvPr id="137" name="Grafik 136">
            <a:extLst>
              <a:ext uri="{FF2B5EF4-FFF2-40B4-BE49-F238E27FC236}">
                <a16:creationId xmlns:a16="http://schemas.microsoft.com/office/drawing/2014/main" xmlns="" id="{E7A6E044-EBB0-4C9B-9591-4176190731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403" y="5827064"/>
            <a:ext cx="939885" cy="939885"/>
          </a:xfrm>
          <a:prstGeom prst="rect">
            <a:avLst/>
          </a:prstGeom>
        </p:spPr>
      </p:pic>
      <p:pic>
        <p:nvPicPr>
          <p:cNvPr id="139" name="Grafik 138">
            <a:extLst>
              <a:ext uri="{FF2B5EF4-FFF2-40B4-BE49-F238E27FC236}">
                <a16:creationId xmlns:a16="http://schemas.microsoft.com/office/drawing/2014/main" xmlns="" id="{4CD7D1C3-2C36-4BE8-8C67-88530B75B1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185" y="4163422"/>
            <a:ext cx="522376" cy="522376"/>
          </a:xfrm>
          <a:prstGeom prst="rect">
            <a:avLst/>
          </a:prstGeom>
        </p:spPr>
      </p:pic>
      <p:pic>
        <p:nvPicPr>
          <p:cNvPr id="141" name="Grafik 140">
            <a:extLst>
              <a:ext uri="{FF2B5EF4-FFF2-40B4-BE49-F238E27FC236}">
                <a16:creationId xmlns:a16="http://schemas.microsoft.com/office/drawing/2014/main" xmlns="" id="{2C0ACAA8-80E6-4ABA-913C-4C3A5E5CAF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747" y="3266696"/>
            <a:ext cx="560771" cy="560771"/>
          </a:xfrm>
          <a:prstGeom prst="rect">
            <a:avLst/>
          </a:prstGeom>
        </p:spPr>
      </p:pic>
      <p:pic>
        <p:nvPicPr>
          <p:cNvPr id="142" name="Grafik 141">
            <a:extLst>
              <a:ext uri="{FF2B5EF4-FFF2-40B4-BE49-F238E27FC236}">
                <a16:creationId xmlns:a16="http://schemas.microsoft.com/office/drawing/2014/main" xmlns="" id="{8C5FB3A4-1589-4C6C-8A0F-83670A2ECB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813" y="4637524"/>
            <a:ext cx="591142" cy="591142"/>
          </a:xfrm>
          <a:prstGeom prst="rect">
            <a:avLst/>
          </a:prstGeom>
        </p:spPr>
      </p:pic>
      <p:pic>
        <p:nvPicPr>
          <p:cNvPr id="143" name="Grafik 142">
            <a:extLst>
              <a:ext uri="{FF2B5EF4-FFF2-40B4-BE49-F238E27FC236}">
                <a16:creationId xmlns:a16="http://schemas.microsoft.com/office/drawing/2014/main" xmlns="" id="{DB48DA22-BF9A-46E8-8C8E-C5262A9B9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713" y="3722820"/>
            <a:ext cx="535450" cy="535450"/>
          </a:xfrm>
          <a:prstGeom prst="rect">
            <a:avLst/>
          </a:prstGeom>
        </p:spPr>
      </p:pic>
      <p:pic>
        <p:nvPicPr>
          <p:cNvPr id="144" name="Grafik 143">
            <a:extLst>
              <a:ext uri="{FF2B5EF4-FFF2-40B4-BE49-F238E27FC236}">
                <a16:creationId xmlns:a16="http://schemas.microsoft.com/office/drawing/2014/main" xmlns="" id="{1B39C302-6370-4044-BE3A-432B76EE3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039" y="3400605"/>
            <a:ext cx="535450" cy="535450"/>
          </a:xfrm>
          <a:prstGeom prst="rect">
            <a:avLst/>
          </a:prstGeom>
        </p:spPr>
      </p:pic>
      <p:pic>
        <p:nvPicPr>
          <p:cNvPr id="146" name="Grafik 145">
            <a:extLst>
              <a:ext uri="{FF2B5EF4-FFF2-40B4-BE49-F238E27FC236}">
                <a16:creationId xmlns:a16="http://schemas.microsoft.com/office/drawing/2014/main" xmlns="" id="{4C2B348C-41FA-4316-862F-2BEB70C7DC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618" y="2062324"/>
            <a:ext cx="572901" cy="572901"/>
          </a:xfrm>
          <a:prstGeom prst="rect">
            <a:avLst/>
          </a:prstGeom>
        </p:spPr>
      </p:pic>
      <p:pic>
        <p:nvPicPr>
          <p:cNvPr id="148" name="Grafik 147">
            <a:extLst>
              <a:ext uri="{FF2B5EF4-FFF2-40B4-BE49-F238E27FC236}">
                <a16:creationId xmlns:a16="http://schemas.microsoft.com/office/drawing/2014/main" xmlns="" id="{8A2C740A-4F13-4770-A568-574E58A492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816" y="3079150"/>
            <a:ext cx="709154" cy="709154"/>
          </a:xfrm>
          <a:prstGeom prst="rect">
            <a:avLst/>
          </a:prstGeom>
        </p:spPr>
      </p:pic>
      <p:pic>
        <p:nvPicPr>
          <p:cNvPr id="150" name="Grafik 149">
            <a:extLst>
              <a:ext uri="{FF2B5EF4-FFF2-40B4-BE49-F238E27FC236}">
                <a16:creationId xmlns:a16="http://schemas.microsoft.com/office/drawing/2014/main" xmlns="" id="{1C2EE894-130D-4472-A82B-BD19B0AF2E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483" y="385604"/>
            <a:ext cx="639424" cy="639424"/>
          </a:xfrm>
          <a:prstGeom prst="rect">
            <a:avLst/>
          </a:prstGeom>
        </p:spPr>
      </p:pic>
      <p:pic>
        <p:nvPicPr>
          <p:cNvPr id="151" name="Grafik 150">
            <a:extLst>
              <a:ext uri="{FF2B5EF4-FFF2-40B4-BE49-F238E27FC236}">
                <a16:creationId xmlns:a16="http://schemas.microsoft.com/office/drawing/2014/main" xmlns="" id="{78CBDC36-89A0-47CF-8137-34A3913F68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598" y="1970081"/>
            <a:ext cx="639424" cy="639424"/>
          </a:xfrm>
          <a:prstGeom prst="rect">
            <a:avLst/>
          </a:prstGeom>
        </p:spPr>
      </p:pic>
      <p:pic>
        <p:nvPicPr>
          <p:cNvPr id="152" name="Grafik 151">
            <a:extLst>
              <a:ext uri="{FF2B5EF4-FFF2-40B4-BE49-F238E27FC236}">
                <a16:creationId xmlns:a16="http://schemas.microsoft.com/office/drawing/2014/main" xmlns="" id="{AB8B8796-EB6B-4449-95E6-4FDBFD7A61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433" y="1942401"/>
            <a:ext cx="639424" cy="639424"/>
          </a:xfrm>
          <a:prstGeom prst="rect">
            <a:avLst/>
          </a:prstGeom>
        </p:spPr>
      </p:pic>
      <p:pic>
        <p:nvPicPr>
          <p:cNvPr id="154" name="Grafik 153">
            <a:extLst>
              <a:ext uri="{FF2B5EF4-FFF2-40B4-BE49-F238E27FC236}">
                <a16:creationId xmlns:a16="http://schemas.microsoft.com/office/drawing/2014/main" xmlns="" id="{DCF2E2F6-13F0-42EF-9506-356B5FBD48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656" y="307245"/>
            <a:ext cx="793263" cy="793263"/>
          </a:xfrm>
          <a:prstGeom prst="rect">
            <a:avLst/>
          </a:prstGeom>
        </p:spPr>
      </p:pic>
      <p:pic>
        <p:nvPicPr>
          <p:cNvPr id="158" name="Grafik 157">
            <a:extLst>
              <a:ext uri="{FF2B5EF4-FFF2-40B4-BE49-F238E27FC236}">
                <a16:creationId xmlns:a16="http://schemas.microsoft.com/office/drawing/2014/main" xmlns="" id="{B7C83643-705D-4841-8F73-CCE710B5BA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318" y="419787"/>
            <a:ext cx="606348" cy="606348"/>
          </a:xfrm>
          <a:prstGeom prst="rect">
            <a:avLst/>
          </a:prstGeom>
        </p:spPr>
      </p:pic>
      <p:sp>
        <p:nvSpPr>
          <p:cNvPr id="159" name="Pfeil: nach unten 158">
            <a:extLst>
              <a:ext uri="{FF2B5EF4-FFF2-40B4-BE49-F238E27FC236}">
                <a16:creationId xmlns:a16="http://schemas.microsoft.com/office/drawing/2014/main" xmlns="" id="{DB94ECE3-6087-478A-B573-A7B2D9DE29FA}"/>
              </a:ext>
            </a:extLst>
          </p:cNvPr>
          <p:cNvSpPr/>
          <p:nvPr/>
        </p:nvSpPr>
        <p:spPr>
          <a:xfrm>
            <a:off x="8001179" y="1144862"/>
            <a:ext cx="116734" cy="273568"/>
          </a:xfrm>
          <a:prstGeom prst="downArrow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Pfeil: nach unten 159">
            <a:extLst>
              <a:ext uri="{FF2B5EF4-FFF2-40B4-BE49-F238E27FC236}">
                <a16:creationId xmlns:a16="http://schemas.microsoft.com/office/drawing/2014/main" xmlns="" id="{14ED8D24-2514-4616-B6F5-B6AEEF75C300}"/>
              </a:ext>
            </a:extLst>
          </p:cNvPr>
          <p:cNvSpPr/>
          <p:nvPr/>
        </p:nvSpPr>
        <p:spPr>
          <a:xfrm rot="5218442">
            <a:off x="6750462" y="608869"/>
            <a:ext cx="116734" cy="273568"/>
          </a:xfrm>
          <a:prstGeom prst="downArrow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Pfeil: nach unten 160">
            <a:extLst>
              <a:ext uri="{FF2B5EF4-FFF2-40B4-BE49-F238E27FC236}">
                <a16:creationId xmlns:a16="http://schemas.microsoft.com/office/drawing/2014/main" xmlns="" id="{79E2BD4D-3DE2-4BFA-936F-D93DAB826F5F}"/>
              </a:ext>
            </a:extLst>
          </p:cNvPr>
          <p:cNvSpPr/>
          <p:nvPr/>
        </p:nvSpPr>
        <p:spPr>
          <a:xfrm>
            <a:off x="10568793" y="1175797"/>
            <a:ext cx="116734" cy="273568"/>
          </a:xfrm>
          <a:prstGeom prst="downArrow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5" name="Grafik 164">
            <a:extLst>
              <a:ext uri="{FF2B5EF4-FFF2-40B4-BE49-F238E27FC236}">
                <a16:creationId xmlns:a16="http://schemas.microsoft.com/office/drawing/2014/main" xmlns="" id="{A9A92B44-FBDB-41EA-92A0-F5FE18D46B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842" y="4761860"/>
            <a:ext cx="710579" cy="710579"/>
          </a:xfrm>
          <a:prstGeom prst="rect">
            <a:avLst/>
          </a:prstGeom>
        </p:spPr>
      </p:pic>
      <p:pic>
        <p:nvPicPr>
          <p:cNvPr id="167" name="Grafik 166">
            <a:extLst>
              <a:ext uri="{FF2B5EF4-FFF2-40B4-BE49-F238E27FC236}">
                <a16:creationId xmlns:a16="http://schemas.microsoft.com/office/drawing/2014/main" xmlns="" id="{EC1B1451-764E-4743-BB75-49DDEA9AED0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993" y="246891"/>
            <a:ext cx="773855" cy="773855"/>
          </a:xfrm>
          <a:prstGeom prst="rect">
            <a:avLst/>
          </a:prstGeom>
        </p:spPr>
      </p:pic>
      <p:pic>
        <p:nvPicPr>
          <p:cNvPr id="169" name="Grafik 168">
            <a:extLst>
              <a:ext uri="{FF2B5EF4-FFF2-40B4-BE49-F238E27FC236}">
                <a16:creationId xmlns:a16="http://schemas.microsoft.com/office/drawing/2014/main" xmlns="" id="{8324F0F8-825A-472B-889B-F8ABBDD289E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529" y="5983373"/>
            <a:ext cx="692807" cy="69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0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xmlns="" id="{7A5CF150-DFB4-4983-B55F-37A09A37F7BD}"/>
              </a:ext>
            </a:extLst>
          </p:cNvPr>
          <p:cNvSpPr/>
          <p:nvPr/>
        </p:nvSpPr>
        <p:spPr>
          <a:xfrm>
            <a:off x="3063061" y="1945559"/>
            <a:ext cx="7861747" cy="3961921"/>
          </a:xfrm>
          <a:prstGeom prst="roundRect">
            <a:avLst>
              <a:gd name="adj" fmla="val 3606"/>
            </a:avLst>
          </a:prstGeom>
          <a:solidFill>
            <a:srgbClr val="1C2754"/>
          </a:solidFill>
          <a:ln>
            <a:solidFill>
              <a:srgbClr val="1C275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SDC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Flussdiagramm: Mehrere Dokumente 10">
            <a:extLst>
              <a:ext uri="{FF2B5EF4-FFF2-40B4-BE49-F238E27FC236}">
                <a16:creationId xmlns:a16="http://schemas.microsoft.com/office/drawing/2014/main" xmlns="" id="{BC662293-2A49-4AB7-A397-C15C13B00839}"/>
              </a:ext>
            </a:extLst>
          </p:cNvPr>
          <p:cNvSpPr/>
          <p:nvPr/>
        </p:nvSpPr>
        <p:spPr>
          <a:xfrm>
            <a:off x="881955" y="3888837"/>
            <a:ext cx="897837" cy="876978"/>
          </a:xfrm>
          <a:prstGeom prst="flowChartMultidocument">
            <a:avLst/>
          </a:prstGeom>
          <a:solidFill>
            <a:srgbClr val="1C27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5A64CB0D-68AD-431E-BFFD-E111323E4527}"/>
              </a:ext>
            </a:extLst>
          </p:cNvPr>
          <p:cNvSpPr txBox="1"/>
          <p:nvPr/>
        </p:nvSpPr>
        <p:spPr>
          <a:xfrm>
            <a:off x="485711" y="6423984"/>
            <a:ext cx="1685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VNF/PNF Provider</a:t>
            </a:r>
            <a:endParaRPr lang="en-US" sz="16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xmlns="" id="{50373478-C8F6-42C2-B4CD-267CA102315D}"/>
              </a:ext>
            </a:extLst>
          </p:cNvPr>
          <p:cNvSpPr txBox="1"/>
          <p:nvPr/>
        </p:nvSpPr>
        <p:spPr>
          <a:xfrm>
            <a:off x="844188" y="3968803"/>
            <a:ext cx="816249" cy="769441"/>
          </a:xfrm>
          <a:prstGeom prst="rect">
            <a:avLst/>
          </a:prstGeom>
          <a:solidFill>
            <a:srgbClr val="1C275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>
                <a:solidFill>
                  <a:schemeClr val="bg1"/>
                </a:solidFill>
              </a:rPr>
              <a:t>xNF</a:t>
            </a:r>
            <a:r>
              <a:rPr lang="en-US" sz="1100" dirty="0" smtClean="0">
                <a:solidFill>
                  <a:schemeClr val="bg1"/>
                </a:solidFill>
              </a:rPr>
              <a:t/>
            </a:r>
            <a:br>
              <a:rPr lang="en-US" sz="1100" dirty="0" smtClean="0">
                <a:solidFill>
                  <a:schemeClr val="bg1"/>
                </a:solidFill>
              </a:rPr>
            </a:br>
            <a:r>
              <a:rPr lang="en-US" sz="1100" dirty="0" smtClean="0">
                <a:solidFill>
                  <a:schemeClr val="bg1"/>
                </a:solidFill>
              </a:rPr>
              <a:t>Descriptor,</a:t>
            </a:r>
            <a:br>
              <a:rPr lang="en-US" sz="1100" dirty="0" smtClean="0">
                <a:solidFill>
                  <a:schemeClr val="bg1"/>
                </a:solidFill>
              </a:rPr>
            </a:br>
            <a:r>
              <a:rPr lang="en-US" sz="1100" dirty="0" smtClean="0">
                <a:solidFill>
                  <a:schemeClr val="bg1"/>
                </a:solidFill>
              </a:rPr>
              <a:t>Artifacts, 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Model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xmlns="" id="{A6E3EBFE-0EBF-4CFE-B066-866D5F97A9FD}"/>
              </a:ext>
            </a:extLst>
          </p:cNvPr>
          <p:cNvSpPr/>
          <p:nvPr/>
        </p:nvSpPr>
        <p:spPr>
          <a:xfrm>
            <a:off x="132160" y="2086824"/>
            <a:ext cx="2342520" cy="1282299"/>
          </a:xfrm>
          <a:prstGeom prst="roundRect">
            <a:avLst/>
          </a:prstGeom>
          <a:solidFill>
            <a:srgbClr val="1C2754"/>
          </a:solidFill>
          <a:ln>
            <a:solidFill>
              <a:srgbClr val="1C1D54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Pre-Onboarding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xmlns="" id="{E27B0419-8444-4818-B349-4886701B3E86}"/>
              </a:ext>
            </a:extLst>
          </p:cNvPr>
          <p:cNvSpPr txBox="1"/>
          <p:nvPr/>
        </p:nvSpPr>
        <p:spPr>
          <a:xfrm>
            <a:off x="306735" y="2974795"/>
            <a:ext cx="7745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Validation</a:t>
            </a:r>
            <a:br>
              <a:rPr lang="en-US" sz="1100" dirty="0" smtClean="0">
                <a:solidFill>
                  <a:schemeClr val="bg1"/>
                </a:solidFill>
              </a:rPr>
            </a:br>
            <a:r>
              <a:rPr lang="en-US" sz="1100" dirty="0" smtClean="0">
                <a:solidFill>
                  <a:schemeClr val="bg1"/>
                </a:solidFill>
              </a:rPr>
              <a:t>(VNF-SDK)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xmlns="" id="{59E8088D-5E47-45D4-A471-B04BC630A9FB}"/>
              </a:ext>
            </a:extLst>
          </p:cNvPr>
          <p:cNvSpPr txBox="1"/>
          <p:nvPr/>
        </p:nvSpPr>
        <p:spPr>
          <a:xfrm>
            <a:off x="1434221" y="2992029"/>
            <a:ext cx="752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Packaging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xmlns="" id="{65E3D396-6F12-40EF-9602-4105675A23EE}"/>
              </a:ext>
            </a:extLst>
          </p:cNvPr>
          <p:cNvSpPr/>
          <p:nvPr/>
        </p:nvSpPr>
        <p:spPr>
          <a:xfrm>
            <a:off x="3261089" y="2179142"/>
            <a:ext cx="1496597" cy="2181386"/>
          </a:xfrm>
          <a:prstGeom prst="roundRect">
            <a:avLst/>
          </a:prstGeom>
          <a:solidFill>
            <a:srgbClr val="1C2754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Onboarding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xmlns="" id="{8D542FB4-1083-4D2D-9364-A046F249C447}"/>
              </a:ext>
            </a:extLst>
          </p:cNvPr>
          <p:cNvSpPr/>
          <p:nvPr/>
        </p:nvSpPr>
        <p:spPr>
          <a:xfrm>
            <a:off x="4866984" y="2192033"/>
            <a:ext cx="1556990" cy="2181387"/>
          </a:xfrm>
          <a:prstGeom prst="roundRect">
            <a:avLst/>
          </a:prstGeom>
          <a:solidFill>
            <a:srgbClr val="1C2754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VF Creation and Testing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xmlns="" id="{3408A3A4-1C5E-4765-84A5-6B34FDBB27DB}"/>
              </a:ext>
            </a:extLst>
          </p:cNvPr>
          <p:cNvSpPr/>
          <p:nvPr/>
        </p:nvSpPr>
        <p:spPr>
          <a:xfrm>
            <a:off x="6566795" y="3299091"/>
            <a:ext cx="1912459" cy="2374696"/>
          </a:xfrm>
          <a:prstGeom prst="roundRect">
            <a:avLst/>
          </a:prstGeom>
          <a:solidFill>
            <a:srgbClr val="1C2754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Service Design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xmlns="" id="{CDDA2D65-3BDD-41EC-89E4-CEE94459EC8D}"/>
              </a:ext>
            </a:extLst>
          </p:cNvPr>
          <p:cNvSpPr/>
          <p:nvPr/>
        </p:nvSpPr>
        <p:spPr>
          <a:xfrm>
            <a:off x="8845335" y="3325098"/>
            <a:ext cx="1702595" cy="2374696"/>
          </a:xfrm>
          <a:prstGeom prst="roundRect">
            <a:avLst/>
          </a:prstGeom>
          <a:solidFill>
            <a:srgbClr val="1C2754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Governance Approval and Service Distribution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xmlns="" id="{D08CF1ED-5590-42CD-AE3A-5A4B6826D93D}"/>
              </a:ext>
            </a:extLst>
          </p:cNvPr>
          <p:cNvSpPr/>
          <p:nvPr/>
        </p:nvSpPr>
        <p:spPr>
          <a:xfrm>
            <a:off x="8604905" y="2192033"/>
            <a:ext cx="2141518" cy="919796"/>
          </a:xfrm>
          <a:prstGeom prst="roundRect">
            <a:avLst/>
          </a:prstGeom>
          <a:solidFill>
            <a:srgbClr val="1C2754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Control Loop Design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xmlns="" id="{03B17433-4DFB-47B2-9E64-6FF35561D92C}"/>
              </a:ext>
            </a:extLst>
          </p:cNvPr>
          <p:cNvSpPr/>
          <p:nvPr/>
        </p:nvSpPr>
        <p:spPr>
          <a:xfrm>
            <a:off x="3087025" y="495301"/>
            <a:ext cx="3186225" cy="1314228"/>
          </a:xfrm>
          <a:prstGeom prst="roundRect">
            <a:avLst/>
          </a:prstGeom>
          <a:solidFill>
            <a:srgbClr val="1C2754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VNF parameter assignment templating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xmlns="" id="{BFD9044D-CE12-47D8-841B-8B3149D3B303}"/>
              </a:ext>
            </a:extLst>
          </p:cNvPr>
          <p:cNvSpPr/>
          <p:nvPr/>
        </p:nvSpPr>
        <p:spPr>
          <a:xfrm>
            <a:off x="6549756" y="2192034"/>
            <a:ext cx="1929367" cy="919796"/>
          </a:xfrm>
          <a:prstGeom prst="roundRect">
            <a:avLst/>
          </a:prstGeom>
          <a:solidFill>
            <a:srgbClr val="1C2754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Workflow Design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xmlns="" id="{E9CCFEFD-175D-47F9-905E-55F6A38F28D7}"/>
              </a:ext>
            </a:extLst>
          </p:cNvPr>
          <p:cNvSpPr txBox="1"/>
          <p:nvPr/>
        </p:nvSpPr>
        <p:spPr>
          <a:xfrm>
            <a:off x="3738718" y="3983763"/>
            <a:ext cx="604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License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xmlns="" id="{CB2B9E2B-3872-4B87-808F-C79377A3ADCA}"/>
              </a:ext>
            </a:extLst>
          </p:cNvPr>
          <p:cNvSpPr txBox="1"/>
          <p:nvPr/>
        </p:nvSpPr>
        <p:spPr>
          <a:xfrm>
            <a:off x="3400178" y="3024046"/>
            <a:ext cx="11544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Vendor Software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Product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xmlns="" id="{FA18EA41-4DF0-4151-A821-BE675623CA13}"/>
              </a:ext>
            </a:extLst>
          </p:cNvPr>
          <p:cNvSpPr txBox="1"/>
          <p:nvPr/>
        </p:nvSpPr>
        <p:spPr>
          <a:xfrm>
            <a:off x="4084287" y="1545332"/>
            <a:ext cx="9717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CDS Blueprint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xmlns="" id="{CC561611-E150-4B26-809A-813994D8ABBB}"/>
              </a:ext>
            </a:extLst>
          </p:cNvPr>
          <p:cNvSpPr txBox="1"/>
          <p:nvPr/>
        </p:nvSpPr>
        <p:spPr>
          <a:xfrm>
            <a:off x="3320284" y="1542325"/>
            <a:ext cx="752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Packaging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xmlns="" id="{A1373E53-ADD4-4DA2-8B4B-89761F151D43}"/>
              </a:ext>
            </a:extLst>
          </p:cNvPr>
          <p:cNvSpPr txBox="1"/>
          <p:nvPr/>
        </p:nvSpPr>
        <p:spPr>
          <a:xfrm>
            <a:off x="5046472" y="1542326"/>
            <a:ext cx="1069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Data Dictionary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xmlns="" id="{3AB8C243-9AAA-4F4F-86B2-E046527592D2}"/>
              </a:ext>
            </a:extLst>
          </p:cNvPr>
          <p:cNvSpPr txBox="1"/>
          <p:nvPr/>
        </p:nvSpPr>
        <p:spPr>
          <a:xfrm>
            <a:off x="5128021" y="3279735"/>
            <a:ext cx="9012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VF/VNF/PNF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xmlns="" id="{C3AC5E8A-2667-4B8C-A4FF-438340279E90}"/>
              </a:ext>
            </a:extLst>
          </p:cNvPr>
          <p:cNvSpPr txBox="1"/>
          <p:nvPr/>
        </p:nvSpPr>
        <p:spPr>
          <a:xfrm>
            <a:off x="4374317" y="6444999"/>
            <a:ext cx="687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Tester</a:t>
            </a:r>
            <a:endParaRPr lang="en-US" sz="1600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xmlns="" id="{44A08A4E-CE7A-4204-B6B3-8735C4190445}"/>
              </a:ext>
            </a:extLst>
          </p:cNvPr>
          <p:cNvSpPr txBox="1"/>
          <p:nvPr/>
        </p:nvSpPr>
        <p:spPr>
          <a:xfrm>
            <a:off x="5338100" y="4069025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Testing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xmlns="" id="{DE74D622-6C4F-43CB-97FF-4AD5D1163C92}"/>
              </a:ext>
            </a:extLst>
          </p:cNvPr>
          <p:cNvSpPr txBox="1"/>
          <p:nvPr/>
        </p:nvSpPr>
        <p:spPr>
          <a:xfrm>
            <a:off x="8817599" y="2875282"/>
            <a:ext cx="1683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DCAE Blueprint (DCAE-DS)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xmlns="" id="{F3403EF9-5A82-46E4-9F95-0DFBF7DCA42A}"/>
              </a:ext>
            </a:extLst>
          </p:cNvPr>
          <p:cNvSpPr txBox="1"/>
          <p:nvPr/>
        </p:nvSpPr>
        <p:spPr>
          <a:xfrm>
            <a:off x="7072089" y="2928309"/>
            <a:ext cx="947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SO-Workflow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xmlns="" id="{39EA0E4E-3D8B-4AC9-8DFB-985304974C46}"/>
              </a:ext>
            </a:extLst>
          </p:cNvPr>
          <p:cNvSpPr txBox="1"/>
          <p:nvPr/>
        </p:nvSpPr>
        <p:spPr>
          <a:xfrm>
            <a:off x="3052130" y="6456785"/>
            <a:ext cx="918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Designer</a:t>
            </a:r>
            <a:endParaRPr lang="en-US" sz="1600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xmlns="" id="{66B50082-F41E-41F8-8F3F-A67E75614CD8}"/>
              </a:ext>
            </a:extLst>
          </p:cNvPr>
          <p:cNvSpPr txBox="1"/>
          <p:nvPr/>
        </p:nvSpPr>
        <p:spPr>
          <a:xfrm>
            <a:off x="5373799" y="6444999"/>
            <a:ext cx="976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Governor</a:t>
            </a:r>
            <a:endParaRPr lang="en-US" sz="1600" dirty="0"/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xmlns="" id="{4408F43E-8DDE-4DFC-A2FB-7BCE59F48D11}"/>
              </a:ext>
            </a:extLst>
          </p:cNvPr>
          <p:cNvSpPr txBox="1"/>
          <p:nvPr/>
        </p:nvSpPr>
        <p:spPr>
          <a:xfrm>
            <a:off x="6657813" y="6438861"/>
            <a:ext cx="942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Operator</a:t>
            </a:r>
            <a:endParaRPr lang="en-US" sz="1600" dirty="0"/>
          </a:p>
        </p:txBody>
      </p:sp>
      <p:sp>
        <p:nvSpPr>
          <p:cNvPr id="105" name="Pfeil: nach unten 104">
            <a:extLst>
              <a:ext uri="{FF2B5EF4-FFF2-40B4-BE49-F238E27FC236}">
                <a16:creationId xmlns:a16="http://schemas.microsoft.com/office/drawing/2014/main" xmlns="" id="{E4A1F3AC-6CE9-45AD-B1FF-274BE8AC8021}"/>
              </a:ext>
            </a:extLst>
          </p:cNvPr>
          <p:cNvSpPr/>
          <p:nvPr/>
        </p:nvSpPr>
        <p:spPr>
          <a:xfrm rot="10800000">
            <a:off x="1239758" y="3368085"/>
            <a:ext cx="127326" cy="492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6" name="Pfeil: nach unten 105">
            <a:extLst>
              <a:ext uri="{FF2B5EF4-FFF2-40B4-BE49-F238E27FC236}">
                <a16:creationId xmlns:a16="http://schemas.microsoft.com/office/drawing/2014/main" xmlns="" id="{87AB6AF0-4BB0-482C-B5FC-A6B10ED34D8B}"/>
              </a:ext>
            </a:extLst>
          </p:cNvPr>
          <p:cNvSpPr/>
          <p:nvPr/>
        </p:nvSpPr>
        <p:spPr>
          <a:xfrm rot="10800000">
            <a:off x="1228875" y="4733938"/>
            <a:ext cx="138209" cy="1026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7" name="Pfeil: nach unten 106">
            <a:extLst>
              <a:ext uri="{FF2B5EF4-FFF2-40B4-BE49-F238E27FC236}">
                <a16:creationId xmlns:a16="http://schemas.microsoft.com/office/drawing/2014/main" xmlns="" id="{2BDFBE07-5395-4CA0-9B12-0FDC59D7ABC2}"/>
              </a:ext>
            </a:extLst>
          </p:cNvPr>
          <p:cNvSpPr/>
          <p:nvPr/>
        </p:nvSpPr>
        <p:spPr>
          <a:xfrm rot="16200000">
            <a:off x="2795127" y="2409318"/>
            <a:ext cx="124790" cy="807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8" name="Pfeil: nach unten 107">
            <a:extLst>
              <a:ext uri="{FF2B5EF4-FFF2-40B4-BE49-F238E27FC236}">
                <a16:creationId xmlns:a16="http://schemas.microsoft.com/office/drawing/2014/main" xmlns="" id="{4561F13F-2A20-4CC3-B3E5-23B9863F271D}"/>
              </a:ext>
            </a:extLst>
          </p:cNvPr>
          <p:cNvSpPr/>
          <p:nvPr/>
        </p:nvSpPr>
        <p:spPr>
          <a:xfrm rot="16200000">
            <a:off x="4760061" y="3115418"/>
            <a:ext cx="119593" cy="3789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9" name="Pfeil: nach unten 108">
            <a:extLst>
              <a:ext uri="{FF2B5EF4-FFF2-40B4-BE49-F238E27FC236}">
                <a16:creationId xmlns:a16="http://schemas.microsoft.com/office/drawing/2014/main" xmlns="" id="{B89A2739-F68C-49D1-95E3-8AD2FF508754}"/>
              </a:ext>
            </a:extLst>
          </p:cNvPr>
          <p:cNvSpPr/>
          <p:nvPr/>
        </p:nvSpPr>
        <p:spPr>
          <a:xfrm>
            <a:off x="5415621" y="1790692"/>
            <a:ext cx="115205" cy="388450"/>
          </a:xfrm>
          <a:prstGeom prst="downArrow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0" name="Pfeil: nach unten 109">
            <a:extLst>
              <a:ext uri="{FF2B5EF4-FFF2-40B4-BE49-F238E27FC236}">
                <a16:creationId xmlns:a16="http://schemas.microsoft.com/office/drawing/2014/main" xmlns="" id="{6CFAC849-22D3-4B73-9EBE-F2ECC7AB7D8C}"/>
              </a:ext>
            </a:extLst>
          </p:cNvPr>
          <p:cNvSpPr/>
          <p:nvPr/>
        </p:nvSpPr>
        <p:spPr>
          <a:xfrm>
            <a:off x="7390953" y="3123254"/>
            <a:ext cx="119565" cy="175836"/>
          </a:xfrm>
          <a:prstGeom prst="downArrow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111" name="Pfeil: nach unten 110">
            <a:extLst>
              <a:ext uri="{FF2B5EF4-FFF2-40B4-BE49-F238E27FC236}">
                <a16:creationId xmlns:a16="http://schemas.microsoft.com/office/drawing/2014/main" xmlns="" id="{4A3A4868-E5A9-4269-958B-3DDB1A7E3FAB}"/>
              </a:ext>
            </a:extLst>
          </p:cNvPr>
          <p:cNvSpPr/>
          <p:nvPr/>
        </p:nvSpPr>
        <p:spPr>
          <a:xfrm rot="16200000">
            <a:off x="6464341" y="3759613"/>
            <a:ext cx="108208" cy="4135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2" name="Pfeil: nach unten 111">
            <a:extLst>
              <a:ext uri="{FF2B5EF4-FFF2-40B4-BE49-F238E27FC236}">
                <a16:creationId xmlns:a16="http://schemas.microsoft.com/office/drawing/2014/main" xmlns="" id="{481EBA1C-0DF8-4477-8F75-36CE52276613}"/>
              </a:ext>
            </a:extLst>
          </p:cNvPr>
          <p:cNvSpPr/>
          <p:nvPr/>
        </p:nvSpPr>
        <p:spPr>
          <a:xfrm rot="2053907">
            <a:off x="8505426" y="3030499"/>
            <a:ext cx="119329" cy="446367"/>
          </a:xfrm>
          <a:prstGeom prst="downArrow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113" name="Pfeil: nach unten 112">
            <a:extLst>
              <a:ext uri="{FF2B5EF4-FFF2-40B4-BE49-F238E27FC236}">
                <a16:creationId xmlns:a16="http://schemas.microsoft.com/office/drawing/2014/main" xmlns="" id="{CE44391F-BD78-42BE-BCEF-87E98282BD65}"/>
              </a:ext>
            </a:extLst>
          </p:cNvPr>
          <p:cNvSpPr/>
          <p:nvPr/>
        </p:nvSpPr>
        <p:spPr>
          <a:xfrm rot="16200000">
            <a:off x="8608017" y="4396013"/>
            <a:ext cx="108208" cy="3659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4" name="Pfeil: nach unten 113">
            <a:extLst>
              <a:ext uri="{FF2B5EF4-FFF2-40B4-BE49-F238E27FC236}">
                <a16:creationId xmlns:a16="http://schemas.microsoft.com/office/drawing/2014/main" xmlns="" id="{BFA519E3-13A8-4DD4-8312-6EA4EDA08088}"/>
              </a:ext>
            </a:extLst>
          </p:cNvPr>
          <p:cNvSpPr/>
          <p:nvPr/>
        </p:nvSpPr>
        <p:spPr>
          <a:xfrm>
            <a:off x="9691303" y="5710132"/>
            <a:ext cx="115205" cy="388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xmlns="" id="{486747BE-7F98-4DCF-BD9F-ADEE3DAD519D}"/>
              </a:ext>
            </a:extLst>
          </p:cNvPr>
          <p:cNvSpPr txBox="1"/>
          <p:nvPr/>
        </p:nvSpPr>
        <p:spPr>
          <a:xfrm>
            <a:off x="7273505" y="5290602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Testing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xmlns="" id="{069119A8-B425-478D-A08C-5D9FC4977376}"/>
              </a:ext>
            </a:extLst>
          </p:cNvPr>
          <p:cNvSpPr txBox="1"/>
          <p:nvPr/>
        </p:nvSpPr>
        <p:spPr>
          <a:xfrm>
            <a:off x="7239132" y="4442190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Design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xmlns="" id="{51611C5F-6457-448B-A151-A1F0A3E1D269}"/>
              </a:ext>
            </a:extLst>
          </p:cNvPr>
          <p:cNvSpPr txBox="1"/>
          <p:nvPr/>
        </p:nvSpPr>
        <p:spPr>
          <a:xfrm>
            <a:off x="9386928" y="4733939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Approve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xmlns="" id="{FDFB0F2B-294D-4B3E-B686-50A21D5E64D0}"/>
              </a:ext>
            </a:extLst>
          </p:cNvPr>
          <p:cNvSpPr txBox="1"/>
          <p:nvPr/>
        </p:nvSpPr>
        <p:spPr>
          <a:xfrm>
            <a:off x="9389100" y="5396732"/>
            <a:ext cx="7505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Distribute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xmlns="" id="{B3A18FC6-6748-469A-B1CC-D86C6036B649}"/>
              </a:ext>
            </a:extLst>
          </p:cNvPr>
          <p:cNvSpPr txBox="1"/>
          <p:nvPr/>
        </p:nvSpPr>
        <p:spPr>
          <a:xfrm>
            <a:off x="9147928" y="6450046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Runtime Catalog</a:t>
            </a:r>
            <a:endParaRPr lang="en-US" sz="1100" dirty="0"/>
          </a:p>
        </p:txBody>
      </p:sp>
      <p:sp>
        <p:nvSpPr>
          <p:cNvPr id="123" name="Rechteck: abgerundete Ecken 122">
            <a:extLst>
              <a:ext uri="{FF2B5EF4-FFF2-40B4-BE49-F238E27FC236}">
                <a16:creationId xmlns:a16="http://schemas.microsoft.com/office/drawing/2014/main" xmlns="" id="{A93CC788-7B04-4EF7-95B9-3DF67287C626}"/>
              </a:ext>
            </a:extLst>
          </p:cNvPr>
          <p:cNvSpPr/>
          <p:nvPr/>
        </p:nvSpPr>
        <p:spPr>
          <a:xfrm>
            <a:off x="6362947" y="495302"/>
            <a:ext cx="1734115" cy="1316902"/>
          </a:xfrm>
          <a:prstGeom prst="roundRect">
            <a:avLst/>
          </a:prstGeom>
          <a:solidFill>
            <a:srgbClr val="1C2754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Policy Design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4" name="Rechteck: abgerundete Ecken 123">
            <a:extLst>
              <a:ext uri="{FF2B5EF4-FFF2-40B4-BE49-F238E27FC236}">
                <a16:creationId xmlns:a16="http://schemas.microsoft.com/office/drawing/2014/main" xmlns="" id="{45BAAFCF-8598-4721-A5FD-55DA8110C06E}"/>
              </a:ext>
            </a:extLst>
          </p:cNvPr>
          <p:cNvSpPr/>
          <p:nvPr/>
        </p:nvSpPr>
        <p:spPr>
          <a:xfrm>
            <a:off x="8263329" y="495303"/>
            <a:ext cx="2662939" cy="1329922"/>
          </a:xfrm>
          <a:prstGeom prst="roundRect">
            <a:avLst/>
          </a:prstGeom>
          <a:solidFill>
            <a:srgbClr val="1C2754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VNF </a:t>
            </a:r>
            <a:r>
              <a:rPr lang="en-US" sz="1600" dirty="0" err="1" smtClean="0">
                <a:solidFill>
                  <a:schemeClr val="bg1"/>
                </a:solidFill>
              </a:rPr>
              <a:t>L</a:t>
            </a:r>
            <a:r>
              <a:rPr lang="en-US" sz="1600" dirty="0" err="1" smtClean="0">
                <a:solidFill>
                  <a:schemeClr val="bg1"/>
                </a:solidFill>
              </a:rPr>
              <a:t>ifeCycle</a:t>
            </a:r>
            <a:r>
              <a:rPr lang="en-US" sz="1600" dirty="0" smtClean="0">
                <a:solidFill>
                  <a:schemeClr val="bg1"/>
                </a:solidFill>
              </a:rPr>
              <a:t> Command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templating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26" name="Grafik 125">
            <a:extLst>
              <a:ext uri="{FF2B5EF4-FFF2-40B4-BE49-F238E27FC236}">
                <a16:creationId xmlns:a16="http://schemas.microsoft.com/office/drawing/2014/main" xmlns="" id="{154CB8D8-ADEA-4D3E-99FB-36829D51B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637" y="2811043"/>
            <a:ext cx="586077" cy="550484"/>
          </a:xfrm>
          <a:prstGeom prst="rect">
            <a:avLst/>
          </a:prstGeom>
        </p:spPr>
      </p:pic>
      <p:pic>
        <p:nvPicPr>
          <p:cNvPr id="129" name="Grafik 128">
            <a:extLst>
              <a:ext uri="{FF2B5EF4-FFF2-40B4-BE49-F238E27FC236}">
                <a16:creationId xmlns:a16="http://schemas.microsoft.com/office/drawing/2014/main" xmlns="" id="{EEAA159A-CA54-4F20-81EF-A3F4F7690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091" y="1076000"/>
            <a:ext cx="604049" cy="567365"/>
          </a:xfrm>
          <a:prstGeom prst="rect">
            <a:avLst/>
          </a:prstGeom>
        </p:spPr>
      </p:pic>
      <p:pic>
        <p:nvPicPr>
          <p:cNvPr id="131" name="Grafik 130">
            <a:extLst>
              <a:ext uri="{FF2B5EF4-FFF2-40B4-BE49-F238E27FC236}">
                <a16:creationId xmlns:a16="http://schemas.microsoft.com/office/drawing/2014/main" xmlns="" id="{D3BBFEE6-3A98-45AC-9089-708639086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06" y="2445178"/>
            <a:ext cx="635531" cy="596934"/>
          </a:xfrm>
          <a:prstGeom prst="rect">
            <a:avLst/>
          </a:prstGeom>
        </p:spPr>
      </p:pic>
      <p:pic>
        <p:nvPicPr>
          <p:cNvPr id="133" name="Grafik 132">
            <a:extLst>
              <a:ext uri="{FF2B5EF4-FFF2-40B4-BE49-F238E27FC236}">
                <a16:creationId xmlns:a16="http://schemas.microsoft.com/office/drawing/2014/main" xmlns="" id="{477EE341-6847-4B39-A5D4-95003AA2E5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54" y="5787640"/>
            <a:ext cx="870991" cy="818095"/>
          </a:xfrm>
          <a:prstGeom prst="rect">
            <a:avLst/>
          </a:prstGeom>
        </p:spPr>
      </p:pic>
      <p:pic>
        <p:nvPicPr>
          <p:cNvPr id="134" name="Grafik 133">
            <a:extLst>
              <a:ext uri="{FF2B5EF4-FFF2-40B4-BE49-F238E27FC236}">
                <a16:creationId xmlns:a16="http://schemas.microsoft.com/office/drawing/2014/main" xmlns="" id="{660E2350-F5FB-44ED-95D7-C62CAA6287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944" y="5822476"/>
            <a:ext cx="870991" cy="818095"/>
          </a:xfrm>
          <a:prstGeom prst="rect">
            <a:avLst/>
          </a:prstGeom>
        </p:spPr>
      </p:pic>
      <p:pic>
        <p:nvPicPr>
          <p:cNvPr id="135" name="Grafik 134">
            <a:extLst>
              <a:ext uri="{FF2B5EF4-FFF2-40B4-BE49-F238E27FC236}">
                <a16:creationId xmlns:a16="http://schemas.microsoft.com/office/drawing/2014/main" xmlns="" id="{0E748419-216F-4A8D-BD0C-B197EC5DFD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809" y="5820727"/>
            <a:ext cx="870991" cy="818095"/>
          </a:xfrm>
          <a:prstGeom prst="rect">
            <a:avLst/>
          </a:prstGeom>
        </p:spPr>
      </p:pic>
      <p:pic>
        <p:nvPicPr>
          <p:cNvPr id="136" name="Grafik 135">
            <a:extLst>
              <a:ext uri="{FF2B5EF4-FFF2-40B4-BE49-F238E27FC236}">
                <a16:creationId xmlns:a16="http://schemas.microsoft.com/office/drawing/2014/main" xmlns="" id="{56883F01-D570-477E-9A34-A85F1F49FD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674" y="5829184"/>
            <a:ext cx="870991" cy="818095"/>
          </a:xfrm>
          <a:prstGeom prst="rect">
            <a:avLst/>
          </a:prstGeom>
        </p:spPr>
      </p:pic>
      <p:pic>
        <p:nvPicPr>
          <p:cNvPr id="137" name="Grafik 136">
            <a:extLst>
              <a:ext uri="{FF2B5EF4-FFF2-40B4-BE49-F238E27FC236}">
                <a16:creationId xmlns:a16="http://schemas.microsoft.com/office/drawing/2014/main" xmlns="" id="{E7A6E044-EBB0-4C9B-9591-4176190731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832" y="5825958"/>
            <a:ext cx="870991" cy="818095"/>
          </a:xfrm>
          <a:prstGeom prst="rect">
            <a:avLst/>
          </a:prstGeom>
        </p:spPr>
      </p:pic>
      <p:pic>
        <p:nvPicPr>
          <p:cNvPr id="139" name="Grafik 138">
            <a:extLst>
              <a:ext uri="{FF2B5EF4-FFF2-40B4-BE49-F238E27FC236}">
                <a16:creationId xmlns:a16="http://schemas.microsoft.com/office/drawing/2014/main" xmlns="" id="{4CD7D1C3-2C36-4BE8-8C67-88530B75B1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870" y="4377889"/>
            <a:ext cx="484086" cy="454687"/>
          </a:xfrm>
          <a:prstGeom prst="rect">
            <a:avLst/>
          </a:prstGeom>
        </p:spPr>
      </p:pic>
      <p:pic>
        <p:nvPicPr>
          <p:cNvPr id="141" name="Grafik 140">
            <a:extLst>
              <a:ext uri="{FF2B5EF4-FFF2-40B4-BE49-F238E27FC236}">
                <a16:creationId xmlns:a16="http://schemas.microsoft.com/office/drawing/2014/main" xmlns="" id="{2C0ACAA8-80E6-4ABA-913C-4C3A5E5CAF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678" y="3597360"/>
            <a:ext cx="519666" cy="488107"/>
          </a:xfrm>
          <a:prstGeom prst="rect">
            <a:avLst/>
          </a:prstGeom>
        </p:spPr>
      </p:pic>
      <p:pic>
        <p:nvPicPr>
          <p:cNvPr id="142" name="Grafik 141">
            <a:extLst>
              <a:ext uri="{FF2B5EF4-FFF2-40B4-BE49-F238E27FC236}">
                <a16:creationId xmlns:a16="http://schemas.microsoft.com/office/drawing/2014/main" xmlns="" id="{8C5FB3A4-1589-4C6C-8A0F-83670A2ECB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379" y="4790557"/>
            <a:ext cx="547811" cy="514542"/>
          </a:xfrm>
          <a:prstGeom prst="rect">
            <a:avLst/>
          </a:prstGeom>
        </p:spPr>
      </p:pic>
      <p:pic>
        <p:nvPicPr>
          <p:cNvPr id="143" name="Grafik 142">
            <a:extLst>
              <a:ext uri="{FF2B5EF4-FFF2-40B4-BE49-F238E27FC236}">
                <a16:creationId xmlns:a16="http://schemas.microsoft.com/office/drawing/2014/main" xmlns="" id="{DB48DA22-BF9A-46E8-8C8E-C5262A9B9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035" y="3994380"/>
            <a:ext cx="496201" cy="466067"/>
          </a:xfrm>
          <a:prstGeom prst="rect">
            <a:avLst/>
          </a:prstGeom>
        </p:spPr>
      </p:pic>
      <p:pic>
        <p:nvPicPr>
          <p:cNvPr id="144" name="Grafik 143">
            <a:extLst>
              <a:ext uri="{FF2B5EF4-FFF2-40B4-BE49-F238E27FC236}">
                <a16:creationId xmlns:a16="http://schemas.microsoft.com/office/drawing/2014/main" xmlns="" id="{1B39C302-6370-4044-BE3A-432B76EE3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253" y="3713918"/>
            <a:ext cx="496201" cy="466067"/>
          </a:xfrm>
          <a:prstGeom prst="rect">
            <a:avLst/>
          </a:prstGeom>
        </p:spPr>
      </p:pic>
      <p:pic>
        <p:nvPicPr>
          <p:cNvPr id="146" name="Grafik 145">
            <a:extLst>
              <a:ext uri="{FF2B5EF4-FFF2-40B4-BE49-F238E27FC236}">
                <a16:creationId xmlns:a16="http://schemas.microsoft.com/office/drawing/2014/main" xmlns="" id="{4C2B348C-41FA-4316-862F-2BEB70C7DC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310" y="2549050"/>
            <a:ext cx="530907" cy="498665"/>
          </a:xfrm>
          <a:prstGeom prst="rect">
            <a:avLst/>
          </a:prstGeom>
        </p:spPr>
      </p:pic>
      <p:pic>
        <p:nvPicPr>
          <p:cNvPr id="148" name="Grafik 147">
            <a:extLst>
              <a:ext uri="{FF2B5EF4-FFF2-40B4-BE49-F238E27FC236}">
                <a16:creationId xmlns:a16="http://schemas.microsoft.com/office/drawing/2014/main" xmlns="" id="{8A2C740A-4F13-4770-A568-574E58A492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782" y="3434116"/>
            <a:ext cx="657173" cy="617262"/>
          </a:xfrm>
          <a:prstGeom prst="rect">
            <a:avLst/>
          </a:prstGeom>
        </p:spPr>
      </p:pic>
      <p:pic>
        <p:nvPicPr>
          <p:cNvPr id="150" name="Grafik 149">
            <a:extLst>
              <a:ext uri="{FF2B5EF4-FFF2-40B4-BE49-F238E27FC236}">
                <a16:creationId xmlns:a16="http://schemas.microsoft.com/office/drawing/2014/main" xmlns="" id="{1C2EE894-130D-4472-A82B-BD19B0AF2E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430" y="1089598"/>
            <a:ext cx="592554" cy="556568"/>
          </a:xfrm>
          <a:prstGeom prst="rect">
            <a:avLst/>
          </a:prstGeom>
        </p:spPr>
      </p:pic>
      <p:pic>
        <p:nvPicPr>
          <p:cNvPr id="151" name="Grafik 150">
            <a:extLst>
              <a:ext uri="{FF2B5EF4-FFF2-40B4-BE49-F238E27FC236}">
                <a16:creationId xmlns:a16="http://schemas.microsoft.com/office/drawing/2014/main" xmlns="" id="{78CBDC36-89A0-47CF-8137-34A3913F68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363" y="2468760"/>
            <a:ext cx="592554" cy="556568"/>
          </a:xfrm>
          <a:prstGeom prst="rect">
            <a:avLst/>
          </a:prstGeom>
        </p:spPr>
      </p:pic>
      <p:pic>
        <p:nvPicPr>
          <p:cNvPr id="152" name="Grafik 151">
            <a:extLst>
              <a:ext uri="{FF2B5EF4-FFF2-40B4-BE49-F238E27FC236}">
                <a16:creationId xmlns:a16="http://schemas.microsoft.com/office/drawing/2014/main" xmlns="" id="{AB8B8796-EB6B-4449-95E6-4FDBFD7A61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179" y="2444667"/>
            <a:ext cx="592554" cy="556568"/>
          </a:xfrm>
          <a:prstGeom prst="rect">
            <a:avLst/>
          </a:prstGeom>
        </p:spPr>
      </p:pic>
      <p:pic>
        <p:nvPicPr>
          <p:cNvPr id="154" name="Grafik 153">
            <a:extLst>
              <a:ext uri="{FF2B5EF4-FFF2-40B4-BE49-F238E27FC236}">
                <a16:creationId xmlns:a16="http://schemas.microsoft.com/office/drawing/2014/main" xmlns="" id="{DCF2E2F6-13F0-42EF-9506-356B5FBD48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464" y="1032238"/>
            <a:ext cx="735116" cy="690473"/>
          </a:xfrm>
          <a:prstGeom prst="rect">
            <a:avLst/>
          </a:prstGeom>
        </p:spPr>
      </p:pic>
      <p:sp>
        <p:nvSpPr>
          <p:cNvPr id="159" name="Pfeil: nach unten 158">
            <a:extLst>
              <a:ext uri="{FF2B5EF4-FFF2-40B4-BE49-F238E27FC236}">
                <a16:creationId xmlns:a16="http://schemas.microsoft.com/office/drawing/2014/main" xmlns="" id="{DB94ECE3-6087-478A-B573-A7B2D9DE29FA}"/>
              </a:ext>
            </a:extLst>
          </p:cNvPr>
          <p:cNvSpPr/>
          <p:nvPr/>
        </p:nvSpPr>
        <p:spPr>
          <a:xfrm>
            <a:off x="7175756" y="1798905"/>
            <a:ext cx="108177" cy="238119"/>
          </a:xfrm>
          <a:prstGeom prst="downArrow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60" name="Pfeil: nach unten 159">
            <a:extLst>
              <a:ext uri="{FF2B5EF4-FFF2-40B4-BE49-F238E27FC236}">
                <a16:creationId xmlns:a16="http://schemas.microsoft.com/office/drawing/2014/main" xmlns="" id="{14ED8D24-2514-4616-B6F5-B6AEEF75C300}"/>
              </a:ext>
            </a:extLst>
          </p:cNvPr>
          <p:cNvSpPr/>
          <p:nvPr/>
        </p:nvSpPr>
        <p:spPr>
          <a:xfrm rot="5218442">
            <a:off x="6268623" y="1276235"/>
            <a:ext cx="101608" cy="253515"/>
          </a:xfrm>
          <a:prstGeom prst="downArrow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61" name="Pfeil: nach unten 160">
            <a:extLst>
              <a:ext uri="{FF2B5EF4-FFF2-40B4-BE49-F238E27FC236}">
                <a16:creationId xmlns:a16="http://schemas.microsoft.com/office/drawing/2014/main" xmlns="" id="{79E2BD4D-3DE2-4BFA-936F-D93DAB826F5F}"/>
              </a:ext>
            </a:extLst>
          </p:cNvPr>
          <p:cNvSpPr/>
          <p:nvPr/>
        </p:nvSpPr>
        <p:spPr>
          <a:xfrm>
            <a:off x="9803784" y="1777399"/>
            <a:ext cx="108177" cy="238119"/>
          </a:xfrm>
          <a:prstGeom prst="downArrow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165" name="Grafik 164">
            <a:extLst>
              <a:ext uri="{FF2B5EF4-FFF2-40B4-BE49-F238E27FC236}">
                <a16:creationId xmlns:a16="http://schemas.microsoft.com/office/drawing/2014/main" xmlns="" id="{A9A92B44-FBDB-41EA-92A0-F5FE18D46B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788" y="4898782"/>
            <a:ext cx="658493" cy="618503"/>
          </a:xfrm>
          <a:prstGeom prst="rect">
            <a:avLst/>
          </a:prstGeom>
        </p:spPr>
      </p:pic>
      <p:pic>
        <p:nvPicPr>
          <p:cNvPr id="167" name="Grafik 166">
            <a:extLst>
              <a:ext uri="{FF2B5EF4-FFF2-40B4-BE49-F238E27FC236}">
                <a16:creationId xmlns:a16="http://schemas.microsoft.com/office/drawing/2014/main" xmlns="" id="{EC1B1451-764E-4743-BB75-49DDEA9AED0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39" y="968860"/>
            <a:ext cx="717131" cy="673579"/>
          </a:xfrm>
          <a:prstGeom prst="rect">
            <a:avLst/>
          </a:prstGeom>
        </p:spPr>
      </p:pic>
      <p:pic>
        <p:nvPicPr>
          <p:cNvPr id="169" name="Grafik 168">
            <a:extLst>
              <a:ext uri="{FF2B5EF4-FFF2-40B4-BE49-F238E27FC236}">
                <a16:creationId xmlns:a16="http://schemas.microsoft.com/office/drawing/2014/main" xmlns="" id="{8324F0F8-825A-472B-889B-F8ABBDD289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236" y="5962012"/>
            <a:ext cx="642024" cy="60303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407" y="3664016"/>
            <a:ext cx="158883" cy="149234"/>
          </a:xfrm>
          <a:prstGeom prst="rect">
            <a:avLst/>
          </a:prstGeom>
        </p:spPr>
      </p:pic>
      <p:pic>
        <p:nvPicPr>
          <p:cNvPr id="78" name="Image 7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177" y="2390694"/>
            <a:ext cx="693536" cy="651418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xmlns="" id="{61477364-2D9D-4D08-901A-38FF4D971B40}"/>
              </a:ext>
            </a:extLst>
          </p:cNvPr>
          <p:cNvSpPr txBox="1"/>
          <p:nvPr/>
        </p:nvSpPr>
        <p:spPr>
          <a:xfrm>
            <a:off x="6862325" y="1542325"/>
            <a:ext cx="5180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Policy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xmlns="" id="{6D4A9CED-7DAC-4A3B-A806-055149B5F977}"/>
              </a:ext>
            </a:extLst>
          </p:cNvPr>
          <p:cNvSpPr txBox="1"/>
          <p:nvPr/>
        </p:nvSpPr>
        <p:spPr>
          <a:xfrm>
            <a:off x="9183269" y="1578785"/>
            <a:ext cx="7264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Template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81" name="Grafik 80">
            <a:extLst>
              <a:ext uri="{FF2B5EF4-FFF2-40B4-BE49-F238E27FC236}">
                <a16:creationId xmlns:a16="http://schemas.microsoft.com/office/drawing/2014/main" xmlns="" id="{B4802B6C-0CC0-4D21-8CC3-9E1AEEFBA4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781" y="1123051"/>
            <a:ext cx="592554" cy="556568"/>
          </a:xfrm>
          <a:prstGeom prst="rect">
            <a:avLst/>
          </a:prstGeom>
        </p:spPr>
      </p:pic>
      <p:sp>
        <p:nvSpPr>
          <p:cNvPr id="82" name="Textfeld 81">
            <a:extLst>
              <a:ext uri="{FF2B5EF4-FFF2-40B4-BE49-F238E27FC236}">
                <a16:creationId xmlns:a16="http://schemas.microsoft.com/office/drawing/2014/main" xmlns="" id="{0AE58EE5-E071-4339-854C-D72047136101}"/>
              </a:ext>
            </a:extLst>
          </p:cNvPr>
          <p:cNvSpPr txBox="1"/>
          <p:nvPr/>
        </p:nvSpPr>
        <p:spPr>
          <a:xfrm>
            <a:off x="9889830" y="1600151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Parameter Def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83" name="Grafik 82">
            <a:extLst>
              <a:ext uri="{FF2B5EF4-FFF2-40B4-BE49-F238E27FC236}">
                <a16:creationId xmlns:a16="http://schemas.microsoft.com/office/drawing/2014/main" xmlns="" id="{3B545394-4A2A-454B-A850-5C761139DA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823" y="1026685"/>
            <a:ext cx="717131" cy="673579"/>
          </a:xfrm>
          <a:prstGeom prst="rect">
            <a:avLst/>
          </a:prstGeom>
        </p:spPr>
      </p:pic>
      <p:sp>
        <p:nvSpPr>
          <p:cNvPr id="85" name="Textfeld 84">
            <a:extLst>
              <a:ext uri="{FF2B5EF4-FFF2-40B4-BE49-F238E27FC236}">
                <a16:creationId xmlns:a16="http://schemas.microsoft.com/office/drawing/2014/main" xmlns="" id="{1DB2D78D-32EA-4439-91F7-5D3332203901}"/>
              </a:ext>
            </a:extLst>
          </p:cNvPr>
          <p:cNvSpPr txBox="1"/>
          <p:nvPr/>
        </p:nvSpPr>
        <p:spPr>
          <a:xfrm>
            <a:off x="8443298" y="1589000"/>
            <a:ext cx="752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Packaging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87" name="Grafik 86">
            <a:extLst>
              <a:ext uri="{FF2B5EF4-FFF2-40B4-BE49-F238E27FC236}">
                <a16:creationId xmlns:a16="http://schemas.microsoft.com/office/drawing/2014/main" xmlns="" id="{1B7F91D5-F44D-45BA-82B8-3AB2B36C4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106" y="1122674"/>
            <a:ext cx="604049" cy="56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02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圆角矩形 29">
            <a:extLst>
              <a:ext uri="{FF2B5EF4-FFF2-40B4-BE49-F238E27FC236}">
                <a16:creationId xmlns:a16="http://schemas.microsoft.com/office/drawing/2014/main" xmlns="" id="{5FF0F7E6-4299-4334-9285-A4BA3DB64DE7}"/>
              </a:ext>
            </a:extLst>
          </p:cNvPr>
          <p:cNvSpPr/>
          <p:nvPr/>
        </p:nvSpPr>
        <p:spPr>
          <a:xfrm>
            <a:off x="1289506" y="1992086"/>
            <a:ext cx="1980240" cy="1121227"/>
          </a:xfrm>
          <a:prstGeom prst="rect">
            <a:avLst/>
          </a:prstGeom>
          <a:solidFill>
            <a:srgbClr val="1C275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altLang="zh-CN" sz="1600" b="1" dirty="0">
                <a:solidFill>
                  <a:schemeClr val="bg1"/>
                </a:solidFill>
                <a:ea typeface="DengXian" panose="02010600030101010101" pitchFamily="2" charset="-122"/>
              </a:rPr>
              <a:t>Design-Time</a:t>
            </a:r>
          </a:p>
          <a:p>
            <a:pPr lvl="0" algn="ctr">
              <a:defRPr/>
            </a:pPr>
            <a:r>
              <a:rPr lang="en-US" altLang="zh-CN" sz="1600" b="1" dirty="0" err="1">
                <a:solidFill>
                  <a:schemeClr val="bg1"/>
                </a:solidFill>
                <a:ea typeface="DengXian" panose="02010600030101010101" pitchFamily="2" charset="-122"/>
              </a:rPr>
              <a:t>rgb</a:t>
            </a:r>
            <a:r>
              <a:rPr lang="en-US" altLang="zh-CN" sz="1600" b="1" dirty="0">
                <a:solidFill>
                  <a:schemeClr val="bg1"/>
                </a:solidFill>
                <a:ea typeface="DengXian" panose="02010600030101010101" pitchFamily="2" charset="-122"/>
              </a:rPr>
              <a:t>(28, 39, 84)</a:t>
            </a:r>
          </a:p>
          <a:p>
            <a:pPr algn="ctr">
              <a:defRPr/>
            </a:pPr>
            <a:r>
              <a:rPr lang="fr-FR" sz="1600" dirty="0">
                <a:solidFill>
                  <a:schemeClr val="bg1"/>
                </a:solidFill>
              </a:rPr>
              <a:t>#1c2754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D8AE03F-F60F-41FF-8E3E-916B4E4BDAA8}"/>
              </a:ext>
            </a:extLst>
          </p:cNvPr>
          <p:cNvSpPr/>
          <p:nvPr/>
        </p:nvSpPr>
        <p:spPr>
          <a:xfrm>
            <a:off x="3760563" y="1992087"/>
            <a:ext cx="1980240" cy="1121226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Run-Time</a:t>
            </a:r>
          </a:p>
          <a:p>
            <a:pPr lvl="0" algn="ctr">
              <a:defRPr/>
            </a:pPr>
            <a:r>
              <a:rPr lang="en-US" sz="1600" b="1" dirty="0" err="1">
                <a:solidFill>
                  <a:schemeClr val="bg1"/>
                </a:solidFill>
              </a:rPr>
              <a:t>rgb</a:t>
            </a:r>
            <a:r>
              <a:rPr lang="en-US" sz="1600" b="1" dirty="0">
                <a:solidFill>
                  <a:schemeClr val="bg1"/>
                </a:solidFill>
              </a:rPr>
              <a:t>(0, 151, 136)</a:t>
            </a:r>
          </a:p>
          <a:p>
            <a:pPr lvl="0" algn="ctr">
              <a:defRPr/>
            </a:pPr>
            <a:r>
              <a:rPr lang="fr-FR" sz="1600" dirty="0">
                <a:solidFill>
                  <a:schemeClr val="bg1"/>
                </a:solidFill>
              </a:rPr>
              <a:t>#009788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6" name="圆角矩形 55">
            <a:extLst>
              <a:ext uri="{FF2B5EF4-FFF2-40B4-BE49-F238E27FC236}">
                <a16:creationId xmlns:a16="http://schemas.microsoft.com/office/drawing/2014/main" xmlns="" id="{858F9259-E169-4A2D-AF50-7E09A882D134}"/>
              </a:ext>
            </a:extLst>
          </p:cNvPr>
          <p:cNvSpPr/>
          <p:nvPr/>
        </p:nvSpPr>
        <p:spPr>
          <a:xfrm>
            <a:off x="6449335" y="1992087"/>
            <a:ext cx="1980240" cy="1121226"/>
          </a:xfrm>
          <a:prstGeom prst="rect">
            <a:avLst/>
          </a:prstGeom>
          <a:solidFill>
            <a:srgbClr val="006F8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DengXian" panose="02010600030101010101" pitchFamily="2" charset="-122"/>
              </a:rPr>
              <a:t>Operations</a:t>
            </a:r>
          </a:p>
          <a:p>
            <a:pPr lvl="0" algn="ctr">
              <a:defRPr/>
            </a:pPr>
            <a:r>
              <a:rPr lang="en-US" altLang="zh-CN" sz="1600" b="1" dirty="0" err="1">
                <a:solidFill>
                  <a:schemeClr val="bg1"/>
                </a:solidFill>
                <a:ea typeface="DengXian" panose="02010600030101010101" pitchFamily="2" charset="-122"/>
              </a:rPr>
              <a:t>rgb</a:t>
            </a:r>
            <a:r>
              <a:rPr lang="en-US" altLang="zh-CN" sz="1600" b="1" dirty="0">
                <a:solidFill>
                  <a:schemeClr val="bg1"/>
                </a:solidFill>
                <a:ea typeface="DengXian" panose="02010600030101010101" pitchFamily="2" charset="-122"/>
              </a:rPr>
              <a:t>(0, 111, 141)</a:t>
            </a:r>
          </a:p>
          <a:p>
            <a:pPr lvl="0" algn="ctr">
              <a:defRPr/>
            </a:pPr>
            <a:r>
              <a:rPr lang="fr-FR" sz="1600" dirty="0">
                <a:solidFill>
                  <a:schemeClr val="bg1"/>
                </a:solidFill>
              </a:rPr>
              <a:t>#006f8d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5615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150</Words>
  <Application>Microsoft Office PowerPoint</Application>
  <PresentationFormat>Personnalisé</PresentationFormat>
  <Paragraphs>84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Guide – Service Design</dc:title>
  <dc:creator>Geissler, Andreas</dc:creator>
  <cp:lastModifiedBy>ROBERT René IMT/OLN</cp:lastModifiedBy>
  <cp:revision>32</cp:revision>
  <dcterms:created xsi:type="dcterms:W3CDTF">2019-04-26T08:54:25Z</dcterms:created>
  <dcterms:modified xsi:type="dcterms:W3CDTF">2019-09-02T15:46:29Z</dcterms:modified>
</cp:coreProperties>
</file>