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0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04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0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99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4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7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0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4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6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9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1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9461-4E80-405D-AED4-37EB8C210BA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36D6DF-7252-4ABA-AA71-8D1FE438C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8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columns and lights&#10;&#10;Description automatically generated">
            <a:extLst>
              <a:ext uri="{FF2B5EF4-FFF2-40B4-BE49-F238E27FC236}">
                <a16:creationId xmlns:a16="http://schemas.microsoft.com/office/drawing/2014/main" id="{2B686625-D8C5-0499-67CA-E0B2549DF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b="8036"/>
          <a:stretch/>
        </p:blipFill>
        <p:spPr>
          <a:xfrm>
            <a:off x="0" y="0"/>
            <a:ext cx="12192000" cy="6068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C8563-777E-3573-5EE1-8C376C214C65}"/>
              </a:ext>
            </a:extLst>
          </p:cNvPr>
          <p:cNvSpPr txBox="1"/>
          <p:nvPr/>
        </p:nvSpPr>
        <p:spPr>
          <a:xfrm>
            <a:off x="17759" y="5508259"/>
            <a:ext cx="714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Eras Demi ITC" panose="020B0805030504020804" pitchFamily="34" charset="0"/>
              </a:rPr>
              <a:t>HOTEL AGGREGATOR ANALYSIS</a:t>
            </a:r>
          </a:p>
          <a:p>
            <a:r>
              <a:rPr lang="en-US" sz="2400" dirty="0">
                <a:highlight>
                  <a:srgbClr val="C0C0C0"/>
                </a:highlight>
                <a:latin typeface="Eras Demi ITC" panose="020B0805030504020804" pitchFamily="34" charset="0"/>
              </a:rPr>
              <a:t>-- POWER BI</a:t>
            </a:r>
            <a:endParaRPr lang="en-IN" sz="2400" dirty="0">
              <a:highlight>
                <a:srgbClr val="C0C0C0"/>
              </a:highlight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5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8F503-9DBF-346D-6C67-4FD5D4A36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20088" r="31346" b="19780"/>
          <a:stretch/>
        </p:blipFill>
        <p:spPr>
          <a:xfrm>
            <a:off x="641179" y="1428361"/>
            <a:ext cx="4499050" cy="2580931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2C35E3-E4B5-BD05-691C-87D994AADF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21114" r="14501" b="16394"/>
          <a:stretch/>
        </p:blipFill>
        <p:spPr>
          <a:xfrm>
            <a:off x="5371926" y="1465923"/>
            <a:ext cx="4714610" cy="250580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78A9D-9E18-0373-B386-59E7D4EAD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21114" r="22693" b="16394"/>
          <a:stretch/>
        </p:blipFill>
        <p:spPr>
          <a:xfrm>
            <a:off x="5371925" y="4204641"/>
            <a:ext cx="4714611" cy="212083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56755909-A6DA-E382-B93F-2B54CE6889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21730" r="46808" b="32094"/>
          <a:stretch/>
        </p:blipFill>
        <p:spPr>
          <a:xfrm>
            <a:off x="641179" y="4204641"/>
            <a:ext cx="4499050" cy="212084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10" name="object 4">
            <a:extLst>
              <a:ext uri="{FF2B5EF4-FFF2-40B4-BE49-F238E27FC236}">
                <a16:creationId xmlns:a16="http://schemas.microsoft.com/office/drawing/2014/main" id="{8FCDE9F6-545D-B59E-526A-A28F47E1614A}"/>
              </a:ext>
            </a:extLst>
          </p:cNvPr>
          <p:cNvGrpSpPr/>
          <p:nvPr/>
        </p:nvGrpSpPr>
        <p:grpSpPr>
          <a:xfrm>
            <a:off x="848605" y="522995"/>
            <a:ext cx="466725" cy="438150"/>
            <a:chOff x="904875" y="933450"/>
            <a:chExt cx="466725" cy="43815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9D9F012F-412D-3515-BAC5-9E48121010AA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37E01EFF-E705-2BB5-90D9-FD1F994A2DDD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7">
            <a:extLst>
              <a:ext uri="{FF2B5EF4-FFF2-40B4-BE49-F238E27FC236}">
                <a16:creationId xmlns:a16="http://schemas.microsoft.com/office/drawing/2014/main" id="{F6C85D81-941D-9E19-5EB1-74464D25F515}"/>
              </a:ext>
            </a:extLst>
          </p:cNvPr>
          <p:cNvSpPr txBox="1"/>
          <p:nvPr/>
        </p:nvSpPr>
        <p:spPr>
          <a:xfrm>
            <a:off x="1003544" y="56903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0E669-F310-935F-6006-11D38FDCA590}"/>
              </a:ext>
            </a:extLst>
          </p:cNvPr>
          <p:cNvSpPr txBox="1"/>
          <p:nvPr/>
        </p:nvSpPr>
        <p:spPr>
          <a:xfrm flipH="1">
            <a:off x="1451219" y="532520"/>
            <a:ext cx="64852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REVIWE SCORE PROPERTY TYPE &amp; ROOM ANALYSIS DASHBOARD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39868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68D4EC-523C-57B1-BE76-77C7E2A8B3D6}"/>
              </a:ext>
            </a:extLst>
          </p:cNvPr>
          <p:cNvSpPr txBox="1">
            <a:spLocks/>
          </p:cNvSpPr>
          <p:nvPr/>
        </p:nvSpPr>
        <p:spPr>
          <a:xfrm>
            <a:off x="1613535" y="894080"/>
            <a:ext cx="2792095" cy="432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23A6193-4FA7-AF8F-FB72-EC0E930F5497}"/>
              </a:ext>
            </a:extLst>
          </p:cNvPr>
          <p:cNvSpPr txBox="1"/>
          <p:nvPr/>
        </p:nvSpPr>
        <p:spPr>
          <a:xfrm>
            <a:off x="1059814" y="2021576"/>
            <a:ext cx="10477500" cy="323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5965">
              <a:lnSpc>
                <a:spcPct val="150200"/>
              </a:lnSpc>
              <a:spcBef>
                <a:spcPts val="95"/>
              </a:spcBef>
              <a:buFont typeface="Segoe UI Symbol"/>
              <a:buChar char="➢"/>
              <a:tabLst>
                <a:tab pos="327660" algn="l"/>
              </a:tabLst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2016,</a:t>
            </a:r>
            <a:r>
              <a:rPr sz="20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decreasing.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/>
              <a:buChar char="➢"/>
              <a:tabLst>
                <a:tab pos="318135" algn="l"/>
              </a:tabLst>
            </a:pP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0200"/>
              </a:lnSpc>
              <a:buFont typeface="Segoe UI Symbol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0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71422CFB-C588-4040-125A-A4831E9B58B9}"/>
              </a:ext>
            </a:extLst>
          </p:cNvPr>
          <p:cNvGrpSpPr/>
          <p:nvPr/>
        </p:nvGrpSpPr>
        <p:grpSpPr>
          <a:xfrm>
            <a:off x="904875" y="904875"/>
            <a:ext cx="466725" cy="438150"/>
            <a:chOff x="904875" y="904875"/>
            <a:chExt cx="466725" cy="4381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344C60-0C34-DA5F-CC18-A3622DDA407C}"/>
                </a:ext>
              </a:extLst>
            </p:cNvPr>
            <p:cNvSpPr/>
            <p:nvPr/>
          </p:nvSpPr>
          <p:spPr>
            <a:xfrm>
              <a:off x="914400" y="914400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8CC60F5-9C48-F1E5-5EDE-D5F545E0048A}"/>
                </a:ext>
              </a:extLst>
            </p:cNvPr>
            <p:cNvSpPr/>
            <p:nvPr/>
          </p:nvSpPr>
          <p:spPr>
            <a:xfrm>
              <a:off x="914400" y="914400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5075A91-DF35-A934-48F8-70CA886DE77D}"/>
              </a:ext>
            </a:extLst>
          </p:cNvPr>
          <p:cNvSpPr txBox="1"/>
          <p:nvPr/>
        </p:nvSpPr>
        <p:spPr>
          <a:xfrm>
            <a:off x="1059814" y="95116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81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F5FF8E69-71A3-13C3-D2E2-3F322C945B4A}"/>
              </a:ext>
            </a:extLst>
          </p:cNvPr>
          <p:cNvSpPr txBox="1">
            <a:spLocks/>
          </p:cNvSpPr>
          <p:nvPr/>
        </p:nvSpPr>
        <p:spPr>
          <a:xfrm>
            <a:off x="5246052" y="3189832"/>
            <a:ext cx="16998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3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4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71FEC-567B-C5F7-4600-541E73D884DC}"/>
              </a:ext>
            </a:extLst>
          </p:cNvPr>
          <p:cNvSpPr txBox="1"/>
          <p:nvPr/>
        </p:nvSpPr>
        <p:spPr>
          <a:xfrm>
            <a:off x="4376056" y="434723"/>
            <a:ext cx="398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ras Demi ITC" panose="020B0805030504020804" pitchFamily="34" charset="0"/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8D5CD-1661-2E94-8946-E0DBAD8EA0E1}"/>
              </a:ext>
            </a:extLst>
          </p:cNvPr>
          <p:cNvSpPr txBox="1"/>
          <p:nvPr/>
        </p:nvSpPr>
        <p:spPr>
          <a:xfrm>
            <a:off x="4027714" y="957943"/>
            <a:ext cx="468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OVERVIEW OF THIS PRESENTATION </a:t>
            </a:r>
            <a:endParaRPr lang="en-IN" sz="2000" dirty="0">
              <a:latin typeface="Eras Demi ITC" panose="020B0805030504020804" pitchFamily="34" charset="0"/>
            </a:endParaRPr>
          </a:p>
          <a:p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1A8273-7A8F-60B7-A685-1978D2793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14436"/>
              </p:ext>
            </p:extLst>
          </p:nvPr>
        </p:nvGraphicFramePr>
        <p:xfrm>
          <a:off x="725713" y="1665829"/>
          <a:ext cx="11001830" cy="4488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00915">
                  <a:extLst>
                    <a:ext uri="{9D8B030D-6E8A-4147-A177-3AD203B41FA5}">
                      <a16:colId xmlns:a16="http://schemas.microsoft.com/office/drawing/2014/main" val="3024682722"/>
                    </a:ext>
                  </a:extLst>
                </a:gridCol>
                <a:gridCol w="5500915">
                  <a:extLst>
                    <a:ext uri="{9D8B030D-6E8A-4147-A177-3AD203B41FA5}">
                      <a16:colId xmlns:a16="http://schemas.microsoft.com/office/drawing/2014/main" val="1516928621"/>
                    </a:ext>
                  </a:extLst>
                </a:gridCol>
              </a:tblGrid>
              <a:tr h="897646">
                <a:tc>
                  <a:txBody>
                    <a:bodyPr/>
                    <a:lstStyle/>
                    <a:p>
                      <a:r>
                        <a:rPr lang="en-US" dirty="0"/>
                        <a:t>PROLEM STATEMENT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 EXPLANATION OF THE AIM OF THIS PROJECT AND WHAT WE WANT TO ACHIEVE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9554476"/>
                  </a:ext>
                </a:extLst>
              </a:tr>
              <a:tr h="897646">
                <a:tc>
                  <a:txBody>
                    <a:bodyPr/>
                    <a:lstStyle/>
                    <a:p>
                      <a:r>
                        <a:rPr lang="en-US" dirty="0"/>
                        <a:t>DATASET CLEANING AND PREP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ETTING TO KNOW OUR DATASET DESCRIBING CLEANING PREPAIRING IT FOR ANALYSIS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6482710"/>
                  </a:ext>
                </a:extLst>
              </a:tr>
              <a:tr h="897646">
                <a:tc>
                  <a:txBody>
                    <a:bodyPr/>
                    <a:lstStyle/>
                    <a:p>
                      <a:r>
                        <a:rPr lang="en-US" dirty="0"/>
                        <a:t>ANALYSIS IN POWER BI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 USING POWER BI FOR CLEAR VISUALIZATION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6643461"/>
                  </a:ext>
                </a:extLst>
              </a:tr>
              <a:tr h="897646"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SHOWCASING OUR RESULTS IN POWER BI DASHBOARD AND REPORTS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7560256"/>
                  </a:ext>
                </a:extLst>
              </a:tr>
              <a:tr h="897646">
                <a:tc>
                  <a:txBody>
                    <a:bodyPr/>
                    <a:lstStyle/>
                    <a:p>
                      <a:r>
                        <a:rPr lang="en-US" dirty="0"/>
                        <a:t>RECOMMENDATIONS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PROVIDING ANALYZED AND VISUALIZED DATA AS RECOMENDED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6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est Hotel Website Designs">
            <a:extLst>
              <a:ext uri="{FF2B5EF4-FFF2-40B4-BE49-F238E27FC236}">
                <a16:creationId xmlns:a16="http://schemas.microsoft.com/office/drawing/2014/main" id="{5E8AE26D-662C-83D8-2BDA-F0F3B49E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57" y="1416836"/>
            <a:ext cx="5285468" cy="352527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99474DE-9EB5-2E32-AED1-4E0E151A06DD}"/>
              </a:ext>
            </a:extLst>
          </p:cNvPr>
          <p:cNvSpPr txBox="1">
            <a:spLocks/>
          </p:cNvSpPr>
          <p:nvPr/>
        </p:nvSpPr>
        <p:spPr>
          <a:xfrm>
            <a:off x="993775" y="894080"/>
            <a:ext cx="2918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75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5D58D2-479E-19CF-F012-F4953B8D0D6A}"/>
              </a:ext>
            </a:extLst>
          </p:cNvPr>
          <p:cNvSpPr txBox="1"/>
          <p:nvPr/>
        </p:nvSpPr>
        <p:spPr>
          <a:xfrm>
            <a:off x="514350" y="2386012"/>
            <a:ext cx="5581650" cy="272491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80"/>
              </a:spcBef>
            </a:pP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 </a:t>
            </a:r>
            <a:r>
              <a:rPr sz="20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visualizations,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trends,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patterns, and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</a:t>
            </a:r>
            <a:r>
              <a:rPr sz="2000" spc="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urlington Hotels from ₹ 5,652/night | Compare Best Hotels in Burlington -  KAYAK">
            <a:extLst>
              <a:ext uri="{FF2B5EF4-FFF2-40B4-BE49-F238E27FC236}">
                <a16:creationId xmlns:a16="http://schemas.microsoft.com/office/drawing/2014/main" id="{A2FBE68C-6E28-3568-2541-C717F8E3D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99" y="1843314"/>
            <a:ext cx="4757057" cy="31713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3B759A6-466C-4944-5342-AB33F741A9CA}"/>
              </a:ext>
            </a:extLst>
          </p:cNvPr>
          <p:cNvSpPr txBox="1">
            <a:spLocks/>
          </p:cNvSpPr>
          <p:nvPr/>
        </p:nvSpPr>
        <p:spPr>
          <a:xfrm>
            <a:off x="993775" y="894080"/>
            <a:ext cx="4912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7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75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IN"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75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IN"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7A14D7-FE11-692C-0FED-9C6D674F38DA}"/>
              </a:ext>
            </a:extLst>
          </p:cNvPr>
          <p:cNvSpPr txBox="1"/>
          <p:nvPr/>
        </p:nvSpPr>
        <p:spPr>
          <a:xfrm>
            <a:off x="732518" y="2188156"/>
            <a:ext cx="6052820" cy="13989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70510" algn="l"/>
              </a:tabLst>
            </a:pP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70510" algn="l"/>
              </a:tabLst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null/duplicate/irrelevant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70510" algn="l"/>
              </a:tabLst>
            </a:pP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sz="20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4427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4">
            <a:extLst>
              <a:ext uri="{FF2B5EF4-FFF2-40B4-BE49-F238E27FC236}">
                <a16:creationId xmlns:a16="http://schemas.microsoft.com/office/drawing/2014/main" id="{F61FDCA7-3075-E70D-AF88-1421EE711540}"/>
              </a:ext>
            </a:extLst>
          </p:cNvPr>
          <p:cNvGrpSpPr/>
          <p:nvPr/>
        </p:nvGrpSpPr>
        <p:grpSpPr>
          <a:xfrm>
            <a:off x="904875" y="942975"/>
            <a:ext cx="485775" cy="419100"/>
            <a:chOff x="904875" y="942975"/>
            <a:chExt cx="485775" cy="41910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27C733E-834B-53AF-7223-409D9A7B750F}"/>
                </a:ext>
              </a:extLst>
            </p:cNvPr>
            <p:cNvSpPr/>
            <p:nvPr/>
          </p:nvSpPr>
          <p:spPr>
            <a:xfrm>
              <a:off x="914400" y="952500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233362" y="0"/>
                  </a:moveTo>
                  <a:lnTo>
                    <a:pt x="179855" y="5281"/>
                  </a:lnTo>
                  <a:lnTo>
                    <a:pt x="130736" y="20327"/>
                  </a:lnTo>
                  <a:lnTo>
                    <a:pt x="87407" y="43937"/>
                  </a:lnTo>
                  <a:lnTo>
                    <a:pt x="51268" y="74911"/>
                  </a:lnTo>
                  <a:lnTo>
                    <a:pt x="23719" y="112050"/>
                  </a:lnTo>
                  <a:lnTo>
                    <a:pt x="6163" y="154155"/>
                  </a:lnTo>
                  <a:lnTo>
                    <a:pt x="0" y="200025"/>
                  </a:lnTo>
                  <a:lnTo>
                    <a:pt x="6163" y="245894"/>
                  </a:lnTo>
                  <a:lnTo>
                    <a:pt x="23719" y="287999"/>
                  </a:lnTo>
                  <a:lnTo>
                    <a:pt x="51268" y="325138"/>
                  </a:lnTo>
                  <a:lnTo>
                    <a:pt x="87407" y="356112"/>
                  </a:lnTo>
                  <a:lnTo>
                    <a:pt x="130736" y="379722"/>
                  </a:lnTo>
                  <a:lnTo>
                    <a:pt x="179855" y="394768"/>
                  </a:lnTo>
                  <a:lnTo>
                    <a:pt x="233362" y="400050"/>
                  </a:lnTo>
                  <a:lnTo>
                    <a:pt x="286857" y="394768"/>
                  </a:lnTo>
                  <a:lnTo>
                    <a:pt x="335971" y="379722"/>
                  </a:lnTo>
                  <a:lnTo>
                    <a:pt x="379301" y="356112"/>
                  </a:lnTo>
                  <a:lnTo>
                    <a:pt x="415444" y="325138"/>
                  </a:lnTo>
                  <a:lnTo>
                    <a:pt x="442998" y="287999"/>
                  </a:lnTo>
                  <a:lnTo>
                    <a:pt x="460559" y="245894"/>
                  </a:lnTo>
                  <a:lnTo>
                    <a:pt x="466725" y="200025"/>
                  </a:lnTo>
                  <a:lnTo>
                    <a:pt x="460559" y="154155"/>
                  </a:lnTo>
                  <a:lnTo>
                    <a:pt x="442998" y="112050"/>
                  </a:lnTo>
                  <a:lnTo>
                    <a:pt x="415444" y="74911"/>
                  </a:lnTo>
                  <a:lnTo>
                    <a:pt x="379301" y="43937"/>
                  </a:lnTo>
                  <a:lnTo>
                    <a:pt x="335971" y="20327"/>
                  </a:lnTo>
                  <a:lnTo>
                    <a:pt x="286857" y="528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8BB422F-76CF-F016-DA44-5ACA1165D4BD}"/>
                </a:ext>
              </a:extLst>
            </p:cNvPr>
            <p:cNvSpPr/>
            <p:nvPr/>
          </p:nvSpPr>
          <p:spPr>
            <a:xfrm>
              <a:off x="914400" y="952500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0" y="200025"/>
                  </a:moveTo>
                  <a:lnTo>
                    <a:pt x="6163" y="154155"/>
                  </a:lnTo>
                  <a:lnTo>
                    <a:pt x="23719" y="112050"/>
                  </a:lnTo>
                  <a:lnTo>
                    <a:pt x="51268" y="74911"/>
                  </a:lnTo>
                  <a:lnTo>
                    <a:pt x="87407" y="43937"/>
                  </a:lnTo>
                  <a:lnTo>
                    <a:pt x="130736" y="20327"/>
                  </a:lnTo>
                  <a:lnTo>
                    <a:pt x="179855" y="5281"/>
                  </a:lnTo>
                  <a:lnTo>
                    <a:pt x="233362" y="0"/>
                  </a:lnTo>
                  <a:lnTo>
                    <a:pt x="286857" y="5281"/>
                  </a:lnTo>
                  <a:lnTo>
                    <a:pt x="335971" y="20327"/>
                  </a:lnTo>
                  <a:lnTo>
                    <a:pt x="379301" y="43937"/>
                  </a:lnTo>
                  <a:lnTo>
                    <a:pt x="415444" y="74911"/>
                  </a:lnTo>
                  <a:lnTo>
                    <a:pt x="442998" y="112050"/>
                  </a:lnTo>
                  <a:lnTo>
                    <a:pt x="460559" y="154155"/>
                  </a:lnTo>
                  <a:lnTo>
                    <a:pt x="466725" y="200025"/>
                  </a:lnTo>
                  <a:lnTo>
                    <a:pt x="460559" y="245894"/>
                  </a:lnTo>
                  <a:lnTo>
                    <a:pt x="442998" y="287999"/>
                  </a:lnTo>
                  <a:lnTo>
                    <a:pt x="415444" y="325138"/>
                  </a:lnTo>
                  <a:lnTo>
                    <a:pt x="379301" y="356112"/>
                  </a:lnTo>
                  <a:lnTo>
                    <a:pt x="335971" y="379722"/>
                  </a:lnTo>
                  <a:lnTo>
                    <a:pt x="286857" y="394768"/>
                  </a:lnTo>
                  <a:lnTo>
                    <a:pt x="233362" y="400050"/>
                  </a:lnTo>
                  <a:lnTo>
                    <a:pt x="179855" y="394768"/>
                  </a:lnTo>
                  <a:lnTo>
                    <a:pt x="130736" y="379722"/>
                  </a:lnTo>
                  <a:lnTo>
                    <a:pt x="87407" y="356112"/>
                  </a:lnTo>
                  <a:lnTo>
                    <a:pt x="51268" y="325138"/>
                  </a:lnTo>
                  <a:lnTo>
                    <a:pt x="23719" y="287999"/>
                  </a:lnTo>
                  <a:lnTo>
                    <a:pt x="6163" y="245894"/>
                  </a:lnTo>
                  <a:lnTo>
                    <a:pt x="0" y="200025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3EE718DF-AFC8-C7F0-8091-434414361B62}"/>
              </a:ext>
            </a:extLst>
          </p:cNvPr>
          <p:cNvSpPr txBox="1">
            <a:spLocks/>
          </p:cNvSpPr>
          <p:nvPr/>
        </p:nvSpPr>
        <p:spPr>
          <a:xfrm>
            <a:off x="1649095" y="927735"/>
            <a:ext cx="44469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7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7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7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75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7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75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US"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56113-7EE7-B851-C28A-8423F31E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" b="11304"/>
          <a:stretch/>
        </p:blipFill>
        <p:spPr>
          <a:xfrm>
            <a:off x="747485" y="1595483"/>
            <a:ext cx="10697029" cy="5081089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D0B4131A-1D94-E3A9-5428-BA634A0F26DA}"/>
              </a:ext>
            </a:extLst>
          </p:cNvPr>
          <p:cNvSpPr txBox="1"/>
          <p:nvPr/>
        </p:nvSpPr>
        <p:spPr>
          <a:xfrm>
            <a:off x="1059814" y="979487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70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4">
            <a:extLst>
              <a:ext uri="{FF2B5EF4-FFF2-40B4-BE49-F238E27FC236}">
                <a16:creationId xmlns:a16="http://schemas.microsoft.com/office/drawing/2014/main" id="{60624970-9C91-3D4D-44EF-98CB60FC6D04}"/>
              </a:ext>
            </a:extLst>
          </p:cNvPr>
          <p:cNvGrpSpPr/>
          <p:nvPr/>
        </p:nvGrpSpPr>
        <p:grpSpPr>
          <a:xfrm>
            <a:off x="904875" y="933450"/>
            <a:ext cx="466725" cy="438150"/>
            <a:chOff x="904875" y="933450"/>
            <a:chExt cx="466725" cy="438150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942A63FE-60EE-66F9-ED95-FF21FBDAF534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75C70873-E9CE-67A1-7C43-2762C3141271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1DD386E5-124E-AE84-26B3-90F5A3156F09}"/>
              </a:ext>
            </a:extLst>
          </p:cNvPr>
          <p:cNvSpPr txBox="1"/>
          <p:nvPr/>
        </p:nvSpPr>
        <p:spPr>
          <a:xfrm>
            <a:off x="1059814" y="979487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88F4C24-379F-ECE4-90B2-405CBBF4F55F}"/>
              </a:ext>
            </a:extLst>
          </p:cNvPr>
          <p:cNvSpPr txBox="1">
            <a:spLocks/>
          </p:cNvSpPr>
          <p:nvPr/>
        </p:nvSpPr>
        <p:spPr>
          <a:xfrm>
            <a:off x="1442085" y="941705"/>
            <a:ext cx="4494258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23" name="object 8">
            <a:extLst>
              <a:ext uri="{FF2B5EF4-FFF2-40B4-BE49-F238E27FC236}">
                <a16:creationId xmlns:a16="http://schemas.microsoft.com/office/drawing/2014/main" id="{ED2EA0FC-4B5C-F365-BB84-7504435BF3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1885950"/>
            <a:ext cx="333375" cy="314325"/>
          </a:xfrm>
          <a:prstGeom prst="rect">
            <a:avLst/>
          </a:prstGeom>
        </p:spPr>
      </p:pic>
      <p:pic>
        <p:nvPicPr>
          <p:cNvPr id="24" name="object 9">
            <a:extLst>
              <a:ext uri="{FF2B5EF4-FFF2-40B4-BE49-F238E27FC236}">
                <a16:creationId xmlns:a16="http://schemas.microsoft.com/office/drawing/2014/main" id="{56FFA2F4-8AC0-1786-EF2B-FC717EDF1B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2657475"/>
            <a:ext cx="333375" cy="342900"/>
          </a:xfrm>
          <a:prstGeom prst="rect">
            <a:avLst/>
          </a:prstGeom>
        </p:spPr>
      </p:pic>
      <p:pic>
        <p:nvPicPr>
          <p:cNvPr id="25" name="object 10">
            <a:extLst>
              <a:ext uri="{FF2B5EF4-FFF2-40B4-BE49-F238E27FC236}">
                <a16:creationId xmlns:a16="http://schemas.microsoft.com/office/drawing/2014/main" id="{C2917D50-0AA0-F982-C9D2-805968C5FAC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3429000"/>
            <a:ext cx="333375" cy="409575"/>
          </a:xfrm>
          <a:prstGeom prst="rect">
            <a:avLst/>
          </a:prstGeom>
        </p:spPr>
      </p:pic>
      <p:pic>
        <p:nvPicPr>
          <p:cNvPr id="26" name="object 11">
            <a:extLst>
              <a:ext uri="{FF2B5EF4-FFF2-40B4-BE49-F238E27FC236}">
                <a16:creationId xmlns:a16="http://schemas.microsoft.com/office/drawing/2014/main" id="{6FA39BB1-6589-2B1D-6874-D032415F81A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8225" y="4276725"/>
            <a:ext cx="323850" cy="3905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BD92182-D3B3-9AB1-E35D-463A215A9EF0}"/>
              </a:ext>
            </a:extLst>
          </p:cNvPr>
          <p:cNvSpPr txBox="1"/>
          <p:nvPr/>
        </p:nvSpPr>
        <p:spPr>
          <a:xfrm>
            <a:off x="914400" y="1813259"/>
            <a:ext cx="8715784" cy="1002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540"/>
              </a:spcBef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US" sz="14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To</a:t>
            </a:r>
            <a:r>
              <a:rPr lang="en-US" sz="1400" b="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400"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z="1400" b="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neighborhoods,</a:t>
            </a:r>
            <a:r>
              <a:rPr lang="en-US" sz="1400" b="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400"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en-US" sz="1400" b="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b="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en-US" sz="1400" b="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US" sz="1400" b="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</a:t>
            </a:r>
            <a:r>
              <a:rPr lang="en-US" sz="1400" b="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400" b="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1400" b="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19D4D-6E51-72DD-2825-CBC2A78C5721}"/>
              </a:ext>
            </a:extLst>
          </p:cNvPr>
          <p:cNvSpPr txBox="1"/>
          <p:nvPr/>
        </p:nvSpPr>
        <p:spPr>
          <a:xfrm>
            <a:off x="914400" y="2657475"/>
            <a:ext cx="9001054" cy="2736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145"/>
              </a:spcBef>
            </a:pP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lang="en-US" sz="18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b="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18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US" sz="1800"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en-US" sz="1800" b="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800"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sz="1800" b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lang="en-US" sz="1800" b="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sz="18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lang="en-US" sz="1800" b="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</a:t>
            </a:r>
            <a:r>
              <a:rPr lang="en-US" sz="1800" b="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009">
              <a:lnSpc>
                <a:spcPct val="100000"/>
              </a:lnSpc>
              <a:spcBef>
                <a:spcPts val="1145"/>
              </a:spcBef>
            </a:pP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cter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sz="1800" b="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superhost</a:t>
            </a:r>
            <a:r>
              <a:rPr lang="en-US" sz="1800" b="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</a:t>
            </a:r>
            <a:r>
              <a:rPr lang="en-US" sz="1800"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800" b="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lang="en-US" sz="1800" b="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sz="1800" b="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0534">
              <a:lnSpc>
                <a:spcPct val="100000"/>
              </a:lnSpc>
              <a:spcBef>
                <a:spcPts val="1075"/>
              </a:spcBef>
            </a:pP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en-US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lang="en-US" sz="1800" b="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b="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b="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800" b="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n-US" sz="1800" b="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sz="1800" b="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1800" b="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1800" b="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1800" b="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8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231B655E-F46B-B08C-43C2-4E47D37569F1}"/>
              </a:ext>
            </a:extLst>
          </p:cNvPr>
          <p:cNvPicPr/>
          <p:nvPr/>
        </p:nvPicPr>
        <p:blipFill rotWithShape="1">
          <a:blip r:embed="rId2" cstate="print"/>
          <a:srcRect l="1102" t="8616" r="61941" b="3379"/>
          <a:stretch/>
        </p:blipFill>
        <p:spPr>
          <a:xfrm>
            <a:off x="717453" y="1290711"/>
            <a:ext cx="4360984" cy="478301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ADAA1-B29E-CB20-FD67-816A06B02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7" t="24603" r="20038" b="33941"/>
          <a:stretch/>
        </p:blipFill>
        <p:spPr>
          <a:xfrm>
            <a:off x="5261317" y="1290711"/>
            <a:ext cx="6485207" cy="23476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FB819-93AF-8F4B-FB36-60FC3555FD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5" t="24808" r="22001" b="35173"/>
          <a:stretch/>
        </p:blipFill>
        <p:spPr>
          <a:xfrm>
            <a:off x="5261317" y="3849418"/>
            <a:ext cx="6485207" cy="2490604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C32EEDAA-2F64-00FD-C2F0-4D009C524A8E}"/>
              </a:ext>
            </a:extLst>
          </p:cNvPr>
          <p:cNvGrpSpPr/>
          <p:nvPr/>
        </p:nvGrpSpPr>
        <p:grpSpPr>
          <a:xfrm>
            <a:off x="848605" y="565199"/>
            <a:ext cx="466725" cy="438150"/>
            <a:chOff x="904875" y="933450"/>
            <a:chExt cx="466725" cy="43815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96AB978A-1739-E62A-1BB8-6E32130D6538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CDF8A631-B96A-528E-CBF4-D910E543C25A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40E6571D-19A8-CDA9-EA09-E991FD937E47}"/>
              </a:ext>
            </a:extLst>
          </p:cNvPr>
          <p:cNvSpPr txBox="1"/>
          <p:nvPr/>
        </p:nvSpPr>
        <p:spPr>
          <a:xfrm>
            <a:off x="1003544" y="61123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02DA9-33F3-0CB8-CBA1-2AFD109FEEC8}"/>
              </a:ext>
            </a:extLst>
          </p:cNvPr>
          <p:cNvSpPr txBox="1"/>
          <p:nvPr/>
        </p:nvSpPr>
        <p:spPr>
          <a:xfrm flipH="1">
            <a:off x="1451218" y="574724"/>
            <a:ext cx="6679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GEOGRAPHICAL DISTRIBUTION DASHBOARD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167202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3BE64-A518-2B58-FA42-5523FB84C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3" t="30349" r="29500" b="19986"/>
          <a:stretch/>
        </p:blipFill>
        <p:spPr>
          <a:xfrm>
            <a:off x="457202" y="1097803"/>
            <a:ext cx="5426764" cy="270351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04510-B158-F408-03DC-A6AFD2932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t="21524" r="24192" b="20396"/>
          <a:stretch/>
        </p:blipFill>
        <p:spPr>
          <a:xfrm>
            <a:off x="801142" y="3968721"/>
            <a:ext cx="4757931" cy="276056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813EC-6515-4829-EC81-AF52CBD62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5" t="21935" r="23961" b="21422"/>
          <a:stretch/>
        </p:blipFill>
        <p:spPr>
          <a:xfrm>
            <a:off x="6308034" y="1830715"/>
            <a:ext cx="5426764" cy="3051959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8" name="object 4">
            <a:extLst>
              <a:ext uri="{FF2B5EF4-FFF2-40B4-BE49-F238E27FC236}">
                <a16:creationId xmlns:a16="http://schemas.microsoft.com/office/drawing/2014/main" id="{DC16531E-3362-5ED5-439D-A3B4C5AA477A}"/>
              </a:ext>
            </a:extLst>
          </p:cNvPr>
          <p:cNvGrpSpPr/>
          <p:nvPr/>
        </p:nvGrpSpPr>
        <p:grpSpPr>
          <a:xfrm>
            <a:off x="791617" y="387108"/>
            <a:ext cx="466725" cy="438150"/>
            <a:chOff x="904875" y="933450"/>
            <a:chExt cx="466725" cy="43815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2631D00-7995-068B-2C4D-5AB6385FC7F1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DB5E4A5-D441-FFC9-E4E4-533EB6C18F7E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24EEA53B-DAE7-8FAE-4E11-5DFAE9E23294}"/>
              </a:ext>
            </a:extLst>
          </p:cNvPr>
          <p:cNvSpPr txBox="1"/>
          <p:nvPr/>
        </p:nvSpPr>
        <p:spPr>
          <a:xfrm>
            <a:off x="946556" y="433145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CAD4C-FFCF-79EF-9761-CA4871F43BD5}"/>
              </a:ext>
            </a:extLst>
          </p:cNvPr>
          <p:cNvSpPr txBox="1"/>
          <p:nvPr/>
        </p:nvSpPr>
        <p:spPr>
          <a:xfrm flipH="1">
            <a:off x="1394231" y="396633"/>
            <a:ext cx="64852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PRICING TRENDS DASHBOARD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70922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E0B4D-8065-1AF5-1986-55252A572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21344" r="50846" b="20371"/>
          <a:stretch/>
        </p:blipFill>
        <p:spPr>
          <a:xfrm>
            <a:off x="2723572" y="1079566"/>
            <a:ext cx="6744855" cy="557106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grpSp>
        <p:nvGrpSpPr>
          <p:cNvPr id="4" name="object 4">
            <a:extLst>
              <a:ext uri="{FF2B5EF4-FFF2-40B4-BE49-F238E27FC236}">
                <a16:creationId xmlns:a16="http://schemas.microsoft.com/office/drawing/2014/main" id="{1C23F67E-470B-4DB1-C5F4-5E8BFAA3050F}"/>
              </a:ext>
            </a:extLst>
          </p:cNvPr>
          <p:cNvGrpSpPr/>
          <p:nvPr/>
        </p:nvGrpSpPr>
        <p:grpSpPr>
          <a:xfrm>
            <a:off x="862673" y="354188"/>
            <a:ext cx="466725" cy="438150"/>
            <a:chOff x="904875" y="933450"/>
            <a:chExt cx="466725" cy="4381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41F8FF-9E45-DA9E-ECED-8AAC68C04445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2E66CCF-A7E5-8F2A-8DB2-867B1C410485}"/>
                </a:ext>
              </a:extLst>
            </p:cNvPr>
            <p:cNvSpPr/>
            <p:nvPr/>
          </p:nvSpPr>
          <p:spPr>
            <a:xfrm>
              <a:off x="914400" y="942975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A2536FF1-59C2-14AB-5377-77262EB5E052}"/>
              </a:ext>
            </a:extLst>
          </p:cNvPr>
          <p:cNvSpPr txBox="1"/>
          <p:nvPr/>
        </p:nvSpPr>
        <p:spPr>
          <a:xfrm>
            <a:off x="1017612" y="400225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71C76-1AE2-5219-170D-B11FF3656C7F}"/>
              </a:ext>
            </a:extLst>
          </p:cNvPr>
          <p:cNvSpPr txBox="1"/>
          <p:nvPr/>
        </p:nvSpPr>
        <p:spPr>
          <a:xfrm flipH="1">
            <a:off x="1465286" y="363713"/>
            <a:ext cx="7312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EVALUATE HOST CHARACTERISTICS DASHBOARD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35193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341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Eras Demi ITC</vt:lpstr>
      <vt:lpstr>Segoe UI 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Onaswee</dc:creator>
  <cp:lastModifiedBy>J Onaswee</cp:lastModifiedBy>
  <cp:revision>9</cp:revision>
  <dcterms:created xsi:type="dcterms:W3CDTF">2024-05-13T09:04:19Z</dcterms:created>
  <dcterms:modified xsi:type="dcterms:W3CDTF">2024-05-13T10:29:35Z</dcterms:modified>
</cp:coreProperties>
</file>