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embeddedFontLst>
    <p:embeddedFont>
      <p:font typeface="Arial Black" panose="020B0604020202020204" pitchFamily="34" charset="0"/>
      <p:bold r:id="rId11"/>
    </p:embeddedFont>
    <p:embeddedFont>
      <p:font typeface="Lato" panose="020F0502020204030203" pitchFamily="34" charset="0"/>
      <p:regular r:id="rId12"/>
      <p:bold r:id="rId13"/>
      <p:italic r:id="rId14"/>
      <p:boldItalic r:id="rId15"/>
    </p:embeddedFont>
    <p:embeddedFont>
      <p:font typeface="Lato Light" panose="020F0302020204030204" pitchFamily="34" charset="0"/>
      <p:regular r:id="rId16"/>
      <p:italic r:id="rId17"/>
    </p:embeddedFont>
    <p:embeddedFont>
      <p:font typeface="Raleway" pitchFamily="2" charset="77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58"/>
  </p:normalViewPr>
  <p:slideViewPr>
    <p:cSldViewPr snapToGrid="0">
      <p:cViewPr varScale="1">
        <p:scale>
          <a:sx n="142" d="100"/>
          <a:sy n="142" d="100"/>
        </p:scale>
        <p:origin x="784" y="46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4b6987fd5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4b6987fd5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4b69ec0e61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4b69ec0e61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4b69ec0e61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4b69ec0e61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4b69ec0e61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4b69ec0e61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4b69ec0e61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4b69ec0e61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>
          <a:extLst>
            <a:ext uri="{FF2B5EF4-FFF2-40B4-BE49-F238E27FC236}">
              <a16:creationId xmlns:a16="http://schemas.microsoft.com/office/drawing/2014/main" id="{0E086B8D-CC6B-21EA-C225-3E75C3E719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4b69ec0e61_0_22:notes">
            <a:extLst>
              <a:ext uri="{FF2B5EF4-FFF2-40B4-BE49-F238E27FC236}">
                <a16:creationId xmlns:a16="http://schemas.microsoft.com/office/drawing/2014/main" id="{36E894EB-B452-5191-DF78-7E1D13A27CA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4b69ec0e61_0_22:notes">
            <a:extLst>
              <a:ext uri="{FF2B5EF4-FFF2-40B4-BE49-F238E27FC236}">
                <a16:creationId xmlns:a16="http://schemas.microsoft.com/office/drawing/2014/main" id="{51EE02B3-2411-10D8-82EC-C6E05370945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8204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>
          <a:extLst>
            <a:ext uri="{FF2B5EF4-FFF2-40B4-BE49-F238E27FC236}">
              <a16:creationId xmlns:a16="http://schemas.microsoft.com/office/drawing/2014/main" id="{76496B41-A17F-6A90-4B2A-6F8A0B6A70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4b69ec0e61_0_22:notes">
            <a:extLst>
              <a:ext uri="{FF2B5EF4-FFF2-40B4-BE49-F238E27FC236}">
                <a16:creationId xmlns:a16="http://schemas.microsoft.com/office/drawing/2014/main" id="{75F68C99-3B64-06D4-0E14-5DF313533CB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4b69ec0e61_0_22:notes">
            <a:extLst>
              <a:ext uri="{FF2B5EF4-FFF2-40B4-BE49-F238E27FC236}">
                <a16:creationId xmlns:a16="http://schemas.microsoft.com/office/drawing/2014/main" id="{1BF70420-E88B-DA71-EB51-66D683A718C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28300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>
          <a:extLst>
            <a:ext uri="{FF2B5EF4-FFF2-40B4-BE49-F238E27FC236}">
              <a16:creationId xmlns:a16="http://schemas.microsoft.com/office/drawing/2014/main" id="{86E8330D-9D5A-CC94-4FD3-B9E0CE97F7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4b69ec0e61_0_22:notes">
            <a:extLst>
              <a:ext uri="{FF2B5EF4-FFF2-40B4-BE49-F238E27FC236}">
                <a16:creationId xmlns:a16="http://schemas.microsoft.com/office/drawing/2014/main" id="{C98C0594-2947-AE3F-436F-A6A4B16716A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4b69ec0e61_0_22:notes">
            <a:extLst>
              <a:ext uri="{FF2B5EF4-FFF2-40B4-BE49-F238E27FC236}">
                <a16:creationId xmlns:a16="http://schemas.microsoft.com/office/drawing/2014/main" id="{43E33481-DC90-9905-5457-197938FE9DC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03958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" name="Google Shape;14;p2" title="DSA Inubb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2400" y="4804475"/>
            <a:ext cx="1755825" cy="186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2" title="INCUBATOR0002.png"/>
          <p:cNvPicPr preferRelativeResize="0"/>
          <p:nvPr/>
        </p:nvPicPr>
        <p:blipFill>
          <a:blip r:embed="rId3">
            <a:alphaModFix amt="3000"/>
          </a:blip>
          <a:stretch>
            <a:fillRect/>
          </a:stretch>
        </p:blipFill>
        <p:spPr>
          <a:xfrm>
            <a:off x="1800225" y="933450"/>
            <a:ext cx="5543550" cy="327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oogle Shape;73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4" name="Google Shape;74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oogle Shape;17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8" name="Google Shape;18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" name="Google Shape;24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5" name="Google Shape;25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" name="Google Shape;32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3" name="Google Shape;33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" name="Google Shape;41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2" name="Google Shape;42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" name="Google Shape;48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9" name="Google Shape;49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" name="Google Shape;51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55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6" name="Google Shape;56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" name="Google Shape;58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2" name="Google Shape;62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3" name="Google Shape;63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" name="Google Shape;65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587375" y="486625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 Title</a:t>
            </a:r>
            <a:endParaRPr dirty="0"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727952" y="13090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0000"/>
              </a:lnSpc>
            </a:pPr>
            <a:r>
              <a:rPr lang="en-GB" sz="3200" dirty="0">
                <a:solidFill>
                  <a:schemeClr val="tx1"/>
                </a:solidFill>
                <a:cs typeface="Lato Light"/>
              </a:rPr>
              <a:t>{Presenter’s Name}</a:t>
            </a:r>
          </a:p>
          <a:p>
            <a:pPr marL="0" indent="0">
              <a:lnSpc>
                <a:spcPct val="110000"/>
              </a:lnSpc>
            </a:pPr>
            <a:r>
              <a:rPr lang="en-GB" sz="3200" dirty="0">
                <a:solidFill>
                  <a:schemeClr val="tx1"/>
                </a:solidFill>
                <a:cs typeface="Lato Light"/>
              </a:rPr>
              <a:t>{Facilitator’s Names}    </a:t>
            </a:r>
          </a:p>
          <a:p>
            <a:pPr marL="0" indent="0">
              <a:lnSpc>
                <a:spcPct val="110000"/>
              </a:lnSpc>
            </a:pPr>
            <a:r>
              <a:rPr lang="en-GB" sz="3200" dirty="0">
                <a:solidFill>
                  <a:schemeClr val="tx1"/>
                </a:solidFill>
                <a:cs typeface="Lato Light"/>
              </a:rPr>
              <a:t>DSA Project Report</a:t>
            </a:r>
          </a:p>
          <a:p>
            <a:pPr marL="0" indent="0">
              <a:lnSpc>
                <a:spcPct val="110000"/>
              </a:lnSpc>
            </a:pPr>
            <a:r>
              <a:rPr lang="en-GB" sz="3200" dirty="0">
                <a:solidFill>
                  <a:schemeClr val="tx1"/>
                </a:solidFill>
                <a:cs typeface="Lato Light"/>
              </a:rPr>
              <a:t>{Date}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74;p37">
            <a:extLst>
              <a:ext uri="{FF2B5EF4-FFF2-40B4-BE49-F238E27FC236}">
                <a16:creationId xmlns:a16="http://schemas.microsoft.com/office/drawing/2014/main" id="{A0106C59-1E52-57EA-898E-A865AA882F5E}"/>
              </a:ext>
            </a:extLst>
          </p:cNvPr>
          <p:cNvSpPr txBox="1">
            <a:spLocks/>
          </p:cNvSpPr>
          <p:nvPr/>
        </p:nvSpPr>
        <p:spPr>
          <a:xfrm>
            <a:off x="1753716" y="478835"/>
            <a:ext cx="5088612" cy="7073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342900" rtl="0" eaLnBrk="1" latinLnBrk="0" hangingPunct="1">
              <a:spcBef>
                <a:spcPct val="0"/>
              </a:spcBef>
              <a:buNone/>
              <a:defRPr sz="315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spcBef>
                <a:spcPts val="0"/>
              </a:spcBef>
              <a:buClrTx/>
              <a:buFontTx/>
            </a:pPr>
            <a:r>
              <a:rPr lang="en-US" sz="3600" dirty="0">
                <a:solidFill>
                  <a:schemeClr val="bg2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Study Background </a:t>
            </a:r>
          </a:p>
        </p:txBody>
      </p:sp>
      <p:sp>
        <p:nvSpPr>
          <p:cNvPr id="3" name="Google Shape;275;p37">
            <a:extLst>
              <a:ext uri="{FF2B5EF4-FFF2-40B4-BE49-F238E27FC236}">
                <a16:creationId xmlns:a16="http://schemas.microsoft.com/office/drawing/2014/main" id="{4F811DDB-ECEE-AE1A-EBE3-53EC0F6975E3}"/>
              </a:ext>
            </a:extLst>
          </p:cNvPr>
          <p:cNvSpPr txBox="1">
            <a:spLocks/>
          </p:cNvSpPr>
          <p:nvPr/>
        </p:nvSpPr>
        <p:spPr>
          <a:xfrm>
            <a:off x="381001" y="1305145"/>
            <a:ext cx="8448674" cy="15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57175" indent="-257175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5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557213" indent="-214313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35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8572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2001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05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5430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05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18859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05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2288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05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25717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05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29146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05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indent="-457200">
              <a:lnSpc>
                <a:spcPct val="150000"/>
              </a:lnSpc>
              <a:buClr>
                <a:schemeClr val="bg2"/>
              </a:buClr>
              <a:buFont typeface="Wingdings" pitchFamily="2" charset="2"/>
              <a:buChar char="v"/>
            </a:pPr>
            <a:r>
              <a:rPr lang="en-US" sz="24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this slide to give information about the background of your study. Not more than 6 bullet points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408;p47">
            <a:extLst>
              <a:ext uri="{FF2B5EF4-FFF2-40B4-BE49-F238E27FC236}">
                <a16:creationId xmlns:a16="http://schemas.microsoft.com/office/drawing/2014/main" id="{74ADF9C4-4F94-E717-9358-1D918C402438}"/>
              </a:ext>
            </a:extLst>
          </p:cNvPr>
          <p:cNvSpPr txBox="1">
            <a:spLocks/>
          </p:cNvSpPr>
          <p:nvPr/>
        </p:nvSpPr>
        <p:spPr>
          <a:xfrm>
            <a:off x="785189" y="390920"/>
            <a:ext cx="7212300" cy="6310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342900" rtl="0" eaLnBrk="1" latinLnBrk="0" hangingPunct="1">
              <a:spcBef>
                <a:spcPct val="0"/>
              </a:spcBef>
              <a:buNone/>
              <a:defRPr sz="315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buClrTx/>
              <a:buFontTx/>
            </a:pPr>
            <a:r>
              <a:rPr lang="en-US" sz="3600" dirty="0">
                <a:solidFill>
                  <a:schemeClr val="bg2"/>
                </a:solidFill>
                <a:latin typeface="Arial Black" panose="020B0A04020102020204" pitchFamily="34" charset="0"/>
                <a:ea typeface="Inconsolata" panose="020B0604020202020204" charset="0"/>
                <a:cs typeface="Lato Light"/>
              </a:rPr>
              <a:t>Problem Statement</a:t>
            </a:r>
            <a:endParaRPr lang="en-US" sz="3200" dirty="0">
              <a:solidFill>
                <a:schemeClr val="bg2"/>
              </a:solidFill>
              <a:latin typeface="Arial Black" panose="020B0A04020102020204" pitchFamily="34" charset="0"/>
              <a:ea typeface="Inconsolata" panose="020B060402020202020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5618DA-A473-1689-8BD6-BE2D089571F6}"/>
              </a:ext>
            </a:extLst>
          </p:cNvPr>
          <p:cNvSpPr txBox="1"/>
          <p:nvPr/>
        </p:nvSpPr>
        <p:spPr>
          <a:xfrm>
            <a:off x="358581" y="1193979"/>
            <a:ext cx="8560405" cy="1685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SzPct val="80000"/>
              <a:buFont typeface="Wingdings" pitchFamily="2" charset="2"/>
              <a:buChar char="v"/>
            </a:pPr>
            <a:r>
              <a:rPr lang="en-US" sz="24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this for problem definition. Let the focus be on the problems that you intend to solve. Maximum of 5 bullet points</a:t>
            </a:r>
            <a:endParaRPr lang="en-US" sz="2400" dirty="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97;p40">
            <a:extLst>
              <a:ext uri="{FF2B5EF4-FFF2-40B4-BE49-F238E27FC236}">
                <a16:creationId xmlns:a16="http://schemas.microsoft.com/office/drawing/2014/main" id="{CE6A6B0A-BB2E-75B0-3BF9-6A23A012A674}"/>
              </a:ext>
            </a:extLst>
          </p:cNvPr>
          <p:cNvSpPr/>
          <p:nvPr/>
        </p:nvSpPr>
        <p:spPr>
          <a:xfrm>
            <a:off x="304865" y="1426210"/>
            <a:ext cx="3563313" cy="3217508"/>
          </a:xfrm>
          <a:prstGeom prst="rect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</a:rPr>
              <a:t>            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3" name="Google Shape;298;p40">
            <a:extLst>
              <a:ext uri="{FF2B5EF4-FFF2-40B4-BE49-F238E27FC236}">
                <a16:creationId xmlns:a16="http://schemas.microsoft.com/office/drawing/2014/main" id="{F5E926EF-5012-1526-F303-74BC7A726D33}"/>
              </a:ext>
            </a:extLst>
          </p:cNvPr>
          <p:cNvSpPr txBox="1">
            <a:spLocks/>
          </p:cNvSpPr>
          <p:nvPr/>
        </p:nvSpPr>
        <p:spPr>
          <a:xfrm>
            <a:off x="1463129" y="378294"/>
            <a:ext cx="6217742" cy="6167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342900" rtl="0" eaLnBrk="1" latinLnBrk="0" hangingPunct="1">
              <a:spcBef>
                <a:spcPct val="0"/>
              </a:spcBef>
              <a:buNone/>
              <a:defRPr sz="315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buClrTx/>
              <a:buFontTx/>
            </a:pPr>
            <a:r>
              <a:rPr lang="en-US" sz="3600" dirty="0">
                <a:solidFill>
                  <a:schemeClr val="bg2"/>
                </a:solidFill>
                <a:latin typeface="Arial Black" panose="020B0A04020102020204" pitchFamily="34" charset="0"/>
                <a:ea typeface="Inconsolata" panose="020B0604020202020204" charset="0"/>
                <a:cs typeface="Lato Light"/>
              </a:rPr>
              <a:t>   Aim and Objectives           </a:t>
            </a:r>
            <a:endParaRPr lang="en-US" sz="3200" dirty="0">
              <a:solidFill>
                <a:schemeClr val="bg2"/>
              </a:solidFill>
              <a:latin typeface="Arial Black" panose="020B0A04020102020204" pitchFamily="34" charset="0"/>
              <a:ea typeface="Inconsolata" panose="020B0604020202020204" charset="0"/>
            </a:endParaRPr>
          </a:p>
        </p:txBody>
      </p:sp>
      <p:sp>
        <p:nvSpPr>
          <p:cNvPr id="4" name="Google Shape;296;p40">
            <a:extLst>
              <a:ext uri="{FF2B5EF4-FFF2-40B4-BE49-F238E27FC236}">
                <a16:creationId xmlns:a16="http://schemas.microsoft.com/office/drawing/2014/main" id="{C8B8C0BC-6D7B-C837-7431-55F6B309D161}"/>
              </a:ext>
            </a:extLst>
          </p:cNvPr>
          <p:cNvSpPr/>
          <p:nvPr/>
        </p:nvSpPr>
        <p:spPr>
          <a:xfrm>
            <a:off x="4056289" y="1426185"/>
            <a:ext cx="4792436" cy="3217508"/>
          </a:xfrm>
          <a:prstGeom prst="rect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</a:rPr>
              <a:t>                          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939EEE-C34A-E0DF-4FCD-87E372AFAFD1}"/>
              </a:ext>
            </a:extLst>
          </p:cNvPr>
          <p:cNvSpPr txBox="1"/>
          <p:nvPr/>
        </p:nvSpPr>
        <p:spPr>
          <a:xfrm>
            <a:off x="970749" y="1226155"/>
            <a:ext cx="1793058" cy="40011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rial Black" panose="020B0A04020102020204" pitchFamily="34" charset="0"/>
                <a:ea typeface="Inconsolata" panose="020B0604020202020204" charset="0"/>
              </a:rPr>
              <a:t>Aim    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93C426-A548-DAA5-4070-D8830188B54F}"/>
              </a:ext>
            </a:extLst>
          </p:cNvPr>
          <p:cNvSpPr txBox="1"/>
          <p:nvPr/>
        </p:nvSpPr>
        <p:spPr>
          <a:xfrm>
            <a:off x="5617380" y="1226130"/>
            <a:ext cx="1670253" cy="40011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rial Black" panose="020B0A04020102020204" pitchFamily="34" charset="0"/>
                <a:ea typeface="Inconsolata" panose="020B0604020202020204" charset="0"/>
              </a:rPr>
              <a:t>Objectives             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82;p38">
            <a:extLst>
              <a:ext uri="{FF2B5EF4-FFF2-40B4-BE49-F238E27FC236}">
                <a16:creationId xmlns:a16="http://schemas.microsoft.com/office/drawing/2014/main" id="{E3DD0517-DA7B-03B4-6738-F80847131E53}"/>
              </a:ext>
            </a:extLst>
          </p:cNvPr>
          <p:cNvSpPr txBox="1">
            <a:spLocks/>
          </p:cNvSpPr>
          <p:nvPr/>
        </p:nvSpPr>
        <p:spPr>
          <a:xfrm>
            <a:off x="444620" y="1829024"/>
            <a:ext cx="8547539" cy="18088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57175" indent="-257175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5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557213" indent="-214313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35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8572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2001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05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5430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05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18859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05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2288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05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25717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05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29146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05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8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this slide to describe data, and models developed, etc. Use more slides if necessary</a:t>
            </a:r>
            <a:endParaRPr lang="en-US" sz="2400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Google Shape;285;p38">
            <a:extLst>
              <a:ext uri="{FF2B5EF4-FFF2-40B4-BE49-F238E27FC236}">
                <a16:creationId xmlns:a16="http://schemas.microsoft.com/office/drawing/2014/main" id="{5DB6284E-78A6-10EA-231D-FFAC057D91A5}"/>
              </a:ext>
            </a:extLst>
          </p:cNvPr>
          <p:cNvSpPr txBox="1">
            <a:spLocks/>
          </p:cNvSpPr>
          <p:nvPr/>
        </p:nvSpPr>
        <p:spPr>
          <a:xfrm>
            <a:off x="589537" y="469448"/>
            <a:ext cx="7397100" cy="6332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342900" rtl="0" eaLnBrk="1" latinLnBrk="0" hangingPunct="1">
              <a:spcBef>
                <a:spcPct val="0"/>
              </a:spcBef>
              <a:buNone/>
              <a:defRPr sz="315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buClrTx/>
              <a:buFontTx/>
            </a:pPr>
            <a:r>
              <a:rPr lang="en-US" sz="3600" dirty="0">
                <a:solidFill>
                  <a:schemeClr val="bg2"/>
                </a:solidFill>
                <a:latin typeface="Arial Black" panose="020B0A04020102020204" pitchFamily="34" charset="0"/>
              </a:rPr>
              <a:t>Materials and Methods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>
          <a:extLst>
            <a:ext uri="{FF2B5EF4-FFF2-40B4-BE49-F238E27FC236}">
              <a16:creationId xmlns:a16="http://schemas.microsoft.com/office/drawing/2014/main" id="{584BD93B-2136-4132-C2D2-8D48902812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13;p41">
            <a:extLst>
              <a:ext uri="{FF2B5EF4-FFF2-40B4-BE49-F238E27FC236}">
                <a16:creationId xmlns:a16="http://schemas.microsoft.com/office/drawing/2014/main" id="{9E19271F-CAEE-0F96-811F-7F02D59C6C13}"/>
              </a:ext>
            </a:extLst>
          </p:cNvPr>
          <p:cNvSpPr txBox="1">
            <a:spLocks/>
          </p:cNvSpPr>
          <p:nvPr/>
        </p:nvSpPr>
        <p:spPr>
          <a:xfrm>
            <a:off x="-70237" y="511063"/>
            <a:ext cx="8192186" cy="5966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consolata"/>
              <a:buNone/>
              <a:defRPr sz="24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consolata"/>
              <a:buNone/>
              <a:defRPr sz="2400" b="0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consolata"/>
              <a:buNone/>
              <a:defRPr sz="2400" b="0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consolata"/>
              <a:buNone/>
              <a:defRPr sz="2400" b="0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consolata"/>
              <a:buNone/>
              <a:defRPr sz="2400" b="0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consolata"/>
              <a:buNone/>
              <a:defRPr sz="2400" b="0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consolata"/>
              <a:buNone/>
              <a:defRPr sz="2400" b="0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consolata"/>
              <a:buNone/>
              <a:defRPr sz="2400" b="0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consolata"/>
              <a:buNone/>
              <a:defRPr sz="2400" b="0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pPr algn="ctr"/>
            <a:r>
              <a:rPr lang="en-US" sz="3600" dirty="0">
                <a:solidFill>
                  <a:schemeClr val="bg2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Results     </a:t>
            </a:r>
          </a:p>
        </p:txBody>
      </p:sp>
      <p:sp>
        <p:nvSpPr>
          <p:cNvPr id="5" name="Google Shape;314;p41">
            <a:extLst>
              <a:ext uri="{FF2B5EF4-FFF2-40B4-BE49-F238E27FC236}">
                <a16:creationId xmlns:a16="http://schemas.microsoft.com/office/drawing/2014/main" id="{4A30132D-53B4-20F9-4901-81FDAC5C8E90}"/>
              </a:ext>
            </a:extLst>
          </p:cNvPr>
          <p:cNvSpPr txBox="1">
            <a:spLocks/>
          </p:cNvSpPr>
          <p:nvPr/>
        </p:nvSpPr>
        <p:spPr>
          <a:xfrm>
            <a:off x="305235" y="1107672"/>
            <a:ext cx="8333702" cy="35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228600" marR="0" lvl="0" indent="-2286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0394B"/>
              </a:buClr>
              <a:buSzPts val="1400"/>
              <a:buFont typeface="Arial" panose="020B0604020202020204" pitchFamily="34" charset="0"/>
              <a:buChar char="•"/>
              <a:tabLst/>
              <a:defRPr/>
            </a:pPr>
            <a:endParaRPr lang="en-US" sz="2000" dirty="0">
              <a:solidFill>
                <a:srgbClr val="30394B"/>
              </a:solidFill>
              <a:latin typeface="Arial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0394B"/>
              </a:buClr>
              <a:buSzPts val="1400"/>
              <a:buFont typeface="Wingdings" pitchFamily="2" charset="2"/>
              <a:buChar char="v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/>
                <a:sym typeface="Montserrat"/>
              </a:rPr>
              <a:t>Use this slide to present the results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0394B"/>
              </a:buClr>
              <a:buSzPts val="1400"/>
              <a:buFont typeface="Wingdings" pitchFamily="2" charset="2"/>
              <a:buChar char="v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/>
                <a:sym typeface="Montserrat"/>
              </a:rPr>
              <a:t>MSc students are required to </a:t>
            </a:r>
            <a:r>
              <a:rPr lang="en-US" sz="2000" dirty="0">
                <a:solidFill>
                  <a:schemeClr val="bg2"/>
                </a:solidFill>
                <a:latin typeface="Arial"/>
              </a:rPr>
              <a:t>have implemented 100% of their projects using online data</a:t>
            </a:r>
          </a:p>
        </p:txBody>
      </p:sp>
    </p:spTree>
    <p:extLst>
      <p:ext uri="{BB962C8B-B14F-4D97-AF65-F5344CB8AC3E}">
        <p14:creationId xmlns:p14="http://schemas.microsoft.com/office/powerpoint/2010/main" val="1858540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>
          <a:extLst>
            <a:ext uri="{FF2B5EF4-FFF2-40B4-BE49-F238E27FC236}">
              <a16:creationId xmlns:a16="http://schemas.microsoft.com/office/drawing/2014/main" id="{381B026B-05EE-EFC8-9051-AA1C66A183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13;p41">
            <a:extLst>
              <a:ext uri="{FF2B5EF4-FFF2-40B4-BE49-F238E27FC236}">
                <a16:creationId xmlns:a16="http://schemas.microsoft.com/office/drawing/2014/main" id="{7D2932C4-5B54-CBA7-78C5-3F50781A814B}"/>
              </a:ext>
            </a:extLst>
          </p:cNvPr>
          <p:cNvSpPr txBox="1">
            <a:spLocks/>
          </p:cNvSpPr>
          <p:nvPr/>
        </p:nvSpPr>
        <p:spPr>
          <a:xfrm>
            <a:off x="-70237" y="511063"/>
            <a:ext cx="8192186" cy="5966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consolata"/>
              <a:buNone/>
              <a:defRPr sz="24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consolata"/>
              <a:buNone/>
              <a:defRPr sz="2400" b="0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consolata"/>
              <a:buNone/>
              <a:defRPr sz="2400" b="0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consolata"/>
              <a:buNone/>
              <a:defRPr sz="2400" b="0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consolata"/>
              <a:buNone/>
              <a:defRPr sz="2400" b="0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consolata"/>
              <a:buNone/>
              <a:defRPr sz="2400" b="0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consolata"/>
              <a:buNone/>
              <a:defRPr sz="2400" b="0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consolata"/>
              <a:buNone/>
              <a:defRPr sz="2400" b="0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consolata"/>
              <a:buNone/>
              <a:defRPr sz="2400" b="0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pPr algn="ctr"/>
            <a:r>
              <a:rPr lang="en-US" sz="3600" dirty="0">
                <a:solidFill>
                  <a:schemeClr val="bg2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Conclusion    </a:t>
            </a:r>
          </a:p>
        </p:txBody>
      </p:sp>
      <p:sp>
        <p:nvSpPr>
          <p:cNvPr id="5" name="Google Shape;314;p41">
            <a:extLst>
              <a:ext uri="{FF2B5EF4-FFF2-40B4-BE49-F238E27FC236}">
                <a16:creationId xmlns:a16="http://schemas.microsoft.com/office/drawing/2014/main" id="{111AE6A9-BF37-76F6-BE98-88566BA80242}"/>
              </a:ext>
            </a:extLst>
          </p:cNvPr>
          <p:cNvSpPr txBox="1">
            <a:spLocks/>
          </p:cNvSpPr>
          <p:nvPr/>
        </p:nvSpPr>
        <p:spPr>
          <a:xfrm>
            <a:off x="510988" y="1107671"/>
            <a:ext cx="8333702" cy="35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228600" marR="0" lvl="0" indent="-2286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0394B"/>
              </a:buClr>
              <a:buSzPts val="1400"/>
              <a:buFont typeface="Arial" panose="020B0604020202020204" pitchFamily="34" charset="0"/>
              <a:buChar char="•"/>
              <a:tabLst/>
              <a:defRPr/>
            </a:pPr>
            <a:endParaRPr lang="en-US" sz="2000" dirty="0">
              <a:solidFill>
                <a:srgbClr val="30394B"/>
              </a:solidFill>
              <a:latin typeface="Arial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0394B"/>
              </a:buClr>
              <a:buSzPts val="1400"/>
              <a:buFont typeface="Wingdings" pitchFamily="2" charset="2"/>
              <a:buChar char="v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/>
                <a:sym typeface="Montserrat"/>
              </a:rPr>
              <a:t>Use this slide to present </a:t>
            </a:r>
            <a:r>
              <a:rPr lang="en-US" sz="2000" dirty="0">
                <a:solidFill>
                  <a:schemeClr val="bg2"/>
                </a:solidFill>
                <a:latin typeface="Arial"/>
              </a:rPr>
              <a:t>your conclusion</a:t>
            </a:r>
          </a:p>
        </p:txBody>
      </p:sp>
    </p:spTree>
    <p:extLst>
      <p:ext uri="{BB962C8B-B14F-4D97-AF65-F5344CB8AC3E}">
        <p14:creationId xmlns:p14="http://schemas.microsoft.com/office/powerpoint/2010/main" val="2673659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>
          <a:extLst>
            <a:ext uri="{FF2B5EF4-FFF2-40B4-BE49-F238E27FC236}">
              <a16:creationId xmlns:a16="http://schemas.microsoft.com/office/drawing/2014/main" id="{CC48A7F7-DFBA-B8C1-701A-3358DACC6C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43;p60">
            <a:extLst>
              <a:ext uri="{FF2B5EF4-FFF2-40B4-BE49-F238E27FC236}">
                <a16:creationId xmlns:a16="http://schemas.microsoft.com/office/drawing/2014/main" id="{CA073A23-F5F1-BB27-97AB-9BCBBC2AB36C}"/>
              </a:ext>
            </a:extLst>
          </p:cNvPr>
          <p:cNvSpPr txBox="1">
            <a:spLocks/>
          </p:cNvSpPr>
          <p:nvPr/>
        </p:nvSpPr>
        <p:spPr>
          <a:xfrm>
            <a:off x="687" y="2133356"/>
            <a:ext cx="9143313" cy="124195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Inconsolata"/>
              <a:buNone/>
              <a:defRPr sz="7000" b="1" i="0" u="none" strike="noStrike" cap="none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Inconsolata"/>
              <a:buNone/>
              <a:defRPr sz="5200" b="0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Inconsolata"/>
              <a:buNone/>
              <a:defRPr sz="5200" b="0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Inconsolata"/>
              <a:buNone/>
              <a:defRPr sz="5200" b="0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Inconsolata"/>
              <a:buNone/>
              <a:defRPr sz="5200" b="0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Inconsolata"/>
              <a:buNone/>
              <a:defRPr sz="5200" b="0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Inconsolata"/>
              <a:buNone/>
              <a:defRPr sz="5200" b="0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Inconsolata"/>
              <a:buNone/>
              <a:defRPr sz="5200" b="0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Inconsolata"/>
              <a:buNone/>
              <a:defRPr sz="5200" b="0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r>
              <a:rPr lang="en-US" sz="6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 for Listening</a:t>
            </a:r>
          </a:p>
        </p:txBody>
      </p:sp>
    </p:spTree>
    <p:extLst>
      <p:ext uri="{BB962C8B-B14F-4D97-AF65-F5344CB8AC3E}">
        <p14:creationId xmlns:p14="http://schemas.microsoft.com/office/powerpoint/2010/main" val="2842241029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127</Words>
  <Application>Microsoft Macintosh PowerPoint</Application>
  <PresentationFormat>On-screen Show (16:9)</PresentationFormat>
  <Paragraphs>24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Wingdings</vt:lpstr>
      <vt:lpstr>Lato</vt:lpstr>
      <vt:lpstr>Raleway</vt:lpstr>
      <vt:lpstr>Arial Black</vt:lpstr>
      <vt:lpstr>Arial</vt:lpstr>
      <vt:lpstr>Lato Light</vt:lpstr>
      <vt:lpstr>Streamline</vt:lpstr>
      <vt:lpstr>Project Title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Oluwole Olajide</cp:lastModifiedBy>
  <cp:revision>1</cp:revision>
  <dcterms:modified xsi:type="dcterms:W3CDTF">2025-06-23T21:55:33Z</dcterms:modified>
</cp:coreProperties>
</file>