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Franklin Gothic"/>
      <p:bold r:id="rId32"/>
    </p:embeddedFont>
    <p:embeddedFont>
      <p:font typeface="Libre Franklin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D7AD56-4B73-4D29-96D6-8321D711B7E6}">
  <a:tblStyle styleId="{34D7AD56-4B73-4D29-96D6-8321D711B7E6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7F8"/>
          </a:solidFill>
        </a:fill>
      </a:tcStyle>
    </a:wholeTbl>
    <a:band1H>
      <a:tcTxStyle/>
      <a:tcStyle>
        <a:fill>
          <a:solidFill>
            <a:srgbClr val="E1EFF1"/>
          </a:solidFill>
        </a:fill>
      </a:tcStyle>
    </a:band1H>
    <a:band2H>
      <a:tcTxStyle/>
    </a:band2H>
    <a:band1V>
      <a:tcTxStyle/>
      <a:tcStyle>
        <a:fill>
          <a:solidFill>
            <a:srgbClr val="E1EFF1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1126676-03A0-4057-8F1E-5A21FDAF9C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33" Type="http://schemas.openxmlformats.org/officeDocument/2006/relationships/font" Target="fonts/LibreFranklinMedium-regular.fntdata"/><Relationship Id="rId10" Type="http://schemas.openxmlformats.org/officeDocument/2006/relationships/slide" Target="slides/slide5.xml"/><Relationship Id="rId32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35" Type="http://schemas.openxmlformats.org/officeDocument/2006/relationships/font" Target="fonts/LibreFranklinMedium-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ibreFranklin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dcc9ff1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cedcc9ff1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cedcc9ff1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edcc9ff12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cedcc9ff1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cedcc9ff12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edcc9ff1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cedcc9ff1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cedcc9ff1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f32dd487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cf32dd487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cf32dd487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f32dd487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cf32dd487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cf32dd487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f32dd487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cf32dd487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cf32dd4876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edcc9ff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cedcc9ff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cedcc9ff1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f32dd487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cf32dd487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cf32dd487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f32dd487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cf32dd487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cf32dd4876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f32dd487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f32dd487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cf32dd4876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edcc9ff1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edcc9ff1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cedcc9ff1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eaa80ce7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eaa80ce7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ceaa80ce7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eaa80ce7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eaa80ce7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ceaa80ce78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eaa80ce7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eaa80ce7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ceaa80ce7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eaa80ce7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eaa80ce7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ceaa80ce7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47" name="Google Shape;147;p1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2" name="Google Shape;152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3" name="Google Shape;153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8" name="Google Shape;158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1" name="Google Shape;161;p13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" name="Google Shape;163;p13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3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3" name="Google Shape;173;p1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74" name="Google Shape;174;p1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9" name="Google Shape;179;p13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13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4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4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4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4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4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8" name="Google Shape;198;p14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14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1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43" name="Google Shape;43;p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6" name="Google Shape;46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5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8" name="Google Shape;58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6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6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79" name="Google Shape;79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2" name="Google Shape;82;p7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8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8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0" name="Google Shape;100;p8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1" name="Google Shape;101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6" name="Google Shape;106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1" name="Google Shape;111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9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9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8" name="Google Shape;118;p9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9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1" name="Google Shape;121;p9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9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4" name="Google Shape;124;p9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9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0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10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135" name="Google Shape;13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ctrTitle"/>
          </p:nvPr>
        </p:nvSpPr>
        <p:spPr>
          <a:xfrm>
            <a:off x="6095989" y="1120354"/>
            <a:ext cx="68580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7E89"/>
              </a:buClr>
              <a:buSzPts val="6600"/>
              <a:buFont typeface="Franklin Gothic"/>
              <a:buNone/>
            </a:pPr>
            <a:r>
              <a:rPr lang="en-GB" sz="6600">
                <a:solidFill>
                  <a:srgbClr val="397E89"/>
                </a:solidFill>
              </a:rPr>
              <a:t>EE 464 Term Project</a:t>
            </a:r>
            <a:endParaRPr sz="6600">
              <a:solidFill>
                <a:srgbClr val="397E89"/>
              </a:solidFill>
            </a:endParaRPr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6095998" y="2943057"/>
            <a:ext cx="4541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97D88"/>
              </a:buClr>
              <a:buSzPts val="4000"/>
              <a:buNone/>
            </a:pPr>
            <a:r>
              <a:rPr lang="en-GB" sz="4000">
                <a:solidFill>
                  <a:srgbClr val="397D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Isolated Ones</a:t>
            </a:r>
            <a:endParaRPr sz="4000">
              <a:solidFill>
                <a:srgbClr val="397D88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448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6379375" y="4446550"/>
            <a:ext cx="39903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350" lvl="0" marL="635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397E8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Selen Özge Özgür   2375566</a:t>
            </a:r>
            <a:endParaRPr b="0" i="0" sz="2000" u="none" cap="none" strike="noStrike">
              <a:solidFill>
                <a:srgbClr val="397E89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6350" lvl="0" marL="6350" marR="0" rtl="0" algn="l">
              <a:lnSpc>
                <a:spcPct val="112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397E8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Onat Şimşek 2375772   </a:t>
            </a:r>
            <a:endParaRPr b="0" i="0" sz="2000" u="none" cap="none" strike="noStrike">
              <a:solidFill>
                <a:srgbClr val="397E89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6350" lvl="0" marL="6350" marR="0" rtl="0" algn="l">
              <a:lnSpc>
                <a:spcPct val="112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397E8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Onur Emirhan Con 2304384</a:t>
            </a:r>
            <a:endParaRPr b="0" i="0" sz="2000" u="none" cap="none" strike="noStrike">
              <a:solidFill>
                <a:srgbClr val="397E89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2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964023" y="879063"/>
            <a:ext cx="645381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b="1" lang="en-GB">
                <a:solidFill>
                  <a:srgbClr val="002060"/>
                </a:solidFill>
              </a:rPr>
              <a:t>Magnetic Design Results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971550" y="2218145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GB">
                <a:solidFill>
                  <a:srgbClr val="002060"/>
                </a:solidFill>
              </a:rPr>
              <a:t>Primary Winding Inductance 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80" name="Google Shape;280;p24"/>
          <p:cNvSpPr txBox="1"/>
          <p:nvPr>
            <p:ph idx="2" type="body"/>
          </p:nvPr>
        </p:nvSpPr>
        <p:spPr>
          <a:xfrm>
            <a:off x="6325090" y="2218145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GB">
                <a:solidFill>
                  <a:srgbClr val="002060"/>
                </a:solidFill>
              </a:rPr>
              <a:t>Leakage Inductance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023" y="2622361"/>
            <a:ext cx="4834705" cy="210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4">
            <a:alphaModFix/>
          </a:blip>
          <a:srcRect b="4433" l="1623" r="1928" t="2710"/>
          <a:stretch/>
        </p:blipFill>
        <p:spPr>
          <a:xfrm>
            <a:off x="6325090" y="2600902"/>
            <a:ext cx="4419110" cy="203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714976" y="545688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9728" l="10394" r="2988" t="11754"/>
          <a:stretch/>
        </p:blipFill>
        <p:spPr>
          <a:xfrm>
            <a:off x="714975" y="1347800"/>
            <a:ext cx="10318752" cy="52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6626375" y="4180175"/>
            <a:ext cx="3690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Flyback Converter Design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714976" y="545688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14194" l="14182" r="15642" t="11055"/>
          <a:stretch/>
        </p:blipFill>
        <p:spPr>
          <a:xfrm>
            <a:off x="952500" y="1433175"/>
            <a:ext cx="7732848" cy="463317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/>
          <p:nvPr/>
        </p:nvSpPr>
        <p:spPr>
          <a:xfrm>
            <a:off x="7450225" y="4211100"/>
            <a:ext cx="26043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Controller Design 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714976" y="545688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7522475" y="2579025"/>
            <a:ext cx="3281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Optocoupler Design 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8611" l="19394" r="28288" t="13245"/>
          <a:stretch/>
        </p:blipFill>
        <p:spPr>
          <a:xfrm>
            <a:off x="714975" y="1450500"/>
            <a:ext cx="5983027" cy="502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714976" y="545688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13" name="Google Shape;313;p28"/>
          <p:cNvSpPr txBox="1"/>
          <p:nvPr/>
        </p:nvSpPr>
        <p:spPr>
          <a:xfrm flipH="1">
            <a:off x="852000" y="4911350"/>
            <a:ext cx="5244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Output Voltage Waveform for 20 V Input Voltage</a:t>
            </a:r>
            <a:endParaRPr b="0" i="0" sz="180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(Steady state voltage : 11.7 V)</a:t>
            </a:r>
            <a:endParaRPr sz="180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6186938" y="4911350"/>
            <a:ext cx="55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Output Voltage Waveform for 40 V Input Voltage</a:t>
            </a:r>
            <a:endParaRPr sz="180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(Steady state voltage : 12 V)</a:t>
            </a:r>
            <a:endParaRPr sz="180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13079" l="54390" r="13814" t="54981"/>
          <a:stretch/>
        </p:blipFill>
        <p:spPr>
          <a:xfrm>
            <a:off x="6349950" y="1666425"/>
            <a:ext cx="5244077" cy="296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b="13473" l="54338" r="13978" t="54905"/>
          <a:stretch/>
        </p:blipFill>
        <p:spPr>
          <a:xfrm>
            <a:off x="835087" y="1666425"/>
            <a:ext cx="5277826" cy="29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714976" y="545688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 b="21958" l="54721" r="13537" t="46021"/>
          <a:stretch/>
        </p:blipFill>
        <p:spPr>
          <a:xfrm>
            <a:off x="479250" y="1385450"/>
            <a:ext cx="5559950" cy="31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9"/>
          <p:cNvPicPr preferRelativeResize="0"/>
          <p:nvPr/>
        </p:nvPicPr>
        <p:blipFill rotWithShape="1">
          <a:blip r:embed="rId4">
            <a:alphaModFix/>
          </a:blip>
          <a:srcRect b="22381" l="56510" r="13677" t="45944"/>
          <a:stretch/>
        </p:blipFill>
        <p:spPr>
          <a:xfrm>
            <a:off x="6302050" y="1385450"/>
            <a:ext cx="5189448" cy="31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823800" y="4675900"/>
            <a:ext cx="486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 Regulation: %5  (12.5V)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6576575" y="4648300"/>
            <a:ext cx="5189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Load Regulation: %2 (11.76V)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714976" y="545688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Simulation Results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827700" y="4966950"/>
            <a:ext cx="4795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MOSFET (Green) &amp; Diode (Blue) Currents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588600" y="4966950"/>
            <a:ext cx="4850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MOSFET (Green) &amp; Diode (Blue) Voltages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13666" l="46498" r="13999" t="43017"/>
          <a:stretch/>
        </p:blipFill>
        <p:spPr>
          <a:xfrm>
            <a:off x="790525" y="1537950"/>
            <a:ext cx="5124542" cy="316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 rotWithShape="1">
          <a:blip r:embed="rId4">
            <a:alphaModFix/>
          </a:blip>
          <a:srcRect b="13290" l="46529" r="13921" t="43160"/>
          <a:stretch/>
        </p:blipFill>
        <p:spPr>
          <a:xfrm>
            <a:off x="6360276" y="1519275"/>
            <a:ext cx="5163624" cy="31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714975" y="545700"/>
            <a:ext cx="538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Component Selection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1020975" y="1815050"/>
            <a:ext cx="95703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●"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MOSFET Selection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●"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Secondary Diode Selection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●"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RCD Snubber Diode Selection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●"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Rsense Selection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714975" y="545700"/>
            <a:ext cx="538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MOSFET</a:t>
            </a:r>
            <a:endParaRPr u="sng">
              <a:solidFill>
                <a:srgbClr val="002060"/>
              </a:solidFill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50" y="1437200"/>
            <a:ext cx="5668098" cy="26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389113"/>
            <a:ext cx="5791200" cy="2744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708300" y="4264750"/>
            <a:ext cx="4928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MOSFET for 20V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6527400" y="4264750"/>
            <a:ext cx="4928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MOSFET for 40V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755425" y="4902100"/>
            <a:ext cx="3437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Voltage: 85V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Current: 25A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6218625" y="4981475"/>
            <a:ext cx="4928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IRFZ540N (33A 100V)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714975" y="545700"/>
            <a:ext cx="538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Secondary Diode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714975" y="1681000"/>
            <a:ext cx="95703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3" name="Google Shape;3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5" y="1488991"/>
            <a:ext cx="5132549" cy="24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963" y="1489000"/>
            <a:ext cx="5104589" cy="2443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3"/>
          <p:cNvSpPr txBox="1"/>
          <p:nvPr/>
        </p:nvSpPr>
        <p:spPr>
          <a:xfrm>
            <a:off x="534625" y="4264750"/>
            <a:ext cx="5561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Secondary Diode for 20V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6327975" y="4215475"/>
            <a:ext cx="5561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Secondary Diode for 40VInput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755425" y="4902100"/>
            <a:ext cx="10444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Voltage: 60V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Current: 25A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5528875" y="4981475"/>
            <a:ext cx="56181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DSA30I100PA</a:t>
            </a:r>
            <a:r>
              <a:rPr lang="en-GB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(30A 100V)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2940"/>
          </a:schemeClr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1025248" y="1105091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>
                <a:solidFill>
                  <a:srgbClr val="002060"/>
                </a:solidFill>
              </a:rPr>
              <a:t>Outline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952500" y="2216550"/>
            <a:ext cx="50871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Topology Selection</a:t>
            </a:r>
            <a:endParaRPr b="1"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Magnetic Design </a:t>
            </a:r>
            <a:endParaRPr b="1"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Simulation Results</a:t>
            </a:r>
            <a:endParaRPr b="1"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Component Selection</a:t>
            </a:r>
            <a:endParaRPr b="1" sz="2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714975" y="545700"/>
            <a:ext cx="538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RCD Snubber Diode</a:t>
            </a:r>
            <a:endParaRPr u="sng">
              <a:solidFill>
                <a:srgbClr val="002060"/>
              </a:solidFill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14975" y="1681000"/>
            <a:ext cx="95703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13" y="1635850"/>
            <a:ext cx="5055773" cy="240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324" y="1625324"/>
            <a:ext cx="5055749" cy="242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/>
        </p:nvSpPr>
        <p:spPr>
          <a:xfrm>
            <a:off x="534625" y="4264750"/>
            <a:ext cx="5561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RCD Diode for 20V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6311325" y="4264750"/>
            <a:ext cx="5561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RCD Diode for 40V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755425" y="4902100"/>
            <a:ext cx="10444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Voltage: 78V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Current: 23A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5528875" y="4981475"/>
            <a:ext cx="56181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DSA30I100PA(30A 100V)</a:t>
            </a:r>
            <a:endParaRPr sz="3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714975" y="545700"/>
            <a:ext cx="5381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 u="sng">
                <a:solidFill>
                  <a:srgbClr val="002060"/>
                </a:solidFill>
              </a:rPr>
              <a:t>Rsense</a:t>
            </a:r>
            <a:endParaRPr u="sng">
              <a:solidFill>
                <a:srgbClr val="002060"/>
              </a:solidFill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85" y="1364522"/>
            <a:ext cx="5567923" cy="26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5"/>
          <p:cNvSpPr txBox="1"/>
          <p:nvPr/>
        </p:nvSpPr>
        <p:spPr>
          <a:xfrm>
            <a:off x="683100" y="5197700"/>
            <a:ext cx="10444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Voltage: 6.3V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 Current: 25.2A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 = 0.25 ohm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6470425" y="5123800"/>
            <a:ext cx="48393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ACS712 Current Sensor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Opamp Amplifier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425" y="1015750"/>
            <a:ext cx="3182117" cy="3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 txBox="1"/>
          <p:nvPr/>
        </p:nvSpPr>
        <p:spPr>
          <a:xfrm>
            <a:off x="718238" y="4297600"/>
            <a:ext cx="5561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Voltage and Current Waveforms of the RSense for 20V Input Voltage</a:t>
            </a:r>
            <a:endParaRPr b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 txBox="1"/>
          <p:nvPr>
            <p:ph type="title"/>
          </p:nvPr>
        </p:nvSpPr>
        <p:spPr>
          <a:xfrm>
            <a:off x="2685900" y="3051150"/>
            <a:ext cx="68859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Listening</a:t>
            </a:r>
            <a:endParaRPr/>
          </a:p>
        </p:txBody>
      </p:sp>
      <p:sp>
        <p:nvSpPr>
          <p:cNvPr id="400" name="Google Shape;400;p36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2941"/>
          </a:schemeClr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44973" y="1174541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>
                <a:solidFill>
                  <a:srgbClr val="002060"/>
                </a:solidFill>
              </a:rPr>
              <a:t>Topology Selection</a:t>
            </a:r>
            <a:endParaRPr>
              <a:solidFill>
                <a:srgbClr val="002060"/>
              </a:solidFill>
            </a:endParaRPr>
          </a:p>
        </p:txBody>
      </p:sp>
      <p:graphicFrame>
        <p:nvGraphicFramePr>
          <p:cNvPr id="227" name="Google Shape;227;p17"/>
          <p:cNvGraphicFramePr/>
          <p:nvPr/>
        </p:nvGraphicFramePr>
        <p:xfrm>
          <a:off x="944963" y="215894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{34D7AD56-4B73-4D29-96D6-8321D711B7E6}</a:tableStyleId>
              </a:tblPr>
              <a:tblGrid>
                <a:gridCol w="1641750"/>
                <a:gridCol w="1718575"/>
                <a:gridCol w="2044850"/>
                <a:gridCol w="1917550"/>
                <a:gridCol w="1775075"/>
                <a:gridCol w="1562675"/>
              </a:tblGrid>
              <a:tr h="64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1" sz="11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rgbClr val="002060"/>
                          </a:solidFill>
                        </a:rPr>
                        <a:t>Efficiency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rgbClr val="002060"/>
                          </a:solidFill>
                        </a:rPr>
                        <a:t>Output Ripple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rgbClr val="002060"/>
                          </a:solidFill>
                        </a:rPr>
                        <a:t>Power Range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rgbClr val="002060"/>
                          </a:solidFill>
                        </a:rPr>
                        <a:t>Complexity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rgbClr val="002060"/>
                          </a:solidFill>
                        </a:rPr>
                        <a:t>Cost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09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solidFill>
                            <a:srgbClr val="002060"/>
                          </a:solidFill>
                        </a:rPr>
                        <a:t> Flyback Converter</a:t>
                      </a:r>
                      <a:endParaRPr sz="22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solidFill>
                            <a:srgbClr val="002060"/>
                          </a:solidFill>
                        </a:rPr>
                        <a:t> </a:t>
                      </a:r>
                      <a:endParaRPr b="1"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Moderate efficiency 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Higher output ripple 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Low to medium power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Least Complex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Cheapest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5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solidFill>
                            <a:srgbClr val="002060"/>
                          </a:solidFill>
                        </a:rPr>
                        <a:t>Forward Converter</a:t>
                      </a:r>
                      <a:endParaRPr b="1"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Better efficiency 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Lowest output ripple 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Medium to high power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Medium Complexity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Medium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42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>
                          <a:solidFill>
                            <a:srgbClr val="002060"/>
                          </a:solidFill>
                        </a:rPr>
                        <a:t>Push-Pull Converter</a:t>
                      </a:r>
                      <a:endParaRPr b="1" sz="2200" u="none" cap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Can also have good efficiency 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Moderate output ripple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Medium power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Most Complex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/>
                        <a:t>Most Expensive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Ribbon with solid fill"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75" y="28729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2940"/>
          </a:schemeClr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944973" y="1174541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>
                <a:solidFill>
                  <a:srgbClr val="002060"/>
                </a:solidFill>
              </a:rPr>
              <a:t>Topology Selection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75" y="2095025"/>
            <a:ext cx="7646226" cy="40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7538248" y="5047050"/>
            <a:ext cx="3440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Flyback Converter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971550" y="879063"/>
            <a:ext cx="8081654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Franklin Gothic"/>
              <a:buNone/>
            </a:pPr>
            <a:r>
              <a:rPr lang="en-GB">
                <a:solidFill>
                  <a:srgbClr val="002060"/>
                </a:solidFill>
              </a:rPr>
              <a:t>Magnetic</a:t>
            </a:r>
            <a:r>
              <a:rPr lang="en-GB">
                <a:solidFill>
                  <a:srgbClr val="002060"/>
                </a:solidFill>
              </a:rPr>
              <a:t> Design 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971550" y="1791475"/>
            <a:ext cx="11220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Duty cycle range is determined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Turns ratio is determined to be 1:1, according to duty cycle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Lm is calculated according to specifications (Vin, Dmax, Bmax, etc.)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Core is determined after some research (ETD 39/20/13)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○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B66363G1000X187 with a gap of </a:t>
            </a: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mm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○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N87 type SIFERRIT material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Minimum number of turns </a:t>
            </a: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required</a:t>
            </a: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the primary </a:t>
            </a: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winding is determined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Exact number of turns is determined as 11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Lm is calculated again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n-GB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 is calculated again to double check the design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060"/>
                </a:solidFill>
              </a:rPr>
              <a:t>Magnetic Design </a:t>
            </a:r>
            <a:endParaRPr/>
          </a:p>
        </p:txBody>
      </p:sp>
      <p:graphicFrame>
        <p:nvGraphicFramePr>
          <p:cNvPr id="250" name="Google Shape;250;p20"/>
          <p:cNvGraphicFramePr/>
          <p:nvPr/>
        </p:nvGraphicFramePr>
        <p:xfrm>
          <a:off x="964025" y="29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{E1126676-03A0-4057-8F1E-5A21FDAF9C25}</a:tableStyleId>
              </a:tblPr>
              <a:tblGrid>
                <a:gridCol w="221615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Duty Cycle Range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Turns Ratio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Bmax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Calculated Lm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AL of the Core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0.24-0.39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1:1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0.2 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23.18 μH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196 nH/T^2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060"/>
                </a:solidFill>
              </a:rPr>
              <a:t>Magnetic Design </a:t>
            </a:r>
            <a:endParaRPr/>
          </a:p>
        </p:txBody>
      </p:sp>
      <p:graphicFrame>
        <p:nvGraphicFramePr>
          <p:cNvPr id="257" name="Google Shape;257;p21"/>
          <p:cNvGraphicFramePr/>
          <p:nvPr/>
        </p:nvGraphicFramePr>
        <p:xfrm>
          <a:off x="964025" y="29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{E1126676-03A0-4057-8F1E-5A21FDAF9C25}</a:tableStyleId>
              </a:tblPr>
              <a:tblGrid>
                <a:gridCol w="221615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Min # of Turns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 # of Turns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Final Lm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Final Bmax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Switching Freq.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≈ 8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≈ 11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23.72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μH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0.215 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80kHz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060"/>
                </a:solidFill>
              </a:rPr>
              <a:t>Magnetic Design </a:t>
            </a:r>
            <a:endParaRPr/>
          </a:p>
        </p:txBody>
      </p:sp>
      <p:graphicFrame>
        <p:nvGraphicFramePr>
          <p:cNvPr id="264" name="Google Shape;264;p22"/>
          <p:cNvGraphicFramePr/>
          <p:nvPr/>
        </p:nvGraphicFramePr>
        <p:xfrm>
          <a:off x="964025" y="283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{E1126676-03A0-4057-8F1E-5A21FDAF9C25}</a:tableStyleId>
              </a:tblPr>
              <a:tblGrid>
                <a:gridCol w="221615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Skin Depth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Cable Type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# of Parallel Cables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Window Area of the Core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Fill Factor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0.265 mm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AWG 26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27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178 mm^2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0.46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2060"/>
                </a:solidFill>
              </a:rPr>
              <a:t>Magnetic Design </a:t>
            </a:r>
            <a:endParaRPr/>
          </a:p>
        </p:txBody>
      </p:sp>
      <p:graphicFrame>
        <p:nvGraphicFramePr>
          <p:cNvPr id="271" name="Google Shape;271;p23"/>
          <p:cNvGraphicFramePr/>
          <p:nvPr/>
        </p:nvGraphicFramePr>
        <p:xfrm>
          <a:off x="964025" y="29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{E1126676-03A0-4057-8F1E-5A21FDAF9C25}</a:tableStyleId>
              </a:tblPr>
              <a:tblGrid>
                <a:gridCol w="221615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Copper Losses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Core Losses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0.67 W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3.45 W</a:t>
                      </a:r>
                      <a:endParaRPr b="1"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97E8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500" y="1489875"/>
            <a:ext cx="4338392" cy="5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