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3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74" r:id="rId7"/>
    <p:sldId id="260" r:id="rId8"/>
    <p:sldId id="271" r:id="rId9"/>
    <p:sldId id="261" r:id="rId10"/>
    <p:sldId id="262" r:id="rId11"/>
    <p:sldId id="269" r:id="rId12"/>
    <p:sldId id="267" r:id="rId13"/>
    <p:sldId id="268" r:id="rId14"/>
    <p:sldId id="263" r:id="rId15"/>
    <p:sldId id="264" r:id="rId16"/>
    <p:sldId id="265" r:id="rId17"/>
    <p:sldId id="272" r:id="rId18"/>
    <p:sldId id="26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5531-4814-4EA5-A4CB-8002AF6E28DC}" type="datetimeFigureOut">
              <a:rPr lang="es-MX" smtClean="0"/>
              <a:t>22/04/2016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78F0-926C-4C47-80E8-3BBD5CF04F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7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78F0-926C-4C47-80E8-3BBD5CF04F6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4CD6-BDC0-483E-A701-93CB38F3C9D7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625A-6EC9-4BF0-A39B-56BBF541BAC0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9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36E6-E9EC-41C2-8407-E2358375A273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47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DE42-6651-422F-B3B4-BC7E973214F9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3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BA67-72BA-4ABA-9E67-E5391550EDEC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46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6BC1-E728-476A-8F25-28977ABE89DD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4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0A7E-BA0F-475B-A837-56C4104FE6DC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7815-C8C3-4895-BD5F-C5E8A2820A07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48FF-D9F4-4915-8572-24308AED15AD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7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D7D7-BB9B-4502-8FE3-D9F4DD879741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4C49-13E2-415A-887F-CA8FCB14A0FB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0BA4-C628-471B-A688-8BBA773AD59D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485A-AA8D-4A6A-962E-B0BE02E0FF72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63E8-D9BE-4E36-A75C-3209408A1FD5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7733-BCD2-4DD4-92A5-12E2785B8908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A2DF-2A8D-4356-BEDA-5FA8BDC1334E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31AD-0151-4B9F-A9DC-1ECFCC66039F}" type="datetime1">
              <a:rPr lang="en-US" smtClean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Formiik</a:t>
            </a:r>
            <a:r>
              <a:rPr lang="es-MX" dirty="0" smtClean="0"/>
              <a:t> 5.2.0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Canario 5.2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6942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de Visita.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Se incluye un servicio de Resultados de Visita, el cual funciona con el widget </a:t>
            </a:r>
            <a:r>
              <a:rPr lang="es-MX" sz="2000" dirty="0" err="1" smtClean="0"/>
              <a:t>Eval</a:t>
            </a:r>
            <a:r>
              <a:rPr lang="es-MX" sz="2000" dirty="0" smtClean="0"/>
              <a:t>, para evaluar por medio de una fórmula una respuesta que dependerá de diferentes controles en la forma.</a:t>
            </a:r>
          </a:p>
          <a:p>
            <a:pPr algn="just"/>
            <a:r>
              <a:rPr lang="es-MX" sz="2000" dirty="0" smtClean="0"/>
              <a:t>Estos se presentan en una pantalla aparte en el dispositivo y en la sección de reportes y el gestor de la web.</a:t>
            </a:r>
          </a:p>
          <a:p>
            <a:pPr algn="just"/>
            <a:r>
              <a:rPr lang="es-MX" sz="2000" dirty="0" smtClean="0"/>
              <a:t>Utiliza el lenguaje FXL para su operación.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1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9873363" y="6181062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"/>
          <a:stretch/>
        </p:blipFill>
        <p:spPr>
          <a:xfrm>
            <a:off x="1656682" y="139701"/>
            <a:ext cx="3553859" cy="6041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"/>
          <a:stretch/>
        </p:blipFill>
        <p:spPr>
          <a:xfrm>
            <a:off x="6803679" y="139699"/>
            <a:ext cx="3539127" cy="604136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394962" y="4101910"/>
            <a:ext cx="409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960169" y="2391581"/>
            <a:ext cx="15831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656682" y="6238269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9.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con Botón de Resultados.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03679" y="6238269"/>
            <a:ext cx="43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10.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con Resultados de Visita.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9" name="Grupo 18"/>
          <p:cNvGrpSpPr/>
          <p:nvPr/>
        </p:nvGrpSpPr>
        <p:grpSpPr>
          <a:xfrm>
            <a:off x="0" y="-1"/>
            <a:ext cx="12192000" cy="5688997"/>
            <a:chOff x="0" y="0"/>
            <a:chExt cx="10121384" cy="472281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121384" cy="4722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Conector recto 6"/>
            <p:cNvCxnSpPr/>
            <p:nvPr/>
          </p:nvCxnSpPr>
          <p:spPr>
            <a:xfrm>
              <a:off x="469900" y="863600"/>
              <a:ext cx="26543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7480300" y="1465263"/>
              <a:ext cx="4445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7477123" y="1960562"/>
              <a:ext cx="4445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7362823" y="2693989"/>
              <a:ext cx="561975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7362824" y="3348038"/>
              <a:ext cx="561975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029450" y="3708400"/>
              <a:ext cx="89534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20"/>
          <p:cNvSpPr txBox="1"/>
          <p:nvPr/>
        </p:nvSpPr>
        <p:spPr>
          <a:xfrm>
            <a:off x="464024" y="5691116"/>
            <a:ext cx="79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11.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Reporte de Resultados de Visita con Filtro.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" y="105273"/>
            <a:ext cx="9229725" cy="1952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8100"/>
            <a:ext cx="7044363" cy="36498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99" y="2057898"/>
            <a:ext cx="7113501" cy="34694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32310" y="5507327"/>
            <a:ext cx="60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13.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Gráfica de Resultados Sumados.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277" y="2091174"/>
            <a:ext cx="79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12.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de Usuarios con Resultados.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6517951"/>
            <a:ext cx="79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14.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Gráfica de Resultados Individuales.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Combinado de Condicionales </a:t>
            </a:r>
            <a:r>
              <a:rPr lang="es-MX" i="1" dirty="0" err="1"/>
              <a:t>Or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i="1" dirty="0"/>
              <a:t>And</a:t>
            </a:r>
            <a:r>
              <a:rPr lang="es-MX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Ahora es posible usar estos dos condicionales de forma conjunta, para poder hacer formularios más específicos y en un menor tiempo.</a:t>
            </a:r>
          </a:p>
          <a:p>
            <a:pPr algn="just"/>
            <a:r>
              <a:rPr lang="es-MX" sz="2000" dirty="0" smtClean="0"/>
              <a:t>Los formularios pesan menos, usan menos datos y tienen un mejor </a:t>
            </a:r>
            <a:r>
              <a:rPr lang="es-MX" sz="2000" i="1" dirty="0" err="1" smtClean="0"/>
              <a:t>perfomance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 smtClean="0"/>
              <a:t>Los clientes que lo pidieron </a:t>
            </a:r>
            <a:r>
              <a:rPr lang="es-MX" sz="2000" dirty="0"/>
              <a:t>fueron</a:t>
            </a:r>
            <a:r>
              <a:rPr lang="es-MX" sz="2000" dirty="0" smtClean="0"/>
              <a:t>: Forjadores</a:t>
            </a:r>
            <a:r>
              <a:rPr lang="es-MX" sz="2000" dirty="0"/>
              <a:t>, </a:t>
            </a:r>
            <a:r>
              <a:rPr lang="es-MX" sz="2000" dirty="0" smtClean="0"/>
              <a:t>Liverpool, </a:t>
            </a:r>
            <a:r>
              <a:rPr lang="es-MX" sz="2000" dirty="0" err="1" smtClean="0"/>
              <a:t>Publipayments</a:t>
            </a:r>
            <a:r>
              <a:rPr lang="es-MX" sz="2000" dirty="0" smtClean="0"/>
              <a:t> y WWB.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35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 Previa con Formato Moneda.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3754966" cy="3880773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En la sección de vista previa se puede ahora utilizar el formato de datos estilo moneda.</a:t>
            </a:r>
          </a:p>
          <a:p>
            <a:pPr algn="just"/>
            <a:r>
              <a:rPr lang="es-MX" sz="2000" dirty="0" smtClean="0"/>
              <a:t>Esto permite ver de manera más fácil números muy grandes que antes se hacían ininteligibles al usuario.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15</a:t>
            </a:fld>
            <a:endParaRPr lang="en-US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21852"/>
          <a:stretch/>
        </p:blipFill>
        <p:spPr>
          <a:xfrm>
            <a:off x="4852987" y="1573675"/>
            <a:ext cx="3857625" cy="5054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5703" y="6271551"/>
            <a:ext cx="43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15.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Vista Previa de Orden.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Visualizar Fotos Capturadas.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Ahora es posible revisar las fotos capturadas por medio de una vista previa en las respuestas.</a:t>
            </a:r>
          </a:p>
          <a:p>
            <a:pPr algn="just"/>
            <a:r>
              <a:rPr lang="es-MX" sz="2000" dirty="0" smtClean="0"/>
              <a:t>Esto permite saber cómo salieron las fotos después de haber guardado una orden; de esta forma se puede saber los detalles de ésta y ver sus datos con mayor claridad.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9847963" y="6257262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1913287" y="215900"/>
            <a:ext cx="3556325" cy="6041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>
          <a:xfrm>
            <a:off x="6647039" y="215900"/>
            <a:ext cx="3542593" cy="60413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13287" y="6359786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16.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Revisión de Orden.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47039" y="6359786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17.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Imagen Seleccionada.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Widget para Llamar por Teléfono.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4429" y="1498600"/>
            <a:ext cx="3666066" cy="3880773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Se integra un nuevo </a:t>
            </a:r>
            <a:r>
              <a:rPr lang="es-MX" sz="2000" i="1" dirty="0" smtClean="0"/>
              <a:t>widget</a:t>
            </a:r>
            <a:r>
              <a:rPr lang="es-MX" sz="2000" dirty="0" smtClean="0"/>
              <a:t> para realizar llamadas por teléfono.</a:t>
            </a:r>
          </a:p>
          <a:p>
            <a:pPr algn="just"/>
            <a:r>
              <a:rPr lang="es-MX" sz="2000" dirty="0" smtClean="0"/>
              <a:t>Este puede tener dos vistas (Mostrando el nombre del contacto o sólo el ícono).</a:t>
            </a:r>
          </a:p>
          <a:p>
            <a:pPr algn="just"/>
            <a:r>
              <a:rPr lang="es-MX" sz="2000" dirty="0" smtClean="0"/>
              <a:t>Tiene como antecedente el APK de “Crezcamos” en Servicios Profesionales, la cual será sustituida por este </a:t>
            </a:r>
            <a:r>
              <a:rPr lang="es-MX" sz="2000" i="1" dirty="0" smtClean="0"/>
              <a:t>widget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18</a:t>
            </a:fld>
            <a:endParaRPr lang="en-US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" b="17751"/>
          <a:stretch/>
        </p:blipFill>
        <p:spPr>
          <a:xfrm>
            <a:off x="677334" y="1498600"/>
            <a:ext cx="3132666" cy="4343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7334" y="6037155"/>
            <a:ext cx="50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18.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Orden Con </a:t>
            </a:r>
            <a:r>
              <a:rPr lang="es-MX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PhoneCall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por su atención.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Mejoras en la Versión.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Autentificación </a:t>
            </a:r>
            <a:r>
              <a:rPr lang="es-MX" sz="2000" dirty="0" err="1"/>
              <a:t>OAuth</a:t>
            </a:r>
            <a:r>
              <a:rPr lang="es-MX" sz="2000" dirty="0"/>
              <a:t>.</a:t>
            </a:r>
          </a:p>
          <a:p>
            <a:r>
              <a:rPr lang="es-MX" sz="2000" dirty="0"/>
              <a:t>Conteo de Órdenes en </a:t>
            </a:r>
            <a:r>
              <a:rPr lang="es-MX" sz="2000" dirty="0" smtClean="0"/>
              <a:t>Filtros.</a:t>
            </a:r>
          </a:p>
          <a:p>
            <a:r>
              <a:rPr lang="es-MX" sz="2000" dirty="0" err="1" smtClean="0"/>
              <a:t>Formiik</a:t>
            </a:r>
            <a:r>
              <a:rPr lang="es-MX" sz="2000" dirty="0" smtClean="0"/>
              <a:t> </a:t>
            </a:r>
            <a:r>
              <a:rPr lang="es-MX" sz="2000" dirty="0" err="1"/>
              <a:t>Game</a:t>
            </a:r>
            <a:r>
              <a:rPr lang="es-MX" sz="2000" dirty="0"/>
              <a:t>.</a:t>
            </a:r>
          </a:p>
          <a:p>
            <a:r>
              <a:rPr lang="es-MX" sz="2000" dirty="0"/>
              <a:t>Mejora en </a:t>
            </a:r>
            <a:r>
              <a:rPr lang="es-MX" sz="2000" i="1" dirty="0" err="1"/>
              <a:t>Choice</a:t>
            </a:r>
            <a:r>
              <a:rPr lang="es-MX" sz="2000" i="1" dirty="0"/>
              <a:t> </a:t>
            </a:r>
            <a:r>
              <a:rPr lang="es-MX" sz="2000" i="1" dirty="0" err="1"/>
              <a:t>List</a:t>
            </a:r>
            <a:r>
              <a:rPr lang="es-MX" sz="2000" dirty="0"/>
              <a:t>.</a:t>
            </a:r>
          </a:p>
          <a:p>
            <a:r>
              <a:rPr lang="es-MX" sz="2000" dirty="0"/>
              <a:t>Resultados de Visita.</a:t>
            </a:r>
          </a:p>
          <a:p>
            <a:r>
              <a:rPr lang="es-MX" sz="2000" dirty="0"/>
              <a:t>Uso Combinado de Condicionales </a:t>
            </a:r>
            <a:r>
              <a:rPr lang="es-MX" sz="2000" i="1" dirty="0" err="1"/>
              <a:t>Or</a:t>
            </a:r>
            <a:r>
              <a:rPr lang="es-MX" sz="2000" dirty="0"/>
              <a:t> </a:t>
            </a:r>
            <a:r>
              <a:rPr lang="es-MX" sz="2000" dirty="0" smtClean="0"/>
              <a:t>y </a:t>
            </a:r>
            <a:r>
              <a:rPr lang="es-MX" sz="2000" i="1" dirty="0"/>
              <a:t>And</a:t>
            </a:r>
            <a:r>
              <a:rPr lang="es-MX" sz="2000" dirty="0"/>
              <a:t>.</a:t>
            </a:r>
          </a:p>
          <a:p>
            <a:r>
              <a:rPr lang="es-MX" sz="2000" dirty="0"/>
              <a:t>Vista Previa con Formato Moneda.</a:t>
            </a:r>
          </a:p>
          <a:p>
            <a:r>
              <a:rPr lang="es-MX" sz="2000" dirty="0"/>
              <a:t>Visualizar Fotos Capturadas.</a:t>
            </a:r>
          </a:p>
          <a:p>
            <a:r>
              <a:rPr lang="es-MX" sz="2000" dirty="0"/>
              <a:t>Widget para Llamar por Teléfono.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5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Autentificación </a:t>
            </a:r>
            <a:r>
              <a:rPr lang="es-MX" dirty="0" err="1"/>
              <a:t>OAuth</a:t>
            </a:r>
            <a:r>
              <a:rPr lang="es-MX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Los clientes ahora tienen la posibilidad de utilizar este tipo de autentificación para entrar al aplicación</a:t>
            </a:r>
          </a:p>
          <a:p>
            <a:pPr algn="just"/>
            <a:r>
              <a:rPr lang="es-MX" sz="2000" dirty="0"/>
              <a:t>É</a:t>
            </a:r>
            <a:r>
              <a:rPr lang="es-MX" sz="2000" dirty="0" smtClean="0"/>
              <a:t>sta se basa en el uso de un servicio del cliente para confirmar las credenciales del usuario y darle acceso.</a:t>
            </a:r>
          </a:p>
          <a:p>
            <a:r>
              <a:rPr lang="es-MX" sz="2000" dirty="0" smtClean="0"/>
              <a:t>Cuando es enviada la confirmación a la nube, ésta le da al usuario un </a:t>
            </a:r>
            <a:r>
              <a:rPr lang="es-MX" sz="2000" i="1" dirty="0" err="1" smtClean="0"/>
              <a:t>token</a:t>
            </a:r>
            <a:r>
              <a:rPr lang="es-MX" sz="2000" dirty="0" smtClean="0"/>
              <a:t> que dura doce horas en producción, el cual le brinda acceso sin tener que introducir sus datos todo el tiempo.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64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971663" y="6142962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"/>
          <a:stretch/>
        </p:blipFill>
        <p:spPr>
          <a:xfrm>
            <a:off x="722194" y="101601"/>
            <a:ext cx="3539127" cy="6041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7272530" y="101600"/>
            <a:ext cx="3550668" cy="604136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2194" y="6331211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1.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Autenticación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59427" y="6331211"/>
            <a:ext cx="473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2.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Autorización de Permisos.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48600" y="3238500"/>
            <a:ext cx="5461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6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Conteo de Órdenes en Filtros.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Al aplicar un filtro de búsqueda en las órdenes, se muestra un contador de cuántas coinciden con éste.</a:t>
            </a:r>
          </a:p>
          <a:p>
            <a:pPr algn="just"/>
            <a:r>
              <a:rPr lang="es-MX" sz="2000" dirty="0" smtClean="0"/>
              <a:t>Se puede escribir un filtro personalizado o utilizar los que el sistema recomienda, en ambos aparece el número de órdenes que se mostrarán.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70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9238363" y="6066762"/>
            <a:ext cx="68333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1256364" y="218991"/>
            <a:ext cx="3427413" cy="58223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>
          <a:xfrm>
            <a:off x="7283095" y="218991"/>
            <a:ext cx="3429074" cy="58477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44587" y="6041362"/>
            <a:ext cx="43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3.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Filtros Avanzados con Contadores.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54681" y="6041362"/>
            <a:ext cx="43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4.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Filtros Avanzados con Contadores y Búsqueda.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Formiik</a:t>
            </a:r>
            <a:r>
              <a:rPr lang="es-MX" dirty="0"/>
              <a:t> </a:t>
            </a:r>
            <a:r>
              <a:rPr lang="es-MX" dirty="0" err="1"/>
              <a:t>Game</a:t>
            </a:r>
            <a:r>
              <a:rPr lang="es-MX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 smtClean="0"/>
              <a:t>Se integra una nueva funcionalidad llamada “</a:t>
            </a:r>
            <a:r>
              <a:rPr lang="es-MX" sz="2000" dirty="0" err="1" smtClean="0"/>
              <a:t>Formiik</a:t>
            </a:r>
            <a:r>
              <a:rPr lang="es-MX" sz="2000" dirty="0" smtClean="0"/>
              <a:t> </a:t>
            </a:r>
            <a:r>
              <a:rPr lang="es-MX" sz="2000" dirty="0" err="1" smtClean="0"/>
              <a:t>Game</a:t>
            </a:r>
            <a:r>
              <a:rPr lang="es-MX" sz="2000" dirty="0" smtClean="0"/>
              <a:t>”, la cual es un recuento de los resultados de visita hechas por el usuario.</a:t>
            </a:r>
          </a:p>
          <a:p>
            <a:pPr algn="just"/>
            <a:r>
              <a:rPr lang="es-MX" sz="2000" dirty="0" smtClean="0"/>
              <a:t>Se encuentra en el menú lateral del aplicación y tiene dos pantallas, una que muestra los resultados individuales del usuario y otra con el </a:t>
            </a:r>
            <a:r>
              <a:rPr lang="es-MX" sz="2000" i="1" dirty="0" smtClean="0"/>
              <a:t>ranking</a:t>
            </a:r>
            <a:r>
              <a:rPr lang="es-MX" sz="2000" dirty="0" smtClean="0"/>
              <a:t> de éste con otros.</a:t>
            </a:r>
          </a:p>
          <a:p>
            <a:pPr algn="just"/>
            <a:r>
              <a:rPr lang="es-MX" sz="2000" dirty="0" smtClean="0"/>
              <a:t>Los resultados pueden mostrarse como una suma o un promedio de los datos obtenidos a lo largo del día y uno global.</a:t>
            </a:r>
          </a:p>
          <a:p>
            <a:pPr algn="just"/>
            <a:r>
              <a:rPr lang="es-MX" sz="2000" dirty="0" smtClean="0"/>
              <a:t>Este servicio está fuertemente unido al nuevo </a:t>
            </a:r>
            <a:r>
              <a:rPr lang="es-MX" sz="2000" i="1" dirty="0" smtClean="0"/>
              <a:t>widget</a:t>
            </a:r>
            <a:r>
              <a:rPr lang="es-MX" sz="2000" dirty="0" smtClean="0"/>
              <a:t> de </a:t>
            </a:r>
            <a:r>
              <a:rPr lang="es-MX" sz="2000" dirty="0" err="1" smtClean="0"/>
              <a:t>Eval</a:t>
            </a:r>
            <a:r>
              <a:rPr lang="es-MX" sz="2000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"/>
          <a:stretch/>
        </p:blipFill>
        <p:spPr>
          <a:xfrm>
            <a:off x="512246" y="191604"/>
            <a:ext cx="3553858" cy="6041362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604031" y="3895242"/>
            <a:ext cx="138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8" y="191604"/>
            <a:ext cx="3398266" cy="60413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39" y="191604"/>
            <a:ext cx="3398266" cy="60413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246" y="6211669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5.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Formiik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Menú.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459288" y="6223924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6.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Resultados.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50738" y="6176706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7.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</a:t>
            </a:r>
            <a:r>
              <a:rPr lang="es-MX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 en </a:t>
            </a:r>
            <a:r>
              <a:rPr lang="es-MX" i="1" dirty="0" err="1"/>
              <a:t>Choice</a:t>
            </a:r>
            <a:r>
              <a:rPr lang="es-MX" i="1" dirty="0"/>
              <a:t> </a:t>
            </a:r>
            <a:r>
              <a:rPr lang="es-MX" i="1" dirty="0" err="1"/>
              <a:t>List</a:t>
            </a:r>
            <a:r>
              <a:rPr lang="es-MX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/>
              <a:t>Ahora se puede modificar el </a:t>
            </a:r>
            <a:r>
              <a:rPr lang="es-MX" sz="2000" i="1" dirty="0" err="1" smtClean="0"/>
              <a:t>Choice</a:t>
            </a:r>
            <a:r>
              <a:rPr lang="es-MX" sz="2000" i="1" dirty="0" smtClean="0"/>
              <a:t> </a:t>
            </a:r>
            <a:r>
              <a:rPr lang="es-MX" sz="2000" i="1" dirty="0" err="1" smtClean="0"/>
              <a:t>List</a:t>
            </a:r>
            <a:r>
              <a:rPr lang="es-MX" sz="2000" i="1" dirty="0" smtClean="0"/>
              <a:t> </a:t>
            </a:r>
            <a:r>
              <a:rPr lang="es-MX" sz="2000" dirty="0" smtClean="0"/>
              <a:t>para que la opción “Seleccione una opción” sea opcional.</a:t>
            </a:r>
          </a:p>
          <a:p>
            <a:pPr algn="just"/>
            <a:r>
              <a:rPr lang="es-MX" sz="2000" dirty="0" smtClean="0"/>
              <a:t>Esto ayudará a forzar el usuario a elegir una opción y no tener problemas con ciertas fórmulas que utilicen el campo.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9</a:t>
            </a:fld>
            <a:endParaRPr lang="en-US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b="41667"/>
          <a:stretch/>
        </p:blipFill>
        <p:spPr>
          <a:xfrm>
            <a:off x="789072" y="3267682"/>
            <a:ext cx="3287627" cy="31388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50039" y="6034906"/>
            <a:ext cx="436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 8.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de Orden con </a:t>
            </a:r>
            <a:r>
              <a:rPr lang="es-MX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ChoiceList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785</Words>
  <Application>Microsoft Office PowerPoint</Application>
  <PresentationFormat>Panorámica</PresentationFormat>
  <Paragraphs>83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Faceta</vt:lpstr>
      <vt:lpstr>Formiik 5.2.0</vt:lpstr>
      <vt:lpstr>Mejoras en la Versión.</vt:lpstr>
      <vt:lpstr>Autentificación OAuth.</vt:lpstr>
      <vt:lpstr>Presentación de PowerPoint</vt:lpstr>
      <vt:lpstr>Conteo de Órdenes en Filtros.</vt:lpstr>
      <vt:lpstr>Presentación de PowerPoint</vt:lpstr>
      <vt:lpstr>Formiik Game.</vt:lpstr>
      <vt:lpstr>Presentación de PowerPoint</vt:lpstr>
      <vt:lpstr>Mejora en Choice List.</vt:lpstr>
      <vt:lpstr>Resultados de Visita.</vt:lpstr>
      <vt:lpstr>Presentación de PowerPoint</vt:lpstr>
      <vt:lpstr>Presentación de PowerPoint</vt:lpstr>
      <vt:lpstr>Presentación de PowerPoint</vt:lpstr>
      <vt:lpstr>Uso Combinado de Condicionales Or y And.</vt:lpstr>
      <vt:lpstr>Vista Previa con Formato Moneda.</vt:lpstr>
      <vt:lpstr>Visualizar Fotos Capturadas.</vt:lpstr>
      <vt:lpstr>Presentación de PowerPoint</vt:lpstr>
      <vt:lpstr>Widget para Llamar por Teléfono.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Dulce</cp:lastModifiedBy>
  <cp:revision>20</cp:revision>
  <dcterms:created xsi:type="dcterms:W3CDTF">2016-03-31T19:23:53Z</dcterms:created>
  <dcterms:modified xsi:type="dcterms:W3CDTF">2016-04-22T17:40:00Z</dcterms:modified>
</cp:coreProperties>
</file>