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1" r:id="rId4"/>
    <p:sldId id="281" r:id="rId5"/>
    <p:sldId id="282" r:id="rId6"/>
    <p:sldId id="283" r:id="rId7"/>
    <p:sldId id="280" r:id="rId8"/>
    <p:sldId id="273" r:id="rId9"/>
    <p:sldId id="274" r:id="rId10"/>
    <p:sldId id="277" r:id="rId11"/>
    <p:sldId id="262" r:id="rId12"/>
    <p:sldId id="263" r:id="rId13"/>
    <p:sldId id="279" r:id="rId14"/>
    <p:sldId id="286" r:id="rId15"/>
    <p:sldId id="287" r:id="rId16"/>
    <p:sldId id="267" r:id="rId17"/>
    <p:sldId id="275" r:id="rId18"/>
    <p:sldId id="276" r:id="rId19"/>
    <p:sldId id="284" r:id="rId20"/>
    <p:sldId id="285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28F60-F2E0-4E6C-9E1A-869B64B56A3B}" type="doc">
      <dgm:prSet loTypeId="urn:microsoft.com/office/officeart/2005/8/layout/matrix1" loCatId="matrix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44A78-8923-45A9-8929-CEF6BEA8A211}">
      <dgm:prSet phldrT="[Text]"/>
      <dgm:spPr/>
      <dgm:t>
        <a:bodyPr/>
        <a:lstStyle/>
        <a:p>
          <a:r>
            <a:rPr lang="es-MX" dirty="0"/>
            <a:t>QA</a:t>
          </a:r>
          <a:endParaRPr lang="en-US" dirty="0"/>
        </a:p>
      </dgm:t>
    </dgm:pt>
    <dgm:pt modelId="{10C2242B-D2A7-45BD-BE3D-A1FB586FC131}" type="parTrans" cxnId="{9981F531-C0BE-465E-94C9-0FB9F2FE83AE}">
      <dgm:prSet/>
      <dgm:spPr/>
      <dgm:t>
        <a:bodyPr/>
        <a:lstStyle/>
        <a:p>
          <a:endParaRPr lang="en-US"/>
        </a:p>
      </dgm:t>
    </dgm:pt>
    <dgm:pt modelId="{DF405CE9-F6FC-4C6D-98E4-E1BD4D4189C4}" type="sibTrans" cxnId="{9981F531-C0BE-465E-94C9-0FB9F2FE83AE}">
      <dgm:prSet/>
      <dgm:spPr/>
      <dgm:t>
        <a:bodyPr/>
        <a:lstStyle/>
        <a:p>
          <a:endParaRPr lang="en-US"/>
        </a:p>
      </dgm:t>
    </dgm:pt>
    <dgm:pt modelId="{29A6FFFF-0281-40A2-822C-3CC917C1F995}">
      <dgm:prSet phldrT="[Text]" custT="1"/>
      <dgm:spPr/>
      <dgm:t>
        <a:bodyPr anchor="t"/>
        <a:lstStyle/>
        <a:p>
          <a:pPr algn="l">
            <a:lnSpc>
              <a:spcPct val="100000"/>
            </a:lnSpc>
          </a:pPr>
          <a:r>
            <a:rPr lang="es-MX" sz="2800" b="1" u="sng" dirty="0" err="1">
              <a:solidFill>
                <a:schemeClr val="tx1"/>
              </a:solidFill>
              <a:latin typeface="Arial Narrow" panose="020B0606020202030204" pitchFamily="34" charset="0"/>
            </a:rPr>
            <a:t>Tester</a:t>
          </a:r>
          <a:r>
            <a:rPr lang="es-MX" sz="2800" b="1" u="sng" dirty="0">
              <a:solidFill>
                <a:schemeClr val="tx1"/>
              </a:solidFill>
              <a:latin typeface="Arial Narrow" panose="020B0606020202030204" pitchFamily="34" charset="0"/>
            </a:rPr>
            <a:t> UX (1)</a:t>
          </a:r>
        </a:p>
        <a:p>
          <a:pPr algn="l">
            <a:lnSpc>
              <a:spcPct val="90000"/>
            </a:lnSpc>
          </a:pPr>
          <a:r>
            <a:rPr lang="es-MX" sz="1800" b="0" u="none" dirty="0">
              <a:solidFill>
                <a:schemeClr val="bg1"/>
              </a:solidFill>
              <a:latin typeface="+mj-lt"/>
            </a:rPr>
            <a:t>Norma Cosío</a:t>
          </a:r>
          <a:r>
            <a:rPr lang="es-MX" sz="1600" b="0" u="none" dirty="0">
              <a:solidFill>
                <a:schemeClr val="bg1"/>
              </a:solidFill>
              <a:latin typeface="+mj-lt"/>
            </a:rPr>
            <a:t> </a:t>
          </a:r>
          <a:endParaRPr lang="en-US" sz="1600" b="0" u="none" dirty="0">
            <a:solidFill>
              <a:schemeClr val="bg1"/>
            </a:solidFill>
            <a:latin typeface="+mj-lt"/>
          </a:endParaRPr>
        </a:p>
      </dgm:t>
    </dgm:pt>
    <dgm:pt modelId="{28422DE1-F4FF-4E05-9936-7EF5BB0DD662}" type="sibTrans" cxnId="{B48517C4-5A0F-4957-92CA-BBB71DFE94A5}">
      <dgm:prSet/>
      <dgm:spPr/>
      <dgm:t>
        <a:bodyPr/>
        <a:lstStyle/>
        <a:p>
          <a:endParaRPr lang="en-US"/>
        </a:p>
      </dgm:t>
    </dgm:pt>
    <dgm:pt modelId="{B828E796-DAA5-4A42-A937-32EFA97B9FCC}" type="parTrans" cxnId="{B48517C4-5A0F-4957-92CA-BBB71DFE94A5}">
      <dgm:prSet/>
      <dgm:spPr/>
      <dgm:t>
        <a:bodyPr/>
        <a:lstStyle/>
        <a:p>
          <a:endParaRPr lang="en-US"/>
        </a:p>
      </dgm:t>
    </dgm:pt>
    <dgm:pt modelId="{D3E630A0-31A8-4C36-BFFA-6C300EAF0445}">
      <dgm:prSet phldrT="[Text]" custT="1"/>
      <dgm:spPr/>
      <dgm:t>
        <a:bodyPr anchor="t"/>
        <a:lstStyle/>
        <a:p>
          <a:r>
            <a:rPr lang="es-MX" sz="2800" b="1" u="sng" dirty="0">
              <a:solidFill>
                <a:schemeClr val="accent4">
                  <a:lumMod val="50000"/>
                </a:schemeClr>
              </a:solidFill>
              <a:latin typeface="Arial Narrow" panose="020B0606020202030204" pitchFamily="34" charset="0"/>
            </a:rPr>
            <a:t>Apoyo adicional: (1)</a:t>
          </a:r>
        </a:p>
        <a:p>
          <a:r>
            <a:rPr lang="es-MX" sz="1800" dirty="0"/>
            <a:t>Christian Navarro</a:t>
          </a:r>
          <a:endParaRPr lang="en-US" sz="1800" dirty="0"/>
        </a:p>
      </dgm:t>
    </dgm:pt>
    <dgm:pt modelId="{C8B9AB74-AE76-430E-A94F-1D10C8E2B726}" type="sibTrans" cxnId="{11966721-D0C8-44FE-9189-4436CDF26C01}">
      <dgm:prSet/>
      <dgm:spPr/>
      <dgm:t>
        <a:bodyPr/>
        <a:lstStyle/>
        <a:p>
          <a:endParaRPr lang="en-US"/>
        </a:p>
      </dgm:t>
    </dgm:pt>
    <dgm:pt modelId="{276BC34B-D352-4F2C-AE44-2BC7B228F1A5}" type="parTrans" cxnId="{11966721-D0C8-44FE-9189-4436CDF26C01}">
      <dgm:prSet/>
      <dgm:spPr/>
      <dgm:t>
        <a:bodyPr/>
        <a:lstStyle/>
        <a:p>
          <a:endParaRPr lang="en-US"/>
        </a:p>
      </dgm:t>
    </dgm:pt>
    <dgm:pt modelId="{D6D3E17C-6DD5-4FF1-9899-53321024868F}">
      <dgm:prSet phldrT="[Text]" custT="1"/>
      <dgm:spPr/>
      <dgm:t>
        <a:bodyPr/>
        <a:lstStyle/>
        <a:p>
          <a:pPr marL="263525" indent="0" algn="l"/>
          <a:endParaRPr lang="es-MX" sz="1600" b="1" u="sng" dirty="0">
            <a:solidFill>
              <a:schemeClr val="tx1"/>
            </a:solidFill>
          </a:endParaRPr>
        </a:p>
        <a:p>
          <a:pPr marL="263525" indent="0" algn="l"/>
          <a:r>
            <a:rPr lang="es-MX" sz="2800" b="1" u="sng" dirty="0" err="1">
              <a:solidFill>
                <a:schemeClr val="tx1"/>
              </a:solidFill>
              <a:latin typeface="Arial Narrow" panose="020B0606020202030204" pitchFamily="34" charset="0"/>
            </a:rPr>
            <a:t>Tester</a:t>
          </a:r>
          <a:r>
            <a:rPr lang="es-MX" sz="2800" b="1" u="sng" dirty="0">
              <a:solidFill>
                <a:schemeClr val="tx1"/>
              </a:solidFill>
              <a:latin typeface="Arial Narrow" panose="020B0606020202030204" pitchFamily="34" charset="0"/>
            </a:rPr>
            <a:t> (5)</a:t>
          </a:r>
        </a:p>
        <a:p>
          <a:pPr marL="263525" indent="0" algn="l"/>
          <a:r>
            <a:rPr lang="es-MX" sz="1800" dirty="0"/>
            <a:t>Ernesto González</a:t>
          </a:r>
        </a:p>
        <a:p>
          <a:pPr marL="263525" indent="0" algn="l"/>
          <a:r>
            <a:rPr lang="es-MX" sz="1800" dirty="0"/>
            <a:t>Jaime Mondragón</a:t>
          </a:r>
        </a:p>
        <a:p>
          <a:pPr marL="263525" indent="0" algn="l"/>
          <a:r>
            <a:rPr lang="es-MX" sz="1800" dirty="0"/>
            <a:t>Olivia Durán</a:t>
          </a:r>
        </a:p>
        <a:p>
          <a:pPr marL="263525" indent="0" algn="l"/>
          <a:r>
            <a:rPr lang="es-MX" sz="1800" dirty="0"/>
            <a:t>Sergio Paz</a:t>
          </a:r>
        </a:p>
        <a:p>
          <a:pPr marL="263525" indent="0" algn="l"/>
          <a:r>
            <a:rPr lang="es-MX" sz="1600" dirty="0" err="1"/>
            <a:t>Osvany</a:t>
          </a:r>
          <a:r>
            <a:rPr lang="es-MX" sz="1600" dirty="0"/>
            <a:t> </a:t>
          </a:r>
          <a:r>
            <a:rPr lang="es-MX" sz="1600" dirty="0" err="1"/>
            <a:t>Garcia</a:t>
          </a:r>
          <a:endParaRPr lang="en-US" sz="1600" dirty="0"/>
        </a:p>
      </dgm:t>
    </dgm:pt>
    <dgm:pt modelId="{38813650-F994-46ED-8D4F-F829D253A9B3}" type="sibTrans" cxnId="{94425590-01FA-4187-B92D-61F77992635C}">
      <dgm:prSet/>
      <dgm:spPr/>
      <dgm:t>
        <a:bodyPr/>
        <a:lstStyle/>
        <a:p>
          <a:endParaRPr lang="en-US"/>
        </a:p>
      </dgm:t>
    </dgm:pt>
    <dgm:pt modelId="{CB4F69FC-C8AB-4441-8318-E8B327E23774}" type="parTrans" cxnId="{94425590-01FA-4187-B92D-61F77992635C}">
      <dgm:prSet/>
      <dgm:spPr/>
      <dgm:t>
        <a:bodyPr/>
        <a:lstStyle/>
        <a:p>
          <a:endParaRPr lang="en-US"/>
        </a:p>
      </dgm:t>
    </dgm:pt>
    <dgm:pt modelId="{A27C4452-4540-4BE4-8B00-AC14F983E4F3}">
      <dgm:prSet phldrT="[Text]" custT="1"/>
      <dgm:spPr/>
      <dgm:t>
        <a:bodyPr/>
        <a:lstStyle/>
        <a:p>
          <a:pPr marL="0" algn="l" defTabSz="179388">
            <a:lnSpc>
              <a:spcPct val="100000"/>
            </a:lnSpc>
            <a:spcAft>
              <a:spcPts val="0"/>
            </a:spcAft>
          </a:pPr>
          <a:endParaRPr lang="es-MX" sz="2800" b="1" u="sng" dirty="0">
            <a:solidFill>
              <a:schemeClr val="tx1"/>
            </a:solidFill>
            <a:latin typeface="Arial Narrow" panose="020B0606020202030204" pitchFamily="34" charset="0"/>
          </a:endParaRPr>
        </a:p>
        <a:p>
          <a:pPr marL="0" algn="l" defTabSz="179388">
            <a:lnSpc>
              <a:spcPct val="100000"/>
            </a:lnSpc>
            <a:spcAft>
              <a:spcPts val="0"/>
            </a:spcAft>
          </a:pPr>
          <a:r>
            <a:rPr lang="es-MX" sz="2800" b="1" u="sng" dirty="0">
              <a:solidFill>
                <a:schemeClr val="tx1"/>
              </a:solidFill>
              <a:latin typeface="Arial Narrow" panose="020B0606020202030204" pitchFamily="34" charset="0"/>
            </a:rPr>
            <a:t>Implementación (5)</a:t>
          </a:r>
          <a:endParaRPr lang="es-MX" sz="2000" b="1" u="sng" dirty="0">
            <a:solidFill>
              <a:schemeClr val="tx1"/>
            </a:solidFill>
            <a:latin typeface="Arial Narrow" panose="020B0606020202030204" pitchFamily="34" charset="0"/>
          </a:endParaRPr>
        </a:p>
        <a:p>
          <a:pPr marL="623888" indent="0" algn="l" defTabSz="1066800">
            <a:lnSpc>
              <a:spcPct val="100000"/>
            </a:lnSpc>
            <a:spcAft>
              <a:spcPts val="0"/>
            </a:spcAft>
          </a:pPr>
          <a:r>
            <a:rPr lang="es-MX" sz="2000" dirty="0">
              <a:solidFill>
                <a:schemeClr val="accent4">
                  <a:lumMod val="50000"/>
                </a:schemeClr>
              </a:solidFill>
            </a:rPr>
            <a:t>Pichincha:</a:t>
          </a:r>
        </a:p>
        <a:p>
          <a:pPr marL="623888" indent="0" algn="l" defTabSz="263525">
            <a:lnSpc>
              <a:spcPct val="100000"/>
            </a:lnSpc>
            <a:spcAft>
              <a:spcPts val="0"/>
            </a:spcAft>
          </a:pPr>
          <a:r>
            <a:rPr lang="es-MX" sz="2000" dirty="0"/>
            <a:t>	  </a:t>
          </a:r>
          <a:r>
            <a:rPr lang="es-MX" sz="1800" dirty="0"/>
            <a:t>Nicolas Ramírez</a:t>
          </a:r>
        </a:p>
        <a:p>
          <a:pPr marL="623888" indent="0" algn="l" defTabSz="263525">
            <a:lnSpc>
              <a:spcPct val="100000"/>
            </a:lnSpc>
            <a:spcAft>
              <a:spcPts val="0"/>
            </a:spcAft>
          </a:pPr>
          <a:r>
            <a:rPr lang="es-MX" sz="1800" dirty="0"/>
            <a:t>     Francisco Vergara</a:t>
          </a:r>
        </a:p>
        <a:p>
          <a:pPr marL="623888" indent="0" algn="l" defTabSz="263525">
            <a:lnSpc>
              <a:spcPct val="100000"/>
            </a:lnSpc>
            <a:spcAft>
              <a:spcPts val="0"/>
            </a:spcAft>
          </a:pPr>
          <a:r>
            <a:rPr lang="es-MX" sz="1800" dirty="0"/>
            <a:t>     Romario Fajardo</a:t>
          </a:r>
        </a:p>
        <a:p>
          <a:pPr marL="623888" indent="0" algn="l" defTabSz="263525">
            <a:lnSpc>
              <a:spcPct val="100000"/>
            </a:lnSpc>
            <a:spcAft>
              <a:spcPts val="0"/>
            </a:spcAft>
          </a:pPr>
          <a:r>
            <a:rPr lang="es-MX" sz="2000" dirty="0" err="1">
              <a:solidFill>
                <a:schemeClr val="accent4">
                  <a:lumMod val="50000"/>
                </a:schemeClr>
              </a:solidFill>
            </a:rPr>
            <a:t>Solfi</a:t>
          </a:r>
          <a:r>
            <a:rPr lang="es-MX" sz="2000" dirty="0">
              <a:solidFill>
                <a:schemeClr val="accent4">
                  <a:lumMod val="50000"/>
                </a:schemeClr>
              </a:solidFill>
            </a:rPr>
            <a:t>:</a:t>
          </a:r>
        </a:p>
        <a:p>
          <a:pPr marL="623888" indent="0" algn="l" defTabSz="263525">
            <a:lnSpc>
              <a:spcPct val="100000"/>
            </a:lnSpc>
            <a:spcAft>
              <a:spcPts val="0"/>
            </a:spcAft>
          </a:pPr>
          <a:r>
            <a:rPr lang="es-MX" sz="2000" dirty="0"/>
            <a:t>     </a:t>
          </a:r>
          <a:r>
            <a:rPr lang="es-MX" sz="1800" dirty="0"/>
            <a:t>Jesús Soto</a:t>
          </a:r>
        </a:p>
        <a:p>
          <a:pPr marL="984250" indent="0" algn="l" defTabSz="263525">
            <a:lnSpc>
              <a:spcPct val="100000"/>
            </a:lnSpc>
            <a:spcAft>
              <a:spcPts val="0"/>
            </a:spcAft>
          </a:pPr>
          <a:r>
            <a:rPr lang="en-US" sz="1800" dirty="0"/>
            <a:t>Gustavo Cruz</a:t>
          </a:r>
        </a:p>
      </dgm:t>
    </dgm:pt>
    <dgm:pt modelId="{1C005FFC-F633-4803-BB07-A00950A0344E}" type="sibTrans" cxnId="{6C72B7BF-4A6F-4A69-9760-02C1F11E7135}">
      <dgm:prSet/>
      <dgm:spPr/>
      <dgm:t>
        <a:bodyPr/>
        <a:lstStyle/>
        <a:p>
          <a:endParaRPr lang="en-US"/>
        </a:p>
      </dgm:t>
    </dgm:pt>
    <dgm:pt modelId="{ECAF4CEE-9EBA-4D11-B35D-F62A2C91ABB8}" type="parTrans" cxnId="{6C72B7BF-4A6F-4A69-9760-02C1F11E7135}">
      <dgm:prSet/>
      <dgm:spPr/>
      <dgm:t>
        <a:bodyPr/>
        <a:lstStyle/>
        <a:p>
          <a:endParaRPr lang="en-US"/>
        </a:p>
      </dgm:t>
    </dgm:pt>
    <dgm:pt modelId="{BAE1966E-7E43-4D4F-A042-A9119D9AFB96}" type="pres">
      <dgm:prSet presAssocID="{F1A28F60-F2E0-4E6C-9E1A-869B64B56A3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E374C80-9CB1-4672-B676-5FD7B4D447B0}" type="pres">
      <dgm:prSet presAssocID="{F1A28F60-F2E0-4E6C-9E1A-869B64B56A3B}" presName="matrix" presStyleCnt="0"/>
      <dgm:spPr/>
    </dgm:pt>
    <dgm:pt modelId="{2D8365CC-735C-4792-8410-4A7FE179D3D2}" type="pres">
      <dgm:prSet presAssocID="{F1A28F60-F2E0-4E6C-9E1A-869B64B56A3B}" presName="tile1" presStyleLbl="node1" presStyleIdx="0" presStyleCnt="4" custLinFactNeighborX="-3750" custLinFactNeighborY="-1433"/>
      <dgm:spPr/>
    </dgm:pt>
    <dgm:pt modelId="{806BDDBD-510A-43CF-B233-BAC93249A244}" type="pres">
      <dgm:prSet presAssocID="{F1A28F60-F2E0-4E6C-9E1A-869B64B56A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A9D5C7-DA8A-4C27-B5FC-3290F494F975}" type="pres">
      <dgm:prSet presAssocID="{F1A28F60-F2E0-4E6C-9E1A-869B64B56A3B}" presName="tile2" presStyleLbl="node1" presStyleIdx="1" presStyleCnt="4" custLinFactNeighborX="-341"/>
      <dgm:spPr/>
    </dgm:pt>
    <dgm:pt modelId="{7F21A237-C685-41D5-BB45-3863804D74A6}" type="pres">
      <dgm:prSet presAssocID="{F1A28F60-F2E0-4E6C-9E1A-869B64B56A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414D9DC-78BA-4192-A8AA-1885A1650E9F}" type="pres">
      <dgm:prSet presAssocID="{F1A28F60-F2E0-4E6C-9E1A-869B64B56A3B}" presName="tile3" presStyleLbl="node1" presStyleIdx="2" presStyleCnt="4" custLinFactNeighborY="-1022"/>
      <dgm:spPr/>
    </dgm:pt>
    <dgm:pt modelId="{D55FBF25-E007-4C6A-803C-4982392BBD9E}" type="pres">
      <dgm:prSet presAssocID="{F1A28F60-F2E0-4E6C-9E1A-869B64B56A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B5639E-35E1-4E80-AEEA-D82979531223}" type="pres">
      <dgm:prSet presAssocID="{F1A28F60-F2E0-4E6C-9E1A-869B64B56A3B}" presName="tile4" presStyleLbl="node1" presStyleIdx="3" presStyleCnt="4"/>
      <dgm:spPr/>
    </dgm:pt>
    <dgm:pt modelId="{B31C3781-91E7-4BA9-9F60-FE3A2907C2D9}" type="pres">
      <dgm:prSet presAssocID="{F1A28F60-F2E0-4E6C-9E1A-869B64B56A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B2C7E66-5994-4AB0-B271-F7DA351CE76D}" type="pres">
      <dgm:prSet presAssocID="{F1A28F60-F2E0-4E6C-9E1A-869B64B56A3B}" presName="centerTile" presStyleLbl="fgShp" presStyleIdx="0" presStyleCnt="1" custScaleX="62500" custScaleY="77821">
        <dgm:presLayoutVars>
          <dgm:chMax val="0"/>
          <dgm:chPref val="0"/>
        </dgm:presLayoutVars>
      </dgm:prSet>
      <dgm:spPr/>
    </dgm:pt>
  </dgm:ptLst>
  <dgm:cxnLst>
    <dgm:cxn modelId="{A892E810-8475-4F73-A134-DFB4B1F1827C}" type="presOf" srcId="{A27C4452-4540-4BE4-8B00-AC14F983E4F3}" destId="{2FA9D5C7-DA8A-4C27-B5FC-3290F494F975}" srcOrd="0" destOrd="0" presId="urn:microsoft.com/office/officeart/2005/8/layout/matrix1"/>
    <dgm:cxn modelId="{11966721-D0C8-44FE-9189-4436CDF26C01}" srcId="{14C44A78-8923-45A9-8929-CEF6BEA8A211}" destId="{D3E630A0-31A8-4C36-BFFA-6C300EAF0445}" srcOrd="3" destOrd="0" parTransId="{276BC34B-D352-4F2C-AE44-2BC7B228F1A5}" sibTransId="{C8B9AB74-AE76-430E-A94F-1D10C8E2B726}"/>
    <dgm:cxn modelId="{9981F531-C0BE-465E-94C9-0FB9F2FE83AE}" srcId="{F1A28F60-F2E0-4E6C-9E1A-869B64B56A3B}" destId="{14C44A78-8923-45A9-8929-CEF6BEA8A211}" srcOrd="0" destOrd="0" parTransId="{10C2242B-D2A7-45BD-BE3D-A1FB586FC131}" sibTransId="{DF405CE9-F6FC-4C6D-98E4-E1BD4D4189C4}"/>
    <dgm:cxn modelId="{D3BF3639-7636-48F8-94EB-256904165DD7}" type="presOf" srcId="{29A6FFFF-0281-40A2-822C-3CC917C1F995}" destId="{0414D9DC-78BA-4192-A8AA-1885A1650E9F}" srcOrd="0" destOrd="0" presId="urn:microsoft.com/office/officeart/2005/8/layout/matrix1"/>
    <dgm:cxn modelId="{61CFC15B-DB2C-4909-9A8A-9F3B5255C042}" type="presOf" srcId="{F1A28F60-F2E0-4E6C-9E1A-869B64B56A3B}" destId="{BAE1966E-7E43-4D4F-A042-A9119D9AFB96}" srcOrd="0" destOrd="0" presId="urn:microsoft.com/office/officeart/2005/8/layout/matrix1"/>
    <dgm:cxn modelId="{FB602441-A099-41FA-B212-099BC8A1F4D0}" type="presOf" srcId="{D3E630A0-31A8-4C36-BFFA-6C300EAF0445}" destId="{37B5639E-35E1-4E80-AEEA-D82979531223}" srcOrd="0" destOrd="0" presId="urn:microsoft.com/office/officeart/2005/8/layout/matrix1"/>
    <dgm:cxn modelId="{684B344F-87F4-4207-9D50-803B270909E0}" type="presOf" srcId="{A27C4452-4540-4BE4-8B00-AC14F983E4F3}" destId="{7F21A237-C685-41D5-BB45-3863804D74A6}" srcOrd="1" destOrd="0" presId="urn:microsoft.com/office/officeart/2005/8/layout/matrix1"/>
    <dgm:cxn modelId="{94425590-01FA-4187-B92D-61F77992635C}" srcId="{14C44A78-8923-45A9-8929-CEF6BEA8A211}" destId="{D6D3E17C-6DD5-4FF1-9899-53321024868F}" srcOrd="0" destOrd="0" parTransId="{CB4F69FC-C8AB-4441-8318-E8B327E23774}" sibTransId="{38813650-F994-46ED-8D4F-F829D253A9B3}"/>
    <dgm:cxn modelId="{C04819A5-1534-4395-89CB-8CE55E3DE42E}" type="presOf" srcId="{29A6FFFF-0281-40A2-822C-3CC917C1F995}" destId="{D55FBF25-E007-4C6A-803C-4982392BBD9E}" srcOrd="1" destOrd="0" presId="urn:microsoft.com/office/officeart/2005/8/layout/matrix1"/>
    <dgm:cxn modelId="{6C72B7BF-4A6F-4A69-9760-02C1F11E7135}" srcId="{14C44A78-8923-45A9-8929-CEF6BEA8A211}" destId="{A27C4452-4540-4BE4-8B00-AC14F983E4F3}" srcOrd="1" destOrd="0" parTransId="{ECAF4CEE-9EBA-4D11-B35D-F62A2C91ABB8}" sibTransId="{1C005FFC-F633-4803-BB07-A00950A0344E}"/>
    <dgm:cxn modelId="{40705AC3-71FD-42DA-A6EF-BA22905E95D8}" type="presOf" srcId="{D6D3E17C-6DD5-4FF1-9899-53321024868F}" destId="{806BDDBD-510A-43CF-B233-BAC93249A244}" srcOrd="1" destOrd="0" presId="urn:microsoft.com/office/officeart/2005/8/layout/matrix1"/>
    <dgm:cxn modelId="{B48517C4-5A0F-4957-92CA-BBB71DFE94A5}" srcId="{14C44A78-8923-45A9-8929-CEF6BEA8A211}" destId="{29A6FFFF-0281-40A2-822C-3CC917C1F995}" srcOrd="2" destOrd="0" parTransId="{B828E796-DAA5-4A42-A937-32EFA97B9FCC}" sibTransId="{28422DE1-F4FF-4E05-9936-7EF5BB0DD662}"/>
    <dgm:cxn modelId="{B70BC3EA-794F-4595-AA01-F3AD819F1FFC}" type="presOf" srcId="{D6D3E17C-6DD5-4FF1-9899-53321024868F}" destId="{2D8365CC-735C-4792-8410-4A7FE179D3D2}" srcOrd="0" destOrd="0" presId="urn:microsoft.com/office/officeart/2005/8/layout/matrix1"/>
    <dgm:cxn modelId="{BF7CF4FA-53D9-4A27-AC34-044BBD12D6EE}" type="presOf" srcId="{D3E630A0-31A8-4C36-BFFA-6C300EAF0445}" destId="{B31C3781-91E7-4BA9-9F60-FE3A2907C2D9}" srcOrd="1" destOrd="0" presId="urn:microsoft.com/office/officeart/2005/8/layout/matrix1"/>
    <dgm:cxn modelId="{B5BAEDFB-1D9E-45F3-BBE7-0CAC1D06F5C2}" type="presOf" srcId="{14C44A78-8923-45A9-8929-CEF6BEA8A211}" destId="{8B2C7E66-5994-4AB0-B271-F7DA351CE76D}" srcOrd="0" destOrd="0" presId="urn:microsoft.com/office/officeart/2005/8/layout/matrix1"/>
    <dgm:cxn modelId="{95B64CE9-ACED-46AB-9173-94ACF1D34BFE}" type="presParOf" srcId="{BAE1966E-7E43-4D4F-A042-A9119D9AFB96}" destId="{FE374C80-9CB1-4672-B676-5FD7B4D447B0}" srcOrd="0" destOrd="0" presId="urn:microsoft.com/office/officeart/2005/8/layout/matrix1"/>
    <dgm:cxn modelId="{20EF6CE2-1AAA-490E-962F-D0CCC63BDEFA}" type="presParOf" srcId="{FE374C80-9CB1-4672-B676-5FD7B4D447B0}" destId="{2D8365CC-735C-4792-8410-4A7FE179D3D2}" srcOrd="0" destOrd="0" presId="urn:microsoft.com/office/officeart/2005/8/layout/matrix1"/>
    <dgm:cxn modelId="{338B2F2C-C1A7-433C-939B-7BDE67A5B0E3}" type="presParOf" srcId="{FE374C80-9CB1-4672-B676-5FD7B4D447B0}" destId="{806BDDBD-510A-43CF-B233-BAC93249A244}" srcOrd="1" destOrd="0" presId="urn:microsoft.com/office/officeart/2005/8/layout/matrix1"/>
    <dgm:cxn modelId="{8E7E23E8-C949-4A7F-A6F1-1D822450445E}" type="presParOf" srcId="{FE374C80-9CB1-4672-B676-5FD7B4D447B0}" destId="{2FA9D5C7-DA8A-4C27-B5FC-3290F494F975}" srcOrd="2" destOrd="0" presId="urn:microsoft.com/office/officeart/2005/8/layout/matrix1"/>
    <dgm:cxn modelId="{9A5F9F10-8443-4ECD-83E7-5EAA108B7772}" type="presParOf" srcId="{FE374C80-9CB1-4672-B676-5FD7B4D447B0}" destId="{7F21A237-C685-41D5-BB45-3863804D74A6}" srcOrd="3" destOrd="0" presId="urn:microsoft.com/office/officeart/2005/8/layout/matrix1"/>
    <dgm:cxn modelId="{2D6ECA59-87BD-4D74-8655-7478E2CF85A2}" type="presParOf" srcId="{FE374C80-9CB1-4672-B676-5FD7B4D447B0}" destId="{0414D9DC-78BA-4192-A8AA-1885A1650E9F}" srcOrd="4" destOrd="0" presId="urn:microsoft.com/office/officeart/2005/8/layout/matrix1"/>
    <dgm:cxn modelId="{520B06B9-BEE3-4105-8CFC-3F068D9C3444}" type="presParOf" srcId="{FE374C80-9CB1-4672-B676-5FD7B4D447B0}" destId="{D55FBF25-E007-4C6A-803C-4982392BBD9E}" srcOrd="5" destOrd="0" presId="urn:microsoft.com/office/officeart/2005/8/layout/matrix1"/>
    <dgm:cxn modelId="{A4041B10-23FB-4EA1-BDB9-23F2E67ACCAC}" type="presParOf" srcId="{FE374C80-9CB1-4672-B676-5FD7B4D447B0}" destId="{37B5639E-35E1-4E80-AEEA-D82979531223}" srcOrd="6" destOrd="0" presId="urn:microsoft.com/office/officeart/2005/8/layout/matrix1"/>
    <dgm:cxn modelId="{4B067BC6-2EE8-4BD2-B63C-0B79F4AB247B}" type="presParOf" srcId="{FE374C80-9CB1-4672-B676-5FD7B4D447B0}" destId="{B31C3781-91E7-4BA9-9F60-FE3A2907C2D9}" srcOrd="7" destOrd="0" presId="urn:microsoft.com/office/officeart/2005/8/layout/matrix1"/>
    <dgm:cxn modelId="{18102311-FFC1-40DB-A883-469984A8C838}" type="presParOf" srcId="{BAE1966E-7E43-4D4F-A042-A9119D9AFB96}" destId="{8B2C7E66-5994-4AB0-B271-F7DA351CE76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365CC-735C-4792-8410-4A7FE179D3D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263525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b="1" u="sng" kern="1200" dirty="0">
            <a:solidFill>
              <a:schemeClr val="tx1"/>
            </a:solidFill>
          </a:endParaRPr>
        </a:p>
        <a:p>
          <a:pPr marL="263525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u="sng" kern="1200" dirty="0" err="1">
              <a:solidFill>
                <a:schemeClr val="tx1"/>
              </a:solidFill>
              <a:latin typeface="Arial Narrow" panose="020B0606020202030204" pitchFamily="34" charset="0"/>
            </a:rPr>
            <a:t>Tester</a:t>
          </a:r>
          <a:r>
            <a:rPr lang="es-MX" sz="2800" b="1" u="sng" kern="1200" dirty="0">
              <a:solidFill>
                <a:schemeClr val="tx1"/>
              </a:solidFill>
              <a:latin typeface="Arial Narrow" panose="020B0606020202030204" pitchFamily="34" charset="0"/>
            </a:rPr>
            <a:t> (5)</a:t>
          </a:r>
        </a:p>
        <a:p>
          <a:pPr marL="263525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Ernesto González</a:t>
          </a:r>
        </a:p>
        <a:p>
          <a:pPr marL="263525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Jaime Mondragón</a:t>
          </a:r>
        </a:p>
        <a:p>
          <a:pPr marL="263525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Olivia Durán</a:t>
          </a:r>
        </a:p>
        <a:p>
          <a:pPr marL="263525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Sergio Paz</a:t>
          </a:r>
        </a:p>
        <a:p>
          <a:pPr marL="263525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Osvany</a:t>
          </a:r>
          <a:r>
            <a:rPr lang="es-MX" sz="1600" kern="1200" dirty="0"/>
            <a:t> </a:t>
          </a:r>
          <a:r>
            <a:rPr lang="es-MX" sz="1600" kern="1200" dirty="0" err="1"/>
            <a:t>Garcia</a:t>
          </a:r>
          <a:endParaRPr lang="en-US" sz="1600" kern="1200" dirty="0"/>
        </a:p>
      </dsp:txBody>
      <dsp:txXfrm rot="5400000">
        <a:off x="-1" y="1"/>
        <a:ext cx="4064000" cy="2032000"/>
      </dsp:txXfrm>
    </dsp:sp>
    <dsp:sp modelId="{2FA9D5C7-DA8A-4C27-B5FC-3290F494F975}">
      <dsp:nvSpPr>
        <dsp:cNvPr id="0" name=""/>
        <dsp:cNvSpPr/>
      </dsp:nvSpPr>
      <dsp:spPr>
        <a:xfrm>
          <a:off x="4050141" y="0"/>
          <a:ext cx="4064000" cy="2709333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algn="l" defTabSz="179388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s-MX" sz="2800" b="1" u="sng" kern="1200" dirty="0">
            <a:solidFill>
              <a:schemeClr val="tx1"/>
            </a:solidFill>
            <a:latin typeface="Arial Narrow" panose="020B0606020202030204" pitchFamily="34" charset="0"/>
          </a:endParaRPr>
        </a:p>
        <a:p>
          <a:pPr marL="0" lvl="0" algn="l" defTabSz="179388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MX" sz="2800" b="1" u="sng" kern="1200" dirty="0">
              <a:solidFill>
                <a:schemeClr val="tx1"/>
              </a:solidFill>
              <a:latin typeface="Arial Narrow" panose="020B0606020202030204" pitchFamily="34" charset="0"/>
            </a:rPr>
            <a:t>Implementación (5)</a:t>
          </a:r>
          <a:endParaRPr lang="es-MX" sz="2000" b="1" u="sng" kern="1200" dirty="0">
            <a:solidFill>
              <a:schemeClr val="tx1"/>
            </a:solidFill>
            <a:latin typeface="Arial Narrow" panose="020B0606020202030204" pitchFamily="34" charset="0"/>
          </a:endParaRPr>
        </a:p>
        <a:p>
          <a:pPr marL="623888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MX" sz="2000" kern="1200" dirty="0">
              <a:solidFill>
                <a:schemeClr val="accent4">
                  <a:lumMod val="50000"/>
                </a:schemeClr>
              </a:solidFill>
            </a:rPr>
            <a:t>Pichincha:</a:t>
          </a:r>
        </a:p>
        <a:p>
          <a:pPr marL="623888" lvl="0" indent="0" algn="l" defTabSz="2635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MX" sz="2000" kern="1200" dirty="0"/>
            <a:t>	  </a:t>
          </a:r>
          <a:r>
            <a:rPr lang="es-MX" sz="1800" kern="1200" dirty="0"/>
            <a:t>Nicolas Ramírez</a:t>
          </a:r>
        </a:p>
        <a:p>
          <a:pPr marL="623888" lvl="0" indent="0" algn="l" defTabSz="2635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MX" sz="1800" kern="1200" dirty="0"/>
            <a:t>     Francisco Vergara</a:t>
          </a:r>
        </a:p>
        <a:p>
          <a:pPr marL="623888" lvl="0" indent="0" algn="l" defTabSz="2635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MX" sz="1800" kern="1200" dirty="0"/>
            <a:t>     Romario Fajardo</a:t>
          </a:r>
        </a:p>
        <a:p>
          <a:pPr marL="623888" lvl="0" indent="0" algn="l" defTabSz="2635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MX" sz="2000" kern="1200" dirty="0" err="1">
              <a:solidFill>
                <a:schemeClr val="accent4">
                  <a:lumMod val="50000"/>
                </a:schemeClr>
              </a:solidFill>
            </a:rPr>
            <a:t>Solfi</a:t>
          </a:r>
          <a:r>
            <a:rPr lang="es-MX" sz="2000" kern="1200" dirty="0">
              <a:solidFill>
                <a:schemeClr val="accent4">
                  <a:lumMod val="50000"/>
                </a:schemeClr>
              </a:solidFill>
            </a:rPr>
            <a:t>:</a:t>
          </a:r>
        </a:p>
        <a:p>
          <a:pPr marL="623888" lvl="0" indent="0" algn="l" defTabSz="2635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MX" sz="2000" kern="1200" dirty="0"/>
            <a:t>     </a:t>
          </a:r>
          <a:r>
            <a:rPr lang="es-MX" sz="1800" kern="1200" dirty="0"/>
            <a:t>Jesús Soto</a:t>
          </a:r>
        </a:p>
        <a:p>
          <a:pPr marL="984250" lvl="0" indent="0" algn="l" defTabSz="2635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Gustavo Cruz</a:t>
          </a:r>
        </a:p>
      </dsp:txBody>
      <dsp:txXfrm>
        <a:off x="4050141" y="0"/>
        <a:ext cx="4064000" cy="2032000"/>
      </dsp:txXfrm>
    </dsp:sp>
    <dsp:sp modelId="{0414D9DC-78BA-4192-A8AA-1885A1650E9F}">
      <dsp:nvSpPr>
        <dsp:cNvPr id="0" name=""/>
        <dsp:cNvSpPr/>
      </dsp:nvSpPr>
      <dsp:spPr>
        <a:xfrm rot="10800000">
          <a:off x="0" y="2681644"/>
          <a:ext cx="4064000" cy="2709333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u="sng" kern="1200" dirty="0" err="1">
              <a:solidFill>
                <a:schemeClr val="tx1"/>
              </a:solidFill>
              <a:latin typeface="Arial Narrow" panose="020B0606020202030204" pitchFamily="34" charset="0"/>
            </a:rPr>
            <a:t>Tester</a:t>
          </a:r>
          <a:r>
            <a:rPr lang="es-MX" sz="2800" b="1" u="sng" kern="1200" dirty="0">
              <a:solidFill>
                <a:schemeClr val="tx1"/>
              </a:solidFill>
              <a:latin typeface="Arial Narrow" panose="020B0606020202030204" pitchFamily="34" charset="0"/>
            </a:rPr>
            <a:t> UX (1)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u="none" kern="1200" dirty="0">
              <a:solidFill>
                <a:schemeClr val="bg1"/>
              </a:solidFill>
              <a:latin typeface="+mj-lt"/>
            </a:rPr>
            <a:t>Norma Cosío</a:t>
          </a:r>
          <a:r>
            <a:rPr lang="es-MX" sz="1600" b="0" u="none" kern="1200" dirty="0">
              <a:solidFill>
                <a:schemeClr val="bg1"/>
              </a:solidFill>
              <a:latin typeface="+mj-lt"/>
            </a:rPr>
            <a:t> </a:t>
          </a:r>
          <a:endParaRPr lang="en-US" sz="1600" b="0" u="none" kern="1200" dirty="0">
            <a:solidFill>
              <a:schemeClr val="bg1"/>
            </a:solidFill>
            <a:latin typeface="+mj-lt"/>
          </a:endParaRPr>
        </a:p>
      </dsp:txBody>
      <dsp:txXfrm rot="10800000">
        <a:off x="0" y="3358977"/>
        <a:ext cx="4064000" cy="2032000"/>
      </dsp:txXfrm>
    </dsp:sp>
    <dsp:sp modelId="{37B5639E-35E1-4E80-AEEA-D82979531223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u="sng" kern="1200" dirty="0">
              <a:solidFill>
                <a:schemeClr val="accent4">
                  <a:lumMod val="50000"/>
                </a:schemeClr>
              </a:solidFill>
              <a:latin typeface="Arial Narrow" panose="020B0606020202030204" pitchFamily="34" charset="0"/>
            </a:rPr>
            <a:t>Apoyo adicional: (1)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Christian Navarro</a:t>
          </a:r>
          <a:endParaRPr lang="en-US" sz="1800" kern="1200" dirty="0"/>
        </a:p>
      </dsp:txBody>
      <dsp:txXfrm rot="-5400000">
        <a:off x="4063999" y="3386666"/>
        <a:ext cx="4064000" cy="2032000"/>
      </dsp:txXfrm>
    </dsp:sp>
    <dsp:sp modelId="{8B2C7E66-5994-4AB0-B271-F7DA351CE76D}">
      <dsp:nvSpPr>
        <dsp:cNvPr id="0" name=""/>
        <dsp:cNvSpPr/>
      </dsp:nvSpPr>
      <dsp:spPr>
        <a:xfrm>
          <a:off x="3301999" y="2182225"/>
          <a:ext cx="1524000" cy="105421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500" kern="1200" dirty="0"/>
            <a:t>QA</a:t>
          </a:r>
          <a:endParaRPr lang="en-US" sz="4500" kern="1200" dirty="0"/>
        </a:p>
      </dsp:txBody>
      <dsp:txXfrm>
        <a:off x="3353462" y="2233688"/>
        <a:ext cx="1421074" cy="95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E6015-FAC1-4A56-BADB-C2E096BEB5DB}" type="datetimeFigureOut">
              <a:rPr lang="es-MX" smtClean="0"/>
              <a:t>20/09/2019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DC619-9AB8-4EFA-9614-AB0D4E1BE63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64920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F309D-DF4D-4AFD-9525-01785A9A8AD1}" type="datetimeFigureOut">
              <a:rPr lang="es-MX" smtClean="0"/>
              <a:t>20/09/2019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50799-DAE2-4BE5-AD62-375390974A00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37586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50799-DAE2-4BE5-AD62-375390974A00}" type="slidenum">
              <a:rPr lang="es-MX" smtClean="0"/>
              <a:t>1</a:t>
            </a:fld>
            <a:endParaRPr lang="es-MX" dirty="0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033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" y="-8466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5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49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950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1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FontTx/>
              <a:buNone/>
              <a:defRPr/>
            </a:lvl2pPr>
            <a:lvl3pPr marL="914423" indent="0">
              <a:buFontTx/>
              <a:buNone/>
              <a:defRPr/>
            </a:lvl3pPr>
            <a:lvl4pPr marL="1371634" indent="0">
              <a:buFontTx/>
              <a:buNone/>
              <a:defRPr/>
            </a:lvl4pPr>
            <a:lvl5pPr marL="182884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69" y="790378"/>
            <a:ext cx="60960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9100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134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7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2" indent="0">
              <a:buFontTx/>
              <a:buNone/>
              <a:defRPr/>
            </a:lvl2pPr>
            <a:lvl3pPr marL="914423" indent="0">
              <a:buFontTx/>
              <a:buNone/>
              <a:defRPr/>
            </a:lvl3pPr>
            <a:lvl4pPr marL="1371634" indent="0">
              <a:buFontTx/>
              <a:buNone/>
              <a:defRPr/>
            </a:lvl4pPr>
            <a:lvl5pPr marL="182884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69" y="790378"/>
            <a:ext cx="60960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6098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7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12" indent="0">
              <a:buFontTx/>
              <a:buNone/>
              <a:defRPr/>
            </a:lvl2pPr>
            <a:lvl3pPr marL="914423" indent="0">
              <a:buFontTx/>
              <a:buNone/>
              <a:defRPr/>
            </a:lvl3pPr>
            <a:lvl4pPr marL="1371634" indent="0">
              <a:buFontTx/>
              <a:buNone/>
              <a:defRPr/>
            </a:lvl4pPr>
            <a:lvl5pPr marL="182884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87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111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425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395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035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8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91"/>
            <a:ext cx="4184033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00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8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8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7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182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227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370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75" indent="0">
              <a:buNone/>
              <a:defRPr sz="1400"/>
            </a:lvl2pPr>
            <a:lvl3pPr marL="914149" indent="0">
              <a:buNone/>
              <a:defRPr sz="1200"/>
            </a:lvl3pPr>
            <a:lvl4pPr marL="1371223" indent="0">
              <a:buNone/>
              <a:defRPr sz="1000"/>
            </a:lvl4pPr>
            <a:lvl5pPr marL="1828297" indent="0">
              <a:buNone/>
              <a:defRPr sz="1000"/>
            </a:lvl5pPr>
            <a:lvl6pPr marL="2285371" indent="0">
              <a:buNone/>
              <a:defRPr sz="1000"/>
            </a:lvl6pPr>
            <a:lvl7pPr marL="2742445" indent="0">
              <a:buNone/>
              <a:defRPr sz="1000"/>
            </a:lvl7pPr>
            <a:lvl8pPr marL="3199520" indent="0">
              <a:buNone/>
              <a:defRPr sz="1000"/>
            </a:lvl8pPr>
            <a:lvl9pPr marL="365659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02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255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6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9052-EE9A-4D0E-9BD3-0AEBDB5FC2DE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6" y="6041364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hf hdr="0" ftr="0" dt="0"/>
  <p:txStyles>
    <p:titleStyle>
      <a:lvl1pPr algn="l" defTabSz="457212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10" indent="-342910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9" indent="-285757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28" indent="-228606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40" indent="-228606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52" indent="-228606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64" indent="-228606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74" indent="-228606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86" indent="-228606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97" indent="-228606" algn="l" defTabSz="457212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4572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biik.visualstudio.com/Formiik%20Mobile%20Refactor%2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Proceso: Seguimiento de errores QA y UAT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24256" y="4050836"/>
            <a:ext cx="3849747" cy="441266"/>
          </a:xfrm>
        </p:spPr>
        <p:txBody>
          <a:bodyPr>
            <a:normAutofit/>
          </a:bodyPr>
          <a:lstStyle/>
          <a:p>
            <a:r>
              <a:rPr lang="es-MX" sz="2000" dirty="0" err="1"/>
              <a:t>Formiik</a:t>
            </a:r>
            <a:r>
              <a:rPr lang="es-MX" sz="2000" dirty="0"/>
              <a:t> Mobile </a:t>
            </a:r>
            <a:r>
              <a:rPr lang="es-MX" sz="2000" dirty="0" err="1"/>
              <a:t>Refactor</a:t>
            </a:r>
            <a:r>
              <a:rPr lang="es-MX" sz="2000" dirty="0"/>
              <a:t>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F3794-1883-4B53-A30C-B8931D5C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8" y="5147732"/>
            <a:ext cx="2597133" cy="1697568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CAA91B-B54B-43E1-83BA-65B0D2883A61}"/>
              </a:ext>
            </a:extLst>
          </p:cNvPr>
          <p:cNvSpPr txBox="1">
            <a:spLocks/>
          </p:cNvSpPr>
          <p:nvPr/>
        </p:nvSpPr>
        <p:spPr>
          <a:xfrm>
            <a:off x="2917998" y="6138404"/>
            <a:ext cx="3849747" cy="441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12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68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92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Olivia Durán De la Cruz</a:t>
            </a:r>
          </a:p>
        </p:txBody>
      </p:sp>
    </p:spTree>
    <p:extLst>
      <p:ext uri="{BB962C8B-B14F-4D97-AF65-F5344CB8AC3E}">
        <p14:creationId xmlns:p14="http://schemas.microsoft.com/office/powerpoint/2010/main" val="32102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8404" y="114301"/>
            <a:ext cx="8596668" cy="717818"/>
          </a:xfrm>
        </p:spPr>
        <p:txBody>
          <a:bodyPr/>
          <a:lstStyle/>
          <a:p>
            <a:r>
              <a:rPr lang="es-MX" dirty="0"/>
              <a:t>Flujo de estados: </a:t>
            </a:r>
            <a:r>
              <a:rPr lang="es-MX" dirty="0" err="1"/>
              <a:t>Feature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F22D5-B278-4291-AF25-D48EEE29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111A44-AC70-467B-8179-11EBBF03CA26}"/>
              </a:ext>
            </a:extLst>
          </p:cNvPr>
          <p:cNvSpPr/>
          <p:nvPr/>
        </p:nvSpPr>
        <p:spPr>
          <a:xfrm>
            <a:off x="616940" y="832119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 continuación se muestra una progresión típica del flujo de trabajo para un BUG:</a:t>
            </a:r>
            <a:endParaRPr lang="en-US" dirty="0"/>
          </a:p>
        </p:txBody>
      </p:sp>
      <p:pic>
        <p:nvPicPr>
          <p:cNvPr id="5122" name="Picture 2" descr="C:\Users\OLIVIA~1\AppData\Local\Temp\SNAGHTMLa3afbb7.PNG">
            <a:extLst>
              <a:ext uri="{FF2B5EF4-FFF2-40B4-BE49-F238E27FC236}">
                <a16:creationId xmlns:a16="http://schemas.microsoft.com/office/drawing/2014/main" id="{77A8A636-EF6A-4DC6-9277-4E69F436E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94" y="2626132"/>
            <a:ext cx="1308035" cy="17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9832B-AA16-447F-994A-EFEB0D3B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37716"/>
          <a:stretch/>
        </p:blipFill>
        <p:spPr>
          <a:xfrm>
            <a:off x="746212" y="1670912"/>
            <a:ext cx="2920081" cy="80060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29DC675-001F-44A8-A5A1-8784E76913BA}"/>
              </a:ext>
            </a:extLst>
          </p:cNvPr>
          <p:cNvSpPr/>
          <p:nvPr/>
        </p:nvSpPr>
        <p:spPr>
          <a:xfrm>
            <a:off x="3249304" y="2050263"/>
            <a:ext cx="3574471" cy="41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DE374-B0CC-4559-B816-AFBD6DEC7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700" y="3436254"/>
            <a:ext cx="1316638" cy="37030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3D119-5561-4C88-A89B-B835928BDF76}"/>
              </a:ext>
            </a:extLst>
          </p:cNvPr>
          <p:cNvCxnSpPr/>
          <p:nvPr/>
        </p:nvCxnSpPr>
        <p:spPr>
          <a:xfrm>
            <a:off x="2042019" y="2713362"/>
            <a:ext cx="0" cy="572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9C4F31-5BCF-4631-9D95-63B07D03A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481" y="2802462"/>
            <a:ext cx="2000655" cy="175442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1D383-1CE0-4563-A710-C66397C85B25}"/>
              </a:ext>
            </a:extLst>
          </p:cNvPr>
          <p:cNvSpPr/>
          <p:nvPr/>
        </p:nvSpPr>
        <p:spPr>
          <a:xfrm>
            <a:off x="3249304" y="3515271"/>
            <a:ext cx="1308035" cy="41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DFFC6E-7C6E-4037-89A7-CA8362C22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5811" y="4556883"/>
            <a:ext cx="1272415" cy="31468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013FB-F4B6-4587-A0E9-72B8BD31902C}"/>
              </a:ext>
            </a:extLst>
          </p:cNvPr>
          <p:cNvCxnSpPr/>
          <p:nvPr/>
        </p:nvCxnSpPr>
        <p:spPr>
          <a:xfrm>
            <a:off x="2058274" y="3837014"/>
            <a:ext cx="0" cy="572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332EB7A-E854-4D5D-909C-C3DC8A8431B1}"/>
              </a:ext>
            </a:extLst>
          </p:cNvPr>
          <p:cNvSpPr/>
          <p:nvPr/>
        </p:nvSpPr>
        <p:spPr>
          <a:xfrm>
            <a:off x="3342799" y="5326976"/>
            <a:ext cx="1356493" cy="41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5CAA3E-19F0-4D2B-AD08-13A0EE59F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8446" y="4906673"/>
            <a:ext cx="1677266" cy="1956810"/>
          </a:xfrm>
          <a:prstGeom prst="rect">
            <a:avLst/>
          </a:prstGeom>
        </p:spPr>
      </p:pic>
      <p:pic>
        <p:nvPicPr>
          <p:cNvPr id="5124" name="Picture 4" descr="C:\Users\OLIVIA~1\AppData\Local\Temp\SNAGHTMLa7065e9.PNG">
            <a:extLst>
              <a:ext uri="{FF2B5EF4-FFF2-40B4-BE49-F238E27FC236}">
                <a16:creationId xmlns:a16="http://schemas.microsoft.com/office/drawing/2014/main" id="{C12D6D8E-CCD8-4140-968D-92C965D12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46" y="4809174"/>
            <a:ext cx="1356493" cy="18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27118C-4A10-4FFA-84D1-D37B55F44A83}"/>
              </a:ext>
            </a:extLst>
          </p:cNvPr>
          <p:cNvCxnSpPr/>
          <p:nvPr/>
        </p:nvCxnSpPr>
        <p:spPr>
          <a:xfrm>
            <a:off x="2042018" y="5017869"/>
            <a:ext cx="0" cy="572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3420265-B1B6-4B90-96E8-73093EB6A3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9601" y="5914016"/>
            <a:ext cx="1253103" cy="30990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5CB87F3B-F920-4F9B-BF84-33B084EA6CAA}"/>
              </a:ext>
            </a:extLst>
          </p:cNvPr>
          <p:cNvSpPr/>
          <p:nvPr/>
        </p:nvSpPr>
        <p:spPr>
          <a:xfrm>
            <a:off x="6620303" y="5322757"/>
            <a:ext cx="364422" cy="41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F107F-54B8-4E4D-8CFB-2E83C2BF56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7147" y="1192911"/>
            <a:ext cx="1068562" cy="14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1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1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4268" y="245823"/>
            <a:ext cx="8596668" cy="1320800"/>
          </a:xfrm>
        </p:spPr>
        <p:txBody>
          <a:bodyPr>
            <a:normAutofit/>
          </a:bodyPr>
          <a:lstStyle/>
          <a:p>
            <a:r>
              <a:rPr lang="es-MX" sz="2800" dirty="0"/>
              <a:t>Criterios de clasificación de severidad y prioridad</a:t>
            </a:r>
            <a:endParaRPr lang="es-MX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42273"/>
            <a:ext cx="10368481" cy="4171935"/>
          </a:xfrm>
        </p:spPr>
        <p:txBody>
          <a:bodyPr/>
          <a:lstStyle/>
          <a:p>
            <a:r>
              <a:rPr lang="es-MX" dirty="0"/>
              <a:t>A continuación se describen los criterios de clasificación de la severidad (Bug) y prioridad (</a:t>
            </a:r>
            <a:r>
              <a:rPr lang="es-MX" dirty="0" err="1"/>
              <a:t>Feature</a:t>
            </a:r>
            <a:r>
              <a:rPr lang="es-MX" dirty="0"/>
              <a:t>).</a:t>
            </a:r>
            <a:endParaRPr lang="en-US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74AA0-07C8-492F-83D1-FCD8CFB8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56882"/>
            <a:ext cx="1275931" cy="83398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955446-10C1-4460-8F1F-FA6C5F35B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66474"/>
              </p:ext>
            </p:extLst>
          </p:nvPr>
        </p:nvGraphicFramePr>
        <p:xfrm>
          <a:off x="530119" y="1755564"/>
          <a:ext cx="9587163" cy="419305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45811">
                  <a:extLst>
                    <a:ext uri="{9D8B030D-6E8A-4147-A177-3AD203B41FA5}">
                      <a16:colId xmlns:a16="http://schemas.microsoft.com/office/drawing/2014/main" val="3653564036"/>
                    </a:ext>
                  </a:extLst>
                </a:gridCol>
                <a:gridCol w="1389898">
                  <a:extLst>
                    <a:ext uri="{9D8B030D-6E8A-4147-A177-3AD203B41FA5}">
                      <a16:colId xmlns:a16="http://schemas.microsoft.com/office/drawing/2014/main" val="1056383693"/>
                    </a:ext>
                  </a:extLst>
                </a:gridCol>
                <a:gridCol w="4200082">
                  <a:extLst>
                    <a:ext uri="{9D8B030D-6E8A-4147-A177-3AD203B41FA5}">
                      <a16:colId xmlns:a16="http://schemas.microsoft.com/office/drawing/2014/main" val="2712639109"/>
                    </a:ext>
                  </a:extLst>
                </a:gridCol>
                <a:gridCol w="2751372">
                  <a:extLst>
                    <a:ext uri="{9D8B030D-6E8A-4147-A177-3AD203B41FA5}">
                      <a16:colId xmlns:a16="http://schemas.microsoft.com/office/drawing/2014/main" val="2486599185"/>
                    </a:ext>
                  </a:extLst>
                </a:gridCol>
              </a:tblGrid>
              <a:tr h="247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/>
                        </a:rPr>
                        <a:t>Bug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20193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37640" algn="l"/>
                        </a:tabLst>
                      </a:pPr>
                      <a:r>
                        <a:rPr lang="es-MX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Resolución de incidentes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725325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</a:rPr>
                        <a:t>Prioridad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  <a:effectLst/>
                        </a:rPr>
                        <a:t>Severidad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14157"/>
                  </a:ext>
                </a:extLst>
              </a:tr>
              <a:tr h="447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 err="1">
                          <a:effectLst/>
                        </a:rPr>
                        <a:t>Critical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Detiene o inhibe la continuidad de la operación y/o proceso. 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Inmediatamente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08491"/>
                  </a:ext>
                </a:extLst>
              </a:tr>
              <a:tr h="1304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High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Aun y con la observación la operación continua es decir no cumplen con lo especificado en la historia del usuario y posiblemente la funcionalidad de la operación y/o  proceso normal se ve interrumpida. 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Inmediatamente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90828"/>
                  </a:ext>
                </a:extLst>
              </a:tr>
              <a:tr h="905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Medium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La funcionalidad del proceso eventual se ve interrumpida.  Aun y con la observación la operación continua o ya se instaló una solución provisional.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Es posible siguiente versión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96969"/>
                  </a:ext>
                </a:extLst>
              </a:tr>
              <a:tr h="1039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Low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Son observaciones que no afectan la operación. (Ejemplo: errores de estilo, ajustar posición de botones, colores, faltas de ortografía etc..)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800" dirty="0">
                          <a:effectLst/>
                        </a:rPr>
                        <a:t>Es posible siguiente versión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0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3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8404" y="114301"/>
            <a:ext cx="8596668" cy="717818"/>
          </a:xfrm>
        </p:spPr>
        <p:txBody>
          <a:bodyPr/>
          <a:lstStyle/>
          <a:p>
            <a:r>
              <a:rPr lang="es-MX" dirty="0"/>
              <a:t>Nomenclatura: Bug y Feature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F22D5-B278-4291-AF25-D48EEE29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FAE65398-A0DE-42BC-8477-F544E3D63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393098"/>
              </p:ext>
            </p:extLst>
          </p:nvPr>
        </p:nvGraphicFramePr>
        <p:xfrm>
          <a:off x="221131" y="1052322"/>
          <a:ext cx="10160000" cy="2292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432257213"/>
                    </a:ext>
                  </a:extLst>
                </a:gridCol>
                <a:gridCol w="8470900">
                  <a:extLst>
                    <a:ext uri="{9D8B030D-6E8A-4147-A177-3AD203B41FA5}">
                      <a16:colId xmlns:a16="http://schemas.microsoft.com/office/drawing/2014/main" val="1636636919"/>
                    </a:ext>
                  </a:extLst>
                </a:gridCol>
              </a:tblGrid>
              <a:tr h="278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2"/>
                          </a:solidFill>
                          <a:effectLst/>
                        </a:rPr>
                        <a:t>Tipo de ISSUE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Nomenclatura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5882850"/>
                  </a:ext>
                </a:extLst>
              </a:tr>
              <a:tr h="247841">
                <a:tc rowSpan="7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2"/>
                          </a:solidFill>
                          <a:effectLst/>
                        </a:rPr>
                        <a:t>Bug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QA_HU_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##</a:t>
                      </a:r>
                      <a:r>
                        <a:rPr lang="es-MX" sz="1600" dirty="0">
                          <a:effectLst/>
                        </a:rPr>
                        <a:t>(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Sección</a:t>
                      </a:r>
                      <a:r>
                        <a:rPr lang="es-MX" sz="1600" dirty="0">
                          <a:effectLst/>
                        </a:rPr>
                        <a:t>):  (Descripción breve del defecto detectado)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1480235"/>
                  </a:ext>
                </a:extLst>
              </a:tr>
              <a:tr h="247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QA_NA(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Sección</a:t>
                      </a:r>
                      <a:r>
                        <a:rPr lang="es-MX" sz="1600" dirty="0">
                          <a:effectLst/>
                        </a:rPr>
                        <a:t>):  (Descripción breve del defecto detectado)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708537"/>
                  </a:ext>
                </a:extLst>
              </a:tr>
              <a:tr h="247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effectLst/>
                        </a:rPr>
                        <a:t>QA_UX(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Sección</a:t>
                      </a:r>
                      <a:r>
                        <a:rPr lang="es-MX" sz="1600" dirty="0">
                          <a:effectLst/>
                        </a:rPr>
                        <a:t>):  (Descripción breve del defecto detectado)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415973"/>
                  </a:ext>
                </a:extLst>
              </a:tr>
              <a:tr h="247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UAT_HU_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##</a:t>
                      </a:r>
                      <a:r>
                        <a:rPr lang="es-MX" sz="1600" dirty="0">
                          <a:effectLst/>
                        </a:rPr>
                        <a:t>(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Sección</a:t>
                      </a:r>
                      <a:r>
                        <a:rPr lang="es-MX" sz="1600" dirty="0">
                          <a:effectLst/>
                        </a:rPr>
                        <a:t>):  (Descripción breve del defecto detectado)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211188"/>
                  </a:ext>
                </a:extLst>
              </a:tr>
              <a:tr h="247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UAT_NA(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Sección</a:t>
                      </a:r>
                      <a:r>
                        <a:rPr lang="es-MX" sz="1600" dirty="0">
                          <a:effectLst/>
                        </a:rPr>
                        <a:t>):  (Descripción breve del defecto detectado)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0604986"/>
                  </a:ext>
                </a:extLst>
              </a:tr>
              <a:tr h="247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IMP_HU_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##</a:t>
                      </a:r>
                      <a:r>
                        <a:rPr lang="es-MX" sz="1600" dirty="0">
                          <a:effectLst/>
                        </a:rPr>
                        <a:t>(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JIRA</a:t>
                      </a:r>
                      <a:r>
                        <a:rPr lang="es-MX" sz="1600" dirty="0">
                          <a:effectLst/>
                        </a:rPr>
                        <a:t>):  (Descripción breve del defecto detectado)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43654"/>
                  </a:ext>
                </a:extLst>
              </a:tr>
              <a:tr h="247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IMP_NA_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##</a:t>
                      </a:r>
                      <a:r>
                        <a:rPr lang="es-MX" sz="1600" dirty="0">
                          <a:effectLst/>
                        </a:rPr>
                        <a:t>(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JIRA</a:t>
                      </a:r>
                      <a:r>
                        <a:rPr lang="es-MX" sz="1600" dirty="0">
                          <a:effectLst/>
                        </a:rPr>
                        <a:t>):  (Descripción breve del defecto detectado)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165388"/>
                  </a:ext>
                </a:extLst>
              </a:tr>
              <a:tr h="2788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solidFill>
                            <a:schemeClr val="tx2"/>
                          </a:solidFill>
                          <a:effectLst/>
                        </a:rPr>
                        <a:t>Feature</a:t>
                      </a:r>
                      <a:endParaRPr lang="en-US" sz="1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effectLst/>
                        </a:rPr>
                        <a:t>QA_Precisión</a:t>
                      </a:r>
                      <a:r>
                        <a:rPr lang="es-MX" sz="1600" dirty="0">
                          <a:effectLst/>
                        </a:rPr>
                        <a:t>(</a:t>
                      </a:r>
                      <a:r>
                        <a:rPr lang="es-MX" sz="1600" dirty="0">
                          <a:solidFill>
                            <a:srgbClr val="FF0000"/>
                          </a:solidFill>
                          <a:effectLst/>
                        </a:rPr>
                        <a:t>Sección</a:t>
                      </a:r>
                      <a:r>
                        <a:rPr lang="es-MX" sz="1600" dirty="0">
                          <a:effectLst/>
                        </a:rPr>
                        <a:t>):  (Descripción breve del cambio/Mejora reportado en área de QA)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47616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1B500E-E6FD-4CD2-A4C4-FE3C5D6CB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39116"/>
              </p:ext>
            </p:extLst>
          </p:nvPr>
        </p:nvGraphicFramePr>
        <p:xfrm>
          <a:off x="1669930" y="3565129"/>
          <a:ext cx="7262402" cy="2944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74">
                  <a:extLst>
                    <a:ext uri="{9D8B030D-6E8A-4147-A177-3AD203B41FA5}">
                      <a16:colId xmlns:a16="http://schemas.microsoft.com/office/drawing/2014/main" val="2932637921"/>
                    </a:ext>
                  </a:extLst>
                </a:gridCol>
                <a:gridCol w="5881528">
                  <a:extLst>
                    <a:ext uri="{9D8B030D-6E8A-4147-A177-3AD203B41FA5}">
                      <a16:colId xmlns:a16="http://schemas.microsoft.com/office/drawing/2014/main" val="943379312"/>
                    </a:ext>
                  </a:extLst>
                </a:gridCol>
              </a:tblGrid>
              <a:tr h="30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Valor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Descripción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148898"/>
                  </a:ext>
                </a:extLst>
              </a:tr>
              <a:tr h="3091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QA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Indica que fue detectado en el área de calidad.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121691"/>
                  </a:ext>
                </a:extLst>
              </a:tr>
              <a:tr h="3091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UAT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Indica que fue detectado por el usuario.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2540650"/>
                  </a:ext>
                </a:extLst>
              </a:tr>
              <a:tr h="5451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IMP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Indica que fue detectado por el área de implementación.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200266"/>
                  </a:ext>
                </a:extLst>
              </a:tr>
              <a:tr h="3091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HU_##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Indica a que historia del usuario hace referencia.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016809"/>
                  </a:ext>
                </a:extLst>
              </a:tr>
              <a:tr h="3091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NA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 aplica ninguna historia del usuario.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5430161"/>
                  </a:ext>
                </a:extLst>
              </a:tr>
              <a:tr h="3091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Precisión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Se trata de una mejora y/o cambio.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1939243"/>
                  </a:ext>
                </a:extLst>
              </a:tr>
              <a:tr h="5451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tx2"/>
                          </a:solidFill>
                          <a:effectLst/>
                        </a:rPr>
                        <a:t>(Sección)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Indica a que sección de la aplicación a la que hace referencia.</a:t>
                      </a:r>
                      <a:endParaRPr lang="en-US" sz="16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6014971"/>
                  </a:ext>
                </a:extLst>
              </a:tr>
            </a:tbl>
          </a:graphicData>
        </a:graphic>
      </p:graphicFrame>
      <p:sp>
        <p:nvSpPr>
          <p:cNvPr id="19" name="Rectangle 1">
            <a:extLst>
              <a:ext uri="{FF2B5EF4-FFF2-40B4-BE49-F238E27FC236}">
                <a16:creationId xmlns:a16="http://schemas.microsoft.com/office/drawing/2014/main" id="{CC6BBB50-387A-4509-9076-0EFA1012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8" y="3565133"/>
            <a:ext cx="13673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2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latin typeface="Arial" panose="020B0604020202020204" pitchFamily="34" charset="0"/>
              </a:rPr>
              <a:t>Donde:</a:t>
            </a:r>
          </a:p>
        </p:txBody>
      </p:sp>
    </p:spTree>
    <p:extLst>
      <p:ext uri="{BB962C8B-B14F-4D97-AF65-F5344CB8AC3E}">
        <p14:creationId xmlns:p14="http://schemas.microsoft.com/office/powerpoint/2010/main" val="1631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664" y="957017"/>
            <a:ext cx="8596668" cy="717818"/>
          </a:xfrm>
        </p:spPr>
        <p:txBody>
          <a:bodyPr>
            <a:normAutofit fontScale="90000"/>
          </a:bodyPr>
          <a:lstStyle/>
          <a:p>
            <a:r>
              <a:rPr lang="es-MX" dirty="0"/>
              <a:t>TAG (etiquetas): Casos pruebas y Bug/</a:t>
            </a:r>
            <a:r>
              <a:rPr lang="es-MX" dirty="0" err="1"/>
              <a:t>Feature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F22D5-B278-4291-AF25-D48EEE29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020B-934E-487A-99A3-BF5960C5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789"/>
            <a:ext cx="8596668" cy="4312576"/>
          </a:xfrm>
        </p:spPr>
        <p:txBody>
          <a:bodyPr/>
          <a:lstStyle/>
          <a:p>
            <a:r>
              <a:rPr lang="es-ES" dirty="0"/>
              <a:t>En Azure </a:t>
            </a:r>
            <a:r>
              <a:rPr lang="es-ES" dirty="0" err="1"/>
              <a:t>Devops</a:t>
            </a:r>
            <a:r>
              <a:rPr lang="es-ES" dirty="0"/>
              <a:t>  se levantaran todos los CP que fueron diseñados en la fase de análisis y diseño de casos prueba, y nos apoyaremos de la herramienta Microsoft Test Manager. Por lo que la nomenclatura que se requiere para esta fase es la siguiente:</a:t>
            </a:r>
            <a:endParaRPr lang="en-US" dirty="0"/>
          </a:p>
          <a:p>
            <a:endParaRPr lang="es-MX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097C98-3DE9-431B-AFA4-C696DA782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98155"/>
              </p:ext>
            </p:extLst>
          </p:nvPr>
        </p:nvGraphicFramePr>
        <p:xfrm>
          <a:off x="1019003" y="3225848"/>
          <a:ext cx="7913329" cy="3180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701">
                  <a:extLst>
                    <a:ext uri="{9D8B030D-6E8A-4147-A177-3AD203B41FA5}">
                      <a16:colId xmlns:a16="http://schemas.microsoft.com/office/drawing/2014/main" val="736244079"/>
                    </a:ext>
                  </a:extLst>
                </a:gridCol>
                <a:gridCol w="1046739">
                  <a:extLst>
                    <a:ext uri="{9D8B030D-6E8A-4147-A177-3AD203B41FA5}">
                      <a16:colId xmlns:a16="http://schemas.microsoft.com/office/drawing/2014/main" val="1252033272"/>
                    </a:ext>
                  </a:extLst>
                </a:gridCol>
                <a:gridCol w="5451889">
                  <a:extLst>
                    <a:ext uri="{9D8B030D-6E8A-4147-A177-3AD203B41FA5}">
                      <a16:colId xmlns:a16="http://schemas.microsoft.com/office/drawing/2014/main" val="1038088801"/>
                    </a:ext>
                  </a:extLst>
                </a:gridCol>
              </a:tblGrid>
              <a:tr h="345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ISSUE</a:t>
                      </a:r>
                      <a:endParaRPr lang="en-US" sz="14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TAG</a:t>
                      </a:r>
                      <a:endParaRPr lang="en-US" sz="14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Descripción</a:t>
                      </a:r>
                      <a:endParaRPr lang="en-US" sz="14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2654920"/>
                  </a:ext>
                </a:extLst>
              </a:tr>
              <a:tr h="708825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Casos pruebas</a:t>
                      </a:r>
                      <a:endPara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Pichincha</a:t>
                      </a:r>
                      <a:endPara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Hace referencia a los casos prueba que son específicos para validar la correcta funcionalidad del formulario Pichincha.</a:t>
                      </a:r>
                      <a:endParaRPr lang="en-US" sz="14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8011030"/>
                  </a:ext>
                </a:extLst>
              </a:tr>
              <a:tr h="708825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Solfi</a:t>
                      </a:r>
                      <a:endPara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Hace referencia a los casos prueba que son específicos para validar la correcta funcionalidad del formulario </a:t>
                      </a:r>
                      <a:r>
                        <a:rPr lang="es-MX" sz="1400" dirty="0" err="1">
                          <a:effectLst/>
                        </a:rPr>
                        <a:t>Solfi</a:t>
                      </a:r>
                      <a:r>
                        <a:rPr lang="es-MX" sz="1400" dirty="0">
                          <a:effectLst/>
                        </a:rPr>
                        <a:t>.</a:t>
                      </a:r>
                      <a:endParaRPr lang="en-US" sz="14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109643"/>
                  </a:ext>
                </a:extLst>
              </a:tr>
              <a:tr h="708825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BUG/</a:t>
                      </a:r>
                      <a:r>
                        <a:rPr lang="es-MX" sz="16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Feature</a:t>
                      </a:r>
                      <a:endPara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que se detecto en el proceso de pruebas interno.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159110"/>
                  </a:ext>
                </a:extLst>
              </a:tr>
              <a:tr h="708825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1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que se detecto en las pruebas UAT.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6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1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F22D5-B278-4291-AF25-D48EEE299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CC6BBB50-387A-4509-9076-0EFA1012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8" y="3565133"/>
            <a:ext cx="13673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2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D7402B-412E-4B60-8ECC-05ADAF3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83" y="56883"/>
            <a:ext cx="8596668" cy="1320800"/>
          </a:xfrm>
        </p:spPr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pic>
        <p:nvPicPr>
          <p:cNvPr id="11" name="2019-09-20_10-23-44_LevantarBUG">
            <a:hlinkClick r:id="" action="ppaction://media"/>
            <a:extLst>
              <a:ext uri="{FF2B5EF4-FFF2-40B4-BE49-F238E27FC236}">
                <a16:creationId xmlns:a16="http://schemas.microsoft.com/office/drawing/2014/main" id="{8DB88F95-ECF5-4219-A92A-8692C5DD1F9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8788" y="849866"/>
            <a:ext cx="9302917" cy="60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4E55-15A9-4D5D-8E5A-DFC40D17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43" y="0"/>
            <a:ext cx="8596668" cy="1320800"/>
          </a:xfrm>
        </p:spPr>
        <p:txBody>
          <a:bodyPr/>
          <a:lstStyle/>
          <a:p>
            <a:pPr algn="ctr"/>
            <a:r>
              <a:rPr lang="es-MX" dirty="0"/>
              <a:t>Gestión de incidencias y/o cambios </a:t>
            </a:r>
            <a:r>
              <a:rPr lang="es-MX" dirty="0">
                <a:solidFill>
                  <a:srgbClr val="FF0000"/>
                </a:solidFill>
              </a:rPr>
              <a:t>“Área de implementación”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A4FC-B02A-42A1-B20C-0BCB308B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DF158-E25F-43A3-AC9A-EE257A0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59B35-C909-4394-97DA-B3149E55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273411" cy="4718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401AF-E4E2-45EC-B0E3-3A449D33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07" y="1192621"/>
            <a:ext cx="2190476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488" y="5688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Reporte de Avance y seguimiento de errores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227061" y="1147924"/>
            <a:ext cx="9159393" cy="4279076"/>
          </a:xfrm>
        </p:spPr>
        <p:txBody>
          <a:bodyPr/>
          <a:lstStyle/>
          <a:p>
            <a:pPr marL="457212" lvl="1" indent="0">
              <a:buNone/>
            </a:pPr>
            <a:r>
              <a:rPr lang="en-US" dirty="0">
                <a:hlinkClick r:id="rId2"/>
              </a:rPr>
              <a:t>https://mobiik.visualstudio.com/Formiik%20Mobile%20Refactor%201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CCAC4-DBBF-4B4B-85A1-B51CCE6E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pic>
        <p:nvPicPr>
          <p:cNvPr id="6148" name="Picture 4" descr="C:\Users\OLIVIA~1\AppData\Local\Temp\SNAGHTMLa807ea3.PNG">
            <a:extLst>
              <a:ext uri="{FF2B5EF4-FFF2-40B4-BE49-F238E27FC236}">
                <a16:creationId xmlns:a16="http://schemas.microsoft.com/office/drawing/2014/main" id="{E3FC083C-E12A-45EB-83AC-D67BEE0A0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8" y="1505920"/>
            <a:ext cx="11688937" cy="50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2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042A0-FDC8-42EB-8F7C-AD60843D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2" descr="C:\Users\OLIVIA~1\AppData\Local\Temp\SNAGHTMLa7b9224.PNG">
            <a:extLst>
              <a:ext uri="{FF2B5EF4-FFF2-40B4-BE49-F238E27FC236}">
                <a16:creationId xmlns:a16="http://schemas.microsoft.com/office/drawing/2014/main" id="{5021FCA8-A971-4A29-8EC1-42BBBD4A5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85" b="35261"/>
          <a:stretch/>
        </p:blipFill>
        <p:spPr bwMode="auto">
          <a:xfrm>
            <a:off x="1052514" y="240590"/>
            <a:ext cx="8777286" cy="637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0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042A0-FDC8-42EB-8F7C-AD60843D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 descr="C:\Users\OLIVIA~1\AppData\Local\Temp\SNAGHTMLa7b9224.PNG">
            <a:extLst>
              <a:ext uri="{FF2B5EF4-FFF2-40B4-BE49-F238E27FC236}">
                <a16:creationId xmlns:a16="http://schemas.microsoft.com/office/drawing/2014/main" id="{5021FCA8-A971-4A29-8EC1-42BBBD4A5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3"/>
          <a:stretch/>
        </p:blipFill>
        <p:spPr bwMode="auto">
          <a:xfrm>
            <a:off x="1676225" y="193956"/>
            <a:ext cx="7597777" cy="66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2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6538" y="753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Métricas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957" y="1140833"/>
            <a:ext cx="9159393" cy="4279076"/>
          </a:xfrm>
        </p:spPr>
        <p:txBody>
          <a:bodyPr/>
          <a:lstStyle/>
          <a:p>
            <a:pPr marL="457212" lvl="1" indent="0">
              <a:buNone/>
            </a:pPr>
            <a:r>
              <a:rPr lang="es-MX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Métrica de gestión de defectos</a:t>
            </a:r>
          </a:p>
          <a:p>
            <a:pPr marL="457212" lvl="1" indent="0">
              <a:buNone/>
            </a:pPr>
            <a:r>
              <a:rPr lang="es-MX" b="1" u="sng" dirty="0">
                <a:latin typeface="Segoe Pro Display" charset="0"/>
                <a:ea typeface="Segoe Pro Display" charset="0"/>
                <a:cs typeface="Segoe Pro Display" charset="0"/>
              </a:rPr>
              <a:t>Objetivo:</a:t>
            </a:r>
            <a:r>
              <a:rPr lang="es-MX" dirty="0">
                <a:latin typeface="Segoe Pro Display" charset="0"/>
                <a:ea typeface="Segoe Pro Display" charset="0"/>
                <a:cs typeface="Segoe Pro Display" charset="0"/>
              </a:rPr>
              <a:t> Identificar el numero de defectos abiertos el cual permitirá dar visibilidad de la salud y progreso del avance de defectos corregidos.   </a:t>
            </a:r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r>
              <a:rPr lang="es-MX" b="1" dirty="0">
                <a:latin typeface="Segoe Pro Display" charset="0"/>
                <a:ea typeface="Segoe Pro Display" charset="0"/>
                <a:cs typeface="Segoe Pro Display" charset="0"/>
              </a:rPr>
              <a:t>Referencia</a:t>
            </a: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CCAC4-DBBF-4B4B-85A1-B51CCE6E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7182F1-1FFF-4E3E-A5B3-7E35BC432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56992"/>
              </p:ext>
            </p:extLst>
          </p:nvPr>
        </p:nvGraphicFramePr>
        <p:xfrm>
          <a:off x="1066800" y="2461633"/>
          <a:ext cx="7046856" cy="96736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43314">
                  <a:extLst>
                    <a:ext uri="{9D8B030D-6E8A-4147-A177-3AD203B41FA5}">
                      <a16:colId xmlns:a16="http://schemas.microsoft.com/office/drawing/2014/main" val="2396083644"/>
                    </a:ext>
                  </a:extLst>
                </a:gridCol>
                <a:gridCol w="873619">
                  <a:extLst>
                    <a:ext uri="{9D8B030D-6E8A-4147-A177-3AD203B41FA5}">
                      <a16:colId xmlns:a16="http://schemas.microsoft.com/office/drawing/2014/main" val="1752474072"/>
                    </a:ext>
                  </a:extLst>
                </a:gridCol>
                <a:gridCol w="2487034">
                  <a:extLst>
                    <a:ext uri="{9D8B030D-6E8A-4147-A177-3AD203B41FA5}">
                      <a16:colId xmlns:a16="http://schemas.microsoft.com/office/drawing/2014/main" val="1064219872"/>
                    </a:ext>
                  </a:extLst>
                </a:gridCol>
                <a:gridCol w="2542889">
                  <a:extLst>
                    <a:ext uri="{9D8B030D-6E8A-4147-A177-3AD203B41FA5}">
                      <a16:colId xmlns:a16="http://schemas.microsoft.com/office/drawing/2014/main" val="3521289320"/>
                    </a:ext>
                  </a:extLst>
                </a:gridCol>
              </a:tblGrid>
              <a:tr h="473274">
                <a:tc rowSpan="2">
                  <a:txBody>
                    <a:bodyPr/>
                    <a:lstStyle/>
                    <a:p>
                      <a:pPr marL="180975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% Avance defectos atendidos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45021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=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92" marR="5359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∑ Defectos corregidos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3592" marR="5359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6670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MX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    100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3592" marR="53592" marT="0" marB="0" anchor="ctr"/>
                </a:tc>
                <a:extLst>
                  <a:ext uri="{0D108BD9-81ED-4DB2-BD59-A6C34878D82A}">
                    <a16:rowId xmlns:a16="http://schemas.microsoft.com/office/drawing/2014/main" val="3539421174"/>
                  </a:ext>
                </a:extLst>
              </a:tr>
              <a:tr h="4940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 Defectos reportados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3592" marR="5359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92" marR="53592" marT="0" marB="0"/>
                </a:tc>
                <a:extLst>
                  <a:ext uri="{0D108BD9-81ED-4DB2-BD59-A6C34878D82A}">
                    <a16:rowId xmlns:a16="http://schemas.microsoft.com/office/drawing/2014/main" val="11326194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3CC004-A3A8-498C-86BD-8A20B983A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06831"/>
              </p:ext>
            </p:extLst>
          </p:nvPr>
        </p:nvGraphicFramePr>
        <p:xfrm>
          <a:off x="1713272" y="4285581"/>
          <a:ext cx="6834983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107">
                  <a:extLst>
                    <a:ext uri="{9D8B030D-6E8A-4147-A177-3AD203B41FA5}">
                      <a16:colId xmlns:a16="http://schemas.microsoft.com/office/drawing/2014/main" val="1548469248"/>
                    </a:ext>
                  </a:extLst>
                </a:gridCol>
                <a:gridCol w="969476">
                  <a:extLst>
                    <a:ext uri="{9D8B030D-6E8A-4147-A177-3AD203B41FA5}">
                      <a16:colId xmlns:a16="http://schemas.microsoft.com/office/drawing/2014/main" val="403779535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2185160794"/>
                    </a:ext>
                  </a:extLst>
                </a:gridCol>
                <a:gridCol w="3616037">
                  <a:extLst>
                    <a:ext uri="{9D8B030D-6E8A-4147-A177-3AD203B41FA5}">
                      <a16:colId xmlns:a16="http://schemas.microsoft.com/office/drawing/2014/main" val="2362085847"/>
                    </a:ext>
                  </a:extLst>
                </a:gridCol>
              </a:tblGrid>
              <a:tr h="341631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12" rtl="0" eaLnBrk="1" latinLnBrk="0" hangingPunct="1"/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  <a:ea typeface="+mn-ea"/>
                          <a:cs typeface="+mn-cs"/>
                        </a:rPr>
                        <a:t>&lt;= 40%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12" rtl="0" eaLnBrk="1" latinLnBrk="0" hangingPunct="1"/>
                      <a:r>
                        <a:rPr lang="es-MX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  <a:ea typeface="+mn-ea"/>
                          <a:cs typeface="+mn-cs"/>
                        </a:rPr>
                        <a:t>Very</a:t>
                      </a:r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  <a:ea typeface="+mn-ea"/>
                          <a:cs typeface="+mn-cs"/>
                        </a:rPr>
                        <a:t>slow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Muy poco avance de corrección de defectos.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18671"/>
                  </a:ext>
                </a:extLst>
              </a:tr>
              <a:tr h="306244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12" rtl="0" eaLnBrk="1" latinLnBrk="0" hangingPunct="1"/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  <a:ea typeface="+mn-ea"/>
                          <a:cs typeface="+mn-cs"/>
                        </a:rPr>
                        <a:t>&lt;= 85%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12" rtl="0" eaLnBrk="1" latinLnBrk="0" hangingPunct="1"/>
                      <a:r>
                        <a:rPr lang="es-MX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  <a:ea typeface="+mn-ea"/>
                          <a:cs typeface="+mn-cs"/>
                        </a:rPr>
                        <a:t>Slow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Avance significativo pero no lo suficiente.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694476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12" rtl="0" eaLnBrk="1" latinLnBrk="0" hangingPunct="1"/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  <a:ea typeface="+mn-ea"/>
                          <a:cs typeface="+mn-cs"/>
                        </a:rPr>
                        <a:t>&gt;=85%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12" rtl="0" eaLnBrk="1" latinLnBrk="0" hangingPunct="1"/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  <a:ea typeface="+mn-ea"/>
                          <a:cs typeface="+mn-cs"/>
                        </a:rPr>
                        <a:t>Good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Existe un buen avance de corrección de defectos.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318058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4E736AE8-8C8E-4453-9BF4-956B1E19F29E}"/>
              </a:ext>
            </a:extLst>
          </p:cNvPr>
          <p:cNvSpPr/>
          <p:nvPr/>
        </p:nvSpPr>
        <p:spPr>
          <a:xfrm>
            <a:off x="2096586" y="4411288"/>
            <a:ext cx="283341" cy="2593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C17B23-062E-4DB9-BD0D-E4A199F7B5F4}"/>
              </a:ext>
            </a:extLst>
          </p:cNvPr>
          <p:cNvSpPr/>
          <p:nvPr/>
        </p:nvSpPr>
        <p:spPr>
          <a:xfrm>
            <a:off x="2076551" y="4988617"/>
            <a:ext cx="283341" cy="2593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A2ED00-A277-49CB-9D26-69757734AD6D}"/>
              </a:ext>
            </a:extLst>
          </p:cNvPr>
          <p:cNvSpPr/>
          <p:nvPr/>
        </p:nvSpPr>
        <p:spPr>
          <a:xfrm>
            <a:off x="2096586" y="5545616"/>
            <a:ext cx="283341" cy="2593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77334" y="2108200"/>
            <a:ext cx="8596668" cy="1320800"/>
          </a:xfrm>
        </p:spPr>
        <p:txBody>
          <a:bodyPr/>
          <a:lstStyle/>
          <a:p>
            <a:r>
              <a:rPr lang="es-MX" dirty="0"/>
              <a:t>Objetivo: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677334" y="2489063"/>
            <a:ext cx="8596668" cy="355230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algn="just">
              <a:lnSpc>
                <a:spcPct val="150000"/>
              </a:lnSpc>
            </a:pPr>
            <a:r>
              <a:rPr lang="es-MX" dirty="0"/>
              <a:t>Dar visibilidad del proceso que ha de seguir respecto a la gestión de incidencias reportadas por el Área de QA así como las reportadas en las pruebas de UAT.</a:t>
            </a:r>
          </a:p>
          <a:p>
            <a:pPr algn="just">
              <a:lnSpc>
                <a:spcPct val="150000"/>
              </a:lnSpc>
            </a:pPr>
            <a:r>
              <a:rPr lang="es-MX" dirty="0"/>
              <a:t>El ciclo de pruebas contribuye a la calidad del software, apoyando al área de desarrollo en la detección de errores o en medida de lo posible a prevenir dichos fallos, de tal forma que en </a:t>
            </a:r>
            <a:r>
              <a:rPr lang="es-MX" u="sng" dirty="0"/>
              <a:t>conjunto</a:t>
            </a:r>
            <a:r>
              <a:rPr lang="es-MX" dirty="0"/>
              <a:t> se entregue un producto de calidad.</a:t>
            </a:r>
          </a:p>
          <a:p>
            <a:pPr algn="just">
              <a:lnSpc>
                <a:spcPct val="150000"/>
              </a:lnSpc>
            </a:pPr>
            <a:endParaRPr lang="es-MX" dirty="0"/>
          </a:p>
          <a:p>
            <a:pPr algn="just">
              <a:lnSpc>
                <a:spcPct val="150000"/>
              </a:lnSpc>
            </a:pP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0745DC-EF44-451F-B759-04E6B9D8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0"/>
            <a:ext cx="2222500" cy="14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6538" y="753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Métricas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957" y="1140833"/>
            <a:ext cx="9159393" cy="4279076"/>
          </a:xfrm>
        </p:spPr>
        <p:txBody>
          <a:bodyPr/>
          <a:lstStyle/>
          <a:p>
            <a:r>
              <a:rPr lang="es-MX" sz="17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Métrica calidad del producto y/o proyecto</a:t>
            </a:r>
          </a:p>
          <a:p>
            <a:pPr marL="457212" lvl="1" indent="0">
              <a:buNone/>
            </a:pPr>
            <a:r>
              <a:rPr lang="es-MX" b="1" u="sng" dirty="0">
                <a:latin typeface="Segoe Pro Display" charset="0"/>
                <a:ea typeface="Segoe Pro Display" charset="0"/>
                <a:cs typeface="Segoe Pro Display" charset="0"/>
              </a:rPr>
              <a:t>Objetivo:</a:t>
            </a:r>
            <a:r>
              <a:rPr lang="es-MX" dirty="0">
                <a:latin typeface="Segoe Pro Display" charset="0"/>
                <a:ea typeface="Segoe Pro Display" charset="0"/>
                <a:cs typeface="Segoe Pro Display" charset="0"/>
              </a:rPr>
              <a:t> Identificar la efectividad del esfuerzo del área de pruebas, dando visibilidad de la </a:t>
            </a:r>
            <a:r>
              <a:rPr lang="es-MX" dirty="0">
                <a:latin typeface="Segoe Pro Display" charset="0"/>
              </a:rPr>
              <a:t>eficiencia en la detección de Defectos contra lo reportado en UAT y/o Producción</a:t>
            </a:r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r>
              <a:rPr lang="es-MX" b="1" dirty="0">
                <a:latin typeface="Segoe Pro Display" charset="0"/>
                <a:ea typeface="Segoe Pro Display" charset="0"/>
                <a:cs typeface="Segoe Pro Display" charset="0"/>
              </a:rPr>
              <a:t>Referencia</a:t>
            </a: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CCAC4-DBBF-4B4B-85A1-B51CCE6E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E736AE8-8C8E-4453-9BF4-956B1E19F29E}"/>
              </a:ext>
            </a:extLst>
          </p:cNvPr>
          <p:cNvSpPr/>
          <p:nvPr/>
        </p:nvSpPr>
        <p:spPr>
          <a:xfrm>
            <a:off x="1704901" y="4252576"/>
            <a:ext cx="283341" cy="2593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C17B23-062E-4DB9-BD0D-E4A199F7B5F4}"/>
              </a:ext>
            </a:extLst>
          </p:cNvPr>
          <p:cNvSpPr/>
          <p:nvPr/>
        </p:nvSpPr>
        <p:spPr>
          <a:xfrm>
            <a:off x="1704901" y="5079615"/>
            <a:ext cx="283341" cy="259339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A2ED00-A277-49CB-9D26-69757734AD6D}"/>
              </a:ext>
            </a:extLst>
          </p:cNvPr>
          <p:cNvSpPr/>
          <p:nvPr/>
        </p:nvSpPr>
        <p:spPr>
          <a:xfrm>
            <a:off x="1722672" y="5895241"/>
            <a:ext cx="283341" cy="2593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A1AFEB-4DBB-4873-8945-2758C77C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712496"/>
              </p:ext>
            </p:extLst>
          </p:nvPr>
        </p:nvGraphicFramePr>
        <p:xfrm>
          <a:off x="867243" y="2377838"/>
          <a:ext cx="7478786" cy="81747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50592">
                  <a:extLst>
                    <a:ext uri="{9D8B030D-6E8A-4147-A177-3AD203B41FA5}">
                      <a16:colId xmlns:a16="http://schemas.microsoft.com/office/drawing/2014/main" val="2396083644"/>
                    </a:ext>
                  </a:extLst>
                </a:gridCol>
                <a:gridCol w="251821">
                  <a:extLst>
                    <a:ext uri="{9D8B030D-6E8A-4147-A177-3AD203B41FA5}">
                      <a16:colId xmlns:a16="http://schemas.microsoft.com/office/drawing/2014/main" val="1752474072"/>
                    </a:ext>
                  </a:extLst>
                </a:gridCol>
                <a:gridCol w="4796989">
                  <a:extLst>
                    <a:ext uri="{9D8B030D-6E8A-4147-A177-3AD203B41FA5}">
                      <a16:colId xmlns:a16="http://schemas.microsoft.com/office/drawing/2014/main" val="1064219872"/>
                    </a:ext>
                  </a:extLst>
                </a:gridCol>
                <a:gridCol w="1279384">
                  <a:extLst>
                    <a:ext uri="{9D8B030D-6E8A-4147-A177-3AD203B41FA5}">
                      <a16:colId xmlns:a16="http://schemas.microsoft.com/office/drawing/2014/main" val="3521289320"/>
                    </a:ext>
                  </a:extLst>
                </a:gridCol>
              </a:tblGrid>
              <a:tr h="408739">
                <a:tc rowSpan="2">
                  <a:txBody>
                    <a:bodyPr/>
                    <a:lstStyle/>
                    <a:p>
                      <a:pPr marL="180975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Efectividad QA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531813" indent="-531813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  <a:latin typeface="Arial Black" panose="020B0A04020102020204" pitchFamily="34" charset="0"/>
                        </a:rPr>
                        <a:t>=</a:t>
                      </a:r>
                      <a:endParaRPr lang="en-US" sz="1000" b="1" dirty="0">
                        <a:effectLst/>
                        <a:latin typeface="Arial Black" panose="020B0A040201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92" marR="5359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 Defectos QA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3592" marR="53592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6670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MX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    100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3592" marR="53592" marT="0" marB="0" anchor="ctr"/>
                </a:tc>
                <a:extLst>
                  <a:ext uri="{0D108BD9-81ED-4DB2-BD59-A6C34878D82A}">
                    <a16:rowId xmlns:a16="http://schemas.microsoft.com/office/drawing/2014/main" val="3539421174"/>
                  </a:ext>
                </a:extLst>
              </a:tr>
              <a:tr h="408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021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∑ Defectos QA + ∑Defectos UAT + ∑ Defectos </a:t>
                      </a:r>
                      <a:r>
                        <a:rPr lang="es-ES" sz="1400" b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</a:t>
                      </a:r>
                      <a:r>
                        <a:rPr lang="es-ES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3592" marR="5359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92" marR="53592" marT="0" marB="0"/>
                </a:tc>
                <a:extLst>
                  <a:ext uri="{0D108BD9-81ED-4DB2-BD59-A6C34878D82A}">
                    <a16:rowId xmlns:a16="http://schemas.microsoft.com/office/drawing/2014/main" val="11326194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45E498-CE1D-4364-B386-0FAABF325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03559"/>
              </p:ext>
            </p:extLst>
          </p:nvPr>
        </p:nvGraphicFramePr>
        <p:xfrm>
          <a:off x="1226538" y="4063326"/>
          <a:ext cx="8074061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114">
                  <a:extLst>
                    <a:ext uri="{9D8B030D-6E8A-4147-A177-3AD203B41FA5}">
                      <a16:colId xmlns:a16="http://schemas.microsoft.com/office/drawing/2014/main" val="1548469248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403779535"/>
                    </a:ext>
                  </a:extLst>
                </a:gridCol>
                <a:gridCol w="1245646">
                  <a:extLst>
                    <a:ext uri="{9D8B030D-6E8A-4147-A177-3AD203B41FA5}">
                      <a16:colId xmlns:a16="http://schemas.microsoft.com/office/drawing/2014/main" val="2185160794"/>
                    </a:ext>
                  </a:extLst>
                </a:gridCol>
                <a:gridCol w="4440750">
                  <a:extLst>
                    <a:ext uri="{9D8B030D-6E8A-4147-A177-3AD203B41FA5}">
                      <a16:colId xmlns:a16="http://schemas.microsoft.com/office/drawing/2014/main" val="2362085847"/>
                    </a:ext>
                  </a:extLst>
                </a:gridCol>
              </a:tblGrid>
              <a:tr h="60099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&lt;= 70%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Bad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La calidad de proyecto y/o producto no fue lo esperado. Por lo que la efectividad del esfuerzo de pruebas fue mas bajo de lo esperado. 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18671"/>
                  </a:ext>
                </a:extLst>
              </a:tr>
              <a:tr h="7233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&lt;= 80%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Middle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La calidad de proyecto y/o producto cumple con lo mínimo esperado, existieron errores que el área de pruebas no logro identificar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694476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&gt;= 80%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Good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o Display" charset="0"/>
                        </a:rPr>
                        <a:t>La calidad de proyecto y/o producto cumple con lo mínimo esperado, existieron errores que el área de pruebas no logro cubrir.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Pro Display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31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45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7874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6600" dirty="0"/>
              <a:t>Gracias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76CB1B2-3380-4819-9974-C8B0782F302E}"/>
              </a:ext>
            </a:extLst>
          </p:cNvPr>
          <p:cNvSpPr txBox="1">
            <a:spLocks/>
          </p:cNvSpPr>
          <p:nvPr/>
        </p:nvSpPr>
        <p:spPr>
          <a:xfrm>
            <a:off x="597725" y="6315957"/>
            <a:ext cx="3003613" cy="441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12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68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92" indent="0" algn="ctr" defTabSz="457212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Olivia Durán De la Cruz</a:t>
            </a:r>
          </a:p>
        </p:txBody>
      </p:sp>
    </p:spTree>
    <p:extLst>
      <p:ext uri="{BB962C8B-B14F-4D97-AF65-F5344CB8AC3E}">
        <p14:creationId xmlns:p14="http://schemas.microsoft.com/office/powerpoint/2010/main" val="21869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6382" y="192560"/>
            <a:ext cx="8596668" cy="701841"/>
          </a:xfrm>
        </p:spPr>
        <p:txBody>
          <a:bodyPr>
            <a:normAutofit fontScale="90000"/>
          </a:bodyPr>
          <a:lstStyle/>
          <a:p>
            <a:r>
              <a:rPr lang="es-MX" dirty="0"/>
              <a:t>Plan de trabajo área de QA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337" y="1505437"/>
            <a:ext cx="10343592" cy="5352563"/>
          </a:xfrm>
        </p:spPr>
        <p:txBody>
          <a:bodyPr/>
          <a:lstStyle/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lvl="5"/>
            <a:endParaRPr lang="es-MX" sz="1800" b="1" dirty="0"/>
          </a:p>
          <a:p>
            <a:pPr lvl="5"/>
            <a:endParaRPr lang="es-MX" sz="1800" b="1" dirty="0"/>
          </a:p>
          <a:p>
            <a:pPr marL="2286057" lvl="5" indent="0">
              <a:buNone/>
            </a:pPr>
            <a:endParaRPr lang="es-MX" sz="1800" b="1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7FE9D8-61B7-428F-970B-0458CFB9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56882"/>
            <a:ext cx="1968863" cy="1286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9CF8D-50DB-4CB0-AAAF-9D9D4610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2" y="1343793"/>
            <a:ext cx="8647050" cy="46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7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6382" y="192560"/>
            <a:ext cx="8596668" cy="701841"/>
          </a:xfrm>
        </p:spPr>
        <p:txBody>
          <a:bodyPr>
            <a:normAutofit fontScale="90000"/>
          </a:bodyPr>
          <a:lstStyle/>
          <a:p>
            <a:r>
              <a:rPr lang="es-MX" dirty="0"/>
              <a:t>Plan de trabajo área de QA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7017" y="1094964"/>
            <a:ext cx="11206221" cy="5484683"/>
          </a:xfrm>
        </p:spPr>
        <p:txBody>
          <a:bodyPr/>
          <a:lstStyle/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574675" lvl="5" indent="0">
              <a:buNone/>
            </a:pPr>
            <a:r>
              <a:rPr lang="es-MX" sz="1800" b="1" dirty="0"/>
              <a:t>1er Ciclo de pruebas</a:t>
            </a:r>
          </a:p>
          <a:p>
            <a:pPr marL="574675" lvl="5" indent="0">
              <a:buNone/>
            </a:pPr>
            <a:endParaRPr lang="es-MX" sz="1800" b="1" dirty="0"/>
          </a:p>
          <a:p>
            <a:pPr marL="574675" lvl="5" indent="0">
              <a:buNone/>
            </a:pPr>
            <a:r>
              <a:rPr lang="es-MX" sz="1800" b="1" dirty="0"/>
              <a:t>Área de QA</a:t>
            </a:r>
          </a:p>
          <a:p>
            <a:pPr marL="803275" lvl="5" indent="-228600"/>
            <a:r>
              <a:rPr lang="es-MX" sz="1800" b="1" dirty="0"/>
              <a:t>Pruebas funcionales</a:t>
            </a:r>
          </a:p>
          <a:p>
            <a:pPr marL="1163638" lvl="5" indent="-285750">
              <a:buFont typeface="Wingdings" panose="05000000000000000000" pitchFamily="2" charset="2"/>
              <a:buChar char="§"/>
            </a:pPr>
            <a:r>
              <a:rPr lang="es-MX" sz="1800" b="1" dirty="0" err="1"/>
              <a:t>Solfi</a:t>
            </a:r>
            <a:endParaRPr lang="es-MX" sz="1800" b="1" dirty="0"/>
          </a:p>
          <a:p>
            <a:pPr marL="1163638" lvl="5" indent="-285750">
              <a:buFont typeface="Wingdings" panose="05000000000000000000" pitchFamily="2" charset="2"/>
              <a:buChar char="§"/>
            </a:pPr>
            <a:r>
              <a:rPr lang="es-MX" sz="1800" b="1" dirty="0"/>
              <a:t>Pichincha</a:t>
            </a:r>
          </a:p>
          <a:p>
            <a:pPr marL="1163638" lvl="5" indent="-285750">
              <a:buFont typeface="Wingdings" panose="05000000000000000000" pitchFamily="2" charset="2"/>
              <a:buChar char="§"/>
            </a:pPr>
            <a:endParaRPr lang="es-MX" sz="1800" b="1" dirty="0"/>
          </a:p>
          <a:p>
            <a:pPr marL="803275" lvl="5" indent="-228600"/>
            <a:r>
              <a:rPr lang="es-MX" sz="1800" b="1" dirty="0"/>
              <a:t>Pruebas performance</a:t>
            </a:r>
          </a:p>
          <a:p>
            <a:pPr marL="1163638" lvl="5" indent="-285750">
              <a:buFont typeface="Wingdings" panose="05000000000000000000" pitchFamily="2" charset="2"/>
              <a:buChar char="§"/>
            </a:pPr>
            <a:r>
              <a:rPr lang="es-MX" sz="1800" b="1" dirty="0" err="1"/>
              <a:t>Solfi</a:t>
            </a:r>
            <a:endParaRPr lang="es-MX" sz="1800" b="1" dirty="0"/>
          </a:p>
          <a:p>
            <a:pPr marL="877888" lvl="5" indent="0">
              <a:buNone/>
            </a:pPr>
            <a:endParaRPr lang="es-MX" sz="1800" b="1" dirty="0"/>
          </a:p>
          <a:p>
            <a:pPr marL="1163638" lvl="5" indent="-285750">
              <a:buFont typeface="Wingdings" panose="05000000000000000000" pitchFamily="2" charset="2"/>
              <a:buChar char="§"/>
            </a:pPr>
            <a:endParaRPr lang="es-MX" sz="1800" b="1" dirty="0"/>
          </a:p>
          <a:p>
            <a:pPr marL="2286057" lvl="5" indent="0">
              <a:buNone/>
            </a:pPr>
            <a:endParaRPr lang="es-MX" sz="1800" b="1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7FE9D8-61B7-428F-970B-0458CFB9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56882"/>
            <a:ext cx="1968863" cy="12869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21A674-52AE-4799-A859-EAC35906106F}"/>
              </a:ext>
            </a:extLst>
          </p:cNvPr>
          <p:cNvSpPr/>
          <p:nvPr/>
        </p:nvSpPr>
        <p:spPr>
          <a:xfrm>
            <a:off x="1632421" y="1845117"/>
            <a:ext cx="346363" cy="38064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A32B06-4FD9-499F-8825-5C821CF9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7" y="2858900"/>
            <a:ext cx="1677266" cy="1956810"/>
          </a:xfrm>
          <a:prstGeom prst="rect">
            <a:avLst/>
          </a:prstGeom>
        </p:spPr>
      </p:pic>
      <p:pic>
        <p:nvPicPr>
          <p:cNvPr id="6" name="Picture 2" descr="C:\Users\OLIVIA~1\AppData\Local\Temp\SNAGHTML254f18a0.PNG">
            <a:extLst>
              <a:ext uri="{FF2B5EF4-FFF2-40B4-BE49-F238E27FC236}">
                <a16:creationId xmlns:a16="http://schemas.microsoft.com/office/drawing/2014/main" id="{4D6683AC-839C-4675-AC94-3FA38A2C7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63" y="700337"/>
            <a:ext cx="3466048" cy="363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LIVIA~1\AppData\Local\Temp\SNAGHTML256fee44.PNG">
            <a:extLst>
              <a:ext uri="{FF2B5EF4-FFF2-40B4-BE49-F238E27FC236}">
                <a16:creationId xmlns:a16="http://schemas.microsoft.com/office/drawing/2014/main" id="{2B96D1D0-0D4D-481C-96C8-20998F9D9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r="7107" b="2878"/>
          <a:stretch/>
        </p:blipFill>
        <p:spPr bwMode="auto">
          <a:xfrm>
            <a:off x="7892100" y="2757055"/>
            <a:ext cx="3339516" cy="38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6382" y="192560"/>
            <a:ext cx="8596668" cy="701841"/>
          </a:xfrm>
        </p:spPr>
        <p:txBody>
          <a:bodyPr>
            <a:normAutofit fontScale="90000"/>
          </a:bodyPr>
          <a:lstStyle/>
          <a:p>
            <a:r>
              <a:rPr lang="es-MX" dirty="0"/>
              <a:t>Plan de trabajo área de QA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1708" y="1389584"/>
            <a:ext cx="3466812" cy="970476"/>
          </a:xfrm>
        </p:spPr>
        <p:txBody>
          <a:bodyPr>
            <a:normAutofit fontScale="62500" lnSpcReduction="20000"/>
          </a:bodyPr>
          <a:lstStyle/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574675" lvl="5" indent="0">
              <a:buNone/>
            </a:pPr>
            <a:r>
              <a:rPr lang="es-MX" sz="2300" b="1" dirty="0"/>
              <a:t>2do Ciclo de pruebas (QA + UAT)</a:t>
            </a:r>
          </a:p>
          <a:p>
            <a:pPr marL="877888" lvl="5" indent="0">
              <a:buNone/>
            </a:pPr>
            <a:endParaRPr lang="es-MX" sz="2300" b="1" dirty="0"/>
          </a:p>
          <a:p>
            <a:pPr marL="1163638" lvl="5" indent="-285750">
              <a:buFont typeface="Wingdings" panose="05000000000000000000" pitchFamily="2" charset="2"/>
              <a:buChar char="§"/>
            </a:pPr>
            <a:endParaRPr lang="es-MX" sz="1800" b="1" dirty="0"/>
          </a:p>
          <a:p>
            <a:pPr marL="2286057" lvl="5" indent="0">
              <a:buNone/>
            </a:pPr>
            <a:endParaRPr lang="es-MX" sz="1800" b="1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7FE9D8-61B7-428F-970B-0458CFB9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56882"/>
            <a:ext cx="1968863" cy="12869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21A674-52AE-4799-A859-EAC35906106F}"/>
              </a:ext>
            </a:extLst>
          </p:cNvPr>
          <p:cNvSpPr/>
          <p:nvPr/>
        </p:nvSpPr>
        <p:spPr>
          <a:xfrm>
            <a:off x="592361" y="1838976"/>
            <a:ext cx="346363" cy="3806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8F89B-2B6E-43EC-BC11-51DE210D8B2B}"/>
              </a:ext>
            </a:extLst>
          </p:cNvPr>
          <p:cNvSpPr/>
          <p:nvPr/>
        </p:nvSpPr>
        <p:spPr>
          <a:xfrm>
            <a:off x="1301354" y="2736651"/>
            <a:ext cx="6096000" cy="10515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60425" lvl="5" indent="-285750" defTabSz="457212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Pruebas regresión</a:t>
            </a:r>
          </a:p>
          <a:p>
            <a:pPr marL="860425" lvl="5" indent="-285750" defTabSz="457212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Seguimiento de errores</a:t>
            </a:r>
          </a:p>
          <a:p>
            <a:pPr marL="1163638" lvl="5" indent="-285750">
              <a:buFont typeface="Wingdings" panose="05000000000000000000" pitchFamily="2" charset="2"/>
              <a:buChar char="§"/>
            </a:pPr>
            <a:endParaRPr lang="es-MX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F3C1F-4775-4A3E-AF9F-06752F4E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" y="2388976"/>
            <a:ext cx="1451046" cy="1692887"/>
          </a:xfrm>
          <a:prstGeom prst="rect">
            <a:avLst/>
          </a:prstGeom>
        </p:spPr>
      </p:pic>
      <p:pic>
        <p:nvPicPr>
          <p:cNvPr id="3078" name="Picture 6" descr="C:\Users\OLIVIA~1\AppData\Local\Temp\SNAGHTMLb44d248.PNG">
            <a:extLst>
              <a:ext uri="{FF2B5EF4-FFF2-40B4-BE49-F238E27FC236}">
                <a16:creationId xmlns:a16="http://schemas.microsoft.com/office/drawing/2014/main" id="{3F14A7AC-D042-416B-89CA-F5750FE3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72" y="3976516"/>
            <a:ext cx="903684" cy="90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OLIVIA~1\AppData\Local\Temp\SNAGHTMLb462f86.PNG">
            <a:extLst>
              <a:ext uri="{FF2B5EF4-FFF2-40B4-BE49-F238E27FC236}">
                <a16:creationId xmlns:a16="http://schemas.microsoft.com/office/drawing/2014/main" id="{907CCAB4-5345-406E-8E44-A5204353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41" y="5008426"/>
            <a:ext cx="2035371" cy="179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A75A64C2-0992-48FC-8FDA-ADB17432C2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7429" y="4164812"/>
            <a:ext cx="2035370" cy="203537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17DEFCF4-E660-46E0-94D2-24AD0469C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8494" y="1695955"/>
            <a:ext cx="690679" cy="69067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D5AF9-6F01-4A1B-AC67-0D95C80AA9A8}"/>
              </a:ext>
            </a:extLst>
          </p:cNvPr>
          <p:cNvCxnSpPr>
            <a:cxnSpLocks/>
          </p:cNvCxnSpPr>
          <p:nvPr/>
        </p:nvCxnSpPr>
        <p:spPr>
          <a:xfrm>
            <a:off x="3453190" y="2017182"/>
            <a:ext cx="521286" cy="121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OLIVIA~1\AppData\Local\Temp\SNAGHTML2fed2638.PNG">
            <a:extLst>
              <a:ext uri="{FF2B5EF4-FFF2-40B4-BE49-F238E27FC236}">
                <a16:creationId xmlns:a16="http://schemas.microsoft.com/office/drawing/2014/main" id="{127A2B99-E388-43FB-82F1-D79F94A7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86" y="700337"/>
            <a:ext cx="44958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6382" y="192560"/>
            <a:ext cx="8596668" cy="701841"/>
          </a:xfrm>
        </p:spPr>
        <p:txBody>
          <a:bodyPr>
            <a:normAutofit fontScale="90000"/>
          </a:bodyPr>
          <a:lstStyle/>
          <a:p>
            <a:r>
              <a:rPr lang="es-MX" dirty="0"/>
              <a:t>Equipo de pruebas (integrantes)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7FE9D8-61B7-428F-970B-0458CFB9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56882"/>
            <a:ext cx="1968863" cy="1286911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1F814E2-7579-47F0-8251-0154CCA8D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987541"/>
              </p:ext>
            </p:extLst>
          </p:nvPr>
        </p:nvGraphicFramePr>
        <p:xfrm>
          <a:off x="979054" y="1246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361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795" y="401267"/>
            <a:ext cx="8596668" cy="701841"/>
          </a:xfrm>
        </p:spPr>
        <p:txBody>
          <a:bodyPr>
            <a:normAutofit fontScale="90000"/>
          </a:bodyPr>
          <a:lstStyle/>
          <a:p>
            <a:r>
              <a:rPr lang="es-MX" dirty="0"/>
              <a:t>Gestión de incidencias y/o cambios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0871" y="1828800"/>
            <a:ext cx="10343592" cy="535256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En Azure </a:t>
            </a:r>
            <a:r>
              <a:rPr lang="es-ES" dirty="0" err="1"/>
              <a:t>Devops</a:t>
            </a:r>
            <a:r>
              <a:rPr lang="es-ES" dirty="0"/>
              <a:t> se reportaran todos los hallazgos detectados en las pruebas de QA apoyándonos de la herramienta Microsoft Test Manager. Los hallazgos encontrados podrán ser de dos tipos.</a:t>
            </a:r>
            <a:endParaRPr lang="es-MX" b="1" dirty="0"/>
          </a:p>
          <a:p>
            <a:pPr lvl="1"/>
            <a:r>
              <a:rPr lang="es-MX" dirty="0"/>
              <a:t>Herramienta:  Microsoft Test Manager y Azure </a:t>
            </a:r>
            <a:r>
              <a:rPr lang="es-MX" dirty="0" err="1"/>
              <a:t>Devops</a:t>
            </a: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marL="457212" lvl="1" indent="0">
              <a:buNone/>
            </a:pPr>
            <a:endParaRPr lang="es-MX" dirty="0"/>
          </a:p>
          <a:p>
            <a:pPr lvl="5"/>
            <a:endParaRPr lang="es-MX" sz="1800" b="1" dirty="0"/>
          </a:p>
          <a:p>
            <a:pPr lvl="5"/>
            <a:endParaRPr lang="es-MX" sz="1800" b="1" dirty="0"/>
          </a:p>
          <a:p>
            <a:pPr marL="2286057" lvl="5" indent="0">
              <a:buNone/>
            </a:pPr>
            <a:endParaRPr lang="es-MX" sz="1800" b="1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28D1DD-4C23-44F0-9183-2857A570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44" y="4066800"/>
            <a:ext cx="1354784" cy="6052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7FE9D8-61B7-428F-970B-0458CFB9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7" y="56882"/>
            <a:ext cx="1968863" cy="1286911"/>
          </a:xfrm>
          <a:prstGeom prst="rect">
            <a:avLst/>
          </a:prstGeom>
        </p:spPr>
      </p:pic>
      <p:pic>
        <p:nvPicPr>
          <p:cNvPr id="1026" name="Picture 2" descr="C:\Users\OLIVIA~1\AppData\Local\Temp\SNAGHTML9d44c5d.PNG">
            <a:extLst>
              <a:ext uri="{FF2B5EF4-FFF2-40B4-BE49-F238E27FC236}">
                <a16:creationId xmlns:a16="http://schemas.microsoft.com/office/drawing/2014/main" id="{85CF659B-84A4-4EAA-8997-4A7F4AEA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1" y="2875512"/>
            <a:ext cx="1151272" cy="11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EB9F0-727A-4DF4-9E42-7ED783A1E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60" y="4902015"/>
            <a:ext cx="1968863" cy="7071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750FF7-0006-4246-A4A0-0C24B57776FB}"/>
              </a:ext>
            </a:extLst>
          </p:cNvPr>
          <p:cNvGraphicFramePr>
            <a:graphicFrameLocks noGrp="1"/>
          </p:cNvGraphicFramePr>
          <p:nvPr/>
        </p:nvGraphicFramePr>
        <p:xfrm>
          <a:off x="2774784" y="2991563"/>
          <a:ext cx="7455801" cy="230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874">
                  <a:extLst>
                    <a:ext uri="{9D8B030D-6E8A-4147-A177-3AD203B41FA5}">
                      <a16:colId xmlns:a16="http://schemas.microsoft.com/office/drawing/2014/main" val="1616738628"/>
                    </a:ext>
                  </a:extLst>
                </a:gridCol>
                <a:gridCol w="1264156">
                  <a:extLst>
                    <a:ext uri="{9D8B030D-6E8A-4147-A177-3AD203B41FA5}">
                      <a16:colId xmlns:a16="http://schemas.microsoft.com/office/drawing/2014/main" val="1685157239"/>
                    </a:ext>
                  </a:extLst>
                </a:gridCol>
                <a:gridCol w="5184771">
                  <a:extLst>
                    <a:ext uri="{9D8B030D-6E8A-4147-A177-3AD203B41FA5}">
                      <a16:colId xmlns:a16="http://schemas.microsoft.com/office/drawing/2014/main" val="1482406665"/>
                    </a:ext>
                  </a:extLst>
                </a:gridCol>
              </a:tblGrid>
              <a:tr h="572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Tipo de ISSUE</a:t>
                      </a:r>
                      <a:endParaRPr lang="en-US" sz="18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Distintivo</a:t>
                      </a:r>
                      <a:endParaRPr lang="en-US" sz="18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n-US" sz="18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1932187"/>
                  </a:ext>
                </a:extLst>
              </a:tr>
              <a:tr h="8659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Bug</a:t>
                      </a:r>
                      <a:endParaRPr lang="en-US" sz="18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Toda falla o error y/o defecto que se produzca al momento de ejecutar las pruebas y el resultado no sea el esperado.</a:t>
                      </a:r>
                      <a:endParaRPr lang="en-US" sz="18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405390"/>
                  </a:ext>
                </a:extLst>
              </a:tr>
              <a:tr h="8659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Feature</a:t>
                      </a:r>
                      <a:endParaRPr lang="en-US" sz="18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 considerara como cambio o mejora todo aquello que no se encuentra indicando en las Historias del usuario.</a:t>
                      </a:r>
                      <a:endParaRPr lang="en-US" sz="1800" dirty="0">
                        <a:solidFill>
                          <a:srgbClr val="686868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036197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7571CF9-EE9A-49D1-8A8C-E55CC6D3B07D}"/>
              </a:ext>
            </a:extLst>
          </p:cNvPr>
          <p:cNvSpPr/>
          <p:nvPr/>
        </p:nvSpPr>
        <p:spPr>
          <a:xfrm>
            <a:off x="2172639" y="4009458"/>
            <a:ext cx="560283" cy="605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E4CCD4-ADFA-4E46-A555-4862F5DBDF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415"/>
          <a:stretch/>
        </p:blipFill>
        <p:spPr>
          <a:xfrm>
            <a:off x="4117185" y="3612608"/>
            <a:ext cx="719856" cy="793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1F9D6-7548-4A4B-B610-CFEBB8E1D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0264" y="4422965"/>
            <a:ext cx="652935" cy="8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1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8404" y="114301"/>
            <a:ext cx="8596668" cy="717818"/>
          </a:xfrm>
        </p:spPr>
        <p:txBody>
          <a:bodyPr/>
          <a:lstStyle/>
          <a:p>
            <a:r>
              <a:rPr lang="es-MX" dirty="0"/>
              <a:t>Flujo de estados: Bug y Feature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F22D5-B278-4291-AF25-D48EEE29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111A44-AC70-467B-8179-11EBBF03CA26}"/>
              </a:ext>
            </a:extLst>
          </p:cNvPr>
          <p:cNvSpPr/>
          <p:nvPr/>
        </p:nvSpPr>
        <p:spPr>
          <a:xfrm>
            <a:off x="616940" y="832119"/>
            <a:ext cx="8839200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rgbClr val="68686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 (Body CS)"/>
              </a:rPr>
              <a:t>Estos diagramas muestran los principales estados de progresión y regresión de los ISSUES reportados por el área de calidad.</a:t>
            </a:r>
            <a:endParaRPr lang="en-US" dirty="0">
              <a:solidFill>
                <a:srgbClr val="686868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 (Body C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E3C01-02E7-4440-9D98-E9E08498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04" y="1696947"/>
            <a:ext cx="7022259" cy="47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8404" y="114301"/>
            <a:ext cx="8596668" cy="717818"/>
          </a:xfrm>
        </p:spPr>
        <p:txBody>
          <a:bodyPr/>
          <a:lstStyle/>
          <a:p>
            <a:r>
              <a:rPr lang="es-MX" dirty="0"/>
              <a:t>Flujo de estados: Bug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F22D5-B278-4291-AF25-D48EEE29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56883"/>
            <a:ext cx="1098200" cy="7178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111A44-AC70-467B-8179-11EBBF03CA26}"/>
              </a:ext>
            </a:extLst>
          </p:cNvPr>
          <p:cNvSpPr/>
          <p:nvPr/>
        </p:nvSpPr>
        <p:spPr>
          <a:xfrm>
            <a:off x="616940" y="832119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 continuación se muestra una progresión típica del flujo de trabajo para un BUG:</a:t>
            </a:r>
            <a:endParaRPr lang="en-US" dirty="0"/>
          </a:p>
        </p:txBody>
      </p:sp>
      <p:pic>
        <p:nvPicPr>
          <p:cNvPr id="5122" name="Picture 2" descr="C:\Users\OLIVIA~1\AppData\Local\Temp\SNAGHTMLa3afbb7.PNG">
            <a:extLst>
              <a:ext uri="{FF2B5EF4-FFF2-40B4-BE49-F238E27FC236}">
                <a16:creationId xmlns:a16="http://schemas.microsoft.com/office/drawing/2014/main" id="{77A8A636-EF6A-4DC6-9277-4E69F436E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97" y="1335052"/>
            <a:ext cx="1308035" cy="17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9832B-AA16-447F-994A-EFEB0D3B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6212" y="1186122"/>
            <a:ext cx="2920081" cy="128539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29DC675-001F-44A8-A5A1-8784E76913BA}"/>
              </a:ext>
            </a:extLst>
          </p:cNvPr>
          <p:cNvSpPr/>
          <p:nvPr/>
        </p:nvSpPr>
        <p:spPr>
          <a:xfrm>
            <a:off x="3666293" y="2249650"/>
            <a:ext cx="3574471" cy="41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DE374-B0CC-4559-B816-AFBD6DEC7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700" y="3436254"/>
            <a:ext cx="1316638" cy="37030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3D119-5561-4C88-A89B-B835928BDF76}"/>
              </a:ext>
            </a:extLst>
          </p:cNvPr>
          <p:cNvCxnSpPr/>
          <p:nvPr/>
        </p:nvCxnSpPr>
        <p:spPr>
          <a:xfrm>
            <a:off x="2042019" y="2713362"/>
            <a:ext cx="0" cy="572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9C4F31-5BCF-4631-9D95-63B07D03A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698" y="2705127"/>
            <a:ext cx="2000655" cy="175442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11D383-1CE0-4563-A710-C66397C85B25}"/>
              </a:ext>
            </a:extLst>
          </p:cNvPr>
          <p:cNvSpPr/>
          <p:nvPr/>
        </p:nvSpPr>
        <p:spPr>
          <a:xfrm>
            <a:off x="3643203" y="3504386"/>
            <a:ext cx="1308035" cy="41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DFFC6E-7C6E-4037-89A7-CA8362C22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5811" y="4556883"/>
            <a:ext cx="1272415" cy="31468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013FB-F4B6-4587-A0E9-72B8BD31902C}"/>
              </a:ext>
            </a:extLst>
          </p:cNvPr>
          <p:cNvCxnSpPr/>
          <p:nvPr/>
        </p:nvCxnSpPr>
        <p:spPr>
          <a:xfrm>
            <a:off x="2058274" y="3837014"/>
            <a:ext cx="0" cy="572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332EB7A-E854-4D5D-909C-C3DC8A8431B1}"/>
              </a:ext>
            </a:extLst>
          </p:cNvPr>
          <p:cNvSpPr/>
          <p:nvPr/>
        </p:nvSpPr>
        <p:spPr>
          <a:xfrm>
            <a:off x="3149464" y="5177558"/>
            <a:ext cx="1356493" cy="41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5CAA3E-19F0-4D2B-AD08-13A0EE59F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5066" y="4498022"/>
            <a:ext cx="1677266" cy="1956810"/>
          </a:xfrm>
          <a:prstGeom prst="rect">
            <a:avLst/>
          </a:prstGeom>
        </p:spPr>
      </p:pic>
      <p:pic>
        <p:nvPicPr>
          <p:cNvPr id="5124" name="Picture 4" descr="C:\Users\OLIVIA~1\AppData\Local\Temp\SNAGHTMLa7065e9.PNG">
            <a:extLst>
              <a:ext uri="{FF2B5EF4-FFF2-40B4-BE49-F238E27FC236}">
                <a16:creationId xmlns:a16="http://schemas.microsoft.com/office/drawing/2014/main" id="{C12D6D8E-CCD8-4140-968D-92C965D12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26" y="4459546"/>
            <a:ext cx="1356493" cy="18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27118C-4A10-4FFA-84D1-D37B55F44A83}"/>
              </a:ext>
            </a:extLst>
          </p:cNvPr>
          <p:cNvCxnSpPr/>
          <p:nvPr/>
        </p:nvCxnSpPr>
        <p:spPr>
          <a:xfrm>
            <a:off x="2042018" y="5017869"/>
            <a:ext cx="0" cy="5727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3420265-B1B6-4B90-96E8-73093EB6A3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9601" y="5914016"/>
            <a:ext cx="1253103" cy="30990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5CB87F3B-F920-4F9B-BF84-33B084EA6CAA}"/>
              </a:ext>
            </a:extLst>
          </p:cNvPr>
          <p:cNvSpPr/>
          <p:nvPr/>
        </p:nvSpPr>
        <p:spPr>
          <a:xfrm>
            <a:off x="6620303" y="5322757"/>
            <a:ext cx="364422" cy="41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1" grpId="0" animBg="1"/>
      <p:bldP spid="27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36142</TotalTime>
  <Words>1061</Words>
  <Application>Microsoft Office PowerPoint</Application>
  <PresentationFormat>Widescreen</PresentationFormat>
  <Paragraphs>222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Narrow</vt:lpstr>
      <vt:lpstr>Calibri</vt:lpstr>
      <vt:lpstr>Segoe Pro Display</vt:lpstr>
      <vt:lpstr>Times New Roman</vt:lpstr>
      <vt:lpstr>Times New Roman (Body CS)</vt:lpstr>
      <vt:lpstr>Trebuchet MS</vt:lpstr>
      <vt:lpstr>Wingdings</vt:lpstr>
      <vt:lpstr>Wingdings 3</vt:lpstr>
      <vt:lpstr>Facet</vt:lpstr>
      <vt:lpstr>Proceso: Seguimiento de errores QA y UAT</vt:lpstr>
      <vt:lpstr>Objetivo:</vt:lpstr>
      <vt:lpstr>Plan de trabajo área de QA  </vt:lpstr>
      <vt:lpstr>Plan de trabajo área de QA  </vt:lpstr>
      <vt:lpstr>Plan de trabajo área de QA  </vt:lpstr>
      <vt:lpstr>Equipo de pruebas (integrantes)  </vt:lpstr>
      <vt:lpstr>Gestión de incidencias y/o cambios  </vt:lpstr>
      <vt:lpstr>Flujo de estados: Bug y Feature</vt:lpstr>
      <vt:lpstr>Flujo de estados: Bug</vt:lpstr>
      <vt:lpstr>Flujo de estados: Feature</vt:lpstr>
      <vt:lpstr>Criterios de clasificación de severidad y prioridad</vt:lpstr>
      <vt:lpstr>Nomenclatura: Bug y Feature</vt:lpstr>
      <vt:lpstr>TAG (etiquetas): Casos pruebas y Bug/Feature</vt:lpstr>
      <vt:lpstr>Ejemplo</vt:lpstr>
      <vt:lpstr>Gestión de incidencias y/o cambios “Área de implementación”</vt:lpstr>
      <vt:lpstr>Reporte de Avance y seguimiento de errores</vt:lpstr>
      <vt:lpstr>PowerPoint Presentation</vt:lpstr>
      <vt:lpstr>PowerPoint Presentation</vt:lpstr>
      <vt:lpstr>Métricas</vt:lpstr>
      <vt:lpstr>Métricas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pruebas y Estrategia de pruebas</dc:title>
  <dc:creator>Olivia DURAN</dc:creator>
  <cp:lastModifiedBy>Olivia DURAN</cp:lastModifiedBy>
  <cp:revision>165</cp:revision>
  <dcterms:created xsi:type="dcterms:W3CDTF">2016-08-18T18:08:00Z</dcterms:created>
  <dcterms:modified xsi:type="dcterms:W3CDTF">2019-09-29T23:44:22Z</dcterms:modified>
</cp:coreProperties>
</file>