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2" r:id="rId2"/>
    <p:sldId id="424" r:id="rId3"/>
    <p:sldId id="435" r:id="rId4"/>
    <p:sldId id="434" r:id="rId5"/>
    <p:sldId id="436" r:id="rId6"/>
    <p:sldId id="437" r:id="rId7"/>
    <p:sldId id="438" r:id="rId8"/>
    <p:sldId id="443" r:id="rId9"/>
    <p:sldId id="447" r:id="rId10"/>
    <p:sldId id="441" r:id="rId11"/>
    <p:sldId id="442" r:id="rId12"/>
    <p:sldId id="448" r:id="rId13"/>
    <p:sldId id="440" r:id="rId14"/>
    <p:sldId id="446" r:id="rId15"/>
    <p:sldId id="445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1" r:id="rId28"/>
    <p:sldId id="460" r:id="rId29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rison, Tara" initials="TG" lastIdx="7" clrIdx="0"/>
  <p:cmAuthor id="1" name="Boerbaitz, Brendan" initials="BB" lastIdx="8" clrIdx="1"/>
  <p:cmAuthor id="2" name="Conlin, Kelly" initials="K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AA3"/>
    <a:srgbClr val="F48C78"/>
    <a:srgbClr val="EE563E"/>
    <a:srgbClr val="EF4733"/>
    <a:srgbClr val="F69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 autoAdjust="0"/>
    <p:restoredTop sz="89353" autoAdjust="0"/>
  </p:normalViewPr>
  <p:slideViewPr>
    <p:cSldViewPr snapToGrid="0" snapToObjects="1">
      <p:cViewPr>
        <p:scale>
          <a:sx n="75" d="100"/>
          <a:sy n="75" d="100"/>
        </p:scale>
        <p:origin x="-170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1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73073-5DF1-44B6-AFBA-BD01BCADE42E}" type="datetimeFigureOut">
              <a:rPr lang="en-US" smtClean="0"/>
              <a:pPr/>
              <a:t>11/19/2013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82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82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ECD5B-6BF1-499A-8202-6E002D963A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593" cy="4641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853" y="0"/>
            <a:ext cx="2971593" cy="4641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B7F1A5-2751-48CD-A30F-1C4FEC8D2060}" type="datetimeFigureOut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2" y="4416109"/>
            <a:ext cx="5485778" cy="4182427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27"/>
            <a:ext cx="2971593" cy="4641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853" y="8830627"/>
            <a:ext cx="2971593" cy="4641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FB9395-3DF6-404A-886C-F370185077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69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FB9395-3DF6-404A-886C-F370185077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FB9395-3DF6-404A-886C-F3701850773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8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PT_TemplateB.jpg"/>
          <p:cNvPicPr>
            <a:picLocks noChangeAspect="1"/>
          </p:cNvPicPr>
          <p:nvPr userDrawn="1"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838" y="869950"/>
            <a:ext cx="3717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0E723-AB54-41C8-85C7-8BBD59D7948C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D0C76-D82F-44E8-9E53-8412B0BF3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36C3D-010F-4AD5-8CE6-B02F1C5EE772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32191-F584-4CC9-BF7D-3530794CA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90295-A847-4137-B82E-37A553B1614D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D4DD-34A5-478B-8EEA-7350F5A96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9910-D56C-43E9-8750-24E34152E1BB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0DFF4-05C2-462A-86C9-38B4425D6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F225D-79AA-4B8E-BFC3-541F6DECE792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D353-E3C4-417C-ADA3-536E1A12E3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4A8A9-9911-4F94-BA60-4A39162AFBE3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2FFB3-1386-450C-AB0C-7693955E70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4CFC-0B7B-4FD5-99C9-D042CBC5705E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0A0B0-C33B-426A-A0C9-DB309502AE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CE97-9FAC-4E1D-832E-750EAEA3A07E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1637-BEBB-4E3C-9286-9337900CF6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594CB-5EE1-4DBA-9131-603739824482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A6CEF-7207-40CF-83C1-53F752440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A4F35-322B-4726-A87C-D4FB86C61DE3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93FF4-F2B6-4E58-A576-73DA43B7A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32A2E-CEA9-4BC3-A306-BD2F2BB3F8DE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CF849-B0B6-4F51-B098-94D6E9885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ONC identity with star"/>
          <p:cNvPicPr>
            <a:picLocks noChangeAspect="1"/>
          </p:cNvPicPr>
          <p:nvPr/>
        </p:nvPicPr>
        <p:blipFill>
          <a:blip r:embed="rId13"/>
          <a:srcRect l="80630" b="42207"/>
          <a:stretch>
            <a:fillRect/>
          </a:stretch>
        </p:blipFill>
        <p:spPr bwMode="auto">
          <a:xfrm>
            <a:off x="7162800" y="168275"/>
            <a:ext cx="16383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1" descr="PPT_TemplateB.jpg"/>
          <p:cNvPicPr>
            <a:picLocks noChangeAspect="1"/>
          </p:cNvPicPr>
          <p:nvPr/>
        </p:nvPicPr>
        <p:blipFill>
          <a:blip r:embed="rId14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3762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14450"/>
            <a:ext cx="82296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9B3EF3-97B3-4786-9EF1-A0D4DA6DB5AF}" type="datetime1">
              <a:rPr lang="en-US"/>
              <a:pPr>
                <a:defRPr/>
              </a:pPr>
              <a:t>11/19/2013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D787DE-DD71-4A84-A868-4FA9096BEE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020763"/>
            <a:ext cx="8229600" cy="1587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25AA3"/>
          </a:solidFill>
          <a:latin typeface="Century"/>
          <a:ea typeface="Century" pitchFamily="18" charset="0"/>
          <a:cs typeface="Century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8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sz="2400" kern="1200">
          <a:solidFill>
            <a:srgbClr val="7F7F7F"/>
          </a:solidFill>
          <a:latin typeface="Arial"/>
          <a:ea typeface="+mn-ea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0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kern="1200">
          <a:solidFill>
            <a:srgbClr val="7F7F7F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»"/>
        <a:defRPr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teadmin/SITE/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755900"/>
            <a:ext cx="8559800" cy="2057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SITE Release 3.0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10/1/2013 – 12/31/2013</a:t>
            </a:r>
            <a:br>
              <a:rPr lang="en-US" sz="2800" dirty="0" smtClean="0"/>
            </a:br>
            <a:endParaRPr lang="en-US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72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 26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36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Provider Directory Sandbox Concept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1600" y="5924550"/>
            <a:ext cx="2133600" cy="365125"/>
          </a:xfrm>
        </p:spPr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900" y="1064398"/>
            <a:ext cx="8255000" cy="5692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97" y="1289050"/>
            <a:ext cx="5867403" cy="495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Directory General 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1071" y="1289050"/>
            <a:ext cx="1964129" cy="17696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Links to: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ModSpec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IHE Specs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EHR – IWG Specs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PDTI Documentation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Forums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Knowledge 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151" y="2022980"/>
            <a:ext cx="5867403" cy="656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196" y="2990769"/>
            <a:ext cx="5842773" cy="2635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2139" y="2022980"/>
            <a:ext cx="3611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Provider Directory Test Data Download and Installation</a:t>
            </a: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Describe Test Data and how it can be used 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49860" y="3016597"/>
            <a:ext cx="2988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Provider Directory Implementation Test Suite</a:t>
            </a:r>
            <a:endParaRPr lang="en-US" sz="1100" dirty="0"/>
          </a:p>
          <a:p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0400" y="3729632"/>
            <a:ext cx="4080949" cy="247650"/>
            <a:chOff x="895589" y="3524252"/>
            <a:chExt cx="4080949" cy="247650"/>
          </a:xfrm>
        </p:grpSpPr>
        <p:sp>
          <p:nvSpPr>
            <p:cNvPr id="19" name="Rectangle 18"/>
            <p:cNvSpPr/>
            <p:nvPr/>
          </p:nvSpPr>
          <p:spPr>
            <a:xfrm>
              <a:off x="895589" y="3524252"/>
              <a:ext cx="1973103" cy="2476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Enter your PD Endpoint URL</a:t>
              </a: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3435" y="3524252"/>
              <a:ext cx="1973103" cy="24765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http://myPD.com/PD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1588" y="4186832"/>
            <a:ext cx="1973103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Base DN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2774217" y="4176314"/>
            <a:ext cx="1973103" cy="2476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Ou=myPD, dc=HPD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10769" y="5227672"/>
            <a:ext cx="1547453" cy="241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Query 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50900" y="3325592"/>
            <a:ext cx="114300" cy="1077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3300" y="3240953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ModSpec 1.0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60400" y="3240953"/>
            <a:ext cx="5473700" cy="28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11400" y="3312892"/>
            <a:ext cx="114300" cy="107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3800" y="3228253"/>
            <a:ext cx="167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IHE HPD with CP 601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4174793" y="3312892"/>
            <a:ext cx="114300" cy="107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27193" y="3228253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EHR-IWG HPD+ 1.1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60400" y="4639864"/>
            <a:ext cx="1973103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Select Test Case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2774217" y="4639864"/>
            <a:ext cx="1973103" cy="2476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Find Provider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442540" y="4646598"/>
            <a:ext cx="300553" cy="253238"/>
            <a:chOff x="9698596" y="3900564"/>
            <a:chExt cx="300553" cy="253238"/>
          </a:xfrm>
        </p:grpSpPr>
        <p:sp>
          <p:nvSpPr>
            <p:cNvPr id="37" name="Isosceles Triangle 36"/>
            <p:cNvSpPr/>
            <p:nvPr/>
          </p:nvSpPr>
          <p:spPr>
            <a:xfrm flipV="1">
              <a:off x="9698596" y="3915061"/>
              <a:ext cx="296349" cy="23874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702800" y="3900564"/>
              <a:ext cx="296349" cy="2387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634107" y="3228253"/>
            <a:ext cx="1951094" cy="33605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82342" y="32597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Pane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08938" y="5676900"/>
            <a:ext cx="5842773" cy="911935"/>
            <a:chOff x="-3209270" y="3844171"/>
            <a:chExt cx="5842773" cy="911935"/>
          </a:xfrm>
        </p:grpSpPr>
        <p:sp>
          <p:nvSpPr>
            <p:cNvPr id="50" name="Rectangle 49"/>
            <p:cNvSpPr/>
            <p:nvPr/>
          </p:nvSpPr>
          <p:spPr>
            <a:xfrm>
              <a:off x="-3209270" y="3844171"/>
              <a:ext cx="5842773" cy="91193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-2885391" y="4359938"/>
              <a:ext cx="1973103" cy="2476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Run All Conformance Tests</a:t>
              </a:r>
              <a:endParaRPr lang="en-US" sz="11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-2778455" y="4087788"/>
              <a:ext cx="114300" cy="1077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2626055" y="4003149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ModSpec 1.0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2968955" y="4003149"/>
              <a:ext cx="5473700" cy="282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-1317955" y="4075088"/>
              <a:ext cx="114300" cy="1077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165555" y="3990449"/>
              <a:ext cx="1675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IHE HPD with CP 601</a:t>
              </a:r>
              <a:endParaRPr lang="en-US" sz="12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45438" y="4075088"/>
              <a:ext cx="114300" cy="1077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838" y="3990449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EHR-IWG HPD+ 1.1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1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Provider Directory Sandbox 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1237734"/>
            <a:ext cx="366158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Test Cases Supported: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Basic Search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Provider By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Organization By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Membership by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Service By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Credential by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Advanced Searches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Unique 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Unique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Organizations for Unique 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Individual for Unique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Individuals and Organizations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Find Service Based on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Federation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Federation Loop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467" y="4881622"/>
            <a:ext cx="88376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Other Sandbox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Instantiate the knowledge base within Confluence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PD Forums instantiated within SITE Forums (Dedicated Space) – Decommission Google Groups since there is no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Moderated by Bill Dyer, SME - Dragon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Maintain Google Code Repository as it currently exists, export required JARS to SITE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Repository for each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Maintain ESAC Instance of PDTI (Since it is already paid for the next one year).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57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776538"/>
            <a:ext cx="5443537" cy="639762"/>
          </a:xfrm>
        </p:spPr>
        <p:txBody>
          <a:bodyPr/>
          <a:lstStyle/>
          <a:p>
            <a:r>
              <a:rPr lang="en-US" dirty="0" smtClean="0"/>
              <a:t>SITE – Quality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Quality Measures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63" y="1072634"/>
            <a:ext cx="863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Quality Measures Sandbox will be instantiated with the following capabilities: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Links to Useful Resources (CMS, HL7, Cypress,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Data Repository (Link to Cypress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 Tracker (Link to the current CQM Issue Tracker)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Category will be added called “QRDA Implementation”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CQM Issue Tracker Moderation will be performed by Julia Skapik (OCMO team) and delegate QRDA Implementation issues to SITE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Knowledge Base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for QRDA Implementation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using Confluence as it becomes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Forums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forum setup within existing infrastructure for QRDA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Moderated by Bill Dyer, SME – Brett Marquard</a:t>
            </a:r>
          </a:p>
        </p:txBody>
      </p:sp>
    </p:spTree>
    <p:extLst>
      <p:ext uri="{BB962C8B-B14F-4D97-AF65-F5344CB8AC3E}">
        <p14:creationId xmlns:p14="http://schemas.microsoft.com/office/powerpoint/2010/main" val="2032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Quality Measures Scope Cont’d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63" y="1072634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Quality Measures Sandbox Validators will contain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Schematron Validators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QRDA 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QRDA III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Cypress Validator for Quality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MU Stage 2 CQM Data Set Download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QRDA I Validator for CQM’s based on data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QRDA III Validator for CQM’s based on data set</a:t>
            </a:r>
          </a:p>
        </p:txBody>
      </p:sp>
    </p:spTree>
    <p:extLst>
      <p:ext uri="{BB962C8B-B14F-4D97-AF65-F5344CB8AC3E}">
        <p14:creationId xmlns:p14="http://schemas.microsoft.com/office/powerpoint/2010/main" val="6713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Quality Measures (OCMO Responsibilities)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63" y="1238766"/>
            <a:ext cx="863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Quality Measures OCMO and other organizations working with OCMO such as CMS, NLM, HL7 will be responsible for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CQM (Measure related questions and issues) – CMS/NQF/JC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Set Issues – NLM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QRDA I and III Standards Issues – HL7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HQMF R1 – HL7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Cypress – Mitre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Cypress Test Data – Mitre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CQM Issue Tracker Moderation – OCMO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Delegating Implementation Issues to SITE – OCMO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Alignment between ONC and HL7 for CQM’s</a:t>
            </a:r>
            <a:r>
              <a:rPr lang="en-US" dirty="0"/>
              <a:t> </a:t>
            </a:r>
            <a:r>
              <a:rPr lang="en-US" dirty="0" smtClean="0"/>
              <a:t>-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– Quality Measure Validators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1600" y="5924550"/>
            <a:ext cx="2133600" cy="365125"/>
          </a:xfrm>
        </p:spPr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900" y="1064398"/>
            <a:ext cx="8255000" cy="5692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97" y="1289050"/>
            <a:ext cx="5867403" cy="495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Measures General 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1071" y="1295400"/>
            <a:ext cx="1964129" cy="17696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Links to: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HL7 Standards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Cypress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CQMs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Value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Test Data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151" y="2022980"/>
            <a:ext cx="5867403" cy="656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196" y="2990769"/>
            <a:ext cx="5842773" cy="9235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2139" y="2022980"/>
            <a:ext cx="3090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Cypress Test Data Download and installation</a:t>
            </a: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Describe Test Data and how it can be used 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49860" y="3016597"/>
            <a:ext cx="1965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Schematron Validation Suite</a:t>
            </a:r>
            <a:endParaRPr lang="en-US" sz="1100" dirty="0"/>
          </a:p>
          <a:p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0400" y="3430616"/>
            <a:ext cx="4075737" cy="273050"/>
            <a:chOff x="895589" y="3225236"/>
            <a:chExt cx="4075737" cy="273050"/>
          </a:xfrm>
        </p:grpSpPr>
        <p:sp>
          <p:nvSpPr>
            <p:cNvPr id="19" name="Rectangle 18"/>
            <p:cNvSpPr/>
            <p:nvPr/>
          </p:nvSpPr>
          <p:spPr>
            <a:xfrm>
              <a:off x="895589" y="3225236"/>
              <a:ext cx="1973103" cy="2476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Upload Your Document</a:t>
              </a: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98223" y="3250636"/>
              <a:ext cx="1973103" cy="24765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C:\SampleQRDA.xml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10769" y="3451288"/>
            <a:ext cx="1547453" cy="241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96896" y="4082969"/>
            <a:ext cx="5842773" cy="18415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560" y="4108797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Cypress Validation Suite</a:t>
            </a:r>
            <a:endParaRPr lang="en-US" sz="1100" dirty="0"/>
          </a:p>
          <a:p>
            <a:endParaRPr lang="en-US" sz="11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73100" y="5373716"/>
            <a:ext cx="4075737" cy="273050"/>
            <a:chOff x="895589" y="3225236"/>
            <a:chExt cx="4075737" cy="273050"/>
          </a:xfrm>
        </p:grpSpPr>
        <p:sp>
          <p:nvSpPr>
            <p:cNvPr id="55" name="Rectangle 54"/>
            <p:cNvSpPr/>
            <p:nvPr/>
          </p:nvSpPr>
          <p:spPr>
            <a:xfrm>
              <a:off x="895589" y="3225236"/>
              <a:ext cx="1973103" cy="2476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Upload Your Document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98223" y="3250636"/>
              <a:ext cx="1973103" cy="24765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C:\SampleQRDA.xml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823469" y="5394388"/>
            <a:ext cx="1547453" cy="241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9254" y="4903250"/>
            <a:ext cx="1973103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Choose CQM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2774217" y="4906564"/>
            <a:ext cx="1973103" cy="2476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NQF 138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442540" y="4913298"/>
            <a:ext cx="300553" cy="253238"/>
            <a:chOff x="9698596" y="3900564"/>
            <a:chExt cx="300553" cy="253238"/>
          </a:xfrm>
        </p:grpSpPr>
        <p:sp>
          <p:nvSpPr>
            <p:cNvPr id="61" name="Isosceles Triangle 60"/>
            <p:cNvSpPr/>
            <p:nvPr/>
          </p:nvSpPr>
          <p:spPr>
            <a:xfrm flipV="1">
              <a:off x="9698596" y="3915061"/>
              <a:ext cx="296349" cy="23874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702800" y="3900564"/>
              <a:ext cx="296349" cy="2387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86554" y="4484150"/>
            <a:ext cx="1973103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Choose EH/EP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2761517" y="4487464"/>
            <a:ext cx="1973103" cy="2476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29840" y="4494198"/>
            <a:ext cx="300553" cy="253238"/>
            <a:chOff x="9698596" y="3900564"/>
            <a:chExt cx="300553" cy="253238"/>
          </a:xfrm>
        </p:grpSpPr>
        <p:sp>
          <p:nvSpPr>
            <p:cNvPr id="66" name="Isosceles Triangle 65"/>
            <p:cNvSpPr/>
            <p:nvPr/>
          </p:nvSpPr>
          <p:spPr>
            <a:xfrm flipV="1">
              <a:off x="9698596" y="3915061"/>
              <a:ext cx="296349" cy="23874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702800" y="3900564"/>
              <a:ext cx="296349" cy="2387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2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776538"/>
            <a:ext cx="5443537" cy="639762"/>
          </a:xfrm>
        </p:spPr>
        <p:txBody>
          <a:bodyPr/>
          <a:lstStyle/>
          <a:p>
            <a:r>
              <a:rPr lang="en-US" dirty="0" smtClean="0"/>
              <a:t>SITE –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Usability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363" y="1238766"/>
            <a:ext cx="863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Feedback from the Innovation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Improve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Logos and Style Guides/templates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Organization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Notifications and Error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Bootstrap technical framework for 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Team’s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Step1: Perform usability analysis on existing SITE environment (10/4/2013)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2: Identify areas for improvement and document specific changes (10/4/2013)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3: Discuss with ONC and the Innovation Community (10/18/2013)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4: Finalize the list of changes for Release 3(10/31/2013)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5: Implement the changes for Release 3. (12/31/2013)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6: Add pending changes to Release 4</a:t>
            </a:r>
          </a:p>
          <a:p>
            <a:pPr lvl="1"/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82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508 Compliance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363" y="1238766"/>
            <a:ext cx="8636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Team’s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Step1: Perform 508 analysis by the end of the month (10/30/2013)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2: Prototype Spring MVC + Bootstrap using Progressive Enhancement for Java Script which is not supported by screen readers (10/10/2013)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3: Identify the patterns that need to be adopted by implementation team (10/10/2013)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4: Create defects for each fix required for 508 compliance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Step 5: Assign defects to be worked as part of the Sprints.</a:t>
            </a:r>
          </a:p>
          <a:p>
            <a:pPr lvl="1"/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8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215900"/>
            <a:ext cx="8229600" cy="6397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200150"/>
            <a:ext cx="8229600" cy="414178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SITE Goals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SITE Release 3.0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Top Level Activities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Resources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Development Environment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New Sandboxes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PD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QM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Enhancements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SITE SDO Interactions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SITE Team and ESAC Team Responsibilities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Timeline </a:t>
            </a:r>
            <a:r>
              <a:rPr lang="en-US" sz="2000" dirty="0" smtClean="0">
                <a:solidFill>
                  <a:schemeClr val="tx1"/>
                </a:solidFill>
              </a:rPr>
              <a:t>and Deliverables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Risks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Metrics and Reporting Dashboard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363" y="1081564"/>
            <a:ext cx="8636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Forums/Issue Tracker</a:t>
            </a:r>
            <a:r>
              <a:rPr lang="en-US" sz="1600" dirty="0" smtClean="0"/>
              <a:t>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Forum Postings/Issues categorized by CCDA, QRDA, PD.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Pending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Open/Closed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b="1" u="sng" dirty="0" smtClean="0"/>
              <a:t>Knowledge Base:</a:t>
            </a:r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Knowledge Base web page visits organized by each knowledge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 smtClean="0"/>
              <a:t>Direct: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Test Messages sent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Test Messages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Trust Anchors Uploaded </a:t>
            </a:r>
          </a:p>
          <a:p>
            <a:endParaRPr lang="en-US" sz="1600" dirty="0" smtClean="0"/>
          </a:p>
          <a:p>
            <a:r>
              <a:rPr lang="en-US" sz="1600" b="1" u="sng" dirty="0" smtClean="0"/>
              <a:t>PD: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Test </a:t>
            </a:r>
            <a:r>
              <a:rPr lang="en-US" sz="1600" dirty="0" smtClean="0"/>
              <a:t>Cases executed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u="sng" dirty="0" smtClean="0"/>
              <a:t>CCDA: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 of documents validated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u="sng" dirty="0" smtClean="0"/>
              <a:t>QRDA:</a:t>
            </a:r>
            <a:endParaRPr lang="en-U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documents </a:t>
            </a:r>
            <a:r>
              <a:rPr lang="en-US" sz="1600" dirty="0" smtClean="0"/>
              <a:t>validated categorized by Schematron and Cypress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1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Direct Enhancements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363" y="1246664"/>
            <a:ext cx="8636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Display error messages when sending messages to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Display Inbox filtered by End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Provide view access to log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Provide Recent Activity portlet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Display error messages for trust bundle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Modify portlet java script to work across browsers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Modify Trust Bundle portlets to accept multiple certificate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81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C-CDA Enhancements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363" y="1246664"/>
            <a:ext cx="863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Start modeling C-CDA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Instantiate C-CDA base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Instantiate C-CDA R2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Instantiate better error reporting and highlighting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Integrate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 file repository upload and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6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SDO Interactions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363" y="1043464"/>
            <a:ext cx="863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HL7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Support discussions to align SITE and HL7 for C-CDA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Support discussions for PD ModSpec technical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Support DAF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Discussion for eHealth Exchange validators and HealtheWay validators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Discussion about Gazelle and future PD validators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7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Team and ESAC Team Responsibilities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063" y="1154152"/>
            <a:ext cx="863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ESAC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Infrastructure support for existing production SITE servers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Liferay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Forums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Apache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Wikispaces capability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admin mail capability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Direct + SITE Direct 2 servers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PDTI Test Tool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technical expertise (installation/configuration/upgrade) for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Forums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Wikispaces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Apache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 the content/products on Liferay, Direct, Direct2, PDTI servers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 the SITE Wikispaces (Knowledge Base content) – use confluence going 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 the Forums content, accounts and moderate postings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 the SITE admin mail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Manage the Direct upgrades</a:t>
            </a:r>
          </a:p>
        </p:txBody>
      </p:sp>
    </p:spTree>
    <p:extLst>
      <p:ext uri="{BB962C8B-B14F-4D97-AF65-F5344CB8AC3E}">
        <p14:creationId xmlns:p14="http://schemas.microsoft.com/office/powerpoint/2010/main" val="38962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6258461" y="1174750"/>
            <a:ext cx="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6161" y="1209045"/>
            <a:ext cx="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30061" y="1214110"/>
            <a:ext cx="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15861" y="1225550"/>
            <a:ext cx="0" cy="266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33363" y="989340"/>
            <a:ext cx="8466137" cy="486405"/>
            <a:chOff x="233363" y="1268740"/>
            <a:chExt cx="12346774" cy="4864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3363" y="1600200"/>
              <a:ext cx="123467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01700" y="1473200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72310" y="1270000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10/9</a:t>
              </a:r>
              <a:endParaRPr lang="en-US" sz="11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28800" y="1473200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99409" y="1291595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10/16</a:t>
              </a:r>
              <a:endParaRPr lang="en-US" sz="11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43200" y="1466850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13810" y="1297945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10/23</a:t>
              </a:r>
              <a:endParaRPr lang="en-US" sz="11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242300" y="1428750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02810" y="1268740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10/30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2572" y="1285245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11/20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4768" y="1292880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11/6</a:t>
              </a:r>
              <a:endParaRPr 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24273" y="1299230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11/27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73635" y="1285245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12/4</a:t>
              </a:r>
              <a:endParaRPr lang="en-US" sz="11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660737" y="1488445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68031" y="1450345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76837" y="1473200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1237" y="1463045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292937" y="1473200"/>
              <a:ext cx="0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47447" y="1305580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11/13</a:t>
              </a:r>
              <a:endParaRPr lang="en-US" sz="11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08148" y="1383784"/>
            <a:ext cx="8864599" cy="546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Phase 3.0 Timeline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74239" y="993145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12/11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721939" y="97664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12/18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445839" y="969005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12/25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8131639" y="98044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1/1</a:t>
            </a:r>
            <a:endParaRPr lang="en-US" sz="1100" dirty="0"/>
          </a:p>
        </p:txBody>
      </p:sp>
      <p:sp>
        <p:nvSpPr>
          <p:cNvPr id="37" name="Isosceles Triangle 36"/>
          <p:cNvSpPr/>
          <p:nvPr/>
        </p:nvSpPr>
        <p:spPr>
          <a:xfrm>
            <a:off x="606132" y="1752600"/>
            <a:ext cx="157292" cy="190500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63424" y="1726684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Sprint 1 Kickoff (2 week Sprints)</a:t>
            </a:r>
            <a:endParaRPr lang="en-US" sz="1000" dirty="0"/>
          </a:p>
        </p:txBody>
      </p:sp>
      <p:sp>
        <p:nvSpPr>
          <p:cNvPr id="40" name="Isosceles Triangle 39"/>
          <p:cNvSpPr/>
          <p:nvPr/>
        </p:nvSpPr>
        <p:spPr>
          <a:xfrm>
            <a:off x="154717" y="1409700"/>
            <a:ext cx="157292" cy="190500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4159" y="1383784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10/4 - Finalize Charter and Scope</a:t>
            </a:r>
            <a:endParaRPr lang="en-US" sz="1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6132" y="2127994"/>
            <a:ext cx="1663381" cy="246221"/>
            <a:chOff x="606132" y="2839194"/>
            <a:chExt cx="1663381" cy="24622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Isosceles Triangle 41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931" y="2839194"/>
              <a:ext cx="1420582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Initial Usability Report</a:t>
              </a:r>
              <a:endParaRPr lang="en-US" sz="1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54410" y="2476500"/>
            <a:ext cx="3412256" cy="246221"/>
            <a:chOff x="606132" y="2839194"/>
            <a:chExt cx="3412256" cy="24622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6" name="Isosceles Triangle 45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8931" y="2839194"/>
              <a:ext cx="316945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10/18 – Review with ONC and Innovation community</a:t>
              </a:r>
              <a:endParaRPr lang="en-US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00257" y="2812306"/>
            <a:ext cx="2065734" cy="246221"/>
            <a:chOff x="606132" y="2839194"/>
            <a:chExt cx="2065734" cy="24622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9" name="Isosceles Triangle 48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8931" y="2839194"/>
              <a:ext cx="1822935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Finalize changes for usability</a:t>
              </a:r>
              <a:endParaRPr lang="en-US" sz="1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85025" y="3217674"/>
            <a:ext cx="1751545" cy="246221"/>
            <a:chOff x="606132" y="2839194"/>
            <a:chExt cx="1751545" cy="246221"/>
          </a:xfrm>
          <a:solidFill>
            <a:srgbClr val="92D050"/>
          </a:solidFill>
        </p:grpSpPr>
        <p:sp>
          <p:nvSpPr>
            <p:cNvPr id="52" name="Isosceles Triangle 51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8931" y="2839194"/>
              <a:ext cx="1508746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PD Sandbox Release 1</a:t>
              </a:r>
              <a:endParaRPr lang="en-US" sz="1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07935" y="3543984"/>
            <a:ext cx="1958333" cy="246221"/>
            <a:chOff x="606132" y="2839194"/>
            <a:chExt cx="1958333" cy="246221"/>
          </a:xfrm>
          <a:solidFill>
            <a:srgbClr val="92D050"/>
          </a:solidFill>
        </p:grpSpPr>
        <p:sp>
          <p:nvSpPr>
            <p:cNvPr id="55" name="Isosceles Triangle 54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8931" y="2839194"/>
              <a:ext cx="1715534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PD Sandbox Release Final</a:t>
              </a:r>
              <a:endParaRPr lang="en-US" sz="1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79749" y="3848100"/>
            <a:ext cx="1943906" cy="246221"/>
            <a:chOff x="606132" y="2839194"/>
            <a:chExt cx="1943906" cy="246221"/>
          </a:xfrm>
          <a:solidFill>
            <a:srgbClr val="FFC00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8931" y="2839194"/>
              <a:ext cx="170110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QRDA Sandbox Release 1</a:t>
              </a:r>
              <a:endParaRPr lang="en-US" sz="1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407935" y="4073495"/>
            <a:ext cx="1943906" cy="246221"/>
            <a:chOff x="606132" y="2839194"/>
            <a:chExt cx="1943906" cy="246221"/>
          </a:xfrm>
          <a:solidFill>
            <a:srgbClr val="FFC000"/>
          </a:solidFill>
        </p:grpSpPr>
        <p:sp>
          <p:nvSpPr>
            <p:cNvPr id="61" name="Isosceles Triangle 60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8931" y="2839194"/>
              <a:ext cx="170110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QRDA Sandbox Release 2</a:t>
              </a:r>
              <a:endParaRPr lang="en-US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97100" y="4245857"/>
            <a:ext cx="1943906" cy="246221"/>
            <a:chOff x="606132" y="2839194"/>
            <a:chExt cx="1943906" cy="246221"/>
          </a:xfrm>
          <a:solidFill>
            <a:srgbClr val="FFC000"/>
          </a:solidFill>
        </p:grpSpPr>
        <p:sp>
          <p:nvSpPr>
            <p:cNvPr id="64" name="Isosceles Triangle 63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8931" y="2839194"/>
              <a:ext cx="1701107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QRDA Sandbox Release 3</a:t>
              </a:r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73390" y="4412323"/>
            <a:ext cx="1746737" cy="246221"/>
            <a:chOff x="606132" y="2839194"/>
            <a:chExt cx="1746737" cy="24622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7" name="Isosceles Triangle 66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8931" y="2839194"/>
              <a:ext cx="1503938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Metrics and Dashboard</a:t>
              </a:r>
              <a:endParaRPr lang="en-US" sz="1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77662" y="4798244"/>
            <a:ext cx="1647351" cy="246221"/>
            <a:chOff x="606132" y="2839194"/>
            <a:chExt cx="1647351" cy="24622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0" name="Isosceles Triangle 69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8931" y="2839194"/>
              <a:ext cx="1404552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Direct Enhancements</a:t>
              </a:r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34632" y="5222950"/>
            <a:ext cx="1998408" cy="246221"/>
            <a:chOff x="606132" y="2839194"/>
            <a:chExt cx="1998408" cy="246221"/>
          </a:xfrm>
          <a:solidFill>
            <a:schemeClr val="bg2">
              <a:lumMod val="75000"/>
            </a:schemeClr>
          </a:solidFill>
        </p:grpSpPr>
        <p:sp>
          <p:nvSpPr>
            <p:cNvPr id="73" name="Isosceles Triangle 72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8931" y="2839194"/>
              <a:ext cx="1755609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CCDA ERRATA completion</a:t>
              </a:r>
              <a:endParaRPr lang="en-US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177662" y="5571456"/>
            <a:ext cx="1294690" cy="246221"/>
            <a:chOff x="606132" y="2839194"/>
            <a:chExt cx="1294690" cy="246221"/>
          </a:xfrm>
          <a:solidFill>
            <a:schemeClr val="bg2">
              <a:lumMod val="75000"/>
            </a:schemeClr>
          </a:solidFill>
        </p:grpSpPr>
        <p:sp>
          <p:nvSpPr>
            <p:cNvPr id="76" name="Isosceles Triangle 75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8931" y="2839194"/>
              <a:ext cx="1051891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CCDA R2 Start</a:t>
              </a:r>
              <a:endParaRPr lang="en-US" sz="1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452141" y="5896324"/>
            <a:ext cx="1980775" cy="246221"/>
            <a:chOff x="606132" y="2839194"/>
            <a:chExt cx="1980775" cy="246221"/>
          </a:xfrm>
          <a:solidFill>
            <a:schemeClr val="bg2">
              <a:lumMod val="75000"/>
            </a:schemeClr>
          </a:solidFill>
        </p:grpSpPr>
        <p:sp>
          <p:nvSpPr>
            <p:cNvPr id="79" name="Isosceles Triangle 78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48931" y="2839194"/>
              <a:ext cx="1737976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CCDA Enhancements Start</a:t>
              </a:r>
              <a:endParaRPr lang="en-US" sz="1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97100" y="5535332"/>
            <a:ext cx="1995202" cy="400110"/>
            <a:chOff x="606132" y="2839194"/>
            <a:chExt cx="1995202" cy="400110"/>
          </a:xfrm>
          <a:solidFill>
            <a:schemeClr val="bg2">
              <a:lumMod val="75000"/>
            </a:schemeClr>
          </a:solidFill>
        </p:grpSpPr>
        <p:sp>
          <p:nvSpPr>
            <p:cNvPr id="82" name="Isosceles Triangle 81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48931" y="2839194"/>
              <a:ext cx="175240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CCDA Enhancements &amp; R2</a:t>
              </a:r>
            </a:p>
            <a:p>
              <a:r>
                <a:rPr lang="en-US" sz="1000" dirty="0" smtClean="0"/>
                <a:t>Release 1</a:t>
              </a:r>
              <a:endParaRPr lang="en-US" sz="1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368111" y="2060545"/>
            <a:ext cx="1767575" cy="246221"/>
            <a:chOff x="606132" y="2839194"/>
            <a:chExt cx="1767575" cy="246221"/>
          </a:xfrm>
          <a:solidFill>
            <a:schemeClr val="accent5">
              <a:lumMod val="75000"/>
            </a:schemeClr>
          </a:solidFill>
        </p:grpSpPr>
        <p:sp>
          <p:nvSpPr>
            <p:cNvPr id="85" name="Isosceles Triangle 84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48931" y="2839194"/>
              <a:ext cx="1524776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508 Compliance Report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Flowchart: Sort 86"/>
          <p:cNvSpPr/>
          <p:nvPr/>
        </p:nvSpPr>
        <p:spPr>
          <a:xfrm>
            <a:off x="8636000" y="6328489"/>
            <a:ext cx="279400" cy="567611"/>
          </a:xfrm>
          <a:prstGeom prst="flowChartSo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433041" y="6427113"/>
            <a:ext cx="2322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Test, QA and Finalize SITE R3.0</a:t>
            </a:r>
          </a:p>
          <a:p>
            <a:r>
              <a:rPr lang="en-US" sz="1100" b="1" dirty="0" smtClean="0"/>
              <a:t>(1/15)</a:t>
            </a:r>
            <a:endParaRPr lang="en-US" sz="1100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6770100" y="2220829"/>
            <a:ext cx="2005600" cy="400110"/>
            <a:chOff x="606132" y="2839194"/>
            <a:chExt cx="2070906" cy="400110"/>
          </a:xfrm>
          <a:solidFill>
            <a:schemeClr val="accent5">
              <a:lumMod val="75000"/>
            </a:schemeClr>
          </a:solidFill>
        </p:grpSpPr>
        <p:sp>
          <p:nvSpPr>
            <p:cNvPr id="90" name="Isosceles Triangle 89"/>
            <p:cNvSpPr/>
            <p:nvPr/>
          </p:nvSpPr>
          <p:spPr>
            <a:xfrm>
              <a:off x="606132" y="2844800"/>
              <a:ext cx="157292" cy="1905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48931" y="2839194"/>
              <a:ext cx="182810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R3.0 Specific 508 compliance changes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3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063" y="1154152"/>
            <a:ext cx="863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508 Compliance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Need to manage the changes identified and plan to incorporate them incrementally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Usability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Need to manage the changes identified and plan to incorporate them incrementally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Quality Measure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Interactions between the various stakeholders and ONC SITE team has to be managed to effectively utilize and communicate Quality Measure Sandbox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PD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NIST planning to develop PD conformance tool on Gazelle.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Knowledge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HL7 Knowledge Base and SITE Knowledge Base have to be designed to be complementary </a:t>
            </a:r>
          </a:p>
        </p:txBody>
      </p:sp>
    </p:spTree>
    <p:extLst>
      <p:ext uri="{BB962C8B-B14F-4D97-AF65-F5344CB8AC3E}">
        <p14:creationId xmlns:p14="http://schemas.microsoft.com/office/powerpoint/2010/main" val="36724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Testing for Phase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063" y="1001752"/>
            <a:ext cx="863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Deliverables for Phase 3 (Every Quarter) – Due 1/31/2014, need to get agreement from ONC.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level overview of methodology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SITE Phase 3 Instantiation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Any tools and technologies that we will be using for 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Bug Tracking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Change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Release Specific Testing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</a:t>
            </a:r>
            <a:r>
              <a:rPr lang="en-US" sz="1600" dirty="0"/>
              <a:t>Level Capabilities that will be </a:t>
            </a:r>
            <a:r>
              <a:rPr lang="en-US" sz="1600" dirty="0" smtClean="0"/>
              <a:t>tested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Outstanding bugs that need to be tested.</a:t>
            </a: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Appendix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Functional requirements or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Requirement or Capability being tested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Preconditions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Setup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Steps, Results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Post conditions and verification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Checklist / Smoke Test to verify Production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589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Next Steps and Discussion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063" y="1331952"/>
            <a:ext cx="86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Complete Project Charter based on today’s kickoff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18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215900"/>
            <a:ext cx="8229600" cy="639762"/>
          </a:xfrm>
        </p:spPr>
        <p:txBody>
          <a:bodyPr/>
          <a:lstStyle/>
          <a:p>
            <a:r>
              <a:rPr lang="en-US" dirty="0" smtClean="0"/>
              <a:t>SITE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Enable rapid </a:t>
            </a:r>
            <a:r>
              <a:rPr lang="en-US" u="sng" dirty="0" smtClean="0">
                <a:solidFill>
                  <a:schemeClr val="tx1"/>
                </a:solidFill>
              </a:rPr>
              <a:t>adoption</a:t>
            </a:r>
            <a:r>
              <a:rPr lang="en-US" dirty="0" smtClean="0">
                <a:solidFill>
                  <a:schemeClr val="tx1"/>
                </a:solidFill>
              </a:rPr>
              <a:t> of standards that support interoperability and certification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Reduce ambiguity in standards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dialogue among implementers and SDOs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Improve </a:t>
            </a:r>
            <a:r>
              <a:rPr lang="en-US" u="sng" dirty="0" smtClean="0">
                <a:solidFill>
                  <a:schemeClr val="tx1"/>
                </a:solidFill>
              </a:rPr>
              <a:t>implementability</a:t>
            </a:r>
            <a:r>
              <a:rPr lang="en-US" dirty="0" smtClean="0">
                <a:solidFill>
                  <a:schemeClr val="tx1"/>
                </a:solidFill>
              </a:rPr>
              <a:t> of standards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Answer implementation questions clearly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Guide issues to appropriate SDO process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Provide test implementation on pre-ballot standards for vendors to test implementability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229600" cy="639762"/>
          </a:xfrm>
        </p:spPr>
        <p:txBody>
          <a:bodyPr/>
          <a:lstStyle/>
          <a:p>
            <a:r>
              <a:rPr lang="en-US" dirty="0" smtClean="0"/>
              <a:t>SITE Release 3.0 – Top Level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181100"/>
            <a:ext cx="8229600" cy="4141788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Enhancements to existing SITE Platform features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Direct Sandbox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C-CDA Sandbox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Security Improvements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SITE Usability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SITE 508 Compliance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Metrics and Reporting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SDO Interactions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Moderator Activities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New Features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SITE development environment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Provider Directories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Quality Measures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Start C-CDA R2 Incorporation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229600" cy="639762"/>
          </a:xfrm>
        </p:spPr>
        <p:txBody>
          <a:bodyPr/>
          <a:lstStyle/>
          <a:p>
            <a:r>
              <a:rPr lang="en-US" dirty="0" smtClean="0"/>
              <a:t>SITE Release 3.0 – Resource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96615"/>
              </p:ext>
            </p:extLst>
          </p:nvPr>
        </p:nvGraphicFramePr>
        <p:xfrm>
          <a:off x="233363" y="1156335"/>
          <a:ext cx="8720136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037"/>
                <a:gridCol w="2743200"/>
                <a:gridCol w="3009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Person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Direct Sandbox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 Cimaszewski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Nagesh Bashyam</a:t>
                      </a:r>
                      <a:r>
                        <a:rPr lang="en-US" sz="1600" baseline="0" dirty="0" smtClean="0"/>
                        <a:t> (Dragon)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Metrics and Reporting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 Cimaszewski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Nagesh Bashyam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 Improvements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 Cimaszewski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Nagesh Bashyam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SITE Usability Improvements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Jason</a:t>
                      </a:r>
                      <a:r>
                        <a:rPr lang="en-US" sz="1600" baseline="0" dirty="0" smtClean="0"/>
                        <a:t> Goldwater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Jason</a:t>
                      </a:r>
                      <a:r>
                        <a:rPr lang="en-US" sz="1600" baseline="0" dirty="0" smtClean="0"/>
                        <a:t> Goldwater, Bill Dyer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SITE 508 Compliance/Testing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Manaar / 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Engineer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 Cimaszewski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C-CDA Sandbox improvements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 Brown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Brett Marquard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Provider Directories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Alan Viars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Nagesh Bashyam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Quality Measures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Eric Tang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Brett Marquard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C-CDA</a:t>
                      </a:r>
                      <a:r>
                        <a:rPr lang="en-US" sz="1600" baseline="0" dirty="0" smtClean="0"/>
                        <a:t> R2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</a:t>
                      </a:r>
                      <a:r>
                        <a:rPr lang="en-US" sz="1600" baseline="0" dirty="0" smtClean="0"/>
                        <a:t> Brown, Nagesh Bashyam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Brett Marquard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SITE Development</a:t>
                      </a:r>
                      <a:r>
                        <a:rPr lang="en-US" sz="1600" baseline="0" dirty="0" smtClean="0"/>
                        <a:t> Environment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 Cimaszewski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 Cimaszewski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SDO Interactions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 Dyer (HL7), </a:t>
                      </a:r>
                    </a:p>
                    <a:p>
                      <a:r>
                        <a:rPr lang="en-US" sz="1600" dirty="0" smtClean="0"/>
                        <a:t>Nagesh Bashyam (IHE)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Brett Marquard (HL7)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SITE Moderator Activities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 Dyer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 Dyer/(Standards</a:t>
                      </a:r>
                      <a:r>
                        <a:rPr lang="en-US" sz="1600" baseline="0" dirty="0" smtClean="0"/>
                        <a:t> SMEs)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Management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 Dyer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 Dyer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QA/Test/Dev Environment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DFF4-05C2-462A-86C9-38B4425D66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5500" y="4286675"/>
            <a:ext cx="24257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Dev-1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Apache HTTP Proxy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Liferay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Tomcat 6, Java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SITE Portlets (Java Spring MVC+Bootstrap+jQuery)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823" y="1122402"/>
            <a:ext cx="72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EC2 Linux Medium Instances with the configuration shown below</a:t>
            </a:r>
            <a:endParaRPr lang="en-US" dirty="0"/>
          </a:p>
        </p:txBody>
      </p:sp>
      <p:pic>
        <p:nvPicPr>
          <p:cNvPr id="7" name="Picture 3" descr="C:\Users\nbashyam\AppData\Local\Microsoft\Windows\Temporary Internet Files\Content.IE5\MULXY6YR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4998" y="2760589"/>
            <a:ext cx="995601" cy="16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>
          <a:xfrm>
            <a:off x="1501319" y="3444089"/>
            <a:ext cx="717366" cy="572287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9" name="Picture 3" descr="C:\Users\nbashyam\AppData\Local\Microsoft\Windows\Temporary Internet Files\Content.IE5\MULXY6YR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56995" y="2020537"/>
            <a:ext cx="995601" cy="16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bashyam\AppData\Local\Microsoft\Windows\Temporary Internet Files\Content.IE5\MULXY6YR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4798" y="4016376"/>
            <a:ext cx="995601" cy="16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mc.com/microsites/cloud/images/icon-end-user-compu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9" y="3397251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4450835"/>
            <a:ext cx="1259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Dev Team</a:t>
            </a:r>
            <a:endParaRPr lang="en-US" sz="1200" dirty="0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1016000" y="3444089"/>
            <a:ext cx="1828800" cy="39131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63163" y="1975906"/>
            <a:ext cx="337923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Dev-2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Direct Sandbox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Apache James + Java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C-CDA R1 and R2 Validators (MDHT)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QRDA Validator (Cypress and Schematron)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Ruby on Rails for </a:t>
            </a:r>
            <a:r>
              <a:rPr lang="en-US" sz="1200" dirty="0" smtClean="0"/>
              <a:t>Cypress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Tomcat 7, Java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MDHT Build  Server using Java 5</a:t>
            </a: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3403600" y="2853069"/>
            <a:ext cx="1422400" cy="7400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3403600" y="3610510"/>
            <a:ext cx="1651195" cy="111732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40398" y="4254410"/>
            <a:ext cx="330200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Dev-3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SOAP Sandbox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PD Sandbox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Apache Directory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SOAP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PD Build Server (Jenkins</a:t>
            </a:r>
            <a:r>
              <a:rPr lang="en-US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Tomcat 7, Java 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6068" y="5798145"/>
            <a:ext cx="4095993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SITE Development Repository</a:t>
            </a:r>
            <a:r>
              <a:rPr lang="en-US" dirty="0" smtClean="0"/>
              <a:t>: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SITE Build Tool: Maven</a:t>
            </a:r>
          </a:p>
          <a:p>
            <a:r>
              <a:rPr lang="en-US" dirty="0" smtClean="0"/>
              <a:t>SITE Dev Team IDE: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– New Sandboxes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104900"/>
            <a:ext cx="872013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235198" y="3898900"/>
            <a:ext cx="2222501" cy="2362200"/>
            <a:chOff x="2362199" y="3886200"/>
            <a:chExt cx="2066592" cy="2362200"/>
          </a:xfrm>
          <a:solidFill>
            <a:schemeClr val="bg2">
              <a:lumMod val="50000"/>
            </a:scheme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2362199" y="3886200"/>
              <a:ext cx="2066592" cy="2362200"/>
              <a:chOff x="2362199" y="3886200"/>
              <a:chExt cx="2066592" cy="2362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2362199" y="3886200"/>
                <a:ext cx="2066591" cy="23622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2200" y="3898900"/>
                <a:ext cx="206659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Quality Measures Sandbox</a:t>
                </a:r>
                <a:endParaRPr lang="en-US" sz="1200" b="1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538245" y="4210050"/>
              <a:ext cx="1714500" cy="3111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QRDA Knowledge Base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38245" y="4648200"/>
              <a:ext cx="171450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QRDA Forums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8245" y="5435600"/>
              <a:ext cx="171450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QRDA Repository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38245" y="5892800"/>
              <a:ext cx="171450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QRDA Validators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50945" y="5054600"/>
              <a:ext cx="171450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QRDA Issue Tracker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08699" y="3911600"/>
            <a:ext cx="2231578" cy="2362200"/>
            <a:chOff x="2362199" y="3886200"/>
            <a:chExt cx="2231578" cy="2362200"/>
          </a:xfrm>
          <a:solidFill>
            <a:schemeClr val="bg2">
              <a:lumMod val="50000"/>
            </a:schemeClr>
          </a:solidFill>
        </p:grpSpPr>
        <p:grpSp>
          <p:nvGrpSpPr>
            <p:cNvPr id="33" name="Group 32"/>
            <p:cNvGrpSpPr/>
            <p:nvPr/>
          </p:nvGrpSpPr>
          <p:grpSpPr>
            <a:xfrm>
              <a:off x="2362199" y="3886200"/>
              <a:ext cx="2231578" cy="2362200"/>
              <a:chOff x="2362199" y="3886200"/>
              <a:chExt cx="2231578" cy="2362200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>
                <a:off x="2362199" y="3886200"/>
                <a:ext cx="2231578" cy="23622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74900" y="3898900"/>
                <a:ext cx="2218877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Provider Directory Sandbox</a:t>
                </a:r>
                <a:endParaRPr lang="en-US" sz="1200" b="1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538245" y="4362450"/>
              <a:ext cx="1714500" cy="3111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 Knowledge Base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38245" y="4800600"/>
              <a:ext cx="171450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 Forums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8245" y="5257800"/>
              <a:ext cx="171450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PD Test Tool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3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776538"/>
            <a:ext cx="5443537" cy="639762"/>
          </a:xfrm>
        </p:spPr>
        <p:txBody>
          <a:bodyPr/>
          <a:lstStyle/>
          <a:p>
            <a:r>
              <a:rPr lang="en-US" dirty="0" smtClean="0"/>
              <a:t>SITE - Provider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5900"/>
            <a:ext cx="8720136" cy="639762"/>
          </a:xfrm>
        </p:spPr>
        <p:txBody>
          <a:bodyPr/>
          <a:lstStyle/>
          <a:p>
            <a:r>
              <a:rPr lang="en-US" dirty="0" smtClean="0"/>
              <a:t>SITE - Provider Directory Scope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1415534"/>
            <a:ext cx="863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 the PDTI tool into SITE to support developers and implementers testing the following versions of PD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ModSpec v1.0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IHE HPD with CP 601 (Not supported currently)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EHR-IWG HPD+ 1.1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Participate in IHE WG meetings for advancing the ModSpec version within IHE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technical meetings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Connect-a-thons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Pilot participants to pilot ModSpec v1.0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EHR-IWG HPD+ 1.1 already being piloted within NYeC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Forum and discussion threads for ModSpec v1.1</a:t>
            </a:r>
          </a:p>
        </p:txBody>
      </p:sp>
    </p:spTree>
    <p:extLst>
      <p:ext uri="{BB962C8B-B14F-4D97-AF65-F5344CB8AC3E}">
        <p14:creationId xmlns:p14="http://schemas.microsoft.com/office/powerpoint/2010/main" val="1319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30300</TotalTime>
  <Words>1846</Words>
  <Application>Microsoft Office PowerPoint</Application>
  <PresentationFormat>On-screen Show (4:3)</PresentationFormat>
  <Paragraphs>480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SITE Release 3.0  10/1/2013 – 12/31/2013 </vt:lpstr>
      <vt:lpstr>Agenda</vt:lpstr>
      <vt:lpstr>SITE Goals</vt:lpstr>
      <vt:lpstr>SITE Release 3.0 – Top Level Activities</vt:lpstr>
      <vt:lpstr>SITE Release 3.0 – Resource Plan</vt:lpstr>
      <vt:lpstr>SITE - QA/Test/Dev Environment Overview</vt:lpstr>
      <vt:lpstr>SITE – New Sandboxes</vt:lpstr>
      <vt:lpstr>SITE - Provider Directory</vt:lpstr>
      <vt:lpstr>SITE - Provider Directory Scope</vt:lpstr>
      <vt:lpstr>SITE - Provider Directory Sandbox Concept</vt:lpstr>
      <vt:lpstr>SITE - Provider Directory Sandbox Details</vt:lpstr>
      <vt:lpstr>SITE – Quality Measures</vt:lpstr>
      <vt:lpstr>SITE - Quality Measures Scope</vt:lpstr>
      <vt:lpstr>SITE - Quality Measures Scope Cont’d</vt:lpstr>
      <vt:lpstr>SITE - Quality Measures (OCMO Responsibilities)</vt:lpstr>
      <vt:lpstr>SITE – Quality Measure Validators</vt:lpstr>
      <vt:lpstr>SITE – Enhancements</vt:lpstr>
      <vt:lpstr>SITE Usability</vt:lpstr>
      <vt:lpstr>SITE 508 Compliance</vt:lpstr>
      <vt:lpstr>SITE Metrics and Reporting Dashboard</vt:lpstr>
      <vt:lpstr>SITE Direct Enhancements</vt:lpstr>
      <vt:lpstr>SITE C-CDA Enhancements</vt:lpstr>
      <vt:lpstr>SITE SDO Interactions</vt:lpstr>
      <vt:lpstr>SITE Team and ESAC Team Responsibilities</vt:lpstr>
      <vt:lpstr>SITE Phase 3.0 Timeline</vt:lpstr>
      <vt:lpstr>Risks</vt:lpstr>
      <vt:lpstr>Testing for Phase 3</vt:lpstr>
      <vt:lpstr>Next Steps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Standards Implementation and Testing Platform Overview</dc:title>
  <dc:subject>Standards Implementation and Testing Platform Overview</dc:subject>
  <dc:creator>Dyer, William</dc:creator>
  <cp:keywords>Standards; Implementation; Testing Platform; Overview</cp:keywords>
  <cp:lastModifiedBy>nbashyam</cp:lastModifiedBy>
  <cp:revision>227</cp:revision>
  <cp:lastPrinted>2012-01-04T15:55:59Z</cp:lastPrinted>
  <dcterms:created xsi:type="dcterms:W3CDTF">2010-08-25T21:11:52Z</dcterms:created>
  <dcterms:modified xsi:type="dcterms:W3CDTF">2013-11-20T17:36:12Z</dcterms:modified>
  <cp:contentStatus>DRAFT</cp:contentStatus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ACCT04\jeduhaim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