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5" r:id="rId7"/>
    <p:sldId id="263" r:id="rId8"/>
    <p:sldId id="261" r:id="rId9"/>
    <p:sldId id="264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1E773-2E83-45AF-AB56-B85E956BE09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85C6-9B3C-459E-BB66-D66A73FB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OAuth specification does not specify the semantics of the access token,</a:t>
            </a:r>
            <a:r>
              <a:rPr lang="en-US" baseline="0" dirty="0" smtClean="0"/>
              <a:t> it can contain strings, numbers etc.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long as it has a reasonable cryptographic entropy so that it cannot be hacked easily.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Application validation will prevent fake sites from accessing</a:t>
            </a:r>
            <a:r>
              <a:rPr lang="en-US" baseline="0" dirty="0" smtClean="0"/>
              <a:t> the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not the Access</a:t>
            </a:r>
            <a:r>
              <a:rPr lang="en-US" baseline="0" dirty="0" smtClean="0"/>
              <a:t> Token, it is an indication that Leg 1 is complete, without the code you cannot execute Leg 2.</a:t>
            </a:r>
          </a:p>
          <a:p>
            <a:r>
              <a:rPr lang="en-US" baseline="0" dirty="0" smtClean="0"/>
              <a:t>What does Leg 1 do ? Validate that the Resource Owner is Genuine and that they approve to release some of the data to Medication Tracking App.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 the Medication Tracking App has not been validated, so that will happen in Leg 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code provided at the end is the Authorization Code and hence the name of the Grant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the entire leg 2 starts off where leg 1 ends and the browser is doing all the work in terms of the Redirect and the GET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client is now validated and is a genuine one and it is who they say it is..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future</a:t>
            </a:r>
            <a:r>
              <a:rPr lang="en-US" baseline="0" dirty="0" smtClean="0"/>
              <a:t> resource access, the same access token can be used for a period of time and get other data as needed. The tokens will expire after a short time. (typically 1 hour) for better security.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Access Tokens should be kept securely and should not be exchanged with browsers.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last thing to remember: The whole OAuth process has to be encrypted using SSL/TLS to prevent MIM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D247-B466-4DB3-90C8-5C05581B58D6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3B0D-5FD5-4663-A841-5D058BE62591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1442-87C7-4BD9-B7D1-C2931893B99E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AD8F-D682-4877-95E2-98D5E993D234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95E10-BF64-43E2-B9D3-61EA98F24B98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7156-9589-4D36-9A1D-C7C1DC808B93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D914-A179-4739-BB7C-BC30BA475374}" type="datetime1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E2C0-1924-42C1-9AF1-94D72D666068}" type="datetime1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F18C-F8E9-4DB0-8B70-C0BF7CE13F27}" type="datetime1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6C3E-2B79-4078-8968-810E75E258BA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BEEE-4339-439E-B299-D0F4D737FA0D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749B-682F-4000-9A37-B9D632BBB530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gesh.bashyam@draj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OAuth2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Nagesh</a:t>
            </a:r>
            <a:r>
              <a:rPr lang="en-US" sz="2400" dirty="0" smtClean="0"/>
              <a:t> Bashyam</a:t>
            </a:r>
          </a:p>
          <a:p>
            <a:r>
              <a:rPr lang="en-US" sz="2400" dirty="0" smtClean="0">
                <a:hlinkClick r:id="rId2"/>
              </a:rPr>
              <a:t>Nagesh.bashyam@drajer.com</a:t>
            </a:r>
            <a:endParaRPr lang="en-US" sz="2400" dirty="0" smtClean="0"/>
          </a:p>
          <a:p>
            <a:r>
              <a:rPr lang="en-US" sz="2400" dirty="0" smtClean="0"/>
              <a:t>Senior Technical Consultant – OST, ONC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 OAuth process flow</a:t>
            </a:r>
          </a:p>
          <a:p>
            <a:endParaRPr lang="en-US" dirty="0"/>
          </a:p>
          <a:p>
            <a:r>
              <a:rPr lang="en-US" dirty="0" smtClean="0"/>
              <a:t>Most secure form of OAuth process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Also known as the 3 legged </a:t>
            </a:r>
            <a:r>
              <a:rPr lang="en-US" dirty="0" err="1" smtClean="0"/>
              <a:t>auth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Grant Types are simplification of the Authorization Code Grant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Code Grant Type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Resource Provider at the end of the OAuth process will know </a:t>
            </a:r>
          </a:p>
          <a:p>
            <a:endParaRPr lang="en-US" dirty="0"/>
          </a:p>
          <a:p>
            <a:pPr lvl="1"/>
            <a:r>
              <a:rPr lang="en-US" dirty="0" smtClean="0"/>
              <a:t>If the End User a valid Resource </a:t>
            </a:r>
            <a:r>
              <a:rPr lang="en-US" dirty="0" smtClean="0"/>
              <a:t>Owner (Leg 1)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What data (Resources) does the Resource Owner want to expose to the Client Application </a:t>
            </a:r>
            <a:r>
              <a:rPr lang="en-US" dirty="0" smtClean="0"/>
              <a:t>(Leg 1)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If the Client Application is a valid one </a:t>
            </a:r>
            <a:r>
              <a:rPr lang="en-US" dirty="0" smtClean="0"/>
              <a:t>(Leg 2)</a:t>
            </a:r>
          </a:p>
          <a:p>
            <a:pPr lvl="1"/>
            <a:endParaRPr lang="en-US" dirty="0"/>
          </a:p>
          <a:p>
            <a:r>
              <a:rPr lang="en-US" dirty="0" smtClean="0"/>
              <a:t>Leg 3 is used to retrieve the Resource data after getting authorized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Code Grant Type – Leg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 1 of the process will verify </a:t>
            </a:r>
          </a:p>
          <a:p>
            <a:endParaRPr lang="en-US" dirty="0"/>
          </a:p>
          <a:p>
            <a:pPr lvl="1"/>
            <a:r>
              <a:rPr lang="en-US" dirty="0" smtClean="0"/>
              <a:t>If the End User a valid Resource Owner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data (Resources) does the Resource Owner want to expose to the Client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Authorization Code Grant Type – Leg 1 Cont’d </a:t>
            </a:r>
            <a:endParaRPr lang="en-US" sz="3200" dirty="0"/>
          </a:p>
        </p:txBody>
      </p:sp>
      <p:pic>
        <p:nvPicPr>
          <p:cNvPr id="5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88" y="1970901"/>
            <a:ext cx="97034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32981" y="1516811"/>
            <a:ext cx="1524000" cy="20930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Medication Tracking Application)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43000" y="2060994"/>
            <a:ext cx="1713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5998" y="1447800"/>
            <a:ext cx="181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Login with username/password for the Client Application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094500" y="4056219"/>
            <a:ext cx="59159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3810000"/>
            <a:ext cx="1810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 Login</a:t>
            </a:r>
            <a:endParaRPr lang="en-US" sz="1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43000" y="4351390"/>
            <a:ext cx="57925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600" y="4105169"/>
            <a:ext cx="213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5. </a:t>
            </a:r>
            <a:r>
              <a:rPr lang="en-US" sz="1000" dirty="0" smtClean="0"/>
              <a:t>Enter </a:t>
            </a:r>
            <a:r>
              <a:rPr lang="en-US" sz="1000" dirty="0" err="1" smtClean="0"/>
              <a:t>UserName</a:t>
            </a:r>
            <a:r>
              <a:rPr lang="en-US" sz="1000" dirty="0" smtClean="0"/>
              <a:t>/Password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43000" y="4800600"/>
            <a:ext cx="586740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86600" y="2038139"/>
            <a:ext cx="1295400" cy="43102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Authorization Server and Resource Server 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9369" y="2286000"/>
            <a:ext cx="23236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3000" y="2518193"/>
            <a:ext cx="1713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4500" y="2189202"/>
            <a:ext cx="181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r>
              <a:rPr lang="en-US" sz="1000" dirty="0" smtClean="0"/>
              <a:t>. Access feature that requires data from Clinical Systems</a:t>
            </a:r>
          </a:p>
          <a:p>
            <a:r>
              <a:rPr lang="en-US" sz="1000" dirty="0" smtClean="0"/>
              <a:t>- This starts the OAuth process</a:t>
            </a:r>
            <a:endParaRPr lang="en-US" sz="1000" dirty="0"/>
          </a:p>
        </p:txBody>
      </p:sp>
      <p:pic>
        <p:nvPicPr>
          <p:cNvPr id="24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61" y="4150674"/>
            <a:ext cx="97034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649368" y="1809690"/>
            <a:ext cx="220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3. GET /</a:t>
            </a:r>
            <a:r>
              <a:rPr lang="en-US" sz="1000" dirty="0" err="1" smtClean="0"/>
              <a:t>authorize?client_id</a:t>
            </a:r>
            <a:r>
              <a:rPr lang="en-US" sz="1000" dirty="0" smtClean="0"/>
              <a:t>=</a:t>
            </a:r>
            <a:r>
              <a:rPr lang="en-US" sz="1000" dirty="0" err="1" smtClean="0"/>
              <a:t>MedApp</a:t>
            </a:r>
            <a:r>
              <a:rPr lang="en-US" sz="1000" dirty="0" smtClean="0"/>
              <a:t>&amp;</a:t>
            </a:r>
          </a:p>
          <a:p>
            <a:r>
              <a:rPr lang="en-US" sz="1000" dirty="0" err="1" smtClean="0"/>
              <a:t>redirect_uri</a:t>
            </a:r>
            <a:r>
              <a:rPr lang="en-US" sz="1000" dirty="0" smtClean="0"/>
              <a:t>=/</a:t>
            </a:r>
            <a:r>
              <a:rPr lang="en-US" sz="1000" dirty="0" err="1" smtClean="0"/>
              <a:t>MedTrackApp</a:t>
            </a:r>
            <a:r>
              <a:rPr lang="en-US" sz="1000" dirty="0" smtClean="0"/>
              <a:t>/</a:t>
            </a:r>
            <a:r>
              <a:rPr lang="en-US" sz="1000" dirty="0" err="1" smtClean="0"/>
              <a:t>ViewList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295400" y="44196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r>
              <a:rPr lang="en-US" sz="1000" dirty="0" smtClean="0"/>
              <a:t>. Request Approval from Resource Owner to allow </a:t>
            </a:r>
            <a:r>
              <a:rPr lang="en-US" sz="1000" dirty="0" err="1" smtClean="0"/>
              <a:t>MedTrackApp</a:t>
            </a:r>
            <a:r>
              <a:rPr lang="en-US" sz="1000" dirty="0" smtClean="0"/>
              <a:t> to access the following data (Patient data, Medications data) – Approve/Deny</a:t>
            </a:r>
            <a:endParaRPr 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80450" y="5123168"/>
            <a:ext cx="57925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47800" y="4876800"/>
            <a:ext cx="426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7. Provide Approval / Denial</a:t>
            </a:r>
            <a:endParaRPr lang="en-US" sz="1000" dirty="0"/>
          </a:p>
        </p:txBody>
      </p:sp>
      <p:pic>
        <p:nvPicPr>
          <p:cNvPr id="33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61" y="5638800"/>
            <a:ext cx="97034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>
            <a:off x="1180450" y="5867400"/>
            <a:ext cx="586740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7800" y="5619899"/>
            <a:ext cx="3429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8. HTTP </a:t>
            </a:r>
            <a:r>
              <a:rPr lang="en-US" sz="1000" dirty="0" smtClean="0"/>
              <a:t>302 </a:t>
            </a:r>
            <a:r>
              <a:rPr lang="en-US" sz="1000" dirty="0" smtClean="0"/>
              <a:t>Redirect: /</a:t>
            </a:r>
            <a:r>
              <a:rPr lang="en-US" sz="1000" dirty="0" err="1" smtClean="0"/>
              <a:t>MedTrackApp</a:t>
            </a:r>
            <a:r>
              <a:rPr lang="en-US" sz="1000" dirty="0" smtClean="0"/>
              <a:t>/</a:t>
            </a:r>
            <a:r>
              <a:rPr lang="en-US" sz="1000" dirty="0" err="1" smtClean="0"/>
              <a:t>ViewList?code</a:t>
            </a:r>
            <a:r>
              <a:rPr lang="en-US" sz="1000" dirty="0" smtClean="0"/>
              <a:t>=a133345</a:t>
            </a:r>
            <a:endParaRPr lang="en-US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255351" y="6348357"/>
            <a:ext cx="24396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77380" y="6102136"/>
            <a:ext cx="3429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  <a:r>
              <a:rPr lang="en-US" sz="1000" dirty="0" smtClean="0"/>
              <a:t>. GET /</a:t>
            </a:r>
            <a:r>
              <a:rPr lang="en-US" sz="1000" dirty="0" err="1" smtClean="0"/>
              <a:t>MedTrackApp</a:t>
            </a:r>
            <a:r>
              <a:rPr lang="en-US" sz="1000" dirty="0" smtClean="0"/>
              <a:t>/</a:t>
            </a:r>
            <a:r>
              <a:rPr lang="en-US" sz="1000" dirty="0" err="1" smtClean="0"/>
              <a:t>ViewList?</a:t>
            </a:r>
            <a:r>
              <a:rPr lang="en-US" sz="1000" dirty="0" err="1" smtClean="0">
                <a:solidFill>
                  <a:srgbClr val="0070C0"/>
                </a:solidFill>
              </a:rPr>
              <a:t>code</a:t>
            </a:r>
            <a:r>
              <a:rPr lang="en-US" sz="1000" dirty="0" smtClean="0">
                <a:solidFill>
                  <a:srgbClr val="0070C0"/>
                </a:solidFill>
              </a:rPr>
              <a:t>=a13334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Code Grant Type – Leg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validate if the Client Application is Genuine</a:t>
            </a:r>
          </a:p>
          <a:p>
            <a:endParaRPr lang="en-US" dirty="0"/>
          </a:p>
          <a:p>
            <a:r>
              <a:rPr lang="en-US" dirty="0" smtClean="0"/>
              <a:t>Authorization Servers maintain a list of approved Client Applications</a:t>
            </a:r>
          </a:p>
          <a:p>
            <a:pPr lvl="1"/>
            <a:r>
              <a:rPr lang="en-US" dirty="0" smtClean="0"/>
              <a:t>There may be registration capabilities</a:t>
            </a:r>
          </a:p>
          <a:p>
            <a:pPr lvl="1"/>
            <a:r>
              <a:rPr lang="en-US" dirty="0" smtClean="0"/>
              <a:t>Some of them may have hardcoded list of approved Client Applications </a:t>
            </a:r>
          </a:p>
          <a:p>
            <a:pPr lvl="2"/>
            <a:r>
              <a:rPr lang="en-US" dirty="0" smtClean="0"/>
              <a:t>Approved Client Applications will be </a:t>
            </a:r>
            <a:r>
              <a:rPr lang="en-US" dirty="0" smtClean="0"/>
              <a:t>provided with</a:t>
            </a:r>
            <a:endParaRPr lang="en-US" dirty="0" smtClean="0"/>
          </a:p>
          <a:p>
            <a:pPr lvl="3"/>
            <a:r>
              <a:rPr lang="en-US" dirty="0" smtClean="0"/>
              <a:t>Client Id (Always) and Client Secret (Optional)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Authorization Code Grant Type – Leg 2 Cont’d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932981" y="2202610"/>
            <a:ext cx="1524000" cy="32075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Medication Tracking Application)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43000" y="4021596"/>
            <a:ext cx="1713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86600" y="2723939"/>
            <a:ext cx="1295400" cy="26862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Authorization Server and Resource Server 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9369" y="4549914"/>
            <a:ext cx="23236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0157" y="4073604"/>
            <a:ext cx="2400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2. POST /</a:t>
            </a:r>
            <a:r>
              <a:rPr lang="en-US" sz="1000" dirty="0" err="1" smtClean="0"/>
              <a:t>token?client_id</a:t>
            </a:r>
            <a:r>
              <a:rPr lang="en-US" sz="1000" dirty="0" smtClean="0"/>
              <a:t>=</a:t>
            </a:r>
            <a:r>
              <a:rPr lang="en-US" sz="1000" dirty="0" err="1" smtClean="0"/>
              <a:t>MedApp&amp;client_secret</a:t>
            </a:r>
            <a:r>
              <a:rPr lang="en-US" sz="1000" dirty="0" smtClean="0"/>
              <a:t>=12342343434234332&amp;</a:t>
            </a:r>
            <a:r>
              <a:rPr lang="en-US" sz="1000" dirty="0" smtClean="0">
                <a:solidFill>
                  <a:srgbClr val="0070C0"/>
                </a:solidFill>
              </a:rPr>
              <a:t>code=a13334</a:t>
            </a:r>
            <a:endParaRPr lang="en-US" sz="1000" dirty="0" smtClean="0"/>
          </a:p>
        </p:txBody>
      </p:sp>
      <p:pic>
        <p:nvPicPr>
          <p:cNvPr id="27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529" y="4016514"/>
            <a:ext cx="97034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51815" y="3367589"/>
            <a:ext cx="2096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b="1" u="sng" dirty="0" smtClean="0"/>
              <a:t>HTTP Redirect resulting in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GET /</a:t>
            </a:r>
            <a:r>
              <a:rPr lang="en-US" sz="1000" dirty="0" err="1" smtClean="0"/>
              <a:t>MedTrackApp</a:t>
            </a:r>
            <a:r>
              <a:rPr lang="en-US" sz="1000" dirty="0" smtClean="0"/>
              <a:t>/</a:t>
            </a:r>
            <a:r>
              <a:rPr lang="en-US" sz="1000" dirty="0" err="1" smtClean="0"/>
              <a:t>ViewList?</a:t>
            </a:r>
            <a:r>
              <a:rPr lang="en-US" sz="1000" dirty="0" err="1" smtClean="0">
                <a:solidFill>
                  <a:srgbClr val="0070C0"/>
                </a:solidFill>
              </a:rPr>
              <a:t>code</a:t>
            </a:r>
            <a:r>
              <a:rPr lang="en-US" sz="1000" dirty="0" smtClean="0">
                <a:solidFill>
                  <a:srgbClr val="0070C0"/>
                </a:solidFill>
              </a:rPr>
              <a:t>=a13334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706380" y="5007114"/>
            <a:ext cx="22665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8780" y="5083314"/>
            <a:ext cx="1810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3. HTTP 200 OK </a:t>
            </a:r>
          </a:p>
          <a:p>
            <a:endParaRPr lang="en-US" sz="1000" dirty="0"/>
          </a:p>
          <a:p>
            <a:r>
              <a:rPr lang="en-US" sz="1000" dirty="0" smtClean="0"/>
              <a:t>Body – Application/</a:t>
            </a:r>
            <a:r>
              <a:rPr lang="en-US" sz="1000" dirty="0" err="1" smtClean="0"/>
              <a:t>json</a:t>
            </a:r>
            <a:endParaRPr lang="en-US" sz="1000" dirty="0" smtClean="0"/>
          </a:p>
          <a:p>
            <a:r>
              <a:rPr lang="en-US" sz="1000" dirty="0" smtClean="0"/>
              <a:t>{ </a:t>
            </a:r>
            <a:r>
              <a:rPr lang="en-US" sz="1000" dirty="0" err="1" smtClean="0"/>
              <a:t>access_token</a:t>
            </a:r>
            <a:r>
              <a:rPr lang="en-US" sz="1000" dirty="0" smtClean="0"/>
              <a:t>: 23434253445}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Code Grant Type – Leg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is still waiting for the /</a:t>
            </a:r>
            <a:r>
              <a:rPr lang="en-US" dirty="0" err="1" smtClean="0"/>
              <a:t>MedTrackApp</a:t>
            </a:r>
            <a:r>
              <a:rPr lang="en-US" dirty="0" smtClean="0"/>
              <a:t>/</a:t>
            </a:r>
            <a:r>
              <a:rPr lang="en-US" dirty="0" err="1" smtClean="0"/>
              <a:t>ViewList</a:t>
            </a:r>
            <a:r>
              <a:rPr lang="en-US" dirty="0" smtClean="0"/>
              <a:t> page</a:t>
            </a:r>
          </a:p>
          <a:p>
            <a:endParaRPr lang="en-US" dirty="0"/>
          </a:p>
          <a:p>
            <a:r>
              <a:rPr lang="en-US" dirty="0" smtClean="0"/>
              <a:t>Leg 3 if successful will provide this web page back to the user.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Authorization Code Grant Type – Leg 3 Cont’d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932981" y="2202610"/>
            <a:ext cx="1524000" cy="32075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Medication Tracking Application)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86600" y="2723939"/>
            <a:ext cx="1295400" cy="26862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Authorization Server and Resource Server 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37713" y="3200400"/>
            <a:ext cx="23236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1070" y="2362200"/>
            <a:ext cx="24002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2. STARTS from the end of LEG 2: </a:t>
            </a:r>
          </a:p>
          <a:p>
            <a:endParaRPr lang="en-US" sz="1000" dirty="0"/>
          </a:p>
          <a:p>
            <a:r>
              <a:rPr lang="en-US" sz="1000" dirty="0" smtClean="0"/>
              <a:t>GET /</a:t>
            </a:r>
            <a:r>
              <a:rPr lang="en-US" sz="1000" dirty="0" err="1" smtClean="0"/>
              <a:t>fhir</a:t>
            </a:r>
            <a:r>
              <a:rPr lang="en-US" sz="1000" dirty="0" smtClean="0"/>
              <a:t>/</a:t>
            </a:r>
            <a:r>
              <a:rPr lang="en-US" sz="1000" dirty="0" err="1" smtClean="0"/>
              <a:t>MedicationStatement?patient</a:t>
            </a:r>
            <a:r>
              <a:rPr lang="en-US" sz="1000" dirty="0" smtClean="0"/>
              <a:t>=1</a:t>
            </a:r>
          </a:p>
          <a:p>
            <a:endParaRPr lang="en-US" sz="1000" dirty="0"/>
          </a:p>
          <a:p>
            <a:r>
              <a:rPr lang="en-US" sz="1000" b="1" dirty="0" smtClean="0"/>
              <a:t>Access Token </a:t>
            </a:r>
            <a:r>
              <a:rPr lang="en-US" sz="1000" b="1" dirty="0" smtClean="0"/>
              <a:t>= 23434253445</a:t>
            </a:r>
          </a:p>
        </p:txBody>
      </p:sp>
      <p:pic>
        <p:nvPicPr>
          <p:cNvPr id="27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529" y="4016514"/>
            <a:ext cx="97034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43000" y="4648200"/>
            <a:ext cx="209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3. Display Medication List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37713" y="3806404"/>
            <a:ext cx="22665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8780" y="3886200"/>
            <a:ext cx="18107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3. HTTP 200 OK </a:t>
            </a:r>
          </a:p>
          <a:p>
            <a:endParaRPr lang="en-US" sz="1000" dirty="0"/>
          </a:p>
          <a:p>
            <a:r>
              <a:rPr lang="en-US" sz="1000" dirty="0" smtClean="0"/>
              <a:t>Body – Application/</a:t>
            </a:r>
            <a:r>
              <a:rPr lang="en-US" sz="1000" dirty="0" err="1" smtClean="0"/>
              <a:t>json</a:t>
            </a:r>
            <a:endParaRPr lang="en-US" sz="1000" dirty="0" smtClean="0"/>
          </a:p>
          <a:p>
            <a:r>
              <a:rPr lang="en-US" sz="1000" dirty="0" smtClean="0"/>
              <a:t>{    "</a:t>
            </a:r>
            <a:r>
              <a:rPr lang="en-US" sz="1000" dirty="0" err="1" smtClean="0"/>
              <a:t>resourceType</a:t>
            </a:r>
            <a:r>
              <a:rPr lang="en-US" sz="1000" dirty="0" smtClean="0"/>
              <a:t>": "</a:t>
            </a:r>
            <a:r>
              <a:rPr lang="en-US" sz="1000" dirty="0" err="1" smtClean="0"/>
              <a:t>MedicationStatement</a:t>
            </a:r>
            <a:r>
              <a:rPr lang="en-US" sz="1000" dirty="0" smtClean="0"/>
              <a:t>",    "id": "1",    "meta": {        "</a:t>
            </a:r>
            <a:r>
              <a:rPr lang="en-US" sz="1000" dirty="0" err="1" smtClean="0"/>
              <a:t>versionId</a:t>
            </a:r>
            <a:r>
              <a:rPr lang="en-US" sz="1000" dirty="0" smtClean="0"/>
              <a:t>": "2.0"    },    "identifier": [        {            "system": "http://sitenv.org",            "value": "1"        }    ],    "patient": {        "reference": "Patient/1"    },    "status": "active",    "</a:t>
            </a:r>
            <a:r>
              <a:rPr lang="en-US" sz="1000" dirty="0" err="1" smtClean="0"/>
              <a:t>effectivePeriod</a:t>
            </a:r>
            <a:r>
              <a:rPr lang="en-US" sz="1000" dirty="0" smtClean="0"/>
              <a:t>": {        "start": "2017-07-07T00:51:57-04:00"    },    "</a:t>
            </a:r>
            <a:r>
              <a:rPr lang="en-US" sz="1000" dirty="0" err="1" smtClean="0"/>
              <a:t>medicationCodeableConcept</a:t>
            </a:r>
            <a:r>
              <a:rPr lang="en-US" sz="1000" dirty="0" smtClean="0"/>
              <a:t>": {        "coding": [            {                "system": "http://rxnorm.org",                "code": "135366", }</a:t>
            </a:r>
          </a:p>
          <a:p>
            <a:r>
              <a:rPr lang="en-US" sz="1000" dirty="0" smtClean="0"/>
              <a:t>…}</a:t>
            </a:r>
            <a:endParaRPr lang="en-US" sz="1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143000" y="4511814"/>
            <a:ext cx="17899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Topic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SMART </a:t>
            </a:r>
            <a:r>
              <a:rPr lang="en-US" dirty="0" smtClean="0"/>
              <a:t>App Authorization Overview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Standard specified by RFC </a:t>
            </a:r>
            <a:r>
              <a:rPr lang="en-US" dirty="0" smtClean="0"/>
              <a:t>6749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Framework to enable one web service to exchange data with another web service in a  </a:t>
            </a:r>
          </a:p>
          <a:p>
            <a:pPr lvl="1"/>
            <a:r>
              <a:rPr lang="en-US" dirty="0" smtClean="0"/>
              <a:t>Secure manner</a:t>
            </a:r>
          </a:p>
          <a:p>
            <a:pPr lvl="1"/>
            <a:r>
              <a:rPr lang="en-US" dirty="0" smtClean="0"/>
              <a:t>With a explicit permission/approval of the person who owns the data</a:t>
            </a:r>
          </a:p>
          <a:p>
            <a:pPr lvl="1"/>
            <a:endParaRPr lang="en-US" dirty="0"/>
          </a:p>
          <a:p>
            <a:r>
              <a:rPr lang="en-US" dirty="0" smtClean="0"/>
              <a:t>OAuth1 published in 2007 to 2010</a:t>
            </a:r>
          </a:p>
          <a:p>
            <a:r>
              <a:rPr lang="en-US" dirty="0" smtClean="0"/>
              <a:t>OAuth2 Published in 2012</a:t>
            </a:r>
          </a:p>
          <a:p>
            <a:pPr lvl="1"/>
            <a:r>
              <a:rPr lang="en-US" dirty="0" smtClean="0"/>
              <a:t>Vastly different than OAuth1</a:t>
            </a:r>
          </a:p>
          <a:p>
            <a:pPr lvl="1"/>
            <a:r>
              <a:rPr lang="en-US" dirty="0" smtClean="0"/>
              <a:t>Will be dealing with OAuth2 the rest of the videos</a:t>
            </a:r>
          </a:p>
          <a:p>
            <a:pPr lvl="1"/>
            <a:r>
              <a:rPr lang="en-US" dirty="0" smtClean="0"/>
              <a:t>Will be using the term OAuth to mean OAuth2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Username / password </a:t>
            </a:r>
            <a:r>
              <a:rPr lang="en-US" dirty="0" err="1" smtClean="0"/>
              <a:t>Antipattern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654" y="3962400"/>
            <a:ext cx="97034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32981" y="2895600"/>
            <a:ext cx="1524000" cy="2971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Medication Tracking Application)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6600" y="2902789"/>
            <a:ext cx="1295400" cy="297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Clinical Systems owning data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EHR)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43000" y="3356394"/>
            <a:ext cx="1713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42997" y="3634596"/>
            <a:ext cx="171378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5998" y="2743200"/>
            <a:ext cx="181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Login with username/password for the Client Application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1877" y="3714690"/>
            <a:ext cx="1810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2. Request Username/password for the Clinical System to retrieve medications</a:t>
            </a:r>
            <a:endParaRPr lang="en-US" sz="1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71877" y="5181600"/>
            <a:ext cx="1713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9094" y="4551402"/>
            <a:ext cx="1810780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r>
              <a:rPr lang="en-US" sz="1000" dirty="0" smtClean="0"/>
              <a:t>. User provides Clinical System credentials to Client Application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5257800"/>
            <a:ext cx="24010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8364" y="4935379"/>
            <a:ext cx="1810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 Request Medication Data </a:t>
            </a:r>
            <a:endParaRPr 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45998" y="5638800"/>
            <a:ext cx="171378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3825" y="5751478"/>
            <a:ext cx="181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r>
              <a:rPr lang="en-US" sz="1000" dirty="0" smtClean="0"/>
              <a:t>. Provide Medication Tracking Alerts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72000" y="5486400"/>
            <a:ext cx="240101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63447" y="5515689"/>
            <a:ext cx="1810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r>
              <a:rPr lang="en-US" sz="1000" dirty="0" smtClean="0"/>
              <a:t>. Provide Medication Data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OAuth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553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Resource Provider / Server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Application that is storing the resource or data that other applications want to access.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can be a system like an EHR or a system that manages the APIs providing access to the EHR data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7600" y="2286000"/>
            <a:ext cx="1295400" cy="297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Clinical Systems owning data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EHR)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OAuth Actors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Client or Client Application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Client or Client Application is the application that is requesting the data from the Resource Provider on behalf of the Resource Owner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Client is not the end </a:t>
            </a:r>
            <a:r>
              <a:rPr lang="en-US" dirty="0" smtClean="0"/>
              <a:t>user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9400" y="1981200"/>
            <a:ext cx="1524000" cy="2971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Medication Tracking Application)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Actors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Authorization Server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System that authorizes a Client Application to access the data on a Resource Server on behalf of the Resource Owner.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Authorization Server and the Resource Server implementation varies from being distinct software systems or modules to combined system or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OAuth Actors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Resource Owner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entity that owns the data present on the Resource Provider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Typically this is a patient or practitioner </a:t>
            </a:r>
            <a:r>
              <a:rPr lang="en-US" dirty="0" smtClean="0"/>
              <a:t>or organization who </a:t>
            </a:r>
            <a:r>
              <a:rPr lang="en-US" dirty="0" smtClean="0"/>
              <a:t>owns the data.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Also called as the end user when the entity is a person.</a:t>
            </a:r>
            <a:endParaRPr lang="en-US" dirty="0"/>
          </a:p>
        </p:txBody>
      </p:sp>
      <p:pic>
        <p:nvPicPr>
          <p:cNvPr id="5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0400" y="2286000"/>
            <a:ext cx="1524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</a:t>
            </a:r>
            <a:r>
              <a:rPr lang="en-US" dirty="0" smtClean="0"/>
              <a:t>Process and Access </a:t>
            </a:r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81" y="1391338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OAuth Process is the series of steps execute to authenticate identities and authorize Clien</a:t>
            </a:r>
            <a:r>
              <a:rPr lang="en-US" sz="1800" dirty="0" smtClean="0"/>
              <a:t>t Application by providing Access Tokens</a:t>
            </a:r>
            <a:endParaRPr lang="en-US" sz="1800" dirty="0" smtClean="0"/>
          </a:p>
          <a:p>
            <a:r>
              <a:rPr lang="en-US" sz="1800" dirty="0" smtClean="0"/>
              <a:t>Access </a:t>
            </a:r>
            <a:r>
              <a:rPr lang="en-US" sz="1800" dirty="0" smtClean="0"/>
              <a:t>Token </a:t>
            </a:r>
          </a:p>
          <a:p>
            <a:pPr lvl="1"/>
            <a:r>
              <a:rPr lang="en-US" sz="1600" dirty="0" smtClean="0"/>
              <a:t>They are credentials used to access protected resources from Resource Server</a:t>
            </a:r>
          </a:p>
          <a:p>
            <a:pPr lvl="1"/>
            <a:r>
              <a:rPr lang="en-US" sz="1600" dirty="0" smtClean="0"/>
              <a:t>It is a string which represents an authorization and is opaque to the Client Application</a:t>
            </a:r>
          </a:p>
        </p:txBody>
      </p:sp>
      <p:pic>
        <p:nvPicPr>
          <p:cNvPr id="4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654" y="4412411"/>
            <a:ext cx="970344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32981" y="3345611"/>
            <a:ext cx="1524000" cy="2971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Application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/>
              <a:t> </a:t>
            </a:r>
            <a:r>
              <a:rPr lang="en-US" dirty="0" smtClean="0"/>
              <a:t>Medication Tracking Application)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6600" y="5162338"/>
            <a:ext cx="1295400" cy="11622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Clinical Systems owning data 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e.g</a:t>
            </a:r>
            <a:r>
              <a:rPr lang="en-US" sz="1200" dirty="0" smtClean="0"/>
              <a:t> EHR) – Resource Server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43000" y="3889794"/>
            <a:ext cx="17137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5998" y="3276600"/>
            <a:ext cx="181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Login with username/password for the Client Application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023104" y="4212609"/>
            <a:ext cx="1447800" cy="3774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2. OAuth process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572000" y="4907711"/>
            <a:ext cx="243840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85810" y="4916118"/>
            <a:ext cx="1810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3. Access Token</a:t>
            </a:r>
            <a:endParaRPr 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72000" y="5659412"/>
            <a:ext cx="24010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4400" y="5314890"/>
            <a:ext cx="213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4. Request Medication Data </a:t>
            </a:r>
          </a:p>
          <a:p>
            <a:r>
              <a:rPr lang="en-US" sz="1000" dirty="0" smtClean="0"/>
              <a:t>Access Token embedded in Request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45998" y="6040412"/>
            <a:ext cx="171378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3825" y="6153090"/>
            <a:ext cx="181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r>
              <a:rPr lang="en-US" sz="1000" dirty="0" smtClean="0"/>
              <a:t>. Provide Medication </a:t>
            </a:r>
            <a:r>
              <a:rPr lang="en-US" sz="1000" dirty="0" smtClean="0"/>
              <a:t>Lists and Alerts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5888012"/>
            <a:ext cx="240101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63447" y="5917301"/>
            <a:ext cx="1810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r>
              <a:rPr lang="en-US" sz="1000" dirty="0" smtClean="0"/>
              <a:t>. Provide Medication Data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7086600" y="3866939"/>
            <a:ext cx="1295400" cy="11622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Authorization Server 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7704" y="5403011"/>
            <a:ext cx="1133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Resource Owner</a:t>
            </a:r>
          </a:p>
          <a:p>
            <a:r>
              <a:rPr lang="en-US" sz="1100" dirty="0" smtClean="0"/>
              <a:t>/End User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69536" y="4401312"/>
            <a:ext cx="29870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629400" y="4401311"/>
            <a:ext cx="29870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Process and Grant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Grant Types are the series of operations </a:t>
            </a:r>
            <a:r>
              <a:rPr lang="en-US" dirty="0" smtClean="0"/>
              <a:t>executed between </a:t>
            </a:r>
            <a:r>
              <a:rPr lang="en-US" dirty="0" smtClean="0"/>
              <a:t>the OAuth actors in a certain order </a:t>
            </a:r>
            <a:r>
              <a:rPr lang="en-US" dirty="0" smtClean="0"/>
              <a:t>to </a:t>
            </a:r>
            <a:r>
              <a:rPr lang="en-US" dirty="0" smtClean="0"/>
              <a:t>complete the OAuth process</a:t>
            </a:r>
          </a:p>
          <a:p>
            <a:endParaRPr lang="en-US" dirty="0"/>
          </a:p>
          <a:p>
            <a:pPr lvl="1"/>
            <a:r>
              <a:rPr lang="en-US" dirty="0" smtClean="0"/>
              <a:t>OAuth specification provides different flows for the OAuth process and these are </a:t>
            </a:r>
            <a:r>
              <a:rPr lang="en-US" dirty="0" smtClean="0"/>
              <a:t>essentially the </a:t>
            </a:r>
            <a:r>
              <a:rPr lang="en-US" dirty="0" smtClean="0"/>
              <a:t>different Grant Types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These are based on types of devices, applications, policies among other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1337</Words>
  <Application>Microsoft Office PowerPoint</Application>
  <PresentationFormat>On-screen Show (4:3)</PresentationFormat>
  <Paragraphs>206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OAuth2 Overview</vt:lpstr>
      <vt:lpstr>What is OAuth</vt:lpstr>
      <vt:lpstr>Why OAuth</vt:lpstr>
      <vt:lpstr>OAuth Actors</vt:lpstr>
      <vt:lpstr>OAuth Actors Cont’d</vt:lpstr>
      <vt:lpstr>OAuth Actors Cont’d</vt:lpstr>
      <vt:lpstr>OAuth Actors Cont’d</vt:lpstr>
      <vt:lpstr>OAuth Process and Access Token</vt:lpstr>
      <vt:lpstr>OAuth Process and Grant Types</vt:lpstr>
      <vt:lpstr>Authorization Code Grant Type</vt:lpstr>
      <vt:lpstr>Authorization Code Grant Type Cont’d</vt:lpstr>
      <vt:lpstr>Authorization Code Grant Type – Leg 1</vt:lpstr>
      <vt:lpstr>Authorization Code Grant Type – Leg 1 Cont’d </vt:lpstr>
      <vt:lpstr>Authorization Code Grant Type – Leg 2</vt:lpstr>
      <vt:lpstr>Authorization Code Grant Type – Leg 2 Cont’d</vt:lpstr>
      <vt:lpstr>Authorization Code Grant Type – Leg 3</vt:lpstr>
      <vt:lpstr>Authorization Code Grant Type – Leg 3 Cont’d</vt:lpstr>
      <vt:lpstr>Next Topic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 Overview</dc:title>
  <dc:creator>nbashyam</dc:creator>
  <cp:lastModifiedBy>nbashyam</cp:lastModifiedBy>
  <cp:revision>23</cp:revision>
  <dcterms:created xsi:type="dcterms:W3CDTF">2017-07-06T13:15:42Z</dcterms:created>
  <dcterms:modified xsi:type="dcterms:W3CDTF">2017-07-07T08:30:16Z</dcterms:modified>
</cp:coreProperties>
</file>