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1074" r:id="rId3"/>
    <p:sldId id="1075" r:id="rId4"/>
    <p:sldId id="1076" r:id="rId5"/>
    <p:sldId id="285" r:id="rId6"/>
    <p:sldId id="1077" r:id="rId7"/>
    <p:sldId id="1085" r:id="rId8"/>
    <p:sldId id="1086" r:id="rId9"/>
    <p:sldId id="1087" r:id="rId10"/>
    <p:sldId id="1088" r:id="rId11"/>
    <p:sldId id="1089" r:id="rId12"/>
    <p:sldId id="1090" r:id="rId13"/>
    <p:sldId id="1092" r:id="rId14"/>
    <p:sldId id="1093" r:id="rId15"/>
    <p:sldId id="1095" r:id="rId16"/>
    <p:sldId id="1096" r:id="rId17"/>
    <p:sldId id="1098" r:id="rId18"/>
    <p:sldId id="1097" r:id="rId19"/>
    <p:sldId id="1099" r:id="rId20"/>
    <p:sldId id="1100" r:id="rId21"/>
    <p:sldId id="1101" r:id="rId22"/>
    <p:sldId id="1102" r:id="rId23"/>
    <p:sldId id="1103" r:id="rId24"/>
    <p:sldId id="1104" r:id="rId25"/>
    <p:sldId id="1105" r:id="rId26"/>
    <p:sldId id="1106" r:id="rId27"/>
    <p:sldId id="1107" r:id="rId28"/>
    <p:sldId id="1108" r:id="rId29"/>
    <p:sldId id="287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O STOFELLA" initials="LS" lastIdx="2" clrIdx="0">
    <p:extLst>
      <p:ext uri="{19B8F6BF-5375-455C-9EA6-DF929625EA0E}">
        <p15:presenceInfo xmlns:p15="http://schemas.microsoft.com/office/powerpoint/2012/main" userId="32ee39aa2c6ca785" providerId="Windows Live"/>
      </p:ext>
    </p:extLst>
  </p:cmAuthor>
  <p:cmAuthor id="2" name="Spectre" initials="S" lastIdx="2" clrIdx="1">
    <p:extLst>
      <p:ext uri="{19B8F6BF-5375-455C-9EA6-DF929625EA0E}">
        <p15:presenceInfo xmlns:p15="http://schemas.microsoft.com/office/powerpoint/2012/main" userId="Spect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472C4"/>
    <a:srgbClr val="0099FF"/>
    <a:srgbClr val="D0CECE"/>
    <a:srgbClr val="A5A5A5"/>
    <a:srgbClr val="5B9BD5"/>
    <a:srgbClr val="1992E8"/>
    <a:srgbClr val="7FCCFF"/>
    <a:srgbClr val="9BD7FF"/>
    <a:srgbClr val="5A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03" autoAdjust="0"/>
  </p:normalViewPr>
  <p:slideViewPr>
    <p:cSldViewPr snapToGrid="0">
      <p:cViewPr>
        <p:scale>
          <a:sx n="83" d="100"/>
          <a:sy n="83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B255-86BC-469D-BD07-3C36E2C3F144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E0231-EEBE-4E83-96B1-2FB1F3827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0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A003C-ACE2-4EF7-AF62-71758D32E637}" type="slidenum">
              <a: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25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6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57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5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9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87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9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7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7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85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03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19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39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29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8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9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4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9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8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2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2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3805F-A22C-45C8-9C4F-371396EDB6F5}" type="datetime1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8959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D81A4B-61E1-439F-9FF9-4DF06FEEA102}" type="datetime1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11271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6397BC-BB34-419A-8CBE-210FC82E14AB}" type="datetime1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55193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397427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11900"/>
            <a:ext cx="12192000" cy="409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1583"/>
            <a:ext cx="10515600" cy="520701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552464-495C-43E8-AEA9-AE6E19C60F7B}" type="datetime1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63093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052720-1600-4264-90B5-341DE8EBE5F4}" type="datetime1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79908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1C896D-DE1F-4B3D-97B7-7D782905F10B}" type="datetime1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98574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2B964-394A-43DF-AC82-A64B5C385C71}" type="datetime1">
              <a:rPr lang="en-GB" smtClean="0"/>
              <a:t>10/06/2019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13744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46742"/>
            <a:ext cx="10515600" cy="53703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82374E-BA49-474C-A459-6C6E5B5F46ED}" type="datetime1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3103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A5242E-CE0A-4C20-89AB-AB2DDD85A073}" type="datetime1">
              <a:rPr lang="en-GB" smtClean="0"/>
              <a:t>10/06/2019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08363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2C397-C2BC-4EB1-A607-E91DDF290B29}" type="datetime1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1471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7E0103-CC26-4A9D-8BE3-7F3A8160FB0F}" type="datetime1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45621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Group 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EBC6FE4-E8DC-423C-956D-542A5AAB93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810102" cy="6873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-1" y="1954812"/>
            <a:ext cx="5810100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>
              <a:defRPr/>
            </a:pPr>
            <a:r>
              <a:rPr lang="en-GB" sz="4000" b="1" kern="0" dirty="0" smtClean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Turin</a:t>
            </a:r>
            <a:endParaRPr lang="it-IT" sz="40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</p:txBody>
      </p:sp>
      <p:sp>
        <p:nvSpPr>
          <p:cNvPr id="17" name="CasellaDiTesto 1"/>
          <p:cNvSpPr txBox="1"/>
          <p:nvPr/>
        </p:nvSpPr>
        <p:spPr>
          <a:xfrm>
            <a:off x="-1" y="6342251"/>
            <a:ext cx="5810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entury Gothic" panose="020B050202020209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Academic Year </a:t>
            </a:r>
            <a:r>
              <a:rPr lang="en-US" sz="1600" kern="0" dirty="0" smtClean="0">
                <a:solidFill>
                  <a:prstClr val="white"/>
                </a:solidFill>
                <a:latin typeface="Century Gothic" panose="020B050202020209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2018/2019</a:t>
            </a:r>
            <a:endParaRPr lang="it-IT" sz="1600" kern="0" dirty="0">
              <a:solidFill>
                <a:prstClr val="white"/>
              </a:solidFill>
              <a:latin typeface="Century Gothic" panose="020B050202020209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-1" y="3601937"/>
            <a:ext cx="58101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800" b="1" kern="0" dirty="0" smtClean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Museum Card Subscriptions Data Visualization</a:t>
            </a:r>
            <a:endParaRPr lang="it-IT" sz="28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  <a:p>
            <a:pPr algn="ctr">
              <a:defRPr/>
            </a:pPr>
            <a:r>
              <a:rPr lang="it-IT" sz="3200" b="1" kern="0" dirty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 -</a:t>
            </a:r>
          </a:p>
          <a:p>
            <a:pPr algn="ctr">
              <a:defRPr/>
            </a:pPr>
            <a:r>
              <a:rPr lang="it-IT" sz="2800" dirty="0">
                <a:solidFill>
                  <a:schemeClr val="bg1"/>
                </a:solidFill>
                <a:latin typeface="Century Gothic" panose="020B0502020202090204" pitchFamily="34" charset="0"/>
              </a:rPr>
              <a:t>Main Results and </a:t>
            </a:r>
            <a:r>
              <a:rPr lang="it-IT" sz="2800" dirty="0" smtClean="0">
                <a:solidFill>
                  <a:schemeClr val="bg1"/>
                </a:solidFill>
                <a:latin typeface="Century Gothic" panose="020B0502020202090204" pitchFamily="34" charset="0"/>
              </a:rPr>
              <a:t> Recommendations</a:t>
            </a:r>
            <a:r>
              <a:rPr lang="it-IT" sz="2800" dirty="0">
                <a:solidFill>
                  <a:schemeClr val="bg1"/>
                </a:solidFill>
                <a:latin typeface="Century Gothic" panose="020B0502020202090204" pitchFamily="34" charset="0"/>
              </a:rPr>
              <a:t> </a:t>
            </a:r>
            <a:endParaRPr lang="it-IT" sz="2800" dirty="0" smtClean="0">
              <a:solidFill>
                <a:schemeClr val="bg1"/>
              </a:solidFill>
              <a:latin typeface="Century Gothic" panose="020B0502020202090204" pitchFamily="34" charset="0"/>
            </a:endParaRPr>
          </a:p>
          <a:p>
            <a:pPr algn="ctr">
              <a:defRPr/>
            </a:pPr>
            <a:r>
              <a:rPr lang="it-IT" sz="2000" dirty="0" smtClean="0">
                <a:solidFill>
                  <a:schemeClr val="bg1"/>
                </a:solidFill>
                <a:latin typeface="Century Gothic" panose="020B0502020202090204" pitchFamily="34" charset="0"/>
              </a:rPr>
              <a:t>By Rubiya Riaz</a:t>
            </a:r>
            <a:r>
              <a:rPr lang="it-IT" sz="2000" dirty="0" smtClean="0">
                <a:solidFill>
                  <a:schemeClr val="bg1"/>
                </a:solidFill>
                <a:latin typeface="Century Gothic" panose="020B0502020202090204" pitchFamily="34" charset="0"/>
              </a:rPr>
              <a:t> </a:t>
            </a:r>
            <a:endParaRPr lang="id-ID" sz="20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99" y="1224451"/>
            <a:ext cx="6381901" cy="36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5707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Mean import payment of each age group</a:t>
            </a:r>
          </a:p>
          <a:p>
            <a:r>
              <a:rPr lang="en-GB" sz="1800" dirty="0" smtClean="0"/>
              <a:t>The </a:t>
            </a:r>
            <a:r>
              <a:rPr lang="en-GB" sz="1800" dirty="0"/>
              <a:t>highest paying groups were 35-50,50-65</a:t>
            </a:r>
          </a:p>
          <a:p>
            <a:r>
              <a:rPr lang="en-GB" sz="1800" dirty="0" smtClean="0"/>
              <a:t>The </a:t>
            </a:r>
            <a:r>
              <a:rPr lang="en-GB" sz="1800" dirty="0"/>
              <a:t>least paying were teenagers and young </a:t>
            </a:r>
            <a:r>
              <a:rPr lang="en-GB" sz="1800" dirty="0" smtClean="0"/>
              <a:t>adults</a:t>
            </a: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10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3329622"/>
            <a:ext cx="5538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code:</a:t>
            </a:r>
          </a:p>
          <a:p>
            <a:r>
              <a:rPr lang="en-GB" sz="1600" i="1" dirty="0"/>
              <a:t>q3&lt;-</a:t>
            </a:r>
            <a:r>
              <a:rPr lang="en-GB" sz="1600" i="1" dirty="0" err="1"/>
              <a:t>sqldf</a:t>
            </a:r>
            <a:r>
              <a:rPr lang="en-GB" sz="1600" i="1" dirty="0"/>
              <a:t>("select AVG(</a:t>
            </a:r>
            <a:r>
              <a:rPr lang="en-GB" sz="1600" i="1" dirty="0" err="1"/>
              <a:t>importo</a:t>
            </a:r>
            <a:r>
              <a:rPr lang="en-GB" sz="1600" i="1" dirty="0"/>
              <a:t>) AS mean, age from an5</a:t>
            </a:r>
          </a:p>
          <a:p>
            <a:r>
              <a:rPr lang="en-GB" sz="1600" i="1" dirty="0"/>
              <a:t>          group by age</a:t>
            </a:r>
          </a:p>
          <a:p>
            <a:r>
              <a:rPr lang="en-GB" sz="1600" i="1" dirty="0"/>
              <a:t>          order by </a:t>
            </a:r>
            <a:r>
              <a:rPr lang="en-GB" sz="1600" i="1" dirty="0" err="1"/>
              <a:t>importo</a:t>
            </a:r>
            <a:r>
              <a:rPr lang="en-GB" sz="1600" i="1" dirty="0"/>
              <a:t> DESC")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64" y="4231546"/>
            <a:ext cx="1858865" cy="174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310" y="1293655"/>
            <a:ext cx="4486028" cy="3329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03309" y="4774066"/>
            <a:ext cx="915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(q4, </a:t>
            </a:r>
            <a:r>
              <a:rPr lang="en-GB" sz="1200" i="1" dirty="0" err="1"/>
              <a:t>aes</a:t>
            </a:r>
            <a:r>
              <a:rPr lang="en-GB" sz="1200" i="1" dirty="0"/>
              <a:t>(x=reorder(age, -</a:t>
            </a:r>
            <a:r>
              <a:rPr lang="en-GB" sz="1200" i="1" dirty="0" err="1"/>
              <a:t>mean_importo</a:t>
            </a:r>
            <a:r>
              <a:rPr lang="en-GB" sz="1200" i="1" dirty="0"/>
              <a:t>), y=</a:t>
            </a:r>
            <a:r>
              <a:rPr lang="en-GB" sz="1200" i="1" dirty="0" err="1"/>
              <a:t>mean_importo</a:t>
            </a:r>
            <a:r>
              <a:rPr lang="en-GB" sz="1200" i="1" dirty="0"/>
              <a:t>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(stat="identity", width=0.8, fill="#191970") + </a:t>
            </a:r>
          </a:p>
          <a:p>
            <a:r>
              <a:rPr lang="en-GB" sz="1200" i="1" dirty="0"/>
              <a:t>  labs(title="Ordered Bar </a:t>
            </a:r>
            <a:r>
              <a:rPr lang="en-GB" sz="1200" i="1" dirty="0" err="1"/>
              <a:t>Chart",subtitle</a:t>
            </a:r>
            <a:r>
              <a:rPr lang="en-GB" sz="1200" i="1" dirty="0"/>
              <a:t>="</a:t>
            </a:r>
            <a:r>
              <a:rPr lang="en-GB" sz="1200" i="1" dirty="0" err="1"/>
              <a:t>mean_importo</a:t>
            </a:r>
            <a:r>
              <a:rPr lang="en-GB" sz="1200" i="1" dirty="0"/>
              <a:t> vs age group")+</a:t>
            </a:r>
          </a:p>
          <a:p>
            <a:r>
              <a:rPr lang="en-GB" sz="1200" i="1" dirty="0"/>
              <a:t>  theme(</a:t>
            </a:r>
            <a:r>
              <a:rPr lang="en-GB" sz="1200" i="1" dirty="0" err="1"/>
              <a:t>axis.text.x</a:t>
            </a:r>
            <a:r>
              <a:rPr lang="en-GB" sz="1200" i="1" dirty="0"/>
              <a:t>=</a:t>
            </a:r>
            <a:r>
              <a:rPr lang="en-GB" sz="1200" i="1" dirty="0" err="1"/>
              <a:t>element_text</a:t>
            </a:r>
            <a:r>
              <a:rPr lang="en-GB" sz="1200" i="1" dirty="0"/>
              <a:t>(angle=65, </a:t>
            </a:r>
            <a:r>
              <a:rPr lang="en-GB" sz="1200" i="1" dirty="0" err="1"/>
              <a:t>vjust</a:t>
            </a:r>
            <a:r>
              <a:rPr lang="en-GB" sz="1200" i="1" dirty="0"/>
              <a:t>=0.6),</a:t>
            </a:r>
          </a:p>
          <a:p>
            <a:r>
              <a:rPr lang="en-GB" sz="1200" i="1" dirty="0"/>
              <a:t>        text = </a:t>
            </a:r>
            <a:r>
              <a:rPr lang="en-GB" sz="1200" i="1" dirty="0" err="1"/>
              <a:t>element_text</a:t>
            </a:r>
            <a:r>
              <a:rPr lang="en-GB" sz="1200" i="1" dirty="0"/>
              <a:t>(size=10))</a:t>
            </a:r>
          </a:p>
        </p:txBody>
      </p:sp>
    </p:spTree>
    <p:extLst>
      <p:ext uri="{BB962C8B-B14F-4D97-AF65-F5344CB8AC3E}">
        <p14:creationId xmlns:p14="http://schemas.microsoft.com/office/powerpoint/2010/main" val="195092206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/>
          </a:bodyPr>
          <a:lstStyle/>
          <a:p>
            <a:r>
              <a:rPr lang="en-GB" sz="1800" dirty="0" smtClean="0"/>
              <a:t>Visualizing top 3 </a:t>
            </a:r>
            <a:r>
              <a:rPr lang="en-GB" sz="1800" dirty="0" err="1" smtClean="0"/>
              <a:t>sconto</a:t>
            </a:r>
            <a:r>
              <a:rPr lang="en-GB" sz="1800" dirty="0" smtClean="0"/>
              <a:t> categories for each age group</a:t>
            </a:r>
          </a:p>
          <a:p>
            <a:r>
              <a:rPr lang="en-GB" sz="1800" dirty="0" err="1" smtClean="0"/>
              <a:t>Rinnovo</a:t>
            </a:r>
            <a:r>
              <a:rPr lang="en-GB" sz="1800" dirty="0" smtClean="0"/>
              <a:t> </a:t>
            </a:r>
            <a:r>
              <a:rPr lang="en-GB" sz="1800" dirty="0" err="1" smtClean="0"/>
              <a:t>abbonamento</a:t>
            </a:r>
            <a:r>
              <a:rPr lang="en-GB" sz="1800" dirty="0" smtClean="0"/>
              <a:t> and </a:t>
            </a:r>
            <a:r>
              <a:rPr lang="en-GB" sz="1800" dirty="0" err="1" smtClean="0"/>
              <a:t>nessuno</a:t>
            </a:r>
            <a:r>
              <a:rPr lang="en-GB" sz="1800" dirty="0" smtClean="0"/>
              <a:t> </a:t>
            </a:r>
            <a:r>
              <a:rPr lang="en-GB" sz="1800" dirty="0" err="1" smtClean="0"/>
              <a:t>sconto</a:t>
            </a:r>
            <a:r>
              <a:rPr lang="en-GB" sz="1800" dirty="0" smtClean="0"/>
              <a:t> were the most popular</a:t>
            </a:r>
          </a:p>
          <a:p>
            <a:r>
              <a:rPr lang="en-GB" sz="1800" dirty="0" smtClean="0"/>
              <a:t>In the 20-35 age group, </a:t>
            </a:r>
            <a:r>
              <a:rPr lang="en-GB" sz="1800" dirty="0" err="1" smtClean="0"/>
              <a:t>senato</a:t>
            </a:r>
            <a:r>
              <a:rPr lang="en-GB" sz="1800" dirty="0" smtClean="0"/>
              <a:t> student quota was also quite popular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11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3601290"/>
            <a:ext cx="55385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code:</a:t>
            </a:r>
          </a:p>
          <a:p>
            <a:r>
              <a:rPr lang="en-GB" sz="1400" i="1" dirty="0"/>
              <a:t>q5&lt;-</a:t>
            </a:r>
            <a:r>
              <a:rPr lang="en-GB" sz="1400" i="1" dirty="0" err="1"/>
              <a:t>sqldf</a:t>
            </a:r>
            <a:r>
              <a:rPr lang="en-GB" sz="1400" i="1" dirty="0"/>
              <a:t>("select count(*) AS customers, </a:t>
            </a:r>
            <a:r>
              <a:rPr lang="en-GB" sz="1400" i="1" dirty="0" err="1"/>
              <a:t>sconto</a:t>
            </a:r>
            <a:r>
              <a:rPr lang="en-GB" sz="1400" i="1" dirty="0"/>
              <a:t>, age from an5</a:t>
            </a:r>
          </a:p>
          <a:p>
            <a:r>
              <a:rPr lang="en-GB" sz="1400" i="1" dirty="0"/>
              <a:t>          group by </a:t>
            </a:r>
            <a:r>
              <a:rPr lang="en-GB" sz="1400" i="1" dirty="0" err="1"/>
              <a:t>sconto</a:t>
            </a:r>
            <a:r>
              <a:rPr lang="en-GB" sz="1400" i="1" dirty="0"/>
              <a:t>, age</a:t>
            </a:r>
          </a:p>
          <a:p>
            <a:r>
              <a:rPr lang="en-GB" sz="1400" i="1" dirty="0"/>
              <a:t>          order by age, customers DESC")</a:t>
            </a:r>
          </a:p>
          <a:p>
            <a:endParaRPr lang="en-GB" sz="1400" i="1" dirty="0"/>
          </a:p>
          <a:p>
            <a:r>
              <a:rPr lang="en-GB" sz="1400" i="1" dirty="0"/>
              <a:t>q51&lt;-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age='7-19' limit 3")</a:t>
            </a:r>
          </a:p>
          <a:p>
            <a:r>
              <a:rPr lang="en-GB" sz="1400" i="1" dirty="0"/>
              <a:t>q52&lt;-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age='20-35' limit 3")</a:t>
            </a:r>
          </a:p>
          <a:p>
            <a:r>
              <a:rPr lang="en-GB" sz="1400" i="1" dirty="0"/>
              <a:t>q53&lt;-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age='35-50' limit 3")</a:t>
            </a:r>
          </a:p>
          <a:p>
            <a:r>
              <a:rPr lang="en-GB" sz="1400" i="1" dirty="0"/>
              <a:t>q54&lt;-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age='50-65' limit 3")</a:t>
            </a:r>
          </a:p>
          <a:p>
            <a:r>
              <a:rPr lang="en-GB" sz="1400" i="1" dirty="0"/>
              <a:t>q55&lt;-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age='65+' limit 3")</a:t>
            </a:r>
          </a:p>
          <a:p>
            <a:r>
              <a:rPr lang="en-GB" sz="1400" i="1" dirty="0"/>
              <a:t>q6&lt;-</a:t>
            </a:r>
            <a:r>
              <a:rPr lang="en-GB" sz="1400" i="1" dirty="0" err="1"/>
              <a:t>rbind</a:t>
            </a:r>
            <a:r>
              <a:rPr lang="en-GB" sz="1400" i="1" dirty="0"/>
              <a:t>(q51,q52,q53,q54,q55)</a:t>
            </a:r>
          </a:p>
          <a:p>
            <a:endParaRPr lang="en-GB" sz="16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5903309" y="4667242"/>
            <a:ext cx="915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(q6,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sconto</a:t>
            </a:r>
            <a:r>
              <a:rPr lang="en-GB" sz="1200" i="1" dirty="0"/>
              <a:t>, y=customers,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stat="identity")</a:t>
            </a:r>
          </a:p>
          <a:p>
            <a:endParaRPr lang="en-GB" sz="12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7" y="1300021"/>
            <a:ext cx="6512723" cy="3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681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 smtClean="0"/>
              <a:t>Most popular payment method </a:t>
            </a:r>
            <a:r>
              <a:rPr lang="en-GB" sz="1800" dirty="0" err="1" smtClean="0"/>
              <a:t>piechart</a:t>
            </a:r>
            <a:endParaRPr lang="en-GB" sz="1800" dirty="0" smtClean="0"/>
          </a:p>
          <a:p>
            <a:r>
              <a:rPr lang="en-GB" sz="1800" dirty="0" err="1" smtClean="0"/>
              <a:t>Contanti</a:t>
            </a:r>
            <a:r>
              <a:rPr lang="en-GB" sz="1800" dirty="0" smtClean="0"/>
              <a:t> was the most popular payment method followed by </a:t>
            </a:r>
            <a:r>
              <a:rPr lang="en-GB" sz="1800" dirty="0" err="1" smtClean="0"/>
              <a:t>bancomat</a:t>
            </a:r>
            <a:r>
              <a:rPr lang="en-GB" sz="1800" dirty="0" smtClean="0"/>
              <a:t> and carta di </a:t>
            </a:r>
            <a:r>
              <a:rPr lang="en-GB" sz="1800" dirty="0" err="1" smtClean="0"/>
              <a:t>credito</a:t>
            </a:r>
            <a:endParaRPr lang="en-GB" sz="1800" dirty="0" smtClean="0"/>
          </a:p>
          <a:p>
            <a:r>
              <a:rPr lang="en-GB" sz="1800" dirty="0" smtClean="0"/>
              <a:t>Least popular was </a:t>
            </a:r>
            <a:r>
              <a:rPr lang="en-GB" sz="1800" dirty="0" err="1" smtClean="0"/>
              <a:t>acquisito</a:t>
            </a:r>
            <a:r>
              <a:rPr lang="en-GB" sz="1800" dirty="0" smtClean="0"/>
              <a:t> on-line which might be because of a lack of online development or marketing</a:t>
            </a:r>
          </a:p>
          <a:p>
            <a:r>
              <a:rPr lang="en-GB" sz="1800" dirty="0" smtClean="0"/>
              <a:t>This trend holds across all age groups as well.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12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1059" y="4382576"/>
            <a:ext cx="39502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code:</a:t>
            </a:r>
          </a:p>
          <a:p>
            <a:r>
              <a:rPr lang="en-GB" sz="1400" i="1" dirty="0"/>
              <a:t>q7&lt;-</a:t>
            </a:r>
            <a:r>
              <a:rPr lang="en-GB" sz="1400" i="1" dirty="0" err="1"/>
              <a:t>sqldf</a:t>
            </a:r>
            <a:r>
              <a:rPr lang="en-GB" sz="1400" i="1" dirty="0"/>
              <a:t>("select count(*) AS </a:t>
            </a:r>
            <a:r>
              <a:rPr lang="en-GB" sz="1400" i="1" dirty="0" err="1"/>
              <a:t>freq</a:t>
            </a:r>
            <a:r>
              <a:rPr lang="en-GB" sz="1400" i="1" dirty="0"/>
              <a:t>, </a:t>
            </a:r>
            <a:r>
              <a:rPr lang="en-GB" sz="1400" i="1" dirty="0" err="1"/>
              <a:t>tipo_pag</a:t>
            </a:r>
            <a:r>
              <a:rPr lang="en-GB" sz="1400" i="1" dirty="0"/>
              <a:t> from an5 group by </a:t>
            </a:r>
            <a:r>
              <a:rPr lang="en-GB" sz="1400" i="1" dirty="0" err="1"/>
              <a:t>tipo_pag</a:t>
            </a:r>
            <a:r>
              <a:rPr lang="en-GB" sz="1400" i="1" dirty="0"/>
              <a:t> </a:t>
            </a:r>
          </a:p>
          <a:p>
            <a:r>
              <a:rPr lang="en-GB" sz="1400" i="1" dirty="0"/>
              <a:t>          Order by </a:t>
            </a:r>
            <a:r>
              <a:rPr lang="en-GB" sz="1400" i="1" dirty="0" err="1"/>
              <a:t>freq</a:t>
            </a:r>
            <a:r>
              <a:rPr lang="en-GB" sz="1400" i="1" dirty="0"/>
              <a:t>  DESC</a:t>
            </a:r>
            <a:r>
              <a:rPr lang="en-GB" sz="1400" i="1" dirty="0" smtClean="0"/>
              <a:t>")</a:t>
            </a:r>
          </a:p>
          <a:p>
            <a:endParaRPr lang="en-GB" sz="1400" i="1" dirty="0" smtClean="0"/>
          </a:p>
          <a:p>
            <a:r>
              <a:rPr lang="en-GB" sz="1400" i="1" dirty="0" smtClean="0"/>
              <a:t>q8</a:t>
            </a:r>
            <a:r>
              <a:rPr lang="en-GB" sz="1400" i="1" dirty="0"/>
              <a:t>&lt;-</a:t>
            </a:r>
            <a:r>
              <a:rPr lang="en-GB" sz="1400" i="1" dirty="0" err="1"/>
              <a:t>sqldf</a:t>
            </a:r>
            <a:r>
              <a:rPr lang="en-GB" sz="1400" i="1" dirty="0"/>
              <a:t>("select count(*) AS </a:t>
            </a:r>
            <a:r>
              <a:rPr lang="en-GB" sz="1400" i="1" dirty="0" err="1"/>
              <a:t>freq</a:t>
            </a:r>
            <a:r>
              <a:rPr lang="en-GB" sz="1400" i="1" dirty="0"/>
              <a:t>, </a:t>
            </a:r>
            <a:r>
              <a:rPr lang="en-GB" sz="1400" i="1" dirty="0" err="1"/>
              <a:t>tipo_pag,age</a:t>
            </a:r>
            <a:r>
              <a:rPr lang="en-GB" sz="1400" i="1" dirty="0"/>
              <a:t> from </a:t>
            </a:r>
            <a:r>
              <a:rPr lang="en-GB" sz="1400" i="1" dirty="0" smtClean="0"/>
              <a:t>an5 group </a:t>
            </a:r>
            <a:r>
              <a:rPr lang="en-GB" sz="1400" i="1" dirty="0"/>
              <a:t>by </a:t>
            </a:r>
            <a:r>
              <a:rPr lang="en-GB" sz="1400" i="1" dirty="0" err="1"/>
              <a:t>tipo_pag</a:t>
            </a:r>
            <a:r>
              <a:rPr lang="en-GB" sz="1400" i="1" dirty="0"/>
              <a:t>, age </a:t>
            </a:r>
          </a:p>
          <a:p>
            <a:r>
              <a:rPr lang="en-GB" sz="1400" i="1" dirty="0" smtClean="0"/>
              <a:t>Order </a:t>
            </a:r>
            <a:r>
              <a:rPr lang="en-GB" sz="1400" i="1" dirty="0"/>
              <a:t>by age DESC, </a:t>
            </a:r>
            <a:r>
              <a:rPr lang="en-GB" sz="1400" i="1" dirty="0" err="1"/>
              <a:t>freq</a:t>
            </a:r>
            <a:r>
              <a:rPr lang="en-GB" sz="1400" i="1" dirty="0"/>
              <a:t>  DESC")</a:t>
            </a:r>
          </a:p>
          <a:p>
            <a:endParaRPr lang="en-GB" sz="1600" i="1" dirty="0"/>
          </a:p>
          <a:p>
            <a:endParaRPr lang="en-GB" sz="16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8145971" y="4686429"/>
            <a:ext cx="915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(q6,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sconto</a:t>
            </a:r>
            <a:r>
              <a:rPr lang="en-GB" sz="1200" i="1" dirty="0"/>
              <a:t>, y=customers,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</a:t>
            </a:r>
            <a:r>
              <a:rPr lang="en-GB" sz="1200" i="1" dirty="0" smtClean="0"/>
              <a:t>")</a:t>
            </a:r>
          </a:p>
          <a:p>
            <a:endParaRPr lang="en-GB" sz="1200" i="1" dirty="0" smtClean="0"/>
          </a:p>
          <a:p>
            <a:r>
              <a:rPr lang="en-GB" sz="1200" i="1" dirty="0" err="1" smtClean="0"/>
              <a:t>ggplot</a:t>
            </a:r>
            <a:r>
              <a:rPr lang="en-GB" sz="1200" i="1" dirty="0" smtClean="0"/>
              <a:t>(q8</a:t>
            </a:r>
            <a:r>
              <a:rPr lang="en-GB" sz="1200" i="1" dirty="0"/>
              <a:t>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tipo_pag</a:t>
            </a:r>
            <a:r>
              <a:rPr lang="en-GB" sz="1200" i="1" dirty="0"/>
              <a:t>, y=</a:t>
            </a:r>
            <a:r>
              <a:rPr lang="en-GB" sz="1200" i="1" dirty="0" err="1"/>
              <a:t>freq</a:t>
            </a:r>
            <a:r>
              <a:rPr lang="en-GB" sz="1200" i="1" dirty="0"/>
              <a:t>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stat="identity")</a:t>
            </a:r>
          </a:p>
          <a:p>
            <a:endParaRPr lang="en-GB" sz="1200" i="1" dirty="0"/>
          </a:p>
          <a:p>
            <a:endParaRPr lang="en-GB" sz="12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76" y="1100373"/>
            <a:ext cx="6278647" cy="311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08" y="3209713"/>
            <a:ext cx="1345265" cy="1201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712" y="4216837"/>
            <a:ext cx="3909443" cy="19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835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Customer distribution based on </a:t>
            </a:r>
            <a:r>
              <a:rPr lang="en-GB" sz="1800" dirty="0" err="1" smtClean="0"/>
              <a:t>Comune</a:t>
            </a:r>
            <a:endParaRPr lang="en-GB" sz="1800" dirty="0" smtClean="0"/>
          </a:p>
          <a:p>
            <a:r>
              <a:rPr lang="en-GB" sz="1800" dirty="0" smtClean="0"/>
              <a:t>Maximum customers belong to commune di Torino</a:t>
            </a:r>
          </a:p>
          <a:p>
            <a:r>
              <a:rPr lang="en-GB" sz="1800" dirty="0" err="1" smtClean="0"/>
              <a:t>Dato</a:t>
            </a:r>
            <a:r>
              <a:rPr lang="en-GB" sz="1800" dirty="0" smtClean="0"/>
              <a:t> </a:t>
            </a:r>
            <a:r>
              <a:rPr lang="en-GB" sz="1800" dirty="0" err="1" smtClean="0"/>
              <a:t>Mancato</a:t>
            </a:r>
            <a:r>
              <a:rPr lang="en-GB" sz="1800" dirty="0" smtClean="0"/>
              <a:t> comes as second highest but we chose not to remove or impute this category in order to maintain the data balance as it is.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13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4504924"/>
            <a:ext cx="553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code:</a:t>
            </a:r>
          </a:p>
          <a:p>
            <a:r>
              <a:rPr lang="en-GB" sz="1400" i="1" dirty="0"/>
              <a:t>q9&lt;- </a:t>
            </a:r>
            <a:r>
              <a:rPr lang="en-GB" sz="1400" i="1" dirty="0" err="1"/>
              <a:t>sqldf</a:t>
            </a:r>
            <a:r>
              <a:rPr lang="en-GB" sz="1400" i="1" dirty="0"/>
              <a:t>("select </a:t>
            </a:r>
            <a:r>
              <a:rPr lang="en-GB" sz="1400" i="1" dirty="0" err="1"/>
              <a:t>comune</a:t>
            </a:r>
            <a:r>
              <a:rPr lang="en-GB" sz="1400" i="1" dirty="0"/>
              <a:t>, count(*) as </a:t>
            </a:r>
            <a:r>
              <a:rPr lang="en-GB" sz="1400" i="1" dirty="0" err="1"/>
              <a:t>freq</a:t>
            </a:r>
            <a:r>
              <a:rPr lang="en-GB" sz="1400" i="1" dirty="0"/>
              <a:t> </a:t>
            </a:r>
          </a:p>
          <a:p>
            <a:r>
              <a:rPr lang="en-GB" sz="1400" i="1" dirty="0"/>
              <a:t>            from an5 </a:t>
            </a:r>
          </a:p>
          <a:p>
            <a:r>
              <a:rPr lang="en-GB" sz="1400" i="1" dirty="0"/>
              <a:t>           group by </a:t>
            </a:r>
            <a:r>
              <a:rPr lang="en-GB" sz="1400" i="1" dirty="0" err="1"/>
              <a:t>comune</a:t>
            </a:r>
            <a:r>
              <a:rPr lang="en-GB" sz="1400" i="1" dirty="0"/>
              <a:t> order by </a:t>
            </a:r>
            <a:r>
              <a:rPr lang="en-GB" sz="1400" i="1" dirty="0" err="1"/>
              <a:t>freq</a:t>
            </a:r>
            <a:r>
              <a:rPr lang="en-GB" sz="1400" i="1" dirty="0"/>
              <a:t> DESC</a:t>
            </a:r>
          </a:p>
          <a:p>
            <a:r>
              <a:rPr lang="en-GB" sz="1400" i="1" dirty="0"/>
              <a:t>           limit 10</a:t>
            </a:r>
            <a:r>
              <a:rPr lang="en-GB" sz="1400" i="1" dirty="0" smtClean="0"/>
              <a:t>")</a:t>
            </a:r>
            <a:endParaRPr lang="en-GB" sz="14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5903309" y="4667242"/>
            <a:ext cx="915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(q9, </a:t>
            </a:r>
            <a:r>
              <a:rPr lang="en-GB" sz="1200" i="1" dirty="0" err="1"/>
              <a:t>aes</a:t>
            </a:r>
            <a:r>
              <a:rPr lang="en-GB" sz="1200" i="1" dirty="0"/>
              <a:t>(x = </a:t>
            </a:r>
            <a:r>
              <a:rPr lang="en-GB" sz="1200" i="1" dirty="0" err="1"/>
              <a:t>comune</a:t>
            </a:r>
            <a:r>
              <a:rPr lang="en-GB" sz="1200" i="1" dirty="0"/>
              <a:t>, y = </a:t>
            </a:r>
            <a:r>
              <a:rPr lang="en-GB" sz="1200" i="1" dirty="0" err="1"/>
              <a:t>freq</a:t>
            </a:r>
            <a:r>
              <a:rPr lang="en-GB" sz="1200" i="1" dirty="0"/>
              <a:t>, fill = </a:t>
            </a:r>
            <a:r>
              <a:rPr lang="en-GB" sz="1200" i="1" dirty="0" err="1"/>
              <a:t>comune</a:t>
            </a:r>
            <a:r>
              <a:rPr lang="en-GB" sz="1200" i="1" dirty="0"/>
              <a:t>)) +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(width = 1, stat = "identity", </a:t>
            </a:r>
            <a:r>
              <a:rPr lang="en-GB" sz="1200" i="1" dirty="0" err="1"/>
              <a:t>color</a:t>
            </a:r>
            <a:r>
              <a:rPr lang="en-GB" sz="1200" i="1" dirty="0"/>
              <a:t> = "white") +</a:t>
            </a:r>
          </a:p>
          <a:p>
            <a:r>
              <a:rPr lang="en-GB" sz="1200" i="1" dirty="0"/>
              <a:t>  labs(title="Residential distribution")+</a:t>
            </a:r>
          </a:p>
          <a:p>
            <a:r>
              <a:rPr lang="en-GB" sz="1200" i="1" dirty="0"/>
              <a:t>  theme(</a:t>
            </a:r>
            <a:r>
              <a:rPr lang="en-GB" sz="1200" i="1" dirty="0" err="1"/>
              <a:t>axis.text.x</a:t>
            </a:r>
            <a:r>
              <a:rPr lang="en-GB" sz="1200" i="1" dirty="0"/>
              <a:t>=</a:t>
            </a:r>
            <a:r>
              <a:rPr lang="en-GB" sz="1200" i="1" dirty="0" err="1"/>
              <a:t>element_text</a:t>
            </a:r>
            <a:r>
              <a:rPr lang="en-GB" sz="1200" i="1" dirty="0"/>
              <a:t>(angle=65, </a:t>
            </a:r>
            <a:r>
              <a:rPr lang="en-GB" sz="1200" i="1" dirty="0" err="1"/>
              <a:t>vjust</a:t>
            </a:r>
            <a:r>
              <a:rPr lang="en-GB" sz="1200" i="1" dirty="0"/>
              <a:t>=0.6),</a:t>
            </a:r>
          </a:p>
          <a:p>
            <a:r>
              <a:rPr lang="en-GB" sz="1200" i="1" dirty="0"/>
              <a:t>        text = </a:t>
            </a:r>
            <a:r>
              <a:rPr lang="en-GB" sz="1200" i="1" dirty="0" err="1"/>
              <a:t>element_text</a:t>
            </a:r>
            <a:r>
              <a:rPr lang="en-GB" sz="1200" i="1" dirty="0"/>
              <a:t>(size=8))</a:t>
            </a:r>
            <a:endParaRPr lang="en-GB" sz="12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92" y="1306287"/>
            <a:ext cx="6108215" cy="30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25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306961" cy="300554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1800" dirty="0" smtClean="0"/>
              <a:t>Number of visits per customer</a:t>
            </a:r>
          </a:p>
          <a:p>
            <a:r>
              <a:rPr lang="en-GB" sz="1800" dirty="0" smtClean="0"/>
              <a:t>Maximum customer visit was 264, Minimum was 1. </a:t>
            </a:r>
          </a:p>
          <a:p>
            <a:r>
              <a:rPr lang="en-GB" sz="1800" dirty="0" smtClean="0"/>
              <a:t>Average visits per person was 7</a:t>
            </a:r>
            <a:endParaRPr lang="en-GB" sz="1800" dirty="0" smtClean="0"/>
          </a:p>
          <a:p>
            <a:r>
              <a:rPr lang="en-GB" sz="1800" dirty="0" smtClean="0"/>
              <a:t>Checking </a:t>
            </a:r>
            <a:r>
              <a:rPr lang="en-GB" sz="1800" dirty="0"/>
              <a:t>the difference in rows from an5 and i1, we know 9000 people did not visit any place</a:t>
            </a:r>
          </a:p>
          <a:p>
            <a:r>
              <a:rPr lang="en-GB" sz="1800" dirty="0" smtClean="0"/>
              <a:t>We fix this later using joins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Analysis method:</a:t>
            </a:r>
          </a:p>
          <a:p>
            <a:r>
              <a:rPr lang="en-GB" sz="1800" dirty="0" smtClean="0"/>
              <a:t>We use the file in13.</a:t>
            </a:r>
          </a:p>
          <a:p>
            <a:r>
              <a:rPr lang="en-GB" sz="1800" dirty="0" smtClean="0"/>
              <a:t>Combine </a:t>
            </a:r>
            <a:r>
              <a:rPr lang="en-GB" sz="1800" dirty="0" err="1" smtClean="0"/>
              <a:t>orari,datai</a:t>
            </a:r>
            <a:r>
              <a:rPr lang="en-GB" sz="1800" dirty="0" smtClean="0"/>
              <a:t> columns as characters and then convert to time using </a:t>
            </a:r>
            <a:r>
              <a:rPr lang="en-GB" sz="1800" dirty="0" err="1" smtClean="0"/>
              <a:t>POSXct</a:t>
            </a:r>
            <a:endParaRPr lang="en-GB" sz="1800" dirty="0" smtClean="0"/>
          </a:p>
          <a:p>
            <a:r>
              <a:rPr lang="en-GB" sz="1800" dirty="0" smtClean="0"/>
              <a:t>Rename </a:t>
            </a:r>
            <a:r>
              <a:rPr lang="en-GB" sz="1800" dirty="0" err="1" smtClean="0"/>
              <a:t>codice</a:t>
            </a:r>
            <a:r>
              <a:rPr lang="en-GB" sz="1800" dirty="0" smtClean="0"/>
              <a:t> </a:t>
            </a:r>
            <a:r>
              <a:rPr lang="en-GB" sz="1800" dirty="0" err="1" smtClean="0"/>
              <a:t>cliente</a:t>
            </a:r>
            <a:r>
              <a:rPr lang="en-GB" sz="1800" dirty="0" smtClean="0"/>
              <a:t> column to be same as an13 file</a:t>
            </a:r>
          </a:p>
          <a:p>
            <a:r>
              <a:rPr lang="en-GB" sz="1800" dirty="0" smtClean="0"/>
              <a:t>Group number of visits by customer</a:t>
            </a:r>
          </a:p>
          <a:p>
            <a:r>
              <a:rPr lang="en-GB" sz="1800" dirty="0" smtClean="0"/>
              <a:t>Moreover create a column named </a:t>
            </a:r>
            <a:r>
              <a:rPr lang="en-GB" sz="1800" dirty="0" err="1" smtClean="0"/>
              <a:t>associationpayment</a:t>
            </a:r>
            <a:r>
              <a:rPr lang="en-GB" sz="1800" dirty="0" smtClean="0"/>
              <a:t> which is 50% of the sum of amount hypothetical import. In other words, the amount needed to pay to the museums. 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14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4504924"/>
            <a:ext cx="55385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code:</a:t>
            </a:r>
          </a:p>
          <a:p>
            <a:r>
              <a:rPr lang="en-GB" sz="1400" i="1" dirty="0"/>
              <a:t>i1&lt;-   </a:t>
            </a:r>
            <a:r>
              <a:rPr lang="en-GB" sz="1400" i="1" dirty="0" err="1"/>
              <a:t>sqldf</a:t>
            </a:r>
            <a:r>
              <a:rPr lang="en-GB" sz="1400" i="1" dirty="0"/>
              <a:t>("select distinct </a:t>
            </a:r>
            <a:r>
              <a:rPr lang="en-GB" sz="1400" i="1" dirty="0" err="1"/>
              <a:t>codcliente</a:t>
            </a:r>
            <a:r>
              <a:rPr lang="en-GB" sz="1400" i="1" dirty="0"/>
              <a:t>, count(*) as visits from in13 </a:t>
            </a:r>
          </a:p>
          <a:p>
            <a:r>
              <a:rPr lang="en-GB" sz="1400" i="1" dirty="0"/>
              <a:t>              group by </a:t>
            </a:r>
            <a:r>
              <a:rPr lang="en-GB" sz="1400" i="1" dirty="0" err="1"/>
              <a:t>codcliente</a:t>
            </a:r>
            <a:endParaRPr lang="en-GB" sz="1400" i="1" dirty="0"/>
          </a:p>
          <a:p>
            <a:r>
              <a:rPr lang="en-GB" sz="1400" i="1" dirty="0"/>
              <a:t>               order by visits DESC")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5903309" y="4667242"/>
            <a:ext cx="915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(q9, </a:t>
            </a:r>
            <a:r>
              <a:rPr lang="en-GB" sz="1200" i="1" dirty="0" err="1"/>
              <a:t>aes</a:t>
            </a:r>
            <a:r>
              <a:rPr lang="en-GB" sz="1200" i="1" dirty="0"/>
              <a:t>(x = </a:t>
            </a:r>
            <a:r>
              <a:rPr lang="en-GB" sz="1200" i="1" dirty="0" err="1"/>
              <a:t>comune</a:t>
            </a:r>
            <a:r>
              <a:rPr lang="en-GB" sz="1200" i="1" dirty="0"/>
              <a:t>, y = </a:t>
            </a:r>
            <a:r>
              <a:rPr lang="en-GB" sz="1200" i="1" dirty="0" err="1"/>
              <a:t>freq</a:t>
            </a:r>
            <a:r>
              <a:rPr lang="en-GB" sz="1200" i="1" dirty="0"/>
              <a:t>, fill = </a:t>
            </a:r>
            <a:r>
              <a:rPr lang="en-GB" sz="1200" i="1" dirty="0" err="1"/>
              <a:t>comune</a:t>
            </a:r>
            <a:r>
              <a:rPr lang="en-GB" sz="1200" i="1" dirty="0"/>
              <a:t>)) +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(width = 1, stat = "identity", </a:t>
            </a:r>
            <a:r>
              <a:rPr lang="en-GB" sz="1200" i="1" dirty="0" err="1"/>
              <a:t>color</a:t>
            </a:r>
            <a:r>
              <a:rPr lang="en-GB" sz="1200" i="1" dirty="0"/>
              <a:t> = "white") +</a:t>
            </a:r>
          </a:p>
          <a:p>
            <a:r>
              <a:rPr lang="en-GB" sz="1200" i="1" dirty="0"/>
              <a:t>  labs(title="Residential distribution")+</a:t>
            </a:r>
          </a:p>
          <a:p>
            <a:r>
              <a:rPr lang="en-GB" sz="1200" i="1" dirty="0"/>
              <a:t>  theme(</a:t>
            </a:r>
            <a:r>
              <a:rPr lang="en-GB" sz="1200" i="1" dirty="0" err="1"/>
              <a:t>axis.text.x</a:t>
            </a:r>
            <a:r>
              <a:rPr lang="en-GB" sz="1200" i="1" dirty="0"/>
              <a:t>=</a:t>
            </a:r>
            <a:r>
              <a:rPr lang="en-GB" sz="1200" i="1" dirty="0" err="1"/>
              <a:t>element_text</a:t>
            </a:r>
            <a:r>
              <a:rPr lang="en-GB" sz="1200" i="1" dirty="0"/>
              <a:t>(angle=65, </a:t>
            </a:r>
            <a:r>
              <a:rPr lang="en-GB" sz="1200" i="1" dirty="0" err="1"/>
              <a:t>vjust</a:t>
            </a:r>
            <a:r>
              <a:rPr lang="en-GB" sz="1200" i="1" dirty="0"/>
              <a:t>=0.6),</a:t>
            </a:r>
          </a:p>
          <a:p>
            <a:r>
              <a:rPr lang="en-GB" sz="1200" i="1" dirty="0"/>
              <a:t>        text = </a:t>
            </a:r>
            <a:r>
              <a:rPr lang="en-GB" sz="1200" i="1" dirty="0" err="1"/>
              <a:t>element_text</a:t>
            </a:r>
            <a:r>
              <a:rPr lang="en-GB" sz="1200" i="1" dirty="0"/>
              <a:t>(size=8))</a:t>
            </a:r>
            <a:endParaRPr lang="en-GB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872" y="1195369"/>
            <a:ext cx="2550856" cy="31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710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306961" cy="4494746"/>
          </a:xfrm>
        </p:spPr>
        <p:txBody>
          <a:bodyPr>
            <a:normAutofit lnSpcReduction="10000"/>
          </a:bodyPr>
          <a:lstStyle/>
          <a:p>
            <a:r>
              <a:rPr lang="en-GB" sz="1800" dirty="0" smtClean="0"/>
              <a:t>Amount that each customer would have needed to pay otherwise is given in the following table</a:t>
            </a:r>
          </a:p>
          <a:p>
            <a:r>
              <a:rPr lang="en-GB" sz="1800" dirty="0" smtClean="0"/>
              <a:t>Mean amount each customer would have paid if not bought the subscription vs import already paid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Rudimentary Profit Analysis</a:t>
            </a:r>
          </a:p>
          <a:p>
            <a:pPr marL="0" indent="0">
              <a:buNone/>
            </a:pPr>
            <a:r>
              <a:rPr lang="en-GB" sz="1800" dirty="0" smtClean="0"/>
              <a:t>The profit while compared to </a:t>
            </a:r>
            <a:r>
              <a:rPr lang="en-GB" sz="1800" dirty="0" err="1" smtClean="0"/>
              <a:t>associationpayment</a:t>
            </a:r>
            <a:r>
              <a:rPr lang="en-GB" sz="1800" dirty="0" smtClean="0"/>
              <a:t> of 50%, comes out to be </a:t>
            </a:r>
            <a:r>
              <a:rPr lang="en-GB" sz="1800" b="1" dirty="0" smtClean="0"/>
              <a:t>60.89%</a:t>
            </a:r>
            <a:r>
              <a:rPr lang="en-GB" sz="1800" dirty="0" smtClean="0"/>
              <a:t>, considering the sum(</a:t>
            </a:r>
            <a:r>
              <a:rPr lang="en-GB" sz="1800" dirty="0" err="1" smtClean="0"/>
              <a:t>importo</a:t>
            </a:r>
            <a:r>
              <a:rPr lang="en-GB" sz="1800" dirty="0" smtClean="0"/>
              <a:t>) and sum(</a:t>
            </a:r>
            <a:r>
              <a:rPr lang="en-GB" sz="1800" dirty="0" err="1" smtClean="0"/>
              <a:t>associationpayment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15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33" y="1300021"/>
            <a:ext cx="1973827" cy="2252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52" y="3314100"/>
            <a:ext cx="39147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248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Join, clean and derived data columns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8050162" cy="3005541"/>
          </a:xfrm>
        </p:spPr>
        <p:txBody>
          <a:bodyPr>
            <a:normAutofit/>
          </a:bodyPr>
          <a:lstStyle/>
          <a:p>
            <a:r>
              <a:rPr lang="en-GB" sz="1800" dirty="0" smtClean="0"/>
              <a:t>All derived columns from an13, in13 and data1 combined together using joins on </a:t>
            </a:r>
            <a:r>
              <a:rPr lang="en-GB" sz="1800" dirty="0" err="1" smtClean="0"/>
              <a:t>codice</a:t>
            </a:r>
            <a:r>
              <a:rPr lang="en-GB" sz="1800" dirty="0" smtClean="0"/>
              <a:t> </a:t>
            </a:r>
            <a:r>
              <a:rPr lang="en-GB" sz="1800" dirty="0" err="1" smtClean="0"/>
              <a:t>cliente</a:t>
            </a:r>
            <a:r>
              <a:rPr lang="en-GB" sz="1800" dirty="0" smtClean="0"/>
              <a:t>. </a:t>
            </a:r>
            <a:r>
              <a:rPr lang="en-GB" sz="1800" dirty="0" err="1" smtClean="0"/>
              <a:t>Rbind</a:t>
            </a:r>
            <a:r>
              <a:rPr lang="en-GB" sz="1800" dirty="0" smtClean="0"/>
              <a:t> customers who are not in in13(no visits)</a:t>
            </a:r>
          </a:p>
          <a:p>
            <a:r>
              <a:rPr lang="en-GB" sz="1800" dirty="0" smtClean="0"/>
              <a:t>Subsequent cleaning performed to remove unnecessary columns. </a:t>
            </a:r>
          </a:p>
          <a:p>
            <a:r>
              <a:rPr lang="en-GB" sz="1800" dirty="0" smtClean="0"/>
              <a:t>Convert date subscription to weekly</a:t>
            </a:r>
          </a:p>
          <a:p>
            <a:r>
              <a:rPr lang="en-GB" sz="1800" dirty="0" smtClean="0"/>
              <a:t>Final data form is given as follows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16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4775829"/>
            <a:ext cx="88936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code:</a:t>
            </a:r>
          </a:p>
          <a:p>
            <a:r>
              <a:rPr lang="en-GB" sz="1400" i="1" dirty="0"/>
              <a:t>i5&lt;-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an5 as A,i4 as I </a:t>
            </a:r>
          </a:p>
          <a:p>
            <a:r>
              <a:rPr lang="en-GB" sz="1400" i="1" dirty="0"/>
              <a:t>         ON </a:t>
            </a:r>
            <a:r>
              <a:rPr lang="en-GB" sz="1400" i="1" dirty="0" err="1"/>
              <a:t>A.codcliente</a:t>
            </a:r>
            <a:r>
              <a:rPr lang="en-GB" sz="1400" i="1" dirty="0"/>
              <a:t>=</a:t>
            </a:r>
            <a:r>
              <a:rPr lang="en-GB" sz="1400" i="1" dirty="0" err="1"/>
              <a:t>I.codcliente</a:t>
            </a:r>
            <a:r>
              <a:rPr lang="en-GB" sz="1400" i="1" dirty="0"/>
              <a:t>")</a:t>
            </a:r>
          </a:p>
          <a:p>
            <a:r>
              <a:rPr lang="en-GB" sz="1400" i="1" dirty="0"/>
              <a:t>i5&lt;-i5[,-13]</a:t>
            </a:r>
          </a:p>
          <a:p>
            <a:r>
              <a:rPr lang="en-GB" sz="1400" i="1" dirty="0"/>
              <a:t>View(i5)</a:t>
            </a:r>
          </a:p>
          <a:p>
            <a:r>
              <a:rPr lang="en-GB" sz="1400" i="1" dirty="0"/>
              <a:t>##now do another join to concatenate data1 </a:t>
            </a:r>
            <a:r>
              <a:rPr lang="en-GB" sz="1400" i="1" dirty="0" err="1"/>
              <a:t>dataframe</a:t>
            </a:r>
            <a:r>
              <a:rPr lang="en-GB" sz="1400" i="1" dirty="0"/>
              <a:t> to know who churned and who did not</a:t>
            </a:r>
          </a:p>
          <a:p>
            <a:r>
              <a:rPr lang="en-GB" sz="1400" i="1" dirty="0"/>
              <a:t>total&lt;-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i5 as A,data1 as D </a:t>
            </a:r>
            <a:r>
              <a:rPr lang="en-GB" sz="1400" i="1" dirty="0" smtClean="0"/>
              <a:t> </a:t>
            </a:r>
            <a:r>
              <a:rPr lang="en-GB" sz="1400" i="1" dirty="0"/>
              <a:t>ON </a:t>
            </a:r>
            <a:r>
              <a:rPr lang="en-GB" sz="1400" i="1" dirty="0" err="1"/>
              <a:t>A.codcliente</a:t>
            </a:r>
            <a:r>
              <a:rPr lang="en-GB" sz="1400" i="1" dirty="0"/>
              <a:t>=</a:t>
            </a:r>
            <a:r>
              <a:rPr lang="en-GB" sz="1400" i="1" dirty="0" err="1"/>
              <a:t>D.codcliente</a:t>
            </a:r>
            <a:r>
              <a:rPr lang="en-GB" sz="1400" i="1" dirty="0"/>
              <a:t>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95170"/>
            <a:ext cx="12192000" cy="17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9418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6309853" cy="254907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T</a:t>
            </a:r>
            <a:r>
              <a:rPr lang="en-GB" sz="1800" dirty="0" smtClean="0"/>
              <a:t>hus </a:t>
            </a:r>
            <a:r>
              <a:rPr lang="en-GB" sz="1800" dirty="0"/>
              <a:t>from the correlation plot, we can say that </a:t>
            </a:r>
            <a:r>
              <a:rPr lang="en-GB" sz="1800" dirty="0" err="1"/>
              <a:t>freq_visits</a:t>
            </a:r>
            <a:r>
              <a:rPr lang="en-GB" sz="1800" dirty="0"/>
              <a:t> are </a:t>
            </a:r>
            <a:r>
              <a:rPr lang="en-GB" sz="1800" dirty="0" smtClean="0"/>
              <a:t>strongly </a:t>
            </a:r>
            <a:r>
              <a:rPr lang="en-GB" sz="1800" dirty="0"/>
              <a:t>correlated to </a:t>
            </a:r>
            <a:r>
              <a:rPr lang="en-GB" sz="1800" dirty="0" err="1"/>
              <a:t>associationpayment</a:t>
            </a:r>
            <a:r>
              <a:rPr lang="en-GB" sz="1800" dirty="0"/>
              <a:t>, while </a:t>
            </a:r>
            <a:r>
              <a:rPr lang="en-GB" sz="1800" dirty="0" err="1"/>
              <a:t>importo</a:t>
            </a:r>
            <a:r>
              <a:rPr lang="en-GB" sz="1800" dirty="0"/>
              <a:t> is </a:t>
            </a:r>
            <a:r>
              <a:rPr lang="en-GB" sz="1800" dirty="0" smtClean="0"/>
              <a:t>not correlated </a:t>
            </a:r>
            <a:r>
              <a:rPr lang="en-GB" sz="1800" dirty="0"/>
              <a:t>to both, </a:t>
            </a:r>
            <a:r>
              <a:rPr lang="en-GB" sz="1800" dirty="0" err="1"/>
              <a:t>freq_visits</a:t>
            </a:r>
            <a:r>
              <a:rPr lang="en-GB" sz="1800" dirty="0"/>
              <a:t> and association </a:t>
            </a:r>
            <a:r>
              <a:rPr lang="en-GB" sz="1800" dirty="0" smtClean="0"/>
              <a:t>payment</a:t>
            </a:r>
          </a:p>
          <a:p>
            <a:r>
              <a:rPr lang="en-GB" sz="1800" dirty="0" smtClean="0"/>
              <a:t>Correlation </a:t>
            </a:r>
            <a:r>
              <a:rPr lang="en-GB" sz="1800" dirty="0" err="1" smtClean="0"/>
              <a:t>freq_visits</a:t>
            </a:r>
            <a:r>
              <a:rPr lang="en-GB" sz="1800" dirty="0" smtClean="0"/>
              <a:t> and import </a:t>
            </a:r>
            <a:r>
              <a:rPr lang="en-GB" sz="1800" b="1" dirty="0" smtClean="0"/>
              <a:t>0.0985448</a:t>
            </a:r>
          </a:p>
          <a:p>
            <a:r>
              <a:rPr lang="en-GB" sz="1800" dirty="0"/>
              <a:t>So we select association payment and </a:t>
            </a:r>
            <a:r>
              <a:rPr lang="en-GB" sz="1800" dirty="0" err="1"/>
              <a:t>importo</a:t>
            </a:r>
            <a:r>
              <a:rPr lang="en-GB" sz="1800" dirty="0"/>
              <a:t> as numerical </a:t>
            </a:r>
            <a:r>
              <a:rPr lang="en-GB" sz="1800" dirty="0" smtClean="0"/>
              <a:t>variables</a:t>
            </a:r>
          </a:p>
          <a:p>
            <a:r>
              <a:rPr lang="en-GB" sz="1800" dirty="0"/>
              <a:t>Subsequently change si2014 with Churn column which states if the customer churned or not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17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3864395"/>
            <a:ext cx="8893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R Code:</a:t>
            </a:r>
          </a:p>
          <a:p>
            <a:r>
              <a:rPr lang="en-GB" sz="1600" i="1" dirty="0" err="1" smtClean="0"/>
              <a:t>train$importo</a:t>
            </a:r>
            <a:r>
              <a:rPr lang="en-GB" sz="1600" i="1" dirty="0"/>
              <a:t>&lt;-</a:t>
            </a:r>
            <a:r>
              <a:rPr lang="en-GB" sz="1600" i="1" dirty="0" err="1"/>
              <a:t>as.numeric</a:t>
            </a:r>
            <a:r>
              <a:rPr lang="en-GB" sz="1600" i="1" dirty="0"/>
              <a:t>(</a:t>
            </a:r>
            <a:r>
              <a:rPr lang="en-GB" sz="1600" i="1" dirty="0" err="1"/>
              <a:t>train$importo</a:t>
            </a:r>
            <a:r>
              <a:rPr lang="en-GB" sz="1600" i="1" dirty="0"/>
              <a:t>)</a:t>
            </a:r>
          </a:p>
          <a:p>
            <a:r>
              <a:rPr lang="en-GB" sz="1600" i="1" dirty="0" err="1"/>
              <a:t>train$freq_visits</a:t>
            </a:r>
            <a:r>
              <a:rPr lang="en-GB" sz="1600" i="1" dirty="0"/>
              <a:t>&lt;-</a:t>
            </a:r>
            <a:r>
              <a:rPr lang="en-GB" sz="1600" i="1" dirty="0" err="1"/>
              <a:t>as.numeric</a:t>
            </a:r>
            <a:r>
              <a:rPr lang="en-GB" sz="1600" i="1" dirty="0"/>
              <a:t>(</a:t>
            </a:r>
            <a:r>
              <a:rPr lang="en-GB" sz="1600" i="1" dirty="0" err="1"/>
              <a:t>train$freq_visits</a:t>
            </a:r>
            <a:r>
              <a:rPr lang="en-GB" sz="1600" i="1" dirty="0"/>
              <a:t>)</a:t>
            </a:r>
          </a:p>
          <a:p>
            <a:r>
              <a:rPr lang="en-GB" sz="1600" i="1" dirty="0" err="1"/>
              <a:t>numeric.var</a:t>
            </a:r>
            <a:r>
              <a:rPr lang="en-GB" sz="1600" i="1" dirty="0"/>
              <a:t> &lt;- </a:t>
            </a:r>
            <a:r>
              <a:rPr lang="en-GB" sz="1600" i="1" dirty="0" err="1"/>
              <a:t>sapply</a:t>
            </a:r>
            <a:r>
              <a:rPr lang="en-GB" sz="1600" i="1" dirty="0"/>
              <a:t>(train, </a:t>
            </a:r>
            <a:r>
              <a:rPr lang="en-GB" sz="1600" i="1" dirty="0" err="1"/>
              <a:t>is.numeric</a:t>
            </a:r>
            <a:r>
              <a:rPr lang="en-GB" sz="1600" i="1" dirty="0"/>
              <a:t>)</a:t>
            </a:r>
          </a:p>
          <a:p>
            <a:r>
              <a:rPr lang="en-GB" sz="1600" i="1" dirty="0" err="1"/>
              <a:t>corr.matrix</a:t>
            </a:r>
            <a:r>
              <a:rPr lang="en-GB" sz="1600" i="1" dirty="0"/>
              <a:t> &lt;- </a:t>
            </a:r>
            <a:r>
              <a:rPr lang="en-GB" sz="1600" i="1" dirty="0" err="1"/>
              <a:t>cor</a:t>
            </a:r>
            <a:r>
              <a:rPr lang="en-GB" sz="1600" i="1" dirty="0"/>
              <a:t>(train[,</a:t>
            </a:r>
            <a:r>
              <a:rPr lang="en-GB" sz="1600" i="1" dirty="0" err="1"/>
              <a:t>numeric.var</a:t>
            </a:r>
            <a:r>
              <a:rPr lang="en-GB" sz="1600" i="1" dirty="0"/>
              <a:t>])</a:t>
            </a:r>
          </a:p>
          <a:p>
            <a:r>
              <a:rPr lang="en-GB" sz="1600" i="1" dirty="0" err="1"/>
              <a:t>corrplot</a:t>
            </a:r>
            <a:r>
              <a:rPr lang="en-GB" sz="1600" i="1" dirty="0"/>
              <a:t>(</a:t>
            </a:r>
            <a:r>
              <a:rPr lang="en-GB" sz="1600" i="1" dirty="0" err="1"/>
              <a:t>corr.matrix</a:t>
            </a:r>
            <a:r>
              <a:rPr lang="en-GB" sz="1600" i="1" dirty="0"/>
              <a:t>, main="\n\</a:t>
            </a:r>
            <a:r>
              <a:rPr lang="en-GB" sz="1600" i="1" dirty="0" err="1"/>
              <a:t>nCorrelation</a:t>
            </a:r>
            <a:r>
              <a:rPr lang="en-GB" sz="1600" i="1" dirty="0"/>
              <a:t> Plot for Numerical Variables", method="number")</a:t>
            </a:r>
          </a:p>
          <a:p>
            <a:r>
              <a:rPr lang="en-GB" sz="1600" i="1" dirty="0" err="1"/>
              <a:t>cor</a:t>
            </a:r>
            <a:r>
              <a:rPr lang="en-GB" sz="1600" i="1" dirty="0"/>
              <a:t>(</a:t>
            </a:r>
            <a:r>
              <a:rPr lang="en-GB" sz="1600" i="1" dirty="0" err="1"/>
              <a:t>train$freq_visits,train$importo</a:t>
            </a:r>
            <a:r>
              <a:rPr lang="en-GB" sz="1600" i="1" dirty="0"/>
              <a:t>)</a:t>
            </a:r>
            <a:endParaRPr lang="en-GB" sz="14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52" y="1200521"/>
            <a:ext cx="4639904" cy="39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926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Lumping Factors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6309853" cy="1948191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As can be seen from the </a:t>
            </a:r>
            <a:r>
              <a:rPr lang="en-GB" sz="1800" dirty="0" err="1" smtClean="0"/>
              <a:t>str</a:t>
            </a:r>
            <a:r>
              <a:rPr lang="en-GB" sz="1800" dirty="0" smtClean="0"/>
              <a:t>(main), the data frame has many factors levels specially in commune, cap, </a:t>
            </a:r>
            <a:r>
              <a:rPr lang="en-GB" sz="1800" dirty="0" err="1" smtClean="0"/>
              <a:t>agenzia</a:t>
            </a:r>
            <a:endParaRPr lang="en-GB" sz="1800" dirty="0"/>
          </a:p>
          <a:p>
            <a:r>
              <a:rPr lang="en-GB" sz="1800" dirty="0" smtClean="0"/>
              <a:t>This form will make it very difficult to form any predictive model</a:t>
            </a:r>
          </a:p>
          <a:p>
            <a:r>
              <a:rPr lang="en-GB" sz="1800" dirty="0" smtClean="0"/>
              <a:t>We choose </a:t>
            </a:r>
            <a:r>
              <a:rPr lang="en-GB" sz="1800" dirty="0" err="1" smtClean="0"/>
              <a:t>fct_lump</a:t>
            </a:r>
            <a:r>
              <a:rPr lang="en-GB" sz="1800" dirty="0" smtClean="0"/>
              <a:t>() function to get a selected number of factor levels based on the data distribution</a:t>
            </a:r>
          </a:p>
          <a:p>
            <a:r>
              <a:rPr lang="en-GB" sz="1800" dirty="0" smtClean="0"/>
              <a:t>New data structure is shown on the bottom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18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3864395"/>
            <a:ext cx="8893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R Code:</a:t>
            </a:r>
          </a:p>
          <a:p>
            <a:r>
              <a:rPr lang="en-GB" sz="1600" i="1" dirty="0" err="1"/>
              <a:t>train$agenzia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train$agenzia,n</a:t>
            </a:r>
            <a:r>
              <a:rPr lang="en-GB" sz="1600" i="1" dirty="0"/>
              <a:t>=4)</a:t>
            </a:r>
          </a:p>
          <a:p>
            <a:r>
              <a:rPr lang="en-GB" sz="1600" i="1" dirty="0" err="1"/>
              <a:t>train$agenzia_tipo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train$agenzia_tipo,n</a:t>
            </a:r>
            <a:r>
              <a:rPr lang="en-GB" sz="1600" i="1" dirty="0"/>
              <a:t>=4)</a:t>
            </a:r>
          </a:p>
          <a:p>
            <a:r>
              <a:rPr lang="en-GB" sz="1600" i="1" dirty="0" err="1"/>
              <a:t>train$cap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train$cap</a:t>
            </a:r>
            <a:r>
              <a:rPr lang="en-GB" sz="1600" i="1" dirty="0"/>
              <a:t>, n=4)</a:t>
            </a:r>
          </a:p>
          <a:p>
            <a:r>
              <a:rPr lang="en-GB" sz="1600" i="1" dirty="0" err="1"/>
              <a:t>train$comune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train$comune</a:t>
            </a:r>
            <a:r>
              <a:rPr lang="en-GB" sz="1600" i="1" dirty="0"/>
              <a:t>, n=2)</a:t>
            </a:r>
          </a:p>
          <a:p>
            <a:r>
              <a:rPr lang="en-GB" sz="1600" i="1" dirty="0" err="1"/>
              <a:t>train$weekstart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train$weekstart</a:t>
            </a:r>
            <a:r>
              <a:rPr lang="en-GB" sz="1600" i="1" dirty="0"/>
              <a:t>, n= 4)</a:t>
            </a:r>
          </a:p>
          <a:p>
            <a:r>
              <a:rPr lang="en-GB" sz="1600" i="1" dirty="0" err="1"/>
              <a:t>train$sconto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train$sconto</a:t>
            </a:r>
            <a:r>
              <a:rPr lang="en-GB" sz="1600" i="1" dirty="0"/>
              <a:t>, n=4)</a:t>
            </a:r>
          </a:p>
          <a:p>
            <a:r>
              <a:rPr lang="en-GB" sz="1600" i="1" dirty="0" err="1"/>
              <a:t>train$riduzione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train$riduzione</a:t>
            </a:r>
            <a:r>
              <a:rPr lang="en-GB" sz="1600" i="1" dirty="0"/>
              <a:t>, n=4)</a:t>
            </a:r>
            <a:endParaRPr lang="en-GB" sz="1600" i="1" dirty="0" smtClean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836" y="1030537"/>
            <a:ext cx="3942301" cy="2404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165" y="3613760"/>
            <a:ext cx="3583641" cy="26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111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Dummy Variables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812771" cy="1948191"/>
          </a:xfrm>
        </p:spPr>
        <p:txBody>
          <a:bodyPr>
            <a:normAutofit/>
          </a:bodyPr>
          <a:lstStyle/>
          <a:p>
            <a:r>
              <a:rPr lang="en-GB" sz="1800" dirty="0" smtClean="0"/>
              <a:t>To further get the data in a workable form, we use dummy variables to convert the </a:t>
            </a:r>
            <a:r>
              <a:rPr lang="en-GB" sz="1800" dirty="0" err="1" smtClean="0"/>
              <a:t>dataframe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Moreover, we perform a Churn proportion check to see how it is distributed in the rows. </a:t>
            </a:r>
            <a:r>
              <a:rPr lang="en-GB" sz="1800" i="1" dirty="0" smtClean="0"/>
              <a:t>Around 70%-30% (No-Yes)</a:t>
            </a:r>
          </a:p>
          <a:p>
            <a:endParaRPr lang="en-GB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19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3686335"/>
            <a:ext cx="8893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R Code:</a:t>
            </a:r>
          </a:p>
          <a:p>
            <a:r>
              <a:rPr lang="en-GB" sz="1600" i="1" dirty="0" err="1"/>
              <a:t>train$Churn</a:t>
            </a:r>
            <a:r>
              <a:rPr lang="en-GB" sz="1600" i="1" dirty="0"/>
              <a:t>&lt;-</a:t>
            </a:r>
            <a:r>
              <a:rPr lang="en-GB" sz="1600" i="1" dirty="0" err="1"/>
              <a:t>as.integer</a:t>
            </a:r>
            <a:r>
              <a:rPr lang="en-GB" sz="1600" i="1" dirty="0"/>
              <a:t>(</a:t>
            </a:r>
            <a:r>
              <a:rPr lang="en-GB" sz="1600" i="1" dirty="0" err="1"/>
              <a:t>train$Churn</a:t>
            </a:r>
            <a:r>
              <a:rPr lang="en-GB" sz="1600" i="1" dirty="0"/>
              <a:t>)</a:t>
            </a:r>
          </a:p>
          <a:p>
            <a:r>
              <a:rPr lang="en-GB" sz="1600" i="1" dirty="0"/>
              <a:t>View(train)</a:t>
            </a:r>
          </a:p>
          <a:p>
            <a:r>
              <a:rPr lang="en-GB" sz="1600" i="1" dirty="0" err="1"/>
              <a:t>str</a:t>
            </a:r>
            <a:r>
              <a:rPr lang="en-GB" sz="1600" i="1" dirty="0"/>
              <a:t>(train)</a:t>
            </a:r>
          </a:p>
          <a:p>
            <a:r>
              <a:rPr lang="en-GB" sz="1600" i="1" dirty="0"/>
              <a:t>dummy &lt;- </a:t>
            </a:r>
            <a:r>
              <a:rPr lang="en-GB" sz="1600" i="1" dirty="0" err="1"/>
              <a:t>dummyVars</a:t>
            </a:r>
            <a:r>
              <a:rPr lang="en-GB" sz="1600" i="1" dirty="0"/>
              <a:t>("~.",data=train, </a:t>
            </a:r>
            <a:r>
              <a:rPr lang="en-GB" sz="1600" i="1" dirty="0" err="1"/>
              <a:t>fullRank</a:t>
            </a:r>
            <a:r>
              <a:rPr lang="en-GB" sz="1600" i="1" dirty="0"/>
              <a:t>=F)</a:t>
            </a:r>
          </a:p>
          <a:p>
            <a:r>
              <a:rPr lang="en-GB" sz="1600" i="1" dirty="0"/>
              <a:t>dv1 &lt;- </a:t>
            </a:r>
            <a:r>
              <a:rPr lang="en-GB" sz="1600" i="1" dirty="0" err="1"/>
              <a:t>as.data.frame</a:t>
            </a:r>
            <a:r>
              <a:rPr lang="en-GB" sz="1600" i="1" dirty="0"/>
              <a:t>(predict(</a:t>
            </a:r>
            <a:r>
              <a:rPr lang="en-GB" sz="1600" i="1" dirty="0" err="1"/>
              <a:t>dummy,train</a:t>
            </a:r>
            <a:r>
              <a:rPr lang="en-GB" sz="1600" i="1" dirty="0"/>
              <a:t>))</a:t>
            </a:r>
          </a:p>
          <a:p>
            <a:r>
              <a:rPr lang="en-GB" sz="1600" i="1" dirty="0"/>
              <a:t>print(names(dv1</a:t>
            </a:r>
            <a:r>
              <a:rPr lang="en-GB" sz="1600" i="1" dirty="0" smtClean="0"/>
              <a:t>))</a:t>
            </a:r>
            <a:endParaRPr lang="en-GB" sz="1600" i="1" dirty="0"/>
          </a:p>
          <a:p>
            <a:r>
              <a:rPr lang="en-GB" sz="1600" i="1" dirty="0" err="1"/>
              <a:t>prop.table</a:t>
            </a:r>
            <a:r>
              <a:rPr lang="en-GB" sz="1600" i="1" dirty="0"/>
              <a:t>(table(dv1$Churn))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0" y="1027323"/>
            <a:ext cx="3525417" cy="2625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471" y="1027323"/>
            <a:ext cx="1980167" cy="3085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970" y="4549993"/>
            <a:ext cx="4000965" cy="9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754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6" name="Rectangle 93"/>
          <p:cNvSpPr/>
          <p:nvPr/>
        </p:nvSpPr>
        <p:spPr>
          <a:xfrm>
            <a:off x="5983798" y="1269931"/>
            <a:ext cx="1096802" cy="387780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Sources</a:t>
            </a:r>
            <a:endParaRPr lang="en-US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7" name="Rectangle 95"/>
          <p:cNvSpPr/>
          <p:nvPr/>
        </p:nvSpPr>
        <p:spPr>
          <a:xfrm>
            <a:off x="6003117" y="2827747"/>
            <a:ext cx="2752705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Few Important variables</a:t>
            </a:r>
            <a:endParaRPr lang="en-US" sz="1700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7DAFE67-27E6-4282-A8A8-8CA735993BD7}"/>
              </a:ext>
            </a:extLst>
          </p:cNvPr>
          <p:cNvGrpSpPr/>
          <p:nvPr/>
        </p:nvGrpSpPr>
        <p:grpSpPr>
          <a:xfrm>
            <a:off x="5026372" y="1268334"/>
            <a:ext cx="764860" cy="765060"/>
            <a:chOff x="5341066" y="2493365"/>
            <a:chExt cx="764860" cy="765060"/>
          </a:xfrm>
        </p:grpSpPr>
        <p:sp>
          <p:nvSpPr>
            <p:cNvPr id="9" name="Oval 84"/>
            <p:cNvSpPr/>
            <p:nvPr/>
          </p:nvSpPr>
          <p:spPr bwMode="auto">
            <a:xfrm>
              <a:off x="5341066" y="2493365"/>
              <a:ext cx="764860" cy="765060"/>
            </a:xfrm>
            <a:prstGeom prst="ellipse">
              <a:avLst/>
            </a:prstGeom>
            <a:solidFill>
              <a:srgbClr val="9BD7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10" name="Freeform 127"/>
            <p:cNvSpPr>
              <a:spLocks noChangeArrowheads="1"/>
            </p:cNvSpPr>
            <p:nvPr/>
          </p:nvSpPr>
          <p:spPr bwMode="auto">
            <a:xfrm>
              <a:off x="5516392" y="2703707"/>
              <a:ext cx="414209" cy="333566"/>
            </a:xfrm>
            <a:custGeom>
              <a:avLst/>
              <a:gdLst>
                <a:gd name="T0" fmla="*/ 169 w 497"/>
                <a:gd name="T1" fmla="*/ 196 h 400"/>
                <a:gd name="T2" fmla="*/ 169 w 497"/>
                <a:gd name="T3" fmla="*/ 196 h 400"/>
                <a:gd name="T4" fmla="*/ 248 w 497"/>
                <a:gd name="T5" fmla="*/ 275 h 400"/>
                <a:gd name="T6" fmla="*/ 328 w 497"/>
                <a:gd name="T7" fmla="*/ 196 h 400"/>
                <a:gd name="T8" fmla="*/ 248 w 497"/>
                <a:gd name="T9" fmla="*/ 116 h 400"/>
                <a:gd name="T10" fmla="*/ 169 w 497"/>
                <a:gd name="T11" fmla="*/ 196 h 400"/>
                <a:gd name="T12" fmla="*/ 116 w 497"/>
                <a:gd name="T13" fmla="*/ 169 h 400"/>
                <a:gd name="T14" fmla="*/ 116 w 497"/>
                <a:gd name="T15" fmla="*/ 169 h 400"/>
                <a:gd name="T16" fmla="*/ 248 w 497"/>
                <a:gd name="T17" fmla="*/ 63 h 400"/>
                <a:gd name="T18" fmla="*/ 345 w 497"/>
                <a:gd name="T19" fmla="*/ 98 h 400"/>
                <a:gd name="T20" fmla="*/ 390 w 497"/>
                <a:gd name="T21" fmla="*/ 98 h 400"/>
                <a:gd name="T22" fmla="*/ 390 w 497"/>
                <a:gd name="T23" fmla="*/ 54 h 400"/>
                <a:gd name="T24" fmla="*/ 248 w 497"/>
                <a:gd name="T25" fmla="*/ 0 h 400"/>
                <a:gd name="T26" fmla="*/ 62 w 497"/>
                <a:gd name="T27" fmla="*/ 143 h 400"/>
                <a:gd name="T28" fmla="*/ 0 w 497"/>
                <a:gd name="T29" fmla="*/ 143 h 400"/>
                <a:gd name="T30" fmla="*/ 0 w 497"/>
                <a:gd name="T31" fmla="*/ 196 h 400"/>
                <a:gd name="T32" fmla="*/ 80 w 497"/>
                <a:gd name="T33" fmla="*/ 196 h 400"/>
                <a:gd name="T34" fmla="*/ 116 w 497"/>
                <a:gd name="T35" fmla="*/ 169 h 400"/>
                <a:gd name="T36" fmla="*/ 416 w 497"/>
                <a:gd name="T37" fmla="*/ 196 h 400"/>
                <a:gd name="T38" fmla="*/ 416 w 497"/>
                <a:gd name="T39" fmla="*/ 196 h 400"/>
                <a:gd name="T40" fmla="*/ 381 w 497"/>
                <a:gd name="T41" fmla="*/ 231 h 400"/>
                <a:gd name="T42" fmla="*/ 248 w 497"/>
                <a:gd name="T43" fmla="*/ 337 h 400"/>
                <a:gd name="T44" fmla="*/ 151 w 497"/>
                <a:gd name="T45" fmla="*/ 293 h 400"/>
                <a:gd name="T46" fmla="*/ 107 w 497"/>
                <a:gd name="T47" fmla="*/ 293 h 400"/>
                <a:gd name="T48" fmla="*/ 107 w 497"/>
                <a:gd name="T49" fmla="*/ 337 h 400"/>
                <a:gd name="T50" fmla="*/ 248 w 497"/>
                <a:gd name="T51" fmla="*/ 399 h 400"/>
                <a:gd name="T52" fmla="*/ 435 w 497"/>
                <a:gd name="T53" fmla="*/ 257 h 400"/>
                <a:gd name="T54" fmla="*/ 496 w 497"/>
                <a:gd name="T55" fmla="*/ 257 h 400"/>
                <a:gd name="T56" fmla="*/ 496 w 497"/>
                <a:gd name="T57" fmla="*/ 196 h 400"/>
                <a:gd name="T58" fmla="*/ 416 w 497"/>
                <a:gd name="T59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="" xmlns:a16="http://schemas.microsoft.com/office/drawing/2014/main" id="{5901161D-1FEF-4458-9C92-998C9E49EE60}"/>
              </a:ext>
            </a:extLst>
          </p:cNvPr>
          <p:cNvGrpSpPr/>
          <p:nvPr/>
        </p:nvGrpSpPr>
        <p:grpSpPr>
          <a:xfrm>
            <a:off x="176300" y="967917"/>
            <a:ext cx="3955653" cy="4285073"/>
            <a:chOff x="496906" y="1644088"/>
            <a:chExt cx="3955653" cy="4285073"/>
          </a:xfrm>
        </p:grpSpPr>
        <p:grpSp>
          <p:nvGrpSpPr>
            <p:cNvPr id="12" name="Group 33"/>
            <p:cNvGrpSpPr/>
            <p:nvPr/>
          </p:nvGrpSpPr>
          <p:grpSpPr>
            <a:xfrm>
              <a:off x="1074305" y="5057051"/>
              <a:ext cx="337481" cy="448584"/>
              <a:chOff x="9916767" y="11659096"/>
              <a:chExt cx="1032769" cy="1372771"/>
            </a:xfrm>
            <a:solidFill>
              <a:srgbClr val="0070C0"/>
            </a:solidFill>
          </p:grpSpPr>
          <p:sp>
            <p:nvSpPr>
              <p:cNvPr id="80" name="Freeform 1092"/>
              <p:cNvSpPr>
                <a:spLocks noChangeArrowheads="1"/>
              </p:cNvSpPr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1" name="Freeform 1093"/>
              <p:cNvSpPr>
                <a:spLocks noChangeArrowheads="1"/>
              </p:cNvSpPr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2" name="Freeform 1094"/>
              <p:cNvSpPr>
                <a:spLocks noChangeArrowheads="1"/>
              </p:cNvSpPr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3" name="Freeform 1095"/>
              <p:cNvSpPr>
                <a:spLocks noChangeArrowheads="1"/>
              </p:cNvSpPr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4" name="Freeform 1096"/>
              <p:cNvSpPr>
                <a:spLocks noChangeArrowheads="1"/>
              </p:cNvSpPr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5" name="Freeform 1097"/>
              <p:cNvSpPr>
                <a:spLocks noChangeArrowheads="1"/>
              </p:cNvSpPr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</p:grpSp>
        <p:grpSp>
          <p:nvGrpSpPr>
            <p:cNvPr id="13" name="Group 37"/>
            <p:cNvGrpSpPr/>
            <p:nvPr/>
          </p:nvGrpSpPr>
          <p:grpSpPr>
            <a:xfrm rot="19385170">
              <a:off x="1159363" y="3666202"/>
              <a:ext cx="374869" cy="538255"/>
              <a:chOff x="18561758" y="2385889"/>
              <a:chExt cx="2160750" cy="3102509"/>
            </a:xfrm>
          </p:grpSpPr>
          <p:sp>
            <p:nvSpPr>
              <p:cNvPr id="56" name="Freeform 277"/>
              <p:cNvSpPr>
                <a:spLocks/>
              </p:cNvSpPr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7" name="Rectangle 278"/>
              <p:cNvSpPr>
                <a:spLocks noChangeArrowheads="1"/>
              </p:cNvSpPr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8" name="Freeform 281"/>
              <p:cNvSpPr>
                <a:spLocks/>
              </p:cNvSpPr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9" name="Freeform 282"/>
              <p:cNvSpPr>
                <a:spLocks/>
              </p:cNvSpPr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0" name="Freeform 283"/>
              <p:cNvSpPr>
                <a:spLocks/>
              </p:cNvSpPr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1" name="Freeform 284"/>
              <p:cNvSpPr>
                <a:spLocks/>
              </p:cNvSpPr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2" name="Freeform 285"/>
              <p:cNvSpPr>
                <a:spLocks/>
              </p:cNvSpPr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Freeform 286"/>
              <p:cNvSpPr>
                <a:spLocks/>
              </p:cNvSpPr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4" name="Freeform 287"/>
              <p:cNvSpPr>
                <a:spLocks/>
              </p:cNvSpPr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5" name="Freeform 288"/>
              <p:cNvSpPr>
                <a:spLocks/>
              </p:cNvSpPr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289"/>
              <p:cNvSpPr>
                <a:spLocks/>
              </p:cNvSpPr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7" name="Freeform 290"/>
              <p:cNvSpPr>
                <a:spLocks/>
              </p:cNvSpPr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8" name="Freeform 291"/>
              <p:cNvSpPr>
                <a:spLocks/>
              </p:cNvSpPr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9" name="Freeform 292"/>
              <p:cNvSpPr>
                <a:spLocks/>
              </p:cNvSpPr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0" name="Freeform 293"/>
              <p:cNvSpPr>
                <a:spLocks/>
              </p:cNvSpPr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1" name="Freeform 294"/>
              <p:cNvSpPr>
                <a:spLocks/>
              </p:cNvSpPr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2" name="Freeform 295"/>
              <p:cNvSpPr>
                <a:spLocks/>
              </p:cNvSpPr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Freeform 296"/>
              <p:cNvSpPr>
                <a:spLocks/>
              </p:cNvSpPr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4" name="Freeform 297"/>
              <p:cNvSpPr>
                <a:spLocks/>
              </p:cNvSpPr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5" name="Freeform 298"/>
              <p:cNvSpPr>
                <a:spLocks/>
              </p:cNvSpPr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299"/>
              <p:cNvSpPr>
                <a:spLocks/>
              </p:cNvSpPr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7" name="Freeform 300"/>
              <p:cNvSpPr>
                <a:spLocks/>
              </p:cNvSpPr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8" name="Oval 301"/>
              <p:cNvSpPr>
                <a:spLocks noChangeArrowheads="1"/>
              </p:cNvSpPr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9" name="Oval 302"/>
              <p:cNvSpPr>
                <a:spLocks noChangeArrowheads="1"/>
              </p:cNvSpPr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4" name="Group 38"/>
            <p:cNvGrpSpPr/>
            <p:nvPr/>
          </p:nvGrpSpPr>
          <p:grpSpPr>
            <a:xfrm>
              <a:off x="1365992" y="1644088"/>
              <a:ext cx="869097" cy="866420"/>
              <a:chOff x="131763" y="111125"/>
              <a:chExt cx="3802063" cy="3789363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4" name="Freeform 11"/>
              <p:cNvSpPr>
                <a:spLocks/>
              </p:cNvSpPr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5" name="Group 126"/>
            <p:cNvGrpSpPr/>
            <p:nvPr/>
          </p:nvGrpSpPr>
          <p:grpSpPr>
            <a:xfrm>
              <a:off x="496906" y="1969998"/>
              <a:ext cx="3955653" cy="3959163"/>
              <a:chOff x="2865557" y="4639756"/>
              <a:chExt cx="3987931" cy="3991470"/>
            </a:xfrm>
          </p:grpSpPr>
          <p:grpSp>
            <p:nvGrpSpPr>
              <p:cNvPr id="16" name="Group 127"/>
              <p:cNvGrpSpPr/>
              <p:nvPr/>
            </p:nvGrpSpPr>
            <p:grpSpPr>
              <a:xfrm>
                <a:off x="4008752" y="4901590"/>
                <a:ext cx="2844736" cy="3729636"/>
                <a:chOff x="12795250" y="366713"/>
                <a:chExt cx="2738438" cy="3589337"/>
              </a:xfrm>
            </p:grpSpPr>
            <p:sp>
              <p:nvSpPr>
                <p:cNvPr id="27" name="Freeform 129"/>
                <p:cNvSpPr>
                  <a:spLocks/>
                </p:cNvSpPr>
                <p:nvPr/>
              </p:nvSpPr>
              <p:spPr bwMode="auto">
                <a:xfrm>
                  <a:off x="12795250" y="561975"/>
                  <a:ext cx="2687638" cy="3394075"/>
                </a:xfrm>
                <a:custGeom>
                  <a:avLst/>
                  <a:gdLst>
                    <a:gd name="T0" fmla="*/ 9 w 424"/>
                    <a:gd name="T1" fmla="*/ 0 h 536"/>
                    <a:gd name="T2" fmla="*/ 0 w 424"/>
                    <a:gd name="T3" fmla="*/ 25 h 536"/>
                    <a:gd name="T4" fmla="*/ 0 w 424"/>
                    <a:gd name="T5" fmla="*/ 497 h 536"/>
                    <a:gd name="T6" fmla="*/ 39 w 424"/>
                    <a:gd name="T7" fmla="*/ 536 h 536"/>
                    <a:gd name="T8" fmla="*/ 391 w 424"/>
                    <a:gd name="T9" fmla="*/ 536 h 536"/>
                    <a:gd name="T10" fmla="*/ 424 w 424"/>
                    <a:gd name="T11" fmla="*/ 519 h 536"/>
                    <a:gd name="T12" fmla="*/ 393 w 424"/>
                    <a:gd name="T13" fmla="*/ 534 h 536"/>
                    <a:gd name="T14" fmla="*/ 42 w 424"/>
                    <a:gd name="T15" fmla="*/ 534 h 536"/>
                    <a:gd name="T16" fmla="*/ 2 w 424"/>
                    <a:gd name="T17" fmla="*/ 494 h 536"/>
                    <a:gd name="T18" fmla="*/ 2 w 424"/>
                    <a:gd name="T19" fmla="*/ 22 h 536"/>
                    <a:gd name="T20" fmla="*/ 9 w 424"/>
                    <a:gd name="T2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4" h="536">
                      <a:moveTo>
                        <a:pt x="9" y="0"/>
                      </a:moveTo>
                      <a:cubicBezTo>
                        <a:pt x="3" y="6"/>
                        <a:pt x="0" y="15"/>
                        <a:pt x="0" y="25"/>
                      </a:cubicBezTo>
                      <a:cubicBezTo>
                        <a:pt x="0" y="497"/>
                        <a:pt x="0" y="497"/>
                        <a:pt x="0" y="497"/>
                      </a:cubicBezTo>
                      <a:cubicBezTo>
                        <a:pt x="0" y="519"/>
                        <a:pt x="18" y="536"/>
                        <a:pt x="39" y="536"/>
                      </a:cubicBezTo>
                      <a:cubicBezTo>
                        <a:pt x="391" y="536"/>
                        <a:pt x="391" y="536"/>
                        <a:pt x="391" y="536"/>
                      </a:cubicBezTo>
                      <a:cubicBezTo>
                        <a:pt x="405" y="536"/>
                        <a:pt x="416" y="530"/>
                        <a:pt x="424" y="519"/>
                      </a:cubicBezTo>
                      <a:cubicBezTo>
                        <a:pt x="416" y="528"/>
                        <a:pt x="405" y="534"/>
                        <a:pt x="393" y="534"/>
                      </a:cubicBezTo>
                      <a:cubicBezTo>
                        <a:pt x="42" y="534"/>
                        <a:pt x="42" y="534"/>
                        <a:pt x="42" y="534"/>
                      </a:cubicBezTo>
                      <a:cubicBezTo>
                        <a:pt x="20" y="534"/>
                        <a:pt x="2" y="516"/>
                        <a:pt x="2" y="494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14"/>
                        <a:pt x="5" y="6"/>
                        <a:pt x="9" y="0"/>
                      </a:cubicBezTo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8" name="Freeform 130"/>
                <p:cNvSpPr>
                  <a:spLocks/>
                </p:cNvSpPr>
                <p:nvPr/>
              </p:nvSpPr>
              <p:spPr bwMode="auto">
                <a:xfrm>
                  <a:off x="12807950" y="455613"/>
                  <a:ext cx="2725738" cy="3487737"/>
                </a:xfrm>
                <a:custGeom>
                  <a:avLst/>
                  <a:gdLst>
                    <a:gd name="T0" fmla="*/ 430 w 430"/>
                    <a:gd name="T1" fmla="*/ 511 h 551"/>
                    <a:gd name="T2" fmla="*/ 391 w 430"/>
                    <a:gd name="T3" fmla="*/ 551 h 551"/>
                    <a:gd name="T4" fmla="*/ 40 w 430"/>
                    <a:gd name="T5" fmla="*/ 551 h 551"/>
                    <a:gd name="T6" fmla="*/ 0 w 430"/>
                    <a:gd name="T7" fmla="*/ 511 h 551"/>
                    <a:gd name="T8" fmla="*/ 0 w 430"/>
                    <a:gd name="T9" fmla="*/ 39 h 551"/>
                    <a:gd name="T10" fmla="*/ 40 w 430"/>
                    <a:gd name="T11" fmla="*/ 0 h 551"/>
                    <a:gd name="T12" fmla="*/ 391 w 430"/>
                    <a:gd name="T13" fmla="*/ 0 h 551"/>
                    <a:gd name="T14" fmla="*/ 430 w 430"/>
                    <a:gd name="T15" fmla="*/ 39 h 551"/>
                    <a:gd name="T16" fmla="*/ 430 w 430"/>
                    <a:gd name="T17" fmla="*/ 511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0" h="551">
                      <a:moveTo>
                        <a:pt x="430" y="511"/>
                      </a:moveTo>
                      <a:cubicBezTo>
                        <a:pt x="430" y="533"/>
                        <a:pt x="413" y="551"/>
                        <a:pt x="391" y="551"/>
                      </a:cubicBezTo>
                      <a:cubicBezTo>
                        <a:pt x="40" y="551"/>
                        <a:pt x="40" y="551"/>
                        <a:pt x="40" y="551"/>
                      </a:cubicBezTo>
                      <a:cubicBezTo>
                        <a:pt x="18" y="551"/>
                        <a:pt x="0" y="533"/>
                        <a:pt x="0" y="51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7"/>
                        <a:pt x="18" y="0"/>
                        <a:pt x="4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3" y="0"/>
                        <a:pt x="430" y="17"/>
                        <a:pt x="430" y="39"/>
                      </a:cubicBezTo>
                      <a:cubicBezTo>
                        <a:pt x="430" y="511"/>
                        <a:pt x="430" y="511"/>
                        <a:pt x="430" y="511"/>
                      </a:cubicBezTo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9" name="Freeform 131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  <a:close/>
                    </a:path>
                  </a:pathLst>
                </a:custGeom>
                <a:solidFill>
                  <a:srgbClr val="1C1C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0" name="Freeform 132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1" name="Freeform 133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  <a:close/>
                    </a:path>
                  </a:pathLst>
                </a:custGeom>
                <a:solidFill>
                  <a:srgbClr val="FFFC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2" name="Freeform 134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228763" y="3360738"/>
                  <a:ext cx="868363" cy="10795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4" name="Rectangle 136"/>
                <p:cNvSpPr>
                  <a:spLocks noChangeArrowheads="1"/>
                </p:cNvSpPr>
                <p:nvPr/>
              </p:nvSpPr>
              <p:spPr bwMode="auto">
                <a:xfrm>
                  <a:off x="13214350" y="1423988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5" name="Rectangle 137"/>
                <p:cNvSpPr>
                  <a:spLocks noChangeArrowheads="1"/>
                </p:cNvSpPr>
                <p:nvPr/>
              </p:nvSpPr>
              <p:spPr bwMode="auto">
                <a:xfrm>
                  <a:off x="13214350" y="161925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6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214350" y="1822450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7" name="Rectangle 139"/>
                <p:cNvSpPr>
                  <a:spLocks noChangeArrowheads="1"/>
                </p:cNvSpPr>
                <p:nvPr/>
              </p:nvSpPr>
              <p:spPr bwMode="auto">
                <a:xfrm>
                  <a:off x="13214350" y="201930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8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214350" y="2220913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9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214350" y="2424113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3214350" y="2619375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3214350" y="28225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214350" y="30257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511213" y="1006475"/>
                  <a:ext cx="1325563" cy="106362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4" name="Freeform 146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BCB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5" name="Freeform 147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6" name="Freeform 148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82613" cy="557212"/>
                </a:xfrm>
                <a:custGeom>
                  <a:avLst/>
                  <a:gdLst>
                    <a:gd name="T0" fmla="*/ 351 w 367"/>
                    <a:gd name="T1" fmla="*/ 20 h 351"/>
                    <a:gd name="T2" fmla="*/ 0 w 367"/>
                    <a:gd name="T3" fmla="*/ 0 h 351"/>
                    <a:gd name="T4" fmla="*/ 367 w 367"/>
                    <a:gd name="T5" fmla="*/ 351 h 351"/>
                    <a:gd name="T6" fmla="*/ 351 w 367"/>
                    <a:gd name="T7" fmla="*/ 2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7" h="351">
                      <a:moveTo>
                        <a:pt x="351" y="2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51" y="20"/>
                      </a:lnTo>
                      <a:close/>
                    </a:path>
                  </a:pathLst>
                </a:custGeom>
                <a:solidFill>
                  <a:srgbClr val="F2EF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682663" y="366713"/>
                  <a:ext cx="944563" cy="290512"/>
                </a:xfrm>
                <a:prstGeom prst="rect">
                  <a:avLst/>
                </a:prstGeom>
                <a:solidFill>
                  <a:srgbClr val="1E1E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7" name="Group 128"/>
              <p:cNvGrpSpPr/>
              <p:nvPr/>
            </p:nvGrpSpPr>
            <p:grpSpPr>
              <a:xfrm>
                <a:off x="4915488" y="4639756"/>
                <a:ext cx="998195" cy="540472"/>
                <a:chOff x="17801829" y="5891398"/>
                <a:chExt cx="954592" cy="516864"/>
              </a:xfrm>
            </p:grpSpPr>
            <p:sp>
              <p:nvSpPr>
                <p:cNvPr id="25" name="Freeform 279"/>
                <p:cNvSpPr>
                  <a:spLocks/>
                </p:cNvSpPr>
                <p:nvPr/>
              </p:nvSpPr>
              <p:spPr bwMode="auto">
                <a:xfrm>
                  <a:off x="17801829" y="5891398"/>
                  <a:ext cx="954592" cy="516864"/>
                </a:xfrm>
                <a:custGeom>
                  <a:avLst/>
                  <a:gdLst>
                    <a:gd name="T0" fmla="*/ 115 w 167"/>
                    <a:gd name="T1" fmla="*/ 42 h 88"/>
                    <a:gd name="T2" fmla="*/ 117 w 167"/>
                    <a:gd name="T3" fmla="*/ 33 h 88"/>
                    <a:gd name="T4" fmla="*/ 83 w 167"/>
                    <a:gd name="T5" fmla="*/ 0 h 88"/>
                    <a:gd name="T6" fmla="*/ 50 w 167"/>
                    <a:gd name="T7" fmla="*/ 33 h 88"/>
                    <a:gd name="T8" fmla="*/ 51 w 167"/>
                    <a:gd name="T9" fmla="*/ 42 h 88"/>
                    <a:gd name="T10" fmla="*/ 0 w 167"/>
                    <a:gd name="T11" fmla="*/ 42 h 88"/>
                    <a:gd name="T12" fmla="*/ 0 w 167"/>
                    <a:gd name="T13" fmla="*/ 88 h 88"/>
                    <a:gd name="T14" fmla="*/ 167 w 167"/>
                    <a:gd name="T15" fmla="*/ 88 h 88"/>
                    <a:gd name="T16" fmla="*/ 167 w 167"/>
                    <a:gd name="T17" fmla="*/ 42 h 88"/>
                    <a:gd name="T18" fmla="*/ 115 w 167"/>
                    <a:gd name="T19" fmla="*/ 42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88">
                      <a:moveTo>
                        <a:pt x="115" y="42"/>
                      </a:moveTo>
                      <a:cubicBezTo>
                        <a:pt x="116" y="39"/>
                        <a:pt x="117" y="36"/>
                        <a:pt x="117" y="33"/>
                      </a:cubicBezTo>
                      <a:cubicBezTo>
                        <a:pt x="117" y="15"/>
                        <a:pt x="102" y="0"/>
                        <a:pt x="83" y="0"/>
                      </a:cubicBezTo>
                      <a:cubicBezTo>
                        <a:pt x="65" y="0"/>
                        <a:pt x="50" y="15"/>
                        <a:pt x="50" y="33"/>
                      </a:cubicBezTo>
                      <a:cubicBezTo>
                        <a:pt x="50" y="36"/>
                        <a:pt x="51" y="39"/>
                        <a:pt x="51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167" y="88"/>
                        <a:pt x="167" y="88"/>
                        <a:pt x="167" y="88"/>
                      </a:cubicBezTo>
                      <a:cubicBezTo>
                        <a:pt x="167" y="42"/>
                        <a:pt x="167" y="42"/>
                        <a:pt x="167" y="42"/>
                      </a:cubicBezTo>
                      <a:lnTo>
                        <a:pt x="115" y="4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" name="Oval 280"/>
                <p:cNvSpPr>
                  <a:spLocks noChangeArrowheads="1"/>
                </p:cNvSpPr>
                <p:nvPr/>
              </p:nvSpPr>
              <p:spPr bwMode="auto">
                <a:xfrm>
                  <a:off x="18167266" y="5973356"/>
                  <a:ext cx="229951" cy="230011"/>
                </a:xfrm>
                <a:prstGeom prst="ellipse">
                  <a:avLst/>
                </a:prstGeom>
                <a:solidFill>
                  <a:srgbClr val="000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" name="Group 129"/>
              <p:cNvGrpSpPr/>
              <p:nvPr/>
            </p:nvGrpSpPr>
            <p:grpSpPr>
              <a:xfrm rot="1080935">
                <a:off x="2865557" y="5552197"/>
                <a:ext cx="2681043" cy="955676"/>
                <a:chOff x="485775" y="495300"/>
                <a:chExt cx="5238750" cy="1866901"/>
              </a:xfrm>
            </p:grpSpPr>
            <p:sp>
              <p:nvSpPr>
                <p:cNvPr id="19" name="Freeform 5"/>
                <p:cNvSpPr>
                  <a:spLocks/>
                </p:cNvSpPr>
                <p:nvPr/>
              </p:nvSpPr>
              <p:spPr bwMode="auto">
                <a:xfrm>
                  <a:off x="4603750" y="1674813"/>
                  <a:ext cx="1120775" cy="687388"/>
                </a:xfrm>
                <a:custGeom>
                  <a:avLst/>
                  <a:gdLst>
                    <a:gd name="T0" fmla="*/ 6 w 117"/>
                    <a:gd name="T1" fmla="*/ 29 h 71"/>
                    <a:gd name="T2" fmla="*/ 0 w 117"/>
                    <a:gd name="T3" fmla="*/ 58 h 71"/>
                    <a:gd name="T4" fmla="*/ 63 w 117"/>
                    <a:gd name="T5" fmla="*/ 71 h 71"/>
                    <a:gd name="T6" fmla="*/ 115 w 117"/>
                    <a:gd name="T7" fmla="*/ 55 h 71"/>
                    <a:gd name="T8" fmla="*/ 115 w 117"/>
                    <a:gd name="T9" fmla="*/ 55 h 71"/>
                    <a:gd name="T10" fmla="*/ 115 w 117"/>
                    <a:gd name="T11" fmla="*/ 53 h 71"/>
                    <a:gd name="T12" fmla="*/ 68 w 117"/>
                    <a:gd name="T13" fmla="*/ 43 h 71"/>
                    <a:gd name="T14" fmla="*/ 62 w 117"/>
                    <a:gd name="T15" fmla="*/ 46 h 71"/>
                    <a:gd name="T16" fmla="*/ 57 w 117"/>
                    <a:gd name="T17" fmla="*/ 39 h 71"/>
                    <a:gd name="T18" fmla="*/ 64 w 117"/>
                    <a:gd name="T19" fmla="*/ 35 h 71"/>
                    <a:gd name="T20" fmla="*/ 68 w 117"/>
                    <a:gd name="T21" fmla="*/ 40 h 71"/>
                    <a:gd name="T22" fmla="*/ 116 w 117"/>
                    <a:gd name="T23" fmla="*/ 50 h 71"/>
                    <a:gd name="T24" fmla="*/ 117 w 117"/>
                    <a:gd name="T25" fmla="*/ 48 h 71"/>
                    <a:gd name="T26" fmla="*/ 117 w 117"/>
                    <a:gd name="T27" fmla="*/ 48 h 71"/>
                    <a:gd name="T28" fmla="*/ 75 w 117"/>
                    <a:gd name="T29" fmla="*/ 13 h 71"/>
                    <a:gd name="T30" fmla="*/ 12 w 117"/>
                    <a:gd name="T31" fmla="*/ 0 h 71"/>
                    <a:gd name="T32" fmla="*/ 6 w 117"/>
                    <a:gd name="T33" fmla="*/ 2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7" h="71">
                      <a:moveTo>
                        <a:pt x="6" y="29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63" y="71"/>
                        <a:pt x="63" y="71"/>
                        <a:pt x="63" y="71"/>
                      </a:cubicBezTo>
                      <a:cubicBezTo>
                        <a:pt x="76" y="58"/>
                        <a:pt x="95" y="51"/>
                        <a:pt x="115" y="55"/>
                      </a:cubicBezTo>
                      <a:cubicBezTo>
                        <a:pt x="115" y="55"/>
                        <a:pt x="115" y="55"/>
                        <a:pt x="115" y="55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7" y="45"/>
                        <a:pt x="64" y="47"/>
                        <a:pt x="62" y="46"/>
                      </a:cubicBezTo>
                      <a:cubicBezTo>
                        <a:pt x="59" y="45"/>
                        <a:pt x="57" y="42"/>
                        <a:pt x="57" y="39"/>
                      </a:cubicBezTo>
                      <a:cubicBezTo>
                        <a:pt x="58" y="36"/>
                        <a:pt x="61" y="34"/>
                        <a:pt x="64" y="35"/>
                      </a:cubicBezTo>
                      <a:cubicBezTo>
                        <a:pt x="67" y="36"/>
                        <a:pt x="68" y="38"/>
                        <a:pt x="68" y="40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97" y="44"/>
                        <a:pt x="82" y="30"/>
                        <a:pt x="75" y="13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6" y="29"/>
                      </a:ln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1549400" y="989013"/>
                  <a:ext cx="3351213" cy="1335088"/>
                </a:xfrm>
                <a:custGeom>
                  <a:avLst/>
                  <a:gdLst>
                    <a:gd name="T0" fmla="*/ 2111 w 2111"/>
                    <a:gd name="T1" fmla="*/ 420 h 841"/>
                    <a:gd name="T2" fmla="*/ 2027 w 2111"/>
                    <a:gd name="T3" fmla="*/ 841 h 841"/>
                    <a:gd name="T4" fmla="*/ 0 w 2111"/>
                    <a:gd name="T5" fmla="*/ 426 h 841"/>
                    <a:gd name="T6" fmla="*/ 84 w 2111"/>
                    <a:gd name="T7" fmla="*/ 0 h 841"/>
                    <a:gd name="T8" fmla="*/ 2111 w 2111"/>
                    <a:gd name="T9" fmla="*/ 420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1" h="841">
                      <a:moveTo>
                        <a:pt x="2111" y="420"/>
                      </a:moveTo>
                      <a:lnTo>
                        <a:pt x="2027" y="841"/>
                      </a:lnTo>
                      <a:lnTo>
                        <a:pt x="0" y="426"/>
                      </a:lnTo>
                      <a:lnTo>
                        <a:pt x="84" y="0"/>
                      </a:lnTo>
                      <a:lnTo>
                        <a:pt x="2111" y="420"/>
                      </a:lnTo>
                      <a:close/>
                    </a:path>
                  </a:pathLst>
                </a:custGeom>
                <a:solidFill>
                  <a:srgbClr val="0EB3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1414463" y="958850"/>
                  <a:ext cx="3352800" cy="1344613"/>
                </a:xfrm>
                <a:custGeom>
                  <a:avLst/>
                  <a:gdLst>
                    <a:gd name="T0" fmla="*/ 2112 w 2112"/>
                    <a:gd name="T1" fmla="*/ 421 h 847"/>
                    <a:gd name="T2" fmla="*/ 2027 w 2112"/>
                    <a:gd name="T3" fmla="*/ 847 h 847"/>
                    <a:gd name="T4" fmla="*/ 0 w 2112"/>
                    <a:gd name="T5" fmla="*/ 427 h 847"/>
                    <a:gd name="T6" fmla="*/ 85 w 2112"/>
                    <a:gd name="T7" fmla="*/ 0 h 847"/>
                    <a:gd name="T8" fmla="*/ 2112 w 2112"/>
                    <a:gd name="T9" fmla="*/ 421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2" h="847">
                      <a:moveTo>
                        <a:pt x="2112" y="421"/>
                      </a:moveTo>
                      <a:lnTo>
                        <a:pt x="2027" y="847"/>
                      </a:lnTo>
                      <a:lnTo>
                        <a:pt x="0" y="427"/>
                      </a:lnTo>
                      <a:lnTo>
                        <a:pt x="85" y="0"/>
                      </a:lnTo>
                      <a:lnTo>
                        <a:pt x="2112" y="421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" name="Freeform 8"/>
                <p:cNvSpPr>
                  <a:spLocks/>
                </p:cNvSpPr>
                <p:nvPr/>
              </p:nvSpPr>
              <p:spPr bwMode="auto">
                <a:xfrm>
                  <a:off x="485775" y="736600"/>
                  <a:ext cx="536575" cy="862013"/>
                </a:xfrm>
                <a:custGeom>
                  <a:avLst/>
                  <a:gdLst>
                    <a:gd name="T0" fmla="*/ 37 w 56"/>
                    <a:gd name="T1" fmla="*/ 88 h 89"/>
                    <a:gd name="T2" fmla="*/ 39 w 56"/>
                    <a:gd name="T3" fmla="*/ 89 h 89"/>
                    <a:gd name="T4" fmla="*/ 56 w 56"/>
                    <a:gd name="T5" fmla="*/ 5 h 89"/>
                    <a:gd name="T6" fmla="*/ 54 w 56"/>
                    <a:gd name="T7" fmla="*/ 4 h 89"/>
                    <a:gd name="T8" fmla="*/ 5 w 56"/>
                    <a:gd name="T9" fmla="*/ 38 h 89"/>
                    <a:gd name="T10" fmla="*/ 37 w 56"/>
                    <a:gd name="T11" fmla="*/ 8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89">
                      <a:moveTo>
                        <a:pt x="37" y="88"/>
                      </a:moveTo>
                      <a:cubicBezTo>
                        <a:pt x="39" y="89"/>
                        <a:pt x="39" y="89"/>
                        <a:pt x="39" y="89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32" y="0"/>
                        <a:pt x="10" y="15"/>
                        <a:pt x="5" y="38"/>
                      </a:cubicBezTo>
                      <a:cubicBezTo>
                        <a:pt x="0" y="61"/>
                        <a:pt x="15" y="83"/>
                        <a:pt x="37" y="88"/>
                      </a:cubicBez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858838" y="495300"/>
                  <a:ext cx="2087563" cy="1373188"/>
                </a:xfrm>
                <a:custGeom>
                  <a:avLst/>
                  <a:gdLst>
                    <a:gd name="T0" fmla="*/ 17 w 218"/>
                    <a:gd name="T1" fmla="*/ 30 h 142"/>
                    <a:gd name="T2" fmla="*/ 0 w 218"/>
                    <a:gd name="T3" fmla="*/ 114 h 142"/>
                    <a:gd name="T4" fmla="*/ 137 w 218"/>
                    <a:gd name="T5" fmla="*/ 142 h 142"/>
                    <a:gd name="T6" fmla="*/ 145 w 218"/>
                    <a:gd name="T7" fmla="*/ 136 h 142"/>
                    <a:gd name="T8" fmla="*/ 159 w 218"/>
                    <a:gd name="T9" fmla="*/ 65 h 142"/>
                    <a:gd name="T10" fmla="*/ 154 w 218"/>
                    <a:gd name="T11" fmla="*/ 58 h 142"/>
                    <a:gd name="T12" fmla="*/ 31 w 218"/>
                    <a:gd name="T13" fmla="*/ 32 h 142"/>
                    <a:gd name="T14" fmla="*/ 54 w 218"/>
                    <a:gd name="T15" fmla="*/ 18 h 142"/>
                    <a:gd name="T16" fmla="*/ 206 w 218"/>
                    <a:gd name="T17" fmla="*/ 49 h 142"/>
                    <a:gd name="T18" fmla="*/ 206 w 218"/>
                    <a:gd name="T19" fmla="*/ 49 h 142"/>
                    <a:gd name="T20" fmla="*/ 216 w 218"/>
                    <a:gd name="T21" fmla="*/ 44 h 142"/>
                    <a:gd name="T22" fmla="*/ 216 w 218"/>
                    <a:gd name="T23" fmla="*/ 44 h 142"/>
                    <a:gd name="T24" fmla="*/ 218 w 218"/>
                    <a:gd name="T25" fmla="*/ 36 h 142"/>
                    <a:gd name="T26" fmla="*/ 57 w 218"/>
                    <a:gd name="T27" fmla="*/ 3 h 142"/>
                    <a:gd name="T28" fmla="*/ 17 w 218"/>
                    <a:gd name="T29" fmla="*/ 3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8" h="142">
                      <a:moveTo>
                        <a:pt x="17" y="30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137" y="142"/>
                        <a:pt x="137" y="142"/>
                        <a:pt x="137" y="142"/>
                      </a:cubicBezTo>
                      <a:cubicBezTo>
                        <a:pt x="140" y="142"/>
                        <a:pt x="144" y="140"/>
                        <a:pt x="145" y="136"/>
                      </a:cubicBezTo>
                      <a:cubicBezTo>
                        <a:pt x="159" y="65"/>
                        <a:pt x="159" y="65"/>
                        <a:pt x="159" y="65"/>
                      </a:cubicBezTo>
                      <a:cubicBezTo>
                        <a:pt x="160" y="62"/>
                        <a:pt x="158" y="58"/>
                        <a:pt x="154" y="58"/>
                      </a:cubicBez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3" y="22"/>
                        <a:pt x="44" y="15"/>
                        <a:pt x="54" y="1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10" y="49"/>
                        <a:pt x="215" y="47"/>
                        <a:pt x="216" y="44"/>
                      </a:cubicBezTo>
                      <a:cubicBezTo>
                        <a:pt x="216" y="44"/>
                        <a:pt x="216" y="44"/>
                        <a:pt x="216" y="44"/>
                      </a:cubicBezTo>
                      <a:cubicBezTo>
                        <a:pt x="218" y="36"/>
                        <a:pt x="218" y="36"/>
                        <a:pt x="218" y="36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39" y="0"/>
                        <a:pt x="21" y="11"/>
                        <a:pt x="17" y="30"/>
                      </a:cubicBez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993775" y="804863"/>
                  <a:ext cx="344488" cy="850900"/>
                </a:xfrm>
                <a:custGeom>
                  <a:avLst/>
                  <a:gdLst>
                    <a:gd name="T0" fmla="*/ 114 w 217"/>
                    <a:gd name="T1" fmla="*/ 536 h 536"/>
                    <a:gd name="T2" fmla="*/ 217 w 217"/>
                    <a:gd name="T3" fmla="*/ 24 h 536"/>
                    <a:gd name="T4" fmla="*/ 102 w 217"/>
                    <a:gd name="T5" fmla="*/ 0 h 536"/>
                    <a:gd name="T6" fmla="*/ 0 w 217"/>
                    <a:gd name="T7" fmla="*/ 512 h 536"/>
                    <a:gd name="T8" fmla="*/ 114 w 217"/>
                    <a:gd name="T9" fmla="*/ 536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36">
                      <a:moveTo>
                        <a:pt x="114" y="536"/>
                      </a:moveTo>
                      <a:lnTo>
                        <a:pt x="217" y="24"/>
                      </a:lnTo>
                      <a:lnTo>
                        <a:pt x="102" y="0"/>
                      </a:lnTo>
                      <a:lnTo>
                        <a:pt x="0" y="512"/>
                      </a:lnTo>
                      <a:lnTo>
                        <a:pt x="114" y="536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grpSp>
        <p:nvGrpSpPr>
          <p:cNvPr id="86" name="Group 99">
            <a:extLst>
              <a:ext uri="{FF2B5EF4-FFF2-40B4-BE49-F238E27FC236}">
                <a16:creationId xmlns="" xmlns:a16="http://schemas.microsoft.com/office/drawing/2014/main" id="{4870B80B-C4D8-4FB2-8326-45B0E926F484}"/>
              </a:ext>
            </a:extLst>
          </p:cNvPr>
          <p:cNvGrpSpPr/>
          <p:nvPr/>
        </p:nvGrpSpPr>
        <p:grpSpPr>
          <a:xfrm>
            <a:off x="2483927" y="89197"/>
            <a:ext cx="7224145" cy="1163178"/>
            <a:chOff x="2483927" y="89197"/>
            <a:chExt cx="7224145" cy="1163178"/>
          </a:xfrm>
        </p:grpSpPr>
        <p:sp>
          <p:nvSpPr>
            <p:cNvPr id="87" name="Rettangolo 1">
              <a:extLst>
                <a:ext uri="{FF2B5EF4-FFF2-40B4-BE49-F238E27FC236}">
                  <a16:creationId xmlns="" xmlns:a16="http://schemas.microsoft.com/office/drawing/2014/main" id="{CCB81068-19D4-42C6-A195-875C6BC0B2B1}"/>
                </a:ext>
              </a:extLst>
            </p:cNvPr>
            <p:cNvSpPr/>
            <p:nvPr/>
          </p:nvSpPr>
          <p:spPr>
            <a:xfrm>
              <a:off x="2552181" y="779320"/>
              <a:ext cx="7087636" cy="7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entury Gothic" panose="020B0502020202020204" pitchFamily="34" charset="0"/>
              </a:endParaRPr>
            </a:p>
          </p:txBody>
        </p:sp>
        <p:sp>
          <p:nvSpPr>
            <p:cNvPr id="88" name="Rectangle 101">
              <a:extLst>
                <a:ext uri="{FF2B5EF4-FFF2-40B4-BE49-F238E27FC236}">
                  <a16:creationId xmlns="" xmlns:a16="http://schemas.microsoft.com/office/drawing/2014/main" id="{B75ECC2E-757F-46F2-8940-658E7D1E7B72}"/>
                </a:ext>
              </a:extLst>
            </p:cNvPr>
            <p:cNvSpPr/>
            <p:nvPr/>
          </p:nvSpPr>
          <p:spPr>
            <a:xfrm>
              <a:off x="2550900" y="913821"/>
              <a:ext cx="70876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Data Preparation and Constraints</a:t>
              </a:r>
              <a:endParaRPr lang="en-GB" sz="1600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Rectangle 102">
              <a:extLst>
                <a:ext uri="{FF2B5EF4-FFF2-40B4-BE49-F238E27FC236}">
                  <a16:creationId xmlns="" xmlns:a16="http://schemas.microsoft.com/office/drawing/2014/main" id="{5260063C-1648-49A0-B862-5267832E9D76}"/>
                </a:ext>
              </a:extLst>
            </p:cNvPr>
            <p:cNvSpPr/>
            <p:nvPr/>
          </p:nvSpPr>
          <p:spPr>
            <a:xfrm>
              <a:off x="2483927" y="89197"/>
              <a:ext cx="722414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prstClr val="black"/>
                  </a:solidFill>
                  <a:latin typeface="Century Gothic" panose="020B0502020202020204" pitchFamily="34" charset="0"/>
                  <a:ea typeface="+mj-ea"/>
                  <a:cs typeface="+mj-cs"/>
                </a:rPr>
                <a:t>THE SCOPE OF THE ANALYSIS </a:t>
              </a:r>
              <a:endParaRPr lang="en-US" dirty="0"/>
            </a:p>
          </p:txBody>
        </p:sp>
      </p:grpSp>
      <p:sp>
        <p:nvSpPr>
          <p:cNvPr id="90" name="TextBox 5">
            <a:extLst>
              <a:ext uri="{FF2B5EF4-FFF2-40B4-BE49-F238E27FC236}">
                <a16:creationId xmlns="" xmlns:a16="http://schemas.microsoft.com/office/drawing/2014/main" id="{6E9428D4-649C-4963-9436-FE60D90EF8DA}"/>
              </a:ext>
            </a:extLst>
          </p:cNvPr>
          <p:cNvSpPr txBox="1"/>
          <p:nvPr/>
        </p:nvSpPr>
        <p:spPr>
          <a:xfrm>
            <a:off x="6003445" y="1710549"/>
            <a:ext cx="3897944" cy="71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Cardholder Information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Customer Visits(2013)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Customer Churn(2014)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91" name="Right Brace 6">
            <a:extLst>
              <a:ext uri="{FF2B5EF4-FFF2-40B4-BE49-F238E27FC236}">
                <a16:creationId xmlns="" xmlns:a16="http://schemas.microsoft.com/office/drawing/2014/main" id="{097B2F31-A2B3-4CA2-800D-EA0D4D6F2BA4}"/>
              </a:ext>
            </a:extLst>
          </p:cNvPr>
          <p:cNvSpPr/>
          <p:nvPr/>
        </p:nvSpPr>
        <p:spPr>
          <a:xfrm>
            <a:off x="9736960" y="1656185"/>
            <a:ext cx="218690" cy="951534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5">
            <a:extLst>
              <a:ext uri="{FF2B5EF4-FFF2-40B4-BE49-F238E27FC236}">
                <a16:creationId xmlns="" xmlns:a16="http://schemas.microsoft.com/office/drawing/2014/main" id="{7371E9BB-932A-48A0-81F1-219090520BB4}"/>
              </a:ext>
            </a:extLst>
          </p:cNvPr>
          <p:cNvGrpSpPr>
            <a:grpSpLocks noChangeAspect="1"/>
          </p:cNvGrpSpPr>
          <p:nvPr/>
        </p:nvGrpSpPr>
        <p:grpSpPr>
          <a:xfrm>
            <a:off x="9963243" y="1992809"/>
            <a:ext cx="366121" cy="220121"/>
            <a:chOff x="6091782" y="2079773"/>
            <a:chExt cx="2704378" cy="1625938"/>
          </a:xfrm>
        </p:grpSpPr>
        <p:sp>
          <p:nvSpPr>
            <p:cNvPr id="93" name="Freeform 1">
              <a:extLst>
                <a:ext uri="{FF2B5EF4-FFF2-40B4-BE49-F238E27FC236}">
                  <a16:creationId xmlns="" xmlns:a16="http://schemas.microsoft.com/office/drawing/2014/main" id="{DA7D5799-4C63-4231-9840-BD42E601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4" name="Freeform 2">
              <a:extLst>
                <a:ext uri="{FF2B5EF4-FFF2-40B4-BE49-F238E27FC236}">
                  <a16:creationId xmlns="" xmlns:a16="http://schemas.microsoft.com/office/drawing/2014/main" id="{519BA79F-3EE5-4D9A-8AE5-99036E08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="" xmlns:a16="http://schemas.microsoft.com/office/drawing/2014/main" id="{B4BB6E58-2750-48DD-81E6-44A2FC8E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="" xmlns:a16="http://schemas.microsoft.com/office/drawing/2014/main" id="{C3D540B3-86B8-4D5F-BDA8-7BAA4EEF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7" name="Freeform 26">
              <a:extLst>
                <a:ext uri="{FF2B5EF4-FFF2-40B4-BE49-F238E27FC236}">
                  <a16:creationId xmlns="" xmlns:a16="http://schemas.microsoft.com/office/drawing/2014/main" id="{1171A88A-50C0-47E4-A780-F31FE9895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="" xmlns:a16="http://schemas.microsoft.com/office/drawing/2014/main" id="{36416122-17B1-4D64-A1FC-16DEA378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="" xmlns:a16="http://schemas.microsoft.com/office/drawing/2014/main" id="{3009FF32-7F13-49A7-A5FE-6A7647C8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="" xmlns:a16="http://schemas.microsoft.com/office/drawing/2014/main" id="{0C005F74-AA70-4141-BA6E-4B19BB1E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="" xmlns:a16="http://schemas.microsoft.com/office/drawing/2014/main" id="{F409E525-CBE2-46D1-AF3B-026C59D51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="" xmlns:a16="http://schemas.microsoft.com/office/drawing/2014/main" id="{BC3806F0-4FE3-4730-B7AC-E2BE98F8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3" name="Freeform 33">
              <a:extLst>
                <a:ext uri="{FF2B5EF4-FFF2-40B4-BE49-F238E27FC236}">
                  <a16:creationId xmlns="" xmlns:a16="http://schemas.microsoft.com/office/drawing/2014/main" id="{71225FC0-902E-4E8A-B559-9BAE8481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="" xmlns:a16="http://schemas.microsoft.com/office/drawing/2014/main" id="{E06312D3-7B1C-4071-83BF-6AD14613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="" xmlns:a16="http://schemas.microsoft.com/office/drawing/2014/main" id="{DD1E40F2-EBE0-4F6B-9D52-19EB45E2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="" xmlns:a16="http://schemas.microsoft.com/office/drawing/2014/main" id="{A31F30AE-8F16-4EA1-BFE0-B550954D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7" name="Freeform 50">
              <a:extLst>
                <a:ext uri="{FF2B5EF4-FFF2-40B4-BE49-F238E27FC236}">
                  <a16:creationId xmlns="" xmlns:a16="http://schemas.microsoft.com/office/drawing/2014/main" id="{A2AE6643-C8A4-4843-9AAA-8F53DA98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8" name="Freeform 51">
              <a:extLst>
                <a:ext uri="{FF2B5EF4-FFF2-40B4-BE49-F238E27FC236}">
                  <a16:creationId xmlns="" xmlns:a16="http://schemas.microsoft.com/office/drawing/2014/main" id="{F078745A-FF1A-4A71-8CFE-F17CFCDF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9" name="Freeform 52">
              <a:extLst>
                <a:ext uri="{FF2B5EF4-FFF2-40B4-BE49-F238E27FC236}">
                  <a16:creationId xmlns="" xmlns:a16="http://schemas.microsoft.com/office/drawing/2014/main" id="{DC42C406-7F5B-417F-B631-DEC38A54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="" xmlns:a16="http://schemas.microsoft.com/office/drawing/2014/main" id="{097F3D9C-341D-43C1-A966-91BC7777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1" name="Freeform 67">
              <a:extLst>
                <a:ext uri="{FF2B5EF4-FFF2-40B4-BE49-F238E27FC236}">
                  <a16:creationId xmlns="" xmlns:a16="http://schemas.microsoft.com/office/drawing/2014/main" id="{27B059AE-5E12-4805-BE01-0946072E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="" xmlns:a16="http://schemas.microsoft.com/office/drawing/2014/main" id="{3B6C6224-1FF1-4FB5-A8F6-3156AF7F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3" name="Freeform 71">
              <a:extLst>
                <a:ext uri="{FF2B5EF4-FFF2-40B4-BE49-F238E27FC236}">
                  <a16:creationId xmlns="" xmlns:a16="http://schemas.microsoft.com/office/drawing/2014/main" id="{C8A08EC6-ECFB-49B8-A294-514B2DB9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4" name="Freeform 72">
              <a:extLst>
                <a:ext uri="{FF2B5EF4-FFF2-40B4-BE49-F238E27FC236}">
                  <a16:creationId xmlns="" xmlns:a16="http://schemas.microsoft.com/office/drawing/2014/main" id="{AE8F6F57-B32F-40D2-A103-E9AEDE7A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5" name="Freeform 73">
              <a:extLst>
                <a:ext uri="{FF2B5EF4-FFF2-40B4-BE49-F238E27FC236}">
                  <a16:creationId xmlns="" xmlns:a16="http://schemas.microsoft.com/office/drawing/2014/main" id="{29B0FBE8-FF6C-49B4-92E1-B71DAAB2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6" name="Freeform 74">
              <a:extLst>
                <a:ext uri="{FF2B5EF4-FFF2-40B4-BE49-F238E27FC236}">
                  <a16:creationId xmlns="" xmlns:a16="http://schemas.microsoft.com/office/drawing/2014/main" id="{F94A75A5-234E-4E27-AFC2-D8ED19A4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7" name="Freeform 75">
              <a:extLst>
                <a:ext uri="{FF2B5EF4-FFF2-40B4-BE49-F238E27FC236}">
                  <a16:creationId xmlns="" xmlns:a16="http://schemas.microsoft.com/office/drawing/2014/main" id="{751F7DC6-883E-460F-A0C4-E0469516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8" name="Freeform 76">
              <a:extLst>
                <a:ext uri="{FF2B5EF4-FFF2-40B4-BE49-F238E27FC236}">
                  <a16:creationId xmlns="" xmlns:a16="http://schemas.microsoft.com/office/drawing/2014/main" id="{FD6D649C-45E1-4BCB-A00A-53BF054A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="" xmlns:a16="http://schemas.microsoft.com/office/drawing/2014/main" id="{DE335E27-8751-4B36-8B75-368827D3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0" name="Freeform 78">
              <a:extLst>
                <a:ext uri="{FF2B5EF4-FFF2-40B4-BE49-F238E27FC236}">
                  <a16:creationId xmlns="" xmlns:a16="http://schemas.microsoft.com/office/drawing/2014/main" id="{654E4292-DEEF-438C-A925-2F0F1A8D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1" name="Freeform 79">
              <a:extLst>
                <a:ext uri="{FF2B5EF4-FFF2-40B4-BE49-F238E27FC236}">
                  <a16:creationId xmlns="" xmlns:a16="http://schemas.microsoft.com/office/drawing/2014/main" id="{33B5CA0E-77D1-4BD8-8CE9-0232E6F6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2" name="Freeform 80">
              <a:extLst>
                <a:ext uri="{FF2B5EF4-FFF2-40B4-BE49-F238E27FC236}">
                  <a16:creationId xmlns="" xmlns:a16="http://schemas.microsoft.com/office/drawing/2014/main" id="{BA12BDEC-D312-4408-931E-05DB4202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3" name="Freeform 81">
              <a:extLst>
                <a:ext uri="{FF2B5EF4-FFF2-40B4-BE49-F238E27FC236}">
                  <a16:creationId xmlns="" xmlns:a16="http://schemas.microsoft.com/office/drawing/2014/main" id="{D35514BD-0B65-4E2B-BBB2-67B6C22FB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4" name="Freeform 82">
              <a:extLst>
                <a:ext uri="{FF2B5EF4-FFF2-40B4-BE49-F238E27FC236}">
                  <a16:creationId xmlns="" xmlns:a16="http://schemas.microsoft.com/office/drawing/2014/main" id="{8D05C8CE-8F72-426E-A8F9-CEFBE3C59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5" name="Freeform 83">
              <a:extLst>
                <a:ext uri="{FF2B5EF4-FFF2-40B4-BE49-F238E27FC236}">
                  <a16:creationId xmlns="" xmlns:a16="http://schemas.microsoft.com/office/drawing/2014/main" id="{E493EDB3-9032-48D2-A969-38C98039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6" name="Freeform 84">
              <a:extLst>
                <a:ext uri="{FF2B5EF4-FFF2-40B4-BE49-F238E27FC236}">
                  <a16:creationId xmlns="" xmlns:a16="http://schemas.microsoft.com/office/drawing/2014/main" id="{4CDCA871-B613-453E-932F-17BCB010E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7" name="Freeform 85">
              <a:extLst>
                <a:ext uri="{FF2B5EF4-FFF2-40B4-BE49-F238E27FC236}">
                  <a16:creationId xmlns="" xmlns:a16="http://schemas.microsoft.com/office/drawing/2014/main" id="{78D206E9-619F-44DD-A99A-87E5CD765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8" name="Freeform 86">
              <a:extLst>
                <a:ext uri="{FF2B5EF4-FFF2-40B4-BE49-F238E27FC236}">
                  <a16:creationId xmlns="" xmlns:a16="http://schemas.microsoft.com/office/drawing/2014/main" id="{76DEAF3F-3BE3-4329-8D68-D6094167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="" xmlns:a16="http://schemas.microsoft.com/office/drawing/2014/main" id="{51B1AB8E-9E7C-4C0C-9C57-6B36693C1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0" name="Freeform 88">
              <a:extLst>
                <a:ext uri="{FF2B5EF4-FFF2-40B4-BE49-F238E27FC236}">
                  <a16:creationId xmlns="" xmlns:a16="http://schemas.microsoft.com/office/drawing/2014/main" id="{94C12497-7C4B-4326-9B25-787C4379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1" name="Freeform 89">
              <a:extLst>
                <a:ext uri="{FF2B5EF4-FFF2-40B4-BE49-F238E27FC236}">
                  <a16:creationId xmlns="" xmlns:a16="http://schemas.microsoft.com/office/drawing/2014/main" id="{9B1036B2-B1BB-44ED-B1D2-8454E32EC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2" name="Freeform 90">
              <a:extLst>
                <a:ext uri="{FF2B5EF4-FFF2-40B4-BE49-F238E27FC236}">
                  <a16:creationId xmlns="" xmlns:a16="http://schemas.microsoft.com/office/drawing/2014/main" id="{1A1A07A4-F1AD-4625-B5FE-8EA49399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3" name="Freeform 92">
              <a:extLst>
                <a:ext uri="{FF2B5EF4-FFF2-40B4-BE49-F238E27FC236}">
                  <a16:creationId xmlns="" xmlns:a16="http://schemas.microsoft.com/office/drawing/2014/main" id="{28818FB6-F667-4AB2-A0BB-E703FFBE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4" name="Freeform 93">
              <a:extLst>
                <a:ext uri="{FF2B5EF4-FFF2-40B4-BE49-F238E27FC236}">
                  <a16:creationId xmlns="" xmlns:a16="http://schemas.microsoft.com/office/drawing/2014/main" id="{40925ACB-2973-46D2-AF70-8149710B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5" name="Freeform 95">
              <a:extLst>
                <a:ext uri="{FF2B5EF4-FFF2-40B4-BE49-F238E27FC236}">
                  <a16:creationId xmlns="" xmlns:a16="http://schemas.microsoft.com/office/drawing/2014/main" id="{1E4DDD30-E4E6-4A0A-861C-652CCC0D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6" name="Freeform 114">
              <a:extLst>
                <a:ext uri="{FF2B5EF4-FFF2-40B4-BE49-F238E27FC236}">
                  <a16:creationId xmlns="" xmlns:a16="http://schemas.microsoft.com/office/drawing/2014/main" id="{6A83E449-98E6-4BE0-BCC1-1FDFA75A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7" name="Freeform 115">
              <a:extLst>
                <a:ext uri="{FF2B5EF4-FFF2-40B4-BE49-F238E27FC236}">
                  <a16:creationId xmlns="" xmlns:a16="http://schemas.microsoft.com/office/drawing/2014/main" id="{287E3B24-A6C9-43CA-9A92-F4DA51DD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="" xmlns:a16="http://schemas.microsoft.com/office/drawing/2014/main" id="{9B1C1186-A693-4408-90A4-5DF6AB31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="" xmlns:a16="http://schemas.microsoft.com/office/drawing/2014/main" id="{FACA92D0-B498-47F8-8264-69EF5A8E1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0" name="Freeform 122">
              <a:extLst>
                <a:ext uri="{FF2B5EF4-FFF2-40B4-BE49-F238E27FC236}">
                  <a16:creationId xmlns="" xmlns:a16="http://schemas.microsoft.com/office/drawing/2014/main" id="{51A8AF66-73F2-4B9E-8733-C5F3FC09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1" name="Freeform 123">
              <a:extLst>
                <a:ext uri="{FF2B5EF4-FFF2-40B4-BE49-F238E27FC236}">
                  <a16:creationId xmlns="" xmlns:a16="http://schemas.microsoft.com/office/drawing/2014/main" id="{FDE5338F-2EFE-44B9-8DA9-960C79806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2" name="Freeform 128">
              <a:extLst>
                <a:ext uri="{FF2B5EF4-FFF2-40B4-BE49-F238E27FC236}">
                  <a16:creationId xmlns="" xmlns:a16="http://schemas.microsoft.com/office/drawing/2014/main" id="{998B9976-9B35-4C83-B1FB-743F8C8DF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3" name="Freeform 129">
              <a:extLst>
                <a:ext uri="{FF2B5EF4-FFF2-40B4-BE49-F238E27FC236}">
                  <a16:creationId xmlns="" xmlns:a16="http://schemas.microsoft.com/office/drawing/2014/main" id="{85E3C9E5-A737-48AC-A89F-F49DEE7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4" name="Freeform 246">
              <a:extLst>
                <a:ext uri="{FF2B5EF4-FFF2-40B4-BE49-F238E27FC236}">
                  <a16:creationId xmlns="" xmlns:a16="http://schemas.microsoft.com/office/drawing/2014/main" id="{6719332E-18E9-4966-87CE-4383FB17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5" name="Freeform 266">
              <a:extLst>
                <a:ext uri="{FF2B5EF4-FFF2-40B4-BE49-F238E27FC236}">
                  <a16:creationId xmlns="" xmlns:a16="http://schemas.microsoft.com/office/drawing/2014/main" id="{5018D43D-AEA8-417D-9DEE-14F7EB4C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6" name="Freeform 286">
              <a:extLst>
                <a:ext uri="{FF2B5EF4-FFF2-40B4-BE49-F238E27FC236}">
                  <a16:creationId xmlns="" xmlns:a16="http://schemas.microsoft.com/office/drawing/2014/main" id="{7F98F1AF-74B7-4798-B6C3-BE60243C5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7" name="TextBox 60">
              <a:extLst>
                <a:ext uri="{FF2B5EF4-FFF2-40B4-BE49-F238E27FC236}">
                  <a16:creationId xmlns="" xmlns:a16="http://schemas.microsoft.com/office/drawing/2014/main" id="{C370634B-1287-410F-BA1E-B6A4452B46E5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148" name="TextBox 61">
              <a:extLst>
                <a:ext uri="{FF2B5EF4-FFF2-40B4-BE49-F238E27FC236}">
                  <a16:creationId xmlns="" xmlns:a16="http://schemas.microsoft.com/office/drawing/2014/main" id="{316C8432-C89D-44BF-BCCA-DC96222A9601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149" name="TextBox 193">
            <a:extLst>
              <a:ext uri="{FF2B5EF4-FFF2-40B4-BE49-F238E27FC236}">
                <a16:creationId xmlns="" xmlns:a16="http://schemas.microsoft.com/office/drawing/2014/main" id="{6AB70F7A-0007-4AFA-ACA9-31B0A7FF9921}"/>
              </a:ext>
            </a:extLst>
          </p:cNvPr>
          <p:cNvSpPr txBox="1"/>
          <p:nvPr/>
        </p:nvSpPr>
        <p:spPr>
          <a:xfrm>
            <a:off x="10383758" y="1549195"/>
            <a:ext cx="1503441" cy="1815882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Around 87,000 customers,</a:t>
            </a:r>
          </a:p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28 variables</a:t>
            </a:r>
          </a:p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And around 0.5million visits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150" name="Group 8">
            <a:extLst>
              <a:ext uri="{FF2B5EF4-FFF2-40B4-BE49-F238E27FC236}">
                <a16:creationId xmlns="" xmlns:a16="http://schemas.microsoft.com/office/drawing/2014/main" id="{E093277B-C40A-43A2-A631-BB4C2C985E94}"/>
              </a:ext>
            </a:extLst>
          </p:cNvPr>
          <p:cNvGrpSpPr/>
          <p:nvPr/>
        </p:nvGrpSpPr>
        <p:grpSpPr>
          <a:xfrm>
            <a:off x="5026044" y="2649519"/>
            <a:ext cx="764860" cy="765060"/>
            <a:chOff x="5370838" y="1580894"/>
            <a:chExt cx="764860" cy="765060"/>
          </a:xfrm>
        </p:grpSpPr>
        <p:sp>
          <p:nvSpPr>
            <p:cNvPr id="151" name="Oval 30"/>
            <p:cNvSpPr/>
            <p:nvPr/>
          </p:nvSpPr>
          <p:spPr bwMode="auto">
            <a:xfrm>
              <a:off x="5370838" y="1580894"/>
              <a:ext cx="764860" cy="765060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152" name="Shape 2558">
              <a:extLst>
                <a:ext uri="{FF2B5EF4-FFF2-40B4-BE49-F238E27FC236}">
                  <a16:creationId xmlns="" xmlns:a16="http://schemas.microsoft.com/office/drawing/2014/main" id="{DD9779BE-0981-4154-B07C-F3A188DE3E90}"/>
                </a:ext>
              </a:extLst>
            </p:cNvPr>
            <p:cNvSpPr/>
            <p:nvPr/>
          </p:nvSpPr>
          <p:spPr>
            <a:xfrm>
              <a:off x="5546504" y="1750483"/>
              <a:ext cx="432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782" y="5891"/>
                  </a:moveTo>
                  <a:lnTo>
                    <a:pt x="9818" y="5891"/>
                  </a:lnTo>
                  <a:cubicBezTo>
                    <a:pt x="9547" y="5891"/>
                    <a:pt x="9327" y="6111"/>
                    <a:pt x="9327" y="6382"/>
                  </a:cubicBezTo>
                  <a:cubicBezTo>
                    <a:pt x="9327" y="6394"/>
                    <a:pt x="9334" y="6405"/>
                    <a:pt x="9334" y="6417"/>
                  </a:cubicBezTo>
                  <a:lnTo>
                    <a:pt x="9328" y="6417"/>
                  </a:lnTo>
                  <a:lnTo>
                    <a:pt x="9819" y="12308"/>
                  </a:lnTo>
                  <a:lnTo>
                    <a:pt x="9825" y="12307"/>
                  </a:lnTo>
                  <a:cubicBezTo>
                    <a:pt x="9844" y="12562"/>
                    <a:pt x="10050" y="12764"/>
                    <a:pt x="10309" y="12764"/>
                  </a:cubicBezTo>
                  <a:lnTo>
                    <a:pt x="11291" y="12764"/>
                  </a:lnTo>
                  <a:cubicBezTo>
                    <a:pt x="11550" y="12764"/>
                    <a:pt x="11756" y="12562"/>
                    <a:pt x="11775" y="12307"/>
                  </a:cubicBezTo>
                  <a:lnTo>
                    <a:pt x="11781" y="12308"/>
                  </a:lnTo>
                  <a:lnTo>
                    <a:pt x="12272" y="6417"/>
                  </a:lnTo>
                  <a:lnTo>
                    <a:pt x="12266" y="6417"/>
                  </a:lnTo>
                  <a:cubicBezTo>
                    <a:pt x="12267" y="6405"/>
                    <a:pt x="12273" y="6394"/>
                    <a:pt x="12273" y="6382"/>
                  </a:cubicBezTo>
                  <a:cubicBezTo>
                    <a:pt x="12273" y="6111"/>
                    <a:pt x="12053" y="5891"/>
                    <a:pt x="11782" y="5891"/>
                  </a:cubicBezTo>
                  <a:moveTo>
                    <a:pt x="10800" y="13745"/>
                  </a:moveTo>
                  <a:cubicBezTo>
                    <a:pt x="10258" y="13745"/>
                    <a:pt x="9818" y="14186"/>
                    <a:pt x="9818" y="14727"/>
                  </a:cubicBezTo>
                  <a:cubicBezTo>
                    <a:pt x="9818" y="15269"/>
                    <a:pt x="10258" y="15709"/>
                    <a:pt x="10800" y="15709"/>
                  </a:cubicBezTo>
                  <a:cubicBezTo>
                    <a:pt x="11342" y="15709"/>
                    <a:pt x="11782" y="15269"/>
                    <a:pt x="11782" y="14727"/>
                  </a:cubicBezTo>
                  <a:cubicBezTo>
                    <a:pt x="11782" y="14186"/>
                    <a:pt x="11342" y="13745"/>
                    <a:pt x="10800" y="1374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153" name="TextBox 205">
            <a:extLst>
              <a:ext uri="{FF2B5EF4-FFF2-40B4-BE49-F238E27FC236}">
                <a16:creationId xmlns="" xmlns:a16="http://schemas.microsoft.com/office/drawing/2014/main" id="{3A7FEA39-8566-4664-A77E-848C79DE4162}"/>
              </a:ext>
            </a:extLst>
          </p:cNvPr>
          <p:cNvSpPr txBox="1"/>
          <p:nvPr/>
        </p:nvSpPr>
        <p:spPr>
          <a:xfrm>
            <a:off x="6003117" y="3243931"/>
            <a:ext cx="3897944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sz="1400" dirty="0" err="1" smtClean="0">
                <a:latin typeface="Century Gothic" panose="020B0502020202020204" pitchFamily="34" charset="0"/>
              </a:rPr>
              <a:t>Importo</a:t>
            </a:r>
            <a:endParaRPr lang="en-GB" sz="1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err="1" smtClean="0">
                <a:latin typeface="Century Gothic" panose="020B0502020202020204" pitchFamily="34" charset="0"/>
              </a:rPr>
              <a:t>Sesso</a:t>
            </a:r>
            <a:endParaRPr lang="en-US" sz="14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Data </a:t>
            </a:r>
            <a:r>
              <a:rPr lang="en-US" sz="1400" dirty="0" err="1" smtClean="0">
                <a:latin typeface="Century Gothic" panose="020B0502020202020204" pitchFamily="34" charset="0"/>
              </a:rPr>
              <a:t>Nascita</a:t>
            </a:r>
            <a:endParaRPr lang="en-US" sz="14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err="1" smtClean="0">
                <a:latin typeface="Century Gothic" panose="020B0502020202020204" pitchFamily="34" charset="0"/>
              </a:rPr>
              <a:t>Comune</a:t>
            </a:r>
            <a:endParaRPr lang="en-US" sz="14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Churn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400" baseline="30000" dirty="0">
              <a:latin typeface="Century Gothic" panose="020B0502020202020204" pitchFamily="34" charset="0"/>
            </a:endParaRPr>
          </a:p>
        </p:txBody>
      </p:sp>
      <p:sp>
        <p:nvSpPr>
          <p:cNvPr id="213" name="Rectangle 265">
            <a:extLst>
              <a:ext uri="{FF2B5EF4-FFF2-40B4-BE49-F238E27FC236}">
                <a16:creationId xmlns="" xmlns:a16="http://schemas.microsoft.com/office/drawing/2014/main" id="{9306088C-6FD7-48D9-BBAE-7F25351FF54A}"/>
              </a:ext>
            </a:extLst>
          </p:cNvPr>
          <p:cNvSpPr/>
          <p:nvPr/>
        </p:nvSpPr>
        <p:spPr>
          <a:xfrm>
            <a:off x="5989752" y="4276167"/>
            <a:ext cx="1383740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Constraints</a:t>
            </a:r>
            <a:endParaRPr lang="en-US" sz="1700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14" name="TextBox 266">
            <a:extLst>
              <a:ext uri="{FF2B5EF4-FFF2-40B4-BE49-F238E27FC236}">
                <a16:creationId xmlns="" xmlns:a16="http://schemas.microsoft.com/office/drawing/2014/main" id="{2C1346D1-B5AB-4DC8-9BA7-9B01F83DD190}"/>
              </a:ext>
            </a:extLst>
          </p:cNvPr>
          <p:cNvSpPr txBox="1"/>
          <p:nvPr/>
        </p:nvSpPr>
        <p:spPr>
          <a:xfrm>
            <a:off x="5983470" y="4581323"/>
            <a:ext cx="3788281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Data Size</a:t>
            </a:r>
            <a:endParaRPr lang="en-GB" sz="1400" dirty="0">
              <a:latin typeface="Century Gothic" panose="020B0502020202020204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Missing values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Missing coordinates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215" name="Right Brace 267">
            <a:extLst>
              <a:ext uri="{FF2B5EF4-FFF2-40B4-BE49-F238E27FC236}">
                <a16:creationId xmlns="" xmlns:a16="http://schemas.microsoft.com/office/drawing/2014/main" id="{A260FF64-673D-4CF7-8551-1FF89E9320C3}"/>
              </a:ext>
            </a:extLst>
          </p:cNvPr>
          <p:cNvSpPr/>
          <p:nvPr/>
        </p:nvSpPr>
        <p:spPr>
          <a:xfrm>
            <a:off x="9686503" y="4529369"/>
            <a:ext cx="269147" cy="772231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5">
            <a:extLst>
              <a:ext uri="{FF2B5EF4-FFF2-40B4-BE49-F238E27FC236}">
                <a16:creationId xmlns="" xmlns:a16="http://schemas.microsoft.com/office/drawing/2014/main" id="{F48C033C-1E35-4A2A-94A5-BC660B6412AE}"/>
              </a:ext>
            </a:extLst>
          </p:cNvPr>
          <p:cNvGrpSpPr>
            <a:grpSpLocks noChangeAspect="1"/>
          </p:cNvGrpSpPr>
          <p:nvPr/>
        </p:nvGrpSpPr>
        <p:grpSpPr>
          <a:xfrm>
            <a:off x="9961445" y="4795180"/>
            <a:ext cx="366121" cy="220121"/>
            <a:chOff x="6091782" y="2079773"/>
            <a:chExt cx="2704378" cy="1625938"/>
          </a:xfrm>
        </p:grpSpPr>
        <p:sp>
          <p:nvSpPr>
            <p:cNvPr id="217" name="Freeform 1">
              <a:extLst>
                <a:ext uri="{FF2B5EF4-FFF2-40B4-BE49-F238E27FC236}">
                  <a16:creationId xmlns="" xmlns:a16="http://schemas.microsoft.com/office/drawing/2014/main" id="{49D52B30-F169-44EA-97F3-81BBE70C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8" name="Freeform 2">
              <a:extLst>
                <a:ext uri="{FF2B5EF4-FFF2-40B4-BE49-F238E27FC236}">
                  <a16:creationId xmlns="" xmlns:a16="http://schemas.microsoft.com/office/drawing/2014/main" id="{A73D13B1-93D5-4DED-8418-D57C7F3E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9" name="Freeform 22">
              <a:extLst>
                <a:ext uri="{FF2B5EF4-FFF2-40B4-BE49-F238E27FC236}">
                  <a16:creationId xmlns="" xmlns:a16="http://schemas.microsoft.com/office/drawing/2014/main" id="{E76B22A4-516C-4D08-ABD0-D83AF3A9B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0" name="Freeform 23">
              <a:extLst>
                <a:ext uri="{FF2B5EF4-FFF2-40B4-BE49-F238E27FC236}">
                  <a16:creationId xmlns="" xmlns:a16="http://schemas.microsoft.com/office/drawing/2014/main" id="{74918C81-AEA6-4E29-96C4-C412909C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1" name="Freeform 26">
              <a:extLst>
                <a:ext uri="{FF2B5EF4-FFF2-40B4-BE49-F238E27FC236}">
                  <a16:creationId xmlns="" xmlns:a16="http://schemas.microsoft.com/office/drawing/2014/main" id="{FC392D95-95DC-4EA0-9722-BCCA457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2" name="Freeform 28">
              <a:extLst>
                <a:ext uri="{FF2B5EF4-FFF2-40B4-BE49-F238E27FC236}">
                  <a16:creationId xmlns="" xmlns:a16="http://schemas.microsoft.com/office/drawing/2014/main" id="{587A8B4C-CC13-4F13-817A-88173FD1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3" name="Freeform 29">
              <a:extLst>
                <a:ext uri="{FF2B5EF4-FFF2-40B4-BE49-F238E27FC236}">
                  <a16:creationId xmlns="" xmlns:a16="http://schemas.microsoft.com/office/drawing/2014/main" id="{296293A7-99B7-4B1F-B3EB-AEE23616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4" name="Freeform 30">
              <a:extLst>
                <a:ext uri="{FF2B5EF4-FFF2-40B4-BE49-F238E27FC236}">
                  <a16:creationId xmlns="" xmlns:a16="http://schemas.microsoft.com/office/drawing/2014/main" id="{99B494E7-40F8-42A0-B588-36777D98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5" name="Freeform 31">
              <a:extLst>
                <a:ext uri="{FF2B5EF4-FFF2-40B4-BE49-F238E27FC236}">
                  <a16:creationId xmlns="" xmlns:a16="http://schemas.microsoft.com/office/drawing/2014/main" id="{DBDE0F4B-C2DD-44EA-B27A-3500C060E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="" xmlns:a16="http://schemas.microsoft.com/office/drawing/2014/main" id="{8CB6A19E-FED3-4E3F-B83F-F729836B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="" xmlns:a16="http://schemas.microsoft.com/office/drawing/2014/main" id="{D7FE15A7-CCB3-4CA1-9C0B-7E5C0673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="" xmlns:a16="http://schemas.microsoft.com/office/drawing/2014/main" id="{E4C30B41-27EF-41C7-9B13-005803EFD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9" name="Freeform 37">
              <a:extLst>
                <a:ext uri="{FF2B5EF4-FFF2-40B4-BE49-F238E27FC236}">
                  <a16:creationId xmlns="" xmlns:a16="http://schemas.microsoft.com/office/drawing/2014/main" id="{651D8348-E941-480E-B98B-C8D79AA2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0" name="Freeform 38">
              <a:extLst>
                <a:ext uri="{FF2B5EF4-FFF2-40B4-BE49-F238E27FC236}">
                  <a16:creationId xmlns="" xmlns:a16="http://schemas.microsoft.com/office/drawing/2014/main" id="{B8D50C70-F33C-4606-A77D-D5B73D30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1" name="Freeform 50">
              <a:extLst>
                <a:ext uri="{FF2B5EF4-FFF2-40B4-BE49-F238E27FC236}">
                  <a16:creationId xmlns="" xmlns:a16="http://schemas.microsoft.com/office/drawing/2014/main" id="{F71009EF-E048-4B73-A66F-9455CF25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2" name="Freeform 51">
              <a:extLst>
                <a:ext uri="{FF2B5EF4-FFF2-40B4-BE49-F238E27FC236}">
                  <a16:creationId xmlns="" xmlns:a16="http://schemas.microsoft.com/office/drawing/2014/main" id="{0A28555E-4C74-44B8-8F33-D90CB277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3" name="Freeform 52">
              <a:extLst>
                <a:ext uri="{FF2B5EF4-FFF2-40B4-BE49-F238E27FC236}">
                  <a16:creationId xmlns="" xmlns:a16="http://schemas.microsoft.com/office/drawing/2014/main" id="{93247559-59F0-4607-8D4B-99DE8DD0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4" name="Freeform 58">
              <a:extLst>
                <a:ext uri="{FF2B5EF4-FFF2-40B4-BE49-F238E27FC236}">
                  <a16:creationId xmlns="" xmlns:a16="http://schemas.microsoft.com/office/drawing/2014/main" id="{DF79AFA5-CC7B-454F-92D2-CB32F847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5" name="Freeform 67">
              <a:extLst>
                <a:ext uri="{FF2B5EF4-FFF2-40B4-BE49-F238E27FC236}">
                  <a16:creationId xmlns="" xmlns:a16="http://schemas.microsoft.com/office/drawing/2014/main" id="{95694D8F-13FF-4704-B21C-F49E840A2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6" name="Freeform 69">
              <a:extLst>
                <a:ext uri="{FF2B5EF4-FFF2-40B4-BE49-F238E27FC236}">
                  <a16:creationId xmlns="" xmlns:a16="http://schemas.microsoft.com/office/drawing/2014/main" id="{582E20A7-F196-44F1-B703-D2DBBB76A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7" name="Freeform 71">
              <a:extLst>
                <a:ext uri="{FF2B5EF4-FFF2-40B4-BE49-F238E27FC236}">
                  <a16:creationId xmlns="" xmlns:a16="http://schemas.microsoft.com/office/drawing/2014/main" id="{F3511C1A-8E3C-41AE-B54E-66B2C708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8" name="Freeform 72">
              <a:extLst>
                <a:ext uri="{FF2B5EF4-FFF2-40B4-BE49-F238E27FC236}">
                  <a16:creationId xmlns="" xmlns:a16="http://schemas.microsoft.com/office/drawing/2014/main" id="{16243E88-2513-498E-8A2B-73525B7D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9" name="Freeform 73">
              <a:extLst>
                <a:ext uri="{FF2B5EF4-FFF2-40B4-BE49-F238E27FC236}">
                  <a16:creationId xmlns="" xmlns:a16="http://schemas.microsoft.com/office/drawing/2014/main" id="{6245D4A1-E0CA-4E66-943F-D618EDBE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0" name="Freeform 74">
              <a:extLst>
                <a:ext uri="{FF2B5EF4-FFF2-40B4-BE49-F238E27FC236}">
                  <a16:creationId xmlns="" xmlns:a16="http://schemas.microsoft.com/office/drawing/2014/main" id="{786035E2-5849-48C5-8644-CC23590B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1" name="Freeform 75">
              <a:extLst>
                <a:ext uri="{FF2B5EF4-FFF2-40B4-BE49-F238E27FC236}">
                  <a16:creationId xmlns="" xmlns:a16="http://schemas.microsoft.com/office/drawing/2014/main" id="{28FB90E4-D42A-44A2-BF0C-F4CDA322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2" name="Freeform 76">
              <a:extLst>
                <a:ext uri="{FF2B5EF4-FFF2-40B4-BE49-F238E27FC236}">
                  <a16:creationId xmlns="" xmlns:a16="http://schemas.microsoft.com/office/drawing/2014/main" id="{70DF0FD4-18DD-4B32-AD24-AA6A6072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3" name="Freeform 77">
              <a:extLst>
                <a:ext uri="{FF2B5EF4-FFF2-40B4-BE49-F238E27FC236}">
                  <a16:creationId xmlns="" xmlns:a16="http://schemas.microsoft.com/office/drawing/2014/main" id="{554578BA-556F-4A45-AAE7-E180DDFF1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4" name="Freeform 78">
              <a:extLst>
                <a:ext uri="{FF2B5EF4-FFF2-40B4-BE49-F238E27FC236}">
                  <a16:creationId xmlns="" xmlns:a16="http://schemas.microsoft.com/office/drawing/2014/main" id="{94E16E3F-F752-4522-8DDB-3767BCF1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5" name="Freeform 79">
              <a:extLst>
                <a:ext uri="{FF2B5EF4-FFF2-40B4-BE49-F238E27FC236}">
                  <a16:creationId xmlns="" xmlns:a16="http://schemas.microsoft.com/office/drawing/2014/main" id="{F223AF96-23EA-4B56-88C4-7B86A65E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6" name="Freeform 80">
              <a:extLst>
                <a:ext uri="{FF2B5EF4-FFF2-40B4-BE49-F238E27FC236}">
                  <a16:creationId xmlns="" xmlns:a16="http://schemas.microsoft.com/office/drawing/2014/main" id="{CE577575-DCE7-475E-A42A-B83F76EC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7" name="Freeform 81">
              <a:extLst>
                <a:ext uri="{FF2B5EF4-FFF2-40B4-BE49-F238E27FC236}">
                  <a16:creationId xmlns="" xmlns:a16="http://schemas.microsoft.com/office/drawing/2014/main" id="{1BA2DEA9-25DE-4F6F-88DD-AEC99F71F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8" name="Freeform 82">
              <a:extLst>
                <a:ext uri="{FF2B5EF4-FFF2-40B4-BE49-F238E27FC236}">
                  <a16:creationId xmlns="" xmlns:a16="http://schemas.microsoft.com/office/drawing/2014/main" id="{093BDC17-FB50-4630-981E-2FEC989C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9" name="Freeform 83">
              <a:extLst>
                <a:ext uri="{FF2B5EF4-FFF2-40B4-BE49-F238E27FC236}">
                  <a16:creationId xmlns="" xmlns:a16="http://schemas.microsoft.com/office/drawing/2014/main" id="{80D3097F-F9D4-4C08-AD45-1E454E427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0" name="Freeform 84">
              <a:extLst>
                <a:ext uri="{FF2B5EF4-FFF2-40B4-BE49-F238E27FC236}">
                  <a16:creationId xmlns="" xmlns:a16="http://schemas.microsoft.com/office/drawing/2014/main" id="{74F8A012-D553-433D-B2C2-31E08CE13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="" xmlns:a16="http://schemas.microsoft.com/office/drawing/2014/main" id="{C8ACFD36-A67E-4FA3-B7B1-25EACFC78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2" name="Freeform 86">
              <a:extLst>
                <a:ext uri="{FF2B5EF4-FFF2-40B4-BE49-F238E27FC236}">
                  <a16:creationId xmlns="" xmlns:a16="http://schemas.microsoft.com/office/drawing/2014/main" id="{E9E0A59D-B297-446C-A17C-904939C89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3" name="Freeform 87">
              <a:extLst>
                <a:ext uri="{FF2B5EF4-FFF2-40B4-BE49-F238E27FC236}">
                  <a16:creationId xmlns="" xmlns:a16="http://schemas.microsoft.com/office/drawing/2014/main" id="{CEF69893-1336-4A3B-A128-681B834ED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4" name="Freeform 88">
              <a:extLst>
                <a:ext uri="{FF2B5EF4-FFF2-40B4-BE49-F238E27FC236}">
                  <a16:creationId xmlns="" xmlns:a16="http://schemas.microsoft.com/office/drawing/2014/main" id="{C7E968D5-18CD-49D9-B855-CB5DE0B4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5" name="Freeform 89">
              <a:extLst>
                <a:ext uri="{FF2B5EF4-FFF2-40B4-BE49-F238E27FC236}">
                  <a16:creationId xmlns="" xmlns:a16="http://schemas.microsoft.com/office/drawing/2014/main" id="{912AD14F-CD1B-4CFE-BB43-F63D29A6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6" name="Freeform 90">
              <a:extLst>
                <a:ext uri="{FF2B5EF4-FFF2-40B4-BE49-F238E27FC236}">
                  <a16:creationId xmlns="" xmlns:a16="http://schemas.microsoft.com/office/drawing/2014/main" id="{CB8DF699-8493-40FA-A5D4-1BD78264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7" name="Freeform 92">
              <a:extLst>
                <a:ext uri="{FF2B5EF4-FFF2-40B4-BE49-F238E27FC236}">
                  <a16:creationId xmlns="" xmlns:a16="http://schemas.microsoft.com/office/drawing/2014/main" id="{E989CC69-9BFC-4963-91A7-E360D113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8" name="Freeform 93">
              <a:extLst>
                <a:ext uri="{FF2B5EF4-FFF2-40B4-BE49-F238E27FC236}">
                  <a16:creationId xmlns="" xmlns:a16="http://schemas.microsoft.com/office/drawing/2014/main" id="{7A77422E-659C-4AA7-BDD3-F6DBFE9B0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9" name="Freeform 95">
              <a:extLst>
                <a:ext uri="{FF2B5EF4-FFF2-40B4-BE49-F238E27FC236}">
                  <a16:creationId xmlns="" xmlns:a16="http://schemas.microsoft.com/office/drawing/2014/main" id="{91353859-B4C7-4E2B-AA90-0125818A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="" xmlns:a16="http://schemas.microsoft.com/office/drawing/2014/main" id="{33BD6D49-3E39-47A4-84A8-8A708B4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="" xmlns:a16="http://schemas.microsoft.com/office/drawing/2014/main" id="{2D7D1F33-D016-4DA3-AB7D-04FC939C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2" name="Freeform 120">
              <a:extLst>
                <a:ext uri="{FF2B5EF4-FFF2-40B4-BE49-F238E27FC236}">
                  <a16:creationId xmlns="" xmlns:a16="http://schemas.microsoft.com/office/drawing/2014/main" id="{8F7C5A01-772E-4103-A9B8-91CB2BE4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3" name="Freeform 121">
              <a:extLst>
                <a:ext uri="{FF2B5EF4-FFF2-40B4-BE49-F238E27FC236}">
                  <a16:creationId xmlns="" xmlns:a16="http://schemas.microsoft.com/office/drawing/2014/main" id="{22B0685D-FB40-471E-87DF-A1894832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4" name="Freeform 122">
              <a:extLst>
                <a:ext uri="{FF2B5EF4-FFF2-40B4-BE49-F238E27FC236}">
                  <a16:creationId xmlns="" xmlns:a16="http://schemas.microsoft.com/office/drawing/2014/main" id="{372B22B1-3343-40FC-82FE-45B0425B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5" name="Freeform 123">
              <a:extLst>
                <a:ext uri="{FF2B5EF4-FFF2-40B4-BE49-F238E27FC236}">
                  <a16:creationId xmlns="" xmlns:a16="http://schemas.microsoft.com/office/drawing/2014/main" id="{5F6B479D-4F21-498B-A555-51E806A41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6" name="Freeform 128">
              <a:extLst>
                <a:ext uri="{FF2B5EF4-FFF2-40B4-BE49-F238E27FC236}">
                  <a16:creationId xmlns="" xmlns:a16="http://schemas.microsoft.com/office/drawing/2014/main" id="{D9F19FA5-AAA4-4973-ACC9-8C3F887E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7" name="Freeform 129">
              <a:extLst>
                <a:ext uri="{FF2B5EF4-FFF2-40B4-BE49-F238E27FC236}">
                  <a16:creationId xmlns="" xmlns:a16="http://schemas.microsoft.com/office/drawing/2014/main" id="{D011547C-473D-4B70-97F2-81CEEB544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8" name="Freeform 246">
              <a:extLst>
                <a:ext uri="{FF2B5EF4-FFF2-40B4-BE49-F238E27FC236}">
                  <a16:creationId xmlns="" xmlns:a16="http://schemas.microsoft.com/office/drawing/2014/main" id="{E97B87AB-CCCD-4BFD-A0FD-F4D5463C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9" name="Freeform 266">
              <a:extLst>
                <a:ext uri="{FF2B5EF4-FFF2-40B4-BE49-F238E27FC236}">
                  <a16:creationId xmlns="" xmlns:a16="http://schemas.microsoft.com/office/drawing/2014/main" id="{577EAF0F-4A7D-422E-9EA9-E9F0C55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0" name="Freeform 286">
              <a:extLst>
                <a:ext uri="{FF2B5EF4-FFF2-40B4-BE49-F238E27FC236}">
                  <a16:creationId xmlns="" xmlns:a16="http://schemas.microsoft.com/office/drawing/2014/main" id="{AF662B8B-8873-47BC-AEC9-230FF01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1" name="TextBox 60">
              <a:extLst>
                <a:ext uri="{FF2B5EF4-FFF2-40B4-BE49-F238E27FC236}">
                  <a16:creationId xmlns="" xmlns:a16="http://schemas.microsoft.com/office/drawing/2014/main" id="{892CC4DC-C42B-4BC5-A553-B929E55FB943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272" name="TextBox 61">
              <a:extLst>
                <a:ext uri="{FF2B5EF4-FFF2-40B4-BE49-F238E27FC236}">
                  <a16:creationId xmlns="" xmlns:a16="http://schemas.microsoft.com/office/drawing/2014/main" id="{29D19AFD-6345-4F86-B7E3-6ACCBFA4749A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273" name="TextBox 193">
            <a:extLst>
              <a:ext uri="{FF2B5EF4-FFF2-40B4-BE49-F238E27FC236}">
                <a16:creationId xmlns="" xmlns:a16="http://schemas.microsoft.com/office/drawing/2014/main" id="{A92738AD-85AF-403F-983B-2861A75428AB}"/>
              </a:ext>
            </a:extLst>
          </p:cNvPr>
          <p:cNvSpPr txBox="1"/>
          <p:nvPr/>
        </p:nvSpPr>
        <p:spPr>
          <a:xfrm>
            <a:off x="10505995" y="4200859"/>
            <a:ext cx="1381203" cy="1077218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Data cleaning and preparation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274" name="Group 9">
            <a:extLst>
              <a:ext uri="{FF2B5EF4-FFF2-40B4-BE49-F238E27FC236}">
                <a16:creationId xmlns="" xmlns:a16="http://schemas.microsoft.com/office/drawing/2014/main" id="{DDCBB061-821B-449C-BAFB-CD54A1AD4800}"/>
              </a:ext>
            </a:extLst>
          </p:cNvPr>
          <p:cNvGrpSpPr/>
          <p:nvPr/>
        </p:nvGrpSpPr>
        <p:grpSpPr>
          <a:xfrm>
            <a:off x="5026044" y="4220624"/>
            <a:ext cx="764860" cy="765060"/>
            <a:chOff x="5153657" y="4938439"/>
            <a:chExt cx="764860" cy="765060"/>
          </a:xfrm>
        </p:grpSpPr>
        <p:sp>
          <p:nvSpPr>
            <p:cNvPr id="275" name="Oval 89"/>
            <p:cNvSpPr/>
            <p:nvPr/>
          </p:nvSpPr>
          <p:spPr bwMode="auto">
            <a:xfrm>
              <a:off x="5153657" y="4938439"/>
              <a:ext cx="764860" cy="76506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276" name="Shape 2792">
              <a:extLst>
                <a:ext uri="{FF2B5EF4-FFF2-40B4-BE49-F238E27FC236}">
                  <a16:creationId xmlns="" xmlns:a16="http://schemas.microsoft.com/office/drawing/2014/main" id="{0D3A5928-9043-4516-9E24-36D53419C3CD}"/>
                </a:ext>
              </a:extLst>
            </p:cNvPr>
            <p:cNvSpPr/>
            <p:nvPr/>
          </p:nvSpPr>
          <p:spPr>
            <a:xfrm>
              <a:off x="5319999" y="5108103"/>
              <a:ext cx="432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949" y="13580"/>
                  </a:moveTo>
                  <a:cubicBezTo>
                    <a:pt x="11701" y="13784"/>
                    <a:pt x="11474" y="13901"/>
                    <a:pt x="11085" y="13931"/>
                  </a:cubicBezTo>
                  <a:lnTo>
                    <a:pt x="11085" y="11339"/>
                  </a:lnTo>
                  <a:cubicBezTo>
                    <a:pt x="11251" y="11383"/>
                    <a:pt x="11321" y="11435"/>
                    <a:pt x="11479" y="11494"/>
                  </a:cubicBezTo>
                  <a:cubicBezTo>
                    <a:pt x="11638" y="11554"/>
                    <a:pt x="11780" y="11632"/>
                    <a:pt x="11906" y="11728"/>
                  </a:cubicBezTo>
                  <a:cubicBezTo>
                    <a:pt x="12032" y="11824"/>
                    <a:pt x="12133" y="11943"/>
                    <a:pt x="12208" y="12084"/>
                  </a:cubicBezTo>
                  <a:cubicBezTo>
                    <a:pt x="12284" y="12225"/>
                    <a:pt x="12322" y="12399"/>
                    <a:pt x="12322" y="12607"/>
                  </a:cubicBezTo>
                  <a:cubicBezTo>
                    <a:pt x="12322" y="13052"/>
                    <a:pt x="12198" y="13376"/>
                    <a:pt x="11949" y="13580"/>
                  </a:cubicBezTo>
                  <a:moveTo>
                    <a:pt x="10437" y="9837"/>
                  </a:moveTo>
                  <a:cubicBezTo>
                    <a:pt x="10286" y="9800"/>
                    <a:pt x="10228" y="9753"/>
                    <a:pt x="10081" y="9698"/>
                  </a:cubicBezTo>
                  <a:cubicBezTo>
                    <a:pt x="9933" y="9642"/>
                    <a:pt x="9803" y="9570"/>
                    <a:pt x="9692" y="9481"/>
                  </a:cubicBezTo>
                  <a:cubicBezTo>
                    <a:pt x="9581" y="9392"/>
                    <a:pt x="9489" y="9285"/>
                    <a:pt x="9417" y="9159"/>
                  </a:cubicBezTo>
                  <a:cubicBezTo>
                    <a:pt x="9345" y="9032"/>
                    <a:pt x="9309" y="8880"/>
                    <a:pt x="9309" y="8702"/>
                  </a:cubicBezTo>
                  <a:cubicBezTo>
                    <a:pt x="9309" y="8309"/>
                    <a:pt x="9415" y="8030"/>
                    <a:pt x="9627" y="7862"/>
                  </a:cubicBezTo>
                  <a:cubicBezTo>
                    <a:pt x="9839" y="7696"/>
                    <a:pt x="10048" y="7612"/>
                    <a:pt x="10437" y="7612"/>
                  </a:cubicBezTo>
                  <a:cubicBezTo>
                    <a:pt x="10437" y="7612"/>
                    <a:pt x="10437" y="9837"/>
                    <a:pt x="10437" y="9837"/>
                  </a:cubicBezTo>
                  <a:close/>
                  <a:moveTo>
                    <a:pt x="12765" y="10727"/>
                  </a:moveTo>
                  <a:cubicBezTo>
                    <a:pt x="12527" y="10542"/>
                    <a:pt x="12253" y="10390"/>
                    <a:pt x="11944" y="10271"/>
                  </a:cubicBezTo>
                  <a:cubicBezTo>
                    <a:pt x="11634" y="10153"/>
                    <a:pt x="11410" y="10049"/>
                    <a:pt x="11085" y="9959"/>
                  </a:cubicBezTo>
                  <a:lnTo>
                    <a:pt x="11085" y="7612"/>
                  </a:lnTo>
                  <a:cubicBezTo>
                    <a:pt x="11474" y="7612"/>
                    <a:pt x="11665" y="7713"/>
                    <a:pt x="11841" y="7913"/>
                  </a:cubicBezTo>
                  <a:cubicBezTo>
                    <a:pt x="12017" y="8113"/>
                    <a:pt x="12113" y="8402"/>
                    <a:pt x="12127" y="8781"/>
                  </a:cubicBezTo>
                  <a:lnTo>
                    <a:pt x="13359" y="8781"/>
                  </a:lnTo>
                  <a:cubicBezTo>
                    <a:pt x="13359" y="8417"/>
                    <a:pt x="13295" y="8098"/>
                    <a:pt x="13170" y="7824"/>
                  </a:cubicBezTo>
                  <a:cubicBezTo>
                    <a:pt x="13043" y="7550"/>
                    <a:pt x="12875" y="7323"/>
                    <a:pt x="12662" y="7145"/>
                  </a:cubicBezTo>
                  <a:cubicBezTo>
                    <a:pt x="12449" y="6967"/>
                    <a:pt x="12200" y="6833"/>
                    <a:pt x="11911" y="6744"/>
                  </a:cubicBezTo>
                  <a:cubicBezTo>
                    <a:pt x="11623" y="6656"/>
                    <a:pt x="11410" y="6611"/>
                    <a:pt x="11085" y="6611"/>
                  </a:cubicBezTo>
                  <a:lnTo>
                    <a:pt x="11085" y="5881"/>
                  </a:lnTo>
                  <a:lnTo>
                    <a:pt x="10437" y="5881"/>
                  </a:lnTo>
                  <a:lnTo>
                    <a:pt x="10437" y="6611"/>
                  </a:lnTo>
                  <a:cubicBezTo>
                    <a:pt x="10113" y="6611"/>
                    <a:pt x="9895" y="6659"/>
                    <a:pt x="9600" y="6756"/>
                  </a:cubicBezTo>
                  <a:cubicBezTo>
                    <a:pt x="9305" y="6852"/>
                    <a:pt x="9044" y="6991"/>
                    <a:pt x="8817" y="7173"/>
                  </a:cubicBezTo>
                  <a:cubicBezTo>
                    <a:pt x="8590" y="7355"/>
                    <a:pt x="8410" y="7581"/>
                    <a:pt x="8277" y="7852"/>
                  </a:cubicBezTo>
                  <a:cubicBezTo>
                    <a:pt x="8144" y="8122"/>
                    <a:pt x="8077" y="8436"/>
                    <a:pt x="8077" y="8791"/>
                  </a:cubicBezTo>
                  <a:cubicBezTo>
                    <a:pt x="8077" y="9199"/>
                    <a:pt x="8150" y="9541"/>
                    <a:pt x="8293" y="9815"/>
                  </a:cubicBezTo>
                  <a:cubicBezTo>
                    <a:pt x="8438" y="10089"/>
                    <a:pt x="8626" y="10317"/>
                    <a:pt x="8860" y="10499"/>
                  </a:cubicBezTo>
                  <a:cubicBezTo>
                    <a:pt x="9094" y="10681"/>
                    <a:pt x="9357" y="10829"/>
                    <a:pt x="9649" y="10944"/>
                  </a:cubicBezTo>
                  <a:cubicBezTo>
                    <a:pt x="9940" y="11059"/>
                    <a:pt x="10142" y="11157"/>
                    <a:pt x="10437" y="11239"/>
                  </a:cubicBezTo>
                  <a:lnTo>
                    <a:pt x="10437" y="13931"/>
                  </a:lnTo>
                  <a:cubicBezTo>
                    <a:pt x="9940" y="13916"/>
                    <a:pt x="9676" y="13768"/>
                    <a:pt x="9460" y="13486"/>
                  </a:cubicBezTo>
                  <a:cubicBezTo>
                    <a:pt x="9244" y="13204"/>
                    <a:pt x="9139" y="12818"/>
                    <a:pt x="9147" y="12329"/>
                  </a:cubicBezTo>
                  <a:lnTo>
                    <a:pt x="7915" y="12329"/>
                  </a:lnTo>
                  <a:cubicBezTo>
                    <a:pt x="7908" y="12744"/>
                    <a:pt x="7967" y="13111"/>
                    <a:pt x="8094" y="13430"/>
                  </a:cubicBezTo>
                  <a:cubicBezTo>
                    <a:pt x="8220" y="13749"/>
                    <a:pt x="8397" y="14018"/>
                    <a:pt x="8628" y="14236"/>
                  </a:cubicBezTo>
                  <a:cubicBezTo>
                    <a:pt x="8858" y="14455"/>
                    <a:pt x="9136" y="14624"/>
                    <a:pt x="9460" y="14743"/>
                  </a:cubicBezTo>
                  <a:cubicBezTo>
                    <a:pt x="9784" y="14861"/>
                    <a:pt x="10048" y="14924"/>
                    <a:pt x="10437" y="14932"/>
                  </a:cubicBezTo>
                  <a:lnTo>
                    <a:pt x="10437" y="15692"/>
                  </a:lnTo>
                  <a:lnTo>
                    <a:pt x="11085" y="15692"/>
                  </a:lnTo>
                  <a:lnTo>
                    <a:pt x="11085" y="14932"/>
                  </a:lnTo>
                  <a:cubicBezTo>
                    <a:pt x="11446" y="14917"/>
                    <a:pt x="11688" y="14856"/>
                    <a:pt x="11998" y="14748"/>
                  </a:cubicBezTo>
                  <a:cubicBezTo>
                    <a:pt x="12307" y="14641"/>
                    <a:pt x="12578" y="14485"/>
                    <a:pt x="12808" y="14281"/>
                  </a:cubicBezTo>
                  <a:cubicBezTo>
                    <a:pt x="13038" y="14077"/>
                    <a:pt x="13220" y="13821"/>
                    <a:pt x="13353" y="13513"/>
                  </a:cubicBezTo>
                  <a:cubicBezTo>
                    <a:pt x="13486" y="13206"/>
                    <a:pt x="13553" y="12844"/>
                    <a:pt x="13553" y="12429"/>
                  </a:cubicBezTo>
                  <a:cubicBezTo>
                    <a:pt x="13553" y="12028"/>
                    <a:pt x="13481" y="11691"/>
                    <a:pt x="13337" y="11417"/>
                  </a:cubicBezTo>
                  <a:cubicBezTo>
                    <a:pt x="13193" y="11142"/>
                    <a:pt x="13002" y="10912"/>
                    <a:pt x="12765" y="10727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grpSp>
        <p:nvGrpSpPr>
          <p:cNvPr id="277" name="Group 10">
            <a:extLst>
              <a:ext uri="{FF2B5EF4-FFF2-40B4-BE49-F238E27FC236}">
                <a16:creationId xmlns="" xmlns:a16="http://schemas.microsoft.com/office/drawing/2014/main" id="{ACBEF1BA-FF01-4551-BF78-0D7432232426}"/>
              </a:ext>
            </a:extLst>
          </p:cNvPr>
          <p:cNvGrpSpPr/>
          <p:nvPr/>
        </p:nvGrpSpPr>
        <p:grpSpPr>
          <a:xfrm>
            <a:off x="5027534" y="5275052"/>
            <a:ext cx="764860" cy="765060"/>
            <a:chOff x="5284984" y="5671028"/>
            <a:chExt cx="764860" cy="765060"/>
          </a:xfrm>
        </p:grpSpPr>
        <p:sp>
          <p:nvSpPr>
            <p:cNvPr id="278" name="Oval 92"/>
            <p:cNvSpPr/>
            <p:nvPr/>
          </p:nvSpPr>
          <p:spPr bwMode="auto">
            <a:xfrm>
              <a:off x="5284984" y="5671028"/>
              <a:ext cx="764860" cy="7650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279" name="Shape 2831">
              <a:extLst>
                <a:ext uri="{FF2B5EF4-FFF2-40B4-BE49-F238E27FC236}">
                  <a16:creationId xmlns="" xmlns:a16="http://schemas.microsoft.com/office/drawing/2014/main" id="{20E3C3E3-1D38-46C9-9729-194211AB67EE}"/>
                </a:ext>
              </a:extLst>
            </p:cNvPr>
            <p:cNvSpPr/>
            <p:nvPr/>
          </p:nvSpPr>
          <p:spPr>
            <a:xfrm>
              <a:off x="5487326" y="5819086"/>
              <a:ext cx="360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25" y="6873"/>
                  </a:moveTo>
                  <a:lnTo>
                    <a:pt x="13500" y="6873"/>
                  </a:lnTo>
                  <a:cubicBezTo>
                    <a:pt x="13128" y="6873"/>
                    <a:pt x="12825" y="7093"/>
                    <a:pt x="12825" y="7364"/>
                  </a:cubicBezTo>
                  <a:cubicBezTo>
                    <a:pt x="12825" y="7635"/>
                    <a:pt x="13128" y="7855"/>
                    <a:pt x="13500" y="7855"/>
                  </a:cubicBezTo>
                  <a:lnTo>
                    <a:pt x="20250" y="7855"/>
                  </a:lnTo>
                  <a:lnTo>
                    <a:pt x="20250" y="20618"/>
                  </a:lnTo>
                  <a:lnTo>
                    <a:pt x="1350" y="20618"/>
                  </a:lnTo>
                  <a:lnTo>
                    <a:pt x="1350" y="7855"/>
                  </a:lnTo>
                  <a:lnTo>
                    <a:pt x="8100" y="7855"/>
                  </a:lnTo>
                  <a:cubicBezTo>
                    <a:pt x="8472" y="7855"/>
                    <a:pt x="8775" y="7635"/>
                    <a:pt x="8775" y="7364"/>
                  </a:cubicBezTo>
                  <a:cubicBezTo>
                    <a:pt x="8775" y="7093"/>
                    <a:pt x="8472" y="6873"/>
                    <a:pt x="8100" y="6873"/>
                  </a:cubicBezTo>
                  <a:lnTo>
                    <a:pt x="675" y="6873"/>
                  </a:lnTo>
                  <a:cubicBezTo>
                    <a:pt x="303" y="6873"/>
                    <a:pt x="0" y="7093"/>
                    <a:pt x="0" y="7364"/>
                  </a:cubicBezTo>
                  <a:lnTo>
                    <a:pt x="0" y="21109"/>
                  </a:lnTo>
                  <a:cubicBezTo>
                    <a:pt x="0" y="21381"/>
                    <a:pt x="303" y="21600"/>
                    <a:pt x="675" y="21600"/>
                  </a:cubicBezTo>
                  <a:lnTo>
                    <a:pt x="20925" y="21600"/>
                  </a:lnTo>
                  <a:cubicBezTo>
                    <a:pt x="21297" y="21600"/>
                    <a:pt x="21600" y="21381"/>
                    <a:pt x="21600" y="21109"/>
                  </a:cubicBezTo>
                  <a:lnTo>
                    <a:pt x="21600" y="7364"/>
                  </a:lnTo>
                  <a:cubicBezTo>
                    <a:pt x="21600" y="7093"/>
                    <a:pt x="21297" y="6873"/>
                    <a:pt x="20925" y="6873"/>
                  </a:cubicBezTo>
                  <a:moveTo>
                    <a:pt x="5400" y="12764"/>
                  </a:moveTo>
                  <a:cubicBezTo>
                    <a:pt x="5028" y="12764"/>
                    <a:pt x="4725" y="12983"/>
                    <a:pt x="4725" y="13255"/>
                  </a:cubicBezTo>
                  <a:cubicBezTo>
                    <a:pt x="4725" y="13390"/>
                    <a:pt x="4800" y="13513"/>
                    <a:pt x="4923" y="13602"/>
                  </a:cubicBezTo>
                  <a:lnTo>
                    <a:pt x="10323" y="17529"/>
                  </a:lnTo>
                  <a:cubicBezTo>
                    <a:pt x="10445" y="17618"/>
                    <a:pt x="10614" y="17673"/>
                    <a:pt x="10800" y="17673"/>
                  </a:cubicBezTo>
                  <a:cubicBezTo>
                    <a:pt x="10986" y="17673"/>
                    <a:pt x="11155" y="17618"/>
                    <a:pt x="11277" y="17529"/>
                  </a:cubicBezTo>
                  <a:lnTo>
                    <a:pt x="16677" y="13602"/>
                  </a:lnTo>
                  <a:cubicBezTo>
                    <a:pt x="16800" y="13513"/>
                    <a:pt x="16875" y="13390"/>
                    <a:pt x="16875" y="13255"/>
                  </a:cubicBezTo>
                  <a:cubicBezTo>
                    <a:pt x="16875" y="12983"/>
                    <a:pt x="16572" y="12764"/>
                    <a:pt x="16200" y="12764"/>
                  </a:cubicBezTo>
                  <a:cubicBezTo>
                    <a:pt x="16014" y="12764"/>
                    <a:pt x="15845" y="12819"/>
                    <a:pt x="15723" y="12907"/>
                  </a:cubicBezTo>
                  <a:lnTo>
                    <a:pt x="11475" y="15997"/>
                  </a:lnTo>
                  <a:lnTo>
                    <a:pt x="11475" y="491"/>
                  </a:lnTo>
                  <a:cubicBezTo>
                    <a:pt x="11475" y="220"/>
                    <a:pt x="11172" y="0"/>
                    <a:pt x="10800" y="0"/>
                  </a:cubicBezTo>
                  <a:cubicBezTo>
                    <a:pt x="10428" y="0"/>
                    <a:pt x="10125" y="220"/>
                    <a:pt x="10125" y="491"/>
                  </a:cubicBezTo>
                  <a:lnTo>
                    <a:pt x="10125" y="15997"/>
                  </a:lnTo>
                  <a:lnTo>
                    <a:pt x="5877" y="12907"/>
                  </a:lnTo>
                  <a:cubicBezTo>
                    <a:pt x="5755" y="12819"/>
                    <a:pt x="5586" y="12764"/>
                    <a:pt x="5400" y="127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280" name="Rectangle 328">
            <a:extLst>
              <a:ext uri="{FF2B5EF4-FFF2-40B4-BE49-F238E27FC236}">
                <a16:creationId xmlns="" xmlns:a16="http://schemas.microsoft.com/office/drawing/2014/main" id="{785D9B5D-D835-4243-ABBA-F25FC9F3E1F2}"/>
              </a:ext>
            </a:extLst>
          </p:cNvPr>
          <p:cNvSpPr/>
          <p:nvPr/>
        </p:nvSpPr>
        <p:spPr>
          <a:xfrm>
            <a:off x="5984960" y="5243595"/>
            <a:ext cx="1941585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Basic Tools Used</a:t>
            </a:r>
            <a:endParaRPr lang="en-US" sz="1700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81" name="TextBox 329">
            <a:extLst>
              <a:ext uri="{FF2B5EF4-FFF2-40B4-BE49-F238E27FC236}">
                <a16:creationId xmlns="" xmlns:a16="http://schemas.microsoft.com/office/drawing/2014/main" id="{2B63B5BF-429F-4320-90AF-3E3A01B33E99}"/>
              </a:ext>
            </a:extLst>
          </p:cNvPr>
          <p:cNvSpPr txBox="1"/>
          <p:nvPr/>
        </p:nvSpPr>
        <p:spPr>
          <a:xfrm>
            <a:off x="6004607" y="5533185"/>
            <a:ext cx="378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Rprogramming</a:t>
            </a:r>
            <a:r>
              <a:rPr lang="en-US" sz="1400" dirty="0" smtClean="0">
                <a:latin typeface="Century Gothic" panose="020B0502020202020204" pitchFamily="34" charset="0"/>
              </a:rPr>
              <a:t> in </a:t>
            </a:r>
            <a:r>
              <a:rPr lang="en-US" sz="1400" dirty="0" err="1" smtClean="0">
                <a:latin typeface="Century Gothic" panose="020B0502020202020204" pitchFamily="34" charset="0"/>
              </a:rPr>
              <a:t>RStudio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SQL library in </a:t>
            </a:r>
            <a:r>
              <a:rPr lang="en-US" sz="1400" dirty="0" err="1" smtClean="0">
                <a:latin typeface="Century Gothic" panose="020B0502020202020204" pitchFamily="34" charset="0"/>
              </a:rPr>
              <a:t>RStudio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2" name="Right Brace 330">
            <a:extLst>
              <a:ext uri="{FF2B5EF4-FFF2-40B4-BE49-F238E27FC236}">
                <a16:creationId xmlns="" xmlns:a16="http://schemas.microsoft.com/office/drawing/2014/main" id="{F44B2964-0F1E-4627-8E78-37D4492769C6}"/>
              </a:ext>
            </a:extLst>
          </p:cNvPr>
          <p:cNvSpPr/>
          <p:nvPr/>
        </p:nvSpPr>
        <p:spPr>
          <a:xfrm>
            <a:off x="9689008" y="5524752"/>
            <a:ext cx="218690" cy="648000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5">
            <a:extLst>
              <a:ext uri="{FF2B5EF4-FFF2-40B4-BE49-F238E27FC236}">
                <a16:creationId xmlns="" xmlns:a16="http://schemas.microsoft.com/office/drawing/2014/main" id="{C7D57498-892A-410C-A080-E11424723645}"/>
              </a:ext>
            </a:extLst>
          </p:cNvPr>
          <p:cNvGrpSpPr>
            <a:grpSpLocks noChangeAspect="1"/>
          </p:cNvGrpSpPr>
          <p:nvPr/>
        </p:nvGrpSpPr>
        <p:grpSpPr>
          <a:xfrm>
            <a:off x="9963949" y="5718010"/>
            <a:ext cx="366121" cy="220121"/>
            <a:chOff x="6091782" y="2079773"/>
            <a:chExt cx="2704378" cy="1625938"/>
          </a:xfrm>
        </p:grpSpPr>
        <p:sp>
          <p:nvSpPr>
            <p:cNvPr id="284" name="Freeform 1">
              <a:extLst>
                <a:ext uri="{FF2B5EF4-FFF2-40B4-BE49-F238E27FC236}">
                  <a16:creationId xmlns="" xmlns:a16="http://schemas.microsoft.com/office/drawing/2014/main" id="{5762DEE2-6321-4728-B0A2-1A8C71DB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5" name="Freeform 2">
              <a:extLst>
                <a:ext uri="{FF2B5EF4-FFF2-40B4-BE49-F238E27FC236}">
                  <a16:creationId xmlns="" xmlns:a16="http://schemas.microsoft.com/office/drawing/2014/main" id="{B3DAC8CC-FD37-44E1-945D-B2131372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6" name="Freeform 22">
              <a:extLst>
                <a:ext uri="{FF2B5EF4-FFF2-40B4-BE49-F238E27FC236}">
                  <a16:creationId xmlns="" xmlns:a16="http://schemas.microsoft.com/office/drawing/2014/main" id="{61041B3E-628A-42F4-ABD9-AEE8CD1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7" name="Freeform 23">
              <a:extLst>
                <a:ext uri="{FF2B5EF4-FFF2-40B4-BE49-F238E27FC236}">
                  <a16:creationId xmlns="" xmlns:a16="http://schemas.microsoft.com/office/drawing/2014/main" id="{FCB4FEB1-901C-48E0-958D-D9B000487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="" xmlns:a16="http://schemas.microsoft.com/office/drawing/2014/main" id="{68DB2A78-A308-4090-8892-9B2968F7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9" name="Freeform 28">
              <a:extLst>
                <a:ext uri="{FF2B5EF4-FFF2-40B4-BE49-F238E27FC236}">
                  <a16:creationId xmlns="" xmlns:a16="http://schemas.microsoft.com/office/drawing/2014/main" id="{6758754D-AB41-49D9-8BFE-0452444A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0" name="Freeform 29">
              <a:extLst>
                <a:ext uri="{FF2B5EF4-FFF2-40B4-BE49-F238E27FC236}">
                  <a16:creationId xmlns="" xmlns:a16="http://schemas.microsoft.com/office/drawing/2014/main" id="{BB670B2D-0C8F-4ECF-BEAE-E17D5569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1" name="Freeform 30">
              <a:extLst>
                <a:ext uri="{FF2B5EF4-FFF2-40B4-BE49-F238E27FC236}">
                  <a16:creationId xmlns="" xmlns:a16="http://schemas.microsoft.com/office/drawing/2014/main" id="{496F31B3-8171-4E90-B2D9-0B643EBD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2" name="Freeform 31">
              <a:extLst>
                <a:ext uri="{FF2B5EF4-FFF2-40B4-BE49-F238E27FC236}">
                  <a16:creationId xmlns="" xmlns:a16="http://schemas.microsoft.com/office/drawing/2014/main" id="{645E106B-7F90-4D6E-A137-F10D4A57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3" name="Freeform 32">
              <a:extLst>
                <a:ext uri="{FF2B5EF4-FFF2-40B4-BE49-F238E27FC236}">
                  <a16:creationId xmlns="" xmlns:a16="http://schemas.microsoft.com/office/drawing/2014/main" id="{43597F94-1975-442E-9FFE-1A8D8EF2E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4" name="Freeform 33">
              <a:extLst>
                <a:ext uri="{FF2B5EF4-FFF2-40B4-BE49-F238E27FC236}">
                  <a16:creationId xmlns="" xmlns:a16="http://schemas.microsoft.com/office/drawing/2014/main" id="{96F94B74-4329-4392-9DBA-B3B2EE34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5" name="Freeform 34">
              <a:extLst>
                <a:ext uri="{FF2B5EF4-FFF2-40B4-BE49-F238E27FC236}">
                  <a16:creationId xmlns="" xmlns:a16="http://schemas.microsoft.com/office/drawing/2014/main" id="{78BB811B-1CF6-45F7-84B5-7AFCC0830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6" name="Freeform 37">
              <a:extLst>
                <a:ext uri="{FF2B5EF4-FFF2-40B4-BE49-F238E27FC236}">
                  <a16:creationId xmlns="" xmlns:a16="http://schemas.microsoft.com/office/drawing/2014/main" id="{35856A89-DC2F-4176-950B-38A176B2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7" name="Freeform 38">
              <a:extLst>
                <a:ext uri="{FF2B5EF4-FFF2-40B4-BE49-F238E27FC236}">
                  <a16:creationId xmlns="" xmlns:a16="http://schemas.microsoft.com/office/drawing/2014/main" id="{2042A971-7D49-4FCD-B3A3-0F1A7A18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="" xmlns:a16="http://schemas.microsoft.com/office/drawing/2014/main" id="{090C6593-CD0F-47D7-878C-31BCE644A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="" xmlns:a16="http://schemas.microsoft.com/office/drawing/2014/main" id="{046C91CF-785C-4A6E-8C4F-84B95F06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="" xmlns:a16="http://schemas.microsoft.com/office/drawing/2014/main" id="{8C3F9873-B260-400A-8ACA-FF6B1E79E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1" name="Freeform 58">
              <a:extLst>
                <a:ext uri="{FF2B5EF4-FFF2-40B4-BE49-F238E27FC236}">
                  <a16:creationId xmlns="" xmlns:a16="http://schemas.microsoft.com/office/drawing/2014/main" id="{58CB17E6-8E60-4154-8AFC-6DDEF682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2" name="Freeform 67">
              <a:extLst>
                <a:ext uri="{FF2B5EF4-FFF2-40B4-BE49-F238E27FC236}">
                  <a16:creationId xmlns="" xmlns:a16="http://schemas.microsoft.com/office/drawing/2014/main" id="{5A92D2BD-409C-496A-B4A8-6DED6DD7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3" name="Freeform 69">
              <a:extLst>
                <a:ext uri="{FF2B5EF4-FFF2-40B4-BE49-F238E27FC236}">
                  <a16:creationId xmlns="" xmlns:a16="http://schemas.microsoft.com/office/drawing/2014/main" id="{C6BA4C68-E04B-44C3-B515-74DA0665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4" name="Freeform 71">
              <a:extLst>
                <a:ext uri="{FF2B5EF4-FFF2-40B4-BE49-F238E27FC236}">
                  <a16:creationId xmlns="" xmlns:a16="http://schemas.microsoft.com/office/drawing/2014/main" id="{4E6C388A-27AB-4C54-94BA-A1D0A822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5" name="Freeform 72">
              <a:extLst>
                <a:ext uri="{FF2B5EF4-FFF2-40B4-BE49-F238E27FC236}">
                  <a16:creationId xmlns="" xmlns:a16="http://schemas.microsoft.com/office/drawing/2014/main" id="{221A7E67-2506-4DC5-8618-9EE7551E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6" name="Freeform 73">
              <a:extLst>
                <a:ext uri="{FF2B5EF4-FFF2-40B4-BE49-F238E27FC236}">
                  <a16:creationId xmlns="" xmlns:a16="http://schemas.microsoft.com/office/drawing/2014/main" id="{0869AAA2-4236-45FE-9BFE-2DBECAA1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7" name="Freeform 74">
              <a:extLst>
                <a:ext uri="{FF2B5EF4-FFF2-40B4-BE49-F238E27FC236}">
                  <a16:creationId xmlns="" xmlns:a16="http://schemas.microsoft.com/office/drawing/2014/main" id="{551DBBDF-B8D8-4566-A0D1-EF803D9A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8" name="Freeform 75">
              <a:extLst>
                <a:ext uri="{FF2B5EF4-FFF2-40B4-BE49-F238E27FC236}">
                  <a16:creationId xmlns="" xmlns:a16="http://schemas.microsoft.com/office/drawing/2014/main" id="{748A8671-073C-408C-892B-77C698CA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9" name="Freeform 76">
              <a:extLst>
                <a:ext uri="{FF2B5EF4-FFF2-40B4-BE49-F238E27FC236}">
                  <a16:creationId xmlns="" xmlns:a16="http://schemas.microsoft.com/office/drawing/2014/main" id="{6DC881C5-5B70-4103-8E0C-BDA7E67B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0" name="Freeform 77">
              <a:extLst>
                <a:ext uri="{FF2B5EF4-FFF2-40B4-BE49-F238E27FC236}">
                  <a16:creationId xmlns="" xmlns:a16="http://schemas.microsoft.com/office/drawing/2014/main" id="{E82A31FF-DDBF-4FAA-82A2-143C9B14C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1" name="Freeform 78">
              <a:extLst>
                <a:ext uri="{FF2B5EF4-FFF2-40B4-BE49-F238E27FC236}">
                  <a16:creationId xmlns="" xmlns:a16="http://schemas.microsoft.com/office/drawing/2014/main" id="{276BE8C5-AB4F-4BEB-8CAA-BC902EA9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2" name="Freeform 79">
              <a:extLst>
                <a:ext uri="{FF2B5EF4-FFF2-40B4-BE49-F238E27FC236}">
                  <a16:creationId xmlns="" xmlns:a16="http://schemas.microsoft.com/office/drawing/2014/main" id="{108DF86A-33DE-45B9-BD63-C1D1D6B7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3" name="Freeform 80">
              <a:extLst>
                <a:ext uri="{FF2B5EF4-FFF2-40B4-BE49-F238E27FC236}">
                  <a16:creationId xmlns="" xmlns:a16="http://schemas.microsoft.com/office/drawing/2014/main" id="{5D7AA767-1608-40D0-BF28-84DC3EB19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4" name="Freeform 81">
              <a:extLst>
                <a:ext uri="{FF2B5EF4-FFF2-40B4-BE49-F238E27FC236}">
                  <a16:creationId xmlns="" xmlns:a16="http://schemas.microsoft.com/office/drawing/2014/main" id="{4E376A84-3632-4B4E-BAAC-332974D2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5" name="Freeform 82">
              <a:extLst>
                <a:ext uri="{FF2B5EF4-FFF2-40B4-BE49-F238E27FC236}">
                  <a16:creationId xmlns="" xmlns:a16="http://schemas.microsoft.com/office/drawing/2014/main" id="{4930ABBA-3390-408A-B32F-6D0CA97E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6" name="Freeform 83">
              <a:extLst>
                <a:ext uri="{FF2B5EF4-FFF2-40B4-BE49-F238E27FC236}">
                  <a16:creationId xmlns="" xmlns:a16="http://schemas.microsoft.com/office/drawing/2014/main" id="{60D170C9-0142-49E0-B67B-CAE246887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7" name="Freeform 84">
              <a:extLst>
                <a:ext uri="{FF2B5EF4-FFF2-40B4-BE49-F238E27FC236}">
                  <a16:creationId xmlns="" xmlns:a16="http://schemas.microsoft.com/office/drawing/2014/main" id="{3DF75140-3B53-4ECA-99A6-2F29E55E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8" name="Freeform 85">
              <a:extLst>
                <a:ext uri="{FF2B5EF4-FFF2-40B4-BE49-F238E27FC236}">
                  <a16:creationId xmlns="" xmlns:a16="http://schemas.microsoft.com/office/drawing/2014/main" id="{B97D0CDB-649C-4E37-A68F-96986320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9" name="Freeform 86">
              <a:extLst>
                <a:ext uri="{FF2B5EF4-FFF2-40B4-BE49-F238E27FC236}">
                  <a16:creationId xmlns="" xmlns:a16="http://schemas.microsoft.com/office/drawing/2014/main" id="{BE160AC8-7FD3-44E4-A5A7-799D5E83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0" name="Freeform 87">
              <a:extLst>
                <a:ext uri="{FF2B5EF4-FFF2-40B4-BE49-F238E27FC236}">
                  <a16:creationId xmlns="" xmlns:a16="http://schemas.microsoft.com/office/drawing/2014/main" id="{AF3724AB-7058-4D71-B1E1-9D1274CF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1" name="Freeform 88">
              <a:extLst>
                <a:ext uri="{FF2B5EF4-FFF2-40B4-BE49-F238E27FC236}">
                  <a16:creationId xmlns="" xmlns:a16="http://schemas.microsoft.com/office/drawing/2014/main" id="{FC7346D9-19AD-40E9-B831-518DA17C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2" name="Freeform 89">
              <a:extLst>
                <a:ext uri="{FF2B5EF4-FFF2-40B4-BE49-F238E27FC236}">
                  <a16:creationId xmlns="" xmlns:a16="http://schemas.microsoft.com/office/drawing/2014/main" id="{5E828DAD-D1D1-4353-B5DA-50661727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3" name="Freeform 90">
              <a:extLst>
                <a:ext uri="{FF2B5EF4-FFF2-40B4-BE49-F238E27FC236}">
                  <a16:creationId xmlns="" xmlns:a16="http://schemas.microsoft.com/office/drawing/2014/main" id="{EF98C34A-D39B-4D3D-9C53-FA703BB2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4" name="Freeform 92">
              <a:extLst>
                <a:ext uri="{FF2B5EF4-FFF2-40B4-BE49-F238E27FC236}">
                  <a16:creationId xmlns="" xmlns:a16="http://schemas.microsoft.com/office/drawing/2014/main" id="{836BE2BB-22BD-4FF3-B68E-2FFA63D24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5" name="Freeform 93">
              <a:extLst>
                <a:ext uri="{FF2B5EF4-FFF2-40B4-BE49-F238E27FC236}">
                  <a16:creationId xmlns="" xmlns:a16="http://schemas.microsoft.com/office/drawing/2014/main" id="{889D8914-9029-46E3-82EF-C9C79ED7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6" name="Freeform 95">
              <a:extLst>
                <a:ext uri="{FF2B5EF4-FFF2-40B4-BE49-F238E27FC236}">
                  <a16:creationId xmlns="" xmlns:a16="http://schemas.microsoft.com/office/drawing/2014/main" id="{D1C53F51-4C8F-4C79-9819-9A2FC49C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7" name="Freeform 114">
              <a:extLst>
                <a:ext uri="{FF2B5EF4-FFF2-40B4-BE49-F238E27FC236}">
                  <a16:creationId xmlns="" xmlns:a16="http://schemas.microsoft.com/office/drawing/2014/main" id="{5F2D6F4E-A950-4B8C-8150-600CCFA0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8" name="Freeform 115">
              <a:extLst>
                <a:ext uri="{FF2B5EF4-FFF2-40B4-BE49-F238E27FC236}">
                  <a16:creationId xmlns="" xmlns:a16="http://schemas.microsoft.com/office/drawing/2014/main" id="{BB361DD5-00B0-4AA8-AFC1-34409E84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9" name="Freeform 120">
              <a:extLst>
                <a:ext uri="{FF2B5EF4-FFF2-40B4-BE49-F238E27FC236}">
                  <a16:creationId xmlns="" xmlns:a16="http://schemas.microsoft.com/office/drawing/2014/main" id="{C3E3AC99-0D91-4189-88C2-FE5F0164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0" name="Freeform 121">
              <a:extLst>
                <a:ext uri="{FF2B5EF4-FFF2-40B4-BE49-F238E27FC236}">
                  <a16:creationId xmlns="" xmlns:a16="http://schemas.microsoft.com/office/drawing/2014/main" id="{008D0F33-F1D0-4EA0-965F-C41A387B1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1" name="Freeform 122">
              <a:extLst>
                <a:ext uri="{FF2B5EF4-FFF2-40B4-BE49-F238E27FC236}">
                  <a16:creationId xmlns="" xmlns:a16="http://schemas.microsoft.com/office/drawing/2014/main" id="{F3ED44F1-A818-4CE1-A326-80178B4E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2" name="Freeform 123">
              <a:extLst>
                <a:ext uri="{FF2B5EF4-FFF2-40B4-BE49-F238E27FC236}">
                  <a16:creationId xmlns="" xmlns:a16="http://schemas.microsoft.com/office/drawing/2014/main" id="{6A5B595E-D29C-4F81-B4F0-4808330A2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3" name="Freeform 128">
              <a:extLst>
                <a:ext uri="{FF2B5EF4-FFF2-40B4-BE49-F238E27FC236}">
                  <a16:creationId xmlns="" xmlns:a16="http://schemas.microsoft.com/office/drawing/2014/main" id="{642490B8-BAE5-4727-8C77-072794C8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4" name="Freeform 129">
              <a:extLst>
                <a:ext uri="{FF2B5EF4-FFF2-40B4-BE49-F238E27FC236}">
                  <a16:creationId xmlns="" xmlns:a16="http://schemas.microsoft.com/office/drawing/2014/main" id="{101BEBDA-3F1F-4A45-AB24-43A372A8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5" name="Freeform 246">
              <a:extLst>
                <a:ext uri="{FF2B5EF4-FFF2-40B4-BE49-F238E27FC236}">
                  <a16:creationId xmlns="" xmlns:a16="http://schemas.microsoft.com/office/drawing/2014/main" id="{0E8ED875-7D48-4F02-B513-29C149BC4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6" name="Freeform 266">
              <a:extLst>
                <a:ext uri="{FF2B5EF4-FFF2-40B4-BE49-F238E27FC236}">
                  <a16:creationId xmlns="" xmlns:a16="http://schemas.microsoft.com/office/drawing/2014/main" id="{A155F424-C5D5-4A3E-867D-63078E809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7" name="Freeform 286">
              <a:extLst>
                <a:ext uri="{FF2B5EF4-FFF2-40B4-BE49-F238E27FC236}">
                  <a16:creationId xmlns="" xmlns:a16="http://schemas.microsoft.com/office/drawing/2014/main" id="{53633913-110A-4152-A352-337216AF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8" name="TextBox 60">
              <a:extLst>
                <a:ext uri="{FF2B5EF4-FFF2-40B4-BE49-F238E27FC236}">
                  <a16:creationId xmlns="" xmlns:a16="http://schemas.microsoft.com/office/drawing/2014/main" id="{0A90A3FF-7513-4B38-B931-8DB7BA3846DC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339" name="TextBox 61">
              <a:extLst>
                <a:ext uri="{FF2B5EF4-FFF2-40B4-BE49-F238E27FC236}">
                  <a16:creationId xmlns="" xmlns:a16="http://schemas.microsoft.com/office/drawing/2014/main" id="{03DD7075-A305-4255-806C-C52EF765D1D9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340" name="TextBox 193">
            <a:extLst>
              <a:ext uri="{FF2B5EF4-FFF2-40B4-BE49-F238E27FC236}">
                <a16:creationId xmlns="" xmlns:a16="http://schemas.microsoft.com/office/drawing/2014/main" id="{F7CB56FE-B356-4300-B6FB-4E594588E126}"/>
              </a:ext>
            </a:extLst>
          </p:cNvPr>
          <p:cNvSpPr txBox="1"/>
          <p:nvPr/>
        </p:nvSpPr>
        <p:spPr>
          <a:xfrm>
            <a:off x="10383759" y="5683369"/>
            <a:ext cx="1503440" cy="338554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Visualization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0252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324354"/>
            <a:ext cx="10515600" cy="520701"/>
          </a:xfrm>
        </p:spPr>
        <p:txBody>
          <a:bodyPr/>
          <a:lstStyle/>
          <a:p>
            <a:r>
              <a:rPr lang="en-GB" dirty="0" smtClean="0"/>
              <a:t>Data Split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812771" cy="1948191"/>
          </a:xfrm>
        </p:spPr>
        <p:txBody>
          <a:bodyPr>
            <a:normAutofit/>
          </a:bodyPr>
          <a:lstStyle/>
          <a:p>
            <a:r>
              <a:rPr lang="en-GB" sz="1800" dirty="0" smtClean="0"/>
              <a:t>Performing data split</a:t>
            </a:r>
          </a:p>
          <a:p>
            <a:r>
              <a:rPr lang="en-GB" sz="1800" dirty="0" smtClean="0"/>
              <a:t>Checking if split is successful</a:t>
            </a:r>
          </a:p>
          <a:p>
            <a:r>
              <a:rPr lang="en-GB" sz="1800" dirty="0"/>
              <a:t>Storing separately </a:t>
            </a:r>
            <a:r>
              <a:rPr lang="en-GB" sz="1800" dirty="0" err="1"/>
              <a:t>clientIDs</a:t>
            </a:r>
            <a:r>
              <a:rPr lang="en-GB" sz="1800" dirty="0"/>
              <a:t> </a:t>
            </a:r>
          </a:p>
          <a:p>
            <a:endParaRPr lang="en-GB" sz="1800" dirty="0" smtClean="0"/>
          </a:p>
          <a:p>
            <a:endParaRPr lang="en-GB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20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20700" y="2420713"/>
            <a:ext cx="52655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R Code:</a:t>
            </a:r>
          </a:p>
          <a:p>
            <a:r>
              <a:rPr lang="en-GB" sz="1600" i="1" dirty="0" err="1"/>
              <a:t>set.seed</a:t>
            </a:r>
            <a:r>
              <a:rPr lang="en-GB" sz="1600" i="1" dirty="0"/>
              <a:t>(1234)</a:t>
            </a:r>
          </a:p>
          <a:p>
            <a:r>
              <a:rPr lang="en-GB" sz="1600" i="1" dirty="0" err="1"/>
              <a:t>splitIndex</a:t>
            </a:r>
            <a:r>
              <a:rPr lang="en-GB" sz="1600" i="1" dirty="0"/>
              <a:t> &lt;- </a:t>
            </a:r>
            <a:r>
              <a:rPr lang="en-GB" sz="1600" i="1" dirty="0" err="1"/>
              <a:t>createDataPartition</a:t>
            </a:r>
            <a:r>
              <a:rPr lang="en-GB" sz="1600" i="1" dirty="0"/>
              <a:t>(dv1[,</a:t>
            </a:r>
            <a:r>
              <a:rPr lang="en-GB" sz="1600" i="1" dirty="0" err="1"/>
              <a:t>outcomeName</a:t>
            </a:r>
            <a:r>
              <a:rPr lang="en-GB" sz="1600" i="1" dirty="0"/>
              <a:t>], p = .75, list = FALSE, times = 1)</a:t>
            </a:r>
          </a:p>
          <a:p>
            <a:r>
              <a:rPr lang="en-GB" sz="1600" i="1" dirty="0" err="1"/>
              <a:t>trainDF</a:t>
            </a:r>
            <a:r>
              <a:rPr lang="en-GB" sz="1600" i="1" dirty="0"/>
              <a:t> &lt;- dv1[ </a:t>
            </a:r>
            <a:r>
              <a:rPr lang="en-GB" sz="1600" i="1" dirty="0" err="1"/>
              <a:t>splitIndex</a:t>
            </a:r>
            <a:r>
              <a:rPr lang="en-GB" sz="1600" i="1" dirty="0"/>
              <a:t>,]</a:t>
            </a:r>
          </a:p>
          <a:p>
            <a:r>
              <a:rPr lang="en-GB" sz="1600" i="1" dirty="0" err="1"/>
              <a:t>testDF</a:t>
            </a:r>
            <a:r>
              <a:rPr lang="en-GB" sz="1600" i="1" dirty="0"/>
              <a:t>  &lt;- dv1[-</a:t>
            </a:r>
            <a:r>
              <a:rPr lang="en-GB" sz="1600" i="1" dirty="0" err="1"/>
              <a:t>splitIndex</a:t>
            </a:r>
            <a:r>
              <a:rPr lang="en-GB" sz="1600" i="1" dirty="0"/>
              <a:t>,]</a:t>
            </a:r>
          </a:p>
          <a:p>
            <a:r>
              <a:rPr lang="en-GB" sz="1600" i="1" dirty="0"/>
              <a:t>dim(</a:t>
            </a:r>
            <a:r>
              <a:rPr lang="en-GB" sz="1600" i="1" dirty="0" err="1"/>
              <a:t>trainDF</a:t>
            </a:r>
            <a:r>
              <a:rPr lang="en-GB" sz="1600" i="1" dirty="0"/>
              <a:t>)</a:t>
            </a:r>
          </a:p>
          <a:p>
            <a:r>
              <a:rPr lang="en-GB" sz="1600" i="1" dirty="0"/>
              <a:t>dim(</a:t>
            </a:r>
            <a:r>
              <a:rPr lang="en-GB" sz="1600" i="1" dirty="0" err="1"/>
              <a:t>testDF</a:t>
            </a:r>
            <a:r>
              <a:rPr lang="en-GB" sz="1600" i="1" dirty="0" smtClean="0"/>
              <a:t>)</a:t>
            </a:r>
          </a:p>
          <a:p>
            <a:r>
              <a:rPr lang="en-GB" sz="1600" i="1" dirty="0"/>
              <a:t>#removing and storing </a:t>
            </a:r>
            <a:r>
              <a:rPr lang="en-GB" sz="1600" i="1" dirty="0" err="1"/>
              <a:t>clientids</a:t>
            </a:r>
            <a:r>
              <a:rPr lang="en-GB" sz="1600" i="1" dirty="0"/>
              <a:t> of both separately</a:t>
            </a:r>
          </a:p>
          <a:p>
            <a:r>
              <a:rPr lang="en-GB" sz="1600" i="1" dirty="0" err="1"/>
              <a:t>cidtrain</a:t>
            </a:r>
            <a:r>
              <a:rPr lang="en-GB" sz="1600" i="1" dirty="0"/>
              <a:t>&lt;-</a:t>
            </a:r>
            <a:r>
              <a:rPr lang="en-GB" sz="1600" i="1" dirty="0" err="1"/>
              <a:t>trainDF$codcliente</a:t>
            </a:r>
            <a:endParaRPr lang="en-GB" sz="1600" i="1" dirty="0"/>
          </a:p>
          <a:p>
            <a:r>
              <a:rPr lang="en-GB" sz="1600" i="1" dirty="0" err="1"/>
              <a:t>cidtest</a:t>
            </a:r>
            <a:r>
              <a:rPr lang="en-GB" sz="1600" i="1" dirty="0"/>
              <a:t>&lt;-</a:t>
            </a:r>
            <a:r>
              <a:rPr lang="en-GB" sz="1600" i="1" dirty="0" err="1"/>
              <a:t>trainDF$codcliente</a:t>
            </a:r>
            <a:endParaRPr lang="en-GB" sz="1600" i="1" dirty="0"/>
          </a:p>
          <a:p>
            <a:r>
              <a:rPr lang="en-GB" sz="1600" i="1" dirty="0" err="1"/>
              <a:t>trainDF$codcliente</a:t>
            </a:r>
            <a:r>
              <a:rPr lang="en-GB" sz="1600" i="1" dirty="0"/>
              <a:t>&lt;-NULL</a:t>
            </a:r>
          </a:p>
          <a:p>
            <a:r>
              <a:rPr lang="en-GB" sz="1600" i="1" dirty="0" err="1"/>
              <a:t>testDF$codcliente</a:t>
            </a:r>
            <a:r>
              <a:rPr lang="en-GB" sz="1600" i="1" dirty="0"/>
              <a:t>&lt;-NULL</a:t>
            </a:r>
          </a:p>
          <a:p>
            <a:endParaRPr lang="en-GB" sz="16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0" y="1315322"/>
            <a:ext cx="2514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478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Modelling- Gradient Boosting Machines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812771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 smtClean="0"/>
              <a:t>Choice of model</a:t>
            </a:r>
          </a:p>
          <a:p>
            <a:r>
              <a:rPr lang="en-GB" sz="1000" dirty="0" smtClean="0"/>
              <a:t>Often </a:t>
            </a:r>
            <a:r>
              <a:rPr lang="en-GB" sz="1000" dirty="0"/>
              <a:t>provides </a:t>
            </a:r>
            <a:r>
              <a:rPr lang="en-GB" sz="1000" dirty="0" smtClean="0"/>
              <a:t>high predictive accuracy as shown on the right</a:t>
            </a:r>
            <a:endParaRPr lang="en-GB" sz="1000" dirty="0"/>
          </a:p>
          <a:p>
            <a:r>
              <a:rPr lang="en-GB" sz="1000" dirty="0" smtClean="0"/>
              <a:t>Flexibility- </a:t>
            </a:r>
            <a:r>
              <a:rPr lang="en-GB" sz="1000" dirty="0"/>
              <a:t>can optimize on different loss functions and provides several </a:t>
            </a:r>
            <a:r>
              <a:rPr lang="en-GB" sz="1000" dirty="0" err="1"/>
              <a:t>hyperparameter</a:t>
            </a:r>
            <a:r>
              <a:rPr lang="en-GB" sz="1000" dirty="0"/>
              <a:t> tuning options that make the function fit very flexible.</a:t>
            </a:r>
          </a:p>
          <a:p>
            <a:r>
              <a:rPr lang="en-GB" sz="1000" dirty="0"/>
              <a:t>No data pre-processing required - often works great with categorical and numerical values as is.</a:t>
            </a:r>
          </a:p>
          <a:p>
            <a:r>
              <a:rPr lang="en-GB" sz="1000" dirty="0"/>
              <a:t>Handles missing data - imputation not required.</a:t>
            </a:r>
          </a:p>
          <a:p>
            <a:r>
              <a:rPr lang="en-GB" sz="1000" dirty="0" smtClean="0"/>
              <a:t>Checks if split is successful</a:t>
            </a:r>
          </a:p>
          <a:p>
            <a:pPr marL="0" indent="0">
              <a:buNone/>
            </a:pPr>
            <a:r>
              <a:rPr lang="en-GB" sz="1000" dirty="0" smtClean="0"/>
              <a:t>Flow</a:t>
            </a:r>
            <a:endParaRPr lang="en-GB" sz="1000" dirty="0"/>
          </a:p>
          <a:p>
            <a:r>
              <a:rPr lang="en-GB" sz="1000" i="1" dirty="0" smtClean="0"/>
              <a:t>Generalize Outcome and </a:t>
            </a:r>
            <a:r>
              <a:rPr lang="en-GB" sz="1000" i="1" dirty="0" err="1" smtClean="0"/>
              <a:t>PredictorNames</a:t>
            </a:r>
            <a:endParaRPr lang="en-GB" sz="1000" i="1" dirty="0" smtClean="0"/>
          </a:p>
          <a:p>
            <a:r>
              <a:rPr lang="en-GB" sz="1000" i="1" dirty="0" smtClean="0"/>
              <a:t>Create </a:t>
            </a:r>
            <a:r>
              <a:rPr lang="en-GB" sz="1000" i="1" dirty="0"/>
              <a:t>caret </a:t>
            </a:r>
            <a:r>
              <a:rPr lang="en-GB" sz="1000" i="1" dirty="0" err="1"/>
              <a:t>trainControl</a:t>
            </a:r>
            <a:r>
              <a:rPr lang="en-GB" sz="1000" i="1" dirty="0"/>
              <a:t> object to control the number of cross-validations </a:t>
            </a:r>
            <a:r>
              <a:rPr lang="en-GB" sz="1000" i="1" dirty="0" smtClean="0"/>
              <a:t>performed</a:t>
            </a:r>
          </a:p>
          <a:p>
            <a:r>
              <a:rPr lang="en-GB" sz="1000" i="1" dirty="0" smtClean="0"/>
              <a:t>Run Model</a:t>
            </a:r>
            <a:endParaRPr lang="en-GB" sz="1000" i="1" dirty="0"/>
          </a:p>
          <a:p>
            <a:endParaRPr lang="en-GB" sz="1000" dirty="0" smtClean="0"/>
          </a:p>
          <a:p>
            <a:endParaRPr lang="en-GB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21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201941"/>
            <a:ext cx="60024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 err="1" smtClean="0"/>
              <a:t>objControl</a:t>
            </a:r>
            <a:r>
              <a:rPr lang="en-GB" sz="1100" i="1" dirty="0" smtClean="0"/>
              <a:t> </a:t>
            </a:r>
            <a:r>
              <a:rPr lang="en-GB" sz="1100" i="1" dirty="0"/>
              <a:t>&lt;- </a:t>
            </a:r>
            <a:r>
              <a:rPr lang="en-GB" sz="1100" i="1" dirty="0" err="1"/>
              <a:t>trainControl</a:t>
            </a:r>
            <a:r>
              <a:rPr lang="en-GB" sz="1100" i="1" dirty="0"/>
              <a:t>(method='cv', number=3, </a:t>
            </a:r>
            <a:r>
              <a:rPr lang="en-GB" sz="1100" i="1" dirty="0" err="1"/>
              <a:t>returnResamp</a:t>
            </a:r>
            <a:r>
              <a:rPr lang="en-GB" sz="1100" i="1" dirty="0"/>
              <a:t>='none', </a:t>
            </a:r>
            <a:r>
              <a:rPr lang="en-GB" sz="1100" i="1" dirty="0" err="1"/>
              <a:t>summaryFunction</a:t>
            </a:r>
            <a:r>
              <a:rPr lang="en-GB" sz="1100" i="1" dirty="0"/>
              <a:t> = </a:t>
            </a:r>
            <a:r>
              <a:rPr lang="en-GB" sz="1100" i="1" dirty="0" err="1"/>
              <a:t>twoClassSummary</a:t>
            </a:r>
            <a:r>
              <a:rPr lang="en-GB" sz="1100" i="1" dirty="0"/>
              <a:t>, </a:t>
            </a:r>
            <a:r>
              <a:rPr lang="en-GB" sz="1100" i="1" dirty="0" err="1"/>
              <a:t>classProbs</a:t>
            </a:r>
            <a:r>
              <a:rPr lang="en-GB" sz="1100" i="1" dirty="0"/>
              <a:t> = TRUE</a:t>
            </a:r>
            <a:r>
              <a:rPr lang="en-GB" sz="1100" i="1" dirty="0" smtClean="0"/>
              <a:t>)</a:t>
            </a:r>
          </a:p>
          <a:p>
            <a:endParaRPr lang="en-GB" sz="1100" i="1" dirty="0"/>
          </a:p>
          <a:p>
            <a:r>
              <a:rPr lang="en-GB" sz="1100" i="1" dirty="0" err="1"/>
              <a:t>objModel</a:t>
            </a:r>
            <a:r>
              <a:rPr lang="en-GB" sz="1100" i="1" dirty="0"/>
              <a:t> &lt;- caret::train(</a:t>
            </a:r>
            <a:r>
              <a:rPr lang="en-GB" sz="1100" i="1" dirty="0" err="1"/>
              <a:t>trainDF</a:t>
            </a:r>
            <a:r>
              <a:rPr lang="en-GB" sz="1100" i="1" dirty="0"/>
              <a:t>[,</a:t>
            </a:r>
            <a:r>
              <a:rPr lang="en-GB" sz="1100" i="1" dirty="0" err="1"/>
              <a:t>predictorsNames</a:t>
            </a:r>
            <a:r>
              <a:rPr lang="en-GB" sz="1100" i="1" dirty="0"/>
              <a:t>], </a:t>
            </a:r>
            <a:r>
              <a:rPr lang="en-GB" sz="1100" i="1" dirty="0" err="1"/>
              <a:t>as.factor</a:t>
            </a:r>
            <a:r>
              <a:rPr lang="en-GB" sz="1100" i="1" dirty="0"/>
              <a:t>(</a:t>
            </a:r>
            <a:r>
              <a:rPr lang="en-GB" sz="1100" i="1" dirty="0" err="1"/>
              <a:t>trainDF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]), </a:t>
            </a:r>
          </a:p>
          <a:p>
            <a:r>
              <a:rPr lang="en-GB" sz="1100" i="1" dirty="0"/>
              <a:t>                         method='</a:t>
            </a:r>
            <a:r>
              <a:rPr lang="en-GB" sz="1100" i="1" dirty="0" err="1"/>
              <a:t>gbm</a:t>
            </a:r>
            <a:r>
              <a:rPr lang="en-GB" sz="1100" i="1" dirty="0"/>
              <a:t>', </a:t>
            </a:r>
          </a:p>
          <a:p>
            <a:r>
              <a:rPr lang="en-GB" sz="1100" i="1" dirty="0"/>
              <a:t>                         </a:t>
            </a:r>
            <a:r>
              <a:rPr lang="en-GB" sz="1100" i="1" dirty="0" err="1"/>
              <a:t>trControl</a:t>
            </a:r>
            <a:r>
              <a:rPr lang="en-GB" sz="1100" i="1" dirty="0"/>
              <a:t>=</a:t>
            </a:r>
            <a:r>
              <a:rPr lang="en-GB" sz="1100" i="1" dirty="0" err="1"/>
              <a:t>objControl</a:t>
            </a:r>
            <a:r>
              <a:rPr lang="en-GB" sz="1100" i="1" dirty="0"/>
              <a:t>,  </a:t>
            </a:r>
          </a:p>
          <a:p>
            <a:r>
              <a:rPr lang="en-GB" sz="1100" i="1" dirty="0"/>
              <a:t>                         metric = "ROC",</a:t>
            </a:r>
          </a:p>
          <a:p>
            <a:r>
              <a:rPr lang="en-GB" sz="1100" i="1" dirty="0"/>
              <a:t>                         </a:t>
            </a:r>
            <a:r>
              <a:rPr lang="en-GB" sz="1100" i="1" dirty="0" err="1"/>
              <a:t>preProc</a:t>
            </a:r>
            <a:r>
              <a:rPr lang="en-GB" sz="1100" i="1" dirty="0"/>
              <a:t> = c("</a:t>
            </a:r>
            <a:r>
              <a:rPr lang="en-GB" sz="1100" i="1" dirty="0" err="1"/>
              <a:t>center</a:t>
            </a:r>
            <a:r>
              <a:rPr lang="en-GB" sz="1100" i="1" dirty="0"/>
              <a:t>", "scale"))</a:t>
            </a:r>
          </a:p>
          <a:p>
            <a:endParaRPr lang="en-GB" sz="11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45" y="1017632"/>
            <a:ext cx="3255309" cy="3255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311" y="4263905"/>
            <a:ext cx="3670807" cy="16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270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GBM- Churn Relative Influencers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812771" cy="2883848"/>
          </a:xfrm>
        </p:spPr>
        <p:txBody>
          <a:bodyPr>
            <a:noAutofit/>
          </a:bodyPr>
          <a:lstStyle/>
          <a:p>
            <a:r>
              <a:rPr lang="en-GB" sz="1600" dirty="0" smtClean="0"/>
              <a:t>Summary of the GBM shows us that </a:t>
            </a:r>
            <a:r>
              <a:rPr lang="en-GB" sz="1600" b="1" dirty="0" smtClean="0"/>
              <a:t>Churn</a:t>
            </a:r>
            <a:r>
              <a:rPr lang="en-GB" sz="1600" dirty="0" smtClean="0"/>
              <a:t> decision was most influenced by </a:t>
            </a:r>
            <a:r>
              <a:rPr lang="en-GB" sz="1600" b="1" dirty="0" smtClean="0"/>
              <a:t>association payment, </a:t>
            </a:r>
            <a:r>
              <a:rPr lang="en-GB" sz="1600" b="1" dirty="0" err="1" smtClean="0"/>
              <a:t>sconto</a:t>
            </a:r>
            <a:r>
              <a:rPr lang="en-GB" sz="1600" b="1" dirty="0" smtClean="0"/>
              <a:t>, age, </a:t>
            </a:r>
            <a:r>
              <a:rPr lang="en-GB" sz="1600" b="1" dirty="0" err="1" smtClean="0"/>
              <a:t>importo</a:t>
            </a:r>
            <a:r>
              <a:rPr lang="en-GB" sz="1600" b="1" dirty="0" smtClean="0"/>
              <a:t>, </a:t>
            </a:r>
            <a:r>
              <a:rPr lang="en-GB" sz="1600" b="1" dirty="0" err="1" smtClean="0"/>
              <a:t>agenzia</a:t>
            </a:r>
            <a:r>
              <a:rPr lang="en-GB" sz="1600" b="1" dirty="0" smtClean="0"/>
              <a:t>,</a:t>
            </a:r>
            <a:r>
              <a:rPr lang="en-GB" sz="1600" dirty="0" smtClean="0"/>
              <a:t> in the given order.</a:t>
            </a:r>
          </a:p>
          <a:p>
            <a:r>
              <a:rPr lang="en-GB" sz="1600" dirty="0" smtClean="0"/>
              <a:t>Thus, it can be said that the more that customers with high </a:t>
            </a:r>
            <a:r>
              <a:rPr lang="en-GB" sz="1600" dirty="0" err="1" smtClean="0"/>
              <a:t>associationpayment</a:t>
            </a:r>
            <a:r>
              <a:rPr lang="en-GB" sz="1600" dirty="0" smtClean="0"/>
              <a:t> attached to them Churned more. Similarly, Churn also depended on </a:t>
            </a:r>
            <a:r>
              <a:rPr lang="en-GB" sz="1600" dirty="0" err="1" smtClean="0"/>
              <a:t>Rinnovo</a:t>
            </a:r>
            <a:r>
              <a:rPr lang="en-GB" sz="1600" dirty="0" smtClean="0"/>
              <a:t> </a:t>
            </a:r>
            <a:r>
              <a:rPr lang="en-GB" sz="1600" dirty="0" err="1" smtClean="0"/>
              <a:t>Abbonamento</a:t>
            </a:r>
            <a:r>
              <a:rPr lang="en-GB" sz="1600" dirty="0" smtClean="0"/>
              <a:t> or the amount of </a:t>
            </a:r>
            <a:r>
              <a:rPr lang="en-GB" sz="1600" dirty="0" err="1" smtClean="0"/>
              <a:t>Importo</a:t>
            </a:r>
            <a:r>
              <a:rPr lang="en-GB" sz="1600" dirty="0" smtClean="0"/>
              <a:t> paid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22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3977461"/>
            <a:ext cx="6002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/>
              <a:t>summary(</a:t>
            </a:r>
            <a:r>
              <a:rPr lang="en-GB" sz="1100" i="1" dirty="0" err="1"/>
              <a:t>objModel</a:t>
            </a:r>
            <a:r>
              <a:rPr lang="en-GB" sz="1100" i="1" dirty="0" smtClean="0"/>
              <a:t>)</a:t>
            </a:r>
          </a:p>
          <a:p>
            <a:r>
              <a:rPr lang="en-GB" sz="1100" i="1" dirty="0"/>
              <a:t># find out model details</a:t>
            </a:r>
          </a:p>
          <a:p>
            <a:r>
              <a:rPr lang="en-GB" sz="1100" i="1" dirty="0"/>
              <a:t>##</a:t>
            </a:r>
            <a:r>
              <a:rPr lang="en-GB" sz="1100" i="1" dirty="0" err="1"/>
              <a:t>gbm</a:t>
            </a:r>
            <a:r>
              <a:rPr lang="en-GB" sz="1100" i="1" dirty="0"/>
              <a:t> takes interaction depth, no. of trees and shrinkage.</a:t>
            </a:r>
          </a:p>
          <a:p>
            <a:r>
              <a:rPr lang="en-GB" sz="1100" i="1" dirty="0"/>
              <a:t>##best tuning parameter </a:t>
            </a:r>
          </a:p>
          <a:p>
            <a:r>
              <a:rPr lang="en-GB" sz="1100" i="1" dirty="0" err="1"/>
              <a:t>objModel</a:t>
            </a:r>
            <a:endParaRPr lang="en-GB" sz="1100" i="1" dirty="0"/>
          </a:p>
          <a:p>
            <a:endParaRPr lang="en-GB" sz="1100" i="1" dirty="0" smtClean="0"/>
          </a:p>
          <a:p>
            <a:endParaRPr lang="en-GB" sz="1100" i="1" dirty="0" smtClean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2" y="2943399"/>
            <a:ext cx="4887269" cy="3412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0" y="851320"/>
            <a:ext cx="2287902" cy="22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70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GBM- Model Details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812771" cy="2883848"/>
          </a:xfrm>
        </p:spPr>
        <p:txBody>
          <a:bodyPr>
            <a:noAutofit/>
          </a:bodyPr>
          <a:lstStyle/>
          <a:p>
            <a:r>
              <a:rPr lang="en-GB" sz="1600" dirty="0" smtClean="0"/>
              <a:t>Stochastic GBM</a:t>
            </a:r>
          </a:p>
          <a:p>
            <a:r>
              <a:rPr lang="en-GB" sz="1600" dirty="0" smtClean="0"/>
              <a:t>Model accuracy of 74%</a:t>
            </a:r>
          </a:p>
          <a:p>
            <a:r>
              <a:rPr lang="en-GB" sz="1600" dirty="0" smtClean="0"/>
              <a:t>60,024 samples, 47 predictor classes, Outcome of 2 classes</a:t>
            </a:r>
          </a:p>
          <a:p>
            <a:r>
              <a:rPr lang="en-GB" sz="1600" dirty="0" smtClean="0"/>
              <a:t>No. of trees=150, interaction depth=3 and shrinkage=0.1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23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3926293"/>
            <a:ext cx="6002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 err="1" smtClean="0"/>
              <a:t>objModel</a:t>
            </a:r>
            <a:endParaRPr lang="en-GB" sz="1100" i="1" dirty="0" smtClean="0"/>
          </a:p>
          <a:p>
            <a:r>
              <a:rPr lang="en-GB" sz="1100" i="1" dirty="0"/>
              <a:t>predictions &lt;- predict(object=</a:t>
            </a:r>
            <a:r>
              <a:rPr lang="en-GB" sz="1100" i="1" dirty="0" err="1"/>
              <a:t>objModel</a:t>
            </a:r>
            <a:r>
              <a:rPr lang="en-GB" sz="1100" i="1" dirty="0"/>
              <a:t>, 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predictorsNames</a:t>
            </a:r>
            <a:r>
              <a:rPr lang="en-GB" sz="1100" i="1" dirty="0"/>
              <a:t>], type='raw')</a:t>
            </a:r>
          </a:p>
          <a:p>
            <a:r>
              <a:rPr lang="en-GB" sz="1100" i="1" dirty="0"/>
              <a:t>head(predictions)</a:t>
            </a:r>
          </a:p>
          <a:p>
            <a:r>
              <a:rPr lang="en-GB" sz="1100" i="1" dirty="0"/>
              <a:t>print(</a:t>
            </a:r>
            <a:r>
              <a:rPr lang="en-GB" sz="1100" i="1" dirty="0" err="1"/>
              <a:t>postResample</a:t>
            </a:r>
            <a:r>
              <a:rPr lang="en-GB" sz="1100" i="1" dirty="0"/>
              <a:t>(</a:t>
            </a:r>
            <a:r>
              <a:rPr lang="en-GB" sz="1100" i="1" dirty="0" err="1"/>
              <a:t>pred</a:t>
            </a:r>
            <a:r>
              <a:rPr lang="en-GB" sz="1100" i="1" dirty="0"/>
              <a:t>=predictions, </a:t>
            </a:r>
            <a:r>
              <a:rPr lang="en-GB" sz="1100" i="1" dirty="0" err="1"/>
              <a:t>obs</a:t>
            </a:r>
            <a:r>
              <a:rPr lang="en-GB" sz="1100" i="1" dirty="0"/>
              <a:t>=</a:t>
            </a:r>
            <a:r>
              <a:rPr lang="en-GB" sz="1100" i="1" dirty="0" err="1"/>
              <a:t>as.factor</a:t>
            </a:r>
            <a:r>
              <a:rPr lang="en-GB" sz="1100" i="1" dirty="0"/>
              <a:t>(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])))</a:t>
            </a:r>
          </a:p>
          <a:p>
            <a:endParaRPr lang="en-GB" sz="1100" i="1" dirty="0"/>
          </a:p>
          <a:p>
            <a:endParaRPr lang="en-GB" sz="1100" i="1" dirty="0" smtClean="0"/>
          </a:p>
          <a:p>
            <a:endParaRPr lang="en-GB" sz="1100" i="1" dirty="0" smtClean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94" y="1240655"/>
            <a:ext cx="5156906" cy="327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94" y="4976384"/>
            <a:ext cx="2516800" cy="4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11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GBM- Model Details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374063" cy="2883848"/>
          </a:xfrm>
        </p:spPr>
        <p:txBody>
          <a:bodyPr>
            <a:noAutofit/>
          </a:bodyPr>
          <a:lstStyle/>
          <a:p>
            <a:r>
              <a:rPr lang="en-GB" sz="1600" dirty="0" smtClean="0"/>
              <a:t>If the Churn predictive model is used to get the probability of Churn</a:t>
            </a:r>
          </a:p>
          <a:p>
            <a:r>
              <a:rPr lang="en-GB" sz="1600" dirty="0" smtClean="0"/>
              <a:t>Given the noise in the dataset, we can say that the Root Mean Square Error and Mean Absolute Error Values are acceptable for this model.</a:t>
            </a:r>
          </a:p>
          <a:p>
            <a:r>
              <a:rPr lang="en-GB" sz="1600" dirty="0" smtClean="0"/>
              <a:t>Moreover, Area Under The Curve suggests a predictive accuracy of 77% on the test data</a:t>
            </a:r>
          </a:p>
          <a:p>
            <a:pPr marL="0" indent="0">
              <a:buNone/>
            </a:pP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24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3996059"/>
            <a:ext cx="600245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/>
              <a:t># </a:t>
            </a:r>
            <a:r>
              <a:rPr lang="en-GB" sz="1100" i="1" dirty="0" err="1"/>
              <a:t>probabilites</a:t>
            </a:r>
            <a:r>
              <a:rPr lang="en-GB" sz="1100" i="1" dirty="0"/>
              <a:t> </a:t>
            </a:r>
          </a:p>
          <a:p>
            <a:r>
              <a:rPr lang="en-GB" sz="1100" i="1" dirty="0"/>
              <a:t>library(</a:t>
            </a:r>
            <a:r>
              <a:rPr lang="en-GB" sz="1100" i="1" dirty="0" err="1"/>
              <a:t>pROC</a:t>
            </a:r>
            <a:r>
              <a:rPr lang="en-GB" sz="1100" i="1" dirty="0"/>
              <a:t>)</a:t>
            </a:r>
          </a:p>
          <a:p>
            <a:r>
              <a:rPr lang="en-GB" sz="1100" i="1" dirty="0"/>
              <a:t>predictions &lt;- predict(object=</a:t>
            </a:r>
            <a:r>
              <a:rPr lang="en-GB" sz="1100" i="1" dirty="0" err="1"/>
              <a:t>objModel</a:t>
            </a:r>
            <a:r>
              <a:rPr lang="en-GB" sz="1100" i="1" dirty="0"/>
              <a:t>, 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predictorsNames</a:t>
            </a:r>
            <a:r>
              <a:rPr lang="en-GB" sz="1100" i="1" dirty="0"/>
              <a:t>], type='</a:t>
            </a:r>
            <a:r>
              <a:rPr lang="en-GB" sz="1100" i="1" dirty="0" err="1"/>
              <a:t>prob</a:t>
            </a:r>
            <a:r>
              <a:rPr lang="en-GB" sz="1100" i="1" dirty="0"/>
              <a:t>')</a:t>
            </a:r>
          </a:p>
          <a:p>
            <a:r>
              <a:rPr lang="en-GB" sz="1100" i="1" dirty="0"/>
              <a:t>head(predictions)</a:t>
            </a:r>
          </a:p>
          <a:p>
            <a:r>
              <a:rPr lang="en-GB" sz="1100" i="1" dirty="0" err="1"/>
              <a:t>postResample</a:t>
            </a:r>
            <a:r>
              <a:rPr lang="en-GB" sz="1100" i="1" dirty="0"/>
              <a:t>(</a:t>
            </a:r>
            <a:r>
              <a:rPr lang="en-GB" sz="1100" i="1" dirty="0" err="1"/>
              <a:t>pred</a:t>
            </a:r>
            <a:r>
              <a:rPr lang="en-GB" sz="1100" i="1" dirty="0"/>
              <a:t>=predictions[[2]], </a:t>
            </a:r>
          </a:p>
          <a:p>
            <a:r>
              <a:rPr lang="en-GB" sz="1100" i="1" dirty="0" err="1"/>
              <a:t>obs</a:t>
            </a:r>
            <a:r>
              <a:rPr lang="en-GB" sz="1100" i="1" dirty="0"/>
              <a:t>=</a:t>
            </a:r>
            <a:r>
              <a:rPr lang="en-GB" sz="1100" i="1" dirty="0" err="1"/>
              <a:t>ifelse</a:t>
            </a:r>
            <a:r>
              <a:rPr lang="en-GB" sz="1100" i="1" dirty="0"/>
              <a:t>(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]=='yes',1,0))</a:t>
            </a:r>
          </a:p>
          <a:p>
            <a:r>
              <a:rPr lang="en-GB" sz="1100" i="1" dirty="0" err="1"/>
              <a:t>str</a:t>
            </a:r>
            <a:r>
              <a:rPr lang="en-GB" sz="1100" i="1" dirty="0"/>
              <a:t>(</a:t>
            </a:r>
            <a:r>
              <a:rPr lang="en-GB" sz="1100" i="1" dirty="0" err="1"/>
              <a:t>testDF$Churn</a:t>
            </a:r>
            <a:r>
              <a:rPr lang="en-GB" sz="1100" i="1" dirty="0"/>
              <a:t>)</a:t>
            </a:r>
          </a:p>
          <a:p>
            <a:r>
              <a:rPr lang="en-GB" sz="1100" i="1" dirty="0" err="1"/>
              <a:t>auc</a:t>
            </a:r>
            <a:r>
              <a:rPr lang="en-GB" sz="1100" i="1" dirty="0"/>
              <a:t> &lt;- roc(</a:t>
            </a:r>
            <a:r>
              <a:rPr lang="en-GB" sz="1100" i="1" dirty="0" err="1"/>
              <a:t>ifelse</a:t>
            </a:r>
            <a:r>
              <a:rPr lang="en-GB" sz="1100" i="1" dirty="0"/>
              <a:t>(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]=="Yes",1,0), predictions[[2]])</a:t>
            </a:r>
          </a:p>
          <a:p>
            <a:r>
              <a:rPr lang="en-GB" sz="1100" i="1" dirty="0"/>
              <a:t>print(</a:t>
            </a:r>
            <a:r>
              <a:rPr lang="en-GB" sz="1100" i="1" dirty="0" err="1"/>
              <a:t>auc$auc</a:t>
            </a:r>
            <a:r>
              <a:rPr lang="en-GB" sz="1100" i="1" dirty="0"/>
              <a:t>)</a:t>
            </a:r>
          </a:p>
          <a:p>
            <a:endParaRPr lang="en-GB" sz="1100" i="1" dirty="0" smtClean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2" y="1456474"/>
            <a:ext cx="4527197" cy="21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756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r>
              <a:rPr lang="en-GB" dirty="0" smtClean="0"/>
              <a:t>- Logistic Regression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374063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Choice of model:</a:t>
            </a:r>
          </a:p>
          <a:p>
            <a:r>
              <a:rPr lang="en-GB" sz="1600" dirty="0" smtClean="0"/>
              <a:t>The model is more explanative than other classification algorithms. It tells us the correlation of each independent variable with the dependent variable</a:t>
            </a:r>
          </a:p>
          <a:p>
            <a:r>
              <a:rPr lang="en-GB" sz="1600" dirty="0" smtClean="0"/>
              <a:t>GLM model with dummy variables does not converge</a:t>
            </a:r>
          </a:p>
          <a:p>
            <a:r>
              <a:rPr lang="en-GB" sz="1600" dirty="0" smtClean="0"/>
              <a:t>GLM without the dummy variables converges and has its highest accuracy of around 55% at a </a:t>
            </a:r>
            <a:r>
              <a:rPr lang="en-GB" sz="1600" dirty="0" err="1" smtClean="0"/>
              <a:t>cutoff</a:t>
            </a:r>
            <a:r>
              <a:rPr lang="en-GB" sz="1600" dirty="0" smtClean="0"/>
              <a:t> level of 0.1</a:t>
            </a:r>
          </a:p>
          <a:p>
            <a:r>
              <a:rPr lang="en-GB" sz="1600" dirty="0" smtClean="0"/>
              <a:t>Consequently, performing significance tests shows that Churn depends on similar categories as in GBM Model</a:t>
            </a:r>
          </a:p>
          <a:p>
            <a:endParaRPr lang="en-GB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25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629303"/>
            <a:ext cx="600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/>
              <a:t>LR &lt;- </a:t>
            </a:r>
            <a:r>
              <a:rPr lang="en-GB" sz="1100" i="1" dirty="0" err="1"/>
              <a:t>glm</a:t>
            </a:r>
            <a:r>
              <a:rPr lang="en-GB" sz="1100" i="1" dirty="0"/>
              <a:t>(</a:t>
            </a:r>
            <a:r>
              <a:rPr lang="en-GB" sz="1100" i="1" dirty="0" err="1"/>
              <a:t>Churn~.,family</a:t>
            </a:r>
            <a:r>
              <a:rPr lang="en-GB" sz="1100" i="1" dirty="0"/>
              <a:t>=binomial(link="logit"),data=</a:t>
            </a:r>
            <a:r>
              <a:rPr lang="en-GB" sz="1100" i="1" dirty="0" err="1"/>
              <a:t>trainDF</a:t>
            </a:r>
            <a:r>
              <a:rPr lang="en-GB" sz="1100" i="1" dirty="0"/>
              <a:t>)</a:t>
            </a:r>
          </a:p>
          <a:p>
            <a:r>
              <a:rPr lang="en-GB" sz="1100" i="1" dirty="0" smtClean="0"/>
              <a:t>print(summary(LR</a:t>
            </a:r>
            <a:r>
              <a:rPr lang="en-GB" sz="1100" i="1" dirty="0"/>
              <a:t>))</a:t>
            </a:r>
          </a:p>
          <a:p>
            <a:r>
              <a:rPr lang="en-GB" sz="1100" i="1" dirty="0"/>
              <a:t>View(LR)</a:t>
            </a:r>
          </a:p>
          <a:p>
            <a:r>
              <a:rPr lang="en-GB" sz="1100" i="1" dirty="0" err="1"/>
              <a:t>anova</a:t>
            </a:r>
            <a:r>
              <a:rPr lang="en-GB" sz="1100" i="1" dirty="0"/>
              <a:t>(LR, test="</a:t>
            </a:r>
            <a:r>
              <a:rPr lang="en-GB" sz="1100" i="1" dirty="0" err="1"/>
              <a:t>Chisq</a:t>
            </a:r>
            <a:r>
              <a:rPr lang="en-GB" sz="1100" i="1" dirty="0"/>
              <a:t>")</a:t>
            </a:r>
          </a:p>
          <a:p>
            <a:endParaRPr lang="en-GB" sz="1100" i="1" dirty="0" smtClean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0" y="1353136"/>
            <a:ext cx="4313624" cy="2141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44" y="3614650"/>
            <a:ext cx="3674181" cy="23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6201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Classification Models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030647"/>
            <a:ext cx="5374063" cy="3401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EV Tree</a:t>
            </a:r>
          </a:p>
          <a:p>
            <a:pPr marL="0" indent="0">
              <a:buNone/>
            </a:pPr>
            <a:r>
              <a:rPr lang="en-GB" sz="1600" dirty="0" smtClean="0"/>
              <a:t>Advantages and Disadvantages</a:t>
            </a:r>
          </a:p>
          <a:p>
            <a:r>
              <a:rPr lang="en-GB" sz="1600" dirty="0" smtClean="0"/>
              <a:t>Is recursive </a:t>
            </a:r>
            <a:r>
              <a:rPr lang="en-GB" sz="1600" dirty="0"/>
              <a:t>partitioning </a:t>
            </a:r>
            <a:r>
              <a:rPr lang="en-GB" sz="1600" dirty="0" smtClean="0"/>
              <a:t>method </a:t>
            </a:r>
            <a:r>
              <a:rPr lang="en-GB" sz="1600" dirty="0"/>
              <a:t>that manufacture the model in a forward stepwise search. In spite of the fact that this methodology is known to be an effective </a:t>
            </a:r>
            <a:r>
              <a:rPr lang="en-GB" sz="1600" dirty="0" smtClean="0"/>
              <a:t>heuristic</a:t>
            </a:r>
            <a:endParaRPr lang="en-GB" sz="1600" dirty="0"/>
          </a:p>
          <a:p>
            <a:r>
              <a:rPr lang="en-GB" sz="1600" dirty="0" smtClean="0"/>
              <a:t>Modelling function stopped after one hour</a:t>
            </a:r>
          </a:p>
          <a:p>
            <a:r>
              <a:rPr lang="en-GB" sz="1600" dirty="0" smtClean="0"/>
              <a:t>Probable reason for long computations times can be the use of numerical variables such as </a:t>
            </a:r>
            <a:r>
              <a:rPr lang="en-GB" sz="1600" dirty="0" err="1" smtClean="0"/>
              <a:t>importo</a:t>
            </a:r>
            <a:r>
              <a:rPr lang="en-GB" sz="1600" dirty="0" smtClean="0"/>
              <a:t> and </a:t>
            </a:r>
            <a:r>
              <a:rPr lang="en-GB" sz="1600" dirty="0" err="1" smtClean="0"/>
              <a:t>associationpayment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A possible solution could be binning of these numerical variables but given the distribution of these variables, it was chosen to abandon this route.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26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713354"/>
            <a:ext cx="60024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 smtClean="0"/>
              <a:t>library(</a:t>
            </a:r>
            <a:r>
              <a:rPr lang="en-GB" sz="1100" i="1" dirty="0" err="1" smtClean="0"/>
              <a:t>evtree</a:t>
            </a:r>
            <a:r>
              <a:rPr lang="en-GB" sz="1100" i="1" dirty="0" smtClean="0"/>
              <a:t>)</a:t>
            </a:r>
          </a:p>
          <a:p>
            <a:r>
              <a:rPr lang="en-GB" sz="1100" i="1" dirty="0" err="1" smtClean="0"/>
              <a:t>evt</a:t>
            </a:r>
            <a:r>
              <a:rPr lang="en-GB" sz="1100" i="1" dirty="0" smtClean="0"/>
              <a:t>&lt;-</a:t>
            </a:r>
            <a:r>
              <a:rPr lang="en-GB" sz="1100" i="1" dirty="0" err="1" smtClean="0"/>
              <a:t>evtree</a:t>
            </a:r>
            <a:r>
              <a:rPr lang="en-GB" sz="1100" i="1" dirty="0" smtClean="0"/>
              <a:t>(</a:t>
            </a:r>
            <a:r>
              <a:rPr lang="en-GB" sz="1100" i="1" dirty="0" err="1" smtClean="0"/>
              <a:t>Churn~.,data</a:t>
            </a:r>
            <a:r>
              <a:rPr lang="en-GB" sz="1100" i="1" dirty="0" smtClean="0"/>
              <a:t>=</a:t>
            </a:r>
            <a:r>
              <a:rPr lang="en-GB" sz="1100" i="1" dirty="0" err="1" smtClean="0"/>
              <a:t>evtrain</a:t>
            </a:r>
            <a:r>
              <a:rPr lang="en-GB" sz="1100" i="1" dirty="0" smtClean="0"/>
              <a:t>)</a:t>
            </a:r>
          </a:p>
          <a:p>
            <a:r>
              <a:rPr lang="en-GB" sz="1100" i="1" dirty="0" err="1" smtClean="0"/>
              <a:t>anova</a:t>
            </a:r>
            <a:r>
              <a:rPr lang="en-GB" sz="1100" i="1" dirty="0" smtClean="0"/>
              <a:t>(LR, test="</a:t>
            </a:r>
            <a:r>
              <a:rPr lang="en-GB" sz="1100" i="1" dirty="0" err="1" smtClean="0"/>
              <a:t>Chisq</a:t>
            </a:r>
            <a:r>
              <a:rPr lang="en-GB" sz="1100" i="1" dirty="0" smtClean="0"/>
              <a:t>")</a:t>
            </a:r>
          </a:p>
          <a:p>
            <a:endParaRPr lang="en-GB" sz="1100" i="1" dirty="0" smtClean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3826" y="1021611"/>
            <a:ext cx="5374063" cy="2981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 smtClean="0"/>
              <a:t>kNN</a:t>
            </a:r>
            <a:endParaRPr lang="en-GB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smtClean="0"/>
              <a:t>Advantages and Disadvantages</a:t>
            </a:r>
          </a:p>
          <a:p>
            <a:r>
              <a:rPr lang="en-GB" sz="1600" dirty="0" smtClean="0"/>
              <a:t>Finds the nearest neighbour of a point in order to help categorize it.</a:t>
            </a:r>
          </a:p>
          <a:p>
            <a:r>
              <a:rPr lang="en-GB" sz="1600" dirty="0" smtClean="0"/>
              <a:t>Training function has the option to normalize numerical data</a:t>
            </a:r>
          </a:p>
          <a:p>
            <a:r>
              <a:rPr lang="en-GB" sz="1600" dirty="0" smtClean="0"/>
              <a:t>Needs dummy variables as input</a:t>
            </a:r>
          </a:p>
          <a:p>
            <a:r>
              <a:rPr lang="en-GB" sz="1600" dirty="0" smtClean="0"/>
              <a:t>Long model running time required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4763" y="4713354"/>
            <a:ext cx="6002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/>
              <a:t>c</a:t>
            </a:r>
            <a:r>
              <a:rPr lang="en-GB" sz="1100" i="1" dirty="0" smtClean="0"/>
              <a:t>aret::trControl2</a:t>
            </a:r>
            <a:r>
              <a:rPr lang="en-GB" sz="1100" i="1" dirty="0"/>
              <a:t>&lt;-</a:t>
            </a:r>
            <a:r>
              <a:rPr lang="en-GB" sz="1100" i="1" dirty="0" err="1"/>
              <a:t>trainControl</a:t>
            </a:r>
            <a:r>
              <a:rPr lang="en-GB" sz="1100" i="1" dirty="0"/>
              <a:t>(method="</a:t>
            </a:r>
            <a:r>
              <a:rPr lang="en-GB" sz="1100" i="1" dirty="0" err="1"/>
              <a:t>repeatedcv</a:t>
            </a:r>
            <a:r>
              <a:rPr lang="en-GB" sz="1100" i="1" dirty="0"/>
              <a:t>",number=10,repeats=3)</a:t>
            </a:r>
          </a:p>
          <a:p>
            <a:r>
              <a:rPr lang="en-GB" sz="1100" i="1" dirty="0" err="1"/>
              <a:t>knnfit</a:t>
            </a:r>
            <a:r>
              <a:rPr lang="en-GB" sz="1100" i="1" dirty="0"/>
              <a:t>&lt;-caret::train(Churn ~.,data=</a:t>
            </a:r>
            <a:r>
              <a:rPr lang="en-GB" sz="1100" i="1" dirty="0" err="1"/>
              <a:t>knntrain,method</a:t>
            </a:r>
            <a:r>
              <a:rPr lang="en-GB" sz="1100" i="1" dirty="0"/>
              <a:t>='</a:t>
            </a:r>
            <a:r>
              <a:rPr lang="en-GB" sz="1100" i="1" dirty="0" err="1"/>
              <a:t>knn</a:t>
            </a:r>
            <a:r>
              <a:rPr lang="en-GB" sz="1100" i="1" dirty="0"/>
              <a:t>',</a:t>
            </a:r>
            <a:r>
              <a:rPr lang="en-GB" sz="1100" i="1" dirty="0" err="1"/>
              <a:t>tuneLength</a:t>
            </a:r>
            <a:r>
              <a:rPr lang="en-GB" sz="1100" i="1" dirty="0"/>
              <a:t>=20,</a:t>
            </a:r>
          </a:p>
          <a:p>
            <a:r>
              <a:rPr lang="en-GB" sz="1100" i="1" dirty="0"/>
              <a:t>              </a:t>
            </a:r>
            <a:r>
              <a:rPr lang="en-GB" sz="1100" i="1" dirty="0" err="1"/>
              <a:t>trControl</a:t>
            </a:r>
            <a:r>
              <a:rPr lang="en-GB" sz="1100" i="1" dirty="0"/>
              <a:t>=trControl2, </a:t>
            </a:r>
            <a:r>
              <a:rPr lang="en-GB" sz="1100" i="1" dirty="0" err="1"/>
              <a:t>preProc</a:t>
            </a:r>
            <a:r>
              <a:rPr lang="en-GB" sz="1100" i="1" dirty="0"/>
              <a:t>=c("</a:t>
            </a:r>
            <a:r>
              <a:rPr lang="en-GB" sz="1100" i="1" dirty="0" err="1"/>
              <a:t>center</a:t>
            </a:r>
            <a:r>
              <a:rPr lang="en-GB" sz="1100" i="1" dirty="0"/>
              <a:t>","scale"))</a:t>
            </a:r>
            <a:endParaRPr lang="en-GB" sz="1100" i="1" dirty="0" smtClean="0"/>
          </a:p>
        </p:txBody>
      </p:sp>
    </p:spTree>
    <p:extLst>
      <p:ext uri="{BB962C8B-B14F-4D97-AF65-F5344CB8AC3E}">
        <p14:creationId xmlns:p14="http://schemas.microsoft.com/office/powerpoint/2010/main" val="118832886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Profit Optimization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374063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Model Selected:</a:t>
            </a:r>
          </a:p>
          <a:p>
            <a:r>
              <a:rPr lang="en-GB" sz="1600" dirty="0" smtClean="0"/>
              <a:t>Given the speed of training, testing and the accuracy of the Gradient Boosting Machine Model</a:t>
            </a:r>
          </a:p>
          <a:p>
            <a:r>
              <a:rPr lang="en-GB" sz="1600" dirty="0" smtClean="0"/>
              <a:t>Maximization </a:t>
            </a:r>
            <a:r>
              <a:rPr lang="en-GB" sz="1600" dirty="0"/>
              <a:t>of profit means calling customers with </a:t>
            </a:r>
            <a:r>
              <a:rPr lang="en-GB" sz="1600" dirty="0" smtClean="0"/>
              <a:t>highest probability </a:t>
            </a:r>
            <a:r>
              <a:rPr lang="en-GB" sz="1600" dirty="0"/>
              <a:t>to churn </a:t>
            </a:r>
            <a:r>
              <a:rPr lang="en-GB" sz="1600" dirty="0" smtClean="0"/>
              <a:t>but at the same time, those </a:t>
            </a:r>
            <a:r>
              <a:rPr lang="en-GB" sz="1600" dirty="0"/>
              <a:t>who are the most </a:t>
            </a:r>
            <a:r>
              <a:rPr lang="en-GB" sz="1600" dirty="0" smtClean="0"/>
              <a:t>profitable</a:t>
            </a:r>
            <a:endParaRPr lang="en-GB" sz="1600" dirty="0"/>
          </a:p>
          <a:p>
            <a:r>
              <a:rPr lang="en-GB" sz="1600" dirty="0"/>
              <a:t>budget</a:t>
            </a:r>
            <a:r>
              <a:rPr lang="en-GB" sz="1600" dirty="0" smtClean="0"/>
              <a:t>=$5000 can be translated as calling 5000 customers</a:t>
            </a:r>
          </a:p>
          <a:p>
            <a:r>
              <a:rPr lang="en-GB" sz="1600" dirty="0" smtClean="0"/>
              <a:t>At the end of the Churn classification using GBM, we choose to select top 5000 customers who are the most profitable and have high probability of churn to contact for marketing.</a:t>
            </a: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27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629303"/>
            <a:ext cx="600245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 smtClean="0"/>
              <a:t>#Selecting </a:t>
            </a:r>
            <a:r>
              <a:rPr lang="en-GB" sz="1100" i="1" dirty="0"/>
              <a:t>top 5000 customers to contact given prediction</a:t>
            </a:r>
          </a:p>
          <a:p>
            <a:r>
              <a:rPr lang="en-GB" sz="1100" i="1" dirty="0" err="1"/>
              <a:t>testDF$clientID</a:t>
            </a:r>
            <a:r>
              <a:rPr lang="en-GB" sz="1100" i="1" dirty="0"/>
              <a:t>&lt;-</a:t>
            </a:r>
            <a:r>
              <a:rPr lang="en-GB" sz="1100" i="1" dirty="0" err="1" smtClean="0"/>
              <a:t>cidtest</a:t>
            </a:r>
            <a:r>
              <a:rPr lang="en-GB" sz="1100" i="1" dirty="0" smtClean="0"/>
              <a:t>  #read </a:t>
            </a:r>
            <a:r>
              <a:rPr lang="en-GB" sz="1100" i="1" dirty="0" err="1" smtClean="0"/>
              <a:t>clientID</a:t>
            </a:r>
            <a:r>
              <a:rPr lang="en-GB" sz="1100" i="1" dirty="0" smtClean="0"/>
              <a:t> </a:t>
            </a:r>
            <a:endParaRPr lang="en-GB" sz="1100" i="1" dirty="0"/>
          </a:p>
          <a:p>
            <a:r>
              <a:rPr lang="en-GB" sz="1100" i="1" dirty="0" err="1"/>
              <a:t>testDF$prob_churn</a:t>
            </a:r>
            <a:r>
              <a:rPr lang="en-GB" sz="1100" i="1" dirty="0"/>
              <a:t>&lt;-</a:t>
            </a:r>
            <a:r>
              <a:rPr lang="en-GB" sz="1100" i="1" dirty="0" err="1" smtClean="0"/>
              <a:t>predictions$Yes</a:t>
            </a:r>
            <a:r>
              <a:rPr lang="en-GB" sz="1100" i="1" dirty="0" smtClean="0"/>
              <a:t>   #</a:t>
            </a:r>
            <a:r>
              <a:rPr lang="en-GB" sz="1100" i="1" dirty="0" err="1" smtClean="0"/>
              <a:t>prob</a:t>
            </a:r>
            <a:r>
              <a:rPr lang="en-GB" sz="1100" i="1" dirty="0" smtClean="0"/>
              <a:t> of prediction</a:t>
            </a:r>
            <a:endParaRPr lang="en-GB" sz="1100" i="1" dirty="0"/>
          </a:p>
          <a:p>
            <a:r>
              <a:rPr lang="en-GB" sz="1100" i="1" dirty="0" err="1"/>
              <a:t>testDF$profit</a:t>
            </a:r>
            <a:r>
              <a:rPr lang="en-GB" sz="1100" i="1" dirty="0"/>
              <a:t>&lt;-</a:t>
            </a:r>
            <a:r>
              <a:rPr lang="en-GB" sz="1100" i="1" dirty="0" err="1" smtClean="0"/>
              <a:t>testDF$importo-testDF$associationpayment</a:t>
            </a:r>
            <a:r>
              <a:rPr lang="en-GB" sz="1100" i="1" dirty="0" smtClean="0"/>
              <a:t>   #individual customer profit</a:t>
            </a:r>
            <a:endParaRPr lang="en-GB" sz="1100" i="1" dirty="0"/>
          </a:p>
          <a:p>
            <a:r>
              <a:rPr lang="en-GB" sz="1100" i="1" dirty="0"/>
              <a:t>###############</a:t>
            </a:r>
            <a:r>
              <a:rPr lang="en-GB" sz="1100" b="1" i="1" dirty="0"/>
              <a:t>CUSTOMERS TO CONTACT FOR THE CAMPAIGN</a:t>
            </a:r>
          </a:p>
          <a:p>
            <a:r>
              <a:rPr lang="en-GB" sz="1100" b="1" i="1" dirty="0" err="1"/>
              <a:t>customers_to_contact</a:t>
            </a:r>
            <a:r>
              <a:rPr lang="en-GB" sz="1100" b="1" i="1" dirty="0"/>
              <a:t>&lt;-</a:t>
            </a:r>
            <a:r>
              <a:rPr lang="en-GB" sz="1100" b="1" i="1" dirty="0" err="1"/>
              <a:t>sqldf</a:t>
            </a:r>
            <a:r>
              <a:rPr lang="en-GB" sz="1100" b="1" i="1" dirty="0"/>
              <a:t>("select </a:t>
            </a:r>
            <a:r>
              <a:rPr lang="en-GB" sz="1100" b="1" i="1" dirty="0" err="1"/>
              <a:t>clientID,profit</a:t>
            </a:r>
            <a:r>
              <a:rPr lang="en-GB" sz="1100" b="1" i="1" dirty="0"/>
              <a:t> from </a:t>
            </a:r>
            <a:r>
              <a:rPr lang="en-GB" sz="1100" b="1" i="1" dirty="0" err="1"/>
              <a:t>testDF</a:t>
            </a:r>
            <a:r>
              <a:rPr lang="en-GB" sz="1100" b="1" i="1" dirty="0"/>
              <a:t> order by profit DESC</a:t>
            </a:r>
          </a:p>
          <a:p>
            <a:r>
              <a:rPr lang="en-GB" sz="1100" b="1" i="1" dirty="0" smtClean="0"/>
              <a:t>                                                     </a:t>
            </a:r>
            <a:r>
              <a:rPr lang="en-GB" sz="1100" b="1" i="1" dirty="0"/>
              <a:t>limit 5000")</a:t>
            </a:r>
          </a:p>
          <a:p>
            <a:r>
              <a:rPr lang="en-GB" sz="1100" i="1" dirty="0"/>
              <a:t>View(</a:t>
            </a:r>
            <a:r>
              <a:rPr lang="en-GB" sz="1100" i="1" dirty="0" err="1"/>
              <a:t>customers_to_contact</a:t>
            </a:r>
            <a:r>
              <a:rPr lang="en-GB" sz="1100" i="1" dirty="0"/>
              <a:t>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41" y="1413863"/>
            <a:ext cx="3036276" cy="3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928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36" y="1009380"/>
            <a:ext cx="5374063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Model Selected:</a:t>
            </a:r>
          </a:p>
          <a:p>
            <a:r>
              <a:rPr lang="en-GB" sz="1600" dirty="0" smtClean="0"/>
              <a:t>Given the speed of training, testing and the accuracy of the Gradient Boosting Machine Model</a:t>
            </a:r>
          </a:p>
          <a:p>
            <a:r>
              <a:rPr lang="en-GB" sz="1600" dirty="0" smtClean="0"/>
              <a:t>Maximization </a:t>
            </a:r>
            <a:r>
              <a:rPr lang="en-GB" sz="1600" dirty="0"/>
              <a:t>of profit means calling customers with </a:t>
            </a:r>
            <a:r>
              <a:rPr lang="en-GB" sz="1600" dirty="0" smtClean="0"/>
              <a:t>highest probability </a:t>
            </a:r>
            <a:r>
              <a:rPr lang="en-GB" sz="1600" dirty="0"/>
              <a:t>to churn </a:t>
            </a:r>
            <a:r>
              <a:rPr lang="en-GB" sz="1600" dirty="0" smtClean="0"/>
              <a:t>but at the same time, those </a:t>
            </a:r>
            <a:r>
              <a:rPr lang="en-GB" sz="1600" dirty="0"/>
              <a:t>who are the most </a:t>
            </a:r>
            <a:r>
              <a:rPr lang="en-GB" sz="1600" dirty="0" smtClean="0"/>
              <a:t>profitable</a:t>
            </a:r>
            <a:endParaRPr lang="en-GB" sz="1600" dirty="0"/>
          </a:p>
          <a:p>
            <a:r>
              <a:rPr lang="en-GB" sz="1600" dirty="0"/>
              <a:t>budget</a:t>
            </a:r>
            <a:r>
              <a:rPr lang="en-GB" sz="1600" dirty="0" smtClean="0"/>
              <a:t>=$5000 can be translated as calling 5000 customers</a:t>
            </a:r>
          </a:p>
          <a:p>
            <a:r>
              <a:rPr lang="en-GB" sz="1600" dirty="0" smtClean="0"/>
              <a:t>At the end of the Churn classification using GBM, we choose to select top 5000 customers who are the most profitable and have high probability of churn to contact for marketing.</a:t>
            </a: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28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01090" y="4369638"/>
            <a:ext cx="63452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R Code:</a:t>
            </a:r>
          </a:p>
          <a:p>
            <a:r>
              <a:rPr lang="en-GB" sz="1100" i="1" dirty="0" smtClean="0"/>
              <a:t>#Selecting </a:t>
            </a:r>
            <a:r>
              <a:rPr lang="en-GB" sz="1100" i="1" dirty="0"/>
              <a:t>top 5000 customers to contact given prediction</a:t>
            </a:r>
          </a:p>
          <a:p>
            <a:r>
              <a:rPr lang="en-GB" sz="1100" i="1" dirty="0" err="1"/>
              <a:t>testDF$clientID</a:t>
            </a:r>
            <a:r>
              <a:rPr lang="en-GB" sz="1100" i="1" dirty="0"/>
              <a:t>&lt;-</a:t>
            </a:r>
            <a:r>
              <a:rPr lang="en-GB" sz="1100" i="1" dirty="0" err="1" smtClean="0"/>
              <a:t>cidtest</a:t>
            </a:r>
            <a:r>
              <a:rPr lang="en-GB" sz="1100" i="1" dirty="0" smtClean="0"/>
              <a:t>  #read </a:t>
            </a:r>
            <a:r>
              <a:rPr lang="en-GB" sz="1100" i="1" dirty="0" err="1" smtClean="0"/>
              <a:t>clientID</a:t>
            </a:r>
            <a:r>
              <a:rPr lang="en-GB" sz="1100" i="1" dirty="0" smtClean="0"/>
              <a:t> </a:t>
            </a:r>
            <a:endParaRPr lang="en-GB" sz="1100" i="1" dirty="0"/>
          </a:p>
          <a:p>
            <a:r>
              <a:rPr lang="en-GB" sz="1100" i="1" dirty="0" err="1"/>
              <a:t>testDF$prob_churn</a:t>
            </a:r>
            <a:r>
              <a:rPr lang="en-GB" sz="1100" i="1" dirty="0"/>
              <a:t>&lt;-</a:t>
            </a:r>
            <a:r>
              <a:rPr lang="en-GB" sz="1100" i="1" dirty="0" err="1" smtClean="0"/>
              <a:t>predictions$Yes</a:t>
            </a:r>
            <a:r>
              <a:rPr lang="en-GB" sz="1100" i="1" dirty="0" smtClean="0"/>
              <a:t>   #</a:t>
            </a:r>
            <a:r>
              <a:rPr lang="en-GB" sz="1100" i="1" dirty="0" err="1" smtClean="0"/>
              <a:t>prob</a:t>
            </a:r>
            <a:r>
              <a:rPr lang="en-GB" sz="1100" i="1" dirty="0" smtClean="0"/>
              <a:t> of prediction</a:t>
            </a:r>
            <a:endParaRPr lang="en-GB" sz="1100" i="1" dirty="0"/>
          </a:p>
          <a:p>
            <a:r>
              <a:rPr lang="en-GB" sz="1100" i="1" dirty="0" err="1"/>
              <a:t>testDF$profit</a:t>
            </a:r>
            <a:r>
              <a:rPr lang="en-GB" sz="1100" i="1" dirty="0"/>
              <a:t>&lt;-</a:t>
            </a:r>
            <a:r>
              <a:rPr lang="en-GB" sz="1100" i="1" dirty="0" err="1" smtClean="0"/>
              <a:t>testDF$importo-testDF$associationpayment</a:t>
            </a:r>
            <a:r>
              <a:rPr lang="en-GB" sz="1100" i="1" dirty="0" smtClean="0"/>
              <a:t>   #individual customer profit</a:t>
            </a:r>
            <a:endParaRPr lang="en-GB" sz="1100" i="1" dirty="0"/>
          </a:p>
          <a:p>
            <a:r>
              <a:rPr lang="en-GB" sz="1100" i="1" dirty="0"/>
              <a:t>###############</a:t>
            </a:r>
            <a:r>
              <a:rPr lang="en-GB" sz="1100" b="1" i="1" dirty="0"/>
              <a:t>CUSTOMERS TO CONTACT FOR THE CAMPAIGN</a:t>
            </a:r>
          </a:p>
          <a:p>
            <a:r>
              <a:rPr lang="en-GB" sz="1100" b="1" i="1" dirty="0" err="1"/>
              <a:t>customers_to_contact</a:t>
            </a:r>
            <a:r>
              <a:rPr lang="en-GB" sz="1100" b="1" i="1" dirty="0"/>
              <a:t>&lt;-</a:t>
            </a:r>
            <a:r>
              <a:rPr lang="en-GB" sz="1100" b="1" i="1" dirty="0" err="1"/>
              <a:t>sqldf</a:t>
            </a:r>
            <a:r>
              <a:rPr lang="en-GB" sz="1100" b="1" i="1" dirty="0"/>
              <a:t>("select </a:t>
            </a:r>
            <a:r>
              <a:rPr lang="en-GB" sz="1100" b="1" i="1" dirty="0" err="1"/>
              <a:t>clientID,profit</a:t>
            </a:r>
            <a:r>
              <a:rPr lang="en-GB" sz="1100" b="1" i="1" dirty="0"/>
              <a:t> from </a:t>
            </a:r>
            <a:r>
              <a:rPr lang="en-GB" sz="1100" b="1" i="1" dirty="0" err="1"/>
              <a:t>testDF</a:t>
            </a:r>
            <a:r>
              <a:rPr lang="en-GB" sz="1100" b="1" i="1" dirty="0"/>
              <a:t> order by profit DESC</a:t>
            </a:r>
          </a:p>
          <a:p>
            <a:r>
              <a:rPr lang="en-GB" sz="1100" b="1" i="1" dirty="0" smtClean="0"/>
              <a:t>                                                     </a:t>
            </a:r>
            <a:r>
              <a:rPr lang="en-GB" sz="1100" b="1" i="1" dirty="0"/>
              <a:t>limit 5000")</a:t>
            </a:r>
          </a:p>
          <a:p>
            <a:r>
              <a:rPr lang="en-GB" sz="1100" i="1" dirty="0"/>
              <a:t>View(</a:t>
            </a:r>
            <a:r>
              <a:rPr lang="en-GB" sz="1100" i="1" dirty="0" err="1"/>
              <a:t>customers_to_contact</a:t>
            </a:r>
            <a:r>
              <a:rPr lang="en-GB" sz="1100" i="1" dirty="0"/>
              <a:t>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41" y="1413863"/>
            <a:ext cx="3036276" cy="3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348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29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30" name="Rectangle 102">
            <a:extLst>
              <a:ext uri="{FF2B5EF4-FFF2-40B4-BE49-F238E27FC236}">
                <a16:creationId xmlns="" xmlns:a16="http://schemas.microsoft.com/office/drawing/2014/main" id="{5260063C-1648-49A0-B862-5267832E9D76}"/>
              </a:ext>
            </a:extLst>
          </p:cNvPr>
          <p:cNvSpPr/>
          <p:nvPr/>
        </p:nvSpPr>
        <p:spPr>
          <a:xfrm>
            <a:off x="2483927" y="89197"/>
            <a:ext cx="7224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Century Gothic" panose="020B0502020202020204" pitchFamily="34" charset="0"/>
                <a:ea typeface="+mj-ea"/>
                <a:cs typeface="+mj-cs"/>
              </a:rPr>
              <a:t>RESULTS AND CONCLUSION</a:t>
            </a:r>
            <a:endParaRPr lang="en-US" dirty="0"/>
          </a:p>
        </p:txBody>
      </p:sp>
      <p:grpSp>
        <p:nvGrpSpPr>
          <p:cNvPr id="235" name="Group 234">
            <a:extLst>
              <a:ext uri="{FF2B5EF4-FFF2-40B4-BE49-F238E27FC236}">
                <a16:creationId xmlns="" xmlns:a16="http://schemas.microsoft.com/office/drawing/2014/main" id="{F754B0B4-D112-475E-80B0-72A118F6D6F2}"/>
              </a:ext>
            </a:extLst>
          </p:cNvPr>
          <p:cNvGrpSpPr>
            <a:grpSpLocks noChangeAspect="1"/>
          </p:cNvGrpSpPr>
          <p:nvPr/>
        </p:nvGrpSpPr>
        <p:grpSpPr>
          <a:xfrm>
            <a:off x="519638" y="1091681"/>
            <a:ext cx="2924259" cy="2167930"/>
            <a:chOff x="1927461" y="409125"/>
            <a:chExt cx="7559439" cy="5604267"/>
          </a:xfrm>
        </p:grpSpPr>
        <p:sp>
          <p:nvSpPr>
            <p:cNvPr id="236" name="Freeform 171">
              <a:extLst>
                <a:ext uri="{FF2B5EF4-FFF2-40B4-BE49-F238E27FC236}">
                  <a16:creationId xmlns="" xmlns:a16="http://schemas.microsoft.com/office/drawing/2014/main" id="{DC739183-55E6-48BD-97BB-D34664A2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161" y="5675446"/>
              <a:ext cx="2859508" cy="337946"/>
            </a:xfrm>
            <a:custGeom>
              <a:avLst/>
              <a:gdLst>
                <a:gd name="T0" fmla="*/ 1663 w 1664"/>
                <a:gd name="T1" fmla="*/ 109 h 217"/>
                <a:gd name="T2" fmla="*/ 1663 w 1664"/>
                <a:gd name="T3" fmla="*/ 109 h 217"/>
                <a:gd name="T4" fmla="*/ 832 w 1664"/>
                <a:gd name="T5" fmla="*/ 216 h 217"/>
                <a:gd name="T6" fmla="*/ 0 w 1664"/>
                <a:gd name="T7" fmla="*/ 109 h 217"/>
                <a:gd name="T8" fmla="*/ 832 w 1664"/>
                <a:gd name="T9" fmla="*/ 0 h 217"/>
                <a:gd name="T10" fmla="*/ 1663 w 1664"/>
                <a:gd name="T1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4" h="217">
                  <a:moveTo>
                    <a:pt x="1663" y="109"/>
                  </a:moveTo>
                  <a:lnTo>
                    <a:pt x="1663" y="109"/>
                  </a:lnTo>
                  <a:cubicBezTo>
                    <a:pt x="1663" y="169"/>
                    <a:pt x="1292" y="216"/>
                    <a:pt x="832" y="216"/>
                  </a:cubicBezTo>
                  <a:cubicBezTo>
                    <a:pt x="371" y="216"/>
                    <a:pt x="0" y="169"/>
                    <a:pt x="0" y="109"/>
                  </a:cubicBezTo>
                  <a:cubicBezTo>
                    <a:pt x="0" y="49"/>
                    <a:pt x="371" y="0"/>
                    <a:pt x="832" y="0"/>
                  </a:cubicBezTo>
                  <a:cubicBezTo>
                    <a:pt x="1292" y="0"/>
                    <a:pt x="1663" y="49"/>
                    <a:pt x="1663" y="109"/>
                  </a:cubicBezTo>
                </a:path>
              </a:pathLst>
            </a:custGeom>
            <a:solidFill>
              <a:srgbClr val="92B7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" name="Freeform 172">
              <a:extLst>
                <a:ext uri="{FF2B5EF4-FFF2-40B4-BE49-F238E27FC236}">
                  <a16:creationId xmlns="" xmlns:a16="http://schemas.microsoft.com/office/drawing/2014/main" id="{C9FAD3CD-E141-4492-9CE4-3EE5716D6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771" y="451368"/>
              <a:ext cx="4061110" cy="239378"/>
            </a:xfrm>
            <a:custGeom>
              <a:avLst/>
              <a:gdLst>
                <a:gd name="T0" fmla="*/ 2357 w 2358"/>
                <a:gd name="T1" fmla="*/ 152 h 153"/>
                <a:gd name="T2" fmla="*/ 0 w 2358"/>
                <a:gd name="T3" fmla="*/ 152 h 153"/>
                <a:gd name="T4" fmla="*/ 0 w 2358"/>
                <a:gd name="T5" fmla="*/ 0 h 153"/>
                <a:gd name="T6" fmla="*/ 2357 w 2358"/>
                <a:gd name="T7" fmla="*/ 0 h 153"/>
                <a:gd name="T8" fmla="*/ 2357 w 2358"/>
                <a:gd name="T9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8" h="153">
                  <a:moveTo>
                    <a:pt x="2357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357" y="0"/>
                  </a:lnTo>
                  <a:lnTo>
                    <a:pt x="2357" y="152"/>
                  </a:lnTo>
                </a:path>
              </a:pathLst>
            </a:custGeom>
            <a:solidFill>
              <a:srgbClr val="403F3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" name="Freeform 173">
              <a:extLst>
                <a:ext uri="{FF2B5EF4-FFF2-40B4-BE49-F238E27FC236}">
                  <a16:creationId xmlns="" xmlns:a16="http://schemas.microsoft.com/office/drawing/2014/main" id="{F888E69D-34AD-4982-87B4-8B6E0266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461" y="409125"/>
              <a:ext cx="159708" cy="330905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7 w 99"/>
                <a:gd name="T5" fmla="*/ 212 h 213"/>
                <a:gd name="T6" fmla="*/ 32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2 w 99"/>
                <a:gd name="T13" fmla="*/ 0 h 213"/>
                <a:gd name="T14" fmla="*/ 67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4" y="212"/>
                    <a:pt x="67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15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5" y="0"/>
                    <a:pt x="3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4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" name="Freeform 174">
              <a:extLst>
                <a:ext uri="{FF2B5EF4-FFF2-40B4-BE49-F238E27FC236}">
                  <a16:creationId xmlns="" xmlns:a16="http://schemas.microsoft.com/office/drawing/2014/main" id="{561541A9-7D9A-4856-BF9E-B8B98E036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79" y="409125"/>
              <a:ext cx="159708" cy="330905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6 w 99"/>
                <a:gd name="T5" fmla="*/ 212 h 213"/>
                <a:gd name="T6" fmla="*/ 31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1 w 99"/>
                <a:gd name="T13" fmla="*/ 0 h 213"/>
                <a:gd name="T14" fmla="*/ 66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6" y="212"/>
                    <a:pt x="66" y="212"/>
                  </a:cubicBezTo>
                  <a:cubicBezTo>
                    <a:pt x="31" y="212"/>
                    <a:pt x="31" y="212"/>
                    <a:pt x="31" y="212"/>
                  </a:cubicBezTo>
                  <a:cubicBezTo>
                    <a:pt x="14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4" y="0"/>
                    <a:pt x="3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6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0" name="Freeform 175">
              <a:extLst>
                <a:ext uri="{FF2B5EF4-FFF2-40B4-BE49-F238E27FC236}">
                  <a16:creationId xmlns="" xmlns:a16="http://schemas.microsoft.com/office/drawing/2014/main" id="{1D6FE70C-D020-4B0B-A4B7-8CEA419B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800" y="683705"/>
              <a:ext cx="3947033" cy="3478025"/>
            </a:xfrm>
            <a:custGeom>
              <a:avLst/>
              <a:gdLst>
                <a:gd name="T0" fmla="*/ 2293 w 2294"/>
                <a:gd name="T1" fmla="*/ 2184 h 2185"/>
                <a:gd name="T2" fmla="*/ 0 w 2294"/>
                <a:gd name="T3" fmla="*/ 2184 h 2185"/>
                <a:gd name="T4" fmla="*/ 0 w 2294"/>
                <a:gd name="T5" fmla="*/ 0 h 2185"/>
                <a:gd name="T6" fmla="*/ 2293 w 2294"/>
                <a:gd name="T7" fmla="*/ 0 h 2185"/>
                <a:gd name="T8" fmla="*/ 2293 w 2294"/>
                <a:gd name="T9" fmla="*/ 2184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185">
                  <a:moveTo>
                    <a:pt x="2293" y="2184"/>
                  </a:moveTo>
                  <a:lnTo>
                    <a:pt x="0" y="2184"/>
                  </a:lnTo>
                  <a:lnTo>
                    <a:pt x="0" y="0"/>
                  </a:lnTo>
                  <a:lnTo>
                    <a:pt x="2293" y="0"/>
                  </a:lnTo>
                  <a:lnTo>
                    <a:pt x="2293" y="2184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1" name="Freeform 176">
              <a:extLst>
                <a:ext uri="{FF2B5EF4-FFF2-40B4-BE49-F238E27FC236}">
                  <a16:creationId xmlns="" xmlns:a16="http://schemas.microsoft.com/office/drawing/2014/main" id="{9C75A837-FC91-4A68-86F9-27EE27F98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60" y="732991"/>
              <a:ext cx="3779724" cy="3379459"/>
            </a:xfrm>
            <a:custGeom>
              <a:avLst/>
              <a:gdLst>
                <a:gd name="T0" fmla="*/ 2195 w 2196"/>
                <a:gd name="T1" fmla="*/ 2094 h 2121"/>
                <a:gd name="T2" fmla="*/ 2195 w 2196"/>
                <a:gd name="T3" fmla="*/ 2094 h 2121"/>
                <a:gd name="T4" fmla="*/ 2164 w 2196"/>
                <a:gd name="T5" fmla="*/ 2120 h 2121"/>
                <a:gd name="T6" fmla="*/ 32 w 2196"/>
                <a:gd name="T7" fmla="*/ 2120 h 2121"/>
                <a:gd name="T8" fmla="*/ 0 w 2196"/>
                <a:gd name="T9" fmla="*/ 2094 h 2121"/>
                <a:gd name="T10" fmla="*/ 0 w 2196"/>
                <a:gd name="T11" fmla="*/ 26 h 2121"/>
                <a:gd name="T12" fmla="*/ 32 w 2196"/>
                <a:gd name="T13" fmla="*/ 0 h 2121"/>
                <a:gd name="T14" fmla="*/ 2164 w 2196"/>
                <a:gd name="T15" fmla="*/ 0 h 2121"/>
                <a:gd name="T16" fmla="*/ 2195 w 2196"/>
                <a:gd name="T17" fmla="*/ 26 h 2121"/>
                <a:gd name="T18" fmla="*/ 2195 w 2196"/>
                <a:gd name="T19" fmla="*/ 2094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6" h="2121">
                  <a:moveTo>
                    <a:pt x="2195" y="2094"/>
                  </a:moveTo>
                  <a:lnTo>
                    <a:pt x="2195" y="2094"/>
                  </a:lnTo>
                  <a:cubicBezTo>
                    <a:pt x="2195" y="2109"/>
                    <a:pt x="2181" y="2120"/>
                    <a:pt x="2164" y="2120"/>
                  </a:cubicBezTo>
                  <a:cubicBezTo>
                    <a:pt x="32" y="2120"/>
                    <a:pt x="32" y="2120"/>
                    <a:pt x="32" y="2120"/>
                  </a:cubicBezTo>
                  <a:cubicBezTo>
                    <a:pt x="15" y="2120"/>
                    <a:pt x="0" y="2109"/>
                    <a:pt x="0" y="209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5" y="0"/>
                    <a:pt x="32" y="0"/>
                  </a:cubicBezTo>
                  <a:cubicBezTo>
                    <a:pt x="2164" y="0"/>
                    <a:pt x="2164" y="0"/>
                    <a:pt x="2164" y="0"/>
                  </a:cubicBezTo>
                  <a:cubicBezTo>
                    <a:pt x="2181" y="0"/>
                    <a:pt x="2195" y="12"/>
                    <a:pt x="2195" y="26"/>
                  </a:cubicBezTo>
                  <a:lnTo>
                    <a:pt x="2195" y="2094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2" name="Freeform 177">
              <a:extLst>
                <a:ext uri="{FF2B5EF4-FFF2-40B4-BE49-F238E27FC236}">
                  <a16:creationId xmlns="" xmlns:a16="http://schemas.microsoft.com/office/drawing/2014/main" id="{2CC50EAD-9669-4176-9392-ED07DC44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101" y="4140611"/>
              <a:ext cx="654036" cy="140812"/>
            </a:xfrm>
            <a:custGeom>
              <a:avLst/>
              <a:gdLst>
                <a:gd name="T0" fmla="*/ 311 w 384"/>
                <a:gd name="T1" fmla="*/ 92 h 93"/>
                <a:gd name="T2" fmla="*/ 75 w 384"/>
                <a:gd name="T3" fmla="*/ 92 h 93"/>
                <a:gd name="T4" fmla="*/ 0 w 384"/>
                <a:gd name="T5" fmla="*/ 28 h 93"/>
                <a:gd name="T6" fmla="*/ 23 w 384"/>
                <a:gd name="T7" fmla="*/ 0 h 93"/>
                <a:gd name="T8" fmla="*/ 86 w 384"/>
                <a:gd name="T9" fmla="*/ 51 h 93"/>
                <a:gd name="T10" fmla="*/ 297 w 384"/>
                <a:gd name="T11" fmla="*/ 51 h 93"/>
                <a:gd name="T12" fmla="*/ 363 w 384"/>
                <a:gd name="T13" fmla="*/ 2 h 93"/>
                <a:gd name="T14" fmla="*/ 383 w 384"/>
                <a:gd name="T15" fmla="*/ 34 h 93"/>
                <a:gd name="T16" fmla="*/ 311 w 384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93">
                  <a:moveTo>
                    <a:pt x="311" y="92"/>
                  </a:moveTo>
                  <a:lnTo>
                    <a:pt x="75" y="92"/>
                  </a:lnTo>
                  <a:lnTo>
                    <a:pt x="0" y="28"/>
                  </a:lnTo>
                  <a:lnTo>
                    <a:pt x="23" y="0"/>
                  </a:lnTo>
                  <a:lnTo>
                    <a:pt x="86" y="51"/>
                  </a:lnTo>
                  <a:lnTo>
                    <a:pt x="297" y="51"/>
                  </a:lnTo>
                  <a:lnTo>
                    <a:pt x="363" y="2"/>
                  </a:lnTo>
                  <a:lnTo>
                    <a:pt x="383" y="34"/>
                  </a:lnTo>
                  <a:lnTo>
                    <a:pt x="311" y="92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3" name="Freeform 182">
              <a:extLst>
                <a:ext uri="{FF2B5EF4-FFF2-40B4-BE49-F238E27FC236}">
                  <a16:creationId xmlns="" xmlns:a16="http://schemas.microsoft.com/office/drawing/2014/main" id="{99C34AE8-65A1-4C25-838E-77EF2080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542" y="1345518"/>
              <a:ext cx="1148366" cy="2133283"/>
            </a:xfrm>
            <a:custGeom>
              <a:avLst/>
              <a:gdLst>
                <a:gd name="T0" fmla="*/ 670 w 671"/>
                <a:gd name="T1" fmla="*/ 1160 h 1339"/>
                <a:gd name="T2" fmla="*/ 670 w 671"/>
                <a:gd name="T3" fmla="*/ 1160 h 1339"/>
                <a:gd name="T4" fmla="*/ 665 w 671"/>
                <a:gd name="T5" fmla="*/ 1160 h 1339"/>
                <a:gd name="T6" fmla="*/ 173 w 671"/>
                <a:gd name="T7" fmla="*/ 668 h 1339"/>
                <a:gd name="T8" fmla="*/ 665 w 671"/>
                <a:gd name="T9" fmla="*/ 176 h 1339"/>
                <a:gd name="T10" fmla="*/ 670 w 671"/>
                <a:gd name="T11" fmla="*/ 176 h 1339"/>
                <a:gd name="T12" fmla="*/ 670 w 671"/>
                <a:gd name="T13" fmla="*/ 0 h 1339"/>
                <a:gd name="T14" fmla="*/ 670 w 671"/>
                <a:gd name="T15" fmla="*/ 0 h 1339"/>
                <a:gd name="T16" fmla="*/ 0 w 671"/>
                <a:gd name="T17" fmla="*/ 671 h 1339"/>
                <a:gd name="T18" fmla="*/ 670 w 671"/>
                <a:gd name="T19" fmla="*/ 1338 h 1339"/>
                <a:gd name="T20" fmla="*/ 670 w 671"/>
                <a:gd name="T21" fmla="*/ 1338 h 1339"/>
                <a:gd name="T22" fmla="*/ 670 w 671"/>
                <a:gd name="T23" fmla="*/ 116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1339">
                  <a:moveTo>
                    <a:pt x="670" y="1160"/>
                  </a:moveTo>
                  <a:lnTo>
                    <a:pt x="670" y="1160"/>
                  </a:lnTo>
                  <a:cubicBezTo>
                    <a:pt x="670" y="1160"/>
                    <a:pt x="667" y="1160"/>
                    <a:pt x="665" y="1160"/>
                  </a:cubicBezTo>
                  <a:cubicBezTo>
                    <a:pt x="394" y="1160"/>
                    <a:pt x="173" y="941"/>
                    <a:pt x="173" y="668"/>
                  </a:cubicBezTo>
                  <a:cubicBezTo>
                    <a:pt x="173" y="398"/>
                    <a:pt x="394" y="176"/>
                    <a:pt x="665" y="176"/>
                  </a:cubicBezTo>
                  <a:cubicBezTo>
                    <a:pt x="667" y="176"/>
                    <a:pt x="670" y="176"/>
                    <a:pt x="670" y="176"/>
                  </a:cubicBezTo>
                  <a:cubicBezTo>
                    <a:pt x="670" y="0"/>
                    <a:pt x="670" y="0"/>
                    <a:pt x="670" y="0"/>
                  </a:cubicBezTo>
                  <a:lnTo>
                    <a:pt x="670" y="0"/>
                  </a:lnTo>
                  <a:cubicBezTo>
                    <a:pt x="300" y="0"/>
                    <a:pt x="0" y="300"/>
                    <a:pt x="0" y="671"/>
                  </a:cubicBezTo>
                  <a:cubicBezTo>
                    <a:pt x="0" y="1039"/>
                    <a:pt x="300" y="1338"/>
                    <a:pt x="670" y="1338"/>
                  </a:cubicBezTo>
                  <a:lnTo>
                    <a:pt x="670" y="1338"/>
                  </a:lnTo>
                  <a:lnTo>
                    <a:pt x="670" y="1160"/>
                  </a:lnTo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4" name="Freeform 183">
              <a:extLst>
                <a:ext uri="{FF2B5EF4-FFF2-40B4-BE49-F238E27FC236}">
                  <a16:creationId xmlns="" xmlns:a16="http://schemas.microsoft.com/office/drawing/2014/main" id="{0312B1F2-3A97-481A-BD71-A4391BCC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3478800"/>
              <a:ext cx="0" cy="0"/>
            </a:xfrm>
            <a:custGeom>
              <a:avLst/>
              <a:gdLst>
                <a:gd name="T0" fmla="*/ 3 w 4"/>
                <a:gd name="T1" fmla="*/ 0 h 1"/>
                <a:gd name="T2" fmla="*/ 3 w 4"/>
                <a:gd name="T3" fmla="*/ 0 h 1"/>
                <a:gd name="T4" fmla="*/ 3 w 4"/>
                <a:gd name="T5" fmla="*/ 0 h 1"/>
                <a:gd name="T6" fmla="*/ 0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cubicBezTo>
                    <a:pt x="3" y="0"/>
                    <a:pt x="3" y="0"/>
                    <a:pt x="0" y="0"/>
                  </a:cubicBezTo>
                  <a:lnTo>
                    <a:pt x="3" y="0"/>
                  </a:lnTo>
                </a:path>
              </a:pathLst>
            </a:custGeom>
            <a:solidFill>
              <a:srgbClr val="F5886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" name="Freeform 184">
              <a:extLst>
                <a:ext uri="{FF2B5EF4-FFF2-40B4-BE49-F238E27FC236}">
                  <a16:creationId xmlns="" xmlns:a16="http://schemas.microsoft.com/office/drawing/2014/main" id="{54023336-1A63-4C64-9312-722C9D7DA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2436800"/>
              <a:ext cx="1148366" cy="1034959"/>
            </a:xfrm>
            <a:custGeom>
              <a:avLst/>
              <a:gdLst>
                <a:gd name="T0" fmla="*/ 670 w 671"/>
                <a:gd name="T1" fmla="*/ 0 h 653"/>
                <a:gd name="T2" fmla="*/ 670 w 671"/>
                <a:gd name="T3" fmla="*/ 0 h 653"/>
                <a:gd name="T4" fmla="*/ 498 w 671"/>
                <a:gd name="T5" fmla="*/ 0 h 653"/>
                <a:gd name="T6" fmla="*/ 6 w 671"/>
                <a:gd name="T7" fmla="*/ 474 h 653"/>
                <a:gd name="T8" fmla="*/ 0 w 671"/>
                <a:gd name="T9" fmla="*/ 474 h 653"/>
                <a:gd name="T10" fmla="*/ 0 w 671"/>
                <a:gd name="T11" fmla="*/ 652 h 653"/>
                <a:gd name="T12" fmla="*/ 670 w 671"/>
                <a:gd name="T1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1" h="653">
                  <a:moveTo>
                    <a:pt x="670" y="0"/>
                  </a:moveTo>
                  <a:lnTo>
                    <a:pt x="670" y="0"/>
                  </a:lnTo>
                  <a:cubicBezTo>
                    <a:pt x="498" y="0"/>
                    <a:pt x="498" y="0"/>
                    <a:pt x="498" y="0"/>
                  </a:cubicBezTo>
                  <a:cubicBezTo>
                    <a:pt x="489" y="261"/>
                    <a:pt x="271" y="474"/>
                    <a:pt x="6" y="474"/>
                  </a:cubicBezTo>
                  <a:cubicBezTo>
                    <a:pt x="3" y="474"/>
                    <a:pt x="0" y="474"/>
                    <a:pt x="0" y="474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365" y="652"/>
                    <a:pt x="662" y="359"/>
                    <a:pt x="670" y="0"/>
                  </a:cubicBezTo>
                </a:path>
              </a:pathLst>
            </a:custGeom>
            <a:solidFill>
              <a:srgbClr val="4472C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" name="Freeform 185">
              <a:extLst>
                <a:ext uri="{FF2B5EF4-FFF2-40B4-BE49-F238E27FC236}">
                  <a16:creationId xmlns="" xmlns:a16="http://schemas.microsoft.com/office/drawing/2014/main" id="{0031D330-0E5F-431C-BDC0-0BB3EE69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1338476"/>
              <a:ext cx="0" cy="0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3 w 4"/>
                <a:gd name="T5" fmla="*/ 0 h 1"/>
                <a:gd name="T6" fmla="*/ 3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9B8C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7" name="Freeform 186">
              <a:extLst>
                <a:ext uri="{FF2B5EF4-FFF2-40B4-BE49-F238E27FC236}">
                  <a16:creationId xmlns="" xmlns:a16="http://schemas.microsoft.com/office/drawing/2014/main" id="{7DA67457-F822-4A92-88ED-9B62DF1B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1338476"/>
              <a:ext cx="1148366" cy="1091282"/>
            </a:xfrm>
            <a:custGeom>
              <a:avLst/>
              <a:gdLst>
                <a:gd name="T0" fmla="*/ 0 w 671"/>
                <a:gd name="T1" fmla="*/ 0 h 689"/>
                <a:gd name="T2" fmla="*/ 0 w 671"/>
                <a:gd name="T3" fmla="*/ 0 h 689"/>
                <a:gd name="T4" fmla="*/ 0 w 671"/>
                <a:gd name="T5" fmla="*/ 178 h 689"/>
                <a:gd name="T6" fmla="*/ 6 w 671"/>
                <a:gd name="T7" fmla="*/ 178 h 689"/>
                <a:gd name="T8" fmla="*/ 498 w 671"/>
                <a:gd name="T9" fmla="*/ 670 h 689"/>
                <a:gd name="T10" fmla="*/ 498 w 671"/>
                <a:gd name="T11" fmla="*/ 688 h 689"/>
                <a:gd name="T12" fmla="*/ 670 w 671"/>
                <a:gd name="T13" fmla="*/ 688 h 689"/>
                <a:gd name="T14" fmla="*/ 668 w 671"/>
                <a:gd name="T15" fmla="*/ 670 h 689"/>
                <a:gd name="T16" fmla="*/ 0 w 671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1" h="689">
                  <a:moveTo>
                    <a:pt x="0" y="0"/>
                  </a:moveTo>
                  <a:lnTo>
                    <a:pt x="0" y="0"/>
                  </a:ln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3" y="178"/>
                    <a:pt x="6" y="178"/>
                  </a:cubicBezTo>
                  <a:cubicBezTo>
                    <a:pt x="276" y="178"/>
                    <a:pt x="498" y="400"/>
                    <a:pt x="498" y="670"/>
                  </a:cubicBezTo>
                  <a:cubicBezTo>
                    <a:pt x="498" y="676"/>
                    <a:pt x="498" y="688"/>
                    <a:pt x="498" y="688"/>
                  </a:cubicBezTo>
                  <a:cubicBezTo>
                    <a:pt x="670" y="688"/>
                    <a:pt x="670" y="688"/>
                    <a:pt x="670" y="688"/>
                  </a:cubicBezTo>
                  <a:cubicBezTo>
                    <a:pt x="670" y="688"/>
                    <a:pt x="668" y="676"/>
                    <a:pt x="668" y="670"/>
                  </a:cubicBezTo>
                  <a:cubicBezTo>
                    <a:pt x="668" y="302"/>
                    <a:pt x="374" y="2"/>
                    <a:pt x="0" y="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" name="Freeform 187">
              <a:extLst>
                <a:ext uri="{FF2B5EF4-FFF2-40B4-BE49-F238E27FC236}">
                  <a16:creationId xmlns="" xmlns:a16="http://schemas.microsoft.com/office/drawing/2014/main" id="{34B3AE7F-7FF2-4078-AD3B-936270D9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457679"/>
              <a:ext cx="456305" cy="126729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9" name="Freeform 188">
              <a:extLst>
                <a:ext uri="{FF2B5EF4-FFF2-40B4-BE49-F238E27FC236}">
                  <a16:creationId xmlns="" xmlns:a16="http://schemas.microsoft.com/office/drawing/2014/main" id="{4A5AADB8-D9F0-4217-9791-AB8BEF141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640731"/>
              <a:ext cx="456305" cy="133770"/>
            </a:xfrm>
            <a:custGeom>
              <a:avLst/>
              <a:gdLst>
                <a:gd name="T0" fmla="*/ 267 w 268"/>
                <a:gd name="T1" fmla="*/ 89 h 90"/>
                <a:gd name="T2" fmla="*/ 0 w 268"/>
                <a:gd name="T3" fmla="*/ 89 h 90"/>
                <a:gd name="T4" fmla="*/ 0 w 268"/>
                <a:gd name="T5" fmla="*/ 0 h 90"/>
                <a:gd name="T6" fmla="*/ 267 w 268"/>
                <a:gd name="T7" fmla="*/ 0 h 90"/>
                <a:gd name="T8" fmla="*/ 267 w 268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90">
                  <a:moveTo>
                    <a:pt x="267" y="89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9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0" name="Freeform 189">
              <a:extLst>
                <a:ext uri="{FF2B5EF4-FFF2-40B4-BE49-F238E27FC236}">
                  <a16:creationId xmlns="" xmlns:a16="http://schemas.microsoft.com/office/drawing/2014/main" id="{05A4C20D-A9C4-4B46-A466-F94D496D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823786"/>
              <a:ext cx="456305" cy="126729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4472C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" name="Freeform 190">
              <a:extLst>
                <a:ext uri="{FF2B5EF4-FFF2-40B4-BE49-F238E27FC236}">
                  <a16:creationId xmlns="" xmlns:a16="http://schemas.microsoft.com/office/drawing/2014/main" id="{41ECA416-98C5-4C5F-AF0D-34BB1099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235" y="1437045"/>
              <a:ext cx="486724" cy="126729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2" name="Freeform 191">
              <a:extLst>
                <a:ext uri="{FF2B5EF4-FFF2-40B4-BE49-F238E27FC236}">
                  <a16:creationId xmlns="" xmlns:a16="http://schemas.microsoft.com/office/drawing/2014/main" id="{CFE6FFB0-741B-4346-96F2-431EBA2E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037" y="1437045"/>
              <a:ext cx="486724" cy="126729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3" name="Freeform 192">
              <a:extLst>
                <a:ext uri="{FF2B5EF4-FFF2-40B4-BE49-F238E27FC236}">
                  <a16:creationId xmlns="" xmlns:a16="http://schemas.microsoft.com/office/drawing/2014/main" id="{AC1B9853-1AF5-4654-82A5-9273C938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1" y="3211259"/>
              <a:ext cx="486724" cy="119690"/>
            </a:xfrm>
            <a:custGeom>
              <a:avLst/>
              <a:gdLst>
                <a:gd name="T0" fmla="*/ 285 w 286"/>
                <a:gd name="T1" fmla="*/ 80 h 81"/>
                <a:gd name="T2" fmla="*/ 0 w 286"/>
                <a:gd name="T3" fmla="*/ 80 h 81"/>
                <a:gd name="T4" fmla="*/ 0 w 286"/>
                <a:gd name="T5" fmla="*/ 0 h 81"/>
                <a:gd name="T6" fmla="*/ 285 w 286"/>
                <a:gd name="T7" fmla="*/ 0 h 81"/>
                <a:gd name="T8" fmla="*/ 285 w 286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1">
                  <a:moveTo>
                    <a:pt x="285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0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Freeform 193">
              <a:extLst>
                <a:ext uri="{FF2B5EF4-FFF2-40B4-BE49-F238E27FC236}">
                  <a16:creationId xmlns="" xmlns:a16="http://schemas.microsoft.com/office/drawing/2014/main" id="{59E40EBB-B08E-47BB-A5FD-45EEF54B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962" y="1514490"/>
              <a:ext cx="463910" cy="197135"/>
            </a:xfrm>
            <a:custGeom>
              <a:avLst/>
              <a:gdLst>
                <a:gd name="T0" fmla="*/ 268 w 272"/>
                <a:gd name="T1" fmla="*/ 127 h 128"/>
                <a:gd name="T2" fmla="*/ 141 w 272"/>
                <a:gd name="T3" fmla="*/ 0 h 128"/>
                <a:gd name="T4" fmla="*/ 0 w 272"/>
                <a:gd name="T5" fmla="*/ 0 h 128"/>
                <a:gd name="T6" fmla="*/ 0 w 272"/>
                <a:gd name="T7" fmla="*/ 0 h 128"/>
                <a:gd name="T8" fmla="*/ 141 w 272"/>
                <a:gd name="T9" fmla="*/ 0 h 128"/>
                <a:gd name="T10" fmla="*/ 144 w 272"/>
                <a:gd name="T11" fmla="*/ 0 h 128"/>
                <a:gd name="T12" fmla="*/ 271 w 272"/>
                <a:gd name="T13" fmla="*/ 124 h 128"/>
                <a:gd name="T14" fmla="*/ 268 w 272"/>
                <a:gd name="T15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128">
                  <a:moveTo>
                    <a:pt x="268" y="127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271" y="124"/>
                  </a:lnTo>
                  <a:lnTo>
                    <a:pt x="268" y="127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5" name="Freeform 194">
              <a:extLst>
                <a:ext uri="{FF2B5EF4-FFF2-40B4-BE49-F238E27FC236}">
                  <a16:creationId xmlns="" xmlns:a16="http://schemas.microsoft.com/office/drawing/2014/main" id="{C58B5358-9AF4-46AF-A6CB-A4CB30EE1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918" y="1514490"/>
              <a:ext cx="479121" cy="211215"/>
            </a:xfrm>
            <a:custGeom>
              <a:avLst/>
              <a:gdLst>
                <a:gd name="T0" fmla="*/ 2 w 282"/>
                <a:gd name="T1" fmla="*/ 135 h 136"/>
                <a:gd name="T2" fmla="*/ 0 w 282"/>
                <a:gd name="T3" fmla="*/ 135 h 136"/>
                <a:gd name="T4" fmla="*/ 135 w 282"/>
                <a:gd name="T5" fmla="*/ 0 h 136"/>
                <a:gd name="T6" fmla="*/ 281 w 282"/>
                <a:gd name="T7" fmla="*/ 0 h 136"/>
                <a:gd name="T8" fmla="*/ 281 w 282"/>
                <a:gd name="T9" fmla="*/ 0 h 136"/>
                <a:gd name="T10" fmla="*/ 138 w 282"/>
                <a:gd name="T11" fmla="*/ 0 h 136"/>
                <a:gd name="T12" fmla="*/ 2 w 282"/>
                <a:gd name="T1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136">
                  <a:moveTo>
                    <a:pt x="2" y="135"/>
                  </a:moveTo>
                  <a:lnTo>
                    <a:pt x="0" y="135"/>
                  </a:lnTo>
                  <a:lnTo>
                    <a:pt x="135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38" y="0"/>
                  </a:lnTo>
                  <a:lnTo>
                    <a:pt x="2" y="135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6" name="Freeform 195">
              <a:extLst>
                <a:ext uri="{FF2B5EF4-FFF2-40B4-BE49-F238E27FC236}">
                  <a16:creationId xmlns="" xmlns:a16="http://schemas.microsoft.com/office/drawing/2014/main" id="{C10E8F86-D7CB-4B8E-99F7-023F67EB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944" y="3154934"/>
              <a:ext cx="334623" cy="126729"/>
            </a:xfrm>
            <a:custGeom>
              <a:avLst/>
              <a:gdLst>
                <a:gd name="T0" fmla="*/ 198 w 199"/>
                <a:gd name="T1" fmla="*/ 84 h 85"/>
                <a:gd name="T2" fmla="*/ 77 w 199"/>
                <a:gd name="T3" fmla="*/ 84 h 85"/>
                <a:gd name="T4" fmla="*/ 0 w 199"/>
                <a:gd name="T5" fmla="*/ 6 h 85"/>
                <a:gd name="T6" fmla="*/ 2 w 199"/>
                <a:gd name="T7" fmla="*/ 0 h 85"/>
                <a:gd name="T8" fmla="*/ 77 w 199"/>
                <a:gd name="T9" fmla="*/ 75 h 85"/>
                <a:gd name="T10" fmla="*/ 198 w 199"/>
                <a:gd name="T11" fmla="*/ 75 h 85"/>
                <a:gd name="T12" fmla="*/ 198 w 199"/>
                <a:gd name="T13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85">
                  <a:moveTo>
                    <a:pt x="198" y="84"/>
                  </a:moveTo>
                  <a:lnTo>
                    <a:pt x="77" y="84"/>
                  </a:lnTo>
                  <a:lnTo>
                    <a:pt x="0" y="6"/>
                  </a:lnTo>
                  <a:lnTo>
                    <a:pt x="2" y="0"/>
                  </a:lnTo>
                  <a:lnTo>
                    <a:pt x="77" y="75"/>
                  </a:lnTo>
                  <a:lnTo>
                    <a:pt x="198" y="75"/>
                  </a:lnTo>
                  <a:lnTo>
                    <a:pt x="198" y="84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" name="Freeform 205">
              <a:extLst>
                <a:ext uri="{FF2B5EF4-FFF2-40B4-BE49-F238E27FC236}">
                  <a16:creationId xmlns="" xmlns:a16="http://schemas.microsoft.com/office/drawing/2014/main" id="{3A0AF28F-E057-4510-BD52-18DA9E36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381" y="5647285"/>
              <a:ext cx="121682" cy="126729"/>
            </a:xfrm>
            <a:custGeom>
              <a:avLst/>
              <a:gdLst>
                <a:gd name="T0" fmla="*/ 75 w 76"/>
                <a:gd name="T1" fmla="*/ 81 h 82"/>
                <a:gd name="T2" fmla="*/ 0 w 76"/>
                <a:gd name="T3" fmla="*/ 81 h 82"/>
                <a:gd name="T4" fmla="*/ 0 w 76"/>
                <a:gd name="T5" fmla="*/ 0 h 82"/>
                <a:gd name="T6" fmla="*/ 75 w 76"/>
                <a:gd name="T7" fmla="*/ 0 h 82"/>
                <a:gd name="T8" fmla="*/ 75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7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" name="Freeform 206">
              <a:extLst>
                <a:ext uri="{FF2B5EF4-FFF2-40B4-BE49-F238E27FC236}">
                  <a16:creationId xmlns="" xmlns:a16="http://schemas.microsoft.com/office/drawing/2014/main" id="{B1964DA0-3F1A-4DEA-9DB9-2FDDB5E52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860" y="5738812"/>
              <a:ext cx="334623" cy="112649"/>
            </a:xfrm>
            <a:custGeom>
              <a:avLst/>
              <a:gdLst>
                <a:gd name="T0" fmla="*/ 190 w 197"/>
                <a:gd name="T1" fmla="*/ 37 h 73"/>
                <a:gd name="T2" fmla="*/ 190 w 197"/>
                <a:gd name="T3" fmla="*/ 37 h 73"/>
                <a:gd name="T4" fmla="*/ 150 w 197"/>
                <a:gd name="T5" fmla="*/ 72 h 73"/>
                <a:gd name="T6" fmla="*/ 41 w 197"/>
                <a:gd name="T7" fmla="*/ 72 h 73"/>
                <a:gd name="T8" fmla="*/ 0 w 197"/>
                <a:gd name="T9" fmla="*/ 37 h 73"/>
                <a:gd name="T10" fmla="*/ 0 w 197"/>
                <a:gd name="T11" fmla="*/ 37 h 73"/>
                <a:gd name="T12" fmla="*/ 41 w 197"/>
                <a:gd name="T13" fmla="*/ 0 h 73"/>
                <a:gd name="T14" fmla="*/ 176 w 197"/>
                <a:gd name="T15" fmla="*/ 0 h 73"/>
                <a:gd name="T16" fmla="*/ 190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190" y="37"/>
                  </a:moveTo>
                  <a:lnTo>
                    <a:pt x="190" y="37"/>
                  </a:lnTo>
                  <a:cubicBezTo>
                    <a:pt x="190" y="55"/>
                    <a:pt x="173" y="72"/>
                    <a:pt x="150" y="72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17" y="72"/>
                    <a:pt x="0" y="55"/>
                    <a:pt x="0" y="37"/>
                  </a:cubicBezTo>
                  <a:lnTo>
                    <a:pt x="0" y="37"/>
                  </a:lnTo>
                  <a:cubicBezTo>
                    <a:pt x="0" y="17"/>
                    <a:pt x="17" y="0"/>
                    <a:pt x="41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6" y="0"/>
                    <a:pt x="190" y="17"/>
                    <a:pt x="190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9" name="Freeform 207">
              <a:extLst>
                <a:ext uri="{FF2B5EF4-FFF2-40B4-BE49-F238E27FC236}">
                  <a16:creationId xmlns="" xmlns:a16="http://schemas.microsoft.com/office/drawing/2014/main" id="{774C4B86-E077-4A5C-B1B6-42650AE8F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9211" y="5647285"/>
              <a:ext cx="121682" cy="126729"/>
            </a:xfrm>
            <a:custGeom>
              <a:avLst/>
              <a:gdLst>
                <a:gd name="T0" fmla="*/ 0 w 76"/>
                <a:gd name="T1" fmla="*/ 81 h 82"/>
                <a:gd name="T2" fmla="*/ 75 w 76"/>
                <a:gd name="T3" fmla="*/ 81 h 82"/>
                <a:gd name="T4" fmla="*/ 75 w 76"/>
                <a:gd name="T5" fmla="*/ 0 h 82"/>
                <a:gd name="T6" fmla="*/ 0 w 76"/>
                <a:gd name="T7" fmla="*/ 0 h 82"/>
                <a:gd name="T8" fmla="*/ 0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0" y="81"/>
                  </a:moveTo>
                  <a:lnTo>
                    <a:pt x="75" y="8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Freeform 208">
              <a:extLst>
                <a:ext uri="{FF2B5EF4-FFF2-40B4-BE49-F238E27FC236}">
                  <a16:creationId xmlns="" xmlns:a16="http://schemas.microsoft.com/office/drawing/2014/main" id="{FEC3BF1C-4C36-4189-B455-78BC1B1F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792" y="5738812"/>
              <a:ext cx="334623" cy="112649"/>
            </a:xfrm>
            <a:custGeom>
              <a:avLst/>
              <a:gdLst>
                <a:gd name="T0" fmla="*/ 6 w 197"/>
                <a:gd name="T1" fmla="*/ 37 h 73"/>
                <a:gd name="T2" fmla="*/ 6 w 197"/>
                <a:gd name="T3" fmla="*/ 37 h 73"/>
                <a:gd name="T4" fmla="*/ 46 w 197"/>
                <a:gd name="T5" fmla="*/ 72 h 73"/>
                <a:gd name="T6" fmla="*/ 156 w 197"/>
                <a:gd name="T7" fmla="*/ 72 h 73"/>
                <a:gd name="T8" fmla="*/ 196 w 197"/>
                <a:gd name="T9" fmla="*/ 37 h 73"/>
                <a:gd name="T10" fmla="*/ 196 w 197"/>
                <a:gd name="T11" fmla="*/ 37 h 73"/>
                <a:gd name="T12" fmla="*/ 156 w 197"/>
                <a:gd name="T13" fmla="*/ 0 h 73"/>
                <a:gd name="T14" fmla="*/ 23 w 197"/>
                <a:gd name="T15" fmla="*/ 0 h 73"/>
                <a:gd name="T16" fmla="*/ 6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6" y="37"/>
                  </a:moveTo>
                  <a:lnTo>
                    <a:pt x="6" y="37"/>
                  </a:lnTo>
                  <a:cubicBezTo>
                    <a:pt x="6" y="55"/>
                    <a:pt x="23" y="72"/>
                    <a:pt x="46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78" y="72"/>
                    <a:pt x="196" y="55"/>
                    <a:pt x="196" y="37"/>
                  </a:cubicBezTo>
                  <a:lnTo>
                    <a:pt x="196" y="37"/>
                  </a:lnTo>
                  <a:cubicBezTo>
                    <a:pt x="196" y="17"/>
                    <a:pt x="178" y="0"/>
                    <a:pt x="15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6" y="17"/>
                    <a:pt x="6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1" name="Freeform 209">
              <a:extLst>
                <a:ext uri="{FF2B5EF4-FFF2-40B4-BE49-F238E27FC236}">
                  <a16:creationId xmlns="" xmlns:a16="http://schemas.microsoft.com/office/drawing/2014/main" id="{2A1F24FB-5301-44E6-BC38-31549E419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4410" y="1253988"/>
              <a:ext cx="2532490" cy="2091040"/>
            </a:xfrm>
            <a:custGeom>
              <a:avLst/>
              <a:gdLst>
                <a:gd name="T0" fmla="*/ 1162 w 1471"/>
                <a:gd name="T1" fmla="*/ 1082 h 1313"/>
                <a:gd name="T2" fmla="*/ 1162 w 1471"/>
                <a:gd name="T3" fmla="*/ 1082 h 1313"/>
                <a:gd name="T4" fmla="*/ 1176 w 1471"/>
                <a:gd name="T5" fmla="*/ 1036 h 1313"/>
                <a:gd name="T6" fmla="*/ 1182 w 1471"/>
                <a:gd name="T7" fmla="*/ 570 h 1313"/>
                <a:gd name="T8" fmla="*/ 1243 w 1471"/>
                <a:gd name="T9" fmla="*/ 0 h 1313"/>
                <a:gd name="T10" fmla="*/ 1047 w 1471"/>
                <a:gd name="T11" fmla="*/ 187 h 1313"/>
                <a:gd name="T12" fmla="*/ 354 w 1471"/>
                <a:gd name="T13" fmla="*/ 101 h 1313"/>
                <a:gd name="T14" fmla="*/ 23 w 1471"/>
                <a:gd name="T15" fmla="*/ 507 h 1313"/>
                <a:gd name="T16" fmla="*/ 98 w 1471"/>
                <a:gd name="T17" fmla="*/ 1243 h 1313"/>
                <a:gd name="T18" fmla="*/ 987 w 1471"/>
                <a:gd name="T19" fmla="*/ 1183 h 1313"/>
                <a:gd name="T20" fmla="*/ 1162 w 1471"/>
                <a:gd name="T21" fmla="*/ 1082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1" h="1313">
                  <a:moveTo>
                    <a:pt x="1162" y="1082"/>
                  </a:moveTo>
                  <a:lnTo>
                    <a:pt x="1162" y="1082"/>
                  </a:lnTo>
                  <a:cubicBezTo>
                    <a:pt x="1162" y="1082"/>
                    <a:pt x="1176" y="1079"/>
                    <a:pt x="1176" y="1036"/>
                  </a:cubicBezTo>
                  <a:cubicBezTo>
                    <a:pt x="1176" y="992"/>
                    <a:pt x="1182" y="570"/>
                    <a:pt x="1182" y="570"/>
                  </a:cubicBezTo>
                  <a:cubicBezTo>
                    <a:pt x="1182" y="570"/>
                    <a:pt x="1470" y="314"/>
                    <a:pt x="1243" y="0"/>
                  </a:cubicBezTo>
                  <a:cubicBezTo>
                    <a:pt x="1243" y="0"/>
                    <a:pt x="1223" y="216"/>
                    <a:pt x="1047" y="187"/>
                  </a:cubicBezTo>
                  <a:cubicBezTo>
                    <a:pt x="871" y="155"/>
                    <a:pt x="474" y="95"/>
                    <a:pt x="354" y="101"/>
                  </a:cubicBezTo>
                  <a:cubicBezTo>
                    <a:pt x="233" y="106"/>
                    <a:pt x="0" y="196"/>
                    <a:pt x="23" y="507"/>
                  </a:cubicBezTo>
                  <a:cubicBezTo>
                    <a:pt x="46" y="820"/>
                    <a:pt x="77" y="1185"/>
                    <a:pt x="98" y="1243"/>
                  </a:cubicBezTo>
                  <a:cubicBezTo>
                    <a:pt x="118" y="1312"/>
                    <a:pt x="987" y="1183"/>
                    <a:pt x="987" y="1183"/>
                  </a:cubicBezTo>
                  <a:lnTo>
                    <a:pt x="1162" y="1082"/>
                  </a:ln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2" name="Freeform 210">
              <a:extLst>
                <a:ext uri="{FF2B5EF4-FFF2-40B4-BE49-F238E27FC236}">
                  <a16:creationId xmlns="" xmlns:a16="http://schemas.microsoft.com/office/drawing/2014/main" id="{C03B71A9-7FA1-448A-BBB3-0716F805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672" y="2859231"/>
              <a:ext cx="250967" cy="29570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1 w 148"/>
                <a:gd name="T5" fmla="*/ 187 h 188"/>
                <a:gd name="T6" fmla="*/ 47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7 w 148"/>
                <a:gd name="T13" fmla="*/ 0 h 188"/>
                <a:gd name="T14" fmla="*/ 101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7" y="187"/>
                    <a:pt x="101" y="187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21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7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" name="Freeform 211">
              <a:extLst>
                <a:ext uri="{FF2B5EF4-FFF2-40B4-BE49-F238E27FC236}">
                  <a16:creationId xmlns="" xmlns:a16="http://schemas.microsoft.com/office/drawing/2014/main" id="{8F56BA50-B100-42B7-ADB8-14A717B7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420" y="2859231"/>
              <a:ext cx="250967" cy="29570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0 w 148"/>
                <a:gd name="T5" fmla="*/ 187 h 188"/>
                <a:gd name="T6" fmla="*/ 43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3 w 148"/>
                <a:gd name="T13" fmla="*/ 0 h 188"/>
                <a:gd name="T14" fmla="*/ 100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6" y="187"/>
                    <a:pt x="100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20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3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6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" name="Freeform 212">
              <a:extLst>
                <a:ext uri="{FF2B5EF4-FFF2-40B4-BE49-F238E27FC236}">
                  <a16:creationId xmlns="" xmlns:a16="http://schemas.microsoft.com/office/drawing/2014/main" id="{BAD8D800-4C69-4408-B143-EC9EC85CB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338" y="2774745"/>
              <a:ext cx="433489" cy="359068"/>
            </a:xfrm>
            <a:custGeom>
              <a:avLst/>
              <a:gdLst>
                <a:gd name="T0" fmla="*/ 236 w 257"/>
                <a:gd name="T1" fmla="*/ 147 h 228"/>
                <a:gd name="T2" fmla="*/ 236 w 257"/>
                <a:gd name="T3" fmla="*/ 147 h 228"/>
                <a:gd name="T4" fmla="*/ 242 w 257"/>
                <a:gd name="T5" fmla="*/ 205 h 228"/>
                <a:gd name="T6" fmla="*/ 242 w 257"/>
                <a:gd name="T7" fmla="*/ 205 h 228"/>
                <a:gd name="T8" fmla="*/ 184 w 257"/>
                <a:gd name="T9" fmla="*/ 213 h 228"/>
                <a:gd name="T10" fmla="*/ 23 w 257"/>
                <a:gd name="T11" fmla="*/ 81 h 228"/>
                <a:gd name="T12" fmla="*/ 17 w 257"/>
                <a:gd name="T13" fmla="*/ 21 h 228"/>
                <a:gd name="T14" fmla="*/ 17 w 257"/>
                <a:gd name="T15" fmla="*/ 21 h 228"/>
                <a:gd name="T16" fmla="*/ 75 w 257"/>
                <a:gd name="T17" fmla="*/ 15 h 228"/>
                <a:gd name="T18" fmla="*/ 236 w 257"/>
                <a:gd name="T19" fmla="*/ 14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28">
                  <a:moveTo>
                    <a:pt x="236" y="147"/>
                  </a:moveTo>
                  <a:lnTo>
                    <a:pt x="236" y="147"/>
                  </a:lnTo>
                  <a:cubicBezTo>
                    <a:pt x="253" y="162"/>
                    <a:pt x="256" y="188"/>
                    <a:pt x="242" y="205"/>
                  </a:cubicBezTo>
                  <a:lnTo>
                    <a:pt x="242" y="205"/>
                  </a:lnTo>
                  <a:cubicBezTo>
                    <a:pt x="228" y="225"/>
                    <a:pt x="202" y="227"/>
                    <a:pt x="184" y="213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3" y="66"/>
                    <a:pt x="0" y="40"/>
                    <a:pt x="17" y="21"/>
                  </a:cubicBezTo>
                  <a:lnTo>
                    <a:pt x="17" y="21"/>
                  </a:lnTo>
                  <a:cubicBezTo>
                    <a:pt x="32" y="3"/>
                    <a:pt x="58" y="0"/>
                    <a:pt x="75" y="15"/>
                  </a:cubicBezTo>
                  <a:lnTo>
                    <a:pt x="236" y="147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" name="Freeform 213">
              <a:extLst>
                <a:ext uri="{FF2B5EF4-FFF2-40B4-BE49-F238E27FC236}">
                  <a16:creationId xmlns="" xmlns:a16="http://schemas.microsoft.com/office/drawing/2014/main" id="{B1ED8BA4-E071-4482-AB09-3B39689A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622" y="4457434"/>
              <a:ext cx="136892" cy="464676"/>
            </a:xfrm>
            <a:custGeom>
              <a:avLst/>
              <a:gdLst>
                <a:gd name="T0" fmla="*/ 84 w 85"/>
                <a:gd name="T1" fmla="*/ 253 h 295"/>
                <a:gd name="T2" fmla="*/ 84 w 85"/>
                <a:gd name="T3" fmla="*/ 253 h 295"/>
                <a:gd name="T4" fmla="*/ 40 w 85"/>
                <a:gd name="T5" fmla="*/ 294 h 295"/>
                <a:gd name="T6" fmla="*/ 40 w 85"/>
                <a:gd name="T7" fmla="*/ 294 h 295"/>
                <a:gd name="T8" fmla="*/ 0 w 85"/>
                <a:gd name="T9" fmla="*/ 253 h 295"/>
                <a:gd name="T10" fmla="*/ 0 w 85"/>
                <a:gd name="T11" fmla="*/ 40 h 295"/>
                <a:gd name="T12" fmla="*/ 40 w 85"/>
                <a:gd name="T13" fmla="*/ 0 h 295"/>
                <a:gd name="T14" fmla="*/ 40 w 85"/>
                <a:gd name="T15" fmla="*/ 0 h 295"/>
                <a:gd name="T16" fmla="*/ 84 w 85"/>
                <a:gd name="T17" fmla="*/ 40 h 295"/>
                <a:gd name="T18" fmla="*/ 84 w 85"/>
                <a:gd name="T19" fmla="*/ 25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95">
                  <a:moveTo>
                    <a:pt x="84" y="253"/>
                  </a:moveTo>
                  <a:lnTo>
                    <a:pt x="84" y="253"/>
                  </a:lnTo>
                  <a:cubicBezTo>
                    <a:pt x="84" y="276"/>
                    <a:pt x="64" y="294"/>
                    <a:pt x="40" y="294"/>
                  </a:cubicBezTo>
                  <a:lnTo>
                    <a:pt x="40" y="294"/>
                  </a:lnTo>
                  <a:cubicBezTo>
                    <a:pt x="21" y="294"/>
                    <a:pt x="0" y="276"/>
                    <a:pt x="0" y="25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7"/>
                    <a:pt x="21" y="0"/>
                    <a:pt x="40" y="0"/>
                  </a:cubicBezTo>
                  <a:lnTo>
                    <a:pt x="40" y="0"/>
                  </a:lnTo>
                  <a:cubicBezTo>
                    <a:pt x="64" y="0"/>
                    <a:pt x="84" y="17"/>
                    <a:pt x="84" y="40"/>
                  </a:cubicBezTo>
                  <a:lnTo>
                    <a:pt x="84" y="253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" name="Freeform 214">
              <a:extLst>
                <a:ext uri="{FF2B5EF4-FFF2-40B4-BE49-F238E27FC236}">
                  <a16:creationId xmlns="" xmlns:a16="http://schemas.microsoft.com/office/drawing/2014/main" id="{F8E06517-471B-4F97-A16B-905929A0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168" y="4886906"/>
              <a:ext cx="1695931" cy="830783"/>
            </a:xfrm>
            <a:custGeom>
              <a:avLst/>
              <a:gdLst>
                <a:gd name="T0" fmla="*/ 854 w 988"/>
                <a:gd name="T1" fmla="*/ 0 h 524"/>
                <a:gd name="T2" fmla="*/ 854 w 988"/>
                <a:gd name="T3" fmla="*/ 0 h 524"/>
                <a:gd name="T4" fmla="*/ 138 w 988"/>
                <a:gd name="T5" fmla="*/ 0 h 524"/>
                <a:gd name="T6" fmla="*/ 0 w 988"/>
                <a:gd name="T7" fmla="*/ 0 h 524"/>
                <a:gd name="T8" fmla="*/ 0 w 988"/>
                <a:gd name="T9" fmla="*/ 135 h 524"/>
                <a:gd name="T10" fmla="*/ 0 w 988"/>
                <a:gd name="T11" fmla="*/ 523 h 524"/>
                <a:gd name="T12" fmla="*/ 89 w 988"/>
                <a:gd name="T13" fmla="*/ 523 h 524"/>
                <a:gd name="T14" fmla="*/ 89 w 988"/>
                <a:gd name="T15" fmla="*/ 236 h 524"/>
                <a:gd name="T16" fmla="*/ 196 w 988"/>
                <a:gd name="T17" fmla="*/ 132 h 524"/>
                <a:gd name="T18" fmla="*/ 797 w 988"/>
                <a:gd name="T19" fmla="*/ 132 h 524"/>
                <a:gd name="T20" fmla="*/ 898 w 988"/>
                <a:gd name="T21" fmla="*/ 233 h 524"/>
                <a:gd name="T22" fmla="*/ 898 w 988"/>
                <a:gd name="T23" fmla="*/ 523 h 524"/>
                <a:gd name="T24" fmla="*/ 987 w 988"/>
                <a:gd name="T25" fmla="*/ 523 h 524"/>
                <a:gd name="T26" fmla="*/ 987 w 988"/>
                <a:gd name="T27" fmla="*/ 135 h 524"/>
                <a:gd name="T28" fmla="*/ 987 w 988"/>
                <a:gd name="T29" fmla="*/ 0 h 524"/>
                <a:gd name="T30" fmla="*/ 854 w 988"/>
                <a:gd name="T3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8" h="524">
                  <a:moveTo>
                    <a:pt x="854" y="0"/>
                  </a:moveTo>
                  <a:lnTo>
                    <a:pt x="854" y="0"/>
                  </a:lnTo>
                  <a:cubicBezTo>
                    <a:pt x="138" y="0"/>
                    <a:pt x="138" y="0"/>
                    <a:pt x="1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89" y="523"/>
                    <a:pt x="89" y="523"/>
                    <a:pt x="89" y="523"/>
                  </a:cubicBezTo>
                  <a:cubicBezTo>
                    <a:pt x="89" y="236"/>
                    <a:pt x="89" y="236"/>
                    <a:pt x="89" y="236"/>
                  </a:cubicBezTo>
                  <a:cubicBezTo>
                    <a:pt x="98" y="181"/>
                    <a:pt x="141" y="141"/>
                    <a:pt x="196" y="132"/>
                  </a:cubicBezTo>
                  <a:cubicBezTo>
                    <a:pt x="797" y="132"/>
                    <a:pt x="797" y="132"/>
                    <a:pt x="797" y="132"/>
                  </a:cubicBezTo>
                  <a:cubicBezTo>
                    <a:pt x="849" y="141"/>
                    <a:pt x="889" y="181"/>
                    <a:pt x="898" y="233"/>
                  </a:cubicBezTo>
                  <a:cubicBezTo>
                    <a:pt x="898" y="523"/>
                    <a:pt x="898" y="523"/>
                    <a:pt x="898" y="523"/>
                  </a:cubicBezTo>
                  <a:cubicBezTo>
                    <a:pt x="987" y="523"/>
                    <a:pt x="987" y="523"/>
                    <a:pt x="987" y="523"/>
                  </a:cubicBezTo>
                  <a:cubicBezTo>
                    <a:pt x="987" y="135"/>
                    <a:pt x="987" y="135"/>
                    <a:pt x="987" y="135"/>
                  </a:cubicBezTo>
                  <a:cubicBezTo>
                    <a:pt x="987" y="0"/>
                    <a:pt x="987" y="0"/>
                    <a:pt x="987" y="0"/>
                  </a:cubicBezTo>
                  <a:lnTo>
                    <a:pt x="854" y="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" name="Freeform 215">
              <a:extLst>
                <a:ext uri="{FF2B5EF4-FFF2-40B4-BE49-F238E27FC236}">
                  <a16:creationId xmlns="" xmlns:a16="http://schemas.microsoft.com/office/drawing/2014/main" id="{4465FEB2-B233-4FF8-BD82-D29DFF5D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8" y="3309826"/>
              <a:ext cx="2091396" cy="1640444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17 w 1215"/>
                <a:gd name="T7" fmla="*/ 0 h 1031"/>
                <a:gd name="T8" fmla="*/ 0 w 1215"/>
                <a:gd name="T9" fmla="*/ 3 h 1031"/>
                <a:gd name="T10" fmla="*/ 0 w 1215"/>
                <a:gd name="T11" fmla="*/ 109 h 1031"/>
                <a:gd name="T12" fmla="*/ 0 w 1215"/>
                <a:gd name="T13" fmla="*/ 106 h 1031"/>
                <a:gd name="T14" fmla="*/ 0 w 1215"/>
                <a:gd name="T15" fmla="*/ 1001 h 1031"/>
                <a:gd name="T16" fmla="*/ 29 w 1215"/>
                <a:gd name="T17" fmla="*/ 1030 h 1031"/>
                <a:gd name="T18" fmla="*/ 1007 w 1215"/>
                <a:gd name="T19" fmla="*/ 1030 h 1031"/>
                <a:gd name="T20" fmla="*/ 1036 w 1215"/>
                <a:gd name="T21" fmla="*/ 1001 h 1031"/>
                <a:gd name="T22" fmla="*/ 1036 w 1215"/>
                <a:gd name="T23" fmla="*/ 106 h 1031"/>
                <a:gd name="T24" fmla="*/ 1073 w 1215"/>
                <a:gd name="T25" fmla="*/ 130 h 1031"/>
                <a:gd name="T26" fmla="*/ 1108 w 1215"/>
                <a:gd name="T27" fmla="*/ 233 h 1031"/>
                <a:gd name="T28" fmla="*/ 1108 w 1215"/>
                <a:gd name="T29" fmla="*/ 932 h 1031"/>
                <a:gd name="T30" fmla="*/ 1214 w 1215"/>
                <a:gd name="T31" fmla="*/ 932 h 1031"/>
                <a:gd name="T32" fmla="*/ 1214 w 1215"/>
                <a:gd name="T33" fmla="*/ 233 h 1031"/>
                <a:gd name="T34" fmla="*/ 1142 w 1215"/>
                <a:gd name="T35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4"/>
                    <a:pt x="1053" y="3"/>
                    <a:pt x="1019" y="0"/>
                  </a:cubicBezTo>
                  <a:cubicBezTo>
                    <a:pt x="1016" y="0"/>
                    <a:pt x="23" y="0"/>
                    <a:pt x="17" y="0"/>
                  </a:cubicBezTo>
                  <a:cubicBezTo>
                    <a:pt x="14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lnTo>
                    <a:pt x="0" y="106"/>
                  </a:ln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932"/>
                    <a:pt x="1108" y="932"/>
                    <a:pt x="1108" y="932"/>
                  </a:cubicBezTo>
                  <a:cubicBezTo>
                    <a:pt x="1214" y="932"/>
                    <a:pt x="1214" y="932"/>
                    <a:pt x="1214" y="932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8" name="Freeform 216">
              <a:extLst>
                <a:ext uri="{FF2B5EF4-FFF2-40B4-BE49-F238E27FC236}">
                  <a16:creationId xmlns="" xmlns:a16="http://schemas.microsoft.com/office/drawing/2014/main" id="{E13F3908-A44A-43ED-90F7-EE58D73D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466" y="3795623"/>
              <a:ext cx="220547" cy="689973"/>
            </a:xfrm>
            <a:custGeom>
              <a:avLst/>
              <a:gdLst>
                <a:gd name="T0" fmla="*/ 130 w 131"/>
                <a:gd name="T1" fmla="*/ 388 h 435"/>
                <a:gd name="T2" fmla="*/ 66 w 131"/>
                <a:gd name="T3" fmla="*/ 434 h 435"/>
                <a:gd name="T4" fmla="*/ 0 w 131"/>
                <a:gd name="T5" fmla="*/ 388 h 435"/>
                <a:gd name="T6" fmla="*/ 29 w 131"/>
                <a:gd name="T7" fmla="*/ 0 h 435"/>
                <a:gd name="T8" fmla="*/ 104 w 131"/>
                <a:gd name="T9" fmla="*/ 0 h 435"/>
                <a:gd name="T10" fmla="*/ 130 w 131"/>
                <a:gd name="T11" fmla="*/ 38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435">
                  <a:moveTo>
                    <a:pt x="130" y="388"/>
                  </a:moveTo>
                  <a:lnTo>
                    <a:pt x="66" y="434"/>
                  </a:lnTo>
                  <a:lnTo>
                    <a:pt x="0" y="388"/>
                  </a:lnTo>
                  <a:lnTo>
                    <a:pt x="29" y="0"/>
                  </a:lnTo>
                  <a:lnTo>
                    <a:pt x="104" y="0"/>
                  </a:lnTo>
                  <a:lnTo>
                    <a:pt x="130" y="388"/>
                  </a:lnTo>
                </a:path>
              </a:pathLst>
            </a:custGeom>
            <a:solidFill>
              <a:srgbClr val="5B9BD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" name="Freeform 217">
              <a:extLst>
                <a:ext uri="{FF2B5EF4-FFF2-40B4-BE49-F238E27FC236}">
                  <a16:creationId xmlns="" xmlns:a16="http://schemas.microsoft.com/office/drawing/2014/main" id="{089D545D-31B5-411C-826E-1FF97D42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42" y="3309828"/>
              <a:ext cx="2091396" cy="1640446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950 w 1215"/>
                <a:gd name="T7" fmla="*/ 0 h 1031"/>
                <a:gd name="T8" fmla="*/ 523 w 1215"/>
                <a:gd name="T9" fmla="*/ 670 h 1031"/>
                <a:gd name="T10" fmla="*/ 83 w 1215"/>
                <a:gd name="T11" fmla="*/ 0 h 1031"/>
                <a:gd name="T12" fmla="*/ 17 w 1215"/>
                <a:gd name="T13" fmla="*/ 0 h 1031"/>
                <a:gd name="T14" fmla="*/ 0 w 1215"/>
                <a:gd name="T15" fmla="*/ 3 h 1031"/>
                <a:gd name="T16" fmla="*/ 0 w 1215"/>
                <a:gd name="T17" fmla="*/ 109 h 1031"/>
                <a:gd name="T18" fmla="*/ 0 w 1215"/>
                <a:gd name="T19" fmla="*/ 106 h 1031"/>
                <a:gd name="T20" fmla="*/ 0 w 1215"/>
                <a:gd name="T21" fmla="*/ 1001 h 1031"/>
                <a:gd name="T22" fmla="*/ 29 w 1215"/>
                <a:gd name="T23" fmla="*/ 1030 h 1031"/>
                <a:gd name="T24" fmla="*/ 1007 w 1215"/>
                <a:gd name="T25" fmla="*/ 1030 h 1031"/>
                <a:gd name="T26" fmla="*/ 1036 w 1215"/>
                <a:gd name="T27" fmla="*/ 1001 h 1031"/>
                <a:gd name="T28" fmla="*/ 1036 w 1215"/>
                <a:gd name="T29" fmla="*/ 106 h 1031"/>
                <a:gd name="T30" fmla="*/ 1073 w 1215"/>
                <a:gd name="T31" fmla="*/ 130 h 1031"/>
                <a:gd name="T32" fmla="*/ 1108 w 1215"/>
                <a:gd name="T33" fmla="*/ 233 h 1031"/>
                <a:gd name="T34" fmla="*/ 1108 w 1215"/>
                <a:gd name="T35" fmla="*/ 889 h 1031"/>
                <a:gd name="T36" fmla="*/ 1214 w 1215"/>
                <a:gd name="T37" fmla="*/ 889 h 1031"/>
                <a:gd name="T38" fmla="*/ 1214 w 1215"/>
                <a:gd name="T39" fmla="*/ 233 h 1031"/>
                <a:gd name="T40" fmla="*/ 1142 w 1215"/>
                <a:gd name="T41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7"/>
                    <a:pt x="1053" y="3"/>
                    <a:pt x="1019" y="0"/>
                  </a:cubicBezTo>
                  <a:cubicBezTo>
                    <a:pt x="1016" y="0"/>
                    <a:pt x="993" y="0"/>
                    <a:pt x="950" y="0"/>
                  </a:cubicBezTo>
                  <a:cubicBezTo>
                    <a:pt x="523" y="670"/>
                    <a:pt x="523" y="670"/>
                    <a:pt x="523" y="67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3" y="0"/>
                    <a:pt x="17" y="0"/>
                    <a:pt x="17" y="0"/>
                  </a:cubicBezTo>
                  <a:cubicBezTo>
                    <a:pt x="12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6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889"/>
                    <a:pt x="1108" y="889"/>
                    <a:pt x="1108" y="889"/>
                  </a:cubicBezTo>
                  <a:cubicBezTo>
                    <a:pt x="1214" y="889"/>
                    <a:pt x="1214" y="889"/>
                    <a:pt x="1214" y="889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2222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0" name="Freeform 218">
              <a:extLst>
                <a:ext uri="{FF2B5EF4-FFF2-40B4-BE49-F238E27FC236}">
                  <a16:creationId xmlns="" xmlns:a16="http://schemas.microsoft.com/office/drawing/2014/main" id="{A928FFC6-E4BF-426D-8C14-29163AC6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183" y="2831070"/>
              <a:ext cx="220547" cy="197135"/>
            </a:xfrm>
            <a:custGeom>
              <a:avLst/>
              <a:gdLst>
                <a:gd name="T0" fmla="*/ 132 w 133"/>
                <a:gd name="T1" fmla="*/ 57 h 127"/>
                <a:gd name="T2" fmla="*/ 132 w 133"/>
                <a:gd name="T3" fmla="*/ 57 h 127"/>
                <a:gd name="T4" fmla="*/ 69 w 133"/>
                <a:gd name="T5" fmla="*/ 0 h 127"/>
                <a:gd name="T6" fmla="*/ 0 w 133"/>
                <a:gd name="T7" fmla="*/ 60 h 127"/>
                <a:gd name="T8" fmla="*/ 74 w 133"/>
                <a:gd name="T9" fmla="*/ 126 h 127"/>
                <a:gd name="T10" fmla="*/ 132 w 133"/>
                <a:gd name="T11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27">
                  <a:moveTo>
                    <a:pt x="132" y="57"/>
                  </a:moveTo>
                  <a:lnTo>
                    <a:pt x="132" y="57"/>
                  </a:lnTo>
                  <a:cubicBezTo>
                    <a:pt x="109" y="37"/>
                    <a:pt x="86" y="20"/>
                    <a:pt x="69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3" y="83"/>
                    <a:pt x="48" y="106"/>
                    <a:pt x="74" y="126"/>
                  </a:cubicBezTo>
                  <a:lnTo>
                    <a:pt x="132" y="57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1" name="Freeform 219">
              <a:extLst>
                <a:ext uri="{FF2B5EF4-FFF2-40B4-BE49-F238E27FC236}">
                  <a16:creationId xmlns="" xmlns:a16="http://schemas.microsoft.com/office/drawing/2014/main" id="{FAD76070-4A93-4EED-81DD-5E51303E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207" y="2859233"/>
              <a:ext cx="1452570" cy="612526"/>
            </a:xfrm>
            <a:custGeom>
              <a:avLst/>
              <a:gdLst>
                <a:gd name="T0" fmla="*/ 834 w 847"/>
                <a:gd name="T1" fmla="*/ 386 h 387"/>
                <a:gd name="T2" fmla="*/ 834 w 847"/>
                <a:gd name="T3" fmla="*/ 386 h 387"/>
                <a:gd name="T4" fmla="*/ 0 w 847"/>
                <a:gd name="T5" fmla="*/ 66 h 387"/>
                <a:gd name="T6" fmla="*/ 72 w 847"/>
                <a:gd name="T7" fmla="*/ 0 h 387"/>
                <a:gd name="T8" fmla="*/ 846 w 847"/>
                <a:gd name="T9" fmla="*/ 288 h 387"/>
                <a:gd name="T10" fmla="*/ 834 w 847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387">
                  <a:moveTo>
                    <a:pt x="834" y="386"/>
                  </a:moveTo>
                  <a:lnTo>
                    <a:pt x="834" y="386"/>
                  </a:lnTo>
                  <a:cubicBezTo>
                    <a:pt x="811" y="383"/>
                    <a:pt x="236" y="322"/>
                    <a:pt x="0" y="6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82" y="230"/>
                    <a:pt x="840" y="288"/>
                    <a:pt x="846" y="288"/>
                  </a:cubicBezTo>
                  <a:lnTo>
                    <a:pt x="834" y="386"/>
                  </a:lnTo>
                </a:path>
              </a:pathLst>
            </a:custGeom>
            <a:solidFill>
              <a:srgbClr val="2222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2" name="Freeform 220">
              <a:extLst>
                <a:ext uri="{FF2B5EF4-FFF2-40B4-BE49-F238E27FC236}">
                  <a16:creationId xmlns="" xmlns:a16="http://schemas.microsoft.com/office/drawing/2014/main" id="{17B6856D-B920-4D49-B05A-13F63F00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038" y="3309828"/>
              <a:ext cx="745296" cy="1063122"/>
            </a:xfrm>
            <a:custGeom>
              <a:avLst/>
              <a:gdLst>
                <a:gd name="T0" fmla="*/ 437 w 438"/>
                <a:gd name="T1" fmla="*/ 670 h 671"/>
                <a:gd name="T2" fmla="*/ 158 w 438"/>
                <a:gd name="T3" fmla="*/ 466 h 671"/>
                <a:gd name="T4" fmla="*/ 143 w 438"/>
                <a:gd name="T5" fmla="*/ 368 h 671"/>
                <a:gd name="T6" fmla="*/ 20 w 438"/>
                <a:gd name="T7" fmla="*/ 239 h 671"/>
                <a:gd name="T8" fmla="*/ 0 w 438"/>
                <a:gd name="T9" fmla="*/ 0 h 671"/>
                <a:gd name="T10" fmla="*/ 437 w 438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671">
                  <a:moveTo>
                    <a:pt x="437" y="670"/>
                  </a:moveTo>
                  <a:lnTo>
                    <a:pt x="158" y="466"/>
                  </a:lnTo>
                  <a:lnTo>
                    <a:pt x="143" y="368"/>
                  </a:lnTo>
                  <a:lnTo>
                    <a:pt x="20" y="239"/>
                  </a:lnTo>
                  <a:lnTo>
                    <a:pt x="0" y="0"/>
                  </a:lnTo>
                  <a:lnTo>
                    <a:pt x="437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3" name="Freeform 221">
              <a:extLst>
                <a:ext uri="{FF2B5EF4-FFF2-40B4-BE49-F238E27FC236}">
                  <a16:creationId xmlns="" xmlns:a16="http://schemas.microsoft.com/office/drawing/2014/main" id="{4639CCBB-F220-407A-92BA-1E5E7FCF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939" y="3309828"/>
              <a:ext cx="730088" cy="1063122"/>
            </a:xfrm>
            <a:custGeom>
              <a:avLst/>
              <a:gdLst>
                <a:gd name="T0" fmla="*/ 0 w 429"/>
                <a:gd name="T1" fmla="*/ 670 h 671"/>
                <a:gd name="T2" fmla="*/ 282 w 429"/>
                <a:gd name="T3" fmla="*/ 466 h 671"/>
                <a:gd name="T4" fmla="*/ 296 w 429"/>
                <a:gd name="T5" fmla="*/ 368 h 671"/>
                <a:gd name="T6" fmla="*/ 417 w 429"/>
                <a:gd name="T7" fmla="*/ 239 h 671"/>
                <a:gd name="T8" fmla="*/ 428 w 429"/>
                <a:gd name="T9" fmla="*/ 0 h 671"/>
                <a:gd name="T10" fmla="*/ 0 w 429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671">
                  <a:moveTo>
                    <a:pt x="0" y="670"/>
                  </a:moveTo>
                  <a:lnTo>
                    <a:pt x="282" y="466"/>
                  </a:lnTo>
                  <a:lnTo>
                    <a:pt x="296" y="368"/>
                  </a:lnTo>
                  <a:lnTo>
                    <a:pt x="417" y="239"/>
                  </a:lnTo>
                  <a:lnTo>
                    <a:pt x="428" y="0"/>
                  </a:lnTo>
                  <a:lnTo>
                    <a:pt x="0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4" name="Freeform 222">
              <a:extLst>
                <a:ext uri="{FF2B5EF4-FFF2-40B4-BE49-F238E27FC236}">
                  <a16:creationId xmlns="" xmlns:a16="http://schemas.microsoft.com/office/drawing/2014/main" id="{F076F2CF-EE68-4572-9384-21211DC1B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170" y="2218544"/>
              <a:ext cx="1688326" cy="1633403"/>
            </a:xfrm>
            <a:custGeom>
              <a:avLst/>
              <a:gdLst>
                <a:gd name="T0" fmla="*/ 981 w 982"/>
                <a:gd name="T1" fmla="*/ 938 h 1028"/>
                <a:gd name="T2" fmla="*/ 981 w 982"/>
                <a:gd name="T3" fmla="*/ 938 h 1028"/>
                <a:gd name="T4" fmla="*/ 875 w 982"/>
                <a:gd name="T5" fmla="*/ 1027 h 1028"/>
                <a:gd name="T6" fmla="*/ 107 w 982"/>
                <a:gd name="T7" fmla="*/ 1027 h 1028"/>
                <a:gd name="T8" fmla="*/ 0 w 982"/>
                <a:gd name="T9" fmla="*/ 938 h 1028"/>
                <a:gd name="T10" fmla="*/ 0 w 982"/>
                <a:gd name="T11" fmla="*/ 92 h 1028"/>
                <a:gd name="T12" fmla="*/ 107 w 982"/>
                <a:gd name="T13" fmla="*/ 0 h 1028"/>
                <a:gd name="T14" fmla="*/ 875 w 982"/>
                <a:gd name="T15" fmla="*/ 0 h 1028"/>
                <a:gd name="T16" fmla="*/ 981 w 982"/>
                <a:gd name="T17" fmla="*/ 92 h 1028"/>
                <a:gd name="T18" fmla="*/ 981 w 982"/>
                <a:gd name="T19" fmla="*/ 93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2" h="1028">
                  <a:moveTo>
                    <a:pt x="981" y="938"/>
                  </a:moveTo>
                  <a:lnTo>
                    <a:pt x="981" y="938"/>
                  </a:lnTo>
                  <a:cubicBezTo>
                    <a:pt x="981" y="987"/>
                    <a:pt x="932" y="1027"/>
                    <a:pt x="875" y="1027"/>
                  </a:cubicBezTo>
                  <a:cubicBezTo>
                    <a:pt x="107" y="1027"/>
                    <a:pt x="107" y="1027"/>
                    <a:pt x="107" y="1027"/>
                  </a:cubicBezTo>
                  <a:cubicBezTo>
                    <a:pt x="49" y="1027"/>
                    <a:pt x="0" y="987"/>
                    <a:pt x="0" y="93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0"/>
                    <a:pt x="49" y="0"/>
                    <a:pt x="107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32" y="0"/>
                    <a:pt x="981" y="40"/>
                    <a:pt x="981" y="92"/>
                  </a:cubicBezTo>
                  <a:lnTo>
                    <a:pt x="981" y="938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5" name="Freeform 223">
              <a:extLst>
                <a:ext uri="{FF2B5EF4-FFF2-40B4-BE49-F238E27FC236}">
                  <a16:creationId xmlns="" xmlns:a16="http://schemas.microsoft.com/office/drawing/2014/main" id="{CA9E72AB-E8EF-452E-95BB-1A92C2B9D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39" y="3063409"/>
              <a:ext cx="167312" cy="147851"/>
            </a:xfrm>
            <a:custGeom>
              <a:avLst/>
              <a:gdLst>
                <a:gd name="T0" fmla="*/ 100 w 101"/>
                <a:gd name="T1" fmla="*/ 49 h 98"/>
                <a:gd name="T2" fmla="*/ 100 w 101"/>
                <a:gd name="T3" fmla="*/ 49 h 98"/>
                <a:gd name="T4" fmla="*/ 52 w 101"/>
                <a:gd name="T5" fmla="*/ 97 h 98"/>
                <a:gd name="T6" fmla="*/ 0 w 101"/>
                <a:gd name="T7" fmla="*/ 49 h 98"/>
                <a:gd name="T8" fmla="*/ 52 w 101"/>
                <a:gd name="T9" fmla="*/ 0 h 98"/>
                <a:gd name="T10" fmla="*/ 100 w 101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8">
                  <a:moveTo>
                    <a:pt x="100" y="49"/>
                  </a:moveTo>
                  <a:lnTo>
                    <a:pt x="100" y="49"/>
                  </a:lnTo>
                  <a:cubicBezTo>
                    <a:pt x="100" y="77"/>
                    <a:pt x="78" y="97"/>
                    <a:pt x="52" y="97"/>
                  </a:cubicBezTo>
                  <a:cubicBezTo>
                    <a:pt x="23" y="97"/>
                    <a:pt x="0" y="77"/>
                    <a:pt x="0" y="49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78" y="0"/>
                    <a:pt x="100" y="20"/>
                    <a:pt x="100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" name="Freeform 224">
              <a:extLst>
                <a:ext uri="{FF2B5EF4-FFF2-40B4-BE49-F238E27FC236}">
                  <a16:creationId xmlns="" xmlns:a16="http://schemas.microsoft.com/office/drawing/2014/main" id="{B0E08948-00B7-4E57-B1FA-6AF22021D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560" y="3098613"/>
              <a:ext cx="38025" cy="35202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1 w 27"/>
                <a:gd name="T5" fmla="*/ 26 h 27"/>
                <a:gd name="T6" fmla="*/ 0 w 27"/>
                <a:gd name="T7" fmla="*/ 14 h 27"/>
                <a:gd name="T8" fmla="*/ 11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0" y="26"/>
                    <a:pt x="11" y="26"/>
                  </a:cubicBezTo>
                  <a:cubicBezTo>
                    <a:pt x="5" y="26"/>
                    <a:pt x="0" y="20"/>
                    <a:pt x="0" y="14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0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7" name="Freeform 225">
              <a:extLst>
                <a:ext uri="{FF2B5EF4-FFF2-40B4-BE49-F238E27FC236}">
                  <a16:creationId xmlns="" xmlns:a16="http://schemas.microsoft.com/office/drawing/2014/main" id="{0805F59B-7661-451C-921C-D9B572AE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7823" y="3063409"/>
              <a:ext cx="167312" cy="147851"/>
            </a:xfrm>
            <a:custGeom>
              <a:avLst/>
              <a:gdLst>
                <a:gd name="T0" fmla="*/ 101 w 102"/>
                <a:gd name="T1" fmla="*/ 49 h 98"/>
                <a:gd name="T2" fmla="*/ 101 w 102"/>
                <a:gd name="T3" fmla="*/ 49 h 98"/>
                <a:gd name="T4" fmla="*/ 49 w 102"/>
                <a:gd name="T5" fmla="*/ 97 h 98"/>
                <a:gd name="T6" fmla="*/ 0 w 102"/>
                <a:gd name="T7" fmla="*/ 49 h 98"/>
                <a:gd name="T8" fmla="*/ 49 w 102"/>
                <a:gd name="T9" fmla="*/ 0 h 98"/>
                <a:gd name="T10" fmla="*/ 101 w 102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8">
                  <a:moveTo>
                    <a:pt x="101" y="49"/>
                  </a:moveTo>
                  <a:lnTo>
                    <a:pt x="101" y="49"/>
                  </a:lnTo>
                  <a:cubicBezTo>
                    <a:pt x="101" y="77"/>
                    <a:pt x="78" y="97"/>
                    <a:pt x="49" y="97"/>
                  </a:cubicBezTo>
                  <a:cubicBezTo>
                    <a:pt x="24" y="97"/>
                    <a:pt x="0" y="77"/>
                    <a:pt x="0" y="49"/>
                  </a:cubicBezTo>
                  <a:cubicBezTo>
                    <a:pt x="0" y="20"/>
                    <a:pt x="24" y="0"/>
                    <a:pt x="49" y="0"/>
                  </a:cubicBezTo>
                  <a:cubicBezTo>
                    <a:pt x="78" y="0"/>
                    <a:pt x="101" y="20"/>
                    <a:pt x="101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8" name="Freeform 226">
              <a:extLst>
                <a:ext uri="{FF2B5EF4-FFF2-40B4-BE49-F238E27FC236}">
                  <a16:creationId xmlns="" xmlns:a16="http://schemas.microsoft.com/office/drawing/2014/main" id="{F8209354-8AAA-46C1-A62F-BDCCF8CEF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787" y="3443598"/>
              <a:ext cx="425884" cy="197135"/>
            </a:xfrm>
            <a:custGeom>
              <a:avLst/>
              <a:gdLst>
                <a:gd name="T0" fmla="*/ 245 w 252"/>
                <a:gd name="T1" fmla="*/ 6 h 128"/>
                <a:gd name="T2" fmla="*/ 245 w 252"/>
                <a:gd name="T3" fmla="*/ 6 h 128"/>
                <a:gd name="T4" fmla="*/ 231 w 252"/>
                <a:gd name="T5" fmla="*/ 0 h 128"/>
                <a:gd name="T6" fmla="*/ 21 w 252"/>
                <a:gd name="T7" fmla="*/ 0 h 128"/>
                <a:gd name="T8" fmla="*/ 3 w 252"/>
                <a:gd name="T9" fmla="*/ 6 h 128"/>
                <a:gd name="T10" fmla="*/ 3 w 252"/>
                <a:gd name="T11" fmla="*/ 23 h 128"/>
                <a:gd name="T12" fmla="*/ 130 w 252"/>
                <a:gd name="T13" fmla="*/ 127 h 128"/>
                <a:gd name="T14" fmla="*/ 248 w 252"/>
                <a:gd name="T15" fmla="*/ 21 h 128"/>
                <a:gd name="T16" fmla="*/ 245 w 252"/>
                <a:gd name="T1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28">
                  <a:moveTo>
                    <a:pt x="245" y="6"/>
                  </a:moveTo>
                  <a:lnTo>
                    <a:pt x="245" y="6"/>
                  </a:lnTo>
                  <a:cubicBezTo>
                    <a:pt x="242" y="0"/>
                    <a:pt x="236" y="0"/>
                    <a:pt x="2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0"/>
                    <a:pt x="3" y="6"/>
                  </a:cubicBezTo>
                  <a:cubicBezTo>
                    <a:pt x="0" y="12"/>
                    <a:pt x="0" y="18"/>
                    <a:pt x="3" y="23"/>
                  </a:cubicBezTo>
                  <a:cubicBezTo>
                    <a:pt x="6" y="26"/>
                    <a:pt x="55" y="127"/>
                    <a:pt x="130" y="127"/>
                  </a:cubicBezTo>
                  <a:cubicBezTo>
                    <a:pt x="208" y="127"/>
                    <a:pt x="248" y="26"/>
                    <a:pt x="248" y="21"/>
                  </a:cubicBezTo>
                  <a:cubicBezTo>
                    <a:pt x="251" y="15"/>
                    <a:pt x="248" y="9"/>
                    <a:pt x="245" y="6"/>
                  </a:cubicBezTo>
                </a:path>
              </a:pathLst>
            </a:custGeom>
            <a:solidFill>
              <a:srgbClr val="F47E5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9" name="Freeform 227">
              <a:extLst>
                <a:ext uri="{FF2B5EF4-FFF2-40B4-BE49-F238E27FC236}">
                  <a16:creationId xmlns="" xmlns:a16="http://schemas.microsoft.com/office/drawing/2014/main" id="{9004DDF9-085E-45C9-B0D7-FBF276FB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897" y="2183342"/>
              <a:ext cx="714877" cy="295701"/>
            </a:xfrm>
            <a:custGeom>
              <a:avLst/>
              <a:gdLst>
                <a:gd name="T0" fmla="*/ 417 w 418"/>
                <a:gd name="T1" fmla="*/ 0 h 188"/>
                <a:gd name="T2" fmla="*/ 0 w 418"/>
                <a:gd name="T3" fmla="*/ 0 h 188"/>
                <a:gd name="T4" fmla="*/ 207 w 418"/>
                <a:gd name="T5" fmla="*/ 187 h 188"/>
                <a:gd name="T6" fmla="*/ 417 w 418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188">
                  <a:moveTo>
                    <a:pt x="417" y="0"/>
                  </a:moveTo>
                  <a:lnTo>
                    <a:pt x="0" y="0"/>
                  </a:lnTo>
                  <a:lnTo>
                    <a:pt x="207" y="187"/>
                  </a:lnTo>
                  <a:lnTo>
                    <a:pt x="417" y="0"/>
                  </a:ln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0" name="Freeform 228">
              <a:extLst>
                <a:ext uri="{FF2B5EF4-FFF2-40B4-BE49-F238E27FC236}">
                  <a16:creationId xmlns="" xmlns:a16="http://schemas.microsoft.com/office/drawing/2014/main" id="{4837F204-5EB9-4B32-B5B6-3D3A4AFF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8245" y="3098613"/>
              <a:ext cx="38025" cy="35202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2 w 27"/>
                <a:gd name="T5" fmla="*/ 26 h 27"/>
                <a:gd name="T6" fmla="*/ 0 w 27"/>
                <a:gd name="T7" fmla="*/ 14 h 27"/>
                <a:gd name="T8" fmla="*/ 12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1" y="26"/>
                    <a:pt x="12" y="26"/>
                  </a:cubicBezTo>
                  <a:cubicBezTo>
                    <a:pt x="6" y="26"/>
                    <a:pt x="0" y="20"/>
                    <a:pt x="0" y="14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1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1" name="Freeform 229">
              <a:extLst>
                <a:ext uri="{FF2B5EF4-FFF2-40B4-BE49-F238E27FC236}">
                  <a16:creationId xmlns="" xmlns:a16="http://schemas.microsoft.com/office/drawing/2014/main" id="{3D5716A7-AED2-4B34-969C-4759645E8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914" y="2943721"/>
              <a:ext cx="53235" cy="56323"/>
            </a:xfrm>
            <a:custGeom>
              <a:avLst/>
              <a:gdLst>
                <a:gd name="T0" fmla="*/ 34 w 35"/>
                <a:gd name="T1" fmla="*/ 20 h 38"/>
                <a:gd name="T2" fmla="*/ 34 w 35"/>
                <a:gd name="T3" fmla="*/ 20 h 38"/>
                <a:gd name="T4" fmla="*/ 17 w 35"/>
                <a:gd name="T5" fmla="*/ 37 h 38"/>
                <a:gd name="T6" fmla="*/ 0 w 35"/>
                <a:gd name="T7" fmla="*/ 20 h 38"/>
                <a:gd name="T8" fmla="*/ 17 w 35"/>
                <a:gd name="T9" fmla="*/ 0 h 38"/>
                <a:gd name="T10" fmla="*/ 34 w 35"/>
                <a:gd name="T1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8">
                  <a:moveTo>
                    <a:pt x="34" y="20"/>
                  </a:moveTo>
                  <a:lnTo>
                    <a:pt x="34" y="20"/>
                  </a:lnTo>
                  <a:cubicBezTo>
                    <a:pt x="34" y="29"/>
                    <a:pt x="28" y="37"/>
                    <a:pt x="17" y="37"/>
                  </a:cubicBezTo>
                  <a:cubicBezTo>
                    <a:pt x="8" y="37"/>
                    <a:pt x="0" y="29"/>
                    <a:pt x="0" y="20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8" y="0"/>
                    <a:pt x="34" y="8"/>
                    <a:pt x="34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2" name="Freeform 230">
              <a:extLst>
                <a:ext uri="{FF2B5EF4-FFF2-40B4-BE49-F238E27FC236}">
                  <a16:creationId xmlns="" xmlns:a16="http://schemas.microsoft.com/office/drawing/2014/main" id="{726F2330-1ABC-4D75-9B63-BFA84D40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6" y="4668651"/>
              <a:ext cx="53235" cy="49284"/>
            </a:xfrm>
            <a:custGeom>
              <a:avLst/>
              <a:gdLst>
                <a:gd name="T0" fmla="*/ 35 w 36"/>
                <a:gd name="T1" fmla="*/ 17 h 35"/>
                <a:gd name="T2" fmla="*/ 35 w 36"/>
                <a:gd name="T3" fmla="*/ 17 h 35"/>
                <a:gd name="T4" fmla="*/ 17 w 36"/>
                <a:gd name="T5" fmla="*/ 34 h 35"/>
                <a:gd name="T6" fmla="*/ 0 w 36"/>
                <a:gd name="T7" fmla="*/ 17 h 35"/>
                <a:gd name="T8" fmla="*/ 17 w 36"/>
                <a:gd name="T9" fmla="*/ 0 h 35"/>
                <a:gd name="T10" fmla="*/ 35 w 36"/>
                <a:gd name="T1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5" y="17"/>
                  </a:moveTo>
                  <a:lnTo>
                    <a:pt x="35" y="17"/>
                  </a:lnTo>
                  <a:cubicBezTo>
                    <a:pt x="35" y="28"/>
                    <a:pt x="29" y="34"/>
                    <a:pt x="17" y="34"/>
                  </a:cubicBezTo>
                  <a:cubicBezTo>
                    <a:pt x="9" y="34"/>
                    <a:pt x="0" y="28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29" y="0"/>
                    <a:pt x="35" y="8"/>
                    <a:pt x="35" y="17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" name="Freeform 231">
              <a:extLst>
                <a:ext uri="{FF2B5EF4-FFF2-40B4-BE49-F238E27FC236}">
                  <a16:creationId xmlns="" xmlns:a16="http://schemas.microsoft.com/office/drawing/2014/main" id="{51B1EB30-3935-4FB9-AD6F-1C310C06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468" y="2894436"/>
              <a:ext cx="53235" cy="56323"/>
            </a:xfrm>
            <a:custGeom>
              <a:avLst/>
              <a:gdLst>
                <a:gd name="T0" fmla="*/ 35 w 36"/>
                <a:gd name="T1" fmla="*/ 20 h 39"/>
                <a:gd name="T2" fmla="*/ 35 w 36"/>
                <a:gd name="T3" fmla="*/ 20 h 39"/>
                <a:gd name="T4" fmla="*/ 18 w 36"/>
                <a:gd name="T5" fmla="*/ 38 h 39"/>
                <a:gd name="T6" fmla="*/ 0 w 36"/>
                <a:gd name="T7" fmla="*/ 20 h 39"/>
                <a:gd name="T8" fmla="*/ 18 w 36"/>
                <a:gd name="T9" fmla="*/ 0 h 39"/>
                <a:gd name="T10" fmla="*/ 35 w 36"/>
                <a:gd name="T1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35" y="20"/>
                  </a:moveTo>
                  <a:lnTo>
                    <a:pt x="35" y="20"/>
                  </a:lnTo>
                  <a:cubicBezTo>
                    <a:pt x="35" y="29"/>
                    <a:pt x="26" y="38"/>
                    <a:pt x="18" y="38"/>
                  </a:cubicBezTo>
                  <a:cubicBezTo>
                    <a:pt x="6" y="38"/>
                    <a:pt x="0" y="29"/>
                    <a:pt x="0" y="20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26" y="0"/>
                    <a:pt x="35" y="9"/>
                    <a:pt x="35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4" name="Freeform 232">
              <a:extLst>
                <a:ext uri="{FF2B5EF4-FFF2-40B4-BE49-F238E27FC236}">
                  <a16:creationId xmlns="" xmlns:a16="http://schemas.microsoft.com/office/drawing/2014/main" id="{442391AA-006C-44B0-BFC0-B25FFFF7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6" y="4591204"/>
              <a:ext cx="53235" cy="49284"/>
            </a:xfrm>
            <a:custGeom>
              <a:avLst/>
              <a:gdLst>
                <a:gd name="T0" fmla="*/ 35 w 36"/>
                <a:gd name="T1" fmla="*/ 18 h 36"/>
                <a:gd name="T2" fmla="*/ 35 w 36"/>
                <a:gd name="T3" fmla="*/ 18 h 36"/>
                <a:gd name="T4" fmla="*/ 17 w 36"/>
                <a:gd name="T5" fmla="*/ 35 h 36"/>
                <a:gd name="T6" fmla="*/ 0 w 36"/>
                <a:gd name="T7" fmla="*/ 18 h 36"/>
                <a:gd name="T8" fmla="*/ 17 w 36"/>
                <a:gd name="T9" fmla="*/ 0 h 36"/>
                <a:gd name="T10" fmla="*/ 35 w 36"/>
                <a:gd name="T11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35" y="18"/>
                  </a:moveTo>
                  <a:lnTo>
                    <a:pt x="35" y="18"/>
                  </a:lnTo>
                  <a:cubicBezTo>
                    <a:pt x="35" y="26"/>
                    <a:pt x="29" y="35"/>
                    <a:pt x="17" y="35"/>
                  </a:cubicBezTo>
                  <a:cubicBezTo>
                    <a:pt x="9" y="35"/>
                    <a:pt x="0" y="26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9" y="0"/>
                    <a:pt x="35" y="9"/>
                    <a:pt x="35" y="18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" name="Freeform 233">
              <a:extLst>
                <a:ext uri="{FF2B5EF4-FFF2-40B4-BE49-F238E27FC236}">
                  <a16:creationId xmlns="" xmlns:a16="http://schemas.microsoft.com/office/drawing/2014/main" id="{2A344B96-53FA-4C3E-A894-AA88EFC4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160" y="1789072"/>
              <a:ext cx="448700" cy="1323621"/>
            </a:xfrm>
            <a:custGeom>
              <a:avLst/>
              <a:gdLst>
                <a:gd name="T0" fmla="*/ 256 w 266"/>
                <a:gd name="T1" fmla="*/ 831 h 832"/>
                <a:gd name="T2" fmla="*/ 256 w 266"/>
                <a:gd name="T3" fmla="*/ 831 h 832"/>
                <a:gd name="T4" fmla="*/ 247 w 266"/>
                <a:gd name="T5" fmla="*/ 825 h 832"/>
                <a:gd name="T6" fmla="*/ 0 w 266"/>
                <a:gd name="T7" fmla="*/ 14 h 832"/>
                <a:gd name="T8" fmla="*/ 5 w 266"/>
                <a:gd name="T9" fmla="*/ 2 h 832"/>
                <a:gd name="T10" fmla="*/ 17 w 266"/>
                <a:gd name="T11" fmla="*/ 8 h 832"/>
                <a:gd name="T12" fmla="*/ 265 w 266"/>
                <a:gd name="T13" fmla="*/ 820 h 832"/>
                <a:gd name="T14" fmla="*/ 256 w 266"/>
                <a:gd name="T15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832">
                  <a:moveTo>
                    <a:pt x="256" y="831"/>
                  </a:moveTo>
                  <a:lnTo>
                    <a:pt x="256" y="831"/>
                  </a:lnTo>
                  <a:cubicBezTo>
                    <a:pt x="250" y="831"/>
                    <a:pt x="247" y="828"/>
                    <a:pt x="247" y="8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3" y="2"/>
                    <a:pt x="5" y="2"/>
                  </a:cubicBezTo>
                  <a:cubicBezTo>
                    <a:pt x="11" y="0"/>
                    <a:pt x="17" y="2"/>
                    <a:pt x="17" y="8"/>
                  </a:cubicBezTo>
                  <a:cubicBezTo>
                    <a:pt x="265" y="820"/>
                    <a:pt x="265" y="820"/>
                    <a:pt x="265" y="820"/>
                  </a:cubicBezTo>
                  <a:cubicBezTo>
                    <a:pt x="265" y="825"/>
                    <a:pt x="262" y="831"/>
                    <a:pt x="256" y="831"/>
                  </a:cubicBezTo>
                </a:path>
              </a:pathLst>
            </a:custGeom>
            <a:solidFill>
              <a:srgbClr val="453B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="" xmlns:a16="http://schemas.microsoft.com/office/drawing/2014/main" id="{5D03F3ED-C3A9-4D8D-9A0C-325274DE2F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4004" y="1969010"/>
              <a:ext cx="1456176" cy="724363"/>
              <a:chOff x="1427475" y="1338707"/>
              <a:chExt cx="5220445" cy="2804951"/>
            </a:xfrm>
          </p:grpSpPr>
          <p:sp>
            <p:nvSpPr>
              <p:cNvPr id="287" name="Freeform 2">
                <a:extLst>
                  <a:ext uri="{FF2B5EF4-FFF2-40B4-BE49-F238E27FC236}">
                    <a16:creationId xmlns="" xmlns:a16="http://schemas.microsoft.com/office/drawing/2014/main" id="{2D1F49D3-551A-4913-A423-0E7DEC11A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475" y="1386308"/>
                <a:ext cx="5182759" cy="2171775"/>
              </a:xfrm>
              <a:custGeom>
                <a:avLst/>
                <a:gdLst>
                  <a:gd name="T0" fmla="*/ 71 w 11528"/>
                  <a:gd name="T1" fmla="*/ 4830 h 4831"/>
                  <a:gd name="T2" fmla="*/ 1218 w 11528"/>
                  <a:gd name="T3" fmla="*/ 2783 h 4831"/>
                  <a:gd name="T4" fmla="*/ 2990 w 11528"/>
                  <a:gd name="T5" fmla="*/ 4582 h 4831"/>
                  <a:gd name="T6" fmla="*/ 4466 w 11528"/>
                  <a:gd name="T7" fmla="*/ 1574 h 4831"/>
                  <a:gd name="T8" fmla="*/ 6181 w 11528"/>
                  <a:gd name="T9" fmla="*/ 3270 h 4831"/>
                  <a:gd name="T10" fmla="*/ 7151 w 11528"/>
                  <a:gd name="T11" fmla="*/ 370 h 4831"/>
                  <a:gd name="T12" fmla="*/ 9629 w 11528"/>
                  <a:gd name="T13" fmla="*/ 2342 h 4831"/>
                  <a:gd name="T14" fmla="*/ 11527 w 11528"/>
                  <a:gd name="T15" fmla="*/ 51 h 4831"/>
                  <a:gd name="T16" fmla="*/ 11467 w 11528"/>
                  <a:gd name="T17" fmla="*/ 0 h 4831"/>
                  <a:gd name="T18" fmla="*/ 9620 w 11528"/>
                  <a:gd name="T19" fmla="*/ 2230 h 4831"/>
                  <a:gd name="T20" fmla="*/ 7108 w 11528"/>
                  <a:gd name="T21" fmla="*/ 234 h 4831"/>
                  <a:gd name="T22" fmla="*/ 6143 w 11528"/>
                  <a:gd name="T23" fmla="*/ 3120 h 4831"/>
                  <a:gd name="T24" fmla="*/ 4442 w 11528"/>
                  <a:gd name="T25" fmla="*/ 1438 h 4831"/>
                  <a:gd name="T26" fmla="*/ 2966 w 11528"/>
                  <a:gd name="T27" fmla="*/ 4442 h 4831"/>
                  <a:gd name="T28" fmla="*/ 1200 w 11528"/>
                  <a:gd name="T29" fmla="*/ 2647 h 4831"/>
                  <a:gd name="T30" fmla="*/ 0 w 11528"/>
                  <a:gd name="T31" fmla="*/ 4788 h 4831"/>
                  <a:gd name="T32" fmla="*/ 71 w 11528"/>
                  <a:gd name="T33" fmla="*/ 4830 h 4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528" h="4831">
                    <a:moveTo>
                      <a:pt x="71" y="4830"/>
                    </a:moveTo>
                    <a:lnTo>
                      <a:pt x="1218" y="2783"/>
                    </a:lnTo>
                    <a:lnTo>
                      <a:pt x="2990" y="4582"/>
                    </a:lnTo>
                    <a:lnTo>
                      <a:pt x="4466" y="1574"/>
                    </a:lnTo>
                    <a:lnTo>
                      <a:pt x="6181" y="3270"/>
                    </a:lnTo>
                    <a:lnTo>
                      <a:pt x="7151" y="370"/>
                    </a:lnTo>
                    <a:lnTo>
                      <a:pt x="9629" y="2342"/>
                    </a:lnTo>
                    <a:lnTo>
                      <a:pt x="11527" y="51"/>
                    </a:lnTo>
                    <a:lnTo>
                      <a:pt x="11467" y="0"/>
                    </a:lnTo>
                    <a:lnTo>
                      <a:pt x="9620" y="2230"/>
                    </a:lnTo>
                    <a:lnTo>
                      <a:pt x="7108" y="234"/>
                    </a:lnTo>
                    <a:lnTo>
                      <a:pt x="6143" y="3120"/>
                    </a:lnTo>
                    <a:lnTo>
                      <a:pt x="4442" y="1438"/>
                    </a:lnTo>
                    <a:lnTo>
                      <a:pt x="2966" y="4442"/>
                    </a:lnTo>
                    <a:lnTo>
                      <a:pt x="1200" y="2647"/>
                    </a:lnTo>
                    <a:lnTo>
                      <a:pt x="0" y="4788"/>
                    </a:lnTo>
                    <a:lnTo>
                      <a:pt x="71" y="4830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88" name="Freeform 3">
                <a:extLst>
                  <a:ext uri="{FF2B5EF4-FFF2-40B4-BE49-F238E27FC236}">
                    <a16:creationId xmlns="" xmlns:a16="http://schemas.microsoft.com/office/drawing/2014/main" id="{4AC62029-C6ED-4680-A1D4-899FB0BE3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475" y="1386308"/>
                <a:ext cx="5182759" cy="2171775"/>
              </a:xfrm>
              <a:custGeom>
                <a:avLst/>
                <a:gdLst>
                  <a:gd name="T0" fmla="*/ 71 w 11528"/>
                  <a:gd name="T1" fmla="*/ 4830 h 4831"/>
                  <a:gd name="T2" fmla="*/ 1218 w 11528"/>
                  <a:gd name="T3" fmla="*/ 2783 h 4831"/>
                  <a:gd name="T4" fmla="*/ 2990 w 11528"/>
                  <a:gd name="T5" fmla="*/ 4582 h 4831"/>
                  <a:gd name="T6" fmla="*/ 4466 w 11528"/>
                  <a:gd name="T7" fmla="*/ 1574 h 4831"/>
                  <a:gd name="T8" fmla="*/ 6181 w 11528"/>
                  <a:gd name="T9" fmla="*/ 3270 h 4831"/>
                  <a:gd name="T10" fmla="*/ 7151 w 11528"/>
                  <a:gd name="T11" fmla="*/ 370 h 4831"/>
                  <a:gd name="T12" fmla="*/ 9629 w 11528"/>
                  <a:gd name="T13" fmla="*/ 2342 h 4831"/>
                  <a:gd name="T14" fmla="*/ 11527 w 11528"/>
                  <a:gd name="T15" fmla="*/ 51 h 4831"/>
                  <a:gd name="T16" fmla="*/ 11467 w 11528"/>
                  <a:gd name="T17" fmla="*/ 0 h 4831"/>
                  <a:gd name="T18" fmla="*/ 9620 w 11528"/>
                  <a:gd name="T19" fmla="*/ 2230 h 4831"/>
                  <a:gd name="T20" fmla="*/ 7108 w 11528"/>
                  <a:gd name="T21" fmla="*/ 234 h 4831"/>
                  <a:gd name="T22" fmla="*/ 6143 w 11528"/>
                  <a:gd name="T23" fmla="*/ 3120 h 4831"/>
                  <a:gd name="T24" fmla="*/ 4442 w 11528"/>
                  <a:gd name="T25" fmla="*/ 1438 h 4831"/>
                  <a:gd name="T26" fmla="*/ 2966 w 11528"/>
                  <a:gd name="T27" fmla="*/ 4442 h 4831"/>
                  <a:gd name="T28" fmla="*/ 1200 w 11528"/>
                  <a:gd name="T29" fmla="*/ 2647 h 4831"/>
                  <a:gd name="T30" fmla="*/ 0 w 11528"/>
                  <a:gd name="T31" fmla="*/ 4788 h 4831"/>
                  <a:gd name="T32" fmla="*/ 71 w 11528"/>
                  <a:gd name="T33" fmla="*/ 4830 h 4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528" h="4831">
                    <a:moveTo>
                      <a:pt x="71" y="4830"/>
                    </a:moveTo>
                    <a:lnTo>
                      <a:pt x="1218" y="2783"/>
                    </a:lnTo>
                    <a:lnTo>
                      <a:pt x="2990" y="4582"/>
                    </a:lnTo>
                    <a:lnTo>
                      <a:pt x="4466" y="1574"/>
                    </a:lnTo>
                    <a:lnTo>
                      <a:pt x="6181" y="3270"/>
                    </a:lnTo>
                    <a:lnTo>
                      <a:pt x="7151" y="370"/>
                    </a:lnTo>
                    <a:lnTo>
                      <a:pt x="9629" y="2342"/>
                    </a:lnTo>
                    <a:lnTo>
                      <a:pt x="11527" y="51"/>
                    </a:lnTo>
                    <a:lnTo>
                      <a:pt x="11467" y="0"/>
                    </a:lnTo>
                    <a:lnTo>
                      <a:pt x="9620" y="2230"/>
                    </a:lnTo>
                    <a:lnTo>
                      <a:pt x="7108" y="234"/>
                    </a:lnTo>
                    <a:lnTo>
                      <a:pt x="6143" y="3120"/>
                    </a:lnTo>
                    <a:lnTo>
                      <a:pt x="4442" y="1438"/>
                    </a:lnTo>
                    <a:lnTo>
                      <a:pt x="2966" y="4442"/>
                    </a:lnTo>
                    <a:lnTo>
                      <a:pt x="1200" y="2647"/>
                    </a:lnTo>
                    <a:lnTo>
                      <a:pt x="0" y="4788"/>
                    </a:lnTo>
                    <a:lnTo>
                      <a:pt x="71" y="4830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89" name="Freeform 4">
                <a:extLst>
                  <a:ext uri="{FF2B5EF4-FFF2-40B4-BE49-F238E27FC236}">
                    <a16:creationId xmlns="" xmlns:a16="http://schemas.microsoft.com/office/drawing/2014/main" id="{BEC7CE72-7229-4C6A-BD1F-287FB6B2E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8747" y="1338707"/>
                <a:ext cx="99173" cy="105118"/>
              </a:xfrm>
              <a:custGeom>
                <a:avLst/>
                <a:gdLst>
                  <a:gd name="T0" fmla="*/ 187 w 226"/>
                  <a:gd name="T1" fmla="*/ 239 h 240"/>
                  <a:gd name="T2" fmla="*/ 225 w 226"/>
                  <a:gd name="T3" fmla="*/ 0 h 240"/>
                  <a:gd name="T4" fmla="*/ 0 w 226"/>
                  <a:gd name="T5" fmla="*/ 84 h 240"/>
                  <a:gd name="T6" fmla="*/ 187 w 226"/>
                  <a:gd name="T7" fmla="*/ 23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6" h="240">
                    <a:moveTo>
                      <a:pt x="187" y="239"/>
                    </a:moveTo>
                    <a:lnTo>
                      <a:pt x="225" y="0"/>
                    </a:lnTo>
                    <a:lnTo>
                      <a:pt x="0" y="84"/>
                    </a:lnTo>
                    <a:lnTo>
                      <a:pt x="187" y="239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0" name="Freeform 5">
                <a:extLst>
                  <a:ext uri="{FF2B5EF4-FFF2-40B4-BE49-F238E27FC236}">
                    <a16:creationId xmlns="" xmlns:a16="http://schemas.microsoft.com/office/drawing/2014/main" id="{F6E977CB-8480-4662-83E9-CFA3E5218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499" y="1798846"/>
                <a:ext cx="2154029" cy="2272926"/>
              </a:xfrm>
              <a:custGeom>
                <a:avLst/>
                <a:gdLst>
                  <a:gd name="T0" fmla="*/ 1425 w 4794"/>
                  <a:gd name="T1" fmla="*/ 1326 h 5057"/>
                  <a:gd name="T2" fmla="*/ 1425 w 4794"/>
                  <a:gd name="T3" fmla="*/ 1326 h 5057"/>
                  <a:gd name="T4" fmla="*/ 1275 w 4794"/>
                  <a:gd name="T5" fmla="*/ 1514 h 5057"/>
                  <a:gd name="T6" fmla="*/ 848 w 4794"/>
                  <a:gd name="T7" fmla="*/ 2151 h 5057"/>
                  <a:gd name="T8" fmla="*/ 478 w 4794"/>
                  <a:gd name="T9" fmla="*/ 2831 h 5057"/>
                  <a:gd name="T10" fmla="*/ 304 w 4794"/>
                  <a:gd name="T11" fmla="*/ 4119 h 5057"/>
                  <a:gd name="T12" fmla="*/ 328 w 4794"/>
                  <a:gd name="T13" fmla="*/ 4517 h 5057"/>
                  <a:gd name="T14" fmla="*/ 735 w 4794"/>
                  <a:gd name="T15" fmla="*/ 4517 h 5057"/>
                  <a:gd name="T16" fmla="*/ 2516 w 4794"/>
                  <a:gd name="T17" fmla="*/ 5056 h 5057"/>
                  <a:gd name="T18" fmla="*/ 4161 w 4794"/>
                  <a:gd name="T19" fmla="*/ 4686 h 5057"/>
                  <a:gd name="T20" fmla="*/ 4592 w 4794"/>
                  <a:gd name="T21" fmla="*/ 4724 h 5057"/>
                  <a:gd name="T22" fmla="*/ 4629 w 4794"/>
                  <a:gd name="T23" fmla="*/ 4297 h 5057"/>
                  <a:gd name="T24" fmla="*/ 4658 w 4794"/>
                  <a:gd name="T25" fmla="*/ 3313 h 5057"/>
                  <a:gd name="T26" fmla="*/ 4025 w 4794"/>
                  <a:gd name="T27" fmla="*/ 2113 h 5057"/>
                  <a:gd name="T28" fmla="*/ 3402 w 4794"/>
                  <a:gd name="T29" fmla="*/ 1167 h 5057"/>
                  <a:gd name="T30" fmla="*/ 3781 w 4794"/>
                  <a:gd name="T31" fmla="*/ 666 h 5057"/>
                  <a:gd name="T32" fmla="*/ 3678 w 4794"/>
                  <a:gd name="T33" fmla="*/ 352 h 5057"/>
                  <a:gd name="T34" fmla="*/ 3392 w 4794"/>
                  <a:gd name="T35" fmla="*/ 226 h 5057"/>
                  <a:gd name="T36" fmla="*/ 3078 w 4794"/>
                  <a:gd name="T37" fmla="*/ 80 h 5057"/>
                  <a:gd name="T38" fmla="*/ 2854 w 4794"/>
                  <a:gd name="T39" fmla="*/ 230 h 5057"/>
                  <a:gd name="T40" fmla="*/ 2554 w 4794"/>
                  <a:gd name="T41" fmla="*/ 66 h 5057"/>
                  <a:gd name="T42" fmla="*/ 2141 w 4794"/>
                  <a:gd name="T43" fmla="*/ 178 h 5057"/>
                  <a:gd name="T44" fmla="*/ 2165 w 4794"/>
                  <a:gd name="T45" fmla="*/ 324 h 5057"/>
                  <a:gd name="T46" fmla="*/ 1977 w 4794"/>
                  <a:gd name="T47" fmla="*/ 234 h 5057"/>
                  <a:gd name="T48" fmla="*/ 1593 w 4794"/>
                  <a:gd name="T49" fmla="*/ 155 h 5057"/>
                  <a:gd name="T50" fmla="*/ 1237 w 4794"/>
                  <a:gd name="T51" fmla="*/ 413 h 5057"/>
                  <a:gd name="T52" fmla="*/ 1143 w 4794"/>
                  <a:gd name="T53" fmla="*/ 755 h 5057"/>
                  <a:gd name="T54" fmla="*/ 1425 w 4794"/>
                  <a:gd name="T55" fmla="*/ 1326 h 5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94" h="5057">
                    <a:moveTo>
                      <a:pt x="1425" y="1326"/>
                    </a:moveTo>
                    <a:lnTo>
                      <a:pt x="1425" y="1326"/>
                    </a:lnTo>
                    <a:cubicBezTo>
                      <a:pt x="1425" y="1326"/>
                      <a:pt x="1340" y="1429"/>
                      <a:pt x="1275" y="1514"/>
                    </a:cubicBezTo>
                    <a:cubicBezTo>
                      <a:pt x="1204" y="1594"/>
                      <a:pt x="914" y="1912"/>
                      <a:pt x="848" y="2151"/>
                    </a:cubicBezTo>
                    <a:cubicBezTo>
                      <a:pt x="778" y="2390"/>
                      <a:pt x="604" y="2591"/>
                      <a:pt x="478" y="2831"/>
                    </a:cubicBezTo>
                    <a:cubicBezTo>
                      <a:pt x="352" y="3069"/>
                      <a:pt x="0" y="3739"/>
                      <a:pt x="304" y="4119"/>
                    </a:cubicBezTo>
                    <a:cubicBezTo>
                      <a:pt x="304" y="4119"/>
                      <a:pt x="290" y="4466"/>
                      <a:pt x="328" y="4517"/>
                    </a:cubicBezTo>
                    <a:cubicBezTo>
                      <a:pt x="365" y="4569"/>
                      <a:pt x="735" y="4517"/>
                      <a:pt x="735" y="4517"/>
                    </a:cubicBezTo>
                    <a:cubicBezTo>
                      <a:pt x="735" y="4517"/>
                      <a:pt x="979" y="5056"/>
                      <a:pt x="2516" y="5056"/>
                    </a:cubicBezTo>
                    <a:cubicBezTo>
                      <a:pt x="4053" y="5056"/>
                      <a:pt x="4161" y="4686"/>
                      <a:pt x="4161" y="4686"/>
                    </a:cubicBezTo>
                    <a:cubicBezTo>
                      <a:pt x="4161" y="4686"/>
                      <a:pt x="4536" y="4798"/>
                      <a:pt x="4592" y="4724"/>
                    </a:cubicBezTo>
                    <a:cubicBezTo>
                      <a:pt x="4643" y="4648"/>
                      <a:pt x="4629" y="4297"/>
                      <a:pt x="4629" y="4297"/>
                    </a:cubicBezTo>
                    <a:cubicBezTo>
                      <a:pt x="4629" y="4297"/>
                      <a:pt x="4793" y="3702"/>
                      <a:pt x="4658" y="3313"/>
                    </a:cubicBezTo>
                    <a:cubicBezTo>
                      <a:pt x="4526" y="2919"/>
                      <a:pt x="4128" y="2456"/>
                      <a:pt x="4025" y="2113"/>
                    </a:cubicBezTo>
                    <a:cubicBezTo>
                      <a:pt x="3917" y="1767"/>
                      <a:pt x="3575" y="1289"/>
                      <a:pt x="3402" y="1167"/>
                    </a:cubicBezTo>
                    <a:cubicBezTo>
                      <a:pt x="3229" y="1050"/>
                      <a:pt x="3379" y="614"/>
                      <a:pt x="3781" y="666"/>
                    </a:cubicBezTo>
                    <a:cubicBezTo>
                      <a:pt x="3678" y="352"/>
                      <a:pt x="3678" y="352"/>
                      <a:pt x="3678" y="352"/>
                    </a:cubicBezTo>
                    <a:cubicBezTo>
                      <a:pt x="3678" y="352"/>
                      <a:pt x="3580" y="450"/>
                      <a:pt x="3392" y="226"/>
                    </a:cubicBezTo>
                    <a:cubicBezTo>
                      <a:pt x="3205" y="0"/>
                      <a:pt x="3078" y="80"/>
                      <a:pt x="3078" y="80"/>
                    </a:cubicBezTo>
                    <a:cubicBezTo>
                      <a:pt x="3078" y="80"/>
                      <a:pt x="2942" y="263"/>
                      <a:pt x="2854" y="230"/>
                    </a:cubicBezTo>
                    <a:cubicBezTo>
                      <a:pt x="2764" y="202"/>
                      <a:pt x="2699" y="52"/>
                      <a:pt x="2554" y="66"/>
                    </a:cubicBezTo>
                    <a:cubicBezTo>
                      <a:pt x="2413" y="80"/>
                      <a:pt x="2174" y="104"/>
                      <a:pt x="2141" y="178"/>
                    </a:cubicBezTo>
                    <a:cubicBezTo>
                      <a:pt x="2113" y="253"/>
                      <a:pt x="2226" y="268"/>
                      <a:pt x="2165" y="324"/>
                    </a:cubicBezTo>
                    <a:cubicBezTo>
                      <a:pt x="2137" y="347"/>
                      <a:pt x="2066" y="291"/>
                      <a:pt x="1977" y="234"/>
                    </a:cubicBezTo>
                    <a:cubicBezTo>
                      <a:pt x="1874" y="169"/>
                      <a:pt x="1739" y="104"/>
                      <a:pt x="1593" y="155"/>
                    </a:cubicBezTo>
                    <a:cubicBezTo>
                      <a:pt x="1326" y="253"/>
                      <a:pt x="1218" y="324"/>
                      <a:pt x="1237" y="413"/>
                    </a:cubicBezTo>
                    <a:cubicBezTo>
                      <a:pt x="1251" y="502"/>
                      <a:pt x="1077" y="675"/>
                      <a:pt x="1143" y="755"/>
                    </a:cubicBezTo>
                    <a:cubicBezTo>
                      <a:pt x="1214" y="839"/>
                      <a:pt x="1813" y="605"/>
                      <a:pt x="1425" y="1326"/>
                    </a:cubicBezTo>
                  </a:path>
                </a:pathLst>
              </a:custGeom>
              <a:solidFill>
                <a:srgbClr val="D4BA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1" name="Freeform 6">
                <a:extLst>
                  <a:ext uri="{FF2B5EF4-FFF2-40B4-BE49-F238E27FC236}">
                    <a16:creationId xmlns="" xmlns:a16="http://schemas.microsoft.com/office/drawing/2014/main" id="{DEDF7A8D-83D9-4728-9F61-C2D051E12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426" y="2009081"/>
                <a:ext cx="1445936" cy="2086491"/>
              </a:xfrm>
              <a:custGeom>
                <a:avLst/>
                <a:gdLst>
                  <a:gd name="T0" fmla="*/ 2202 w 3220"/>
                  <a:gd name="T1" fmla="*/ 0 h 4644"/>
                  <a:gd name="T2" fmla="*/ 2202 w 3220"/>
                  <a:gd name="T3" fmla="*/ 0 h 4644"/>
                  <a:gd name="T4" fmla="*/ 2198 w 3220"/>
                  <a:gd name="T5" fmla="*/ 5 h 4644"/>
                  <a:gd name="T6" fmla="*/ 1687 w 3220"/>
                  <a:gd name="T7" fmla="*/ 670 h 4644"/>
                  <a:gd name="T8" fmla="*/ 1472 w 3220"/>
                  <a:gd name="T9" fmla="*/ 665 h 4644"/>
                  <a:gd name="T10" fmla="*/ 412 w 3220"/>
                  <a:gd name="T11" fmla="*/ 754 h 4644"/>
                  <a:gd name="T12" fmla="*/ 33 w 3220"/>
                  <a:gd name="T13" fmla="*/ 843 h 4644"/>
                  <a:gd name="T14" fmla="*/ 33 w 3220"/>
                  <a:gd name="T15" fmla="*/ 843 h 4644"/>
                  <a:gd name="T16" fmla="*/ 295 w 3220"/>
                  <a:gd name="T17" fmla="*/ 839 h 4644"/>
                  <a:gd name="T18" fmla="*/ 2310 w 3220"/>
                  <a:gd name="T19" fmla="*/ 1706 h 4644"/>
                  <a:gd name="T20" fmla="*/ 2582 w 3220"/>
                  <a:gd name="T21" fmla="*/ 2286 h 4644"/>
                  <a:gd name="T22" fmla="*/ 2859 w 3220"/>
                  <a:gd name="T23" fmla="*/ 2741 h 4644"/>
                  <a:gd name="T24" fmla="*/ 2910 w 3220"/>
                  <a:gd name="T25" fmla="*/ 3828 h 4644"/>
                  <a:gd name="T26" fmla="*/ 2535 w 3220"/>
                  <a:gd name="T27" fmla="*/ 4226 h 4644"/>
                  <a:gd name="T28" fmla="*/ 2029 w 3220"/>
                  <a:gd name="T29" fmla="*/ 4353 h 4644"/>
                  <a:gd name="T30" fmla="*/ 1021 w 3220"/>
                  <a:gd name="T31" fmla="*/ 4470 h 4644"/>
                  <a:gd name="T32" fmla="*/ 399 w 3220"/>
                  <a:gd name="T33" fmla="*/ 4569 h 4644"/>
                  <a:gd name="T34" fmla="*/ 347 w 3220"/>
                  <a:gd name="T35" fmla="*/ 4569 h 4644"/>
                  <a:gd name="T36" fmla="*/ 75 w 3220"/>
                  <a:gd name="T37" fmla="*/ 4554 h 4644"/>
                  <a:gd name="T38" fmla="*/ 989 w 3220"/>
                  <a:gd name="T39" fmla="*/ 4643 h 4644"/>
                  <a:gd name="T40" fmla="*/ 989 w 3220"/>
                  <a:gd name="T41" fmla="*/ 4643 h 4644"/>
                  <a:gd name="T42" fmla="*/ 993 w 3220"/>
                  <a:gd name="T43" fmla="*/ 4643 h 4644"/>
                  <a:gd name="T44" fmla="*/ 993 w 3220"/>
                  <a:gd name="T45" fmla="*/ 4643 h 4644"/>
                  <a:gd name="T46" fmla="*/ 993 w 3220"/>
                  <a:gd name="T47" fmla="*/ 4643 h 4644"/>
                  <a:gd name="T48" fmla="*/ 993 w 3220"/>
                  <a:gd name="T49" fmla="*/ 4643 h 4644"/>
                  <a:gd name="T50" fmla="*/ 998 w 3220"/>
                  <a:gd name="T51" fmla="*/ 4643 h 4644"/>
                  <a:gd name="T52" fmla="*/ 998 w 3220"/>
                  <a:gd name="T53" fmla="*/ 4643 h 4644"/>
                  <a:gd name="T54" fmla="*/ 998 w 3220"/>
                  <a:gd name="T55" fmla="*/ 4643 h 4644"/>
                  <a:gd name="T56" fmla="*/ 998 w 3220"/>
                  <a:gd name="T57" fmla="*/ 4643 h 4644"/>
                  <a:gd name="T58" fmla="*/ 1003 w 3220"/>
                  <a:gd name="T59" fmla="*/ 4643 h 4644"/>
                  <a:gd name="T60" fmla="*/ 1003 w 3220"/>
                  <a:gd name="T61" fmla="*/ 4643 h 4644"/>
                  <a:gd name="T62" fmla="*/ 1003 w 3220"/>
                  <a:gd name="T63" fmla="*/ 4643 h 4644"/>
                  <a:gd name="T64" fmla="*/ 1003 w 3220"/>
                  <a:gd name="T65" fmla="*/ 4643 h 4644"/>
                  <a:gd name="T66" fmla="*/ 1008 w 3220"/>
                  <a:gd name="T67" fmla="*/ 4643 h 4644"/>
                  <a:gd name="T68" fmla="*/ 1008 w 3220"/>
                  <a:gd name="T69" fmla="*/ 4643 h 4644"/>
                  <a:gd name="T70" fmla="*/ 1008 w 3220"/>
                  <a:gd name="T71" fmla="*/ 4643 h 4644"/>
                  <a:gd name="T72" fmla="*/ 1008 w 3220"/>
                  <a:gd name="T73" fmla="*/ 4643 h 4644"/>
                  <a:gd name="T74" fmla="*/ 1012 w 3220"/>
                  <a:gd name="T75" fmla="*/ 4643 h 4644"/>
                  <a:gd name="T76" fmla="*/ 1012 w 3220"/>
                  <a:gd name="T77" fmla="*/ 4643 h 4644"/>
                  <a:gd name="T78" fmla="*/ 1012 w 3220"/>
                  <a:gd name="T79" fmla="*/ 4643 h 4644"/>
                  <a:gd name="T80" fmla="*/ 1012 w 3220"/>
                  <a:gd name="T81" fmla="*/ 4643 h 4644"/>
                  <a:gd name="T82" fmla="*/ 1017 w 3220"/>
                  <a:gd name="T83" fmla="*/ 4643 h 4644"/>
                  <a:gd name="T84" fmla="*/ 1017 w 3220"/>
                  <a:gd name="T85" fmla="*/ 4643 h 4644"/>
                  <a:gd name="T86" fmla="*/ 1017 w 3220"/>
                  <a:gd name="T87" fmla="*/ 4643 h 4644"/>
                  <a:gd name="T88" fmla="*/ 1017 w 3220"/>
                  <a:gd name="T89" fmla="*/ 4643 h 4644"/>
                  <a:gd name="T90" fmla="*/ 1017 w 3220"/>
                  <a:gd name="T91" fmla="*/ 4643 h 4644"/>
                  <a:gd name="T92" fmla="*/ 1021 w 3220"/>
                  <a:gd name="T93" fmla="*/ 4643 h 4644"/>
                  <a:gd name="T94" fmla="*/ 1021 w 3220"/>
                  <a:gd name="T95" fmla="*/ 4643 h 4644"/>
                  <a:gd name="T96" fmla="*/ 2666 w 3220"/>
                  <a:gd name="T97" fmla="*/ 4273 h 4644"/>
                  <a:gd name="T98" fmla="*/ 3008 w 3220"/>
                  <a:gd name="T99" fmla="*/ 4339 h 4644"/>
                  <a:gd name="T100" fmla="*/ 3097 w 3220"/>
                  <a:gd name="T101" fmla="*/ 4311 h 4644"/>
                  <a:gd name="T102" fmla="*/ 3135 w 3220"/>
                  <a:gd name="T103" fmla="*/ 3992 h 4644"/>
                  <a:gd name="T104" fmla="*/ 3135 w 3220"/>
                  <a:gd name="T105" fmla="*/ 3884 h 4644"/>
                  <a:gd name="T106" fmla="*/ 3135 w 3220"/>
                  <a:gd name="T107" fmla="*/ 3884 h 4644"/>
                  <a:gd name="T108" fmla="*/ 3135 w 3220"/>
                  <a:gd name="T109" fmla="*/ 3884 h 4644"/>
                  <a:gd name="T110" fmla="*/ 3219 w 3220"/>
                  <a:gd name="T111" fmla="*/ 3266 h 4644"/>
                  <a:gd name="T112" fmla="*/ 3163 w 3220"/>
                  <a:gd name="T113" fmla="*/ 2900 h 4644"/>
                  <a:gd name="T114" fmla="*/ 2530 w 3220"/>
                  <a:gd name="T115" fmla="*/ 1700 h 4644"/>
                  <a:gd name="T116" fmla="*/ 1907 w 3220"/>
                  <a:gd name="T117" fmla="*/ 754 h 4644"/>
                  <a:gd name="T118" fmla="*/ 1837 w 3220"/>
                  <a:gd name="T119" fmla="*/ 600 h 4644"/>
                  <a:gd name="T120" fmla="*/ 2221 w 3220"/>
                  <a:gd name="T121" fmla="*/ 248 h 4644"/>
                  <a:gd name="T122" fmla="*/ 2287 w 3220"/>
                  <a:gd name="T123" fmla="*/ 253 h 4644"/>
                  <a:gd name="T124" fmla="*/ 2202 w 3220"/>
                  <a:gd name="T125" fmla="*/ 0 h 4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20" h="4644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202" y="5"/>
                      <a:pt x="2198" y="5"/>
                      <a:pt x="2198" y="5"/>
                    </a:cubicBezTo>
                    <a:cubicBezTo>
                      <a:pt x="1902" y="47"/>
                      <a:pt x="1560" y="347"/>
                      <a:pt x="1687" y="670"/>
                    </a:cubicBezTo>
                    <a:cubicBezTo>
                      <a:pt x="1617" y="670"/>
                      <a:pt x="1541" y="665"/>
                      <a:pt x="1472" y="665"/>
                    </a:cubicBezTo>
                    <a:cubicBezTo>
                      <a:pt x="1050" y="665"/>
                      <a:pt x="675" y="712"/>
                      <a:pt x="412" y="754"/>
                    </a:cubicBezTo>
                    <a:cubicBezTo>
                      <a:pt x="145" y="801"/>
                      <a:pt x="0" y="843"/>
                      <a:pt x="33" y="843"/>
                    </a:cubicBezTo>
                    <a:lnTo>
                      <a:pt x="33" y="843"/>
                    </a:lnTo>
                    <a:cubicBezTo>
                      <a:pt x="122" y="843"/>
                      <a:pt x="211" y="839"/>
                      <a:pt x="295" y="839"/>
                    </a:cubicBezTo>
                    <a:cubicBezTo>
                      <a:pt x="1959" y="839"/>
                      <a:pt x="2179" y="1439"/>
                      <a:pt x="2310" y="1706"/>
                    </a:cubicBezTo>
                    <a:cubicBezTo>
                      <a:pt x="2404" y="1898"/>
                      <a:pt x="2484" y="2099"/>
                      <a:pt x="2582" y="2286"/>
                    </a:cubicBezTo>
                    <a:cubicBezTo>
                      <a:pt x="2666" y="2446"/>
                      <a:pt x="2783" y="2582"/>
                      <a:pt x="2859" y="2741"/>
                    </a:cubicBezTo>
                    <a:cubicBezTo>
                      <a:pt x="3008" y="3045"/>
                      <a:pt x="3116" y="3547"/>
                      <a:pt x="2910" y="3828"/>
                    </a:cubicBezTo>
                    <a:cubicBezTo>
                      <a:pt x="2798" y="3973"/>
                      <a:pt x="2657" y="4090"/>
                      <a:pt x="2535" y="4226"/>
                    </a:cubicBezTo>
                    <a:cubicBezTo>
                      <a:pt x="2418" y="4348"/>
                      <a:pt x="2193" y="4301"/>
                      <a:pt x="2029" y="4353"/>
                    </a:cubicBezTo>
                    <a:cubicBezTo>
                      <a:pt x="1701" y="4461"/>
                      <a:pt x="1354" y="4400"/>
                      <a:pt x="1021" y="4470"/>
                    </a:cubicBezTo>
                    <a:cubicBezTo>
                      <a:pt x="811" y="4517"/>
                      <a:pt x="609" y="4564"/>
                      <a:pt x="399" y="4569"/>
                    </a:cubicBezTo>
                    <a:cubicBezTo>
                      <a:pt x="380" y="4569"/>
                      <a:pt x="365" y="4569"/>
                      <a:pt x="347" y="4569"/>
                    </a:cubicBezTo>
                    <a:cubicBezTo>
                      <a:pt x="258" y="4569"/>
                      <a:pt x="169" y="4564"/>
                      <a:pt x="75" y="4554"/>
                    </a:cubicBezTo>
                    <a:cubicBezTo>
                      <a:pt x="314" y="4606"/>
                      <a:pt x="609" y="4643"/>
                      <a:pt x="989" y="4643"/>
                    </a:cubicBezTo>
                    <a:lnTo>
                      <a:pt x="989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cubicBezTo>
                      <a:pt x="1003" y="4643"/>
                      <a:pt x="1003" y="4643"/>
                      <a:pt x="1008" y="4643"/>
                    </a:cubicBezTo>
                    <a:lnTo>
                      <a:pt x="1008" y="4643"/>
                    </a:lnTo>
                    <a:lnTo>
                      <a:pt x="1008" y="4643"/>
                    </a:lnTo>
                    <a:lnTo>
                      <a:pt x="1008" y="4643"/>
                    </a:lnTo>
                    <a:cubicBezTo>
                      <a:pt x="1008" y="4643"/>
                      <a:pt x="1008" y="4643"/>
                      <a:pt x="1012" y="4643"/>
                    </a:cubicBezTo>
                    <a:lnTo>
                      <a:pt x="1012" y="4643"/>
                    </a:lnTo>
                    <a:lnTo>
                      <a:pt x="1012" y="4643"/>
                    </a:lnTo>
                    <a:lnTo>
                      <a:pt x="1012" y="4643"/>
                    </a:lnTo>
                    <a:cubicBezTo>
                      <a:pt x="1012" y="4643"/>
                      <a:pt x="1012" y="4643"/>
                      <a:pt x="1017" y="4643"/>
                    </a:cubicBezTo>
                    <a:lnTo>
                      <a:pt x="1017" y="4643"/>
                    </a:lnTo>
                    <a:lnTo>
                      <a:pt x="1017" y="4643"/>
                    </a:lnTo>
                    <a:lnTo>
                      <a:pt x="1017" y="4643"/>
                    </a:lnTo>
                    <a:lnTo>
                      <a:pt x="1017" y="4643"/>
                    </a:lnTo>
                    <a:cubicBezTo>
                      <a:pt x="1021" y="4643"/>
                      <a:pt x="1021" y="4643"/>
                      <a:pt x="1021" y="4643"/>
                    </a:cubicBezTo>
                    <a:lnTo>
                      <a:pt x="1021" y="4643"/>
                    </a:lnTo>
                    <a:cubicBezTo>
                      <a:pt x="2558" y="4643"/>
                      <a:pt x="2666" y="4273"/>
                      <a:pt x="2666" y="4273"/>
                    </a:cubicBezTo>
                    <a:cubicBezTo>
                      <a:pt x="2666" y="4273"/>
                      <a:pt x="2877" y="4339"/>
                      <a:pt x="3008" y="4339"/>
                    </a:cubicBezTo>
                    <a:cubicBezTo>
                      <a:pt x="3051" y="4339"/>
                      <a:pt x="3083" y="4329"/>
                      <a:pt x="3097" y="4311"/>
                    </a:cubicBezTo>
                    <a:cubicBezTo>
                      <a:pt x="3130" y="4263"/>
                      <a:pt x="3135" y="4105"/>
                      <a:pt x="3135" y="3992"/>
                    </a:cubicBezTo>
                    <a:cubicBezTo>
                      <a:pt x="3135" y="3931"/>
                      <a:pt x="3135" y="3884"/>
                      <a:pt x="3135" y="3884"/>
                    </a:cubicBezTo>
                    <a:lnTo>
                      <a:pt x="3135" y="3884"/>
                    </a:lnTo>
                    <a:lnTo>
                      <a:pt x="3135" y="3884"/>
                    </a:lnTo>
                    <a:cubicBezTo>
                      <a:pt x="3135" y="3884"/>
                      <a:pt x="3219" y="3580"/>
                      <a:pt x="3219" y="3266"/>
                    </a:cubicBezTo>
                    <a:cubicBezTo>
                      <a:pt x="3219" y="3139"/>
                      <a:pt x="3205" y="3013"/>
                      <a:pt x="3163" y="2900"/>
                    </a:cubicBezTo>
                    <a:cubicBezTo>
                      <a:pt x="3032" y="2507"/>
                      <a:pt x="2633" y="2043"/>
                      <a:pt x="2530" y="1700"/>
                    </a:cubicBezTo>
                    <a:cubicBezTo>
                      <a:pt x="2422" y="1354"/>
                      <a:pt x="2081" y="876"/>
                      <a:pt x="1907" y="754"/>
                    </a:cubicBezTo>
                    <a:cubicBezTo>
                      <a:pt x="1860" y="722"/>
                      <a:pt x="1837" y="665"/>
                      <a:pt x="1837" y="600"/>
                    </a:cubicBezTo>
                    <a:cubicBezTo>
                      <a:pt x="1837" y="445"/>
                      <a:pt x="1973" y="248"/>
                      <a:pt x="2221" y="248"/>
                    </a:cubicBezTo>
                    <a:cubicBezTo>
                      <a:pt x="2244" y="248"/>
                      <a:pt x="2268" y="253"/>
                      <a:pt x="2287" y="253"/>
                    </a:cubicBezTo>
                    <a:cubicBezTo>
                      <a:pt x="2202" y="0"/>
                      <a:pt x="2202" y="0"/>
                      <a:pt x="2202" y="0"/>
                    </a:cubicBezTo>
                  </a:path>
                </a:pathLst>
              </a:custGeom>
              <a:solidFill>
                <a:srgbClr val="CDB27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="" xmlns:a16="http://schemas.microsoft.com/office/drawing/2014/main" id="{58EB874E-9832-4930-87A2-5C6D8FEC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707" y="2258984"/>
                <a:ext cx="894537" cy="134868"/>
              </a:xfrm>
              <a:custGeom>
                <a:avLst/>
                <a:gdLst>
                  <a:gd name="T0" fmla="*/ 23 w 1993"/>
                  <a:gd name="T1" fmla="*/ 299 h 305"/>
                  <a:gd name="T2" fmla="*/ 1401 w 1993"/>
                  <a:gd name="T3" fmla="*/ 131 h 305"/>
                  <a:gd name="T4" fmla="*/ 1992 w 1993"/>
                  <a:gd name="T5" fmla="*/ 140 h 305"/>
                  <a:gd name="T6" fmla="*/ 1040 w 1993"/>
                  <a:gd name="T7" fmla="*/ 56 h 305"/>
                  <a:gd name="T8" fmla="*/ 80 w 1993"/>
                  <a:gd name="T9" fmla="*/ 164 h 305"/>
                  <a:gd name="T10" fmla="*/ 113 w 1993"/>
                  <a:gd name="T11" fmla="*/ 173 h 305"/>
                  <a:gd name="T12" fmla="*/ 1467 w 1993"/>
                  <a:gd name="T13" fmla="*/ 51 h 305"/>
                  <a:gd name="T14" fmla="*/ 1949 w 1993"/>
                  <a:gd name="T15" fmla="*/ 32 h 305"/>
                  <a:gd name="T16" fmla="*/ 1973 w 1993"/>
                  <a:gd name="T17" fmla="*/ 37 h 305"/>
                  <a:gd name="T18" fmla="*/ 1968 w 1993"/>
                  <a:gd name="T19" fmla="*/ 32 h 305"/>
                  <a:gd name="T20" fmla="*/ 1973 w 1993"/>
                  <a:gd name="T21" fmla="*/ 27 h 305"/>
                  <a:gd name="T22" fmla="*/ 1977 w 1993"/>
                  <a:gd name="T23" fmla="*/ 23 h 305"/>
                  <a:gd name="T24" fmla="*/ 1968 w 1993"/>
                  <a:gd name="T25" fmla="*/ 32 h 305"/>
                  <a:gd name="T26" fmla="*/ 1968 w 1993"/>
                  <a:gd name="T27" fmla="*/ 32 h 305"/>
                  <a:gd name="T28" fmla="*/ 1963 w 1993"/>
                  <a:gd name="T29" fmla="*/ 27 h 305"/>
                  <a:gd name="T30" fmla="*/ 1977 w 1993"/>
                  <a:gd name="T31" fmla="*/ 23 h 305"/>
                  <a:gd name="T32" fmla="*/ 1977 w 1993"/>
                  <a:gd name="T33" fmla="*/ 23 h 305"/>
                  <a:gd name="T34" fmla="*/ 1963 w 1993"/>
                  <a:gd name="T35" fmla="*/ 27 h 305"/>
                  <a:gd name="T36" fmla="*/ 1963 w 1993"/>
                  <a:gd name="T37" fmla="*/ 23 h 305"/>
                  <a:gd name="T38" fmla="*/ 1963 w 1993"/>
                  <a:gd name="T39" fmla="*/ 14 h 305"/>
                  <a:gd name="T40" fmla="*/ 1977 w 1993"/>
                  <a:gd name="T41" fmla="*/ 23 h 305"/>
                  <a:gd name="T42" fmla="*/ 1977 w 1993"/>
                  <a:gd name="T43" fmla="*/ 23 h 305"/>
                  <a:gd name="T44" fmla="*/ 1963 w 1993"/>
                  <a:gd name="T45" fmla="*/ 14 h 305"/>
                  <a:gd name="T46" fmla="*/ 1968 w 1993"/>
                  <a:gd name="T47" fmla="*/ 9 h 305"/>
                  <a:gd name="T48" fmla="*/ 1973 w 1993"/>
                  <a:gd name="T49" fmla="*/ 9 h 305"/>
                  <a:gd name="T50" fmla="*/ 1977 w 1993"/>
                  <a:gd name="T51" fmla="*/ 19 h 305"/>
                  <a:gd name="T52" fmla="*/ 1973 w 1993"/>
                  <a:gd name="T53" fmla="*/ 19 h 305"/>
                  <a:gd name="T54" fmla="*/ 1973 w 1993"/>
                  <a:gd name="T55" fmla="*/ 9 h 305"/>
                  <a:gd name="T56" fmla="*/ 1973 w 1993"/>
                  <a:gd name="T57" fmla="*/ 9 h 305"/>
                  <a:gd name="T58" fmla="*/ 1973 w 1993"/>
                  <a:gd name="T59" fmla="*/ 9 h 305"/>
                  <a:gd name="T60" fmla="*/ 1973 w 1993"/>
                  <a:gd name="T61" fmla="*/ 14 h 305"/>
                  <a:gd name="T62" fmla="*/ 1973 w 1993"/>
                  <a:gd name="T63" fmla="*/ 9 h 305"/>
                  <a:gd name="T64" fmla="*/ 1973 w 1993"/>
                  <a:gd name="T65" fmla="*/ 9 h 305"/>
                  <a:gd name="T66" fmla="*/ 1973 w 1993"/>
                  <a:gd name="T67" fmla="*/ 9 h 305"/>
                  <a:gd name="T68" fmla="*/ 1930 w 1993"/>
                  <a:gd name="T69" fmla="*/ 9 h 305"/>
                  <a:gd name="T70" fmla="*/ 689 w 1993"/>
                  <a:gd name="T71" fmla="*/ 9 h 305"/>
                  <a:gd name="T72" fmla="*/ 173 w 1993"/>
                  <a:gd name="T73" fmla="*/ 0 h 305"/>
                  <a:gd name="T74" fmla="*/ 117 w 1993"/>
                  <a:gd name="T75" fmla="*/ 19 h 305"/>
                  <a:gd name="T76" fmla="*/ 1645 w 1993"/>
                  <a:gd name="T77" fmla="*/ 42 h 305"/>
                  <a:gd name="T78" fmla="*/ 1954 w 1993"/>
                  <a:gd name="T79" fmla="*/ 37 h 305"/>
                  <a:gd name="T80" fmla="*/ 1977 w 1993"/>
                  <a:gd name="T81" fmla="*/ 37 h 305"/>
                  <a:gd name="T82" fmla="*/ 1987 w 1993"/>
                  <a:gd name="T83" fmla="*/ 32 h 305"/>
                  <a:gd name="T84" fmla="*/ 1992 w 1993"/>
                  <a:gd name="T85" fmla="*/ 23 h 305"/>
                  <a:gd name="T86" fmla="*/ 1987 w 1993"/>
                  <a:gd name="T87" fmla="*/ 9 h 305"/>
                  <a:gd name="T88" fmla="*/ 1977 w 1993"/>
                  <a:gd name="T89" fmla="*/ 4 h 305"/>
                  <a:gd name="T90" fmla="*/ 1949 w 1993"/>
                  <a:gd name="T91" fmla="*/ 4 h 305"/>
                  <a:gd name="T92" fmla="*/ 1429 w 1993"/>
                  <a:gd name="T93" fmla="*/ 23 h 305"/>
                  <a:gd name="T94" fmla="*/ 94 w 1993"/>
                  <a:gd name="T95" fmla="*/ 164 h 305"/>
                  <a:gd name="T96" fmla="*/ 1040 w 1993"/>
                  <a:gd name="T97" fmla="*/ 88 h 305"/>
                  <a:gd name="T98" fmla="*/ 1903 w 1993"/>
                  <a:gd name="T99" fmla="*/ 145 h 305"/>
                  <a:gd name="T100" fmla="*/ 1968 w 1993"/>
                  <a:gd name="T101" fmla="*/ 154 h 305"/>
                  <a:gd name="T102" fmla="*/ 1977 w 1993"/>
                  <a:gd name="T103" fmla="*/ 140 h 305"/>
                  <a:gd name="T104" fmla="*/ 1401 w 1993"/>
                  <a:gd name="T105" fmla="*/ 103 h 305"/>
                  <a:gd name="T106" fmla="*/ 5 w 1993"/>
                  <a:gd name="T107" fmla="*/ 29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93" h="305">
                    <a:moveTo>
                      <a:pt x="23" y="299"/>
                    </a:moveTo>
                    <a:lnTo>
                      <a:pt x="23" y="299"/>
                    </a:lnTo>
                    <a:lnTo>
                      <a:pt x="23" y="299"/>
                    </a:lnTo>
                    <a:cubicBezTo>
                      <a:pt x="37" y="295"/>
                      <a:pt x="553" y="131"/>
                      <a:pt x="1401" y="131"/>
                    </a:cubicBezTo>
                    <a:cubicBezTo>
                      <a:pt x="1579" y="131"/>
                      <a:pt x="1771" y="135"/>
                      <a:pt x="1977" y="154"/>
                    </a:cubicBezTo>
                    <a:cubicBezTo>
                      <a:pt x="1982" y="154"/>
                      <a:pt x="1992" y="150"/>
                      <a:pt x="1992" y="140"/>
                    </a:cubicBezTo>
                    <a:cubicBezTo>
                      <a:pt x="1992" y="135"/>
                      <a:pt x="1987" y="126"/>
                      <a:pt x="1977" y="126"/>
                    </a:cubicBezTo>
                    <a:cubicBezTo>
                      <a:pt x="1977" y="126"/>
                      <a:pt x="1570" y="56"/>
                      <a:pt x="1040" y="56"/>
                    </a:cubicBezTo>
                    <a:cubicBezTo>
                      <a:pt x="745" y="56"/>
                      <a:pt x="408" y="79"/>
                      <a:pt x="89" y="150"/>
                    </a:cubicBezTo>
                    <a:cubicBezTo>
                      <a:pt x="84" y="150"/>
                      <a:pt x="80" y="154"/>
                      <a:pt x="80" y="164"/>
                    </a:cubicBezTo>
                    <a:cubicBezTo>
                      <a:pt x="80" y="173"/>
                      <a:pt x="89" y="178"/>
                      <a:pt x="94" y="178"/>
                    </a:cubicBezTo>
                    <a:cubicBezTo>
                      <a:pt x="94" y="178"/>
                      <a:pt x="99" y="178"/>
                      <a:pt x="113" y="173"/>
                    </a:cubicBezTo>
                    <a:cubicBezTo>
                      <a:pt x="187" y="168"/>
                      <a:pt x="534" y="131"/>
                      <a:pt x="909" y="98"/>
                    </a:cubicBezTo>
                    <a:cubicBezTo>
                      <a:pt x="1096" y="79"/>
                      <a:pt x="1294" y="65"/>
                      <a:pt x="1467" y="51"/>
                    </a:cubicBezTo>
                    <a:cubicBezTo>
                      <a:pt x="1635" y="37"/>
                      <a:pt x="1785" y="32"/>
                      <a:pt x="1879" y="32"/>
                    </a:cubicBezTo>
                    <a:cubicBezTo>
                      <a:pt x="1907" y="32"/>
                      <a:pt x="1930" y="32"/>
                      <a:pt x="1949" y="32"/>
                    </a:cubicBezTo>
                    <a:cubicBezTo>
                      <a:pt x="1959" y="32"/>
                      <a:pt x="1963" y="32"/>
                      <a:pt x="1968" y="32"/>
                    </a:cubicBezTo>
                    <a:cubicBezTo>
                      <a:pt x="1968" y="37"/>
                      <a:pt x="1973" y="37"/>
                      <a:pt x="1973" y="37"/>
                    </a:cubicBezTo>
                    <a:cubicBezTo>
                      <a:pt x="1973" y="27"/>
                      <a:pt x="1973" y="27"/>
                      <a:pt x="1973" y="27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3" y="37"/>
                      <a:pt x="1973" y="37"/>
                      <a:pt x="1973" y="37"/>
                    </a:cubicBezTo>
                    <a:cubicBezTo>
                      <a:pt x="1973" y="27"/>
                      <a:pt x="1973" y="27"/>
                      <a:pt x="1973" y="27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32"/>
                      <a:pt x="1968" y="32"/>
                      <a:pt x="1968" y="32"/>
                    </a:cubicBezTo>
                    <a:lnTo>
                      <a:pt x="1968" y="32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7"/>
                      <a:pt x="1963" y="27"/>
                      <a:pt x="1963" y="27"/>
                    </a:cubicBezTo>
                    <a:cubicBezTo>
                      <a:pt x="1963" y="27"/>
                      <a:pt x="1963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7"/>
                      <a:pt x="1963" y="27"/>
                      <a:pt x="1963" y="27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3"/>
                      <a:pt x="1963" y="23"/>
                      <a:pt x="1963" y="23"/>
                    </a:cubicBezTo>
                    <a:lnTo>
                      <a:pt x="1963" y="27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3"/>
                      <a:pt x="1963" y="23"/>
                      <a:pt x="1963" y="23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14"/>
                      <a:pt x="1963" y="14"/>
                      <a:pt x="1963" y="14"/>
                    </a:cubicBezTo>
                    <a:cubicBezTo>
                      <a:pt x="1963" y="19"/>
                      <a:pt x="1963" y="19"/>
                      <a:pt x="1963" y="23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14"/>
                      <a:pt x="1963" y="14"/>
                      <a:pt x="1963" y="14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9"/>
                      <a:pt x="1968" y="9"/>
                      <a:pt x="1968" y="9"/>
                    </a:cubicBezTo>
                    <a:lnTo>
                      <a:pt x="1963" y="14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9"/>
                      <a:pt x="1968" y="9"/>
                      <a:pt x="1968" y="9"/>
                    </a:cubicBezTo>
                    <a:cubicBezTo>
                      <a:pt x="1977" y="19"/>
                      <a:pt x="1977" y="19"/>
                      <a:pt x="1977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68" y="9"/>
                      <a:pt x="1968" y="9"/>
                      <a:pt x="1968" y="9"/>
                    </a:cubicBezTo>
                    <a:cubicBezTo>
                      <a:pt x="1977" y="19"/>
                      <a:pt x="1977" y="19"/>
                      <a:pt x="1977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73" y="19"/>
                      <a:pt x="1973" y="19"/>
                      <a:pt x="1973" y="19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cubicBezTo>
                      <a:pt x="1973" y="19"/>
                      <a:pt x="1973" y="19"/>
                      <a:pt x="1973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73" y="14"/>
                      <a:pt x="1973" y="14"/>
                      <a:pt x="1973" y="14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cubicBezTo>
                      <a:pt x="1973" y="14"/>
                      <a:pt x="1973" y="14"/>
                      <a:pt x="1973" y="14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cubicBezTo>
                      <a:pt x="1973" y="9"/>
                      <a:pt x="1973" y="9"/>
                      <a:pt x="1968" y="9"/>
                    </a:cubicBezTo>
                    <a:cubicBezTo>
                      <a:pt x="1963" y="9"/>
                      <a:pt x="1949" y="9"/>
                      <a:pt x="1930" y="9"/>
                    </a:cubicBezTo>
                    <a:cubicBezTo>
                      <a:pt x="1874" y="14"/>
                      <a:pt x="1771" y="14"/>
                      <a:pt x="1645" y="14"/>
                    </a:cubicBezTo>
                    <a:cubicBezTo>
                      <a:pt x="1378" y="14"/>
                      <a:pt x="1003" y="9"/>
                      <a:pt x="689" y="9"/>
                    </a:cubicBezTo>
                    <a:cubicBezTo>
                      <a:pt x="534" y="4"/>
                      <a:pt x="394" y="4"/>
                      <a:pt x="295" y="4"/>
                    </a:cubicBezTo>
                    <a:cubicBezTo>
                      <a:pt x="244" y="4"/>
                      <a:pt x="202" y="4"/>
                      <a:pt x="173" y="0"/>
                    </a:cubicBezTo>
                    <a:cubicBezTo>
                      <a:pt x="145" y="0"/>
                      <a:pt x="131" y="0"/>
                      <a:pt x="131" y="0"/>
                    </a:cubicBezTo>
                    <a:cubicBezTo>
                      <a:pt x="122" y="0"/>
                      <a:pt x="117" y="9"/>
                      <a:pt x="117" y="19"/>
                    </a:cubicBezTo>
                    <a:cubicBezTo>
                      <a:pt x="117" y="23"/>
                      <a:pt x="122" y="32"/>
                      <a:pt x="131" y="32"/>
                    </a:cubicBezTo>
                    <a:cubicBezTo>
                      <a:pt x="131" y="32"/>
                      <a:pt x="1110" y="42"/>
                      <a:pt x="1645" y="42"/>
                    </a:cubicBezTo>
                    <a:cubicBezTo>
                      <a:pt x="1743" y="42"/>
                      <a:pt x="1827" y="42"/>
                      <a:pt x="1884" y="42"/>
                    </a:cubicBezTo>
                    <a:cubicBezTo>
                      <a:pt x="1912" y="42"/>
                      <a:pt x="1935" y="42"/>
                      <a:pt x="1954" y="37"/>
                    </a:cubicBezTo>
                    <a:cubicBezTo>
                      <a:pt x="1963" y="37"/>
                      <a:pt x="1968" y="37"/>
                      <a:pt x="1973" y="37"/>
                    </a:cubicBezTo>
                    <a:lnTo>
                      <a:pt x="1977" y="37"/>
                    </a:lnTo>
                    <a:cubicBezTo>
                      <a:pt x="1982" y="37"/>
                      <a:pt x="1982" y="37"/>
                      <a:pt x="1982" y="37"/>
                    </a:cubicBezTo>
                    <a:lnTo>
                      <a:pt x="1987" y="32"/>
                    </a:lnTo>
                    <a:cubicBezTo>
                      <a:pt x="1987" y="32"/>
                      <a:pt x="1992" y="32"/>
                      <a:pt x="1992" y="27"/>
                    </a:cubicBezTo>
                    <a:lnTo>
                      <a:pt x="1992" y="23"/>
                    </a:lnTo>
                    <a:cubicBezTo>
                      <a:pt x="1992" y="19"/>
                      <a:pt x="1992" y="19"/>
                      <a:pt x="1992" y="14"/>
                    </a:cubicBezTo>
                    <a:cubicBezTo>
                      <a:pt x="1987" y="14"/>
                      <a:pt x="1987" y="9"/>
                      <a:pt x="1987" y="9"/>
                    </a:cubicBezTo>
                    <a:cubicBezTo>
                      <a:pt x="1982" y="9"/>
                      <a:pt x="1982" y="9"/>
                      <a:pt x="1982" y="9"/>
                    </a:cubicBezTo>
                    <a:cubicBezTo>
                      <a:pt x="1982" y="9"/>
                      <a:pt x="1982" y="9"/>
                      <a:pt x="1977" y="4"/>
                    </a:cubicBezTo>
                    <a:cubicBezTo>
                      <a:pt x="1977" y="4"/>
                      <a:pt x="1977" y="4"/>
                      <a:pt x="1973" y="4"/>
                    </a:cubicBezTo>
                    <a:cubicBezTo>
                      <a:pt x="1968" y="4"/>
                      <a:pt x="1963" y="4"/>
                      <a:pt x="1949" y="4"/>
                    </a:cubicBezTo>
                    <a:cubicBezTo>
                      <a:pt x="1930" y="0"/>
                      <a:pt x="1907" y="0"/>
                      <a:pt x="1879" y="0"/>
                    </a:cubicBezTo>
                    <a:cubicBezTo>
                      <a:pt x="1776" y="0"/>
                      <a:pt x="1616" y="9"/>
                      <a:pt x="1429" y="23"/>
                    </a:cubicBezTo>
                    <a:cubicBezTo>
                      <a:pt x="867" y="65"/>
                      <a:pt x="94" y="150"/>
                      <a:pt x="94" y="150"/>
                    </a:cubicBezTo>
                    <a:cubicBezTo>
                      <a:pt x="94" y="164"/>
                      <a:pt x="94" y="164"/>
                      <a:pt x="94" y="164"/>
                    </a:cubicBezTo>
                    <a:cubicBezTo>
                      <a:pt x="99" y="178"/>
                      <a:pt x="99" y="178"/>
                      <a:pt x="99" y="178"/>
                    </a:cubicBezTo>
                    <a:cubicBezTo>
                      <a:pt x="413" y="107"/>
                      <a:pt x="745" y="88"/>
                      <a:pt x="1040" y="88"/>
                    </a:cubicBezTo>
                    <a:cubicBezTo>
                      <a:pt x="1302" y="88"/>
                      <a:pt x="1537" y="103"/>
                      <a:pt x="1706" y="122"/>
                    </a:cubicBezTo>
                    <a:cubicBezTo>
                      <a:pt x="1790" y="131"/>
                      <a:pt x="1856" y="140"/>
                      <a:pt x="1903" y="145"/>
                    </a:cubicBezTo>
                    <a:cubicBezTo>
                      <a:pt x="1926" y="150"/>
                      <a:pt x="1945" y="150"/>
                      <a:pt x="1954" y="154"/>
                    </a:cubicBezTo>
                    <a:cubicBezTo>
                      <a:pt x="1963" y="154"/>
                      <a:pt x="1968" y="154"/>
                      <a:pt x="1968" y="154"/>
                    </a:cubicBezTo>
                    <a:cubicBezTo>
                      <a:pt x="1973" y="154"/>
                      <a:pt x="1973" y="154"/>
                      <a:pt x="1973" y="154"/>
                    </a:cubicBezTo>
                    <a:cubicBezTo>
                      <a:pt x="1977" y="140"/>
                      <a:pt x="1977" y="140"/>
                      <a:pt x="1977" y="140"/>
                    </a:cubicBezTo>
                    <a:cubicBezTo>
                      <a:pt x="1977" y="126"/>
                      <a:pt x="1977" y="126"/>
                      <a:pt x="1977" y="126"/>
                    </a:cubicBezTo>
                    <a:cubicBezTo>
                      <a:pt x="1771" y="107"/>
                      <a:pt x="1579" y="103"/>
                      <a:pt x="1401" y="103"/>
                    </a:cubicBezTo>
                    <a:cubicBezTo>
                      <a:pt x="534" y="103"/>
                      <a:pt x="14" y="272"/>
                      <a:pt x="14" y="272"/>
                    </a:cubicBezTo>
                    <a:cubicBezTo>
                      <a:pt x="5" y="276"/>
                      <a:pt x="0" y="285"/>
                      <a:pt x="5" y="290"/>
                    </a:cubicBezTo>
                    <a:cubicBezTo>
                      <a:pt x="5" y="299"/>
                      <a:pt x="14" y="304"/>
                      <a:pt x="23" y="299"/>
                    </a:cubicBezTo>
                  </a:path>
                </a:pathLst>
              </a:custGeom>
              <a:solidFill>
                <a:srgbClr val="A57C5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="" xmlns:a16="http://schemas.microsoft.com/office/drawing/2014/main" id="{577403BB-FDB3-4CBC-A3F3-7D747BE5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821" y="2836141"/>
                <a:ext cx="456194" cy="1001595"/>
              </a:xfrm>
              <a:custGeom>
                <a:avLst/>
                <a:gdLst>
                  <a:gd name="T0" fmla="*/ 0 w 1018"/>
                  <a:gd name="T1" fmla="*/ 2231 h 2232"/>
                  <a:gd name="T2" fmla="*/ 1017 w 1018"/>
                  <a:gd name="T3" fmla="*/ 2231 h 2232"/>
                  <a:gd name="T4" fmla="*/ 1017 w 1018"/>
                  <a:gd name="T5" fmla="*/ 0 h 2232"/>
                  <a:gd name="T6" fmla="*/ 0 w 1018"/>
                  <a:gd name="T7" fmla="*/ 0 h 2232"/>
                  <a:gd name="T8" fmla="*/ 0 w 1018"/>
                  <a:gd name="T9" fmla="*/ 2231 h 2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8" h="2232">
                    <a:moveTo>
                      <a:pt x="0" y="2231"/>
                    </a:moveTo>
                    <a:lnTo>
                      <a:pt x="1017" y="2231"/>
                    </a:lnTo>
                    <a:lnTo>
                      <a:pt x="1017" y="0"/>
                    </a:lnTo>
                    <a:lnTo>
                      <a:pt x="0" y="0"/>
                    </a:lnTo>
                    <a:lnTo>
                      <a:pt x="0" y="2231"/>
                    </a:lnTo>
                  </a:path>
                </a:pathLst>
              </a:custGeom>
              <a:solidFill>
                <a:srgbClr val="D4BA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4" name="Text Box 9">
                <a:extLst>
                  <a:ext uri="{FF2B5EF4-FFF2-40B4-BE49-F238E27FC236}">
                    <a16:creationId xmlns="" xmlns:a16="http://schemas.microsoft.com/office/drawing/2014/main" id="{E92A45E5-2DB1-4707-9BA5-06079B0A4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820" y="2606071"/>
                <a:ext cx="743794" cy="1134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sz="2000" baseline="-25000" dirty="0">
                    <a:solidFill>
                      <a:srgbClr val="C3A56C"/>
                    </a:solidFill>
                    <a:latin typeface="Myriad Pro" charset="0"/>
                    <a:cs typeface="Myriad Pro" charset="0"/>
                  </a:rPr>
                  <a:t>$</a:t>
                </a: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="" xmlns:a16="http://schemas.microsoft.com/office/drawing/2014/main" id="{48DF9F41-41ED-44BC-9066-4104974E0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831786"/>
                <a:ext cx="638671" cy="259820"/>
              </a:xfrm>
              <a:custGeom>
                <a:avLst/>
                <a:gdLst>
                  <a:gd name="T0" fmla="*/ 1369 w 1426"/>
                  <a:gd name="T1" fmla="*/ 178 h 582"/>
                  <a:gd name="T2" fmla="*/ 1369 w 1426"/>
                  <a:gd name="T3" fmla="*/ 178 h 582"/>
                  <a:gd name="T4" fmla="*/ 713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3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9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9" y="178"/>
                    </a:moveTo>
                    <a:lnTo>
                      <a:pt x="1369" y="178"/>
                    </a:lnTo>
                    <a:cubicBezTo>
                      <a:pt x="1261" y="75"/>
                      <a:pt x="1008" y="0"/>
                      <a:pt x="713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5"/>
                      <a:pt x="319" y="581"/>
                      <a:pt x="713" y="581"/>
                    </a:cubicBezTo>
                    <a:cubicBezTo>
                      <a:pt x="1106" y="581"/>
                      <a:pt x="1425" y="455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9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="" xmlns:a16="http://schemas.microsoft.com/office/drawing/2014/main" id="{EACB5152-ED69-440D-9484-59E49E71F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780219"/>
                <a:ext cx="638671" cy="259820"/>
              </a:xfrm>
              <a:custGeom>
                <a:avLst/>
                <a:gdLst>
                  <a:gd name="T0" fmla="*/ 1425 w 1426"/>
                  <a:gd name="T1" fmla="*/ 290 h 581"/>
                  <a:gd name="T2" fmla="*/ 1425 w 1426"/>
                  <a:gd name="T3" fmla="*/ 290 h 581"/>
                  <a:gd name="T4" fmla="*/ 713 w 1426"/>
                  <a:gd name="T5" fmla="*/ 580 h 581"/>
                  <a:gd name="T6" fmla="*/ 0 w 1426"/>
                  <a:gd name="T7" fmla="*/ 290 h 581"/>
                  <a:gd name="T8" fmla="*/ 713 w 1426"/>
                  <a:gd name="T9" fmla="*/ 0 h 581"/>
                  <a:gd name="T10" fmla="*/ 1425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49"/>
                      <a:pt x="1106" y="580"/>
                      <a:pt x="713" y="580"/>
                    </a:cubicBezTo>
                    <a:cubicBezTo>
                      <a:pt x="319" y="580"/>
                      <a:pt x="0" y="449"/>
                      <a:pt x="0" y="290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7" name="Freeform 12">
                <a:extLst>
                  <a:ext uri="{FF2B5EF4-FFF2-40B4-BE49-F238E27FC236}">
                    <a16:creationId xmlns="" xmlns:a16="http://schemas.microsoft.com/office/drawing/2014/main" id="{1365232F-1591-4958-AA5A-EA0F89239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3788152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9 w 1234"/>
                  <a:gd name="T5" fmla="*/ 483 h 484"/>
                  <a:gd name="T6" fmla="*/ 0 w 1234"/>
                  <a:gd name="T7" fmla="*/ 239 h 484"/>
                  <a:gd name="T8" fmla="*/ 619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6" y="483"/>
                      <a:pt x="619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6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8" name="Freeform 13">
                <a:extLst>
                  <a:ext uri="{FF2B5EF4-FFF2-40B4-BE49-F238E27FC236}">
                    <a16:creationId xmlns="" xmlns:a16="http://schemas.microsoft.com/office/drawing/2014/main" id="{251C73C8-A75B-49F4-9112-9443D434B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62368"/>
                <a:ext cx="638671" cy="259820"/>
              </a:xfrm>
              <a:custGeom>
                <a:avLst/>
                <a:gdLst>
                  <a:gd name="T0" fmla="*/ 1368 w 1426"/>
                  <a:gd name="T1" fmla="*/ 177 h 581"/>
                  <a:gd name="T2" fmla="*/ 1368 w 1426"/>
                  <a:gd name="T3" fmla="*/ 177 h 581"/>
                  <a:gd name="T4" fmla="*/ 712 w 1426"/>
                  <a:gd name="T5" fmla="*/ 0 h 581"/>
                  <a:gd name="T6" fmla="*/ 56 w 1426"/>
                  <a:gd name="T7" fmla="*/ 177 h 581"/>
                  <a:gd name="T8" fmla="*/ 0 w 1426"/>
                  <a:gd name="T9" fmla="*/ 177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7 h 581"/>
                  <a:gd name="T18" fmla="*/ 1368 w 1426"/>
                  <a:gd name="T19" fmla="*/ 17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7"/>
                    </a:moveTo>
                    <a:lnTo>
                      <a:pt x="1368" y="177"/>
                    </a:lnTo>
                    <a:cubicBezTo>
                      <a:pt x="1260" y="74"/>
                      <a:pt x="1007" y="0"/>
                      <a:pt x="712" y="0"/>
                    </a:cubicBezTo>
                    <a:cubicBezTo>
                      <a:pt x="417" y="0"/>
                      <a:pt x="164" y="74"/>
                      <a:pt x="56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8" y="580"/>
                      <a:pt x="712" y="580"/>
                    </a:cubicBezTo>
                    <a:cubicBezTo>
                      <a:pt x="1106" y="580"/>
                      <a:pt x="1425" y="454"/>
                      <a:pt x="1425" y="290"/>
                    </a:cubicBezTo>
                    <a:cubicBezTo>
                      <a:pt x="1425" y="177"/>
                      <a:pt x="1425" y="177"/>
                      <a:pt x="1425" y="177"/>
                    </a:cubicBezTo>
                    <a:lnTo>
                      <a:pt x="1368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9" name="Freeform 14">
                <a:extLst>
                  <a:ext uri="{FF2B5EF4-FFF2-40B4-BE49-F238E27FC236}">
                    <a16:creationId xmlns="" xmlns:a16="http://schemas.microsoft.com/office/drawing/2014/main" id="{F251624C-8570-4758-8E67-C2040049B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10801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0" name="Freeform 15">
                <a:extLst>
                  <a:ext uri="{FF2B5EF4-FFF2-40B4-BE49-F238E27FC236}">
                    <a16:creationId xmlns="" xmlns:a16="http://schemas.microsoft.com/office/drawing/2014/main" id="{F0C049D6-B2A2-4BBB-BA65-3ACE29DFD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718735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8 w 1233"/>
                  <a:gd name="T5" fmla="*/ 482 h 483"/>
                  <a:gd name="T6" fmla="*/ 0 w 1233"/>
                  <a:gd name="T7" fmla="*/ 243 h 483"/>
                  <a:gd name="T8" fmla="*/ 618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4"/>
                      <a:pt x="956" y="482"/>
                      <a:pt x="618" y="482"/>
                    </a:cubicBezTo>
                    <a:cubicBezTo>
                      <a:pt x="276" y="482"/>
                      <a:pt x="0" y="374"/>
                      <a:pt x="0" y="243"/>
                    </a:cubicBezTo>
                    <a:cubicBezTo>
                      <a:pt x="0" y="107"/>
                      <a:pt x="276" y="0"/>
                      <a:pt x="618" y="0"/>
                    </a:cubicBezTo>
                    <a:cubicBezTo>
                      <a:pt x="956" y="0"/>
                      <a:pt x="1232" y="107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1" name="Freeform 16">
                <a:extLst>
                  <a:ext uri="{FF2B5EF4-FFF2-40B4-BE49-F238E27FC236}">
                    <a16:creationId xmlns="" xmlns:a16="http://schemas.microsoft.com/office/drawing/2014/main" id="{748B5192-6CEE-4015-8977-B9C3A525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00884"/>
                <a:ext cx="638671" cy="259820"/>
              </a:xfrm>
              <a:custGeom>
                <a:avLst/>
                <a:gdLst>
                  <a:gd name="T0" fmla="*/ 1368 w 1426"/>
                  <a:gd name="T1" fmla="*/ 174 h 582"/>
                  <a:gd name="T2" fmla="*/ 1368 w 1426"/>
                  <a:gd name="T3" fmla="*/ 174 h 582"/>
                  <a:gd name="T4" fmla="*/ 712 w 1426"/>
                  <a:gd name="T5" fmla="*/ 0 h 582"/>
                  <a:gd name="T6" fmla="*/ 56 w 1426"/>
                  <a:gd name="T7" fmla="*/ 174 h 582"/>
                  <a:gd name="T8" fmla="*/ 0 w 1426"/>
                  <a:gd name="T9" fmla="*/ 174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4 h 582"/>
                  <a:gd name="T18" fmla="*/ 1368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4"/>
                    </a:moveTo>
                    <a:lnTo>
                      <a:pt x="1368" y="174"/>
                    </a:lnTo>
                    <a:cubicBezTo>
                      <a:pt x="1260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1"/>
                      <a:pt x="318" y="581"/>
                      <a:pt x="712" y="581"/>
                    </a:cubicBezTo>
                    <a:cubicBezTo>
                      <a:pt x="1106" y="581"/>
                      <a:pt x="1425" y="451"/>
                      <a:pt x="1425" y="291"/>
                    </a:cubicBezTo>
                    <a:cubicBezTo>
                      <a:pt x="1425" y="174"/>
                      <a:pt x="1425" y="174"/>
                      <a:pt x="1425" y="174"/>
                    </a:cubicBezTo>
                    <a:lnTo>
                      <a:pt x="1368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2" name="Freeform 17">
                <a:extLst>
                  <a:ext uri="{FF2B5EF4-FFF2-40B4-BE49-F238E27FC236}">
                    <a16:creationId xmlns="" xmlns:a16="http://schemas.microsoft.com/office/drawing/2014/main" id="{58DEE775-7897-420D-BF2C-A9D20AEE4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647334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1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3" name="Freeform 18">
                <a:extLst>
                  <a:ext uri="{FF2B5EF4-FFF2-40B4-BE49-F238E27FC236}">
                    <a16:creationId xmlns="" xmlns:a16="http://schemas.microsoft.com/office/drawing/2014/main" id="{F92235DE-D801-48B0-8AF8-454B8F17D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655267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4" name="Freeform 19">
                <a:extLst>
                  <a:ext uri="{FF2B5EF4-FFF2-40B4-BE49-F238E27FC236}">
                    <a16:creationId xmlns="" xmlns:a16="http://schemas.microsoft.com/office/drawing/2014/main" id="{71982842-ED2C-424F-B496-1E005F7D4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635434"/>
                <a:ext cx="638671" cy="259820"/>
              </a:xfrm>
              <a:custGeom>
                <a:avLst/>
                <a:gdLst>
                  <a:gd name="T0" fmla="*/ 1368 w 1426"/>
                  <a:gd name="T1" fmla="*/ 174 h 582"/>
                  <a:gd name="T2" fmla="*/ 1368 w 1426"/>
                  <a:gd name="T3" fmla="*/ 174 h 582"/>
                  <a:gd name="T4" fmla="*/ 712 w 1426"/>
                  <a:gd name="T5" fmla="*/ 0 h 582"/>
                  <a:gd name="T6" fmla="*/ 56 w 1426"/>
                  <a:gd name="T7" fmla="*/ 174 h 582"/>
                  <a:gd name="T8" fmla="*/ 0 w 1426"/>
                  <a:gd name="T9" fmla="*/ 174 h 582"/>
                  <a:gd name="T10" fmla="*/ 0 w 1426"/>
                  <a:gd name="T11" fmla="*/ 290 h 582"/>
                  <a:gd name="T12" fmla="*/ 712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4 h 582"/>
                  <a:gd name="T18" fmla="*/ 1368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4"/>
                    </a:moveTo>
                    <a:lnTo>
                      <a:pt x="1368" y="174"/>
                    </a:lnTo>
                    <a:cubicBezTo>
                      <a:pt x="1260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74"/>
                      <a:pt x="1425" y="174"/>
                      <a:pt x="1425" y="174"/>
                    </a:cubicBezTo>
                    <a:lnTo>
                      <a:pt x="1368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5" name="Freeform 20">
                <a:extLst>
                  <a:ext uri="{FF2B5EF4-FFF2-40B4-BE49-F238E27FC236}">
                    <a16:creationId xmlns="" xmlns:a16="http://schemas.microsoft.com/office/drawing/2014/main" id="{87378791-DBCC-4094-ADA2-944F02BDE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581883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1"/>
                      <a:pt x="712" y="581"/>
                    </a:cubicBezTo>
                    <a:cubicBezTo>
                      <a:pt x="318" y="581"/>
                      <a:pt x="0" y="455"/>
                      <a:pt x="0" y="291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6" name="Freeform 21">
                <a:extLst>
                  <a:ext uri="{FF2B5EF4-FFF2-40B4-BE49-F238E27FC236}">
                    <a16:creationId xmlns="" xmlns:a16="http://schemas.microsoft.com/office/drawing/2014/main" id="{1160CC5D-F2D5-4C10-A7BE-576437B0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591800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7" name="Freeform 22">
                <a:extLst>
                  <a:ext uri="{FF2B5EF4-FFF2-40B4-BE49-F238E27FC236}">
                    <a16:creationId xmlns="" xmlns:a16="http://schemas.microsoft.com/office/drawing/2014/main" id="{FC504195-1B52-4DAE-A82C-101C0CC24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566016"/>
                <a:ext cx="638671" cy="261803"/>
              </a:xfrm>
              <a:custGeom>
                <a:avLst/>
                <a:gdLst>
                  <a:gd name="T0" fmla="*/ 1369 w 1426"/>
                  <a:gd name="T1" fmla="*/ 179 h 587"/>
                  <a:gd name="T2" fmla="*/ 1369 w 1426"/>
                  <a:gd name="T3" fmla="*/ 179 h 587"/>
                  <a:gd name="T4" fmla="*/ 713 w 1426"/>
                  <a:gd name="T5" fmla="*/ 0 h 587"/>
                  <a:gd name="T6" fmla="*/ 56 w 1426"/>
                  <a:gd name="T7" fmla="*/ 179 h 587"/>
                  <a:gd name="T8" fmla="*/ 0 w 1426"/>
                  <a:gd name="T9" fmla="*/ 179 h 587"/>
                  <a:gd name="T10" fmla="*/ 0 w 1426"/>
                  <a:gd name="T11" fmla="*/ 291 h 587"/>
                  <a:gd name="T12" fmla="*/ 713 w 1426"/>
                  <a:gd name="T13" fmla="*/ 586 h 587"/>
                  <a:gd name="T14" fmla="*/ 1425 w 1426"/>
                  <a:gd name="T15" fmla="*/ 291 h 587"/>
                  <a:gd name="T16" fmla="*/ 1425 w 1426"/>
                  <a:gd name="T17" fmla="*/ 179 h 587"/>
                  <a:gd name="T18" fmla="*/ 1369 w 1426"/>
                  <a:gd name="T19" fmla="*/ 179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7">
                    <a:moveTo>
                      <a:pt x="1369" y="179"/>
                    </a:moveTo>
                    <a:lnTo>
                      <a:pt x="1369" y="179"/>
                    </a:lnTo>
                    <a:cubicBezTo>
                      <a:pt x="1261" y="76"/>
                      <a:pt x="1008" y="0"/>
                      <a:pt x="713" y="0"/>
                    </a:cubicBezTo>
                    <a:cubicBezTo>
                      <a:pt x="417" y="0"/>
                      <a:pt x="164" y="76"/>
                      <a:pt x="56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5"/>
                      <a:pt x="319" y="586"/>
                      <a:pt x="713" y="586"/>
                    </a:cubicBezTo>
                    <a:cubicBezTo>
                      <a:pt x="1106" y="586"/>
                      <a:pt x="1425" y="455"/>
                      <a:pt x="1425" y="291"/>
                    </a:cubicBezTo>
                    <a:cubicBezTo>
                      <a:pt x="1425" y="179"/>
                      <a:pt x="1425" y="179"/>
                      <a:pt x="1425" y="179"/>
                    </a:cubicBezTo>
                    <a:lnTo>
                      <a:pt x="1369" y="179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8" name="Freeform 23">
                <a:extLst>
                  <a:ext uri="{FF2B5EF4-FFF2-40B4-BE49-F238E27FC236}">
                    <a16:creationId xmlns="" xmlns:a16="http://schemas.microsoft.com/office/drawing/2014/main" id="{5926BC5F-88B2-47C9-8422-9087E10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514449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3 w 1426"/>
                  <a:gd name="T5" fmla="*/ 581 h 582"/>
                  <a:gd name="T6" fmla="*/ 0 w 1426"/>
                  <a:gd name="T7" fmla="*/ 291 h 582"/>
                  <a:gd name="T8" fmla="*/ 713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3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9" name="Freeform 24">
                <a:extLst>
                  <a:ext uri="{FF2B5EF4-FFF2-40B4-BE49-F238E27FC236}">
                    <a16:creationId xmlns="" xmlns:a16="http://schemas.microsoft.com/office/drawing/2014/main" id="{C39841BB-3275-46E4-883C-34350DF0B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524366"/>
                <a:ext cx="551400" cy="216186"/>
              </a:xfrm>
              <a:custGeom>
                <a:avLst/>
                <a:gdLst>
                  <a:gd name="T0" fmla="*/ 1228 w 1229"/>
                  <a:gd name="T1" fmla="*/ 243 h 483"/>
                  <a:gd name="T2" fmla="*/ 1228 w 1229"/>
                  <a:gd name="T3" fmla="*/ 243 h 483"/>
                  <a:gd name="T4" fmla="*/ 615 w 1229"/>
                  <a:gd name="T5" fmla="*/ 482 h 483"/>
                  <a:gd name="T6" fmla="*/ 0 w 1229"/>
                  <a:gd name="T7" fmla="*/ 243 h 483"/>
                  <a:gd name="T8" fmla="*/ 615 w 1229"/>
                  <a:gd name="T9" fmla="*/ 0 h 483"/>
                  <a:gd name="T10" fmla="*/ 1228 w 1229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9" h="483">
                    <a:moveTo>
                      <a:pt x="1228" y="243"/>
                    </a:moveTo>
                    <a:lnTo>
                      <a:pt x="1228" y="243"/>
                    </a:lnTo>
                    <a:cubicBezTo>
                      <a:pt x="1228" y="375"/>
                      <a:pt x="956" y="482"/>
                      <a:pt x="615" y="482"/>
                    </a:cubicBezTo>
                    <a:cubicBezTo>
                      <a:pt x="272" y="482"/>
                      <a:pt x="0" y="375"/>
                      <a:pt x="0" y="243"/>
                    </a:cubicBezTo>
                    <a:cubicBezTo>
                      <a:pt x="0" y="108"/>
                      <a:pt x="272" y="0"/>
                      <a:pt x="615" y="0"/>
                    </a:cubicBezTo>
                    <a:cubicBezTo>
                      <a:pt x="956" y="0"/>
                      <a:pt x="1228" y="108"/>
                      <a:pt x="1228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0" name="Freeform 25">
                <a:extLst>
                  <a:ext uri="{FF2B5EF4-FFF2-40B4-BE49-F238E27FC236}">
                    <a16:creationId xmlns="" xmlns:a16="http://schemas.microsoft.com/office/drawing/2014/main" id="{3669A2CF-5078-40A8-BD36-5A65205C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504532"/>
                <a:ext cx="638671" cy="259820"/>
              </a:xfrm>
              <a:custGeom>
                <a:avLst/>
                <a:gdLst>
                  <a:gd name="T0" fmla="*/ 1369 w 1426"/>
                  <a:gd name="T1" fmla="*/ 173 h 581"/>
                  <a:gd name="T2" fmla="*/ 1369 w 1426"/>
                  <a:gd name="T3" fmla="*/ 173 h 581"/>
                  <a:gd name="T4" fmla="*/ 713 w 1426"/>
                  <a:gd name="T5" fmla="*/ 0 h 581"/>
                  <a:gd name="T6" fmla="*/ 56 w 1426"/>
                  <a:gd name="T7" fmla="*/ 173 h 581"/>
                  <a:gd name="T8" fmla="*/ 0 w 1426"/>
                  <a:gd name="T9" fmla="*/ 173 h 581"/>
                  <a:gd name="T10" fmla="*/ 0 w 1426"/>
                  <a:gd name="T11" fmla="*/ 290 h 581"/>
                  <a:gd name="T12" fmla="*/ 713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3 h 581"/>
                  <a:gd name="T18" fmla="*/ 1369 w 1426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9" y="173"/>
                    </a:moveTo>
                    <a:lnTo>
                      <a:pt x="1369" y="173"/>
                    </a:lnTo>
                    <a:cubicBezTo>
                      <a:pt x="1261" y="70"/>
                      <a:pt x="1008" y="0"/>
                      <a:pt x="713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49"/>
                      <a:pt x="319" y="580"/>
                      <a:pt x="713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73"/>
                      <a:pt x="1425" y="173"/>
                      <a:pt x="1425" y="173"/>
                    </a:cubicBezTo>
                    <a:lnTo>
                      <a:pt x="1369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1" name="Freeform 26">
                <a:extLst>
                  <a:ext uri="{FF2B5EF4-FFF2-40B4-BE49-F238E27FC236}">
                    <a16:creationId xmlns="" xmlns:a16="http://schemas.microsoft.com/office/drawing/2014/main" id="{3CADA98C-F3BD-4449-B8F1-0B9027D64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450982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3 w 1426"/>
                  <a:gd name="T5" fmla="*/ 582 h 583"/>
                  <a:gd name="T6" fmla="*/ 0 w 1426"/>
                  <a:gd name="T7" fmla="*/ 291 h 583"/>
                  <a:gd name="T8" fmla="*/ 713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2"/>
                      <a:pt x="713" y="582"/>
                    </a:cubicBezTo>
                    <a:cubicBezTo>
                      <a:pt x="319" y="582"/>
                      <a:pt x="0" y="455"/>
                      <a:pt x="0" y="291"/>
                    </a:cubicBezTo>
                    <a:cubicBezTo>
                      <a:pt x="0" y="132"/>
                      <a:pt x="319" y="0"/>
                      <a:pt x="713" y="0"/>
                    </a:cubicBezTo>
                    <a:cubicBezTo>
                      <a:pt x="1106" y="0"/>
                      <a:pt x="1425" y="132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2" name="Freeform 27">
                <a:extLst>
                  <a:ext uri="{FF2B5EF4-FFF2-40B4-BE49-F238E27FC236}">
                    <a16:creationId xmlns="" xmlns:a16="http://schemas.microsoft.com/office/drawing/2014/main" id="{3E664011-6121-42D1-B260-C18EC2A1D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3460898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9 w 1234"/>
                  <a:gd name="T5" fmla="*/ 483 h 484"/>
                  <a:gd name="T6" fmla="*/ 0 w 1234"/>
                  <a:gd name="T7" fmla="*/ 244 h 484"/>
                  <a:gd name="T8" fmla="*/ 619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6" y="483"/>
                      <a:pt x="619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6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3" name="Freeform 28">
                <a:extLst>
                  <a:ext uri="{FF2B5EF4-FFF2-40B4-BE49-F238E27FC236}">
                    <a16:creationId xmlns="" xmlns:a16="http://schemas.microsoft.com/office/drawing/2014/main" id="{7BA8DF8C-F14D-4512-A09C-68109CB8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417264"/>
                <a:ext cx="638671" cy="259820"/>
              </a:xfrm>
              <a:custGeom>
                <a:avLst/>
                <a:gdLst>
                  <a:gd name="T0" fmla="*/ 1368 w 1426"/>
                  <a:gd name="T1" fmla="*/ 178 h 581"/>
                  <a:gd name="T2" fmla="*/ 1368 w 1426"/>
                  <a:gd name="T3" fmla="*/ 178 h 581"/>
                  <a:gd name="T4" fmla="*/ 712 w 1426"/>
                  <a:gd name="T5" fmla="*/ 0 h 581"/>
                  <a:gd name="T6" fmla="*/ 57 w 1426"/>
                  <a:gd name="T7" fmla="*/ 178 h 581"/>
                  <a:gd name="T8" fmla="*/ 0 w 1426"/>
                  <a:gd name="T9" fmla="*/ 178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8 h 581"/>
                  <a:gd name="T18" fmla="*/ 1368 w 1426"/>
                  <a:gd name="T19" fmla="*/ 178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4"/>
                      <a:pt x="1008" y="0"/>
                      <a:pt x="712" y="0"/>
                    </a:cubicBezTo>
                    <a:cubicBezTo>
                      <a:pt x="417" y="0"/>
                      <a:pt x="164" y="74"/>
                      <a:pt x="57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9" y="580"/>
                      <a:pt x="712" y="580"/>
                    </a:cubicBezTo>
                    <a:cubicBezTo>
                      <a:pt x="1106" y="580"/>
                      <a:pt x="1425" y="454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4" name="Freeform 29">
                <a:extLst>
                  <a:ext uri="{FF2B5EF4-FFF2-40B4-BE49-F238E27FC236}">
                    <a16:creationId xmlns="" xmlns:a16="http://schemas.microsoft.com/office/drawing/2014/main" id="{DBC34C99-0E22-4147-895D-D26A6F357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367681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5" name="Freeform 30">
                <a:extLst>
                  <a:ext uri="{FF2B5EF4-FFF2-40B4-BE49-F238E27FC236}">
                    <a16:creationId xmlns="" xmlns:a16="http://schemas.microsoft.com/office/drawing/2014/main" id="{FEA1238D-4114-4539-8BC8-C674DD28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375614"/>
                <a:ext cx="553383" cy="216186"/>
              </a:xfrm>
              <a:custGeom>
                <a:avLst/>
                <a:gdLst>
                  <a:gd name="T0" fmla="*/ 1232 w 1233"/>
                  <a:gd name="T1" fmla="*/ 239 h 483"/>
                  <a:gd name="T2" fmla="*/ 1232 w 1233"/>
                  <a:gd name="T3" fmla="*/ 239 h 483"/>
                  <a:gd name="T4" fmla="*/ 613 w 1233"/>
                  <a:gd name="T5" fmla="*/ 482 h 483"/>
                  <a:gd name="T6" fmla="*/ 0 w 1233"/>
                  <a:gd name="T7" fmla="*/ 239 h 483"/>
                  <a:gd name="T8" fmla="*/ 613 w 1233"/>
                  <a:gd name="T9" fmla="*/ 0 h 483"/>
                  <a:gd name="T10" fmla="*/ 1232 w 1233"/>
                  <a:gd name="T11" fmla="*/ 23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5" y="482"/>
                      <a:pt x="613" y="482"/>
                    </a:cubicBezTo>
                    <a:cubicBezTo>
                      <a:pt x="272" y="482"/>
                      <a:pt x="0" y="375"/>
                      <a:pt x="0" y="239"/>
                    </a:cubicBezTo>
                    <a:cubicBezTo>
                      <a:pt x="0" y="107"/>
                      <a:pt x="272" y="0"/>
                      <a:pt x="613" y="0"/>
                    </a:cubicBezTo>
                    <a:cubicBezTo>
                      <a:pt x="955" y="0"/>
                      <a:pt x="1232" y="107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6" name="Freeform 31">
                <a:extLst>
                  <a:ext uri="{FF2B5EF4-FFF2-40B4-BE49-F238E27FC236}">
                    <a16:creationId xmlns="" xmlns:a16="http://schemas.microsoft.com/office/drawing/2014/main" id="{8F94FFEE-947A-4B21-AED1-017ECBBF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345864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7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8" y="0"/>
                      <a:pt x="712" y="0"/>
                    </a:cubicBezTo>
                    <a:cubicBezTo>
                      <a:pt x="417" y="0"/>
                      <a:pt x="164" y="75"/>
                      <a:pt x="57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5"/>
                      <a:pt x="319" y="581"/>
                      <a:pt x="712" y="581"/>
                    </a:cubicBezTo>
                    <a:cubicBezTo>
                      <a:pt x="1106" y="581"/>
                      <a:pt x="1425" y="455"/>
                      <a:pt x="1425" y="291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7" name="Freeform 32">
                <a:extLst>
                  <a:ext uri="{FF2B5EF4-FFF2-40B4-BE49-F238E27FC236}">
                    <a16:creationId xmlns="" xmlns:a16="http://schemas.microsoft.com/office/drawing/2014/main" id="{2E68249A-7488-4C34-8313-5406082FB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296280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0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8" name="Freeform 33">
                <a:extLst>
                  <a:ext uri="{FF2B5EF4-FFF2-40B4-BE49-F238E27FC236}">
                    <a16:creationId xmlns="" xmlns:a16="http://schemas.microsoft.com/office/drawing/2014/main" id="{451522CF-EC0D-4BB8-A60F-6EDDBCD0F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304213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3 w 1233"/>
                  <a:gd name="T5" fmla="*/ 482 h 483"/>
                  <a:gd name="T6" fmla="*/ 0 w 1233"/>
                  <a:gd name="T7" fmla="*/ 243 h 483"/>
                  <a:gd name="T8" fmla="*/ 613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4"/>
                      <a:pt x="955" y="482"/>
                      <a:pt x="613" y="482"/>
                    </a:cubicBezTo>
                    <a:cubicBezTo>
                      <a:pt x="272" y="482"/>
                      <a:pt x="0" y="374"/>
                      <a:pt x="0" y="243"/>
                    </a:cubicBezTo>
                    <a:cubicBezTo>
                      <a:pt x="0" y="107"/>
                      <a:pt x="272" y="0"/>
                      <a:pt x="613" y="0"/>
                    </a:cubicBezTo>
                    <a:cubicBezTo>
                      <a:pt x="955" y="0"/>
                      <a:pt x="1232" y="107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9" name="Freeform 34">
                <a:extLst>
                  <a:ext uri="{FF2B5EF4-FFF2-40B4-BE49-F238E27FC236}">
                    <a16:creationId xmlns="" xmlns:a16="http://schemas.microsoft.com/office/drawing/2014/main" id="{249FA96C-9600-4458-8BF4-208153602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473" y="3286363"/>
                <a:ext cx="640655" cy="259820"/>
              </a:xfrm>
              <a:custGeom>
                <a:avLst/>
                <a:gdLst>
                  <a:gd name="T0" fmla="*/ 1368 w 1430"/>
                  <a:gd name="T1" fmla="*/ 178 h 582"/>
                  <a:gd name="T2" fmla="*/ 1368 w 1430"/>
                  <a:gd name="T3" fmla="*/ 178 h 582"/>
                  <a:gd name="T4" fmla="*/ 712 w 1430"/>
                  <a:gd name="T5" fmla="*/ 0 h 582"/>
                  <a:gd name="T6" fmla="*/ 56 w 1430"/>
                  <a:gd name="T7" fmla="*/ 178 h 582"/>
                  <a:gd name="T8" fmla="*/ 0 w 1430"/>
                  <a:gd name="T9" fmla="*/ 178 h 582"/>
                  <a:gd name="T10" fmla="*/ 0 w 1430"/>
                  <a:gd name="T11" fmla="*/ 291 h 582"/>
                  <a:gd name="T12" fmla="*/ 712 w 1430"/>
                  <a:gd name="T13" fmla="*/ 581 h 582"/>
                  <a:gd name="T14" fmla="*/ 1429 w 1430"/>
                  <a:gd name="T15" fmla="*/ 291 h 582"/>
                  <a:gd name="T16" fmla="*/ 1429 w 1430"/>
                  <a:gd name="T17" fmla="*/ 178 h 582"/>
                  <a:gd name="T18" fmla="*/ 1368 w 1430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0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21" y="0"/>
                      <a:pt x="168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9" y="450"/>
                      <a:pt x="1429" y="291"/>
                    </a:cubicBezTo>
                    <a:cubicBezTo>
                      <a:pt x="1429" y="178"/>
                      <a:pt x="1429" y="178"/>
                      <a:pt x="1429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0" name="Freeform 35">
                <a:extLst>
                  <a:ext uri="{FF2B5EF4-FFF2-40B4-BE49-F238E27FC236}">
                    <a16:creationId xmlns="" xmlns:a16="http://schemas.microsoft.com/office/drawing/2014/main" id="{3BB3A523-01AB-4005-B8AB-90553062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473" y="3236779"/>
                <a:ext cx="640655" cy="259820"/>
              </a:xfrm>
              <a:custGeom>
                <a:avLst/>
                <a:gdLst>
                  <a:gd name="T0" fmla="*/ 1429 w 1430"/>
                  <a:gd name="T1" fmla="*/ 290 h 582"/>
                  <a:gd name="T2" fmla="*/ 1429 w 1430"/>
                  <a:gd name="T3" fmla="*/ 290 h 582"/>
                  <a:gd name="T4" fmla="*/ 712 w 1430"/>
                  <a:gd name="T5" fmla="*/ 581 h 582"/>
                  <a:gd name="T6" fmla="*/ 0 w 1430"/>
                  <a:gd name="T7" fmla="*/ 290 h 582"/>
                  <a:gd name="T8" fmla="*/ 712 w 1430"/>
                  <a:gd name="T9" fmla="*/ 0 h 582"/>
                  <a:gd name="T10" fmla="*/ 1429 w 1430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582">
                    <a:moveTo>
                      <a:pt x="1429" y="290"/>
                    </a:moveTo>
                    <a:lnTo>
                      <a:pt x="1429" y="290"/>
                    </a:lnTo>
                    <a:cubicBezTo>
                      <a:pt x="1429" y="450"/>
                      <a:pt x="1105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5" y="0"/>
                      <a:pt x="1429" y="131"/>
                      <a:pt x="1429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1" name="Freeform 36">
                <a:extLst>
                  <a:ext uri="{FF2B5EF4-FFF2-40B4-BE49-F238E27FC236}">
                    <a16:creationId xmlns="" xmlns:a16="http://schemas.microsoft.com/office/drawing/2014/main" id="{314A0C76-1018-4E9E-8299-1FB1CC651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3244712"/>
                <a:ext cx="553383" cy="216186"/>
              </a:xfrm>
              <a:custGeom>
                <a:avLst/>
                <a:gdLst>
                  <a:gd name="T0" fmla="*/ 1232 w 1233"/>
                  <a:gd name="T1" fmla="*/ 239 h 484"/>
                  <a:gd name="T2" fmla="*/ 1232 w 1233"/>
                  <a:gd name="T3" fmla="*/ 239 h 484"/>
                  <a:gd name="T4" fmla="*/ 614 w 1233"/>
                  <a:gd name="T5" fmla="*/ 483 h 484"/>
                  <a:gd name="T6" fmla="*/ 0 w 1233"/>
                  <a:gd name="T7" fmla="*/ 239 h 484"/>
                  <a:gd name="T8" fmla="*/ 614 w 1233"/>
                  <a:gd name="T9" fmla="*/ 0 h 484"/>
                  <a:gd name="T10" fmla="*/ 1232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6" y="483"/>
                      <a:pt x="614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6" y="0"/>
                      <a:pt x="1232" y="108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2" name="Freeform 37">
                <a:extLst>
                  <a:ext uri="{FF2B5EF4-FFF2-40B4-BE49-F238E27FC236}">
                    <a16:creationId xmlns="" xmlns:a16="http://schemas.microsoft.com/office/drawing/2014/main" id="{472EACC8-2C95-4343-B473-C0BD47A9F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214962"/>
                <a:ext cx="638671" cy="259820"/>
              </a:xfrm>
              <a:custGeom>
                <a:avLst/>
                <a:gdLst>
                  <a:gd name="T0" fmla="*/ 1369 w 1426"/>
                  <a:gd name="T1" fmla="*/ 178 h 582"/>
                  <a:gd name="T2" fmla="*/ 1369 w 1426"/>
                  <a:gd name="T3" fmla="*/ 178 h 582"/>
                  <a:gd name="T4" fmla="*/ 713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3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9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9" y="178"/>
                    </a:moveTo>
                    <a:lnTo>
                      <a:pt x="1369" y="178"/>
                    </a:lnTo>
                    <a:cubicBezTo>
                      <a:pt x="1261" y="75"/>
                      <a:pt x="1008" y="0"/>
                      <a:pt x="713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9" y="581"/>
                      <a:pt x="713" y="581"/>
                    </a:cubicBezTo>
                    <a:cubicBezTo>
                      <a:pt x="1106" y="581"/>
                      <a:pt x="1425" y="454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9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3" name="Freeform 38">
                <a:extLst>
                  <a:ext uri="{FF2B5EF4-FFF2-40B4-BE49-F238E27FC236}">
                    <a16:creationId xmlns="" xmlns:a16="http://schemas.microsoft.com/office/drawing/2014/main" id="{5DCD4B4A-4232-4160-A167-F6E365EE1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165378"/>
                <a:ext cx="638671" cy="259820"/>
              </a:xfrm>
              <a:custGeom>
                <a:avLst/>
                <a:gdLst>
                  <a:gd name="T0" fmla="*/ 1425 w 1426"/>
                  <a:gd name="T1" fmla="*/ 290 h 581"/>
                  <a:gd name="T2" fmla="*/ 1425 w 1426"/>
                  <a:gd name="T3" fmla="*/ 290 h 581"/>
                  <a:gd name="T4" fmla="*/ 713 w 1426"/>
                  <a:gd name="T5" fmla="*/ 580 h 581"/>
                  <a:gd name="T6" fmla="*/ 0 w 1426"/>
                  <a:gd name="T7" fmla="*/ 290 h 581"/>
                  <a:gd name="T8" fmla="*/ 713 w 1426"/>
                  <a:gd name="T9" fmla="*/ 0 h 581"/>
                  <a:gd name="T10" fmla="*/ 1425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49"/>
                      <a:pt x="1106" y="580"/>
                      <a:pt x="713" y="580"/>
                    </a:cubicBezTo>
                    <a:cubicBezTo>
                      <a:pt x="319" y="580"/>
                      <a:pt x="0" y="449"/>
                      <a:pt x="0" y="290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4" name="Freeform 39">
                <a:extLst>
                  <a:ext uri="{FF2B5EF4-FFF2-40B4-BE49-F238E27FC236}">
                    <a16:creationId xmlns="" xmlns:a16="http://schemas.microsoft.com/office/drawing/2014/main" id="{A33FB294-D246-40C4-AF3B-2F90938ED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173312"/>
                <a:ext cx="551400" cy="216186"/>
              </a:xfrm>
              <a:custGeom>
                <a:avLst/>
                <a:gdLst>
                  <a:gd name="T0" fmla="*/ 1228 w 1229"/>
                  <a:gd name="T1" fmla="*/ 243 h 484"/>
                  <a:gd name="T2" fmla="*/ 1228 w 1229"/>
                  <a:gd name="T3" fmla="*/ 243 h 484"/>
                  <a:gd name="T4" fmla="*/ 615 w 1229"/>
                  <a:gd name="T5" fmla="*/ 483 h 484"/>
                  <a:gd name="T6" fmla="*/ 0 w 1229"/>
                  <a:gd name="T7" fmla="*/ 243 h 484"/>
                  <a:gd name="T8" fmla="*/ 615 w 1229"/>
                  <a:gd name="T9" fmla="*/ 0 h 484"/>
                  <a:gd name="T10" fmla="*/ 1228 w 1229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9" h="484">
                    <a:moveTo>
                      <a:pt x="1228" y="243"/>
                    </a:moveTo>
                    <a:lnTo>
                      <a:pt x="1228" y="243"/>
                    </a:lnTo>
                    <a:cubicBezTo>
                      <a:pt x="1228" y="375"/>
                      <a:pt x="956" y="483"/>
                      <a:pt x="615" y="483"/>
                    </a:cubicBezTo>
                    <a:cubicBezTo>
                      <a:pt x="272" y="483"/>
                      <a:pt x="0" y="375"/>
                      <a:pt x="0" y="243"/>
                    </a:cubicBezTo>
                    <a:cubicBezTo>
                      <a:pt x="0" y="108"/>
                      <a:pt x="272" y="0"/>
                      <a:pt x="615" y="0"/>
                    </a:cubicBezTo>
                    <a:cubicBezTo>
                      <a:pt x="956" y="0"/>
                      <a:pt x="1228" y="108"/>
                      <a:pt x="1228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5" name="Freeform 40">
                <a:extLst>
                  <a:ext uri="{FF2B5EF4-FFF2-40B4-BE49-F238E27FC236}">
                    <a16:creationId xmlns="" xmlns:a16="http://schemas.microsoft.com/office/drawing/2014/main" id="{AF18A8B1-1EE2-4069-AFE3-CFF73A73B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139595"/>
                <a:ext cx="638671" cy="259820"/>
              </a:xfrm>
              <a:custGeom>
                <a:avLst/>
                <a:gdLst>
                  <a:gd name="T0" fmla="*/ 1368 w 1425"/>
                  <a:gd name="T1" fmla="*/ 178 h 582"/>
                  <a:gd name="T2" fmla="*/ 1368 w 1425"/>
                  <a:gd name="T3" fmla="*/ 178 h 582"/>
                  <a:gd name="T4" fmla="*/ 712 w 1425"/>
                  <a:gd name="T5" fmla="*/ 0 h 582"/>
                  <a:gd name="T6" fmla="*/ 56 w 1425"/>
                  <a:gd name="T7" fmla="*/ 178 h 582"/>
                  <a:gd name="T8" fmla="*/ 0 w 1425"/>
                  <a:gd name="T9" fmla="*/ 178 h 582"/>
                  <a:gd name="T10" fmla="*/ 0 w 1425"/>
                  <a:gd name="T11" fmla="*/ 291 h 582"/>
                  <a:gd name="T12" fmla="*/ 712 w 1425"/>
                  <a:gd name="T13" fmla="*/ 581 h 582"/>
                  <a:gd name="T14" fmla="*/ 1424 w 1425"/>
                  <a:gd name="T15" fmla="*/ 291 h 582"/>
                  <a:gd name="T16" fmla="*/ 1424 w 1425"/>
                  <a:gd name="T17" fmla="*/ 178 h 582"/>
                  <a:gd name="T18" fmla="*/ 1368 w 1425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4" y="450"/>
                      <a:pt x="1424" y="291"/>
                    </a:cubicBezTo>
                    <a:cubicBezTo>
                      <a:pt x="1424" y="178"/>
                      <a:pt x="1424" y="178"/>
                      <a:pt x="1424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6" name="Freeform 41">
                <a:extLst>
                  <a:ext uri="{FF2B5EF4-FFF2-40B4-BE49-F238E27FC236}">
                    <a16:creationId xmlns="" xmlns:a16="http://schemas.microsoft.com/office/drawing/2014/main" id="{12F17DCA-23DC-41F2-9021-F35B0637C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090011"/>
                <a:ext cx="638671" cy="259820"/>
              </a:xfrm>
              <a:custGeom>
                <a:avLst/>
                <a:gdLst>
                  <a:gd name="T0" fmla="*/ 1424 w 1425"/>
                  <a:gd name="T1" fmla="*/ 290 h 581"/>
                  <a:gd name="T2" fmla="*/ 1424 w 1425"/>
                  <a:gd name="T3" fmla="*/ 290 h 581"/>
                  <a:gd name="T4" fmla="*/ 712 w 1425"/>
                  <a:gd name="T5" fmla="*/ 580 h 581"/>
                  <a:gd name="T6" fmla="*/ 0 w 1425"/>
                  <a:gd name="T7" fmla="*/ 290 h 581"/>
                  <a:gd name="T8" fmla="*/ 712 w 1425"/>
                  <a:gd name="T9" fmla="*/ 0 h 581"/>
                  <a:gd name="T10" fmla="*/ 1424 w 1425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1">
                    <a:moveTo>
                      <a:pt x="1424" y="290"/>
                    </a:moveTo>
                    <a:lnTo>
                      <a:pt x="1424" y="290"/>
                    </a:lnTo>
                    <a:cubicBezTo>
                      <a:pt x="1424" y="449"/>
                      <a:pt x="1105" y="580"/>
                      <a:pt x="712" y="580"/>
                    </a:cubicBezTo>
                    <a:cubicBezTo>
                      <a:pt x="318" y="580"/>
                      <a:pt x="0" y="449"/>
                      <a:pt x="0" y="290"/>
                    </a:cubicBezTo>
                    <a:cubicBezTo>
                      <a:pt x="0" y="126"/>
                      <a:pt x="318" y="0"/>
                      <a:pt x="712" y="0"/>
                    </a:cubicBezTo>
                    <a:cubicBezTo>
                      <a:pt x="1105" y="0"/>
                      <a:pt x="1424" y="126"/>
                      <a:pt x="1424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7" name="Freeform 42">
                <a:extLst>
                  <a:ext uri="{FF2B5EF4-FFF2-40B4-BE49-F238E27FC236}">
                    <a16:creationId xmlns="" xmlns:a16="http://schemas.microsoft.com/office/drawing/2014/main" id="{C520E826-4141-43EB-841D-CBF368FD9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3097944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9 w 1234"/>
                  <a:gd name="T5" fmla="*/ 483 h 484"/>
                  <a:gd name="T6" fmla="*/ 0 w 1234"/>
                  <a:gd name="T7" fmla="*/ 239 h 484"/>
                  <a:gd name="T8" fmla="*/ 619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7" y="483"/>
                      <a:pt x="619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7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8" name="Freeform 43">
                <a:extLst>
                  <a:ext uri="{FF2B5EF4-FFF2-40B4-BE49-F238E27FC236}">
                    <a16:creationId xmlns="" xmlns:a16="http://schemas.microsoft.com/office/drawing/2014/main" id="{9DB00817-BF74-4215-9CB6-AA260F869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068194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2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9" name="Freeform 44">
                <a:extLst>
                  <a:ext uri="{FF2B5EF4-FFF2-40B4-BE49-F238E27FC236}">
                    <a16:creationId xmlns="" xmlns:a16="http://schemas.microsoft.com/office/drawing/2014/main" id="{2541EFD9-3FBA-4CB3-B332-522E46AE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016626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2 w 1426"/>
                  <a:gd name="T5" fmla="*/ 582 h 583"/>
                  <a:gd name="T6" fmla="*/ 0 w 1426"/>
                  <a:gd name="T7" fmla="*/ 291 h 583"/>
                  <a:gd name="T8" fmla="*/ 712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2"/>
                      <a:pt x="712" y="582"/>
                    </a:cubicBezTo>
                    <a:cubicBezTo>
                      <a:pt x="318" y="582"/>
                      <a:pt x="0" y="450"/>
                      <a:pt x="0" y="291"/>
                    </a:cubicBezTo>
                    <a:cubicBezTo>
                      <a:pt x="0" y="127"/>
                      <a:pt x="318" y="0"/>
                      <a:pt x="712" y="0"/>
                    </a:cubicBezTo>
                    <a:cubicBezTo>
                      <a:pt x="1106" y="0"/>
                      <a:pt x="1425" y="127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0" name="Freeform 45">
                <a:extLst>
                  <a:ext uri="{FF2B5EF4-FFF2-40B4-BE49-F238E27FC236}">
                    <a16:creationId xmlns="" xmlns:a16="http://schemas.microsoft.com/office/drawing/2014/main" id="{5F3C17FF-DD82-4713-8394-477990938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026543"/>
                <a:ext cx="553383" cy="216186"/>
              </a:xfrm>
              <a:custGeom>
                <a:avLst/>
                <a:gdLst>
                  <a:gd name="T0" fmla="*/ 1232 w 1233"/>
                  <a:gd name="T1" fmla="*/ 239 h 484"/>
                  <a:gd name="T2" fmla="*/ 1232 w 1233"/>
                  <a:gd name="T3" fmla="*/ 239 h 484"/>
                  <a:gd name="T4" fmla="*/ 618 w 1233"/>
                  <a:gd name="T5" fmla="*/ 483 h 484"/>
                  <a:gd name="T6" fmla="*/ 0 w 1233"/>
                  <a:gd name="T7" fmla="*/ 239 h 484"/>
                  <a:gd name="T8" fmla="*/ 618 w 1233"/>
                  <a:gd name="T9" fmla="*/ 0 h 484"/>
                  <a:gd name="T10" fmla="*/ 1232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39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1" name="Freeform 46">
                <a:extLst>
                  <a:ext uri="{FF2B5EF4-FFF2-40B4-BE49-F238E27FC236}">
                    <a16:creationId xmlns="" xmlns:a16="http://schemas.microsoft.com/office/drawing/2014/main" id="{EB6CE7B3-4E86-4322-989A-282243CD6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3008693"/>
                <a:ext cx="638671" cy="259820"/>
              </a:xfrm>
              <a:custGeom>
                <a:avLst/>
                <a:gdLst>
                  <a:gd name="T0" fmla="*/ 1368 w 1425"/>
                  <a:gd name="T1" fmla="*/ 179 h 583"/>
                  <a:gd name="T2" fmla="*/ 1368 w 1425"/>
                  <a:gd name="T3" fmla="*/ 179 h 583"/>
                  <a:gd name="T4" fmla="*/ 712 w 1425"/>
                  <a:gd name="T5" fmla="*/ 0 h 583"/>
                  <a:gd name="T6" fmla="*/ 56 w 1425"/>
                  <a:gd name="T7" fmla="*/ 179 h 583"/>
                  <a:gd name="T8" fmla="*/ 0 w 1425"/>
                  <a:gd name="T9" fmla="*/ 179 h 583"/>
                  <a:gd name="T10" fmla="*/ 0 w 1425"/>
                  <a:gd name="T11" fmla="*/ 291 h 583"/>
                  <a:gd name="T12" fmla="*/ 712 w 1425"/>
                  <a:gd name="T13" fmla="*/ 582 h 583"/>
                  <a:gd name="T14" fmla="*/ 1424 w 1425"/>
                  <a:gd name="T15" fmla="*/ 291 h 583"/>
                  <a:gd name="T16" fmla="*/ 1424 w 1425"/>
                  <a:gd name="T17" fmla="*/ 179 h 583"/>
                  <a:gd name="T18" fmla="*/ 1368 w 1425"/>
                  <a:gd name="T19" fmla="*/ 179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3">
                    <a:moveTo>
                      <a:pt x="1368" y="179"/>
                    </a:moveTo>
                    <a:lnTo>
                      <a:pt x="1368" y="179"/>
                    </a:lnTo>
                    <a:cubicBezTo>
                      <a:pt x="1261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1"/>
                      <a:pt x="319" y="582"/>
                      <a:pt x="712" y="582"/>
                    </a:cubicBezTo>
                    <a:cubicBezTo>
                      <a:pt x="1105" y="582"/>
                      <a:pt x="1424" y="451"/>
                      <a:pt x="1424" y="291"/>
                    </a:cubicBezTo>
                    <a:cubicBezTo>
                      <a:pt x="1424" y="179"/>
                      <a:pt x="1424" y="179"/>
                      <a:pt x="1424" y="179"/>
                    </a:cubicBezTo>
                    <a:lnTo>
                      <a:pt x="1368" y="179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2" name="Freeform 47">
                <a:extLst>
                  <a:ext uri="{FF2B5EF4-FFF2-40B4-BE49-F238E27FC236}">
                    <a16:creationId xmlns="" xmlns:a16="http://schemas.microsoft.com/office/drawing/2014/main" id="{638F5D68-D661-4EAB-9F7E-A609B909E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959109"/>
                <a:ext cx="638671" cy="259820"/>
              </a:xfrm>
              <a:custGeom>
                <a:avLst/>
                <a:gdLst>
                  <a:gd name="T0" fmla="*/ 1424 w 1425"/>
                  <a:gd name="T1" fmla="*/ 291 h 582"/>
                  <a:gd name="T2" fmla="*/ 1424 w 1425"/>
                  <a:gd name="T3" fmla="*/ 291 h 582"/>
                  <a:gd name="T4" fmla="*/ 712 w 1425"/>
                  <a:gd name="T5" fmla="*/ 581 h 582"/>
                  <a:gd name="T6" fmla="*/ 0 w 1425"/>
                  <a:gd name="T7" fmla="*/ 291 h 582"/>
                  <a:gd name="T8" fmla="*/ 712 w 1425"/>
                  <a:gd name="T9" fmla="*/ 0 h 582"/>
                  <a:gd name="T10" fmla="*/ 1424 w 1425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2">
                    <a:moveTo>
                      <a:pt x="1424" y="291"/>
                    </a:moveTo>
                    <a:lnTo>
                      <a:pt x="1424" y="291"/>
                    </a:lnTo>
                    <a:cubicBezTo>
                      <a:pt x="1424" y="450"/>
                      <a:pt x="1105" y="581"/>
                      <a:pt x="712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27"/>
                      <a:pt x="319" y="0"/>
                      <a:pt x="712" y="0"/>
                    </a:cubicBezTo>
                    <a:cubicBezTo>
                      <a:pt x="1105" y="0"/>
                      <a:pt x="1424" y="127"/>
                      <a:pt x="1424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3" name="Freeform 48">
                <a:extLst>
                  <a:ext uri="{FF2B5EF4-FFF2-40B4-BE49-F238E27FC236}">
                    <a16:creationId xmlns="" xmlns:a16="http://schemas.microsoft.com/office/drawing/2014/main" id="{95782B08-9BA3-488A-AFC1-E0B1B2077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967043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4 w 1234"/>
                  <a:gd name="T5" fmla="*/ 483 h 484"/>
                  <a:gd name="T6" fmla="*/ 0 w 1234"/>
                  <a:gd name="T7" fmla="*/ 239 h 484"/>
                  <a:gd name="T8" fmla="*/ 614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4" name="Freeform 49">
                <a:extLst>
                  <a:ext uri="{FF2B5EF4-FFF2-40B4-BE49-F238E27FC236}">
                    <a16:creationId xmlns="" xmlns:a16="http://schemas.microsoft.com/office/drawing/2014/main" id="{76032FBD-AF68-4480-A3D5-901419EBB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937292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1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5" name="Freeform 50">
                <a:extLst>
                  <a:ext uri="{FF2B5EF4-FFF2-40B4-BE49-F238E27FC236}">
                    <a16:creationId xmlns="" xmlns:a16="http://schemas.microsoft.com/office/drawing/2014/main" id="{68145FD0-D658-4C88-BB84-55D66D243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87708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26"/>
                      <a:pt x="318" y="0"/>
                      <a:pt x="712" y="0"/>
                    </a:cubicBezTo>
                    <a:cubicBezTo>
                      <a:pt x="1106" y="0"/>
                      <a:pt x="1425" y="126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6" name="Freeform 51">
                <a:extLst>
                  <a:ext uri="{FF2B5EF4-FFF2-40B4-BE49-F238E27FC236}">
                    <a16:creationId xmlns="" xmlns:a16="http://schemas.microsoft.com/office/drawing/2014/main" id="{1AA1F731-2344-4D23-8F52-A1C308C9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2895642"/>
                <a:ext cx="553383" cy="216186"/>
              </a:xfrm>
              <a:custGeom>
                <a:avLst/>
                <a:gdLst>
                  <a:gd name="T0" fmla="*/ 1232 w 1233"/>
                  <a:gd name="T1" fmla="*/ 240 h 484"/>
                  <a:gd name="T2" fmla="*/ 1232 w 1233"/>
                  <a:gd name="T3" fmla="*/ 240 h 484"/>
                  <a:gd name="T4" fmla="*/ 618 w 1233"/>
                  <a:gd name="T5" fmla="*/ 483 h 484"/>
                  <a:gd name="T6" fmla="*/ 0 w 1233"/>
                  <a:gd name="T7" fmla="*/ 240 h 484"/>
                  <a:gd name="T8" fmla="*/ 618 w 1233"/>
                  <a:gd name="T9" fmla="*/ 0 h 484"/>
                  <a:gd name="T10" fmla="*/ 1232 w 1233"/>
                  <a:gd name="T11" fmla="*/ 24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0"/>
                    </a:moveTo>
                    <a:lnTo>
                      <a:pt x="1232" y="240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0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0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7" name="Freeform 64">
                <a:extLst>
                  <a:ext uri="{FF2B5EF4-FFF2-40B4-BE49-F238E27FC236}">
                    <a16:creationId xmlns="" xmlns:a16="http://schemas.microsoft.com/office/drawing/2014/main" id="{BB1E030B-787F-46AD-924E-EBED04453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470" y="3831786"/>
                <a:ext cx="638671" cy="259820"/>
              </a:xfrm>
              <a:custGeom>
                <a:avLst/>
                <a:gdLst>
                  <a:gd name="T0" fmla="*/ 56 w 1426"/>
                  <a:gd name="T1" fmla="*/ 178 h 582"/>
                  <a:gd name="T2" fmla="*/ 56 w 1426"/>
                  <a:gd name="T3" fmla="*/ 178 h 582"/>
                  <a:gd name="T4" fmla="*/ 712 w 1426"/>
                  <a:gd name="T5" fmla="*/ 0 h 582"/>
                  <a:gd name="T6" fmla="*/ 1368 w 1426"/>
                  <a:gd name="T7" fmla="*/ 178 h 582"/>
                  <a:gd name="T8" fmla="*/ 1425 w 1426"/>
                  <a:gd name="T9" fmla="*/ 178 h 582"/>
                  <a:gd name="T10" fmla="*/ 1425 w 1426"/>
                  <a:gd name="T11" fmla="*/ 290 h 582"/>
                  <a:gd name="T12" fmla="*/ 712 w 1426"/>
                  <a:gd name="T13" fmla="*/ 581 h 582"/>
                  <a:gd name="T14" fmla="*/ 0 w 1426"/>
                  <a:gd name="T15" fmla="*/ 290 h 582"/>
                  <a:gd name="T16" fmla="*/ 0 w 1426"/>
                  <a:gd name="T17" fmla="*/ 178 h 582"/>
                  <a:gd name="T18" fmla="*/ 56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6" y="178"/>
                    </a:moveTo>
                    <a:lnTo>
                      <a:pt x="56" y="178"/>
                    </a:lnTo>
                    <a:cubicBezTo>
                      <a:pt x="164" y="75"/>
                      <a:pt x="417" y="0"/>
                      <a:pt x="712" y="0"/>
                    </a:cubicBezTo>
                    <a:cubicBezTo>
                      <a:pt x="1008" y="0"/>
                      <a:pt x="1260" y="75"/>
                      <a:pt x="1368" y="178"/>
                    </a:cubicBezTo>
                    <a:cubicBezTo>
                      <a:pt x="1425" y="178"/>
                      <a:pt x="1425" y="178"/>
                      <a:pt x="1425" y="178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5"/>
                      <a:pt x="1106" y="581"/>
                      <a:pt x="712" y="581"/>
                    </a:cubicBezTo>
                    <a:cubicBezTo>
                      <a:pt x="318" y="581"/>
                      <a:pt x="0" y="455"/>
                      <a:pt x="0" y="290"/>
                    </a:cubicBezTo>
                    <a:cubicBezTo>
                      <a:pt x="0" y="178"/>
                      <a:pt x="0" y="178"/>
                      <a:pt x="0" y="178"/>
                    </a:cubicBezTo>
                    <a:lnTo>
                      <a:pt x="56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8" name="Freeform 65">
                <a:extLst>
                  <a:ext uri="{FF2B5EF4-FFF2-40B4-BE49-F238E27FC236}">
                    <a16:creationId xmlns="" xmlns:a16="http://schemas.microsoft.com/office/drawing/2014/main" id="{022124BA-5C36-4956-A956-097DD2AF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470" y="3780219"/>
                <a:ext cx="638671" cy="259820"/>
              </a:xfrm>
              <a:custGeom>
                <a:avLst/>
                <a:gdLst>
                  <a:gd name="T0" fmla="*/ 0 w 1426"/>
                  <a:gd name="T1" fmla="*/ 290 h 581"/>
                  <a:gd name="T2" fmla="*/ 0 w 1426"/>
                  <a:gd name="T3" fmla="*/ 290 h 581"/>
                  <a:gd name="T4" fmla="*/ 712 w 1426"/>
                  <a:gd name="T5" fmla="*/ 580 h 581"/>
                  <a:gd name="T6" fmla="*/ 1425 w 1426"/>
                  <a:gd name="T7" fmla="*/ 290 h 581"/>
                  <a:gd name="T8" fmla="*/ 712 w 1426"/>
                  <a:gd name="T9" fmla="*/ 0 h 581"/>
                  <a:gd name="T10" fmla="*/ 0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0" y="290"/>
                    </a:moveTo>
                    <a:lnTo>
                      <a:pt x="0" y="290"/>
                    </a:lnTo>
                    <a:cubicBezTo>
                      <a:pt x="0" y="449"/>
                      <a:pt x="318" y="580"/>
                      <a:pt x="712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8" y="0"/>
                      <a:pt x="0" y="131"/>
                      <a:pt x="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9" name="Freeform 66">
                <a:extLst>
                  <a:ext uri="{FF2B5EF4-FFF2-40B4-BE49-F238E27FC236}">
                    <a16:creationId xmlns="" xmlns:a16="http://schemas.microsoft.com/office/drawing/2014/main" id="{A522C5D1-4ADD-4E53-94BF-14B22C4C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123" y="3788152"/>
                <a:ext cx="553383" cy="216186"/>
              </a:xfrm>
              <a:custGeom>
                <a:avLst/>
                <a:gdLst>
                  <a:gd name="T0" fmla="*/ 0 w 1233"/>
                  <a:gd name="T1" fmla="*/ 239 h 484"/>
                  <a:gd name="T2" fmla="*/ 0 w 1233"/>
                  <a:gd name="T3" fmla="*/ 239 h 484"/>
                  <a:gd name="T4" fmla="*/ 618 w 1233"/>
                  <a:gd name="T5" fmla="*/ 483 h 484"/>
                  <a:gd name="T6" fmla="*/ 1232 w 1233"/>
                  <a:gd name="T7" fmla="*/ 239 h 484"/>
                  <a:gd name="T8" fmla="*/ 618 w 1233"/>
                  <a:gd name="T9" fmla="*/ 0 h 484"/>
                  <a:gd name="T10" fmla="*/ 0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39"/>
                    </a:moveTo>
                    <a:lnTo>
                      <a:pt x="0" y="239"/>
                    </a:lnTo>
                    <a:cubicBezTo>
                      <a:pt x="0" y="375"/>
                      <a:pt x="276" y="483"/>
                      <a:pt x="618" y="483"/>
                    </a:cubicBezTo>
                    <a:cubicBezTo>
                      <a:pt x="956" y="483"/>
                      <a:pt x="1232" y="375"/>
                      <a:pt x="1232" y="239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6" y="0"/>
                      <a:pt x="0" y="108"/>
                      <a:pt x="0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0" name="Freeform 67">
                <a:extLst>
                  <a:ext uri="{FF2B5EF4-FFF2-40B4-BE49-F238E27FC236}">
                    <a16:creationId xmlns="" xmlns:a16="http://schemas.microsoft.com/office/drawing/2014/main" id="{0E24983A-2D2E-4623-B35C-C47FEE33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62368"/>
                <a:ext cx="638671" cy="259820"/>
              </a:xfrm>
              <a:custGeom>
                <a:avLst/>
                <a:gdLst>
                  <a:gd name="T0" fmla="*/ 57 w 1426"/>
                  <a:gd name="T1" fmla="*/ 177 h 581"/>
                  <a:gd name="T2" fmla="*/ 57 w 1426"/>
                  <a:gd name="T3" fmla="*/ 177 h 581"/>
                  <a:gd name="T4" fmla="*/ 712 w 1426"/>
                  <a:gd name="T5" fmla="*/ 0 h 581"/>
                  <a:gd name="T6" fmla="*/ 1368 w 1426"/>
                  <a:gd name="T7" fmla="*/ 177 h 581"/>
                  <a:gd name="T8" fmla="*/ 1425 w 1426"/>
                  <a:gd name="T9" fmla="*/ 177 h 581"/>
                  <a:gd name="T10" fmla="*/ 1425 w 1426"/>
                  <a:gd name="T11" fmla="*/ 290 h 581"/>
                  <a:gd name="T12" fmla="*/ 712 w 1426"/>
                  <a:gd name="T13" fmla="*/ 580 h 581"/>
                  <a:gd name="T14" fmla="*/ 0 w 1426"/>
                  <a:gd name="T15" fmla="*/ 290 h 581"/>
                  <a:gd name="T16" fmla="*/ 0 w 1426"/>
                  <a:gd name="T17" fmla="*/ 177 h 581"/>
                  <a:gd name="T18" fmla="*/ 57 w 1426"/>
                  <a:gd name="T19" fmla="*/ 17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57" y="177"/>
                    </a:moveTo>
                    <a:lnTo>
                      <a:pt x="57" y="177"/>
                    </a:lnTo>
                    <a:cubicBezTo>
                      <a:pt x="164" y="74"/>
                      <a:pt x="417" y="0"/>
                      <a:pt x="712" y="0"/>
                    </a:cubicBezTo>
                    <a:cubicBezTo>
                      <a:pt x="1008" y="0"/>
                      <a:pt x="1261" y="74"/>
                      <a:pt x="1368" y="177"/>
                    </a:cubicBezTo>
                    <a:cubicBezTo>
                      <a:pt x="1425" y="177"/>
                      <a:pt x="1425" y="177"/>
                      <a:pt x="1425" y="177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4"/>
                      <a:pt x="1106" y="580"/>
                      <a:pt x="712" y="580"/>
                    </a:cubicBezTo>
                    <a:cubicBezTo>
                      <a:pt x="319" y="580"/>
                      <a:pt x="0" y="454"/>
                      <a:pt x="0" y="290"/>
                    </a:cubicBezTo>
                    <a:cubicBezTo>
                      <a:pt x="0" y="177"/>
                      <a:pt x="0" y="177"/>
                      <a:pt x="0" y="177"/>
                    </a:cubicBezTo>
                    <a:lnTo>
                      <a:pt x="57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1" name="Freeform 68">
                <a:extLst>
                  <a:ext uri="{FF2B5EF4-FFF2-40B4-BE49-F238E27FC236}">
                    <a16:creationId xmlns="" xmlns:a16="http://schemas.microsoft.com/office/drawing/2014/main" id="{660D0EF0-1FE3-43DC-B1ED-88429E012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10801"/>
                <a:ext cx="638671" cy="259820"/>
              </a:xfrm>
              <a:custGeom>
                <a:avLst/>
                <a:gdLst>
                  <a:gd name="T0" fmla="*/ 0 w 1426"/>
                  <a:gd name="T1" fmla="*/ 290 h 582"/>
                  <a:gd name="T2" fmla="*/ 0 w 1426"/>
                  <a:gd name="T3" fmla="*/ 290 h 582"/>
                  <a:gd name="T4" fmla="*/ 712 w 1426"/>
                  <a:gd name="T5" fmla="*/ 581 h 582"/>
                  <a:gd name="T6" fmla="*/ 1425 w 1426"/>
                  <a:gd name="T7" fmla="*/ 290 h 582"/>
                  <a:gd name="T8" fmla="*/ 712 w 1426"/>
                  <a:gd name="T9" fmla="*/ 0 h 582"/>
                  <a:gd name="T10" fmla="*/ 0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0"/>
                    </a:moveTo>
                    <a:lnTo>
                      <a:pt x="0" y="290"/>
                    </a:ln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2" name="Freeform 69">
                <a:extLst>
                  <a:ext uri="{FF2B5EF4-FFF2-40B4-BE49-F238E27FC236}">
                    <a16:creationId xmlns="" xmlns:a16="http://schemas.microsoft.com/office/drawing/2014/main" id="{4FD9D359-8405-487F-A357-55A90CB6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718735"/>
                <a:ext cx="553383" cy="216186"/>
              </a:xfrm>
              <a:custGeom>
                <a:avLst/>
                <a:gdLst>
                  <a:gd name="T0" fmla="*/ 0 w 1233"/>
                  <a:gd name="T1" fmla="*/ 243 h 483"/>
                  <a:gd name="T2" fmla="*/ 0 w 1233"/>
                  <a:gd name="T3" fmla="*/ 243 h 483"/>
                  <a:gd name="T4" fmla="*/ 618 w 1233"/>
                  <a:gd name="T5" fmla="*/ 482 h 483"/>
                  <a:gd name="T6" fmla="*/ 1232 w 1233"/>
                  <a:gd name="T7" fmla="*/ 243 h 483"/>
                  <a:gd name="T8" fmla="*/ 618 w 1233"/>
                  <a:gd name="T9" fmla="*/ 0 h 483"/>
                  <a:gd name="T10" fmla="*/ 0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4"/>
                      <a:pt x="277" y="482"/>
                      <a:pt x="618" y="482"/>
                    </a:cubicBezTo>
                    <a:cubicBezTo>
                      <a:pt x="956" y="482"/>
                      <a:pt x="1232" y="374"/>
                      <a:pt x="1232" y="243"/>
                    </a:cubicBezTo>
                    <a:cubicBezTo>
                      <a:pt x="1232" y="107"/>
                      <a:pt x="956" y="0"/>
                      <a:pt x="618" y="0"/>
                    </a:cubicBezTo>
                    <a:cubicBezTo>
                      <a:pt x="277" y="0"/>
                      <a:pt x="0" y="107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3" name="Freeform 70">
                <a:extLst>
                  <a:ext uri="{FF2B5EF4-FFF2-40B4-BE49-F238E27FC236}">
                    <a16:creationId xmlns="" xmlns:a16="http://schemas.microsoft.com/office/drawing/2014/main" id="{6B78A82C-73EF-4C5C-BF97-FED5342F7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00884"/>
                <a:ext cx="638671" cy="259820"/>
              </a:xfrm>
              <a:custGeom>
                <a:avLst/>
                <a:gdLst>
                  <a:gd name="T0" fmla="*/ 57 w 1426"/>
                  <a:gd name="T1" fmla="*/ 174 h 582"/>
                  <a:gd name="T2" fmla="*/ 57 w 1426"/>
                  <a:gd name="T3" fmla="*/ 174 h 582"/>
                  <a:gd name="T4" fmla="*/ 712 w 1426"/>
                  <a:gd name="T5" fmla="*/ 0 h 582"/>
                  <a:gd name="T6" fmla="*/ 1368 w 1426"/>
                  <a:gd name="T7" fmla="*/ 174 h 582"/>
                  <a:gd name="T8" fmla="*/ 1425 w 1426"/>
                  <a:gd name="T9" fmla="*/ 174 h 582"/>
                  <a:gd name="T10" fmla="*/ 1425 w 1426"/>
                  <a:gd name="T11" fmla="*/ 291 h 582"/>
                  <a:gd name="T12" fmla="*/ 712 w 1426"/>
                  <a:gd name="T13" fmla="*/ 581 h 582"/>
                  <a:gd name="T14" fmla="*/ 0 w 1426"/>
                  <a:gd name="T15" fmla="*/ 291 h 582"/>
                  <a:gd name="T16" fmla="*/ 0 w 1426"/>
                  <a:gd name="T17" fmla="*/ 174 h 582"/>
                  <a:gd name="T18" fmla="*/ 57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7" y="174"/>
                    </a:moveTo>
                    <a:lnTo>
                      <a:pt x="57" y="174"/>
                    </a:lnTo>
                    <a:cubicBezTo>
                      <a:pt x="164" y="71"/>
                      <a:pt x="417" y="0"/>
                      <a:pt x="712" y="0"/>
                    </a:cubicBezTo>
                    <a:cubicBezTo>
                      <a:pt x="1008" y="0"/>
                      <a:pt x="1261" y="71"/>
                      <a:pt x="1368" y="174"/>
                    </a:cubicBezTo>
                    <a:cubicBezTo>
                      <a:pt x="1425" y="174"/>
                      <a:pt x="1425" y="174"/>
                      <a:pt x="1425" y="174"/>
                    </a:cubicBezTo>
                    <a:cubicBezTo>
                      <a:pt x="1425" y="291"/>
                      <a:pt x="1425" y="291"/>
                      <a:pt x="1425" y="291"/>
                    </a:cubicBezTo>
                    <a:cubicBezTo>
                      <a:pt x="1425" y="451"/>
                      <a:pt x="1106" y="581"/>
                      <a:pt x="712" y="581"/>
                    </a:cubicBezTo>
                    <a:cubicBezTo>
                      <a:pt x="319" y="581"/>
                      <a:pt x="0" y="451"/>
                      <a:pt x="0" y="291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57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4" name="Freeform 71">
                <a:extLst>
                  <a:ext uri="{FF2B5EF4-FFF2-40B4-BE49-F238E27FC236}">
                    <a16:creationId xmlns="" xmlns:a16="http://schemas.microsoft.com/office/drawing/2014/main" id="{0B752C80-F396-4D23-AFF0-89A27E2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647334"/>
                <a:ext cx="638671" cy="259820"/>
              </a:xfrm>
              <a:custGeom>
                <a:avLst/>
                <a:gdLst>
                  <a:gd name="T0" fmla="*/ 0 w 1426"/>
                  <a:gd name="T1" fmla="*/ 291 h 582"/>
                  <a:gd name="T2" fmla="*/ 0 w 1426"/>
                  <a:gd name="T3" fmla="*/ 291 h 582"/>
                  <a:gd name="T4" fmla="*/ 712 w 1426"/>
                  <a:gd name="T5" fmla="*/ 581 h 582"/>
                  <a:gd name="T6" fmla="*/ 1425 w 1426"/>
                  <a:gd name="T7" fmla="*/ 291 h 582"/>
                  <a:gd name="T8" fmla="*/ 712 w 1426"/>
                  <a:gd name="T9" fmla="*/ 0 h 582"/>
                  <a:gd name="T10" fmla="*/ 0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1"/>
                    </a:moveTo>
                    <a:lnTo>
                      <a:pt x="0" y="291"/>
                    </a:ln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6" y="581"/>
                      <a:pt x="1425" y="450"/>
                      <a:pt x="1425" y="291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5" name="Freeform 72">
                <a:extLst>
                  <a:ext uri="{FF2B5EF4-FFF2-40B4-BE49-F238E27FC236}">
                    <a16:creationId xmlns="" xmlns:a16="http://schemas.microsoft.com/office/drawing/2014/main" id="{7FAAFC2E-545B-4D6A-82BE-04AAB615B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655267"/>
                <a:ext cx="553383" cy="216186"/>
              </a:xfrm>
              <a:custGeom>
                <a:avLst/>
                <a:gdLst>
                  <a:gd name="T0" fmla="*/ 0 w 1233"/>
                  <a:gd name="T1" fmla="*/ 243 h 484"/>
                  <a:gd name="T2" fmla="*/ 0 w 1233"/>
                  <a:gd name="T3" fmla="*/ 243 h 484"/>
                  <a:gd name="T4" fmla="*/ 618 w 1233"/>
                  <a:gd name="T5" fmla="*/ 483 h 484"/>
                  <a:gd name="T6" fmla="*/ 1232 w 1233"/>
                  <a:gd name="T7" fmla="*/ 243 h 484"/>
                  <a:gd name="T8" fmla="*/ 618 w 1233"/>
                  <a:gd name="T9" fmla="*/ 0 h 484"/>
                  <a:gd name="T10" fmla="*/ 0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5"/>
                      <a:pt x="277" y="483"/>
                      <a:pt x="618" y="483"/>
                    </a:cubicBezTo>
                    <a:cubicBezTo>
                      <a:pt x="956" y="483"/>
                      <a:pt x="1232" y="375"/>
                      <a:pt x="1232" y="243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7" y="0"/>
                      <a:pt x="0" y="108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6" name="Freeform 73">
                <a:extLst>
                  <a:ext uri="{FF2B5EF4-FFF2-40B4-BE49-F238E27FC236}">
                    <a16:creationId xmlns="" xmlns:a16="http://schemas.microsoft.com/office/drawing/2014/main" id="{542CEC7E-B138-431D-9723-CE3CD294B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635434"/>
                <a:ext cx="638671" cy="259820"/>
              </a:xfrm>
              <a:custGeom>
                <a:avLst/>
                <a:gdLst>
                  <a:gd name="T0" fmla="*/ 57 w 1426"/>
                  <a:gd name="T1" fmla="*/ 174 h 582"/>
                  <a:gd name="T2" fmla="*/ 57 w 1426"/>
                  <a:gd name="T3" fmla="*/ 174 h 582"/>
                  <a:gd name="T4" fmla="*/ 712 w 1426"/>
                  <a:gd name="T5" fmla="*/ 0 h 582"/>
                  <a:gd name="T6" fmla="*/ 1368 w 1426"/>
                  <a:gd name="T7" fmla="*/ 174 h 582"/>
                  <a:gd name="T8" fmla="*/ 1425 w 1426"/>
                  <a:gd name="T9" fmla="*/ 174 h 582"/>
                  <a:gd name="T10" fmla="*/ 1425 w 1426"/>
                  <a:gd name="T11" fmla="*/ 290 h 582"/>
                  <a:gd name="T12" fmla="*/ 712 w 1426"/>
                  <a:gd name="T13" fmla="*/ 581 h 582"/>
                  <a:gd name="T14" fmla="*/ 0 w 1426"/>
                  <a:gd name="T15" fmla="*/ 290 h 582"/>
                  <a:gd name="T16" fmla="*/ 0 w 1426"/>
                  <a:gd name="T17" fmla="*/ 174 h 582"/>
                  <a:gd name="T18" fmla="*/ 57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7" y="174"/>
                    </a:moveTo>
                    <a:lnTo>
                      <a:pt x="57" y="174"/>
                    </a:lnTo>
                    <a:cubicBezTo>
                      <a:pt x="164" y="71"/>
                      <a:pt x="417" y="0"/>
                      <a:pt x="712" y="0"/>
                    </a:cubicBezTo>
                    <a:cubicBezTo>
                      <a:pt x="1008" y="0"/>
                      <a:pt x="1261" y="71"/>
                      <a:pt x="1368" y="174"/>
                    </a:cubicBezTo>
                    <a:cubicBezTo>
                      <a:pt x="1425" y="174"/>
                      <a:pt x="1425" y="174"/>
                      <a:pt x="1425" y="174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0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57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7" name="Freeform 74">
                <a:extLst>
                  <a:ext uri="{FF2B5EF4-FFF2-40B4-BE49-F238E27FC236}">
                    <a16:creationId xmlns="" xmlns:a16="http://schemas.microsoft.com/office/drawing/2014/main" id="{526440B5-E28B-43E0-9071-60C4252D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581883"/>
                <a:ext cx="638671" cy="259820"/>
              </a:xfrm>
              <a:custGeom>
                <a:avLst/>
                <a:gdLst>
                  <a:gd name="T0" fmla="*/ 0 w 1426"/>
                  <a:gd name="T1" fmla="*/ 291 h 582"/>
                  <a:gd name="T2" fmla="*/ 0 w 1426"/>
                  <a:gd name="T3" fmla="*/ 291 h 582"/>
                  <a:gd name="T4" fmla="*/ 712 w 1426"/>
                  <a:gd name="T5" fmla="*/ 581 h 582"/>
                  <a:gd name="T6" fmla="*/ 1425 w 1426"/>
                  <a:gd name="T7" fmla="*/ 291 h 582"/>
                  <a:gd name="T8" fmla="*/ 712 w 1426"/>
                  <a:gd name="T9" fmla="*/ 0 h 582"/>
                  <a:gd name="T10" fmla="*/ 0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1"/>
                    </a:moveTo>
                    <a:lnTo>
                      <a:pt x="0" y="291"/>
                    </a:lnTo>
                    <a:cubicBezTo>
                      <a:pt x="0" y="455"/>
                      <a:pt x="319" y="581"/>
                      <a:pt x="712" y="581"/>
                    </a:cubicBezTo>
                    <a:cubicBezTo>
                      <a:pt x="1106" y="581"/>
                      <a:pt x="1425" y="455"/>
                      <a:pt x="1425" y="291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8" name="Freeform 75">
                <a:extLst>
                  <a:ext uri="{FF2B5EF4-FFF2-40B4-BE49-F238E27FC236}">
                    <a16:creationId xmlns="" xmlns:a16="http://schemas.microsoft.com/office/drawing/2014/main" id="{FA00F8E9-A00D-4FD2-9A33-0E79DAA95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591800"/>
                <a:ext cx="553383" cy="216186"/>
              </a:xfrm>
              <a:custGeom>
                <a:avLst/>
                <a:gdLst>
                  <a:gd name="T0" fmla="*/ 0 w 1233"/>
                  <a:gd name="T1" fmla="*/ 243 h 484"/>
                  <a:gd name="T2" fmla="*/ 0 w 1233"/>
                  <a:gd name="T3" fmla="*/ 243 h 484"/>
                  <a:gd name="T4" fmla="*/ 618 w 1233"/>
                  <a:gd name="T5" fmla="*/ 483 h 484"/>
                  <a:gd name="T6" fmla="*/ 1232 w 1233"/>
                  <a:gd name="T7" fmla="*/ 243 h 484"/>
                  <a:gd name="T8" fmla="*/ 618 w 1233"/>
                  <a:gd name="T9" fmla="*/ 0 h 484"/>
                  <a:gd name="T10" fmla="*/ 0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5"/>
                      <a:pt x="277" y="483"/>
                      <a:pt x="618" y="483"/>
                    </a:cubicBezTo>
                    <a:cubicBezTo>
                      <a:pt x="956" y="483"/>
                      <a:pt x="1232" y="375"/>
                      <a:pt x="1232" y="243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7" y="0"/>
                      <a:pt x="0" y="108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="" xmlns:a16="http://schemas.microsoft.com/office/drawing/2014/main" id="{877179A8-9BCA-41EA-8BCC-DAD09A0483B2}"/>
                  </a:ext>
                </a:extLst>
              </p:cNvPr>
              <p:cNvGrpSpPr/>
              <p:nvPr/>
            </p:nvGrpSpPr>
            <p:grpSpPr>
              <a:xfrm>
                <a:off x="2621513" y="2887708"/>
                <a:ext cx="710076" cy="1203898"/>
                <a:chOff x="2621513" y="2887708"/>
                <a:chExt cx="710076" cy="1203898"/>
              </a:xfrm>
            </p:grpSpPr>
            <p:sp>
              <p:nvSpPr>
                <p:cNvPr id="372" name="Freeform 52">
                  <a:extLst>
                    <a:ext uri="{FF2B5EF4-FFF2-40B4-BE49-F238E27FC236}">
                      <a16:creationId xmlns="" xmlns:a16="http://schemas.microsoft.com/office/drawing/2014/main" id="{9EA74362-9099-4883-B88A-ABDE14ABB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831786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5"/>
                        <a:pt x="1105" y="581"/>
                        <a:pt x="712" y="581"/>
                      </a:cubicBezTo>
                      <a:cubicBezTo>
                        <a:pt x="318" y="581"/>
                        <a:pt x="0" y="455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3" name="Freeform 53">
                  <a:extLst>
                    <a:ext uri="{FF2B5EF4-FFF2-40B4-BE49-F238E27FC236}">
                      <a16:creationId xmlns="" xmlns:a16="http://schemas.microsoft.com/office/drawing/2014/main" id="{BA8C530D-3C0A-4653-9C66-1E2CA7001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780219"/>
                  <a:ext cx="638671" cy="259820"/>
                </a:xfrm>
                <a:custGeom>
                  <a:avLst/>
                  <a:gdLst>
                    <a:gd name="T0" fmla="*/ 0 w 1425"/>
                    <a:gd name="T1" fmla="*/ 290 h 581"/>
                    <a:gd name="T2" fmla="*/ 0 w 1425"/>
                    <a:gd name="T3" fmla="*/ 290 h 581"/>
                    <a:gd name="T4" fmla="*/ 712 w 1425"/>
                    <a:gd name="T5" fmla="*/ 580 h 581"/>
                    <a:gd name="T6" fmla="*/ 1424 w 1425"/>
                    <a:gd name="T7" fmla="*/ 290 h 581"/>
                    <a:gd name="T8" fmla="*/ 712 w 1425"/>
                    <a:gd name="T9" fmla="*/ 0 h 581"/>
                    <a:gd name="T10" fmla="*/ 0 w 1425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18" y="580"/>
                        <a:pt x="712" y="580"/>
                      </a:cubicBezTo>
                      <a:cubicBezTo>
                        <a:pt x="1105" y="580"/>
                        <a:pt x="1424" y="449"/>
                        <a:pt x="1424" y="290"/>
                      </a:cubicBezTo>
                      <a:cubicBezTo>
                        <a:pt x="1424" y="131"/>
                        <a:pt x="1105" y="0"/>
                        <a:pt x="712" y="0"/>
                      </a:cubicBezTo>
                      <a:cubicBezTo>
                        <a:pt x="318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4" name="Freeform 54">
                  <a:extLst>
                    <a:ext uri="{FF2B5EF4-FFF2-40B4-BE49-F238E27FC236}">
                      <a16:creationId xmlns="" xmlns:a16="http://schemas.microsoft.com/office/drawing/2014/main" id="{3C8CCE9C-0A72-4A2D-8950-087F14D6E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788152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9 w 1234"/>
                    <a:gd name="T5" fmla="*/ 483 h 484"/>
                    <a:gd name="T6" fmla="*/ 1233 w 1234"/>
                    <a:gd name="T7" fmla="*/ 239 h 484"/>
                    <a:gd name="T8" fmla="*/ 619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9" y="483"/>
                      </a:cubicBezTo>
                      <a:cubicBezTo>
                        <a:pt x="956" y="483"/>
                        <a:pt x="1233" y="375"/>
                        <a:pt x="1233" y="239"/>
                      </a:cubicBezTo>
                      <a:cubicBezTo>
                        <a:pt x="1233" y="108"/>
                        <a:pt x="956" y="0"/>
                        <a:pt x="619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5" name="Freeform 55">
                  <a:extLst>
                    <a:ext uri="{FF2B5EF4-FFF2-40B4-BE49-F238E27FC236}">
                      <a16:creationId xmlns="" xmlns:a16="http://schemas.microsoft.com/office/drawing/2014/main" id="{BD15B3B8-8CD7-4D3F-B167-02286E125A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62368"/>
                  <a:ext cx="638671" cy="259820"/>
                </a:xfrm>
                <a:custGeom>
                  <a:avLst/>
                  <a:gdLst>
                    <a:gd name="T0" fmla="*/ 56 w 1425"/>
                    <a:gd name="T1" fmla="*/ 177 h 581"/>
                    <a:gd name="T2" fmla="*/ 56 w 1425"/>
                    <a:gd name="T3" fmla="*/ 177 h 581"/>
                    <a:gd name="T4" fmla="*/ 712 w 1425"/>
                    <a:gd name="T5" fmla="*/ 0 h 581"/>
                    <a:gd name="T6" fmla="*/ 1368 w 1425"/>
                    <a:gd name="T7" fmla="*/ 177 h 581"/>
                    <a:gd name="T8" fmla="*/ 1424 w 1425"/>
                    <a:gd name="T9" fmla="*/ 177 h 581"/>
                    <a:gd name="T10" fmla="*/ 1424 w 1425"/>
                    <a:gd name="T11" fmla="*/ 290 h 581"/>
                    <a:gd name="T12" fmla="*/ 712 w 1425"/>
                    <a:gd name="T13" fmla="*/ 580 h 581"/>
                    <a:gd name="T14" fmla="*/ 0 w 1425"/>
                    <a:gd name="T15" fmla="*/ 290 h 581"/>
                    <a:gd name="T16" fmla="*/ 0 w 1425"/>
                    <a:gd name="T17" fmla="*/ 177 h 581"/>
                    <a:gd name="T18" fmla="*/ 56 w 1425"/>
                    <a:gd name="T19" fmla="*/ 177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1">
                      <a:moveTo>
                        <a:pt x="56" y="177"/>
                      </a:moveTo>
                      <a:lnTo>
                        <a:pt x="56" y="177"/>
                      </a:lnTo>
                      <a:cubicBezTo>
                        <a:pt x="164" y="74"/>
                        <a:pt x="417" y="0"/>
                        <a:pt x="712" y="0"/>
                      </a:cubicBezTo>
                      <a:cubicBezTo>
                        <a:pt x="1007" y="0"/>
                        <a:pt x="1260" y="74"/>
                        <a:pt x="1368" y="177"/>
                      </a:cubicBezTo>
                      <a:cubicBezTo>
                        <a:pt x="1424" y="177"/>
                        <a:pt x="1424" y="177"/>
                        <a:pt x="1424" y="177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4"/>
                        <a:pt x="1106" y="580"/>
                        <a:pt x="712" y="580"/>
                      </a:cubicBezTo>
                      <a:cubicBezTo>
                        <a:pt x="319" y="580"/>
                        <a:pt x="0" y="454"/>
                        <a:pt x="0" y="290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lnTo>
                        <a:pt x="56" y="177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6" name="Freeform 56">
                  <a:extLst>
                    <a:ext uri="{FF2B5EF4-FFF2-40B4-BE49-F238E27FC236}">
                      <a16:creationId xmlns="" xmlns:a16="http://schemas.microsoft.com/office/drawing/2014/main" id="{5483F2A1-F538-45CD-8A88-34A822B09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10801"/>
                  <a:ext cx="638671" cy="259820"/>
                </a:xfrm>
                <a:custGeom>
                  <a:avLst/>
                  <a:gdLst>
                    <a:gd name="T0" fmla="*/ 0 w 1425"/>
                    <a:gd name="T1" fmla="*/ 290 h 582"/>
                    <a:gd name="T2" fmla="*/ 0 w 1425"/>
                    <a:gd name="T3" fmla="*/ 290 h 582"/>
                    <a:gd name="T4" fmla="*/ 712 w 1425"/>
                    <a:gd name="T5" fmla="*/ 581 h 582"/>
                    <a:gd name="T6" fmla="*/ 1424 w 1425"/>
                    <a:gd name="T7" fmla="*/ 290 h 582"/>
                    <a:gd name="T8" fmla="*/ 712 w 1425"/>
                    <a:gd name="T9" fmla="*/ 0 h 582"/>
                    <a:gd name="T10" fmla="*/ 0 w 1425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0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7" name="Freeform 57">
                  <a:extLst>
                    <a:ext uri="{FF2B5EF4-FFF2-40B4-BE49-F238E27FC236}">
                      <a16:creationId xmlns="" xmlns:a16="http://schemas.microsoft.com/office/drawing/2014/main" id="{5D309648-DB48-4019-8F2C-2B2E6C2FD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718735"/>
                  <a:ext cx="553383" cy="216186"/>
                </a:xfrm>
                <a:custGeom>
                  <a:avLst/>
                  <a:gdLst>
                    <a:gd name="T0" fmla="*/ 0 w 1233"/>
                    <a:gd name="T1" fmla="*/ 243 h 483"/>
                    <a:gd name="T2" fmla="*/ 0 w 1233"/>
                    <a:gd name="T3" fmla="*/ 243 h 483"/>
                    <a:gd name="T4" fmla="*/ 618 w 1233"/>
                    <a:gd name="T5" fmla="*/ 482 h 483"/>
                    <a:gd name="T6" fmla="*/ 1232 w 1233"/>
                    <a:gd name="T7" fmla="*/ 243 h 483"/>
                    <a:gd name="T8" fmla="*/ 618 w 1233"/>
                    <a:gd name="T9" fmla="*/ 0 h 483"/>
                    <a:gd name="T10" fmla="*/ 0 w 1233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4"/>
                        <a:pt x="276" y="482"/>
                        <a:pt x="618" y="482"/>
                      </a:cubicBezTo>
                      <a:cubicBezTo>
                        <a:pt x="955" y="482"/>
                        <a:pt x="1232" y="374"/>
                        <a:pt x="1232" y="243"/>
                      </a:cubicBezTo>
                      <a:cubicBezTo>
                        <a:pt x="1232" y="107"/>
                        <a:pt x="955" y="0"/>
                        <a:pt x="618" y="0"/>
                      </a:cubicBezTo>
                      <a:cubicBezTo>
                        <a:pt x="276" y="0"/>
                        <a:pt x="0" y="107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8" name="Freeform 58">
                  <a:extLst>
                    <a:ext uri="{FF2B5EF4-FFF2-40B4-BE49-F238E27FC236}">
                      <a16:creationId xmlns="" xmlns:a16="http://schemas.microsoft.com/office/drawing/2014/main" id="{E2AF8EDC-CFC9-423F-B64A-ED04F99C4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00884"/>
                  <a:ext cx="638671" cy="259820"/>
                </a:xfrm>
                <a:custGeom>
                  <a:avLst/>
                  <a:gdLst>
                    <a:gd name="T0" fmla="*/ 56 w 1425"/>
                    <a:gd name="T1" fmla="*/ 174 h 582"/>
                    <a:gd name="T2" fmla="*/ 56 w 1425"/>
                    <a:gd name="T3" fmla="*/ 174 h 582"/>
                    <a:gd name="T4" fmla="*/ 712 w 1425"/>
                    <a:gd name="T5" fmla="*/ 0 h 582"/>
                    <a:gd name="T6" fmla="*/ 1368 w 1425"/>
                    <a:gd name="T7" fmla="*/ 174 h 582"/>
                    <a:gd name="T8" fmla="*/ 1424 w 1425"/>
                    <a:gd name="T9" fmla="*/ 174 h 582"/>
                    <a:gd name="T10" fmla="*/ 1424 w 1425"/>
                    <a:gd name="T11" fmla="*/ 291 h 582"/>
                    <a:gd name="T12" fmla="*/ 712 w 1425"/>
                    <a:gd name="T13" fmla="*/ 581 h 582"/>
                    <a:gd name="T14" fmla="*/ 0 w 1425"/>
                    <a:gd name="T15" fmla="*/ 291 h 582"/>
                    <a:gd name="T16" fmla="*/ 0 w 1425"/>
                    <a:gd name="T17" fmla="*/ 174 h 582"/>
                    <a:gd name="T18" fmla="*/ 56 w 1425"/>
                    <a:gd name="T19" fmla="*/ 174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4"/>
                      </a:moveTo>
                      <a:lnTo>
                        <a:pt x="56" y="174"/>
                      </a:lnTo>
                      <a:cubicBezTo>
                        <a:pt x="164" y="71"/>
                        <a:pt x="417" y="0"/>
                        <a:pt x="712" y="0"/>
                      </a:cubicBezTo>
                      <a:cubicBezTo>
                        <a:pt x="1007" y="0"/>
                        <a:pt x="1260" y="71"/>
                        <a:pt x="1368" y="174"/>
                      </a:cubicBezTo>
                      <a:cubicBezTo>
                        <a:pt x="1424" y="174"/>
                        <a:pt x="1424" y="174"/>
                        <a:pt x="1424" y="174"/>
                      </a:cubicBezTo>
                      <a:cubicBezTo>
                        <a:pt x="1424" y="291"/>
                        <a:pt x="1424" y="291"/>
                        <a:pt x="1424" y="291"/>
                      </a:cubicBezTo>
                      <a:cubicBezTo>
                        <a:pt x="1424" y="451"/>
                        <a:pt x="1106" y="581"/>
                        <a:pt x="712" y="581"/>
                      </a:cubicBezTo>
                      <a:cubicBezTo>
                        <a:pt x="319" y="581"/>
                        <a:pt x="0" y="451"/>
                        <a:pt x="0" y="291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lnTo>
                        <a:pt x="56" y="174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9" name="Freeform 59">
                  <a:extLst>
                    <a:ext uri="{FF2B5EF4-FFF2-40B4-BE49-F238E27FC236}">
                      <a16:creationId xmlns="" xmlns:a16="http://schemas.microsoft.com/office/drawing/2014/main" id="{7669B470-587D-4C40-8F3A-C3E78F02A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647334"/>
                  <a:ext cx="638671" cy="259820"/>
                </a:xfrm>
                <a:custGeom>
                  <a:avLst/>
                  <a:gdLst>
                    <a:gd name="T0" fmla="*/ 0 w 1425"/>
                    <a:gd name="T1" fmla="*/ 291 h 582"/>
                    <a:gd name="T2" fmla="*/ 0 w 1425"/>
                    <a:gd name="T3" fmla="*/ 291 h 582"/>
                    <a:gd name="T4" fmla="*/ 712 w 1425"/>
                    <a:gd name="T5" fmla="*/ 581 h 582"/>
                    <a:gd name="T6" fmla="*/ 1424 w 1425"/>
                    <a:gd name="T7" fmla="*/ 291 h 582"/>
                    <a:gd name="T8" fmla="*/ 712 w 1425"/>
                    <a:gd name="T9" fmla="*/ 0 h 582"/>
                    <a:gd name="T10" fmla="*/ 0 w 1425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1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0" name="Freeform 60">
                  <a:extLst>
                    <a:ext uri="{FF2B5EF4-FFF2-40B4-BE49-F238E27FC236}">
                      <a16:creationId xmlns="" xmlns:a16="http://schemas.microsoft.com/office/drawing/2014/main" id="{F639822C-0054-43DA-B32B-CC2D5A4AE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655267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1" name="Freeform 61">
                  <a:extLst>
                    <a:ext uri="{FF2B5EF4-FFF2-40B4-BE49-F238E27FC236}">
                      <a16:creationId xmlns="" xmlns:a16="http://schemas.microsoft.com/office/drawing/2014/main" id="{98339B56-A97A-40A4-A07E-4F6CC8F78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635434"/>
                  <a:ext cx="638671" cy="259820"/>
                </a:xfrm>
                <a:custGeom>
                  <a:avLst/>
                  <a:gdLst>
                    <a:gd name="T0" fmla="*/ 56 w 1425"/>
                    <a:gd name="T1" fmla="*/ 174 h 582"/>
                    <a:gd name="T2" fmla="*/ 56 w 1425"/>
                    <a:gd name="T3" fmla="*/ 174 h 582"/>
                    <a:gd name="T4" fmla="*/ 712 w 1425"/>
                    <a:gd name="T5" fmla="*/ 0 h 582"/>
                    <a:gd name="T6" fmla="*/ 1368 w 1425"/>
                    <a:gd name="T7" fmla="*/ 174 h 582"/>
                    <a:gd name="T8" fmla="*/ 1424 w 1425"/>
                    <a:gd name="T9" fmla="*/ 174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4 h 582"/>
                    <a:gd name="T18" fmla="*/ 56 w 1425"/>
                    <a:gd name="T19" fmla="*/ 174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4"/>
                      </a:moveTo>
                      <a:lnTo>
                        <a:pt x="56" y="174"/>
                      </a:lnTo>
                      <a:cubicBezTo>
                        <a:pt x="164" y="71"/>
                        <a:pt x="417" y="0"/>
                        <a:pt x="712" y="0"/>
                      </a:cubicBezTo>
                      <a:cubicBezTo>
                        <a:pt x="1007" y="0"/>
                        <a:pt x="1260" y="71"/>
                        <a:pt x="1368" y="174"/>
                      </a:cubicBezTo>
                      <a:cubicBezTo>
                        <a:pt x="1424" y="174"/>
                        <a:pt x="1424" y="174"/>
                        <a:pt x="1424" y="174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0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lnTo>
                        <a:pt x="56" y="174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2" name="Freeform 62">
                  <a:extLst>
                    <a:ext uri="{FF2B5EF4-FFF2-40B4-BE49-F238E27FC236}">
                      <a16:creationId xmlns="" xmlns:a16="http://schemas.microsoft.com/office/drawing/2014/main" id="{6B3BB35B-8A5D-4981-81C9-7C8CBA732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581883"/>
                  <a:ext cx="638671" cy="259820"/>
                </a:xfrm>
                <a:custGeom>
                  <a:avLst/>
                  <a:gdLst>
                    <a:gd name="T0" fmla="*/ 0 w 1425"/>
                    <a:gd name="T1" fmla="*/ 291 h 582"/>
                    <a:gd name="T2" fmla="*/ 0 w 1425"/>
                    <a:gd name="T3" fmla="*/ 291 h 582"/>
                    <a:gd name="T4" fmla="*/ 712 w 1425"/>
                    <a:gd name="T5" fmla="*/ 581 h 582"/>
                    <a:gd name="T6" fmla="*/ 1424 w 1425"/>
                    <a:gd name="T7" fmla="*/ 291 h 582"/>
                    <a:gd name="T8" fmla="*/ 712 w 1425"/>
                    <a:gd name="T9" fmla="*/ 0 h 582"/>
                    <a:gd name="T10" fmla="*/ 0 w 1425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5"/>
                        <a:pt x="319" y="581"/>
                        <a:pt x="712" y="581"/>
                      </a:cubicBezTo>
                      <a:cubicBezTo>
                        <a:pt x="1106" y="581"/>
                        <a:pt x="1424" y="455"/>
                        <a:pt x="1424" y="291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3" name="Freeform 63">
                  <a:extLst>
                    <a:ext uri="{FF2B5EF4-FFF2-40B4-BE49-F238E27FC236}">
                      <a16:creationId xmlns="" xmlns:a16="http://schemas.microsoft.com/office/drawing/2014/main" id="{06E0F664-BA7C-47B1-B79A-00FA44FDD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591800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4" name="Freeform 76">
                  <a:extLst>
                    <a:ext uri="{FF2B5EF4-FFF2-40B4-BE49-F238E27FC236}">
                      <a16:creationId xmlns="" xmlns:a16="http://schemas.microsoft.com/office/drawing/2014/main" id="{D8A91FD5-FD38-4756-8971-D193F5284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566016"/>
                  <a:ext cx="640655" cy="261803"/>
                </a:xfrm>
                <a:custGeom>
                  <a:avLst/>
                  <a:gdLst>
                    <a:gd name="T0" fmla="*/ 61 w 1430"/>
                    <a:gd name="T1" fmla="*/ 179 h 587"/>
                    <a:gd name="T2" fmla="*/ 61 w 1430"/>
                    <a:gd name="T3" fmla="*/ 179 h 587"/>
                    <a:gd name="T4" fmla="*/ 717 w 1430"/>
                    <a:gd name="T5" fmla="*/ 0 h 587"/>
                    <a:gd name="T6" fmla="*/ 1373 w 1430"/>
                    <a:gd name="T7" fmla="*/ 179 h 587"/>
                    <a:gd name="T8" fmla="*/ 1429 w 1430"/>
                    <a:gd name="T9" fmla="*/ 179 h 587"/>
                    <a:gd name="T10" fmla="*/ 1429 w 1430"/>
                    <a:gd name="T11" fmla="*/ 291 h 587"/>
                    <a:gd name="T12" fmla="*/ 717 w 1430"/>
                    <a:gd name="T13" fmla="*/ 586 h 587"/>
                    <a:gd name="T14" fmla="*/ 0 w 1430"/>
                    <a:gd name="T15" fmla="*/ 291 h 587"/>
                    <a:gd name="T16" fmla="*/ 0 w 1430"/>
                    <a:gd name="T17" fmla="*/ 179 h 587"/>
                    <a:gd name="T18" fmla="*/ 61 w 1430"/>
                    <a:gd name="T19" fmla="*/ 179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7">
                      <a:moveTo>
                        <a:pt x="61" y="179"/>
                      </a:moveTo>
                      <a:lnTo>
                        <a:pt x="61" y="179"/>
                      </a:lnTo>
                      <a:cubicBezTo>
                        <a:pt x="169" y="76"/>
                        <a:pt x="422" y="0"/>
                        <a:pt x="717" y="0"/>
                      </a:cubicBezTo>
                      <a:cubicBezTo>
                        <a:pt x="1007" y="0"/>
                        <a:pt x="1260" y="76"/>
                        <a:pt x="1373" y="179"/>
                      </a:cubicBezTo>
                      <a:cubicBezTo>
                        <a:pt x="1429" y="179"/>
                        <a:pt x="1429" y="179"/>
                        <a:pt x="1429" y="179"/>
                      </a:cubicBezTo>
                      <a:cubicBezTo>
                        <a:pt x="1429" y="291"/>
                        <a:pt x="1429" y="291"/>
                        <a:pt x="1429" y="291"/>
                      </a:cubicBezTo>
                      <a:cubicBezTo>
                        <a:pt x="1429" y="455"/>
                        <a:pt x="1111" y="586"/>
                        <a:pt x="717" y="586"/>
                      </a:cubicBezTo>
                      <a:cubicBezTo>
                        <a:pt x="319" y="586"/>
                        <a:pt x="0" y="455"/>
                        <a:pt x="0" y="291"/>
                      </a:cubicBezTo>
                      <a:cubicBezTo>
                        <a:pt x="0" y="179"/>
                        <a:pt x="0" y="179"/>
                        <a:pt x="0" y="179"/>
                      </a:cubicBezTo>
                      <a:lnTo>
                        <a:pt x="61" y="179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5" name="Freeform 77">
                  <a:extLst>
                    <a:ext uri="{FF2B5EF4-FFF2-40B4-BE49-F238E27FC236}">
                      <a16:creationId xmlns="" xmlns:a16="http://schemas.microsoft.com/office/drawing/2014/main" id="{A182C109-828A-42B4-B29E-DC1F18310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514449"/>
                  <a:ext cx="640655" cy="259820"/>
                </a:xfrm>
                <a:custGeom>
                  <a:avLst/>
                  <a:gdLst>
                    <a:gd name="T0" fmla="*/ 0 w 1430"/>
                    <a:gd name="T1" fmla="*/ 291 h 582"/>
                    <a:gd name="T2" fmla="*/ 0 w 1430"/>
                    <a:gd name="T3" fmla="*/ 291 h 582"/>
                    <a:gd name="T4" fmla="*/ 717 w 1430"/>
                    <a:gd name="T5" fmla="*/ 581 h 582"/>
                    <a:gd name="T6" fmla="*/ 1429 w 1430"/>
                    <a:gd name="T7" fmla="*/ 291 h 582"/>
                    <a:gd name="T8" fmla="*/ 717 w 1430"/>
                    <a:gd name="T9" fmla="*/ 0 h 582"/>
                    <a:gd name="T10" fmla="*/ 0 w 1430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1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6" name="Freeform 78">
                  <a:extLst>
                    <a:ext uri="{FF2B5EF4-FFF2-40B4-BE49-F238E27FC236}">
                      <a16:creationId xmlns="" xmlns:a16="http://schemas.microsoft.com/office/drawing/2014/main" id="{230FA99A-D070-4D16-95E5-982FB6D57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686" y="3524366"/>
                  <a:ext cx="553383" cy="216186"/>
                </a:xfrm>
                <a:custGeom>
                  <a:avLst/>
                  <a:gdLst>
                    <a:gd name="T0" fmla="*/ 0 w 1233"/>
                    <a:gd name="T1" fmla="*/ 243 h 483"/>
                    <a:gd name="T2" fmla="*/ 0 w 1233"/>
                    <a:gd name="T3" fmla="*/ 243 h 483"/>
                    <a:gd name="T4" fmla="*/ 618 w 1233"/>
                    <a:gd name="T5" fmla="*/ 482 h 483"/>
                    <a:gd name="T6" fmla="*/ 1232 w 1233"/>
                    <a:gd name="T7" fmla="*/ 243 h 483"/>
                    <a:gd name="T8" fmla="*/ 618 w 1233"/>
                    <a:gd name="T9" fmla="*/ 0 h 483"/>
                    <a:gd name="T10" fmla="*/ 0 w 1233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2"/>
                        <a:pt x="618" y="482"/>
                      </a:cubicBezTo>
                      <a:cubicBezTo>
                        <a:pt x="955" y="482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7" name="Freeform 79">
                  <a:extLst>
                    <a:ext uri="{FF2B5EF4-FFF2-40B4-BE49-F238E27FC236}">
                      <a16:creationId xmlns="" xmlns:a16="http://schemas.microsoft.com/office/drawing/2014/main" id="{D5784AC9-3D19-4A6A-A0AC-C93463F1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504532"/>
                  <a:ext cx="638671" cy="259820"/>
                </a:xfrm>
                <a:custGeom>
                  <a:avLst/>
                  <a:gdLst>
                    <a:gd name="T0" fmla="*/ 56 w 1425"/>
                    <a:gd name="T1" fmla="*/ 173 h 581"/>
                    <a:gd name="T2" fmla="*/ 56 w 1425"/>
                    <a:gd name="T3" fmla="*/ 173 h 581"/>
                    <a:gd name="T4" fmla="*/ 712 w 1425"/>
                    <a:gd name="T5" fmla="*/ 0 h 581"/>
                    <a:gd name="T6" fmla="*/ 1368 w 1425"/>
                    <a:gd name="T7" fmla="*/ 173 h 581"/>
                    <a:gd name="T8" fmla="*/ 1424 w 1425"/>
                    <a:gd name="T9" fmla="*/ 173 h 581"/>
                    <a:gd name="T10" fmla="*/ 1424 w 1425"/>
                    <a:gd name="T11" fmla="*/ 290 h 581"/>
                    <a:gd name="T12" fmla="*/ 712 w 1425"/>
                    <a:gd name="T13" fmla="*/ 580 h 581"/>
                    <a:gd name="T14" fmla="*/ 0 w 1425"/>
                    <a:gd name="T15" fmla="*/ 290 h 581"/>
                    <a:gd name="T16" fmla="*/ 0 w 1425"/>
                    <a:gd name="T17" fmla="*/ 173 h 581"/>
                    <a:gd name="T18" fmla="*/ 56 w 1425"/>
                    <a:gd name="T19" fmla="*/ 173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1">
                      <a:moveTo>
                        <a:pt x="56" y="173"/>
                      </a:moveTo>
                      <a:lnTo>
                        <a:pt x="56" y="173"/>
                      </a:lnTo>
                      <a:cubicBezTo>
                        <a:pt x="164" y="70"/>
                        <a:pt x="417" y="0"/>
                        <a:pt x="712" y="0"/>
                      </a:cubicBezTo>
                      <a:cubicBezTo>
                        <a:pt x="1007" y="0"/>
                        <a:pt x="1260" y="70"/>
                        <a:pt x="1368" y="173"/>
                      </a:cubicBezTo>
                      <a:cubicBezTo>
                        <a:pt x="1424" y="173"/>
                        <a:pt x="1424" y="173"/>
                        <a:pt x="1424" y="173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49"/>
                        <a:pt x="1105" y="580"/>
                        <a:pt x="712" y="580"/>
                      </a:cubicBezTo>
                      <a:cubicBezTo>
                        <a:pt x="318" y="580"/>
                        <a:pt x="0" y="449"/>
                        <a:pt x="0" y="290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lnTo>
                        <a:pt x="56" y="173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8" name="Freeform 80">
                  <a:extLst>
                    <a:ext uri="{FF2B5EF4-FFF2-40B4-BE49-F238E27FC236}">
                      <a16:creationId xmlns="" xmlns:a16="http://schemas.microsoft.com/office/drawing/2014/main" id="{3390B71D-487D-4F1B-99AB-7A4EAF5FC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450982"/>
                  <a:ext cx="638671" cy="259820"/>
                </a:xfrm>
                <a:custGeom>
                  <a:avLst/>
                  <a:gdLst>
                    <a:gd name="T0" fmla="*/ 0 w 1425"/>
                    <a:gd name="T1" fmla="*/ 291 h 583"/>
                    <a:gd name="T2" fmla="*/ 0 w 1425"/>
                    <a:gd name="T3" fmla="*/ 291 h 583"/>
                    <a:gd name="T4" fmla="*/ 712 w 1425"/>
                    <a:gd name="T5" fmla="*/ 582 h 583"/>
                    <a:gd name="T6" fmla="*/ 1424 w 1425"/>
                    <a:gd name="T7" fmla="*/ 291 h 583"/>
                    <a:gd name="T8" fmla="*/ 712 w 1425"/>
                    <a:gd name="T9" fmla="*/ 0 h 583"/>
                    <a:gd name="T10" fmla="*/ 0 w 1425"/>
                    <a:gd name="T11" fmla="*/ 291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3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5"/>
                        <a:pt x="318" y="582"/>
                        <a:pt x="712" y="582"/>
                      </a:cubicBezTo>
                      <a:cubicBezTo>
                        <a:pt x="1105" y="582"/>
                        <a:pt x="1424" y="455"/>
                        <a:pt x="1424" y="291"/>
                      </a:cubicBezTo>
                      <a:cubicBezTo>
                        <a:pt x="1424" y="132"/>
                        <a:pt x="1105" y="0"/>
                        <a:pt x="712" y="0"/>
                      </a:cubicBezTo>
                      <a:cubicBezTo>
                        <a:pt x="318" y="0"/>
                        <a:pt x="0" y="132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9" name="Freeform 81">
                  <a:extLst>
                    <a:ext uri="{FF2B5EF4-FFF2-40B4-BE49-F238E27FC236}">
                      <a16:creationId xmlns="" xmlns:a16="http://schemas.microsoft.com/office/drawing/2014/main" id="{85D9A52F-C04A-4397-BDE6-3888418E0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460898"/>
                  <a:ext cx="553383" cy="216186"/>
                </a:xfrm>
                <a:custGeom>
                  <a:avLst/>
                  <a:gdLst>
                    <a:gd name="T0" fmla="*/ 0 w 1234"/>
                    <a:gd name="T1" fmla="*/ 244 h 484"/>
                    <a:gd name="T2" fmla="*/ 0 w 1234"/>
                    <a:gd name="T3" fmla="*/ 244 h 484"/>
                    <a:gd name="T4" fmla="*/ 619 w 1234"/>
                    <a:gd name="T5" fmla="*/ 483 h 484"/>
                    <a:gd name="T6" fmla="*/ 1233 w 1234"/>
                    <a:gd name="T7" fmla="*/ 244 h 484"/>
                    <a:gd name="T8" fmla="*/ 619 w 1234"/>
                    <a:gd name="T9" fmla="*/ 0 h 484"/>
                    <a:gd name="T10" fmla="*/ 0 w 1234"/>
                    <a:gd name="T11" fmla="*/ 24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44"/>
                      </a:moveTo>
                      <a:lnTo>
                        <a:pt x="0" y="244"/>
                      </a:lnTo>
                      <a:cubicBezTo>
                        <a:pt x="0" y="375"/>
                        <a:pt x="277" y="483"/>
                        <a:pt x="619" y="483"/>
                      </a:cubicBezTo>
                      <a:cubicBezTo>
                        <a:pt x="956" y="483"/>
                        <a:pt x="1233" y="375"/>
                        <a:pt x="1233" y="244"/>
                      </a:cubicBezTo>
                      <a:cubicBezTo>
                        <a:pt x="1233" y="108"/>
                        <a:pt x="956" y="0"/>
                        <a:pt x="619" y="0"/>
                      </a:cubicBezTo>
                      <a:cubicBezTo>
                        <a:pt x="277" y="0"/>
                        <a:pt x="0" y="108"/>
                        <a:pt x="0" y="244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0" name="Freeform 82">
                  <a:extLst>
                    <a:ext uri="{FF2B5EF4-FFF2-40B4-BE49-F238E27FC236}">
                      <a16:creationId xmlns="" xmlns:a16="http://schemas.microsoft.com/office/drawing/2014/main" id="{D3F04959-6D9A-4FF2-84AA-A5C6FFB4C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417264"/>
                  <a:ext cx="640655" cy="259820"/>
                </a:xfrm>
                <a:custGeom>
                  <a:avLst/>
                  <a:gdLst>
                    <a:gd name="T0" fmla="*/ 61 w 1430"/>
                    <a:gd name="T1" fmla="*/ 178 h 581"/>
                    <a:gd name="T2" fmla="*/ 61 w 1430"/>
                    <a:gd name="T3" fmla="*/ 178 h 581"/>
                    <a:gd name="T4" fmla="*/ 717 w 1430"/>
                    <a:gd name="T5" fmla="*/ 0 h 581"/>
                    <a:gd name="T6" fmla="*/ 1373 w 1430"/>
                    <a:gd name="T7" fmla="*/ 178 h 581"/>
                    <a:gd name="T8" fmla="*/ 1429 w 1430"/>
                    <a:gd name="T9" fmla="*/ 178 h 581"/>
                    <a:gd name="T10" fmla="*/ 1429 w 1430"/>
                    <a:gd name="T11" fmla="*/ 290 h 581"/>
                    <a:gd name="T12" fmla="*/ 717 w 1430"/>
                    <a:gd name="T13" fmla="*/ 580 h 581"/>
                    <a:gd name="T14" fmla="*/ 0 w 1430"/>
                    <a:gd name="T15" fmla="*/ 290 h 581"/>
                    <a:gd name="T16" fmla="*/ 0 w 1430"/>
                    <a:gd name="T17" fmla="*/ 178 h 581"/>
                    <a:gd name="T18" fmla="*/ 61 w 1430"/>
                    <a:gd name="T19" fmla="*/ 178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1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4"/>
                        <a:pt x="422" y="0"/>
                        <a:pt x="717" y="0"/>
                      </a:cubicBezTo>
                      <a:cubicBezTo>
                        <a:pt x="1008" y="0"/>
                        <a:pt x="1261" y="74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0"/>
                        <a:pt x="1429" y="290"/>
                        <a:pt x="1429" y="290"/>
                      </a:cubicBezTo>
                      <a:cubicBezTo>
                        <a:pt x="1429" y="454"/>
                        <a:pt x="1111" y="580"/>
                        <a:pt x="717" y="580"/>
                      </a:cubicBezTo>
                      <a:cubicBezTo>
                        <a:pt x="319" y="580"/>
                        <a:pt x="0" y="454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1" name="Freeform 83">
                  <a:extLst>
                    <a:ext uri="{FF2B5EF4-FFF2-40B4-BE49-F238E27FC236}">
                      <a16:creationId xmlns="" xmlns:a16="http://schemas.microsoft.com/office/drawing/2014/main" id="{0C3AF217-03F3-4894-900E-A099041F2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367681"/>
                  <a:ext cx="640655" cy="259820"/>
                </a:xfrm>
                <a:custGeom>
                  <a:avLst/>
                  <a:gdLst>
                    <a:gd name="T0" fmla="*/ 0 w 1430"/>
                    <a:gd name="T1" fmla="*/ 291 h 582"/>
                    <a:gd name="T2" fmla="*/ 0 w 1430"/>
                    <a:gd name="T3" fmla="*/ 291 h 582"/>
                    <a:gd name="T4" fmla="*/ 717 w 1430"/>
                    <a:gd name="T5" fmla="*/ 581 h 582"/>
                    <a:gd name="T6" fmla="*/ 1429 w 1430"/>
                    <a:gd name="T7" fmla="*/ 291 h 582"/>
                    <a:gd name="T8" fmla="*/ 717 w 1430"/>
                    <a:gd name="T9" fmla="*/ 0 h 582"/>
                    <a:gd name="T10" fmla="*/ 0 w 1430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1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2" name="Freeform 84">
                  <a:extLst>
                    <a:ext uri="{FF2B5EF4-FFF2-40B4-BE49-F238E27FC236}">
                      <a16:creationId xmlns="" xmlns:a16="http://schemas.microsoft.com/office/drawing/2014/main" id="{91FC0A1D-C186-4015-859E-AD5008F07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570" y="3375614"/>
                  <a:ext cx="553383" cy="216186"/>
                </a:xfrm>
                <a:custGeom>
                  <a:avLst/>
                  <a:gdLst>
                    <a:gd name="T0" fmla="*/ 0 w 1234"/>
                    <a:gd name="T1" fmla="*/ 239 h 483"/>
                    <a:gd name="T2" fmla="*/ 0 w 1234"/>
                    <a:gd name="T3" fmla="*/ 239 h 483"/>
                    <a:gd name="T4" fmla="*/ 619 w 1234"/>
                    <a:gd name="T5" fmla="*/ 482 h 483"/>
                    <a:gd name="T6" fmla="*/ 1233 w 1234"/>
                    <a:gd name="T7" fmla="*/ 239 h 483"/>
                    <a:gd name="T8" fmla="*/ 619 w 1234"/>
                    <a:gd name="T9" fmla="*/ 0 h 483"/>
                    <a:gd name="T10" fmla="*/ 0 w 1234"/>
                    <a:gd name="T11" fmla="*/ 239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3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2"/>
                        <a:pt x="619" y="482"/>
                      </a:cubicBezTo>
                      <a:cubicBezTo>
                        <a:pt x="956" y="482"/>
                        <a:pt x="1233" y="375"/>
                        <a:pt x="1233" y="239"/>
                      </a:cubicBezTo>
                      <a:cubicBezTo>
                        <a:pt x="1233" y="107"/>
                        <a:pt x="956" y="0"/>
                        <a:pt x="619" y="0"/>
                      </a:cubicBezTo>
                      <a:cubicBezTo>
                        <a:pt x="277" y="0"/>
                        <a:pt x="0" y="107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3" name="Freeform 85">
                  <a:extLst>
                    <a:ext uri="{FF2B5EF4-FFF2-40B4-BE49-F238E27FC236}">
                      <a16:creationId xmlns="" xmlns:a16="http://schemas.microsoft.com/office/drawing/2014/main" id="{16BB61FD-9EF4-4A92-A35E-A9AF8F353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345864"/>
                  <a:ext cx="640655" cy="259820"/>
                </a:xfrm>
                <a:custGeom>
                  <a:avLst/>
                  <a:gdLst>
                    <a:gd name="T0" fmla="*/ 61 w 1430"/>
                    <a:gd name="T1" fmla="*/ 178 h 582"/>
                    <a:gd name="T2" fmla="*/ 61 w 1430"/>
                    <a:gd name="T3" fmla="*/ 178 h 582"/>
                    <a:gd name="T4" fmla="*/ 717 w 1430"/>
                    <a:gd name="T5" fmla="*/ 0 h 582"/>
                    <a:gd name="T6" fmla="*/ 1373 w 1430"/>
                    <a:gd name="T7" fmla="*/ 178 h 582"/>
                    <a:gd name="T8" fmla="*/ 1429 w 1430"/>
                    <a:gd name="T9" fmla="*/ 178 h 582"/>
                    <a:gd name="T10" fmla="*/ 1429 w 1430"/>
                    <a:gd name="T11" fmla="*/ 291 h 582"/>
                    <a:gd name="T12" fmla="*/ 717 w 1430"/>
                    <a:gd name="T13" fmla="*/ 581 h 582"/>
                    <a:gd name="T14" fmla="*/ 0 w 1430"/>
                    <a:gd name="T15" fmla="*/ 291 h 582"/>
                    <a:gd name="T16" fmla="*/ 0 w 1430"/>
                    <a:gd name="T17" fmla="*/ 178 h 582"/>
                    <a:gd name="T18" fmla="*/ 61 w 1430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5"/>
                        <a:pt x="422" y="0"/>
                        <a:pt x="717" y="0"/>
                      </a:cubicBezTo>
                      <a:cubicBezTo>
                        <a:pt x="1008" y="0"/>
                        <a:pt x="1261" y="75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1"/>
                        <a:pt x="1429" y="291"/>
                        <a:pt x="1429" y="291"/>
                      </a:cubicBezTo>
                      <a:cubicBezTo>
                        <a:pt x="1429" y="455"/>
                        <a:pt x="1111" y="581"/>
                        <a:pt x="717" y="581"/>
                      </a:cubicBezTo>
                      <a:cubicBezTo>
                        <a:pt x="319" y="581"/>
                        <a:pt x="0" y="455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4" name="Freeform 86">
                  <a:extLst>
                    <a:ext uri="{FF2B5EF4-FFF2-40B4-BE49-F238E27FC236}">
                      <a16:creationId xmlns="" xmlns:a16="http://schemas.microsoft.com/office/drawing/2014/main" id="{EEF47EFC-C3FE-445C-A9EE-DF4B7119C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296280"/>
                  <a:ext cx="640655" cy="259820"/>
                </a:xfrm>
                <a:custGeom>
                  <a:avLst/>
                  <a:gdLst>
                    <a:gd name="T0" fmla="*/ 0 w 1430"/>
                    <a:gd name="T1" fmla="*/ 290 h 582"/>
                    <a:gd name="T2" fmla="*/ 0 w 1430"/>
                    <a:gd name="T3" fmla="*/ 290 h 582"/>
                    <a:gd name="T4" fmla="*/ 717 w 1430"/>
                    <a:gd name="T5" fmla="*/ 581 h 582"/>
                    <a:gd name="T6" fmla="*/ 1429 w 1430"/>
                    <a:gd name="T7" fmla="*/ 290 h 582"/>
                    <a:gd name="T8" fmla="*/ 717 w 1430"/>
                    <a:gd name="T9" fmla="*/ 0 h 582"/>
                    <a:gd name="T10" fmla="*/ 0 w 1430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0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5" name="Freeform 87">
                  <a:extLst>
                    <a:ext uri="{FF2B5EF4-FFF2-40B4-BE49-F238E27FC236}">
                      <a16:creationId xmlns="" xmlns:a16="http://schemas.microsoft.com/office/drawing/2014/main" id="{390D8441-BAA2-411B-A360-658556CB4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570" y="3304213"/>
                  <a:ext cx="553383" cy="216186"/>
                </a:xfrm>
                <a:custGeom>
                  <a:avLst/>
                  <a:gdLst>
                    <a:gd name="T0" fmla="*/ 0 w 1234"/>
                    <a:gd name="T1" fmla="*/ 243 h 483"/>
                    <a:gd name="T2" fmla="*/ 0 w 1234"/>
                    <a:gd name="T3" fmla="*/ 243 h 483"/>
                    <a:gd name="T4" fmla="*/ 619 w 1234"/>
                    <a:gd name="T5" fmla="*/ 482 h 483"/>
                    <a:gd name="T6" fmla="*/ 1233 w 1234"/>
                    <a:gd name="T7" fmla="*/ 243 h 483"/>
                    <a:gd name="T8" fmla="*/ 619 w 1234"/>
                    <a:gd name="T9" fmla="*/ 0 h 483"/>
                    <a:gd name="T10" fmla="*/ 0 w 1234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4"/>
                        <a:pt x="277" y="482"/>
                        <a:pt x="619" y="482"/>
                      </a:cubicBezTo>
                      <a:cubicBezTo>
                        <a:pt x="956" y="482"/>
                        <a:pt x="1233" y="374"/>
                        <a:pt x="1233" y="243"/>
                      </a:cubicBezTo>
                      <a:cubicBezTo>
                        <a:pt x="1233" y="107"/>
                        <a:pt x="956" y="0"/>
                        <a:pt x="619" y="0"/>
                      </a:cubicBezTo>
                      <a:cubicBezTo>
                        <a:pt x="277" y="0"/>
                        <a:pt x="0" y="107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6" name="Freeform 88">
                  <a:extLst>
                    <a:ext uri="{FF2B5EF4-FFF2-40B4-BE49-F238E27FC236}">
                      <a16:creationId xmlns="" xmlns:a16="http://schemas.microsoft.com/office/drawing/2014/main" id="{7F8EDC23-DC0E-4367-8944-5D66B81CF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3286363"/>
                  <a:ext cx="638671" cy="259820"/>
                </a:xfrm>
                <a:custGeom>
                  <a:avLst/>
                  <a:gdLst>
                    <a:gd name="T0" fmla="*/ 57 w 1426"/>
                    <a:gd name="T1" fmla="*/ 178 h 582"/>
                    <a:gd name="T2" fmla="*/ 57 w 1426"/>
                    <a:gd name="T3" fmla="*/ 178 h 582"/>
                    <a:gd name="T4" fmla="*/ 713 w 1426"/>
                    <a:gd name="T5" fmla="*/ 0 h 582"/>
                    <a:gd name="T6" fmla="*/ 1369 w 1426"/>
                    <a:gd name="T7" fmla="*/ 178 h 582"/>
                    <a:gd name="T8" fmla="*/ 1425 w 1426"/>
                    <a:gd name="T9" fmla="*/ 178 h 582"/>
                    <a:gd name="T10" fmla="*/ 1425 w 1426"/>
                    <a:gd name="T11" fmla="*/ 291 h 582"/>
                    <a:gd name="T12" fmla="*/ 713 w 1426"/>
                    <a:gd name="T13" fmla="*/ 581 h 582"/>
                    <a:gd name="T14" fmla="*/ 0 w 1426"/>
                    <a:gd name="T15" fmla="*/ 291 h 582"/>
                    <a:gd name="T16" fmla="*/ 0 w 1426"/>
                    <a:gd name="T17" fmla="*/ 178 h 582"/>
                    <a:gd name="T18" fmla="*/ 57 w 1426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6" h="582">
                      <a:moveTo>
                        <a:pt x="57" y="178"/>
                      </a:moveTo>
                      <a:lnTo>
                        <a:pt x="57" y="178"/>
                      </a:lnTo>
                      <a:cubicBezTo>
                        <a:pt x="165" y="75"/>
                        <a:pt x="418" y="0"/>
                        <a:pt x="713" y="0"/>
                      </a:cubicBezTo>
                      <a:cubicBezTo>
                        <a:pt x="1008" y="0"/>
                        <a:pt x="1261" y="75"/>
                        <a:pt x="1369" y="178"/>
                      </a:cubicBezTo>
                      <a:cubicBezTo>
                        <a:pt x="1425" y="178"/>
                        <a:pt x="1425" y="178"/>
                        <a:pt x="1425" y="178"/>
                      </a:cubicBezTo>
                      <a:cubicBezTo>
                        <a:pt x="1425" y="291"/>
                        <a:pt x="1425" y="291"/>
                        <a:pt x="1425" y="291"/>
                      </a:cubicBezTo>
                      <a:cubicBezTo>
                        <a:pt x="1425" y="450"/>
                        <a:pt x="1107" y="581"/>
                        <a:pt x="713" y="581"/>
                      </a:cubicBezTo>
                      <a:cubicBezTo>
                        <a:pt x="319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7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7" name="Freeform 89">
                  <a:extLst>
                    <a:ext uri="{FF2B5EF4-FFF2-40B4-BE49-F238E27FC236}">
                      <a16:creationId xmlns="" xmlns:a16="http://schemas.microsoft.com/office/drawing/2014/main" id="{3C8B65E8-F916-4E0B-B1FD-676BE0219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3236779"/>
                  <a:ext cx="638671" cy="259820"/>
                </a:xfrm>
                <a:custGeom>
                  <a:avLst/>
                  <a:gdLst>
                    <a:gd name="T0" fmla="*/ 0 w 1426"/>
                    <a:gd name="T1" fmla="*/ 290 h 582"/>
                    <a:gd name="T2" fmla="*/ 0 w 1426"/>
                    <a:gd name="T3" fmla="*/ 290 h 582"/>
                    <a:gd name="T4" fmla="*/ 713 w 1426"/>
                    <a:gd name="T5" fmla="*/ 581 h 582"/>
                    <a:gd name="T6" fmla="*/ 1425 w 1426"/>
                    <a:gd name="T7" fmla="*/ 290 h 582"/>
                    <a:gd name="T8" fmla="*/ 713 w 1426"/>
                    <a:gd name="T9" fmla="*/ 0 h 582"/>
                    <a:gd name="T10" fmla="*/ 0 w 1426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6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3" y="581"/>
                      </a:cubicBezTo>
                      <a:cubicBezTo>
                        <a:pt x="1107" y="581"/>
                        <a:pt x="1425" y="450"/>
                        <a:pt x="1425" y="290"/>
                      </a:cubicBezTo>
                      <a:cubicBezTo>
                        <a:pt x="1425" y="131"/>
                        <a:pt x="1107" y="0"/>
                        <a:pt x="713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8" name="Freeform 90">
                  <a:extLst>
                    <a:ext uri="{FF2B5EF4-FFF2-40B4-BE49-F238E27FC236}">
                      <a16:creationId xmlns="" xmlns:a16="http://schemas.microsoft.com/office/drawing/2014/main" id="{86CB21A2-DA12-437B-81CD-BC4CAB748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0768" y="3244712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4 w 1234"/>
                    <a:gd name="T5" fmla="*/ 483 h 484"/>
                    <a:gd name="T6" fmla="*/ 1233 w 1234"/>
                    <a:gd name="T7" fmla="*/ 239 h 484"/>
                    <a:gd name="T8" fmla="*/ 614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4" y="483"/>
                      </a:cubicBezTo>
                      <a:cubicBezTo>
                        <a:pt x="956" y="483"/>
                        <a:pt x="1233" y="375"/>
                        <a:pt x="1233" y="239"/>
                      </a:cubicBezTo>
                      <a:cubicBezTo>
                        <a:pt x="1233" y="108"/>
                        <a:pt x="956" y="0"/>
                        <a:pt x="614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9" name="Freeform 91">
                  <a:extLst>
                    <a:ext uri="{FF2B5EF4-FFF2-40B4-BE49-F238E27FC236}">
                      <a16:creationId xmlns="" xmlns:a16="http://schemas.microsoft.com/office/drawing/2014/main" id="{8A41988B-D3CC-4A23-82BF-09DC87F30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214962"/>
                  <a:ext cx="640655" cy="259820"/>
                </a:xfrm>
                <a:custGeom>
                  <a:avLst/>
                  <a:gdLst>
                    <a:gd name="T0" fmla="*/ 61 w 1430"/>
                    <a:gd name="T1" fmla="*/ 178 h 582"/>
                    <a:gd name="T2" fmla="*/ 61 w 1430"/>
                    <a:gd name="T3" fmla="*/ 178 h 582"/>
                    <a:gd name="T4" fmla="*/ 717 w 1430"/>
                    <a:gd name="T5" fmla="*/ 0 h 582"/>
                    <a:gd name="T6" fmla="*/ 1373 w 1430"/>
                    <a:gd name="T7" fmla="*/ 178 h 582"/>
                    <a:gd name="T8" fmla="*/ 1429 w 1430"/>
                    <a:gd name="T9" fmla="*/ 178 h 582"/>
                    <a:gd name="T10" fmla="*/ 1429 w 1430"/>
                    <a:gd name="T11" fmla="*/ 290 h 582"/>
                    <a:gd name="T12" fmla="*/ 717 w 1430"/>
                    <a:gd name="T13" fmla="*/ 581 h 582"/>
                    <a:gd name="T14" fmla="*/ 0 w 1430"/>
                    <a:gd name="T15" fmla="*/ 290 h 582"/>
                    <a:gd name="T16" fmla="*/ 0 w 1430"/>
                    <a:gd name="T17" fmla="*/ 178 h 582"/>
                    <a:gd name="T18" fmla="*/ 61 w 1430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5"/>
                        <a:pt x="422" y="0"/>
                        <a:pt x="717" y="0"/>
                      </a:cubicBezTo>
                      <a:cubicBezTo>
                        <a:pt x="1007" y="0"/>
                        <a:pt x="1260" y="75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0"/>
                        <a:pt x="1429" y="290"/>
                        <a:pt x="1429" y="290"/>
                      </a:cubicBezTo>
                      <a:cubicBezTo>
                        <a:pt x="1429" y="454"/>
                        <a:pt x="1111" y="581"/>
                        <a:pt x="717" y="581"/>
                      </a:cubicBezTo>
                      <a:cubicBezTo>
                        <a:pt x="319" y="581"/>
                        <a:pt x="0" y="454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0" name="Freeform 92">
                  <a:extLst>
                    <a:ext uri="{FF2B5EF4-FFF2-40B4-BE49-F238E27FC236}">
                      <a16:creationId xmlns="" xmlns:a16="http://schemas.microsoft.com/office/drawing/2014/main" id="{050976C1-EA7B-47CF-A0E6-9A79F0D14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165378"/>
                  <a:ext cx="640655" cy="259820"/>
                </a:xfrm>
                <a:custGeom>
                  <a:avLst/>
                  <a:gdLst>
                    <a:gd name="T0" fmla="*/ 0 w 1430"/>
                    <a:gd name="T1" fmla="*/ 290 h 581"/>
                    <a:gd name="T2" fmla="*/ 0 w 1430"/>
                    <a:gd name="T3" fmla="*/ 290 h 581"/>
                    <a:gd name="T4" fmla="*/ 717 w 1430"/>
                    <a:gd name="T5" fmla="*/ 580 h 581"/>
                    <a:gd name="T6" fmla="*/ 1429 w 1430"/>
                    <a:gd name="T7" fmla="*/ 290 h 581"/>
                    <a:gd name="T8" fmla="*/ 717 w 1430"/>
                    <a:gd name="T9" fmla="*/ 0 h 581"/>
                    <a:gd name="T10" fmla="*/ 0 w 1430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19" y="580"/>
                        <a:pt x="717" y="580"/>
                      </a:cubicBezTo>
                      <a:cubicBezTo>
                        <a:pt x="1111" y="580"/>
                        <a:pt x="1429" y="449"/>
                        <a:pt x="1429" y="290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1" name="Freeform 93">
                  <a:extLst>
                    <a:ext uri="{FF2B5EF4-FFF2-40B4-BE49-F238E27FC236}">
                      <a16:creationId xmlns="" xmlns:a16="http://schemas.microsoft.com/office/drawing/2014/main" id="{FECF7FEA-5CCC-4F54-8B23-4361851D3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686" y="3173312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2" name="Freeform 94">
                  <a:extLst>
                    <a:ext uri="{FF2B5EF4-FFF2-40B4-BE49-F238E27FC236}">
                      <a16:creationId xmlns="" xmlns:a16="http://schemas.microsoft.com/office/drawing/2014/main" id="{B333B22D-CBCE-483D-BDD3-2CD04251B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7298" y="3139595"/>
                  <a:ext cx="642638" cy="259820"/>
                </a:xfrm>
                <a:custGeom>
                  <a:avLst/>
                  <a:gdLst>
                    <a:gd name="T0" fmla="*/ 61 w 1431"/>
                    <a:gd name="T1" fmla="*/ 178 h 582"/>
                    <a:gd name="T2" fmla="*/ 61 w 1431"/>
                    <a:gd name="T3" fmla="*/ 178 h 582"/>
                    <a:gd name="T4" fmla="*/ 717 w 1431"/>
                    <a:gd name="T5" fmla="*/ 0 h 582"/>
                    <a:gd name="T6" fmla="*/ 1374 w 1431"/>
                    <a:gd name="T7" fmla="*/ 178 h 582"/>
                    <a:gd name="T8" fmla="*/ 1430 w 1431"/>
                    <a:gd name="T9" fmla="*/ 178 h 582"/>
                    <a:gd name="T10" fmla="*/ 1430 w 1431"/>
                    <a:gd name="T11" fmla="*/ 291 h 582"/>
                    <a:gd name="T12" fmla="*/ 717 w 1431"/>
                    <a:gd name="T13" fmla="*/ 581 h 582"/>
                    <a:gd name="T14" fmla="*/ 0 w 1431"/>
                    <a:gd name="T15" fmla="*/ 291 h 582"/>
                    <a:gd name="T16" fmla="*/ 0 w 1431"/>
                    <a:gd name="T17" fmla="*/ 178 h 582"/>
                    <a:gd name="T18" fmla="*/ 61 w 1431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1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0"/>
                        <a:pt x="422" y="0"/>
                        <a:pt x="717" y="0"/>
                      </a:cubicBezTo>
                      <a:cubicBezTo>
                        <a:pt x="1012" y="0"/>
                        <a:pt x="1261" y="70"/>
                        <a:pt x="1374" y="178"/>
                      </a:cubicBezTo>
                      <a:cubicBezTo>
                        <a:pt x="1430" y="178"/>
                        <a:pt x="1430" y="178"/>
                        <a:pt x="1430" y="178"/>
                      </a:cubicBezTo>
                      <a:cubicBezTo>
                        <a:pt x="1430" y="291"/>
                        <a:pt x="1430" y="291"/>
                        <a:pt x="1430" y="291"/>
                      </a:cubicBezTo>
                      <a:cubicBezTo>
                        <a:pt x="1430" y="450"/>
                        <a:pt x="1111" y="581"/>
                        <a:pt x="717" y="581"/>
                      </a:cubicBezTo>
                      <a:cubicBezTo>
                        <a:pt x="324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3" name="Freeform 95">
                  <a:extLst>
                    <a:ext uri="{FF2B5EF4-FFF2-40B4-BE49-F238E27FC236}">
                      <a16:creationId xmlns="" xmlns:a16="http://schemas.microsoft.com/office/drawing/2014/main" id="{0CCE31EA-4FA8-4541-9CD7-1F102C396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7298" y="3090011"/>
                  <a:ext cx="642638" cy="259820"/>
                </a:xfrm>
                <a:custGeom>
                  <a:avLst/>
                  <a:gdLst>
                    <a:gd name="T0" fmla="*/ 0 w 1431"/>
                    <a:gd name="T1" fmla="*/ 290 h 581"/>
                    <a:gd name="T2" fmla="*/ 0 w 1431"/>
                    <a:gd name="T3" fmla="*/ 290 h 581"/>
                    <a:gd name="T4" fmla="*/ 717 w 1431"/>
                    <a:gd name="T5" fmla="*/ 580 h 581"/>
                    <a:gd name="T6" fmla="*/ 1430 w 1431"/>
                    <a:gd name="T7" fmla="*/ 290 h 581"/>
                    <a:gd name="T8" fmla="*/ 717 w 1431"/>
                    <a:gd name="T9" fmla="*/ 0 h 581"/>
                    <a:gd name="T10" fmla="*/ 0 w 1431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1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24" y="580"/>
                        <a:pt x="717" y="580"/>
                      </a:cubicBezTo>
                      <a:cubicBezTo>
                        <a:pt x="1111" y="580"/>
                        <a:pt x="1430" y="449"/>
                        <a:pt x="1430" y="290"/>
                      </a:cubicBezTo>
                      <a:cubicBezTo>
                        <a:pt x="1430" y="126"/>
                        <a:pt x="1111" y="0"/>
                        <a:pt x="717" y="0"/>
                      </a:cubicBezTo>
                      <a:cubicBezTo>
                        <a:pt x="324" y="0"/>
                        <a:pt x="0" y="126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4" name="Freeform 96">
                  <a:extLst>
                    <a:ext uri="{FF2B5EF4-FFF2-40B4-BE49-F238E27FC236}">
                      <a16:creationId xmlns="" xmlns:a16="http://schemas.microsoft.com/office/drawing/2014/main" id="{A9DCD336-E734-4F8A-90AB-5B514116B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097944"/>
                  <a:ext cx="553383" cy="216186"/>
                </a:xfrm>
                <a:custGeom>
                  <a:avLst/>
                  <a:gdLst>
                    <a:gd name="T0" fmla="*/ 0 w 1233"/>
                    <a:gd name="T1" fmla="*/ 239 h 484"/>
                    <a:gd name="T2" fmla="*/ 0 w 1233"/>
                    <a:gd name="T3" fmla="*/ 239 h 484"/>
                    <a:gd name="T4" fmla="*/ 618 w 1233"/>
                    <a:gd name="T5" fmla="*/ 483 h 484"/>
                    <a:gd name="T6" fmla="*/ 1232 w 1233"/>
                    <a:gd name="T7" fmla="*/ 239 h 484"/>
                    <a:gd name="T8" fmla="*/ 618 w 1233"/>
                    <a:gd name="T9" fmla="*/ 0 h 484"/>
                    <a:gd name="T10" fmla="*/ 0 w 1233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6" y="483"/>
                        <a:pt x="1232" y="375"/>
                        <a:pt x="1232" y="239"/>
                      </a:cubicBezTo>
                      <a:cubicBezTo>
                        <a:pt x="1232" y="108"/>
                        <a:pt x="956" y="0"/>
                        <a:pt x="618" y="0"/>
                      </a:cubicBezTo>
                      <a:cubicBezTo>
                        <a:pt x="276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5" name="Freeform 97">
                  <a:extLst>
                    <a:ext uri="{FF2B5EF4-FFF2-40B4-BE49-F238E27FC236}">
                      <a16:creationId xmlns="" xmlns:a16="http://schemas.microsoft.com/office/drawing/2014/main" id="{AE0AAEC6-F1B6-48EC-A80B-285828BD65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068194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6" name="Freeform 98">
                  <a:extLst>
                    <a:ext uri="{FF2B5EF4-FFF2-40B4-BE49-F238E27FC236}">
                      <a16:creationId xmlns="" xmlns:a16="http://schemas.microsoft.com/office/drawing/2014/main" id="{6C7663C4-CD8A-4CFC-8876-D3422863D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016626"/>
                  <a:ext cx="638671" cy="259820"/>
                </a:xfrm>
                <a:custGeom>
                  <a:avLst/>
                  <a:gdLst>
                    <a:gd name="T0" fmla="*/ 0 w 1425"/>
                    <a:gd name="T1" fmla="*/ 291 h 583"/>
                    <a:gd name="T2" fmla="*/ 0 w 1425"/>
                    <a:gd name="T3" fmla="*/ 291 h 583"/>
                    <a:gd name="T4" fmla="*/ 712 w 1425"/>
                    <a:gd name="T5" fmla="*/ 582 h 583"/>
                    <a:gd name="T6" fmla="*/ 1424 w 1425"/>
                    <a:gd name="T7" fmla="*/ 291 h 583"/>
                    <a:gd name="T8" fmla="*/ 712 w 1425"/>
                    <a:gd name="T9" fmla="*/ 0 h 583"/>
                    <a:gd name="T10" fmla="*/ 0 w 1425"/>
                    <a:gd name="T11" fmla="*/ 291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3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2"/>
                        <a:pt x="712" y="582"/>
                      </a:cubicBezTo>
                      <a:cubicBezTo>
                        <a:pt x="1106" y="582"/>
                        <a:pt x="1424" y="450"/>
                        <a:pt x="1424" y="291"/>
                      </a:cubicBezTo>
                      <a:cubicBezTo>
                        <a:pt x="1424" y="127"/>
                        <a:pt x="1106" y="0"/>
                        <a:pt x="712" y="0"/>
                      </a:cubicBezTo>
                      <a:cubicBezTo>
                        <a:pt x="319" y="0"/>
                        <a:pt x="0" y="127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7" name="Freeform 99">
                  <a:extLst>
                    <a:ext uri="{FF2B5EF4-FFF2-40B4-BE49-F238E27FC236}">
                      <a16:creationId xmlns="" xmlns:a16="http://schemas.microsoft.com/office/drawing/2014/main" id="{063BFEE9-39CC-4B37-880E-28EEC44E8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026543"/>
                  <a:ext cx="553383" cy="216186"/>
                </a:xfrm>
                <a:custGeom>
                  <a:avLst/>
                  <a:gdLst>
                    <a:gd name="T0" fmla="*/ 0 w 1233"/>
                    <a:gd name="T1" fmla="*/ 239 h 484"/>
                    <a:gd name="T2" fmla="*/ 0 w 1233"/>
                    <a:gd name="T3" fmla="*/ 239 h 484"/>
                    <a:gd name="T4" fmla="*/ 618 w 1233"/>
                    <a:gd name="T5" fmla="*/ 483 h 484"/>
                    <a:gd name="T6" fmla="*/ 1232 w 1233"/>
                    <a:gd name="T7" fmla="*/ 239 h 484"/>
                    <a:gd name="T8" fmla="*/ 618 w 1233"/>
                    <a:gd name="T9" fmla="*/ 0 h 484"/>
                    <a:gd name="T10" fmla="*/ 0 w 1233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39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8" name="Freeform 100">
                  <a:extLst>
                    <a:ext uri="{FF2B5EF4-FFF2-40B4-BE49-F238E27FC236}">
                      <a16:creationId xmlns="" xmlns:a16="http://schemas.microsoft.com/office/drawing/2014/main" id="{BE60C1E7-519A-49E5-B9AE-7FB449DF6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1513" y="3008693"/>
                  <a:ext cx="642638" cy="259820"/>
                </a:xfrm>
                <a:custGeom>
                  <a:avLst/>
                  <a:gdLst>
                    <a:gd name="T0" fmla="*/ 56 w 1431"/>
                    <a:gd name="T1" fmla="*/ 179 h 583"/>
                    <a:gd name="T2" fmla="*/ 56 w 1431"/>
                    <a:gd name="T3" fmla="*/ 179 h 583"/>
                    <a:gd name="T4" fmla="*/ 712 w 1431"/>
                    <a:gd name="T5" fmla="*/ 0 h 583"/>
                    <a:gd name="T6" fmla="*/ 1369 w 1431"/>
                    <a:gd name="T7" fmla="*/ 179 h 583"/>
                    <a:gd name="T8" fmla="*/ 1430 w 1431"/>
                    <a:gd name="T9" fmla="*/ 179 h 583"/>
                    <a:gd name="T10" fmla="*/ 1430 w 1431"/>
                    <a:gd name="T11" fmla="*/ 291 h 583"/>
                    <a:gd name="T12" fmla="*/ 712 w 1431"/>
                    <a:gd name="T13" fmla="*/ 582 h 583"/>
                    <a:gd name="T14" fmla="*/ 0 w 1431"/>
                    <a:gd name="T15" fmla="*/ 291 h 583"/>
                    <a:gd name="T16" fmla="*/ 0 w 1431"/>
                    <a:gd name="T17" fmla="*/ 179 h 583"/>
                    <a:gd name="T18" fmla="*/ 56 w 1431"/>
                    <a:gd name="T19" fmla="*/ 179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1" h="583">
                      <a:moveTo>
                        <a:pt x="56" y="179"/>
                      </a:moveTo>
                      <a:lnTo>
                        <a:pt x="56" y="179"/>
                      </a:lnTo>
                      <a:cubicBezTo>
                        <a:pt x="169" y="71"/>
                        <a:pt x="422" y="0"/>
                        <a:pt x="712" y="0"/>
                      </a:cubicBezTo>
                      <a:cubicBezTo>
                        <a:pt x="1008" y="0"/>
                        <a:pt x="1261" y="71"/>
                        <a:pt x="1369" y="179"/>
                      </a:cubicBezTo>
                      <a:cubicBezTo>
                        <a:pt x="1430" y="179"/>
                        <a:pt x="1430" y="179"/>
                        <a:pt x="1430" y="179"/>
                      </a:cubicBezTo>
                      <a:cubicBezTo>
                        <a:pt x="1430" y="291"/>
                        <a:pt x="1430" y="291"/>
                        <a:pt x="1430" y="291"/>
                      </a:cubicBezTo>
                      <a:cubicBezTo>
                        <a:pt x="1430" y="451"/>
                        <a:pt x="1106" y="582"/>
                        <a:pt x="712" y="582"/>
                      </a:cubicBezTo>
                      <a:cubicBezTo>
                        <a:pt x="319" y="582"/>
                        <a:pt x="0" y="451"/>
                        <a:pt x="0" y="291"/>
                      </a:cubicBezTo>
                      <a:cubicBezTo>
                        <a:pt x="0" y="179"/>
                        <a:pt x="0" y="179"/>
                        <a:pt x="0" y="179"/>
                      </a:cubicBezTo>
                      <a:lnTo>
                        <a:pt x="56" y="179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9" name="Freeform 101">
                  <a:extLst>
                    <a:ext uri="{FF2B5EF4-FFF2-40B4-BE49-F238E27FC236}">
                      <a16:creationId xmlns="" xmlns:a16="http://schemas.microsoft.com/office/drawing/2014/main" id="{7F6071C6-82EC-4689-879A-2422BBFDA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1513" y="2959109"/>
                  <a:ext cx="642638" cy="259820"/>
                </a:xfrm>
                <a:custGeom>
                  <a:avLst/>
                  <a:gdLst>
                    <a:gd name="T0" fmla="*/ 0 w 1431"/>
                    <a:gd name="T1" fmla="*/ 291 h 582"/>
                    <a:gd name="T2" fmla="*/ 0 w 1431"/>
                    <a:gd name="T3" fmla="*/ 291 h 582"/>
                    <a:gd name="T4" fmla="*/ 712 w 1431"/>
                    <a:gd name="T5" fmla="*/ 581 h 582"/>
                    <a:gd name="T6" fmla="*/ 1430 w 1431"/>
                    <a:gd name="T7" fmla="*/ 291 h 582"/>
                    <a:gd name="T8" fmla="*/ 712 w 1431"/>
                    <a:gd name="T9" fmla="*/ 0 h 582"/>
                    <a:gd name="T10" fmla="*/ 0 w 1431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1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30" y="450"/>
                        <a:pt x="1430" y="291"/>
                      </a:cubicBezTo>
                      <a:cubicBezTo>
                        <a:pt x="1430" y="127"/>
                        <a:pt x="1106" y="0"/>
                        <a:pt x="712" y="0"/>
                      </a:cubicBezTo>
                      <a:cubicBezTo>
                        <a:pt x="319" y="0"/>
                        <a:pt x="0" y="127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0" name="Freeform 102">
                  <a:extLst>
                    <a:ext uri="{FF2B5EF4-FFF2-40B4-BE49-F238E27FC236}">
                      <a16:creationId xmlns="" xmlns:a16="http://schemas.microsoft.com/office/drawing/2014/main" id="{9857A236-137A-4F6E-96D1-B6A51CF02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2967043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4 w 1234"/>
                    <a:gd name="T5" fmla="*/ 483 h 484"/>
                    <a:gd name="T6" fmla="*/ 1233 w 1234"/>
                    <a:gd name="T7" fmla="*/ 239 h 484"/>
                    <a:gd name="T8" fmla="*/ 614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4" y="483"/>
                      </a:cubicBezTo>
                      <a:cubicBezTo>
                        <a:pt x="957" y="483"/>
                        <a:pt x="1233" y="375"/>
                        <a:pt x="1233" y="239"/>
                      </a:cubicBezTo>
                      <a:cubicBezTo>
                        <a:pt x="1233" y="108"/>
                        <a:pt x="957" y="0"/>
                        <a:pt x="614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1" name="Freeform 103">
                  <a:extLst>
                    <a:ext uri="{FF2B5EF4-FFF2-40B4-BE49-F238E27FC236}">
                      <a16:creationId xmlns="" xmlns:a16="http://schemas.microsoft.com/office/drawing/2014/main" id="{CF3BDC60-9E3C-4C2E-ADBF-D4ACE7BCF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2937292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1 h 582"/>
                    <a:gd name="T12" fmla="*/ 712 w 1425"/>
                    <a:gd name="T13" fmla="*/ 581 h 582"/>
                    <a:gd name="T14" fmla="*/ 0 w 1425"/>
                    <a:gd name="T15" fmla="*/ 291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1"/>
                        <a:pt x="1424" y="291"/>
                        <a:pt x="1424" y="291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2" name="Freeform 104">
                  <a:extLst>
                    <a:ext uri="{FF2B5EF4-FFF2-40B4-BE49-F238E27FC236}">
                      <a16:creationId xmlns="" xmlns:a16="http://schemas.microsoft.com/office/drawing/2014/main" id="{E93C53C5-D8FF-4810-B661-C3316A96A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2887708"/>
                  <a:ext cx="638671" cy="259820"/>
                </a:xfrm>
                <a:custGeom>
                  <a:avLst/>
                  <a:gdLst>
                    <a:gd name="T0" fmla="*/ 0 w 1425"/>
                    <a:gd name="T1" fmla="*/ 290 h 582"/>
                    <a:gd name="T2" fmla="*/ 0 w 1425"/>
                    <a:gd name="T3" fmla="*/ 290 h 582"/>
                    <a:gd name="T4" fmla="*/ 712 w 1425"/>
                    <a:gd name="T5" fmla="*/ 581 h 582"/>
                    <a:gd name="T6" fmla="*/ 1424 w 1425"/>
                    <a:gd name="T7" fmla="*/ 290 h 582"/>
                    <a:gd name="T8" fmla="*/ 712 w 1425"/>
                    <a:gd name="T9" fmla="*/ 0 h 582"/>
                    <a:gd name="T10" fmla="*/ 0 w 1425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0"/>
                      </a:cubicBezTo>
                      <a:cubicBezTo>
                        <a:pt x="1424" y="126"/>
                        <a:pt x="1106" y="0"/>
                        <a:pt x="712" y="0"/>
                      </a:cubicBezTo>
                      <a:cubicBezTo>
                        <a:pt x="319" y="0"/>
                        <a:pt x="0" y="126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3" name="Freeform 105">
                  <a:extLst>
                    <a:ext uri="{FF2B5EF4-FFF2-40B4-BE49-F238E27FC236}">
                      <a16:creationId xmlns="" xmlns:a16="http://schemas.microsoft.com/office/drawing/2014/main" id="{16A6B463-373B-4413-92DF-695A16E84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2895642"/>
                  <a:ext cx="553383" cy="216186"/>
                </a:xfrm>
                <a:custGeom>
                  <a:avLst/>
                  <a:gdLst>
                    <a:gd name="T0" fmla="*/ 0 w 1233"/>
                    <a:gd name="T1" fmla="*/ 240 h 484"/>
                    <a:gd name="T2" fmla="*/ 0 w 1233"/>
                    <a:gd name="T3" fmla="*/ 240 h 484"/>
                    <a:gd name="T4" fmla="*/ 618 w 1233"/>
                    <a:gd name="T5" fmla="*/ 483 h 484"/>
                    <a:gd name="T6" fmla="*/ 1232 w 1233"/>
                    <a:gd name="T7" fmla="*/ 240 h 484"/>
                    <a:gd name="T8" fmla="*/ 618 w 1233"/>
                    <a:gd name="T9" fmla="*/ 0 h 484"/>
                    <a:gd name="T10" fmla="*/ 0 w 1233"/>
                    <a:gd name="T11" fmla="*/ 240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0"/>
                      </a:moveTo>
                      <a:lnTo>
                        <a:pt x="0" y="240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0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0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</p:grpSp>
          <p:sp>
            <p:nvSpPr>
              <p:cNvPr id="350" name="Freeform 106">
                <a:extLst>
                  <a:ext uri="{FF2B5EF4-FFF2-40B4-BE49-F238E27FC236}">
                    <a16:creationId xmlns="" xmlns:a16="http://schemas.microsoft.com/office/drawing/2014/main" id="{EAC1D4EB-50B9-43AF-81EB-1F643AC5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61925"/>
                <a:ext cx="638671" cy="259820"/>
              </a:xfrm>
              <a:custGeom>
                <a:avLst/>
                <a:gdLst>
                  <a:gd name="T0" fmla="*/ 1368 w 1426"/>
                  <a:gd name="T1" fmla="*/ 173 h 581"/>
                  <a:gd name="T2" fmla="*/ 1368 w 1426"/>
                  <a:gd name="T3" fmla="*/ 173 h 581"/>
                  <a:gd name="T4" fmla="*/ 712 w 1426"/>
                  <a:gd name="T5" fmla="*/ 0 h 581"/>
                  <a:gd name="T6" fmla="*/ 56 w 1426"/>
                  <a:gd name="T7" fmla="*/ 173 h 581"/>
                  <a:gd name="T8" fmla="*/ 0 w 1426"/>
                  <a:gd name="T9" fmla="*/ 173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3 h 581"/>
                  <a:gd name="T18" fmla="*/ 1368 w 1426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49"/>
                      <a:pt x="318" y="580"/>
                      <a:pt x="712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73"/>
                      <a:pt x="1425" y="173"/>
                      <a:pt x="1425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1" name="Freeform 107">
                <a:extLst>
                  <a:ext uri="{FF2B5EF4-FFF2-40B4-BE49-F238E27FC236}">
                    <a16:creationId xmlns="" xmlns:a16="http://schemas.microsoft.com/office/drawing/2014/main" id="{587BAABC-F50F-40CC-A921-DB6796F3F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08374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2 w 1426"/>
                  <a:gd name="T5" fmla="*/ 582 h 583"/>
                  <a:gd name="T6" fmla="*/ 0 w 1426"/>
                  <a:gd name="T7" fmla="*/ 291 h 583"/>
                  <a:gd name="T8" fmla="*/ 712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2"/>
                      <a:pt x="712" y="582"/>
                    </a:cubicBezTo>
                    <a:cubicBezTo>
                      <a:pt x="318" y="582"/>
                      <a:pt x="0" y="455"/>
                      <a:pt x="0" y="291"/>
                    </a:cubicBezTo>
                    <a:cubicBezTo>
                      <a:pt x="0" y="132"/>
                      <a:pt x="318" y="0"/>
                      <a:pt x="712" y="0"/>
                    </a:cubicBezTo>
                    <a:cubicBezTo>
                      <a:pt x="1106" y="0"/>
                      <a:pt x="1425" y="132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2" name="Freeform 108">
                <a:extLst>
                  <a:ext uri="{FF2B5EF4-FFF2-40B4-BE49-F238E27FC236}">
                    <a16:creationId xmlns="" xmlns:a16="http://schemas.microsoft.com/office/drawing/2014/main" id="{7A5200A4-ED08-4A3B-A99C-DE6EA661D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2818291"/>
                <a:ext cx="553383" cy="216186"/>
              </a:xfrm>
              <a:custGeom>
                <a:avLst/>
                <a:gdLst>
                  <a:gd name="T0" fmla="*/ 1232 w 1233"/>
                  <a:gd name="T1" fmla="*/ 244 h 484"/>
                  <a:gd name="T2" fmla="*/ 1232 w 1233"/>
                  <a:gd name="T3" fmla="*/ 244 h 484"/>
                  <a:gd name="T4" fmla="*/ 618 w 1233"/>
                  <a:gd name="T5" fmla="*/ 483 h 484"/>
                  <a:gd name="T6" fmla="*/ 0 w 1233"/>
                  <a:gd name="T7" fmla="*/ 244 h 484"/>
                  <a:gd name="T8" fmla="*/ 618 w 1233"/>
                  <a:gd name="T9" fmla="*/ 0 h 484"/>
                  <a:gd name="T10" fmla="*/ 1232 w 1233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4"/>
                    </a:moveTo>
                    <a:lnTo>
                      <a:pt x="1232" y="244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4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3" name="Freeform 109">
                <a:extLst>
                  <a:ext uri="{FF2B5EF4-FFF2-40B4-BE49-F238E27FC236}">
                    <a16:creationId xmlns="" xmlns:a16="http://schemas.microsoft.com/office/drawing/2014/main" id="{8EC77EFF-D1B2-45F5-B0D5-3DB2FC320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798457"/>
                <a:ext cx="638671" cy="259820"/>
              </a:xfrm>
              <a:custGeom>
                <a:avLst/>
                <a:gdLst>
                  <a:gd name="T0" fmla="*/ 1368 w 1425"/>
                  <a:gd name="T1" fmla="*/ 178 h 582"/>
                  <a:gd name="T2" fmla="*/ 1368 w 1425"/>
                  <a:gd name="T3" fmla="*/ 178 h 582"/>
                  <a:gd name="T4" fmla="*/ 712 w 1425"/>
                  <a:gd name="T5" fmla="*/ 0 h 582"/>
                  <a:gd name="T6" fmla="*/ 56 w 1425"/>
                  <a:gd name="T7" fmla="*/ 178 h 582"/>
                  <a:gd name="T8" fmla="*/ 0 w 1425"/>
                  <a:gd name="T9" fmla="*/ 178 h 582"/>
                  <a:gd name="T10" fmla="*/ 0 w 1425"/>
                  <a:gd name="T11" fmla="*/ 291 h 582"/>
                  <a:gd name="T12" fmla="*/ 712 w 1425"/>
                  <a:gd name="T13" fmla="*/ 581 h 582"/>
                  <a:gd name="T14" fmla="*/ 1424 w 1425"/>
                  <a:gd name="T15" fmla="*/ 291 h 582"/>
                  <a:gd name="T16" fmla="*/ 1424 w 1425"/>
                  <a:gd name="T17" fmla="*/ 178 h 582"/>
                  <a:gd name="T18" fmla="*/ 1368 w 1425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1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5" y="581"/>
                      <a:pt x="1424" y="450"/>
                      <a:pt x="1424" y="291"/>
                    </a:cubicBezTo>
                    <a:cubicBezTo>
                      <a:pt x="1424" y="178"/>
                      <a:pt x="1424" y="178"/>
                      <a:pt x="1424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4" name="Freeform 110">
                <a:extLst>
                  <a:ext uri="{FF2B5EF4-FFF2-40B4-BE49-F238E27FC236}">
                    <a16:creationId xmlns="" xmlns:a16="http://schemas.microsoft.com/office/drawing/2014/main" id="{F80025F2-B124-4E34-B03E-6DCDD97B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744907"/>
                <a:ext cx="638671" cy="261803"/>
              </a:xfrm>
              <a:custGeom>
                <a:avLst/>
                <a:gdLst>
                  <a:gd name="T0" fmla="*/ 1424 w 1425"/>
                  <a:gd name="T1" fmla="*/ 295 h 586"/>
                  <a:gd name="T2" fmla="*/ 1424 w 1425"/>
                  <a:gd name="T3" fmla="*/ 295 h 586"/>
                  <a:gd name="T4" fmla="*/ 712 w 1425"/>
                  <a:gd name="T5" fmla="*/ 585 h 586"/>
                  <a:gd name="T6" fmla="*/ 0 w 1425"/>
                  <a:gd name="T7" fmla="*/ 295 h 586"/>
                  <a:gd name="T8" fmla="*/ 712 w 1425"/>
                  <a:gd name="T9" fmla="*/ 0 h 586"/>
                  <a:gd name="T10" fmla="*/ 1424 w 1425"/>
                  <a:gd name="T11" fmla="*/ 29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6">
                    <a:moveTo>
                      <a:pt x="1424" y="295"/>
                    </a:moveTo>
                    <a:lnTo>
                      <a:pt x="1424" y="295"/>
                    </a:lnTo>
                    <a:cubicBezTo>
                      <a:pt x="1424" y="454"/>
                      <a:pt x="1105" y="585"/>
                      <a:pt x="712" y="585"/>
                    </a:cubicBezTo>
                    <a:cubicBezTo>
                      <a:pt x="319" y="585"/>
                      <a:pt x="0" y="454"/>
                      <a:pt x="0" y="295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5" y="0"/>
                      <a:pt x="1424" y="131"/>
                      <a:pt x="1424" y="295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5" name="Freeform 111">
                <a:extLst>
                  <a:ext uri="{FF2B5EF4-FFF2-40B4-BE49-F238E27FC236}">
                    <a16:creationId xmlns="" xmlns:a16="http://schemas.microsoft.com/office/drawing/2014/main" id="{41AB7304-8295-427B-B5C0-86C7ACDC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756807"/>
                <a:ext cx="553383" cy="216186"/>
              </a:xfrm>
              <a:custGeom>
                <a:avLst/>
                <a:gdLst>
                  <a:gd name="T0" fmla="*/ 1233 w 1234"/>
                  <a:gd name="T1" fmla="*/ 240 h 484"/>
                  <a:gd name="T2" fmla="*/ 1233 w 1234"/>
                  <a:gd name="T3" fmla="*/ 240 h 484"/>
                  <a:gd name="T4" fmla="*/ 614 w 1234"/>
                  <a:gd name="T5" fmla="*/ 483 h 484"/>
                  <a:gd name="T6" fmla="*/ 0 w 1234"/>
                  <a:gd name="T7" fmla="*/ 240 h 484"/>
                  <a:gd name="T8" fmla="*/ 614 w 1234"/>
                  <a:gd name="T9" fmla="*/ 0 h 484"/>
                  <a:gd name="T10" fmla="*/ 1233 w 1234"/>
                  <a:gd name="T11" fmla="*/ 24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0"/>
                    </a:moveTo>
                    <a:lnTo>
                      <a:pt x="1233" y="240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40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40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6" name="Freeform 112">
                <a:extLst>
                  <a:ext uri="{FF2B5EF4-FFF2-40B4-BE49-F238E27FC236}">
                    <a16:creationId xmlns="" xmlns:a16="http://schemas.microsoft.com/office/drawing/2014/main" id="{810B1CCC-158D-47E9-A75B-94DE8FF3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2715156"/>
                <a:ext cx="638671" cy="259820"/>
              </a:xfrm>
              <a:custGeom>
                <a:avLst/>
                <a:gdLst>
                  <a:gd name="T0" fmla="*/ 1368 w 1425"/>
                  <a:gd name="T1" fmla="*/ 173 h 582"/>
                  <a:gd name="T2" fmla="*/ 1368 w 1425"/>
                  <a:gd name="T3" fmla="*/ 173 h 582"/>
                  <a:gd name="T4" fmla="*/ 712 w 1425"/>
                  <a:gd name="T5" fmla="*/ 0 h 582"/>
                  <a:gd name="T6" fmla="*/ 56 w 1425"/>
                  <a:gd name="T7" fmla="*/ 173 h 582"/>
                  <a:gd name="T8" fmla="*/ 0 w 1425"/>
                  <a:gd name="T9" fmla="*/ 173 h 582"/>
                  <a:gd name="T10" fmla="*/ 0 w 1425"/>
                  <a:gd name="T11" fmla="*/ 290 h 582"/>
                  <a:gd name="T12" fmla="*/ 712 w 1425"/>
                  <a:gd name="T13" fmla="*/ 581 h 582"/>
                  <a:gd name="T14" fmla="*/ 1424 w 1425"/>
                  <a:gd name="T15" fmla="*/ 290 h 582"/>
                  <a:gd name="T16" fmla="*/ 1424 w 1425"/>
                  <a:gd name="T17" fmla="*/ 173 h 582"/>
                  <a:gd name="T18" fmla="*/ 1368 w 1425"/>
                  <a:gd name="T19" fmla="*/ 17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4" y="450"/>
                      <a:pt x="1424" y="290"/>
                    </a:cubicBezTo>
                    <a:cubicBezTo>
                      <a:pt x="1424" y="173"/>
                      <a:pt x="1424" y="173"/>
                      <a:pt x="1424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7" name="Freeform 113">
                <a:extLst>
                  <a:ext uri="{FF2B5EF4-FFF2-40B4-BE49-F238E27FC236}">
                    <a16:creationId xmlns="" xmlns:a16="http://schemas.microsoft.com/office/drawing/2014/main" id="{7B9E05FC-D5CE-4DA4-9F94-B55502FFE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2661606"/>
                <a:ext cx="638671" cy="259820"/>
              </a:xfrm>
              <a:custGeom>
                <a:avLst/>
                <a:gdLst>
                  <a:gd name="T0" fmla="*/ 1424 w 1425"/>
                  <a:gd name="T1" fmla="*/ 291 h 582"/>
                  <a:gd name="T2" fmla="*/ 1424 w 1425"/>
                  <a:gd name="T3" fmla="*/ 291 h 582"/>
                  <a:gd name="T4" fmla="*/ 712 w 1425"/>
                  <a:gd name="T5" fmla="*/ 581 h 582"/>
                  <a:gd name="T6" fmla="*/ 0 w 1425"/>
                  <a:gd name="T7" fmla="*/ 291 h 582"/>
                  <a:gd name="T8" fmla="*/ 712 w 1425"/>
                  <a:gd name="T9" fmla="*/ 0 h 582"/>
                  <a:gd name="T10" fmla="*/ 1424 w 1425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2">
                    <a:moveTo>
                      <a:pt x="1424" y="291"/>
                    </a:moveTo>
                    <a:lnTo>
                      <a:pt x="1424" y="291"/>
                    </a:lnTo>
                    <a:cubicBezTo>
                      <a:pt x="1424" y="451"/>
                      <a:pt x="1105" y="581"/>
                      <a:pt x="712" y="581"/>
                    </a:cubicBezTo>
                    <a:cubicBezTo>
                      <a:pt x="318" y="581"/>
                      <a:pt x="0" y="451"/>
                      <a:pt x="0" y="291"/>
                    </a:cubicBezTo>
                    <a:cubicBezTo>
                      <a:pt x="0" y="132"/>
                      <a:pt x="318" y="0"/>
                      <a:pt x="712" y="0"/>
                    </a:cubicBezTo>
                    <a:cubicBezTo>
                      <a:pt x="1105" y="0"/>
                      <a:pt x="1424" y="132"/>
                      <a:pt x="1424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8" name="Freeform 114">
                <a:extLst>
                  <a:ext uri="{FF2B5EF4-FFF2-40B4-BE49-F238E27FC236}">
                    <a16:creationId xmlns="" xmlns:a16="http://schemas.microsoft.com/office/drawing/2014/main" id="{35FE39EC-B536-4D02-B4DD-C3B681221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669539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9 w 1234"/>
                  <a:gd name="T5" fmla="*/ 483 h 484"/>
                  <a:gd name="T6" fmla="*/ 0 w 1234"/>
                  <a:gd name="T7" fmla="*/ 244 h 484"/>
                  <a:gd name="T8" fmla="*/ 619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7" y="483"/>
                      <a:pt x="619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7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9" name="Freeform 115">
                <a:extLst>
                  <a:ext uri="{FF2B5EF4-FFF2-40B4-BE49-F238E27FC236}">
                    <a16:creationId xmlns="" xmlns:a16="http://schemas.microsoft.com/office/drawing/2014/main" id="{E5DDEA08-14A9-488B-BB0C-DE6551243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651689"/>
                <a:ext cx="642638" cy="259820"/>
              </a:xfrm>
              <a:custGeom>
                <a:avLst/>
                <a:gdLst>
                  <a:gd name="T0" fmla="*/ 1374 w 1431"/>
                  <a:gd name="T1" fmla="*/ 173 h 582"/>
                  <a:gd name="T2" fmla="*/ 1374 w 1431"/>
                  <a:gd name="T3" fmla="*/ 173 h 582"/>
                  <a:gd name="T4" fmla="*/ 717 w 1431"/>
                  <a:gd name="T5" fmla="*/ 0 h 582"/>
                  <a:gd name="T6" fmla="*/ 61 w 1431"/>
                  <a:gd name="T7" fmla="*/ 173 h 582"/>
                  <a:gd name="T8" fmla="*/ 0 w 1431"/>
                  <a:gd name="T9" fmla="*/ 173 h 582"/>
                  <a:gd name="T10" fmla="*/ 0 w 1431"/>
                  <a:gd name="T11" fmla="*/ 290 h 582"/>
                  <a:gd name="T12" fmla="*/ 717 w 1431"/>
                  <a:gd name="T13" fmla="*/ 581 h 582"/>
                  <a:gd name="T14" fmla="*/ 1430 w 1431"/>
                  <a:gd name="T15" fmla="*/ 290 h 582"/>
                  <a:gd name="T16" fmla="*/ 1430 w 1431"/>
                  <a:gd name="T17" fmla="*/ 173 h 582"/>
                  <a:gd name="T18" fmla="*/ 1374 w 1431"/>
                  <a:gd name="T19" fmla="*/ 17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1" h="582">
                    <a:moveTo>
                      <a:pt x="1374" y="173"/>
                    </a:moveTo>
                    <a:lnTo>
                      <a:pt x="1374" y="173"/>
                    </a:lnTo>
                    <a:cubicBezTo>
                      <a:pt x="1261" y="71"/>
                      <a:pt x="1008" y="0"/>
                      <a:pt x="717" y="0"/>
                    </a:cubicBezTo>
                    <a:cubicBezTo>
                      <a:pt x="422" y="0"/>
                      <a:pt x="169" y="71"/>
                      <a:pt x="61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24" y="581"/>
                      <a:pt x="717" y="581"/>
                    </a:cubicBezTo>
                    <a:cubicBezTo>
                      <a:pt x="1111" y="581"/>
                      <a:pt x="1430" y="450"/>
                      <a:pt x="1430" y="290"/>
                    </a:cubicBezTo>
                    <a:cubicBezTo>
                      <a:pt x="1430" y="173"/>
                      <a:pt x="1430" y="173"/>
                      <a:pt x="1430" y="173"/>
                    </a:cubicBezTo>
                    <a:lnTo>
                      <a:pt x="1374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0" name="Freeform 116">
                <a:extLst>
                  <a:ext uri="{FF2B5EF4-FFF2-40B4-BE49-F238E27FC236}">
                    <a16:creationId xmlns="" xmlns:a16="http://schemas.microsoft.com/office/drawing/2014/main" id="{DA8EFAD6-7427-4357-823F-195F47F4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598138"/>
                <a:ext cx="642638" cy="259820"/>
              </a:xfrm>
              <a:custGeom>
                <a:avLst/>
                <a:gdLst>
                  <a:gd name="T0" fmla="*/ 1430 w 1431"/>
                  <a:gd name="T1" fmla="*/ 290 h 582"/>
                  <a:gd name="T2" fmla="*/ 1430 w 1431"/>
                  <a:gd name="T3" fmla="*/ 290 h 582"/>
                  <a:gd name="T4" fmla="*/ 717 w 1431"/>
                  <a:gd name="T5" fmla="*/ 581 h 582"/>
                  <a:gd name="T6" fmla="*/ 0 w 1431"/>
                  <a:gd name="T7" fmla="*/ 290 h 582"/>
                  <a:gd name="T8" fmla="*/ 717 w 1431"/>
                  <a:gd name="T9" fmla="*/ 0 h 582"/>
                  <a:gd name="T10" fmla="*/ 1430 w 1431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1" h="582">
                    <a:moveTo>
                      <a:pt x="1430" y="290"/>
                    </a:moveTo>
                    <a:lnTo>
                      <a:pt x="1430" y="290"/>
                    </a:lnTo>
                    <a:cubicBezTo>
                      <a:pt x="1430" y="454"/>
                      <a:pt x="1111" y="581"/>
                      <a:pt x="717" y="581"/>
                    </a:cubicBezTo>
                    <a:cubicBezTo>
                      <a:pt x="324" y="581"/>
                      <a:pt x="0" y="454"/>
                      <a:pt x="0" y="290"/>
                    </a:cubicBezTo>
                    <a:cubicBezTo>
                      <a:pt x="0" y="131"/>
                      <a:pt x="324" y="0"/>
                      <a:pt x="717" y="0"/>
                    </a:cubicBezTo>
                    <a:cubicBezTo>
                      <a:pt x="1111" y="0"/>
                      <a:pt x="1430" y="131"/>
                      <a:pt x="143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1" name="Freeform 117">
                <a:extLst>
                  <a:ext uri="{FF2B5EF4-FFF2-40B4-BE49-F238E27FC236}">
                    <a16:creationId xmlns="" xmlns:a16="http://schemas.microsoft.com/office/drawing/2014/main" id="{5EE0F343-835A-4AF2-A6F1-801E58D0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596" y="2606072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2" name="Freeform 118">
                <a:extLst>
                  <a:ext uri="{FF2B5EF4-FFF2-40B4-BE49-F238E27FC236}">
                    <a16:creationId xmlns="" xmlns:a16="http://schemas.microsoft.com/office/drawing/2014/main" id="{787C0246-041C-4C4C-ADD0-93850E48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2582271"/>
                <a:ext cx="640655" cy="261803"/>
              </a:xfrm>
              <a:custGeom>
                <a:avLst/>
                <a:gdLst>
                  <a:gd name="T0" fmla="*/ 1373 w 1430"/>
                  <a:gd name="T1" fmla="*/ 177 h 586"/>
                  <a:gd name="T2" fmla="*/ 1373 w 1430"/>
                  <a:gd name="T3" fmla="*/ 177 h 586"/>
                  <a:gd name="T4" fmla="*/ 717 w 1430"/>
                  <a:gd name="T5" fmla="*/ 0 h 586"/>
                  <a:gd name="T6" fmla="*/ 61 w 1430"/>
                  <a:gd name="T7" fmla="*/ 177 h 586"/>
                  <a:gd name="T8" fmla="*/ 0 w 1430"/>
                  <a:gd name="T9" fmla="*/ 177 h 586"/>
                  <a:gd name="T10" fmla="*/ 0 w 1430"/>
                  <a:gd name="T11" fmla="*/ 295 h 586"/>
                  <a:gd name="T12" fmla="*/ 717 w 1430"/>
                  <a:gd name="T13" fmla="*/ 585 h 586"/>
                  <a:gd name="T14" fmla="*/ 1429 w 1430"/>
                  <a:gd name="T15" fmla="*/ 295 h 586"/>
                  <a:gd name="T16" fmla="*/ 1429 w 1430"/>
                  <a:gd name="T17" fmla="*/ 177 h 586"/>
                  <a:gd name="T18" fmla="*/ 1373 w 1430"/>
                  <a:gd name="T19" fmla="*/ 17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0" h="586">
                    <a:moveTo>
                      <a:pt x="1373" y="177"/>
                    </a:moveTo>
                    <a:lnTo>
                      <a:pt x="1373" y="177"/>
                    </a:lnTo>
                    <a:cubicBezTo>
                      <a:pt x="1261" y="75"/>
                      <a:pt x="1008" y="0"/>
                      <a:pt x="717" y="0"/>
                    </a:cubicBezTo>
                    <a:cubicBezTo>
                      <a:pt x="422" y="0"/>
                      <a:pt x="169" y="75"/>
                      <a:pt x="61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454"/>
                      <a:pt x="323" y="585"/>
                      <a:pt x="717" y="585"/>
                    </a:cubicBezTo>
                    <a:cubicBezTo>
                      <a:pt x="1111" y="585"/>
                      <a:pt x="1429" y="454"/>
                      <a:pt x="1429" y="295"/>
                    </a:cubicBezTo>
                    <a:cubicBezTo>
                      <a:pt x="1429" y="177"/>
                      <a:pt x="1429" y="177"/>
                      <a:pt x="1429" y="177"/>
                    </a:cubicBezTo>
                    <a:lnTo>
                      <a:pt x="1373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3" name="Freeform 119">
                <a:extLst>
                  <a:ext uri="{FF2B5EF4-FFF2-40B4-BE49-F238E27FC236}">
                    <a16:creationId xmlns="" xmlns:a16="http://schemas.microsoft.com/office/drawing/2014/main" id="{F51D4A49-013A-4F99-ADB1-9E05D638D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2530704"/>
                <a:ext cx="640655" cy="259820"/>
              </a:xfrm>
              <a:custGeom>
                <a:avLst/>
                <a:gdLst>
                  <a:gd name="T0" fmla="*/ 1429 w 1430"/>
                  <a:gd name="T1" fmla="*/ 290 h 582"/>
                  <a:gd name="T2" fmla="*/ 1429 w 1430"/>
                  <a:gd name="T3" fmla="*/ 290 h 582"/>
                  <a:gd name="T4" fmla="*/ 717 w 1430"/>
                  <a:gd name="T5" fmla="*/ 581 h 582"/>
                  <a:gd name="T6" fmla="*/ 0 w 1430"/>
                  <a:gd name="T7" fmla="*/ 290 h 582"/>
                  <a:gd name="T8" fmla="*/ 717 w 1430"/>
                  <a:gd name="T9" fmla="*/ 0 h 582"/>
                  <a:gd name="T10" fmla="*/ 1429 w 1430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582">
                    <a:moveTo>
                      <a:pt x="1429" y="290"/>
                    </a:moveTo>
                    <a:lnTo>
                      <a:pt x="1429" y="290"/>
                    </a:lnTo>
                    <a:cubicBezTo>
                      <a:pt x="1429" y="450"/>
                      <a:pt x="1111" y="581"/>
                      <a:pt x="717" y="581"/>
                    </a:cubicBezTo>
                    <a:cubicBezTo>
                      <a:pt x="323" y="581"/>
                      <a:pt x="0" y="450"/>
                      <a:pt x="0" y="290"/>
                    </a:cubicBezTo>
                    <a:cubicBezTo>
                      <a:pt x="0" y="131"/>
                      <a:pt x="323" y="0"/>
                      <a:pt x="717" y="0"/>
                    </a:cubicBezTo>
                    <a:cubicBezTo>
                      <a:pt x="1111" y="0"/>
                      <a:pt x="1429" y="131"/>
                      <a:pt x="1429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4" name="Freeform 120">
                <a:extLst>
                  <a:ext uri="{FF2B5EF4-FFF2-40B4-BE49-F238E27FC236}">
                    <a16:creationId xmlns="" xmlns:a16="http://schemas.microsoft.com/office/drawing/2014/main" id="{0482DC53-34AD-4114-B8E7-90E694ABF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480" y="2538638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8 w 1233"/>
                  <a:gd name="T5" fmla="*/ 482 h 483"/>
                  <a:gd name="T6" fmla="*/ 0 w 1233"/>
                  <a:gd name="T7" fmla="*/ 243 h 483"/>
                  <a:gd name="T8" fmla="*/ 618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5" y="482"/>
                      <a:pt x="618" y="482"/>
                    </a:cubicBezTo>
                    <a:cubicBezTo>
                      <a:pt x="276" y="482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5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5" name="Freeform 121">
                <a:extLst>
                  <a:ext uri="{FF2B5EF4-FFF2-40B4-BE49-F238E27FC236}">
                    <a16:creationId xmlns="" xmlns:a16="http://schemas.microsoft.com/office/drawing/2014/main" id="{C536BEA4-1A0A-496E-8BA9-EE007F132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520787"/>
                <a:ext cx="638671" cy="259820"/>
              </a:xfrm>
              <a:custGeom>
                <a:avLst/>
                <a:gdLst>
                  <a:gd name="T0" fmla="*/ 1368 w 1425"/>
                  <a:gd name="T1" fmla="*/ 173 h 581"/>
                  <a:gd name="T2" fmla="*/ 1368 w 1425"/>
                  <a:gd name="T3" fmla="*/ 173 h 581"/>
                  <a:gd name="T4" fmla="*/ 712 w 1425"/>
                  <a:gd name="T5" fmla="*/ 0 h 581"/>
                  <a:gd name="T6" fmla="*/ 56 w 1425"/>
                  <a:gd name="T7" fmla="*/ 173 h 581"/>
                  <a:gd name="T8" fmla="*/ 0 w 1425"/>
                  <a:gd name="T9" fmla="*/ 173 h 581"/>
                  <a:gd name="T10" fmla="*/ 0 w 1425"/>
                  <a:gd name="T11" fmla="*/ 290 h 581"/>
                  <a:gd name="T12" fmla="*/ 712 w 1425"/>
                  <a:gd name="T13" fmla="*/ 580 h 581"/>
                  <a:gd name="T14" fmla="*/ 1424 w 1425"/>
                  <a:gd name="T15" fmla="*/ 290 h 581"/>
                  <a:gd name="T16" fmla="*/ 1424 w 1425"/>
                  <a:gd name="T17" fmla="*/ 173 h 581"/>
                  <a:gd name="T18" fmla="*/ 1368 w 1425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1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1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9" y="580"/>
                      <a:pt x="712" y="580"/>
                    </a:cubicBezTo>
                    <a:cubicBezTo>
                      <a:pt x="1105" y="580"/>
                      <a:pt x="1424" y="450"/>
                      <a:pt x="1424" y="290"/>
                    </a:cubicBezTo>
                    <a:cubicBezTo>
                      <a:pt x="1424" y="173"/>
                      <a:pt x="1424" y="173"/>
                      <a:pt x="1424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6" name="Freeform 122">
                <a:extLst>
                  <a:ext uri="{FF2B5EF4-FFF2-40B4-BE49-F238E27FC236}">
                    <a16:creationId xmlns="" xmlns:a16="http://schemas.microsoft.com/office/drawing/2014/main" id="{08043A4C-DD60-4B97-9FAC-8B48DED4F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467237"/>
                <a:ext cx="638671" cy="259820"/>
              </a:xfrm>
              <a:custGeom>
                <a:avLst/>
                <a:gdLst>
                  <a:gd name="T0" fmla="*/ 1424 w 1425"/>
                  <a:gd name="T1" fmla="*/ 290 h 581"/>
                  <a:gd name="T2" fmla="*/ 1424 w 1425"/>
                  <a:gd name="T3" fmla="*/ 290 h 581"/>
                  <a:gd name="T4" fmla="*/ 712 w 1425"/>
                  <a:gd name="T5" fmla="*/ 580 h 581"/>
                  <a:gd name="T6" fmla="*/ 0 w 1425"/>
                  <a:gd name="T7" fmla="*/ 290 h 581"/>
                  <a:gd name="T8" fmla="*/ 712 w 1425"/>
                  <a:gd name="T9" fmla="*/ 0 h 581"/>
                  <a:gd name="T10" fmla="*/ 1424 w 1425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1">
                    <a:moveTo>
                      <a:pt x="1424" y="290"/>
                    </a:moveTo>
                    <a:lnTo>
                      <a:pt x="1424" y="290"/>
                    </a:lnTo>
                    <a:cubicBezTo>
                      <a:pt x="1424" y="454"/>
                      <a:pt x="1105" y="580"/>
                      <a:pt x="712" y="580"/>
                    </a:cubicBezTo>
                    <a:cubicBezTo>
                      <a:pt x="319" y="580"/>
                      <a:pt x="0" y="454"/>
                      <a:pt x="0" y="290"/>
                    </a:cubicBezTo>
                    <a:cubicBezTo>
                      <a:pt x="0" y="130"/>
                      <a:pt x="319" y="0"/>
                      <a:pt x="712" y="0"/>
                    </a:cubicBezTo>
                    <a:cubicBezTo>
                      <a:pt x="1105" y="0"/>
                      <a:pt x="1424" y="130"/>
                      <a:pt x="1424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7" name="Freeform 123">
                <a:extLst>
                  <a:ext uri="{FF2B5EF4-FFF2-40B4-BE49-F238E27FC236}">
                    <a16:creationId xmlns="" xmlns:a16="http://schemas.microsoft.com/office/drawing/2014/main" id="{33243A55-4A04-4547-A08E-67D778950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475170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4 w 1234"/>
                  <a:gd name="T5" fmla="*/ 483 h 484"/>
                  <a:gd name="T6" fmla="*/ 0 w 1234"/>
                  <a:gd name="T7" fmla="*/ 244 h 484"/>
                  <a:gd name="T8" fmla="*/ 614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8" name="Freeform 124">
                <a:extLst>
                  <a:ext uri="{FF2B5EF4-FFF2-40B4-BE49-F238E27FC236}">
                    <a16:creationId xmlns="" xmlns:a16="http://schemas.microsoft.com/office/drawing/2014/main" id="{1C8E0F65-E23B-4D60-B627-2D56BFB8D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799" y="3482715"/>
                <a:ext cx="638671" cy="640624"/>
              </a:xfrm>
              <a:custGeom>
                <a:avLst/>
                <a:gdLst>
                  <a:gd name="T0" fmla="*/ 1424 w 1425"/>
                  <a:gd name="T1" fmla="*/ 712 h 1430"/>
                  <a:gd name="T2" fmla="*/ 1424 w 1425"/>
                  <a:gd name="T3" fmla="*/ 712 h 1430"/>
                  <a:gd name="T4" fmla="*/ 712 w 1425"/>
                  <a:gd name="T5" fmla="*/ 1429 h 1430"/>
                  <a:gd name="T6" fmla="*/ 0 w 1425"/>
                  <a:gd name="T7" fmla="*/ 712 h 1430"/>
                  <a:gd name="T8" fmla="*/ 712 w 1425"/>
                  <a:gd name="T9" fmla="*/ 0 h 1430"/>
                  <a:gd name="T10" fmla="*/ 1424 w 1425"/>
                  <a:gd name="T11" fmla="*/ 712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1430">
                    <a:moveTo>
                      <a:pt x="1424" y="712"/>
                    </a:moveTo>
                    <a:lnTo>
                      <a:pt x="1424" y="712"/>
                    </a:lnTo>
                    <a:cubicBezTo>
                      <a:pt x="1424" y="1106"/>
                      <a:pt x="1106" y="1429"/>
                      <a:pt x="712" y="1429"/>
                    </a:cubicBezTo>
                    <a:cubicBezTo>
                      <a:pt x="319" y="1429"/>
                      <a:pt x="0" y="1106"/>
                      <a:pt x="0" y="712"/>
                    </a:cubicBezTo>
                    <a:cubicBezTo>
                      <a:pt x="0" y="319"/>
                      <a:pt x="319" y="0"/>
                      <a:pt x="712" y="0"/>
                    </a:cubicBezTo>
                    <a:cubicBezTo>
                      <a:pt x="1106" y="0"/>
                      <a:pt x="1424" y="319"/>
                      <a:pt x="1424" y="712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9" name="Freeform 125">
                <a:extLst>
                  <a:ext uri="{FF2B5EF4-FFF2-40B4-BE49-F238E27FC236}">
                    <a16:creationId xmlns="" xmlns:a16="http://schemas.microsoft.com/office/drawing/2014/main" id="{FE967787-FFBD-415D-9A93-CF4368D2A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799" y="3464865"/>
                <a:ext cx="638671" cy="638641"/>
              </a:xfrm>
              <a:custGeom>
                <a:avLst/>
                <a:gdLst>
                  <a:gd name="T0" fmla="*/ 1424 w 1425"/>
                  <a:gd name="T1" fmla="*/ 712 h 1425"/>
                  <a:gd name="T2" fmla="*/ 1424 w 1425"/>
                  <a:gd name="T3" fmla="*/ 712 h 1425"/>
                  <a:gd name="T4" fmla="*/ 712 w 1425"/>
                  <a:gd name="T5" fmla="*/ 1424 h 1425"/>
                  <a:gd name="T6" fmla="*/ 0 w 1425"/>
                  <a:gd name="T7" fmla="*/ 712 h 1425"/>
                  <a:gd name="T8" fmla="*/ 712 w 1425"/>
                  <a:gd name="T9" fmla="*/ 0 h 1425"/>
                  <a:gd name="T10" fmla="*/ 1424 w 1425"/>
                  <a:gd name="T11" fmla="*/ 712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1425">
                    <a:moveTo>
                      <a:pt x="1424" y="712"/>
                    </a:moveTo>
                    <a:lnTo>
                      <a:pt x="1424" y="712"/>
                    </a:lnTo>
                    <a:cubicBezTo>
                      <a:pt x="1424" y="1105"/>
                      <a:pt x="1106" y="1424"/>
                      <a:pt x="712" y="1424"/>
                    </a:cubicBezTo>
                    <a:cubicBezTo>
                      <a:pt x="319" y="1424"/>
                      <a:pt x="0" y="1105"/>
                      <a:pt x="0" y="712"/>
                    </a:cubicBezTo>
                    <a:cubicBezTo>
                      <a:pt x="0" y="318"/>
                      <a:pt x="319" y="0"/>
                      <a:pt x="712" y="0"/>
                    </a:cubicBezTo>
                    <a:cubicBezTo>
                      <a:pt x="1106" y="0"/>
                      <a:pt x="1424" y="318"/>
                      <a:pt x="1424" y="712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70" name="Freeform 126">
                <a:extLst>
                  <a:ext uri="{FF2B5EF4-FFF2-40B4-BE49-F238E27FC236}">
                    <a16:creationId xmlns="" xmlns:a16="http://schemas.microsoft.com/office/drawing/2014/main" id="{250D10CD-60EC-4BFF-889B-F9B2F9B40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452" y="3506515"/>
                <a:ext cx="555366" cy="555340"/>
              </a:xfrm>
              <a:custGeom>
                <a:avLst/>
                <a:gdLst>
                  <a:gd name="T0" fmla="*/ 1237 w 1238"/>
                  <a:gd name="T1" fmla="*/ 618 h 1238"/>
                  <a:gd name="T2" fmla="*/ 1237 w 1238"/>
                  <a:gd name="T3" fmla="*/ 618 h 1238"/>
                  <a:gd name="T4" fmla="*/ 618 w 1238"/>
                  <a:gd name="T5" fmla="*/ 1237 h 1238"/>
                  <a:gd name="T6" fmla="*/ 0 w 1238"/>
                  <a:gd name="T7" fmla="*/ 618 h 1238"/>
                  <a:gd name="T8" fmla="*/ 618 w 1238"/>
                  <a:gd name="T9" fmla="*/ 0 h 1238"/>
                  <a:gd name="T10" fmla="*/ 1237 w 1238"/>
                  <a:gd name="T11" fmla="*/ 618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8" h="1238">
                    <a:moveTo>
                      <a:pt x="1237" y="618"/>
                    </a:moveTo>
                    <a:lnTo>
                      <a:pt x="1237" y="618"/>
                    </a:lnTo>
                    <a:cubicBezTo>
                      <a:pt x="1237" y="960"/>
                      <a:pt x="960" y="1237"/>
                      <a:pt x="618" y="1237"/>
                    </a:cubicBezTo>
                    <a:cubicBezTo>
                      <a:pt x="276" y="1237"/>
                      <a:pt x="0" y="960"/>
                      <a:pt x="0" y="618"/>
                    </a:cubicBezTo>
                    <a:cubicBezTo>
                      <a:pt x="0" y="276"/>
                      <a:pt x="276" y="0"/>
                      <a:pt x="618" y="0"/>
                    </a:cubicBezTo>
                    <a:cubicBezTo>
                      <a:pt x="960" y="0"/>
                      <a:pt x="1237" y="276"/>
                      <a:pt x="1237" y="618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71" name="Text Box 127">
                <a:extLst>
                  <a:ext uri="{FF2B5EF4-FFF2-40B4-BE49-F238E27FC236}">
                    <a16:creationId xmlns="" xmlns:a16="http://schemas.microsoft.com/office/drawing/2014/main" id="{B209FAE0-840F-4549-9C1A-AA4DF214B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9401" y="3187677"/>
                <a:ext cx="398614" cy="955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sz="1800" baseline="-25000" dirty="0">
                    <a:solidFill>
                      <a:srgbClr val="FFC907"/>
                    </a:solidFill>
                    <a:latin typeface="Myriad Pro" charset="0"/>
                    <a:cs typeface="Myriad Pro" charset="0"/>
                  </a:rPr>
                  <a:t>$</a:t>
                </a:r>
              </a:p>
            </p:txBody>
          </p:sp>
        </p:grpSp>
      </p:grpSp>
      <p:cxnSp>
        <p:nvCxnSpPr>
          <p:cNvPr id="418" name="Straight Connector 417">
            <a:extLst>
              <a:ext uri="{FF2B5EF4-FFF2-40B4-BE49-F238E27FC236}">
                <a16:creationId xmlns="" xmlns:a16="http://schemas.microsoft.com/office/drawing/2014/main" id="{F26ED7AD-9515-460D-B723-5022A0F16622}"/>
              </a:ext>
            </a:extLst>
          </p:cNvPr>
          <p:cNvCxnSpPr>
            <a:cxnSpLocks/>
          </p:cNvCxnSpPr>
          <p:nvPr/>
        </p:nvCxnSpPr>
        <p:spPr>
          <a:xfrm>
            <a:off x="6095999" y="1447142"/>
            <a:ext cx="0" cy="445568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50">
            <a:extLst>
              <a:ext uri="{FF2B5EF4-FFF2-40B4-BE49-F238E27FC236}">
                <a16:creationId xmlns="" xmlns:a16="http://schemas.microsoft.com/office/drawing/2014/main" id="{0DD5FE5D-F467-4842-9ABA-A987229DD92E}"/>
              </a:ext>
            </a:extLst>
          </p:cNvPr>
          <p:cNvGrpSpPr/>
          <p:nvPr/>
        </p:nvGrpSpPr>
        <p:grpSpPr>
          <a:xfrm>
            <a:off x="247500" y="4026036"/>
            <a:ext cx="396000" cy="324000"/>
            <a:chOff x="235235" y="3810885"/>
            <a:chExt cx="519365" cy="468000"/>
          </a:xfrm>
        </p:grpSpPr>
        <p:sp>
          <p:nvSpPr>
            <p:cNvPr id="420" name="Freeform 26">
              <a:extLst>
                <a:ext uri="{FF2B5EF4-FFF2-40B4-BE49-F238E27FC236}">
                  <a16:creationId xmlns="" xmlns:a16="http://schemas.microsoft.com/office/drawing/2014/main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21" name="Round Same Side Corner Rectangle 119">
              <a:extLst>
                <a:ext uri="{FF2B5EF4-FFF2-40B4-BE49-F238E27FC236}">
                  <a16:creationId xmlns="" xmlns:a16="http://schemas.microsoft.com/office/drawing/2014/main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="" xmlns:a16="http://schemas.microsoft.com/office/drawing/2014/main" id="{FAB64F89-ADD6-4A32-9BA2-042F5C7F6610}"/>
              </a:ext>
            </a:extLst>
          </p:cNvPr>
          <p:cNvGrpSpPr/>
          <p:nvPr/>
        </p:nvGrpSpPr>
        <p:grpSpPr>
          <a:xfrm>
            <a:off x="226995" y="3313403"/>
            <a:ext cx="396000" cy="324000"/>
            <a:chOff x="235235" y="3810885"/>
            <a:chExt cx="519365" cy="468000"/>
          </a:xfrm>
        </p:grpSpPr>
        <p:sp>
          <p:nvSpPr>
            <p:cNvPr id="440" name="Freeform 26">
              <a:extLst>
                <a:ext uri="{FF2B5EF4-FFF2-40B4-BE49-F238E27FC236}">
                  <a16:creationId xmlns="" xmlns:a16="http://schemas.microsoft.com/office/drawing/2014/main" id="{440B1593-404A-4B45-A98F-89BE29D254B6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41" name="Round Same Side Corner Rectangle 119">
              <a:extLst>
                <a:ext uri="{FF2B5EF4-FFF2-40B4-BE49-F238E27FC236}">
                  <a16:creationId xmlns="" xmlns:a16="http://schemas.microsoft.com/office/drawing/2014/main" id="{1B2D8DAD-17F9-4AE2-B6C1-728AEFE79EA1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442" name="TextBox 11">
            <a:extLst>
              <a:ext uri="{FF2B5EF4-FFF2-40B4-BE49-F238E27FC236}">
                <a16:creationId xmlns="" xmlns:a16="http://schemas.microsoft.com/office/drawing/2014/main" id="{653C677C-0484-467D-BBA6-678F9706CC99}"/>
              </a:ext>
            </a:extLst>
          </p:cNvPr>
          <p:cNvSpPr txBox="1"/>
          <p:nvPr/>
        </p:nvSpPr>
        <p:spPr>
          <a:xfrm>
            <a:off x="841174" y="3257369"/>
            <a:ext cx="3287337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Churn division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43" name="TextBox 11">
            <a:extLst>
              <a:ext uri="{FF2B5EF4-FFF2-40B4-BE49-F238E27FC236}">
                <a16:creationId xmlns="" xmlns:a16="http://schemas.microsoft.com/office/drawing/2014/main" id="{DDBC5478-9AB4-457E-AB16-4F8DA6930520}"/>
              </a:ext>
            </a:extLst>
          </p:cNvPr>
          <p:cNvSpPr txBox="1"/>
          <p:nvPr/>
        </p:nvSpPr>
        <p:spPr>
          <a:xfrm>
            <a:off x="4289151" y="3214796"/>
            <a:ext cx="1544740" cy="7386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1400" b="1" dirty="0" smtClean="0">
                <a:latin typeface="Century Gothic" panose="020B0502020202020204" pitchFamily="34" charset="0"/>
              </a:rPr>
              <a:t>70</a:t>
            </a:r>
            <a:r>
              <a:rPr lang="en-US" sz="1400" b="1" dirty="0" smtClean="0">
                <a:latin typeface="Century Gothic" panose="020B0502020202020204" pitchFamily="34" charset="0"/>
              </a:rPr>
              <a:t>%-30% </a:t>
            </a:r>
          </a:p>
          <a:p>
            <a:pPr algn="ctr"/>
            <a:r>
              <a:rPr lang="en-US" sz="1400" b="1" dirty="0" smtClean="0">
                <a:latin typeface="Century Gothic" panose="020B0502020202020204" pitchFamily="34" charset="0"/>
              </a:rPr>
              <a:t>No Churn vs Churn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F81367-A0A8-40D2-A2DD-C64BBC1D0B03}"/>
              </a:ext>
            </a:extLst>
          </p:cNvPr>
          <p:cNvSpPr txBox="1"/>
          <p:nvPr/>
        </p:nvSpPr>
        <p:spPr>
          <a:xfrm>
            <a:off x="3813576" y="1216964"/>
            <a:ext cx="2060006" cy="1323439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latin typeface="Century Gothic" panose="020B0502020202020204" pitchFamily="34" charset="0"/>
              </a:rPr>
              <a:t>levels of analysis </a:t>
            </a:r>
            <a:r>
              <a:rPr lang="en-US" sz="1600" dirty="0" smtClean="0">
                <a:latin typeface="Century Gothic" panose="020B0502020202020204" pitchFamily="34" charset="0"/>
              </a:rPr>
              <a:t>performed</a:t>
            </a:r>
          </a:p>
          <a:p>
            <a:r>
              <a:rPr lang="en-US" sz="1600" dirty="0" smtClean="0">
                <a:latin typeface="Century Gothic" panose="020B0502020202020204" pitchFamily="34" charset="0"/>
              </a:rPr>
              <a:t>Churn predictive model generated with 77% accuracy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4E66A33-1F26-4844-AFCE-AA51B15020F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394966" y="1878684"/>
            <a:ext cx="418610" cy="296965"/>
          </a:xfrm>
          <a:prstGeom prst="line">
            <a:avLst/>
          </a:prstGeom>
          <a:ln w="19050">
            <a:solidFill>
              <a:srgbClr val="009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="" xmlns:a16="http://schemas.microsoft.com/office/drawing/2014/main" id="{78951A6D-325F-4AF9-B63E-FB799792134B}"/>
              </a:ext>
            </a:extLst>
          </p:cNvPr>
          <p:cNvSpPr txBox="1"/>
          <p:nvPr/>
        </p:nvSpPr>
        <p:spPr>
          <a:xfrm>
            <a:off x="6393030" y="1216964"/>
            <a:ext cx="1893314" cy="584775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Limitations of the analysis</a:t>
            </a:r>
          </a:p>
        </p:txBody>
      </p:sp>
      <p:grpSp>
        <p:nvGrpSpPr>
          <p:cNvPr id="585" name="Group 584">
            <a:extLst>
              <a:ext uri="{FF2B5EF4-FFF2-40B4-BE49-F238E27FC236}">
                <a16:creationId xmlns="" xmlns:a16="http://schemas.microsoft.com/office/drawing/2014/main" id="{6D7F1905-99AB-4508-960D-A3E31816D682}"/>
              </a:ext>
            </a:extLst>
          </p:cNvPr>
          <p:cNvGrpSpPr>
            <a:grpSpLocks noChangeAspect="1"/>
          </p:cNvGrpSpPr>
          <p:nvPr/>
        </p:nvGrpSpPr>
        <p:grpSpPr>
          <a:xfrm>
            <a:off x="8513864" y="2562388"/>
            <a:ext cx="1360990" cy="2268854"/>
            <a:chOff x="4267200" y="201051"/>
            <a:chExt cx="3872622" cy="6455898"/>
          </a:xfrm>
        </p:grpSpPr>
        <p:sp>
          <p:nvSpPr>
            <p:cNvPr id="586" name="Freeform 166">
              <a:extLst>
                <a:ext uri="{FF2B5EF4-FFF2-40B4-BE49-F238E27FC236}">
                  <a16:creationId xmlns="" xmlns:a16="http://schemas.microsoft.com/office/drawing/2014/main" id="{08B6D31F-0040-4525-AA67-9AEADAB9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390" y="1547093"/>
              <a:ext cx="2086240" cy="2086046"/>
            </a:xfrm>
            <a:custGeom>
              <a:avLst/>
              <a:gdLst>
                <a:gd name="T0" fmla="*/ 2886 w 2887"/>
                <a:gd name="T1" fmla="*/ 1444 h 2890"/>
                <a:gd name="T2" fmla="*/ 2886 w 2887"/>
                <a:gd name="T3" fmla="*/ 1444 h 2890"/>
                <a:gd name="T4" fmla="*/ 1444 w 2887"/>
                <a:gd name="T5" fmla="*/ 0 h 2890"/>
                <a:gd name="T6" fmla="*/ 0 w 2887"/>
                <a:gd name="T7" fmla="*/ 1444 h 2890"/>
                <a:gd name="T8" fmla="*/ 1444 w 2887"/>
                <a:gd name="T9" fmla="*/ 2889 h 2890"/>
                <a:gd name="T10" fmla="*/ 2886 w 2887"/>
                <a:gd name="T11" fmla="*/ 1444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90">
                  <a:moveTo>
                    <a:pt x="2886" y="1444"/>
                  </a:moveTo>
                  <a:lnTo>
                    <a:pt x="2886" y="1444"/>
                  </a:lnTo>
                  <a:cubicBezTo>
                    <a:pt x="2886" y="647"/>
                    <a:pt x="2241" y="0"/>
                    <a:pt x="1444" y="0"/>
                  </a:cubicBezTo>
                  <a:cubicBezTo>
                    <a:pt x="647" y="0"/>
                    <a:pt x="0" y="647"/>
                    <a:pt x="0" y="1444"/>
                  </a:cubicBezTo>
                  <a:cubicBezTo>
                    <a:pt x="0" y="2241"/>
                    <a:pt x="647" y="2889"/>
                    <a:pt x="1444" y="2889"/>
                  </a:cubicBezTo>
                  <a:cubicBezTo>
                    <a:pt x="2241" y="2889"/>
                    <a:pt x="2886" y="2241"/>
                    <a:pt x="2886" y="1444"/>
                  </a:cubicBezTo>
                </a:path>
              </a:pathLst>
            </a:custGeom>
            <a:solidFill>
              <a:srgbClr val="6A5C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7" name="Freeform 168">
              <a:extLst>
                <a:ext uri="{FF2B5EF4-FFF2-40B4-BE49-F238E27FC236}">
                  <a16:creationId xmlns="" xmlns:a16="http://schemas.microsoft.com/office/drawing/2014/main" id="{52D98F1E-34A8-4E0F-A6B4-DF4967AC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600" y="5808496"/>
              <a:ext cx="1575844" cy="848453"/>
            </a:xfrm>
            <a:custGeom>
              <a:avLst/>
              <a:gdLst>
                <a:gd name="T0" fmla="*/ 0 w 2184"/>
                <a:gd name="T1" fmla="*/ 177 h 1178"/>
                <a:gd name="T2" fmla="*/ 0 w 2184"/>
                <a:gd name="T3" fmla="*/ 177 h 1178"/>
                <a:gd name="T4" fmla="*/ 265 w 2184"/>
                <a:gd name="T5" fmla="*/ 552 h 1178"/>
                <a:gd name="T6" fmla="*/ 958 w 2184"/>
                <a:gd name="T7" fmla="*/ 1062 h 1178"/>
                <a:gd name="T8" fmla="*/ 1273 w 2184"/>
                <a:gd name="T9" fmla="*/ 1062 h 1178"/>
                <a:gd name="T10" fmla="*/ 1624 w 2184"/>
                <a:gd name="T11" fmla="*/ 787 h 1178"/>
                <a:gd name="T12" fmla="*/ 2183 w 2184"/>
                <a:gd name="T13" fmla="*/ 204 h 1178"/>
                <a:gd name="T14" fmla="*/ 0 w 2184"/>
                <a:gd name="T15" fmla="*/ 177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4" h="1178">
                  <a:moveTo>
                    <a:pt x="0" y="177"/>
                  </a:moveTo>
                  <a:lnTo>
                    <a:pt x="0" y="177"/>
                  </a:lnTo>
                  <a:cubicBezTo>
                    <a:pt x="5" y="193"/>
                    <a:pt x="40" y="397"/>
                    <a:pt x="265" y="552"/>
                  </a:cubicBezTo>
                  <a:cubicBezTo>
                    <a:pt x="490" y="709"/>
                    <a:pt x="797" y="947"/>
                    <a:pt x="958" y="1062"/>
                  </a:cubicBezTo>
                  <a:cubicBezTo>
                    <a:pt x="1121" y="1177"/>
                    <a:pt x="1241" y="1092"/>
                    <a:pt x="1273" y="1062"/>
                  </a:cubicBezTo>
                  <a:cubicBezTo>
                    <a:pt x="1305" y="1030"/>
                    <a:pt x="1407" y="929"/>
                    <a:pt x="1624" y="787"/>
                  </a:cubicBezTo>
                  <a:cubicBezTo>
                    <a:pt x="1840" y="645"/>
                    <a:pt x="2183" y="407"/>
                    <a:pt x="2183" y="204"/>
                  </a:cubicBezTo>
                  <a:cubicBezTo>
                    <a:pt x="2183" y="0"/>
                    <a:pt x="0" y="177"/>
                    <a:pt x="0" y="177"/>
                  </a:cubicBez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8" name="Freeform 169">
              <a:extLst>
                <a:ext uri="{FF2B5EF4-FFF2-40B4-BE49-F238E27FC236}">
                  <a16:creationId xmlns="" xmlns:a16="http://schemas.microsoft.com/office/drawing/2014/main" id="{7DECA0FE-1089-4977-89B3-3840CA3F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409" y="5113147"/>
              <a:ext cx="1614124" cy="947333"/>
            </a:xfrm>
            <a:custGeom>
              <a:avLst/>
              <a:gdLst>
                <a:gd name="T0" fmla="*/ 2236 w 2237"/>
                <a:gd name="T1" fmla="*/ 1102 h 1315"/>
                <a:gd name="T2" fmla="*/ 2236 w 2237"/>
                <a:gd name="T3" fmla="*/ 1102 h 1315"/>
                <a:gd name="T4" fmla="*/ 1969 w 2237"/>
                <a:gd name="T5" fmla="*/ 1314 h 1315"/>
                <a:gd name="T6" fmla="*/ 254 w 2237"/>
                <a:gd name="T7" fmla="*/ 1314 h 1315"/>
                <a:gd name="T8" fmla="*/ 0 w 2237"/>
                <a:gd name="T9" fmla="*/ 1102 h 1315"/>
                <a:gd name="T10" fmla="*/ 0 w 2237"/>
                <a:gd name="T11" fmla="*/ 220 h 1315"/>
                <a:gd name="T12" fmla="*/ 254 w 2237"/>
                <a:gd name="T13" fmla="*/ 0 h 1315"/>
                <a:gd name="T14" fmla="*/ 1969 w 2237"/>
                <a:gd name="T15" fmla="*/ 0 h 1315"/>
                <a:gd name="T16" fmla="*/ 2236 w 2237"/>
                <a:gd name="T17" fmla="*/ 220 h 1315"/>
                <a:gd name="T18" fmla="*/ 2236 w 2237"/>
                <a:gd name="T19" fmla="*/ 1102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7" h="1315">
                  <a:moveTo>
                    <a:pt x="2236" y="1102"/>
                  </a:moveTo>
                  <a:lnTo>
                    <a:pt x="2236" y="1102"/>
                  </a:lnTo>
                  <a:cubicBezTo>
                    <a:pt x="2236" y="1223"/>
                    <a:pt x="2108" y="1314"/>
                    <a:pt x="1969" y="1314"/>
                  </a:cubicBezTo>
                  <a:cubicBezTo>
                    <a:pt x="254" y="1314"/>
                    <a:pt x="254" y="1314"/>
                    <a:pt x="254" y="1314"/>
                  </a:cubicBezTo>
                  <a:cubicBezTo>
                    <a:pt x="115" y="1314"/>
                    <a:pt x="0" y="1223"/>
                    <a:pt x="0" y="1102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115" y="0"/>
                    <a:pt x="254" y="0"/>
                  </a:cubicBezTo>
                  <a:cubicBezTo>
                    <a:pt x="1969" y="0"/>
                    <a:pt x="1969" y="0"/>
                    <a:pt x="1969" y="0"/>
                  </a:cubicBezTo>
                  <a:cubicBezTo>
                    <a:pt x="2108" y="0"/>
                    <a:pt x="2236" y="99"/>
                    <a:pt x="2236" y="220"/>
                  </a:cubicBezTo>
                  <a:lnTo>
                    <a:pt x="2236" y="1102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9" name="Freeform 170">
              <a:extLst>
                <a:ext uri="{FF2B5EF4-FFF2-40B4-BE49-F238E27FC236}">
                  <a16:creationId xmlns="" xmlns:a16="http://schemas.microsoft.com/office/drawing/2014/main" id="{41A42063-7D5B-4E24-9875-5E509912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811" y="4854784"/>
              <a:ext cx="1891651" cy="417847"/>
            </a:xfrm>
            <a:custGeom>
              <a:avLst/>
              <a:gdLst>
                <a:gd name="T0" fmla="*/ 2544 w 2620"/>
                <a:gd name="T1" fmla="*/ 0 h 582"/>
                <a:gd name="T2" fmla="*/ 2544 w 2620"/>
                <a:gd name="T3" fmla="*/ 0 h 582"/>
                <a:gd name="T4" fmla="*/ 1306 w 2620"/>
                <a:gd name="T5" fmla="*/ 94 h 582"/>
                <a:gd name="T6" fmla="*/ 72 w 2620"/>
                <a:gd name="T7" fmla="*/ 0 h 582"/>
                <a:gd name="T8" fmla="*/ 54 w 2620"/>
                <a:gd name="T9" fmla="*/ 96 h 582"/>
                <a:gd name="T10" fmla="*/ 105 w 2620"/>
                <a:gd name="T11" fmla="*/ 262 h 582"/>
                <a:gd name="T12" fmla="*/ 129 w 2620"/>
                <a:gd name="T13" fmla="*/ 581 h 582"/>
                <a:gd name="T14" fmla="*/ 1231 w 2620"/>
                <a:gd name="T15" fmla="*/ 581 h 582"/>
                <a:gd name="T16" fmla="*/ 1381 w 2620"/>
                <a:gd name="T17" fmla="*/ 581 h 582"/>
                <a:gd name="T18" fmla="*/ 2493 w 2620"/>
                <a:gd name="T19" fmla="*/ 581 h 582"/>
                <a:gd name="T20" fmla="*/ 2517 w 2620"/>
                <a:gd name="T21" fmla="*/ 262 h 582"/>
                <a:gd name="T22" fmla="*/ 2565 w 2620"/>
                <a:gd name="T23" fmla="*/ 99 h 582"/>
                <a:gd name="T24" fmla="*/ 2544 w 2620"/>
                <a:gd name="T2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0" h="582">
                  <a:moveTo>
                    <a:pt x="2544" y="0"/>
                  </a:moveTo>
                  <a:lnTo>
                    <a:pt x="2544" y="0"/>
                  </a:lnTo>
                  <a:cubicBezTo>
                    <a:pt x="2306" y="62"/>
                    <a:pt x="1546" y="86"/>
                    <a:pt x="1306" y="94"/>
                  </a:cubicBezTo>
                  <a:cubicBezTo>
                    <a:pt x="1068" y="86"/>
                    <a:pt x="310" y="62"/>
                    <a:pt x="72" y="0"/>
                  </a:cubicBezTo>
                  <a:cubicBezTo>
                    <a:pt x="72" y="0"/>
                    <a:pt x="0" y="11"/>
                    <a:pt x="54" y="96"/>
                  </a:cubicBezTo>
                  <a:cubicBezTo>
                    <a:pt x="54" y="96"/>
                    <a:pt x="94" y="115"/>
                    <a:pt x="105" y="262"/>
                  </a:cubicBezTo>
                  <a:cubicBezTo>
                    <a:pt x="115" y="409"/>
                    <a:pt x="72" y="508"/>
                    <a:pt x="129" y="581"/>
                  </a:cubicBezTo>
                  <a:cubicBezTo>
                    <a:pt x="1231" y="581"/>
                    <a:pt x="1231" y="581"/>
                    <a:pt x="1231" y="581"/>
                  </a:cubicBezTo>
                  <a:cubicBezTo>
                    <a:pt x="1381" y="581"/>
                    <a:pt x="1381" y="581"/>
                    <a:pt x="1381" y="581"/>
                  </a:cubicBezTo>
                  <a:cubicBezTo>
                    <a:pt x="2493" y="581"/>
                    <a:pt x="2493" y="581"/>
                    <a:pt x="2493" y="581"/>
                  </a:cubicBezTo>
                  <a:cubicBezTo>
                    <a:pt x="2549" y="508"/>
                    <a:pt x="2507" y="409"/>
                    <a:pt x="2517" y="262"/>
                  </a:cubicBezTo>
                  <a:cubicBezTo>
                    <a:pt x="2528" y="115"/>
                    <a:pt x="2565" y="99"/>
                    <a:pt x="2565" y="99"/>
                  </a:cubicBezTo>
                  <a:cubicBezTo>
                    <a:pt x="2619" y="14"/>
                    <a:pt x="2544" y="0"/>
                    <a:pt x="2544" y="0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0" name="Freeform 171">
              <a:extLst>
                <a:ext uri="{FF2B5EF4-FFF2-40B4-BE49-F238E27FC236}">
                  <a16:creationId xmlns="" xmlns:a16="http://schemas.microsoft.com/office/drawing/2014/main" id="{B64A6400-8D8F-4642-81E4-14A6BF5C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470" y="5361942"/>
              <a:ext cx="1748103" cy="105259"/>
            </a:xfrm>
            <a:custGeom>
              <a:avLst/>
              <a:gdLst>
                <a:gd name="T0" fmla="*/ 2418 w 2419"/>
                <a:gd name="T1" fmla="*/ 75 h 148"/>
                <a:gd name="T2" fmla="*/ 2418 w 2419"/>
                <a:gd name="T3" fmla="*/ 75 h 148"/>
                <a:gd name="T4" fmla="*/ 2322 w 2419"/>
                <a:gd name="T5" fmla="*/ 147 h 148"/>
                <a:gd name="T6" fmla="*/ 96 w 2419"/>
                <a:gd name="T7" fmla="*/ 147 h 148"/>
                <a:gd name="T8" fmla="*/ 0 w 2419"/>
                <a:gd name="T9" fmla="*/ 75 h 148"/>
                <a:gd name="T10" fmla="*/ 0 w 2419"/>
                <a:gd name="T11" fmla="*/ 75 h 148"/>
                <a:gd name="T12" fmla="*/ 96 w 2419"/>
                <a:gd name="T13" fmla="*/ 0 h 148"/>
                <a:gd name="T14" fmla="*/ 2322 w 2419"/>
                <a:gd name="T15" fmla="*/ 0 h 148"/>
                <a:gd name="T16" fmla="*/ 2418 w 2419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48">
                  <a:moveTo>
                    <a:pt x="2418" y="75"/>
                  </a:moveTo>
                  <a:lnTo>
                    <a:pt x="2418" y="75"/>
                  </a:lnTo>
                  <a:cubicBezTo>
                    <a:pt x="2418" y="118"/>
                    <a:pt x="2375" y="147"/>
                    <a:pt x="2322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29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29"/>
                    <a:pt x="2418" y="75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1" name="Freeform 172">
              <a:extLst>
                <a:ext uri="{FF2B5EF4-FFF2-40B4-BE49-F238E27FC236}">
                  <a16:creationId xmlns="" xmlns:a16="http://schemas.microsoft.com/office/drawing/2014/main" id="{88B2ECD0-4CB5-4246-B2E7-C0B2B6B29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470" y="5553323"/>
              <a:ext cx="1748103" cy="121208"/>
            </a:xfrm>
            <a:custGeom>
              <a:avLst/>
              <a:gdLst>
                <a:gd name="T0" fmla="*/ 2418 w 2419"/>
                <a:gd name="T1" fmla="*/ 86 h 173"/>
                <a:gd name="T2" fmla="*/ 2418 w 2419"/>
                <a:gd name="T3" fmla="*/ 86 h 173"/>
                <a:gd name="T4" fmla="*/ 2322 w 2419"/>
                <a:gd name="T5" fmla="*/ 172 h 173"/>
                <a:gd name="T6" fmla="*/ 96 w 2419"/>
                <a:gd name="T7" fmla="*/ 172 h 173"/>
                <a:gd name="T8" fmla="*/ 0 w 2419"/>
                <a:gd name="T9" fmla="*/ 86 h 173"/>
                <a:gd name="T10" fmla="*/ 0 w 2419"/>
                <a:gd name="T11" fmla="*/ 86 h 173"/>
                <a:gd name="T12" fmla="*/ 96 w 2419"/>
                <a:gd name="T13" fmla="*/ 0 h 173"/>
                <a:gd name="T14" fmla="*/ 2322 w 2419"/>
                <a:gd name="T15" fmla="*/ 0 h 173"/>
                <a:gd name="T16" fmla="*/ 2418 w 2419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73">
                  <a:moveTo>
                    <a:pt x="2418" y="86"/>
                  </a:moveTo>
                  <a:lnTo>
                    <a:pt x="2418" y="86"/>
                  </a:lnTo>
                  <a:cubicBezTo>
                    <a:pt x="2418" y="132"/>
                    <a:pt x="2375" y="172"/>
                    <a:pt x="2322" y="172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0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40"/>
                    <a:pt x="2418" y="86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2" name="Freeform 173">
              <a:extLst>
                <a:ext uri="{FF2B5EF4-FFF2-40B4-BE49-F238E27FC236}">
                  <a16:creationId xmlns="" xmlns:a16="http://schemas.microsoft.com/office/drawing/2014/main" id="{1494906E-B2A5-4862-9D74-5A4D2472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660" y="5782979"/>
              <a:ext cx="1741723" cy="105259"/>
            </a:xfrm>
            <a:custGeom>
              <a:avLst/>
              <a:gdLst>
                <a:gd name="T0" fmla="*/ 2413 w 2414"/>
                <a:gd name="T1" fmla="*/ 75 h 148"/>
                <a:gd name="T2" fmla="*/ 2413 w 2414"/>
                <a:gd name="T3" fmla="*/ 75 h 148"/>
                <a:gd name="T4" fmla="*/ 2319 w 2414"/>
                <a:gd name="T5" fmla="*/ 147 h 148"/>
                <a:gd name="T6" fmla="*/ 97 w 2414"/>
                <a:gd name="T7" fmla="*/ 147 h 148"/>
                <a:gd name="T8" fmla="*/ 0 w 2414"/>
                <a:gd name="T9" fmla="*/ 75 h 148"/>
                <a:gd name="T10" fmla="*/ 0 w 2414"/>
                <a:gd name="T11" fmla="*/ 75 h 148"/>
                <a:gd name="T12" fmla="*/ 97 w 2414"/>
                <a:gd name="T13" fmla="*/ 0 h 148"/>
                <a:gd name="T14" fmla="*/ 2319 w 2414"/>
                <a:gd name="T15" fmla="*/ 0 h 148"/>
                <a:gd name="T16" fmla="*/ 2413 w 2414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48">
                  <a:moveTo>
                    <a:pt x="2413" y="75"/>
                  </a:moveTo>
                  <a:lnTo>
                    <a:pt x="2413" y="75"/>
                  </a:lnTo>
                  <a:cubicBezTo>
                    <a:pt x="2413" y="118"/>
                    <a:pt x="2370" y="147"/>
                    <a:pt x="2319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30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30"/>
                    <a:pt x="2413" y="75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" name="Freeform 174">
              <a:extLst>
                <a:ext uri="{FF2B5EF4-FFF2-40B4-BE49-F238E27FC236}">
                  <a16:creationId xmlns="" xmlns:a16="http://schemas.microsoft.com/office/drawing/2014/main" id="{CC83C6E2-8CFE-42FD-8B6F-44E98CCE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660" y="5974360"/>
              <a:ext cx="1741723" cy="121208"/>
            </a:xfrm>
            <a:custGeom>
              <a:avLst/>
              <a:gdLst>
                <a:gd name="T0" fmla="*/ 2413 w 2414"/>
                <a:gd name="T1" fmla="*/ 86 h 173"/>
                <a:gd name="T2" fmla="*/ 2413 w 2414"/>
                <a:gd name="T3" fmla="*/ 86 h 173"/>
                <a:gd name="T4" fmla="*/ 2319 w 2414"/>
                <a:gd name="T5" fmla="*/ 172 h 173"/>
                <a:gd name="T6" fmla="*/ 97 w 2414"/>
                <a:gd name="T7" fmla="*/ 172 h 173"/>
                <a:gd name="T8" fmla="*/ 0 w 2414"/>
                <a:gd name="T9" fmla="*/ 86 h 173"/>
                <a:gd name="T10" fmla="*/ 0 w 2414"/>
                <a:gd name="T11" fmla="*/ 86 h 173"/>
                <a:gd name="T12" fmla="*/ 97 w 2414"/>
                <a:gd name="T13" fmla="*/ 0 h 173"/>
                <a:gd name="T14" fmla="*/ 2319 w 2414"/>
                <a:gd name="T15" fmla="*/ 0 h 173"/>
                <a:gd name="T16" fmla="*/ 2413 w 2414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73">
                  <a:moveTo>
                    <a:pt x="2413" y="86"/>
                  </a:moveTo>
                  <a:lnTo>
                    <a:pt x="2413" y="86"/>
                  </a:lnTo>
                  <a:cubicBezTo>
                    <a:pt x="2413" y="132"/>
                    <a:pt x="2370" y="172"/>
                    <a:pt x="2319" y="172"/>
                  </a:cubicBezTo>
                  <a:cubicBezTo>
                    <a:pt x="97" y="172"/>
                    <a:pt x="97" y="172"/>
                    <a:pt x="97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3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43"/>
                    <a:pt x="2413" y="86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" name="Freeform 175">
              <a:extLst>
                <a:ext uri="{FF2B5EF4-FFF2-40B4-BE49-F238E27FC236}">
                  <a16:creationId xmlns="" xmlns:a16="http://schemas.microsoft.com/office/drawing/2014/main" id="{E67ECF0F-EFBA-43C0-A393-0983F239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826" y="6341172"/>
              <a:ext cx="858102" cy="287071"/>
            </a:xfrm>
            <a:custGeom>
              <a:avLst/>
              <a:gdLst>
                <a:gd name="T0" fmla="*/ 8 w 1191"/>
                <a:gd name="T1" fmla="*/ 8 h 402"/>
                <a:gd name="T2" fmla="*/ 8 w 1191"/>
                <a:gd name="T3" fmla="*/ 8 h 402"/>
                <a:gd name="T4" fmla="*/ 1190 w 1191"/>
                <a:gd name="T5" fmla="*/ 0 h 402"/>
                <a:gd name="T6" fmla="*/ 626 w 1191"/>
                <a:gd name="T7" fmla="*/ 391 h 402"/>
                <a:gd name="T8" fmla="*/ 8 w 1191"/>
                <a:gd name="T9" fmla="*/ 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402">
                  <a:moveTo>
                    <a:pt x="8" y="8"/>
                  </a:moveTo>
                  <a:lnTo>
                    <a:pt x="8" y="8"/>
                  </a:lnTo>
                  <a:cubicBezTo>
                    <a:pt x="0" y="0"/>
                    <a:pt x="679" y="107"/>
                    <a:pt x="1190" y="0"/>
                  </a:cubicBezTo>
                  <a:cubicBezTo>
                    <a:pt x="1190" y="0"/>
                    <a:pt x="784" y="377"/>
                    <a:pt x="626" y="391"/>
                  </a:cubicBezTo>
                  <a:cubicBezTo>
                    <a:pt x="468" y="401"/>
                    <a:pt x="136" y="105"/>
                    <a:pt x="8" y="8"/>
                  </a:cubicBezTo>
                </a:path>
              </a:pathLst>
            </a:custGeom>
            <a:solidFill>
              <a:srgbClr val="4E4E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95" name="Group 594">
              <a:extLst>
                <a:ext uri="{FF2B5EF4-FFF2-40B4-BE49-F238E27FC236}">
                  <a16:creationId xmlns="" xmlns:a16="http://schemas.microsoft.com/office/drawing/2014/main" id="{2EE273E6-4653-4DC1-B2CE-3A09EAA0A3F8}"/>
                </a:ext>
              </a:extLst>
            </p:cNvPr>
            <p:cNvGrpSpPr/>
            <p:nvPr/>
          </p:nvGrpSpPr>
          <p:grpSpPr>
            <a:xfrm>
              <a:off x="5026412" y="3987193"/>
              <a:ext cx="877242" cy="889919"/>
              <a:chOff x="16331260" y="7824547"/>
              <a:chExt cx="1163624" cy="1180440"/>
            </a:xfrm>
            <a:solidFill>
              <a:schemeClr val="accent5"/>
            </a:solidFill>
          </p:grpSpPr>
          <p:sp>
            <p:nvSpPr>
              <p:cNvPr id="650" name="Freeform 176">
                <a:extLst>
                  <a:ext uri="{FF2B5EF4-FFF2-40B4-BE49-F238E27FC236}">
                    <a16:creationId xmlns="" xmlns:a16="http://schemas.microsoft.com/office/drawing/2014/main" id="{F277B834-5ED2-4C4B-9B2F-EC1A1AACA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2448" y="8074174"/>
                <a:ext cx="689712" cy="689648"/>
              </a:xfrm>
              <a:custGeom>
                <a:avLst/>
                <a:gdLst>
                  <a:gd name="T0" fmla="*/ 361 w 723"/>
                  <a:gd name="T1" fmla="*/ 0 h 724"/>
                  <a:gd name="T2" fmla="*/ 361 w 723"/>
                  <a:gd name="T3" fmla="*/ 0 h 724"/>
                  <a:gd name="T4" fmla="*/ 0 w 723"/>
                  <a:gd name="T5" fmla="*/ 361 h 724"/>
                  <a:gd name="T6" fmla="*/ 361 w 723"/>
                  <a:gd name="T7" fmla="*/ 723 h 724"/>
                  <a:gd name="T8" fmla="*/ 722 w 723"/>
                  <a:gd name="T9" fmla="*/ 361 h 724"/>
                  <a:gd name="T10" fmla="*/ 361 w 723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3" h="724">
                    <a:moveTo>
                      <a:pt x="361" y="0"/>
                    </a:moveTo>
                    <a:lnTo>
                      <a:pt x="361" y="0"/>
                    </a:lnTo>
                    <a:cubicBezTo>
                      <a:pt x="160" y="0"/>
                      <a:pt x="0" y="161"/>
                      <a:pt x="0" y="361"/>
                    </a:cubicBezTo>
                    <a:cubicBezTo>
                      <a:pt x="0" y="559"/>
                      <a:pt x="160" y="723"/>
                      <a:pt x="361" y="723"/>
                    </a:cubicBezTo>
                    <a:cubicBezTo>
                      <a:pt x="559" y="723"/>
                      <a:pt x="722" y="559"/>
                      <a:pt x="722" y="361"/>
                    </a:cubicBezTo>
                    <a:cubicBezTo>
                      <a:pt x="722" y="161"/>
                      <a:pt x="559" y="0"/>
                      <a:pt x="36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1" name="Freeform 177">
                <a:extLst>
                  <a:ext uri="{FF2B5EF4-FFF2-40B4-BE49-F238E27FC236}">
                    <a16:creationId xmlns="" xmlns:a16="http://schemas.microsoft.com/office/drawing/2014/main" id="{86B79771-281A-4F58-9ADA-4AFABA063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1260" y="7824547"/>
                <a:ext cx="1163624" cy="1180440"/>
              </a:xfrm>
              <a:custGeom>
                <a:avLst/>
                <a:gdLst>
                  <a:gd name="T0" fmla="*/ 746 w 1215"/>
                  <a:gd name="T1" fmla="*/ 137 h 1235"/>
                  <a:gd name="T2" fmla="*/ 668 w 1215"/>
                  <a:gd name="T3" fmla="*/ 118 h 1235"/>
                  <a:gd name="T4" fmla="*/ 513 w 1215"/>
                  <a:gd name="T5" fmla="*/ 9 h 1235"/>
                  <a:gd name="T6" fmla="*/ 422 w 1215"/>
                  <a:gd name="T7" fmla="*/ 158 h 1235"/>
                  <a:gd name="T8" fmla="*/ 339 w 1215"/>
                  <a:gd name="T9" fmla="*/ 67 h 1235"/>
                  <a:gd name="T10" fmla="*/ 281 w 1215"/>
                  <a:gd name="T11" fmla="*/ 249 h 1235"/>
                  <a:gd name="T12" fmla="*/ 222 w 1215"/>
                  <a:gd name="T13" fmla="*/ 305 h 1235"/>
                  <a:gd name="T14" fmla="*/ 48 w 1215"/>
                  <a:gd name="T15" fmla="*/ 375 h 1235"/>
                  <a:gd name="T16" fmla="*/ 123 w 1215"/>
                  <a:gd name="T17" fmla="*/ 535 h 1235"/>
                  <a:gd name="T18" fmla="*/ 0 w 1215"/>
                  <a:gd name="T19" fmla="*/ 554 h 1235"/>
                  <a:gd name="T20" fmla="*/ 123 w 1215"/>
                  <a:gd name="T21" fmla="*/ 701 h 1235"/>
                  <a:gd name="T22" fmla="*/ 149 w 1215"/>
                  <a:gd name="T23" fmla="*/ 806 h 1235"/>
                  <a:gd name="T24" fmla="*/ 125 w 1215"/>
                  <a:gd name="T25" fmla="*/ 990 h 1235"/>
                  <a:gd name="T26" fmla="*/ 332 w 1215"/>
                  <a:gd name="T27" fmla="*/ 1027 h 1235"/>
                  <a:gd name="T28" fmla="*/ 299 w 1215"/>
                  <a:gd name="T29" fmla="*/ 1148 h 1235"/>
                  <a:gd name="T30" fmla="*/ 484 w 1215"/>
                  <a:gd name="T31" fmla="*/ 1100 h 1235"/>
                  <a:gd name="T32" fmla="*/ 564 w 1215"/>
                  <a:gd name="T33" fmla="*/ 1113 h 1235"/>
                  <a:gd name="T34" fmla="*/ 591 w 1215"/>
                  <a:gd name="T35" fmla="*/ 1234 h 1235"/>
                  <a:gd name="T36" fmla="*/ 733 w 1215"/>
                  <a:gd name="T37" fmla="*/ 1102 h 1235"/>
                  <a:gd name="T38" fmla="*/ 807 w 1215"/>
                  <a:gd name="T39" fmla="*/ 1076 h 1235"/>
                  <a:gd name="T40" fmla="*/ 891 w 1215"/>
                  <a:gd name="T41" fmla="*/ 1170 h 1235"/>
                  <a:gd name="T42" fmla="*/ 949 w 1215"/>
                  <a:gd name="T43" fmla="*/ 987 h 1235"/>
                  <a:gd name="T44" fmla="*/ 1003 w 1215"/>
                  <a:gd name="T45" fmla="*/ 926 h 1235"/>
                  <a:gd name="T46" fmla="*/ 1123 w 1215"/>
                  <a:gd name="T47" fmla="*/ 969 h 1235"/>
                  <a:gd name="T48" fmla="*/ 1086 w 1215"/>
                  <a:gd name="T49" fmla="*/ 779 h 1235"/>
                  <a:gd name="T50" fmla="*/ 1105 w 1215"/>
                  <a:gd name="T51" fmla="*/ 691 h 1235"/>
                  <a:gd name="T52" fmla="*/ 1214 w 1215"/>
                  <a:gd name="T53" fmla="*/ 682 h 1235"/>
                  <a:gd name="T54" fmla="*/ 1099 w 1215"/>
                  <a:gd name="T55" fmla="*/ 533 h 1235"/>
                  <a:gd name="T56" fmla="*/ 1075 w 1215"/>
                  <a:gd name="T57" fmla="*/ 434 h 1235"/>
                  <a:gd name="T58" fmla="*/ 1171 w 1215"/>
                  <a:gd name="T59" fmla="*/ 351 h 1235"/>
                  <a:gd name="T60" fmla="*/ 990 w 1215"/>
                  <a:gd name="T61" fmla="*/ 289 h 1235"/>
                  <a:gd name="T62" fmla="*/ 899 w 1215"/>
                  <a:gd name="T63" fmla="*/ 209 h 1235"/>
                  <a:gd name="T64" fmla="*/ 933 w 1215"/>
                  <a:gd name="T65" fmla="*/ 89 h 1235"/>
                  <a:gd name="T66" fmla="*/ 746 w 1215"/>
                  <a:gd name="T67" fmla="*/ 137 h 1235"/>
                  <a:gd name="T68" fmla="*/ 1027 w 1215"/>
                  <a:gd name="T69" fmla="*/ 618 h 1235"/>
                  <a:gd name="T70" fmla="*/ 200 w 1215"/>
                  <a:gd name="T71" fmla="*/ 618 h 1235"/>
                  <a:gd name="T72" fmla="*/ 1027 w 1215"/>
                  <a:gd name="T73" fmla="*/ 618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5" h="1235">
                    <a:moveTo>
                      <a:pt x="746" y="137"/>
                    </a:moveTo>
                    <a:lnTo>
                      <a:pt x="746" y="137"/>
                    </a:lnTo>
                    <a:cubicBezTo>
                      <a:pt x="719" y="132"/>
                      <a:pt x="695" y="126"/>
                      <a:pt x="668" y="121"/>
                    </a:cubicBezTo>
                    <a:cubicBezTo>
                      <a:pt x="668" y="118"/>
                      <a:pt x="668" y="118"/>
                      <a:pt x="668" y="118"/>
                    </a:cubicBezTo>
                    <a:cubicBezTo>
                      <a:pt x="639" y="0"/>
                      <a:pt x="639" y="0"/>
                      <a:pt x="639" y="0"/>
                    </a:cubicBezTo>
                    <a:cubicBezTo>
                      <a:pt x="513" y="9"/>
                      <a:pt x="513" y="9"/>
                      <a:pt x="513" y="9"/>
                    </a:cubicBezTo>
                    <a:cubicBezTo>
                      <a:pt x="500" y="134"/>
                      <a:pt x="500" y="134"/>
                      <a:pt x="500" y="134"/>
                    </a:cubicBezTo>
                    <a:cubicBezTo>
                      <a:pt x="473" y="139"/>
                      <a:pt x="447" y="148"/>
                      <a:pt x="422" y="158"/>
                    </a:cubicBezTo>
                    <a:cubicBezTo>
                      <a:pt x="420" y="155"/>
                      <a:pt x="420" y="155"/>
                      <a:pt x="420" y="155"/>
                    </a:cubicBezTo>
                    <a:cubicBezTo>
                      <a:pt x="339" y="67"/>
                      <a:pt x="339" y="67"/>
                      <a:pt x="339" y="67"/>
                    </a:cubicBezTo>
                    <a:cubicBezTo>
                      <a:pt x="235" y="134"/>
                      <a:pt x="235" y="134"/>
                      <a:pt x="235" y="134"/>
                    </a:cubicBezTo>
                    <a:cubicBezTo>
                      <a:pt x="281" y="249"/>
                      <a:pt x="281" y="249"/>
                      <a:pt x="281" y="249"/>
                    </a:cubicBezTo>
                    <a:cubicBezTo>
                      <a:pt x="259" y="265"/>
                      <a:pt x="241" y="287"/>
                      <a:pt x="224" y="308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109" y="268"/>
                      <a:pt x="109" y="268"/>
                      <a:pt x="109" y="268"/>
                    </a:cubicBezTo>
                    <a:cubicBezTo>
                      <a:pt x="48" y="375"/>
                      <a:pt x="48" y="375"/>
                      <a:pt x="48" y="375"/>
                    </a:cubicBezTo>
                    <a:cubicBezTo>
                      <a:pt x="144" y="455"/>
                      <a:pt x="144" y="455"/>
                      <a:pt x="144" y="455"/>
                    </a:cubicBezTo>
                    <a:cubicBezTo>
                      <a:pt x="134" y="482"/>
                      <a:pt x="128" y="498"/>
                      <a:pt x="123" y="535"/>
                    </a:cubicBezTo>
                    <a:cubicBezTo>
                      <a:pt x="120" y="535"/>
                      <a:pt x="120" y="535"/>
                      <a:pt x="120" y="53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123" y="701"/>
                      <a:pt x="123" y="701"/>
                      <a:pt x="123" y="701"/>
                    </a:cubicBezTo>
                    <a:cubicBezTo>
                      <a:pt x="128" y="736"/>
                      <a:pt x="139" y="771"/>
                      <a:pt x="152" y="803"/>
                    </a:cubicBezTo>
                    <a:cubicBezTo>
                      <a:pt x="149" y="806"/>
                      <a:pt x="149" y="806"/>
                      <a:pt x="149" y="806"/>
                    </a:cubicBezTo>
                    <a:cubicBezTo>
                      <a:pt x="59" y="886"/>
                      <a:pt x="59" y="886"/>
                      <a:pt x="59" y="886"/>
                    </a:cubicBezTo>
                    <a:cubicBezTo>
                      <a:pt x="125" y="990"/>
                      <a:pt x="125" y="990"/>
                      <a:pt x="125" y="990"/>
                    </a:cubicBezTo>
                    <a:cubicBezTo>
                      <a:pt x="241" y="947"/>
                      <a:pt x="241" y="947"/>
                      <a:pt x="241" y="947"/>
                    </a:cubicBezTo>
                    <a:cubicBezTo>
                      <a:pt x="267" y="977"/>
                      <a:pt x="297" y="1003"/>
                      <a:pt x="332" y="1027"/>
                    </a:cubicBezTo>
                    <a:cubicBezTo>
                      <a:pt x="329" y="1030"/>
                      <a:pt x="329" y="1030"/>
                      <a:pt x="329" y="1030"/>
                    </a:cubicBezTo>
                    <a:cubicBezTo>
                      <a:pt x="299" y="1148"/>
                      <a:pt x="299" y="1148"/>
                      <a:pt x="299" y="1148"/>
                    </a:cubicBezTo>
                    <a:cubicBezTo>
                      <a:pt x="412" y="1199"/>
                      <a:pt x="412" y="1199"/>
                      <a:pt x="412" y="1199"/>
                    </a:cubicBezTo>
                    <a:cubicBezTo>
                      <a:pt x="484" y="1100"/>
                      <a:pt x="484" y="1100"/>
                      <a:pt x="484" y="1100"/>
                    </a:cubicBezTo>
                    <a:cubicBezTo>
                      <a:pt x="484" y="1097"/>
                      <a:pt x="484" y="1097"/>
                      <a:pt x="484" y="1097"/>
                    </a:cubicBezTo>
                    <a:cubicBezTo>
                      <a:pt x="511" y="1105"/>
                      <a:pt x="537" y="1111"/>
                      <a:pt x="564" y="1113"/>
                    </a:cubicBezTo>
                    <a:cubicBezTo>
                      <a:pt x="564" y="1116"/>
                      <a:pt x="564" y="1116"/>
                      <a:pt x="564" y="1116"/>
                    </a:cubicBezTo>
                    <a:cubicBezTo>
                      <a:pt x="591" y="1234"/>
                      <a:pt x="591" y="1234"/>
                      <a:pt x="591" y="1234"/>
                    </a:cubicBezTo>
                    <a:cubicBezTo>
                      <a:pt x="717" y="1226"/>
                      <a:pt x="717" y="1226"/>
                      <a:pt x="717" y="1226"/>
                    </a:cubicBezTo>
                    <a:cubicBezTo>
                      <a:pt x="733" y="1102"/>
                      <a:pt x="733" y="1102"/>
                      <a:pt x="733" y="1102"/>
                    </a:cubicBezTo>
                    <a:lnTo>
                      <a:pt x="733" y="1102"/>
                    </a:lnTo>
                    <a:cubicBezTo>
                      <a:pt x="757" y="1095"/>
                      <a:pt x="783" y="1086"/>
                      <a:pt x="807" y="1076"/>
                    </a:cubicBezTo>
                    <a:cubicBezTo>
                      <a:pt x="810" y="1081"/>
                      <a:pt x="810" y="1081"/>
                      <a:pt x="810" y="1081"/>
                    </a:cubicBezTo>
                    <a:cubicBezTo>
                      <a:pt x="891" y="1170"/>
                      <a:pt x="891" y="1170"/>
                      <a:pt x="891" y="1170"/>
                    </a:cubicBezTo>
                    <a:cubicBezTo>
                      <a:pt x="995" y="1102"/>
                      <a:pt x="995" y="1102"/>
                      <a:pt x="995" y="1102"/>
                    </a:cubicBezTo>
                    <a:cubicBezTo>
                      <a:pt x="949" y="987"/>
                      <a:pt x="949" y="987"/>
                      <a:pt x="949" y="987"/>
                    </a:cubicBezTo>
                    <a:cubicBezTo>
                      <a:pt x="949" y="985"/>
                      <a:pt x="949" y="985"/>
                      <a:pt x="949" y="985"/>
                    </a:cubicBezTo>
                    <a:cubicBezTo>
                      <a:pt x="968" y="966"/>
                      <a:pt x="987" y="947"/>
                      <a:pt x="1003" y="926"/>
                    </a:cubicBezTo>
                    <a:cubicBezTo>
                      <a:pt x="1008" y="929"/>
                      <a:pt x="1008" y="929"/>
                      <a:pt x="1008" y="929"/>
                    </a:cubicBezTo>
                    <a:cubicBezTo>
                      <a:pt x="1123" y="969"/>
                      <a:pt x="1123" y="969"/>
                      <a:pt x="1123" y="969"/>
                    </a:cubicBezTo>
                    <a:cubicBezTo>
                      <a:pt x="1182" y="859"/>
                      <a:pt x="1182" y="859"/>
                      <a:pt x="1182" y="859"/>
                    </a:cubicBezTo>
                    <a:cubicBezTo>
                      <a:pt x="1086" y="779"/>
                      <a:pt x="1086" y="779"/>
                      <a:pt x="1086" y="779"/>
                    </a:cubicBezTo>
                    <a:cubicBezTo>
                      <a:pt x="1086" y="773"/>
                      <a:pt x="1086" y="773"/>
                      <a:pt x="1086" y="773"/>
                    </a:cubicBezTo>
                    <a:cubicBezTo>
                      <a:pt x="1094" y="747"/>
                      <a:pt x="1099" y="725"/>
                      <a:pt x="1105" y="691"/>
                    </a:cubicBezTo>
                    <a:cubicBezTo>
                      <a:pt x="1110" y="691"/>
                      <a:pt x="1110" y="691"/>
                      <a:pt x="1110" y="691"/>
                    </a:cubicBezTo>
                    <a:cubicBezTo>
                      <a:pt x="1214" y="682"/>
                      <a:pt x="1214" y="682"/>
                      <a:pt x="1214" y="682"/>
                    </a:cubicBezTo>
                    <a:cubicBezTo>
                      <a:pt x="1214" y="557"/>
                      <a:pt x="1214" y="557"/>
                      <a:pt x="1214" y="557"/>
                    </a:cubicBezTo>
                    <a:cubicBezTo>
                      <a:pt x="1099" y="533"/>
                      <a:pt x="1099" y="533"/>
                      <a:pt x="1099" y="533"/>
                    </a:cubicBezTo>
                    <a:cubicBezTo>
                      <a:pt x="1102" y="533"/>
                      <a:pt x="1102" y="533"/>
                      <a:pt x="1102" y="533"/>
                    </a:cubicBezTo>
                    <a:cubicBezTo>
                      <a:pt x="1096" y="498"/>
                      <a:pt x="1089" y="466"/>
                      <a:pt x="1075" y="434"/>
                    </a:cubicBezTo>
                    <a:cubicBezTo>
                      <a:pt x="1080" y="431"/>
                      <a:pt x="1080" y="431"/>
                      <a:pt x="1080" y="431"/>
                    </a:cubicBezTo>
                    <a:cubicBezTo>
                      <a:pt x="1171" y="351"/>
                      <a:pt x="1171" y="351"/>
                      <a:pt x="1171" y="351"/>
                    </a:cubicBezTo>
                    <a:cubicBezTo>
                      <a:pt x="1107" y="244"/>
                      <a:pt x="1107" y="244"/>
                      <a:pt x="1107" y="244"/>
                    </a:cubicBezTo>
                    <a:cubicBezTo>
                      <a:pt x="990" y="289"/>
                      <a:pt x="990" y="289"/>
                      <a:pt x="990" y="289"/>
                    </a:cubicBezTo>
                    <a:lnTo>
                      <a:pt x="990" y="289"/>
                    </a:lnTo>
                    <a:cubicBezTo>
                      <a:pt x="963" y="260"/>
                      <a:pt x="933" y="233"/>
                      <a:pt x="899" y="209"/>
                    </a:cubicBezTo>
                    <a:cubicBezTo>
                      <a:pt x="901" y="206"/>
                      <a:pt x="901" y="206"/>
                      <a:pt x="901" y="206"/>
                    </a:cubicBezTo>
                    <a:cubicBezTo>
                      <a:pt x="933" y="89"/>
                      <a:pt x="933" y="89"/>
                      <a:pt x="933" y="89"/>
                    </a:cubicBezTo>
                    <a:cubicBezTo>
                      <a:pt x="818" y="35"/>
                      <a:pt x="818" y="35"/>
                      <a:pt x="818" y="35"/>
                    </a:cubicBezTo>
                    <a:cubicBezTo>
                      <a:pt x="746" y="137"/>
                      <a:pt x="746" y="137"/>
                      <a:pt x="746" y="137"/>
                    </a:cubicBezTo>
                    <a:close/>
                    <a:moveTo>
                      <a:pt x="1027" y="618"/>
                    </a:moveTo>
                    <a:lnTo>
                      <a:pt x="1027" y="618"/>
                    </a:lnTo>
                    <a:cubicBezTo>
                      <a:pt x="1027" y="846"/>
                      <a:pt x="842" y="1030"/>
                      <a:pt x="615" y="1030"/>
                    </a:cubicBezTo>
                    <a:cubicBezTo>
                      <a:pt x="385" y="1030"/>
                      <a:pt x="200" y="846"/>
                      <a:pt x="200" y="618"/>
                    </a:cubicBezTo>
                    <a:cubicBezTo>
                      <a:pt x="200" y="388"/>
                      <a:pt x="385" y="204"/>
                      <a:pt x="615" y="204"/>
                    </a:cubicBezTo>
                    <a:cubicBezTo>
                      <a:pt x="842" y="204"/>
                      <a:pt x="1027" y="388"/>
                      <a:pt x="1027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96" name="Group 595">
              <a:extLst>
                <a:ext uri="{FF2B5EF4-FFF2-40B4-BE49-F238E27FC236}">
                  <a16:creationId xmlns="" xmlns:a16="http://schemas.microsoft.com/office/drawing/2014/main" id="{2852835C-7FF6-4B01-A6B2-D991CFAEABE8}"/>
                </a:ext>
              </a:extLst>
            </p:cNvPr>
            <p:cNvGrpSpPr/>
            <p:nvPr/>
          </p:nvGrpSpPr>
          <p:grpSpPr>
            <a:xfrm>
              <a:off x="5941934" y="4481593"/>
              <a:ext cx="443406" cy="452933"/>
              <a:chOff x="17545661" y="8480347"/>
              <a:chExt cx="588159" cy="600797"/>
            </a:xfrm>
            <a:solidFill>
              <a:schemeClr val="accent1"/>
            </a:solidFill>
          </p:grpSpPr>
          <p:sp>
            <p:nvSpPr>
              <p:cNvPr id="648" name="Freeform 180">
                <a:extLst>
                  <a:ext uri="{FF2B5EF4-FFF2-40B4-BE49-F238E27FC236}">
                    <a16:creationId xmlns="" xmlns:a16="http://schemas.microsoft.com/office/drawing/2014/main" id="{1624FD79-456C-45F5-B78D-5B07F10E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9" name="Freeform 181">
                <a:extLst>
                  <a:ext uri="{FF2B5EF4-FFF2-40B4-BE49-F238E27FC236}">
                    <a16:creationId xmlns="" xmlns:a16="http://schemas.microsoft.com/office/drawing/2014/main" id="{61ED2F86-A6FC-4F5C-A4B8-F27548CF5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="" xmlns:a16="http://schemas.microsoft.com/office/drawing/2014/main" id="{1BBE5D7C-9E2E-4F12-9830-B378A36231E2}"/>
                </a:ext>
              </a:extLst>
            </p:cNvPr>
            <p:cNvGrpSpPr/>
            <p:nvPr/>
          </p:nvGrpSpPr>
          <p:grpSpPr>
            <a:xfrm>
              <a:off x="6142901" y="3492794"/>
              <a:ext cx="1202618" cy="1199317"/>
              <a:chOff x="17812236" y="7168747"/>
              <a:chExt cx="1595222" cy="1590844"/>
            </a:xfrm>
            <a:solidFill>
              <a:srgbClr val="0099FF"/>
            </a:solidFill>
          </p:grpSpPr>
          <p:sp>
            <p:nvSpPr>
              <p:cNvPr id="646" name="Freeform 196">
                <a:extLst>
                  <a:ext uri="{FF2B5EF4-FFF2-40B4-BE49-F238E27FC236}">
                    <a16:creationId xmlns="" xmlns:a16="http://schemas.microsoft.com/office/drawing/2014/main" id="{649484AB-FE14-4EBE-8E0E-80FA443A8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8812" y="7435298"/>
                <a:ext cx="1057840" cy="1057742"/>
              </a:xfrm>
              <a:custGeom>
                <a:avLst/>
                <a:gdLst>
                  <a:gd name="T0" fmla="*/ 262 w 1108"/>
                  <a:gd name="T1" fmla="*/ 163 h 1109"/>
                  <a:gd name="T2" fmla="*/ 262 w 1108"/>
                  <a:gd name="T3" fmla="*/ 163 h 1109"/>
                  <a:gd name="T4" fmla="*/ 160 w 1108"/>
                  <a:gd name="T5" fmla="*/ 846 h 1109"/>
                  <a:gd name="T6" fmla="*/ 845 w 1108"/>
                  <a:gd name="T7" fmla="*/ 947 h 1109"/>
                  <a:gd name="T8" fmla="*/ 947 w 1108"/>
                  <a:gd name="T9" fmla="*/ 263 h 1109"/>
                  <a:gd name="T10" fmla="*/ 262 w 1108"/>
                  <a:gd name="T11" fmla="*/ 163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1109">
                    <a:moveTo>
                      <a:pt x="262" y="163"/>
                    </a:moveTo>
                    <a:lnTo>
                      <a:pt x="262" y="163"/>
                    </a:lnTo>
                    <a:cubicBezTo>
                      <a:pt x="45" y="324"/>
                      <a:pt x="0" y="632"/>
                      <a:pt x="160" y="846"/>
                    </a:cubicBezTo>
                    <a:cubicBezTo>
                      <a:pt x="324" y="1062"/>
                      <a:pt x="629" y="1108"/>
                      <a:pt x="845" y="947"/>
                    </a:cubicBezTo>
                    <a:cubicBezTo>
                      <a:pt x="1062" y="787"/>
                      <a:pt x="1107" y="479"/>
                      <a:pt x="947" y="263"/>
                    </a:cubicBezTo>
                    <a:cubicBezTo>
                      <a:pt x="784" y="45"/>
                      <a:pt x="479" y="0"/>
                      <a:pt x="262" y="1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7" name="Freeform 197">
                <a:extLst>
                  <a:ext uri="{FF2B5EF4-FFF2-40B4-BE49-F238E27FC236}">
                    <a16:creationId xmlns="" xmlns:a16="http://schemas.microsoft.com/office/drawing/2014/main" id="{C0FEEAC7-6B8B-4CB7-B13B-C7CF135D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2236" y="7168747"/>
                <a:ext cx="1595222" cy="1590844"/>
              </a:xfrm>
              <a:custGeom>
                <a:avLst/>
                <a:gdLst>
                  <a:gd name="T0" fmla="*/ 586 w 1667"/>
                  <a:gd name="T1" fmla="*/ 203 h 1662"/>
                  <a:gd name="T2" fmla="*/ 487 w 1667"/>
                  <a:gd name="T3" fmla="*/ 246 h 1662"/>
                  <a:gd name="T4" fmla="*/ 233 w 1667"/>
                  <a:gd name="T5" fmla="*/ 251 h 1662"/>
                  <a:gd name="T6" fmla="*/ 251 w 1667"/>
                  <a:gd name="T7" fmla="*/ 487 h 1662"/>
                  <a:gd name="T8" fmla="*/ 88 w 1667"/>
                  <a:gd name="T9" fmla="*/ 454 h 1662"/>
                  <a:gd name="T10" fmla="*/ 171 w 1667"/>
                  <a:gd name="T11" fmla="*/ 700 h 1662"/>
                  <a:gd name="T12" fmla="*/ 155 w 1667"/>
                  <a:gd name="T13" fmla="*/ 808 h 1662"/>
                  <a:gd name="T14" fmla="*/ 21 w 1667"/>
                  <a:gd name="T15" fmla="*/ 1024 h 1662"/>
                  <a:gd name="T16" fmla="*/ 233 w 1667"/>
                  <a:gd name="T17" fmla="*/ 1137 h 1662"/>
                  <a:gd name="T18" fmla="*/ 120 w 1667"/>
                  <a:gd name="T19" fmla="*/ 1254 h 1662"/>
                  <a:gd name="T20" fmla="*/ 369 w 1667"/>
                  <a:gd name="T21" fmla="*/ 1318 h 1662"/>
                  <a:gd name="T22" fmla="*/ 479 w 1667"/>
                  <a:gd name="T23" fmla="*/ 1407 h 1662"/>
                  <a:gd name="T24" fmla="*/ 602 w 1667"/>
                  <a:gd name="T25" fmla="*/ 1631 h 1662"/>
                  <a:gd name="T26" fmla="*/ 856 w 1667"/>
                  <a:gd name="T27" fmla="*/ 1503 h 1662"/>
                  <a:gd name="T28" fmla="*/ 917 w 1667"/>
                  <a:gd name="T29" fmla="*/ 1661 h 1662"/>
                  <a:gd name="T30" fmla="*/ 1080 w 1667"/>
                  <a:gd name="T31" fmla="*/ 1457 h 1662"/>
                  <a:gd name="T32" fmla="*/ 1177 w 1667"/>
                  <a:gd name="T33" fmla="*/ 1409 h 1662"/>
                  <a:gd name="T34" fmla="*/ 1305 w 1667"/>
                  <a:gd name="T35" fmla="*/ 1516 h 1662"/>
                  <a:gd name="T36" fmla="*/ 1350 w 1667"/>
                  <a:gd name="T37" fmla="*/ 1260 h 1662"/>
                  <a:gd name="T38" fmla="*/ 1412 w 1667"/>
                  <a:gd name="T39" fmla="*/ 1171 h 1662"/>
                  <a:gd name="T40" fmla="*/ 1578 w 1667"/>
                  <a:gd name="T41" fmla="*/ 1206 h 1662"/>
                  <a:gd name="T42" fmla="*/ 1495 w 1667"/>
                  <a:gd name="T43" fmla="*/ 957 h 1662"/>
                  <a:gd name="T44" fmla="*/ 1506 w 1667"/>
                  <a:gd name="T45" fmla="*/ 850 h 1662"/>
                  <a:gd name="T46" fmla="*/ 1666 w 1667"/>
                  <a:gd name="T47" fmla="*/ 799 h 1662"/>
                  <a:gd name="T48" fmla="*/ 1476 w 1667"/>
                  <a:gd name="T49" fmla="*/ 623 h 1662"/>
                  <a:gd name="T50" fmla="*/ 1418 w 1667"/>
                  <a:gd name="T51" fmla="*/ 505 h 1662"/>
                  <a:gd name="T52" fmla="*/ 1535 w 1667"/>
                  <a:gd name="T53" fmla="*/ 414 h 1662"/>
                  <a:gd name="T54" fmla="*/ 1289 w 1667"/>
                  <a:gd name="T55" fmla="*/ 348 h 1662"/>
                  <a:gd name="T56" fmla="*/ 1182 w 1667"/>
                  <a:gd name="T57" fmla="*/ 256 h 1662"/>
                  <a:gd name="T58" fmla="*/ 1220 w 1667"/>
                  <a:gd name="T59" fmla="*/ 91 h 1662"/>
                  <a:gd name="T60" fmla="*/ 974 w 1667"/>
                  <a:gd name="T61" fmla="*/ 168 h 1662"/>
                  <a:gd name="T62" fmla="*/ 810 w 1667"/>
                  <a:gd name="T63" fmla="*/ 155 h 1662"/>
                  <a:gd name="T64" fmla="*/ 749 w 1667"/>
                  <a:gd name="T65" fmla="*/ 0 h 1662"/>
                  <a:gd name="T66" fmla="*/ 586 w 1667"/>
                  <a:gd name="T67" fmla="*/ 200 h 1662"/>
                  <a:gd name="T68" fmla="*/ 1281 w 1667"/>
                  <a:gd name="T69" fmla="*/ 495 h 1662"/>
                  <a:gd name="T70" fmla="*/ 1166 w 1667"/>
                  <a:gd name="T71" fmla="*/ 1278 h 1662"/>
                  <a:gd name="T72" fmla="*/ 497 w 1667"/>
                  <a:gd name="T73" fmla="*/ 382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7" h="1662">
                    <a:moveTo>
                      <a:pt x="586" y="203"/>
                    </a:moveTo>
                    <a:lnTo>
                      <a:pt x="586" y="203"/>
                    </a:lnTo>
                    <a:cubicBezTo>
                      <a:pt x="553" y="214"/>
                      <a:pt x="521" y="230"/>
                      <a:pt x="489" y="249"/>
                    </a:cubicBezTo>
                    <a:cubicBezTo>
                      <a:pt x="487" y="246"/>
                      <a:pt x="487" y="246"/>
                      <a:pt x="487" y="246"/>
                    </a:cubicBezTo>
                    <a:cubicBezTo>
                      <a:pt x="361" y="141"/>
                      <a:pt x="361" y="141"/>
                      <a:pt x="361" y="141"/>
                    </a:cubicBezTo>
                    <a:cubicBezTo>
                      <a:pt x="233" y="251"/>
                      <a:pt x="233" y="251"/>
                      <a:pt x="233" y="251"/>
                    </a:cubicBezTo>
                    <a:cubicBezTo>
                      <a:pt x="316" y="398"/>
                      <a:pt x="316" y="398"/>
                      <a:pt x="316" y="398"/>
                    </a:cubicBezTo>
                    <a:cubicBezTo>
                      <a:pt x="291" y="425"/>
                      <a:pt x="270" y="454"/>
                      <a:pt x="251" y="487"/>
                    </a:cubicBezTo>
                    <a:cubicBezTo>
                      <a:pt x="248" y="484"/>
                      <a:pt x="248" y="484"/>
                      <a:pt x="248" y="484"/>
                    </a:cubicBezTo>
                    <a:cubicBezTo>
                      <a:pt x="88" y="454"/>
                      <a:pt x="88" y="454"/>
                      <a:pt x="88" y="454"/>
                    </a:cubicBezTo>
                    <a:cubicBezTo>
                      <a:pt x="29" y="609"/>
                      <a:pt x="29" y="609"/>
                      <a:pt x="29" y="609"/>
                    </a:cubicBezTo>
                    <a:cubicBezTo>
                      <a:pt x="171" y="700"/>
                      <a:pt x="171" y="700"/>
                      <a:pt x="171" y="700"/>
                    </a:cubicBezTo>
                    <a:cubicBezTo>
                      <a:pt x="163" y="735"/>
                      <a:pt x="160" y="770"/>
                      <a:pt x="158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cubicBezTo>
                      <a:pt x="0" y="858"/>
                      <a:pt x="0" y="858"/>
                      <a:pt x="0" y="858"/>
                    </a:cubicBezTo>
                    <a:cubicBezTo>
                      <a:pt x="21" y="1024"/>
                      <a:pt x="21" y="1024"/>
                      <a:pt x="21" y="1024"/>
                    </a:cubicBezTo>
                    <a:cubicBezTo>
                      <a:pt x="190" y="1035"/>
                      <a:pt x="190" y="1035"/>
                      <a:pt x="190" y="1035"/>
                    </a:cubicBezTo>
                    <a:cubicBezTo>
                      <a:pt x="201" y="1070"/>
                      <a:pt x="206" y="1088"/>
                      <a:pt x="233" y="1137"/>
                    </a:cubicBezTo>
                    <a:cubicBezTo>
                      <a:pt x="230" y="1139"/>
                      <a:pt x="230" y="1139"/>
                      <a:pt x="230" y="1139"/>
                    </a:cubicBezTo>
                    <a:cubicBezTo>
                      <a:pt x="120" y="1254"/>
                      <a:pt x="120" y="1254"/>
                      <a:pt x="120" y="1254"/>
                    </a:cubicBezTo>
                    <a:cubicBezTo>
                      <a:pt x="219" y="1388"/>
                      <a:pt x="219" y="1388"/>
                      <a:pt x="219" y="1388"/>
                    </a:cubicBezTo>
                    <a:cubicBezTo>
                      <a:pt x="369" y="1318"/>
                      <a:pt x="369" y="1318"/>
                      <a:pt x="369" y="1318"/>
                    </a:cubicBezTo>
                    <a:cubicBezTo>
                      <a:pt x="404" y="1351"/>
                      <a:pt x="441" y="1380"/>
                      <a:pt x="481" y="1404"/>
                    </a:cubicBezTo>
                    <a:cubicBezTo>
                      <a:pt x="479" y="1407"/>
                      <a:pt x="479" y="1407"/>
                      <a:pt x="479" y="1407"/>
                    </a:cubicBezTo>
                    <a:cubicBezTo>
                      <a:pt x="447" y="1567"/>
                      <a:pt x="447" y="1567"/>
                      <a:pt x="447" y="1567"/>
                    </a:cubicBezTo>
                    <a:cubicBezTo>
                      <a:pt x="602" y="1631"/>
                      <a:pt x="602" y="1631"/>
                      <a:pt x="602" y="1631"/>
                    </a:cubicBezTo>
                    <a:cubicBezTo>
                      <a:pt x="693" y="1490"/>
                      <a:pt x="693" y="1490"/>
                      <a:pt x="693" y="1490"/>
                    </a:cubicBezTo>
                    <a:cubicBezTo>
                      <a:pt x="746" y="1500"/>
                      <a:pt x="802" y="1506"/>
                      <a:pt x="856" y="1503"/>
                    </a:cubicBezTo>
                    <a:cubicBezTo>
                      <a:pt x="856" y="1508"/>
                      <a:pt x="856" y="1508"/>
                      <a:pt x="856" y="1508"/>
                    </a:cubicBezTo>
                    <a:cubicBezTo>
                      <a:pt x="917" y="1661"/>
                      <a:pt x="917" y="1661"/>
                      <a:pt x="917" y="1661"/>
                    </a:cubicBezTo>
                    <a:cubicBezTo>
                      <a:pt x="1080" y="1626"/>
                      <a:pt x="1080" y="1626"/>
                      <a:pt x="1080" y="1626"/>
                    </a:cubicBezTo>
                    <a:cubicBezTo>
                      <a:pt x="1080" y="1457"/>
                      <a:pt x="1080" y="1457"/>
                      <a:pt x="1080" y="1457"/>
                    </a:cubicBezTo>
                    <a:lnTo>
                      <a:pt x="1080" y="1457"/>
                    </a:lnTo>
                    <a:cubicBezTo>
                      <a:pt x="1113" y="1444"/>
                      <a:pt x="1145" y="1428"/>
                      <a:pt x="1177" y="1409"/>
                    </a:cubicBezTo>
                    <a:cubicBezTo>
                      <a:pt x="1179" y="1412"/>
                      <a:pt x="1179" y="1412"/>
                      <a:pt x="1179" y="1412"/>
                    </a:cubicBezTo>
                    <a:cubicBezTo>
                      <a:pt x="1305" y="1516"/>
                      <a:pt x="1305" y="1516"/>
                      <a:pt x="1305" y="1516"/>
                    </a:cubicBezTo>
                    <a:cubicBezTo>
                      <a:pt x="1434" y="1407"/>
                      <a:pt x="1434" y="1407"/>
                      <a:pt x="1434" y="1407"/>
                    </a:cubicBezTo>
                    <a:cubicBezTo>
                      <a:pt x="1350" y="1260"/>
                      <a:pt x="1350" y="1260"/>
                      <a:pt x="1350" y="1260"/>
                    </a:cubicBezTo>
                    <a:lnTo>
                      <a:pt x="1350" y="1260"/>
                    </a:lnTo>
                    <a:cubicBezTo>
                      <a:pt x="1375" y="1233"/>
                      <a:pt x="1396" y="1203"/>
                      <a:pt x="1412" y="1171"/>
                    </a:cubicBezTo>
                    <a:cubicBezTo>
                      <a:pt x="1418" y="1174"/>
                      <a:pt x="1418" y="1174"/>
                      <a:pt x="1418" y="1174"/>
                    </a:cubicBezTo>
                    <a:cubicBezTo>
                      <a:pt x="1578" y="1206"/>
                      <a:pt x="1578" y="1206"/>
                      <a:pt x="1578" y="1206"/>
                    </a:cubicBezTo>
                    <a:cubicBezTo>
                      <a:pt x="1639" y="1048"/>
                      <a:pt x="1639" y="1048"/>
                      <a:pt x="1639" y="1048"/>
                    </a:cubicBezTo>
                    <a:cubicBezTo>
                      <a:pt x="1495" y="957"/>
                      <a:pt x="1495" y="957"/>
                      <a:pt x="1495" y="957"/>
                    </a:cubicBezTo>
                    <a:cubicBezTo>
                      <a:pt x="1492" y="957"/>
                      <a:pt x="1492" y="957"/>
                      <a:pt x="1492" y="957"/>
                    </a:cubicBezTo>
                    <a:cubicBezTo>
                      <a:pt x="1500" y="923"/>
                      <a:pt x="1503" y="888"/>
                      <a:pt x="1506" y="850"/>
                    </a:cubicBezTo>
                    <a:cubicBezTo>
                      <a:pt x="1511" y="850"/>
                      <a:pt x="1511" y="850"/>
                      <a:pt x="1511" y="850"/>
                    </a:cubicBezTo>
                    <a:cubicBezTo>
                      <a:pt x="1666" y="799"/>
                      <a:pt x="1666" y="799"/>
                      <a:pt x="1666" y="799"/>
                    </a:cubicBezTo>
                    <a:cubicBezTo>
                      <a:pt x="1645" y="634"/>
                      <a:pt x="1645" y="634"/>
                      <a:pt x="1645" y="634"/>
                    </a:cubicBezTo>
                    <a:cubicBezTo>
                      <a:pt x="1476" y="623"/>
                      <a:pt x="1476" y="623"/>
                      <a:pt x="1476" y="623"/>
                    </a:cubicBezTo>
                    <a:cubicBezTo>
                      <a:pt x="1465" y="615"/>
                      <a:pt x="1465" y="615"/>
                      <a:pt x="1465" y="615"/>
                    </a:cubicBezTo>
                    <a:cubicBezTo>
                      <a:pt x="1455" y="580"/>
                      <a:pt x="1447" y="553"/>
                      <a:pt x="1418" y="505"/>
                    </a:cubicBezTo>
                    <a:cubicBezTo>
                      <a:pt x="1423" y="503"/>
                      <a:pt x="1423" y="503"/>
                      <a:pt x="1423" y="503"/>
                    </a:cubicBezTo>
                    <a:cubicBezTo>
                      <a:pt x="1535" y="414"/>
                      <a:pt x="1535" y="414"/>
                      <a:pt x="1535" y="414"/>
                    </a:cubicBezTo>
                    <a:cubicBezTo>
                      <a:pt x="1434" y="280"/>
                      <a:pt x="1434" y="280"/>
                      <a:pt x="1434" y="280"/>
                    </a:cubicBezTo>
                    <a:cubicBezTo>
                      <a:pt x="1289" y="348"/>
                      <a:pt x="1289" y="348"/>
                      <a:pt x="1289" y="348"/>
                    </a:cubicBezTo>
                    <a:cubicBezTo>
                      <a:pt x="1292" y="345"/>
                      <a:pt x="1292" y="345"/>
                      <a:pt x="1292" y="345"/>
                    </a:cubicBezTo>
                    <a:cubicBezTo>
                      <a:pt x="1257" y="313"/>
                      <a:pt x="1222" y="280"/>
                      <a:pt x="1182" y="256"/>
                    </a:cubicBezTo>
                    <a:cubicBezTo>
                      <a:pt x="1188" y="251"/>
                      <a:pt x="1188" y="251"/>
                      <a:pt x="1188" y="251"/>
                    </a:cubicBezTo>
                    <a:cubicBezTo>
                      <a:pt x="1220" y="91"/>
                      <a:pt x="1220" y="91"/>
                      <a:pt x="1220" y="91"/>
                    </a:cubicBezTo>
                    <a:cubicBezTo>
                      <a:pt x="1064" y="26"/>
                      <a:pt x="1064" y="26"/>
                      <a:pt x="1064" y="26"/>
                    </a:cubicBezTo>
                    <a:cubicBezTo>
                      <a:pt x="974" y="168"/>
                      <a:pt x="974" y="168"/>
                      <a:pt x="974" y="168"/>
                    </a:cubicBezTo>
                    <a:cubicBezTo>
                      <a:pt x="974" y="171"/>
                      <a:pt x="974" y="171"/>
                      <a:pt x="974" y="171"/>
                    </a:cubicBezTo>
                    <a:cubicBezTo>
                      <a:pt x="920" y="160"/>
                      <a:pt x="866" y="155"/>
                      <a:pt x="810" y="155"/>
                    </a:cubicBezTo>
                    <a:cubicBezTo>
                      <a:pt x="810" y="149"/>
                      <a:pt x="810" y="149"/>
                      <a:pt x="810" y="149"/>
                    </a:cubicBezTo>
                    <a:cubicBezTo>
                      <a:pt x="749" y="0"/>
                      <a:pt x="749" y="0"/>
                      <a:pt x="749" y="0"/>
                    </a:cubicBezTo>
                    <a:cubicBezTo>
                      <a:pt x="586" y="32"/>
                      <a:pt x="586" y="32"/>
                      <a:pt x="586" y="32"/>
                    </a:cubicBezTo>
                    <a:cubicBezTo>
                      <a:pt x="586" y="200"/>
                      <a:pt x="586" y="200"/>
                      <a:pt x="586" y="200"/>
                    </a:cubicBezTo>
                    <a:lnTo>
                      <a:pt x="586" y="203"/>
                    </a:lnTo>
                    <a:close/>
                    <a:moveTo>
                      <a:pt x="1281" y="495"/>
                    </a:moveTo>
                    <a:lnTo>
                      <a:pt x="1281" y="495"/>
                    </a:lnTo>
                    <a:cubicBezTo>
                      <a:pt x="1465" y="743"/>
                      <a:pt x="1412" y="1094"/>
                      <a:pt x="1166" y="1278"/>
                    </a:cubicBezTo>
                    <a:cubicBezTo>
                      <a:pt x="917" y="1463"/>
                      <a:pt x="567" y="1412"/>
                      <a:pt x="382" y="1163"/>
                    </a:cubicBezTo>
                    <a:cubicBezTo>
                      <a:pt x="198" y="917"/>
                      <a:pt x="248" y="567"/>
                      <a:pt x="497" y="382"/>
                    </a:cubicBezTo>
                    <a:cubicBezTo>
                      <a:pt x="746" y="198"/>
                      <a:pt x="1096" y="249"/>
                      <a:pt x="1281" y="4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98" name="Freeform 157">
              <a:extLst>
                <a:ext uri="{FF2B5EF4-FFF2-40B4-BE49-F238E27FC236}">
                  <a16:creationId xmlns="" xmlns:a16="http://schemas.microsoft.com/office/drawing/2014/main" id="{B399B750-39C8-4559-AE37-41E483B7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479" y="1585369"/>
              <a:ext cx="2086240" cy="2086046"/>
            </a:xfrm>
            <a:custGeom>
              <a:avLst/>
              <a:gdLst>
                <a:gd name="T0" fmla="*/ 2889 w 2890"/>
                <a:gd name="T1" fmla="*/ 1445 h 2888"/>
                <a:gd name="T2" fmla="*/ 2889 w 2890"/>
                <a:gd name="T3" fmla="*/ 1445 h 2888"/>
                <a:gd name="T4" fmla="*/ 1445 w 2890"/>
                <a:gd name="T5" fmla="*/ 0 h 2888"/>
                <a:gd name="T6" fmla="*/ 0 w 2890"/>
                <a:gd name="T7" fmla="*/ 1445 h 2888"/>
                <a:gd name="T8" fmla="*/ 1445 w 2890"/>
                <a:gd name="T9" fmla="*/ 2887 h 2888"/>
                <a:gd name="T10" fmla="*/ 2889 w 2890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0" h="2888">
                  <a:moveTo>
                    <a:pt x="2889" y="1445"/>
                  </a:moveTo>
                  <a:lnTo>
                    <a:pt x="2889" y="1445"/>
                  </a:lnTo>
                  <a:cubicBezTo>
                    <a:pt x="2889" y="648"/>
                    <a:pt x="2242" y="0"/>
                    <a:pt x="1445" y="0"/>
                  </a:cubicBezTo>
                  <a:cubicBezTo>
                    <a:pt x="648" y="0"/>
                    <a:pt x="0" y="648"/>
                    <a:pt x="0" y="1445"/>
                  </a:cubicBezTo>
                  <a:cubicBezTo>
                    <a:pt x="0" y="2242"/>
                    <a:pt x="648" y="2887"/>
                    <a:pt x="1445" y="2887"/>
                  </a:cubicBezTo>
                  <a:cubicBezTo>
                    <a:pt x="2242" y="2887"/>
                    <a:pt x="2889" y="2242"/>
                    <a:pt x="2889" y="1445"/>
                  </a:cubicBezTo>
                </a:path>
              </a:pathLst>
            </a:custGeom>
            <a:solidFill>
              <a:srgbClr val="6F61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9" name="Freeform 204">
              <a:extLst>
                <a:ext uri="{FF2B5EF4-FFF2-40B4-BE49-F238E27FC236}">
                  <a16:creationId xmlns="" xmlns:a16="http://schemas.microsoft.com/office/drawing/2014/main" id="{8D7C234E-5F8D-4755-9705-7DAE2A65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543903"/>
              <a:ext cx="2086240" cy="2086046"/>
            </a:xfrm>
            <a:custGeom>
              <a:avLst/>
              <a:gdLst>
                <a:gd name="T0" fmla="*/ 2886 w 2887"/>
                <a:gd name="T1" fmla="*/ 1445 h 2888"/>
                <a:gd name="T2" fmla="*/ 2886 w 2887"/>
                <a:gd name="T3" fmla="*/ 1445 h 2888"/>
                <a:gd name="T4" fmla="*/ 1442 w 2887"/>
                <a:gd name="T5" fmla="*/ 0 h 2888"/>
                <a:gd name="T6" fmla="*/ 0 w 2887"/>
                <a:gd name="T7" fmla="*/ 1445 h 2888"/>
                <a:gd name="T8" fmla="*/ 1442 w 2887"/>
                <a:gd name="T9" fmla="*/ 2887 h 2888"/>
                <a:gd name="T10" fmla="*/ 2886 w 2887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88">
                  <a:moveTo>
                    <a:pt x="2886" y="1445"/>
                  </a:moveTo>
                  <a:lnTo>
                    <a:pt x="2886" y="1445"/>
                  </a:lnTo>
                  <a:cubicBezTo>
                    <a:pt x="2886" y="648"/>
                    <a:pt x="2239" y="0"/>
                    <a:pt x="1442" y="0"/>
                  </a:cubicBezTo>
                  <a:cubicBezTo>
                    <a:pt x="645" y="0"/>
                    <a:pt x="0" y="648"/>
                    <a:pt x="0" y="1445"/>
                  </a:cubicBezTo>
                  <a:cubicBezTo>
                    <a:pt x="0" y="2242"/>
                    <a:pt x="645" y="2887"/>
                    <a:pt x="1442" y="2887"/>
                  </a:cubicBezTo>
                  <a:cubicBezTo>
                    <a:pt x="2239" y="2887"/>
                    <a:pt x="2886" y="2242"/>
                    <a:pt x="2886" y="14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0" name="Freeform 205">
              <a:extLst>
                <a:ext uri="{FF2B5EF4-FFF2-40B4-BE49-F238E27FC236}">
                  <a16:creationId xmlns="" xmlns:a16="http://schemas.microsoft.com/office/drawing/2014/main" id="{D1D1011B-4838-4FAC-9835-C2E42D0A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845" y="2057441"/>
              <a:ext cx="1652404" cy="1569319"/>
            </a:xfrm>
            <a:custGeom>
              <a:avLst/>
              <a:gdLst>
                <a:gd name="T0" fmla="*/ 2287 w 2288"/>
                <a:gd name="T1" fmla="*/ 733 h 2176"/>
                <a:gd name="T2" fmla="*/ 2287 w 2288"/>
                <a:gd name="T3" fmla="*/ 733 h 2176"/>
                <a:gd name="T4" fmla="*/ 2279 w 2288"/>
                <a:gd name="T5" fmla="*/ 583 h 2176"/>
                <a:gd name="T6" fmla="*/ 1696 w 2288"/>
                <a:gd name="T7" fmla="*/ 0 h 2176"/>
                <a:gd name="T8" fmla="*/ 0 w 2288"/>
                <a:gd name="T9" fmla="*/ 1477 h 2176"/>
                <a:gd name="T10" fmla="*/ 688 w 2288"/>
                <a:gd name="T11" fmla="*/ 2166 h 2176"/>
                <a:gd name="T12" fmla="*/ 843 w 2288"/>
                <a:gd name="T13" fmla="*/ 2175 h 2176"/>
                <a:gd name="T14" fmla="*/ 2287 w 2288"/>
                <a:gd name="T15" fmla="*/ 733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8" h="2176">
                  <a:moveTo>
                    <a:pt x="2287" y="733"/>
                  </a:moveTo>
                  <a:lnTo>
                    <a:pt x="2287" y="733"/>
                  </a:lnTo>
                  <a:cubicBezTo>
                    <a:pt x="2287" y="682"/>
                    <a:pt x="2285" y="631"/>
                    <a:pt x="2279" y="583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0" y="1477"/>
                    <a:pt x="0" y="1477"/>
                    <a:pt x="0" y="1477"/>
                  </a:cubicBezTo>
                  <a:cubicBezTo>
                    <a:pt x="688" y="2166"/>
                    <a:pt x="688" y="2166"/>
                    <a:pt x="688" y="2166"/>
                  </a:cubicBezTo>
                  <a:cubicBezTo>
                    <a:pt x="739" y="2172"/>
                    <a:pt x="792" y="2175"/>
                    <a:pt x="843" y="2175"/>
                  </a:cubicBezTo>
                  <a:cubicBezTo>
                    <a:pt x="1640" y="2175"/>
                    <a:pt x="2287" y="1530"/>
                    <a:pt x="2287" y="73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1" name="Freeform 85">
              <a:extLst>
                <a:ext uri="{FF2B5EF4-FFF2-40B4-BE49-F238E27FC236}">
                  <a16:creationId xmlns="" xmlns:a16="http://schemas.microsoft.com/office/drawing/2014/main" id="{1354C117-DAB0-4F36-9BA7-F5C13B07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753" y="752864"/>
              <a:ext cx="156309" cy="293450"/>
            </a:xfrm>
            <a:custGeom>
              <a:avLst/>
              <a:gdLst>
                <a:gd name="T0" fmla="*/ 220 w 221"/>
                <a:gd name="T1" fmla="*/ 271 h 408"/>
                <a:gd name="T2" fmla="*/ 220 w 221"/>
                <a:gd name="T3" fmla="*/ 271 h 408"/>
                <a:gd name="T4" fmla="*/ 212 w 221"/>
                <a:gd name="T5" fmla="*/ 303 h 408"/>
                <a:gd name="T6" fmla="*/ 196 w 221"/>
                <a:gd name="T7" fmla="*/ 329 h 408"/>
                <a:gd name="T8" fmla="*/ 166 w 221"/>
                <a:gd name="T9" fmla="*/ 353 h 408"/>
                <a:gd name="T10" fmla="*/ 129 w 221"/>
                <a:gd name="T11" fmla="*/ 369 h 408"/>
                <a:gd name="T12" fmla="*/ 129 w 221"/>
                <a:gd name="T13" fmla="*/ 407 h 408"/>
                <a:gd name="T14" fmla="*/ 99 w 221"/>
                <a:gd name="T15" fmla="*/ 407 h 408"/>
                <a:gd name="T16" fmla="*/ 99 w 221"/>
                <a:gd name="T17" fmla="*/ 372 h 408"/>
                <a:gd name="T18" fmla="*/ 97 w 221"/>
                <a:gd name="T19" fmla="*/ 372 h 408"/>
                <a:gd name="T20" fmla="*/ 94 w 221"/>
                <a:gd name="T21" fmla="*/ 372 h 408"/>
                <a:gd name="T22" fmla="*/ 67 w 221"/>
                <a:gd name="T23" fmla="*/ 369 h 408"/>
                <a:gd name="T24" fmla="*/ 43 w 221"/>
                <a:gd name="T25" fmla="*/ 367 h 408"/>
                <a:gd name="T26" fmla="*/ 22 w 221"/>
                <a:gd name="T27" fmla="*/ 359 h 408"/>
                <a:gd name="T28" fmla="*/ 0 w 221"/>
                <a:gd name="T29" fmla="*/ 348 h 408"/>
                <a:gd name="T30" fmla="*/ 16 w 221"/>
                <a:gd name="T31" fmla="*/ 300 h 408"/>
                <a:gd name="T32" fmla="*/ 33 w 221"/>
                <a:gd name="T33" fmla="*/ 308 h 408"/>
                <a:gd name="T34" fmla="*/ 54 w 221"/>
                <a:gd name="T35" fmla="*/ 319 h 408"/>
                <a:gd name="T36" fmla="*/ 78 w 221"/>
                <a:gd name="T37" fmla="*/ 327 h 408"/>
                <a:gd name="T38" fmla="*/ 99 w 221"/>
                <a:gd name="T39" fmla="*/ 329 h 408"/>
                <a:gd name="T40" fmla="*/ 99 w 221"/>
                <a:gd name="T41" fmla="*/ 228 h 408"/>
                <a:gd name="T42" fmla="*/ 70 w 221"/>
                <a:gd name="T43" fmla="*/ 214 h 408"/>
                <a:gd name="T44" fmla="*/ 41 w 221"/>
                <a:gd name="T45" fmla="*/ 193 h 408"/>
                <a:gd name="T46" fmla="*/ 19 w 221"/>
                <a:gd name="T47" fmla="*/ 166 h 408"/>
                <a:gd name="T48" fmla="*/ 11 w 221"/>
                <a:gd name="T49" fmla="*/ 123 h 408"/>
                <a:gd name="T50" fmla="*/ 16 w 221"/>
                <a:gd name="T51" fmla="*/ 97 h 408"/>
                <a:gd name="T52" fmla="*/ 35 w 221"/>
                <a:gd name="T53" fmla="*/ 70 h 408"/>
                <a:gd name="T54" fmla="*/ 62 w 221"/>
                <a:gd name="T55" fmla="*/ 48 h 408"/>
                <a:gd name="T56" fmla="*/ 99 w 221"/>
                <a:gd name="T57" fmla="*/ 35 h 408"/>
                <a:gd name="T58" fmla="*/ 99 w 221"/>
                <a:gd name="T59" fmla="*/ 0 h 408"/>
                <a:gd name="T60" fmla="*/ 129 w 221"/>
                <a:gd name="T61" fmla="*/ 0 h 408"/>
                <a:gd name="T62" fmla="*/ 129 w 221"/>
                <a:gd name="T63" fmla="*/ 32 h 408"/>
                <a:gd name="T64" fmla="*/ 129 w 221"/>
                <a:gd name="T65" fmla="*/ 32 h 408"/>
                <a:gd name="T66" fmla="*/ 169 w 221"/>
                <a:gd name="T67" fmla="*/ 35 h 408"/>
                <a:gd name="T68" fmla="*/ 204 w 221"/>
                <a:gd name="T69" fmla="*/ 40 h 408"/>
                <a:gd name="T70" fmla="*/ 196 w 221"/>
                <a:gd name="T71" fmla="*/ 88 h 408"/>
                <a:gd name="T72" fmla="*/ 161 w 221"/>
                <a:gd name="T73" fmla="*/ 78 h 408"/>
                <a:gd name="T74" fmla="*/ 129 w 221"/>
                <a:gd name="T75" fmla="*/ 75 h 408"/>
                <a:gd name="T76" fmla="*/ 129 w 221"/>
                <a:gd name="T77" fmla="*/ 163 h 408"/>
                <a:gd name="T78" fmla="*/ 158 w 221"/>
                <a:gd name="T79" fmla="*/ 179 h 408"/>
                <a:gd name="T80" fmla="*/ 190 w 221"/>
                <a:gd name="T81" fmla="*/ 198 h 408"/>
                <a:gd name="T82" fmla="*/ 212 w 221"/>
                <a:gd name="T83" fmla="*/ 228 h 408"/>
                <a:gd name="T84" fmla="*/ 220 w 221"/>
                <a:gd name="T85" fmla="*/ 271 h 408"/>
                <a:gd name="T86" fmla="*/ 67 w 221"/>
                <a:gd name="T87" fmla="*/ 113 h 408"/>
                <a:gd name="T88" fmla="*/ 67 w 221"/>
                <a:gd name="T89" fmla="*/ 113 h 408"/>
                <a:gd name="T90" fmla="*/ 78 w 221"/>
                <a:gd name="T91" fmla="*/ 137 h 408"/>
                <a:gd name="T92" fmla="*/ 99 w 221"/>
                <a:gd name="T93" fmla="*/ 153 h 408"/>
                <a:gd name="T94" fmla="*/ 99 w 221"/>
                <a:gd name="T95" fmla="*/ 75 h 408"/>
                <a:gd name="T96" fmla="*/ 81 w 221"/>
                <a:gd name="T97" fmla="*/ 81 h 408"/>
                <a:gd name="T98" fmla="*/ 70 w 221"/>
                <a:gd name="T99" fmla="*/ 91 h 408"/>
                <a:gd name="T100" fmla="*/ 67 w 221"/>
                <a:gd name="T101" fmla="*/ 113 h 408"/>
                <a:gd name="T102" fmla="*/ 161 w 221"/>
                <a:gd name="T103" fmla="*/ 278 h 408"/>
                <a:gd name="T104" fmla="*/ 161 w 221"/>
                <a:gd name="T105" fmla="*/ 278 h 408"/>
                <a:gd name="T106" fmla="*/ 153 w 221"/>
                <a:gd name="T107" fmla="*/ 254 h 408"/>
                <a:gd name="T108" fmla="*/ 129 w 221"/>
                <a:gd name="T109" fmla="*/ 238 h 408"/>
                <a:gd name="T110" fmla="*/ 129 w 221"/>
                <a:gd name="T111" fmla="*/ 327 h 408"/>
                <a:gd name="T112" fmla="*/ 137 w 221"/>
                <a:gd name="T113" fmla="*/ 327 h 408"/>
                <a:gd name="T114" fmla="*/ 145 w 221"/>
                <a:gd name="T115" fmla="*/ 324 h 408"/>
                <a:gd name="T116" fmla="*/ 158 w 221"/>
                <a:gd name="T117" fmla="*/ 308 h 408"/>
                <a:gd name="T118" fmla="*/ 161 w 221"/>
                <a:gd name="T119" fmla="*/ 27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1" h="408">
                  <a:moveTo>
                    <a:pt x="220" y="271"/>
                  </a:moveTo>
                  <a:lnTo>
                    <a:pt x="220" y="271"/>
                  </a:lnTo>
                  <a:cubicBezTo>
                    <a:pt x="220" y="281"/>
                    <a:pt x="217" y="292"/>
                    <a:pt x="212" y="303"/>
                  </a:cubicBezTo>
                  <a:cubicBezTo>
                    <a:pt x="209" y="311"/>
                    <a:pt x="201" y="321"/>
                    <a:pt x="196" y="329"/>
                  </a:cubicBezTo>
                  <a:cubicBezTo>
                    <a:pt x="188" y="340"/>
                    <a:pt x="177" y="348"/>
                    <a:pt x="166" y="353"/>
                  </a:cubicBezTo>
                  <a:cubicBezTo>
                    <a:pt x="155" y="362"/>
                    <a:pt x="142" y="367"/>
                    <a:pt x="129" y="369"/>
                  </a:cubicBezTo>
                  <a:cubicBezTo>
                    <a:pt x="129" y="407"/>
                    <a:pt x="129" y="407"/>
                    <a:pt x="129" y="407"/>
                  </a:cubicBezTo>
                  <a:cubicBezTo>
                    <a:pt x="99" y="407"/>
                    <a:pt x="99" y="407"/>
                    <a:pt x="99" y="407"/>
                  </a:cubicBezTo>
                  <a:cubicBezTo>
                    <a:pt x="99" y="372"/>
                    <a:pt x="99" y="372"/>
                    <a:pt x="99" y="372"/>
                  </a:cubicBezTo>
                  <a:cubicBezTo>
                    <a:pt x="99" y="372"/>
                    <a:pt x="99" y="372"/>
                    <a:pt x="97" y="372"/>
                  </a:cubicBezTo>
                  <a:cubicBezTo>
                    <a:pt x="97" y="372"/>
                    <a:pt x="97" y="372"/>
                    <a:pt x="94" y="372"/>
                  </a:cubicBezTo>
                  <a:cubicBezTo>
                    <a:pt x="86" y="372"/>
                    <a:pt x="75" y="372"/>
                    <a:pt x="67" y="369"/>
                  </a:cubicBezTo>
                  <a:cubicBezTo>
                    <a:pt x="59" y="369"/>
                    <a:pt x="51" y="367"/>
                    <a:pt x="43" y="367"/>
                  </a:cubicBezTo>
                  <a:cubicBezTo>
                    <a:pt x="35" y="364"/>
                    <a:pt x="27" y="362"/>
                    <a:pt x="22" y="359"/>
                  </a:cubicBezTo>
                  <a:cubicBezTo>
                    <a:pt x="14" y="356"/>
                    <a:pt x="9" y="351"/>
                    <a:pt x="0" y="348"/>
                  </a:cubicBezTo>
                  <a:cubicBezTo>
                    <a:pt x="16" y="300"/>
                    <a:pt x="16" y="300"/>
                    <a:pt x="16" y="300"/>
                  </a:cubicBezTo>
                  <a:cubicBezTo>
                    <a:pt x="19" y="303"/>
                    <a:pt x="27" y="305"/>
                    <a:pt x="33" y="308"/>
                  </a:cubicBezTo>
                  <a:cubicBezTo>
                    <a:pt x="38" y="311"/>
                    <a:pt x="46" y="316"/>
                    <a:pt x="54" y="319"/>
                  </a:cubicBezTo>
                  <a:cubicBezTo>
                    <a:pt x="62" y="321"/>
                    <a:pt x="70" y="324"/>
                    <a:pt x="78" y="327"/>
                  </a:cubicBezTo>
                  <a:cubicBezTo>
                    <a:pt x="86" y="327"/>
                    <a:pt x="94" y="329"/>
                    <a:pt x="99" y="329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89" y="222"/>
                    <a:pt x="81" y="217"/>
                    <a:pt x="70" y="214"/>
                  </a:cubicBezTo>
                  <a:cubicBezTo>
                    <a:pt x="59" y="209"/>
                    <a:pt x="49" y="201"/>
                    <a:pt x="41" y="193"/>
                  </a:cubicBezTo>
                  <a:cubicBezTo>
                    <a:pt x="33" y="188"/>
                    <a:pt x="25" y="177"/>
                    <a:pt x="19" y="166"/>
                  </a:cubicBezTo>
                  <a:cubicBezTo>
                    <a:pt x="14" y="156"/>
                    <a:pt x="11" y="139"/>
                    <a:pt x="11" y="123"/>
                  </a:cubicBezTo>
                  <a:cubicBezTo>
                    <a:pt x="11" y="115"/>
                    <a:pt x="14" y="105"/>
                    <a:pt x="16" y="97"/>
                  </a:cubicBezTo>
                  <a:cubicBezTo>
                    <a:pt x="22" y="88"/>
                    <a:pt x="27" y="78"/>
                    <a:pt x="35" y="70"/>
                  </a:cubicBezTo>
                  <a:cubicBezTo>
                    <a:pt x="43" y="62"/>
                    <a:pt x="51" y="54"/>
                    <a:pt x="62" y="48"/>
                  </a:cubicBezTo>
                  <a:cubicBezTo>
                    <a:pt x="73" y="43"/>
                    <a:pt x="86" y="38"/>
                    <a:pt x="99" y="35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32"/>
                    <a:pt x="129" y="32"/>
                    <a:pt x="129" y="32"/>
                  </a:cubicBezTo>
                  <a:lnTo>
                    <a:pt x="129" y="32"/>
                  </a:lnTo>
                  <a:cubicBezTo>
                    <a:pt x="142" y="32"/>
                    <a:pt x="155" y="32"/>
                    <a:pt x="169" y="35"/>
                  </a:cubicBezTo>
                  <a:cubicBezTo>
                    <a:pt x="180" y="35"/>
                    <a:pt x="193" y="38"/>
                    <a:pt x="204" y="40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85" y="86"/>
                    <a:pt x="171" y="83"/>
                    <a:pt x="161" y="78"/>
                  </a:cubicBezTo>
                  <a:cubicBezTo>
                    <a:pt x="150" y="75"/>
                    <a:pt x="140" y="75"/>
                    <a:pt x="129" y="7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40" y="169"/>
                    <a:pt x="148" y="174"/>
                    <a:pt x="158" y="179"/>
                  </a:cubicBezTo>
                  <a:cubicBezTo>
                    <a:pt x="171" y="182"/>
                    <a:pt x="180" y="190"/>
                    <a:pt x="190" y="198"/>
                  </a:cubicBezTo>
                  <a:cubicBezTo>
                    <a:pt x="198" y="206"/>
                    <a:pt x="204" y="214"/>
                    <a:pt x="212" y="228"/>
                  </a:cubicBezTo>
                  <a:cubicBezTo>
                    <a:pt x="217" y="238"/>
                    <a:pt x="220" y="252"/>
                    <a:pt x="220" y="271"/>
                  </a:cubicBezTo>
                  <a:close/>
                  <a:moveTo>
                    <a:pt x="67" y="113"/>
                  </a:moveTo>
                  <a:lnTo>
                    <a:pt x="67" y="113"/>
                  </a:lnTo>
                  <a:cubicBezTo>
                    <a:pt x="67" y="123"/>
                    <a:pt x="70" y="131"/>
                    <a:pt x="78" y="137"/>
                  </a:cubicBezTo>
                  <a:cubicBezTo>
                    <a:pt x="84" y="142"/>
                    <a:pt x="91" y="147"/>
                    <a:pt x="99" y="153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1" y="75"/>
                    <a:pt x="86" y="78"/>
                    <a:pt x="81" y="81"/>
                  </a:cubicBezTo>
                  <a:cubicBezTo>
                    <a:pt x="75" y="83"/>
                    <a:pt x="73" y="86"/>
                    <a:pt x="70" y="91"/>
                  </a:cubicBezTo>
                  <a:cubicBezTo>
                    <a:pt x="70" y="99"/>
                    <a:pt x="67" y="105"/>
                    <a:pt x="67" y="113"/>
                  </a:cubicBezTo>
                  <a:close/>
                  <a:moveTo>
                    <a:pt x="161" y="278"/>
                  </a:moveTo>
                  <a:lnTo>
                    <a:pt x="161" y="278"/>
                  </a:lnTo>
                  <a:cubicBezTo>
                    <a:pt x="161" y="268"/>
                    <a:pt x="158" y="260"/>
                    <a:pt x="153" y="254"/>
                  </a:cubicBezTo>
                  <a:cubicBezTo>
                    <a:pt x="145" y="249"/>
                    <a:pt x="137" y="244"/>
                    <a:pt x="129" y="238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31" y="327"/>
                    <a:pt x="134" y="327"/>
                    <a:pt x="137" y="327"/>
                  </a:cubicBezTo>
                  <a:cubicBezTo>
                    <a:pt x="140" y="324"/>
                    <a:pt x="142" y="324"/>
                    <a:pt x="145" y="324"/>
                  </a:cubicBezTo>
                  <a:cubicBezTo>
                    <a:pt x="150" y="321"/>
                    <a:pt x="155" y="316"/>
                    <a:pt x="158" y="308"/>
                  </a:cubicBezTo>
                  <a:cubicBezTo>
                    <a:pt x="161" y="303"/>
                    <a:pt x="161" y="292"/>
                    <a:pt x="161" y="278"/>
                  </a:cubicBezTo>
                  <a:close/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2" name="Group 601">
              <a:extLst>
                <a:ext uri="{FF2B5EF4-FFF2-40B4-BE49-F238E27FC236}">
                  <a16:creationId xmlns="" xmlns:a16="http://schemas.microsoft.com/office/drawing/2014/main" id="{9B8D8083-7DB4-491D-823F-C2E970CCC876}"/>
                </a:ext>
              </a:extLst>
            </p:cNvPr>
            <p:cNvGrpSpPr/>
            <p:nvPr/>
          </p:nvGrpSpPr>
          <p:grpSpPr>
            <a:xfrm>
              <a:off x="6815985" y="2452960"/>
              <a:ext cx="1059069" cy="1078109"/>
              <a:chOff x="18705053" y="5789451"/>
              <a:chExt cx="1404811" cy="1430067"/>
            </a:xfrm>
            <a:solidFill>
              <a:schemeClr val="accent1"/>
            </a:solidFill>
          </p:grpSpPr>
          <p:sp>
            <p:nvSpPr>
              <p:cNvPr id="644" name="Freeform 178">
                <a:extLst>
                  <a:ext uri="{FF2B5EF4-FFF2-40B4-BE49-F238E27FC236}">
                    <a16:creationId xmlns="" xmlns:a16="http://schemas.microsoft.com/office/drawing/2014/main" id="{A5BF822D-03E2-4A68-A404-CF79E908A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7017" y="6089850"/>
                <a:ext cx="837809" cy="833501"/>
              </a:xfrm>
              <a:custGeom>
                <a:avLst/>
                <a:gdLst>
                  <a:gd name="T0" fmla="*/ 439 w 876"/>
                  <a:gd name="T1" fmla="*/ 0 h 875"/>
                  <a:gd name="T2" fmla="*/ 439 w 876"/>
                  <a:gd name="T3" fmla="*/ 0 h 875"/>
                  <a:gd name="T4" fmla="*/ 0 w 876"/>
                  <a:gd name="T5" fmla="*/ 435 h 875"/>
                  <a:gd name="T6" fmla="*/ 439 w 876"/>
                  <a:gd name="T7" fmla="*/ 874 h 875"/>
                  <a:gd name="T8" fmla="*/ 875 w 876"/>
                  <a:gd name="T9" fmla="*/ 435 h 875"/>
                  <a:gd name="T10" fmla="*/ 439 w 876"/>
                  <a:gd name="T11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6" h="875">
                    <a:moveTo>
                      <a:pt x="439" y="0"/>
                    </a:moveTo>
                    <a:lnTo>
                      <a:pt x="439" y="0"/>
                    </a:lnTo>
                    <a:cubicBezTo>
                      <a:pt x="196" y="0"/>
                      <a:pt x="0" y="195"/>
                      <a:pt x="0" y="435"/>
                    </a:cubicBezTo>
                    <a:cubicBezTo>
                      <a:pt x="0" y="679"/>
                      <a:pt x="196" y="874"/>
                      <a:pt x="439" y="874"/>
                    </a:cubicBezTo>
                    <a:cubicBezTo>
                      <a:pt x="680" y="874"/>
                      <a:pt x="875" y="679"/>
                      <a:pt x="875" y="435"/>
                    </a:cubicBezTo>
                    <a:cubicBezTo>
                      <a:pt x="875" y="195"/>
                      <a:pt x="680" y="0"/>
                      <a:pt x="43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5" name="Freeform 179">
                <a:extLst>
                  <a:ext uri="{FF2B5EF4-FFF2-40B4-BE49-F238E27FC236}">
                    <a16:creationId xmlns="" xmlns:a16="http://schemas.microsoft.com/office/drawing/2014/main" id="{F5E977BB-3D7E-4046-BF47-E0FFC20E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5053" y="5789451"/>
                <a:ext cx="1404811" cy="1430067"/>
              </a:xfrm>
              <a:custGeom>
                <a:avLst/>
                <a:gdLst>
                  <a:gd name="T0" fmla="*/ 901 w 1469"/>
                  <a:gd name="T1" fmla="*/ 166 h 1494"/>
                  <a:gd name="T2" fmla="*/ 807 w 1469"/>
                  <a:gd name="T3" fmla="*/ 145 h 1494"/>
                  <a:gd name="T4" fmla="*/ 623 w 1469"/>
                  <a:gd name="T5" fmla="*/ 11 h 1494"/>
                  <a:gd name="T6" fmla="*/ 511 w 1469"/>
                  <a:gd name="T7" fmla="*/ 190 h 1494"/>
                  <a:gd name="T8" fmla="*/ 409 w 1469"/>
                  <a:gd name="T9" fmla="*/ 81 h 1494"/>
                  <a:gd name="T10" fmla="*/ 337 w 1469"/>
                  <a:gd name="T11" fmla="*/ 300 h 1494"/>
                  <a:gd name="T12" fmla="*/ 267 w 1469"/>
                  <a:gd name="T13" fmla="*/ 370 h 1494"/>
                  <a:gd name="T14" fmla="*/ 59 w 1469"/>
                  <a:gd name="T15" fmla="*/ 455 h 1494"/>
                  <a:gd name="T16" fmla="*/ 147 w 1469"/>
                  <a:gd name="T17" fmla="*/ 648 h 1494"/>
                  <a:gd name="T18" fmla="*/ 0 w 1469"/>
                  <a:gd name="T19" fmla="*/ 672 h 1494"/>
                  <a:gd name="T20" fmla="*/ 147 w 1469"/>
                  <a:gd name="T21" fmla="*/ 851 h 1494"/>
                  <a:gd name="T22" fmla="*/ 182 w 1469"/>
                  <a:gd name="T23" fmla="*/ 974 h 1494"/>
                  <a:gd name="T24" fmla="*/ 149 w 1469"/>
                  <a:gd name="T25" fmla="*/ 1199 h 1494"/>
                  <a:gd name="T26" fmla="*/ 401 w 1469"/>
                  <a:gd name="T27" fmla="*/ 1244 h 1494"/>
                  <a:gd name="T28" fmla="*/ 361 w 1469"/>
                  <a:gd name="T29" fmla="*/ 1388 h 1494"/>
                  <a:gd name="T30" fmla="*/ 586 w 1469"/>
                  <a:gd name="T31" fmla="*/ 1330 h 1494"/>
                  <a:gd name="T32" fmla="*/ 682 w 1469"/>
                  <a:gd name="T33" fmla="*/ 1348 h 1494"/>
                  <a:gd name="T34" fmla="*/ 717 w 1469"/>
                  <a:gd name="T35" fmla="*/ 1493 h 1494"/>
                  <a:gd name="T36" fmla="*/ 885 w 1469"/>
                  <a:gd name="T37" fmla="*/ 1335 h 1494"/>
                  <a:gd name="T38" fmla="*/ 976 w 1469"/>
                  <a:gd name="T39" fmla="*/ 1303 h 1494"/>
                  <a:gd name="T40" fmla="*/ 1078 w 1469"/>
                  <a:gd name="T41" fmla="*/ 1415 h 1494"/>
                  <a:gd name="T42" fmla="*/ 1150 w 1469"/>
                  <a:gd name="T43" fmla="*/ 1193 h 1494"/>
                  <a:gd name="T44" fmla="*/ 1214 w 1469"/>
                  <a:gd name="T45" fmla="*/ 1124 h 1494"/>
                  <a:gd name="T46" fmla="*/ 1359 w 1469"/>
                  <a:gd name="T47" fmla="*/ 1172 h 1494"/>
                  <a:gd name="T48" fmla="*/ 1316 w 1469"/>
                  <a:gd name="T49" fmla="*/ 944 h 1494"/>
                  <a:gd name="T50" fmla="*/ 1337 w 1469"/>
                  <a:gd name="T51" fmla="*/ 835 h 1494"/>
                  <a:gd name="T52" fmla="*/ 1468 w 1469"/>
                  <a:gd name="T53" fmla="*/ 824 h 1494"/>
                  <a:gd name="T54" fmla="*/ 1329 w 1469"/>
                  <a:gd name="T55" fmla="*/ 645 h 1494"/>
                  <a:gd name="T56" fmla="*/ 1300 w 1469"/>
                  <a:gd name="T57" fmla="*/ 525 h 1494"/>
                  <a:gd name="T58" fmla="*/ 1417 w 1469"/>
                  <a:gd name="T59" fmla="*/ 426 h 1494"/>
                  <a:gd name="T60" fmla="*/ 1198 w 1469"/>
                  <a:gd name="T61" fmla="*/ 348 h 1494"/>
                  <a:gd name="T62" fmla="*/ 1088 w 1469"/>
                  <a:gd name="T63" fmla="*/ 252 h 1494"/>
                  <a:gd name="T64" fmla="*/ 1128 w 1469"/>
                  <a:gd name="T65" fmla="*/ 107 h 1494"/>
                  <a:gd name="T66" fmla="*/ 901 w 1469"/>
                  <a:gd name="T67" fmla="*/ 166 h 1494"/>
                  <a:gd name="T68" fmla="*/ 1244 w 1469"/>
                  <a:gd name="T69" fmla="*/ 746 h 1494"/>
                  <a:gd name="T70" fmla="*/ 243 w 1469"/>
                  <a:gd name="T71" fmla="*/ 746 h 1494"/>
                  <a:gd name="T72" fmla="*/ 1244 w 1469"/>
                  <a:gd name="T73" fmla="*/ 746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9" h="1494">
                    <a:moveTo>
                      <a:pt x="901" y="166"/>
                    </a:moveTo>
                    <a:lnTo>
                      <a:pt x="901" y="166"/>
                    </a:lnTo>
                    <a:cubicBezTo>
                      <a:pt x="872" y="158"/>
                      <a:pt x="840" y="150"/>
                      <a:pt x="807" y="147"/>
                    </a:cubicBezTo>
                    <a:cubicBezTo>
                      <a:pt x="807" y="145"/>
                      <a:pt x="807" y="145"/>
                      <a:pt x="807" y="145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623" y="11"/>
                      <a:pt x="623" y="11"/>
                      <a:pt x="623" y="11"/>
                    </a:cubicBezTo>
                    <a:cubicBezTo>
                      <a:pt x="602" y="161"/>
                      <a:pt x="602" y="161"/>
                      <a:pt x="602" y="161"/>
                    </a:cubicBezTo>
                    <a:cubicBezTo>
                      <a:pt x="572" y="169"/>
                      <a:pt x="540" y="177"/>
                      <a:pt x="511" y="190"/>
                    </a:cubicBezTo>
                    <a:cubicBezTo>
                      <a:pt x="508" y="187"/>
                      <a:pt x="508" y="187"/>
                      <a:pt x="508" y="187"/>
                    </a:cubicBezTo>
                    <a:cubicBezTo>
                      <a:pt x="409" y="81"/>
                      <a:pt x="409" y="81"/>
                      <a:pt x="409" y="81"/>
                    </a:cubicBezTo>
                    <a:cubicBezTo>
                      <a:pt x="283" y="161"/>
                      <a:pt x="283" y="161"/>
                      <a:pt x="283" y="161"/>
                    </a:cubicBezTo>
                    <a:cubicBezTo>
                      <a:pt x="337" y="300"/>
                      <a:pt x="337" y="300"/>
                      <a:pt x="337" y="300"/>
                    </a:cubicBezTo>
                    <a:cubicBezTo>
                      <a:pt x="313" y="321"/>
                      <a:pt x="291" y="345"/>
                      <a:pt x="270" y="372"/>
                    </a:cubicBezTo>
                    <a:cubicBezTo>
                      <a:pt x="267" y="370"/>
                      <a:pt x="267" y="370"/>
                      <a:pt x="267" y="370"/>
                    </a:cubicBezTo>
                    <a:cubicBezTo>
                      <a:pt x="131" y="324"/>
                      <a:pt x="131" y="324"/>
                      <a:pt x="131" y="324"/>
                    </a:cubicBezTo>
                    <a:cubicBezTo>
                      <a:pt x="59" y="455"/>
                      <a:pt x="59" y="455"/>
                      <a:pt x="59" y="455"/>
                    </a:cubicBezTo>
                    <a:cubicBezTo>
                      <a:pt x="174" y="551"/>
                      <a:pt x="174" y="551"/>
                      <a:pt x="174" y="551"/>
                    </a:cubicBezTo>
                    <a:cubicBezTo>
                      <a:pt x="163" y="581"/>
                      <a:pt x="155" y="605"/>
                      <a:pt x="147" y="648"/>
                    </a:cubicBezTo>
                    <a:cubicBezTo>
                      <a:pt x="144" y="648"/>
                      <a:pt x="144" y="648"/>
                      <a:pt x="144" y="648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821"/>
                      <a:pt x="0" y="821"/>
                      <a:pt x="0" y="821"/>
                    </a:cubicBezTo>
                    <a:cubicBezTo>
                      <a:pt x="147" y="851"/>
                      <a:pt x="147" y="851"/>
                      <a:pt x="147" y="851"/>
                    </a:cubicBezTo>
                    <a:cubicBezTo>
                      <a:pt x="155" y="894"/>
                      <a:pt x="165" y="934"/>
                      <a:pt x="182" y="971"/>
                    </a:cubicBezTo>
                    <a:cubicBezTo>
                      <a:pt x="182" y="974"/>
                      <a:pt x="182" y="974"/>
                      <a:pt x="182" y="974"/>
                    </a:cubicBezTo>
                    <a:cubicBezTo>
                      <a:pt x="72" y="1070"/>
                      <a:pt x="72" y="1070"/>
                      <a:pt x="72" y="1070"/>
                    </a:cubicBezTo>
                    <a:cubicBezTo>
                      <a:pt x="149" y="1199"/>
                      <a:pt x="149" y="1199"/>
                      <a:pt x="149" y="1199"/>
                    </a:cubicBezTo>
                    <a:cubicBezTo>
                      <a:pt x="291" y="1148"/>
                      <a:pt x="291" y="1148"/>
                      <a:pt x="291" y="1148"/>
                    </a:cubicBezTo>
                    <a:cubicBezTo>
                      <a:pt x="323" y="1183"/>
                      <a:pt x="358" y="1217"/>
                      <a:pt x="401" y="1244"/>
                    </a:cubicBezTo>
                    <a:cubicBezTo>
                      <a:pt x="398" y="1247"/>
                      <a:pt x="398" y="1247"/>
                      <a:pt x="398" y="1247"/>
                    </a:cubicBezTo>
                    <a:cubicBezTo>
                      <a:pt x="361" y="1388"/>
                      <a:pt x="361" y="1388"/>
                      <a:pt x="361" y="1388"/>
                    </a:cubicBezTo>
                    <a:cubicBezTo>
                      <a:pt x="497" y="1453"/>
                      <a:pt x="497" y="1453"/>
                      <a:pt x="497" y="1453"/>
                    </a:cubicBezTo>
                    <a:cubicBezTo>
                      <a:pt x="586" y="1330"/>
                      <a:pt x="586" y="1330"/>
                      <a:pt x="586" y="1330"/>
                    </a:cubicBezTo>
                    <a:lnTo>
                      <a:pt x="586" y="1330"/>
                    </a:lnTo>
                    <a:cubicBezTo>
                      <a:pt x="618" y="1338"/>
                      <a:pt x="647" y="1346"/>
                      <a:pt x="682" y="1348"/>
                    </a:cubicBezTo>
                    <a:cubicBezTo>
                      <a:pt x="682" y="1351"/>
                      <a:pt x="682" y="1351"/>
                      <a:pt x="682" y="1351"/>
                    </a:cubicBezTo>
                    <a:cubicBezTo>
                      <a:pt x="717" y="1493"/>
                      <a:pt x="717" y="1493"/>
                      <a:pt x="717" y="1493"/>
                    </a:cubicBezTo>
                    <a:cubicBezTo>
                      <a:pt x="866" y="1485"/>
                      <a:pt x="866" y="1485"/>
                      <a:pt x="866" y="1485"/>
                    </a:cubicBezTo>
                    <a:cubicBezTo>
                      <a:pt x="885" y="1335"/>
                      <a:pt x="885" y="1335"/>
                      <a:pt x="885" y="1335"/>
                    </a:cubicBezTo>
                    <a:cubicBezTo>
                      <a:pt x="885" y="1332"/>
                      <a:pt x="885" y="1332"/>
                      <a:pt x="885" y="1332"/>
                    </a:cubicBezTo>
                    <a:cubicBezTo>
                      <a:pt x="917" y="1324"/>
                      <a:pt x="947" y="1316"/>
                      <a:pt x="976" y="1303"/>
                    </a:cubicBezTo>
                    <a:cubicBezTo>
                      <a:pt x="979" y="1308"/>
                      <a:pt x="979" y="1308"/>
                      <a:pt x="979" y="1308"/>
                    </a:cubicBezTo>
                    <a:cubicBezTo>
                      <a:pt x="1078" y="1415"/>
                      <a:pt x="1078" y="1415"/>
                      <a:pt x="1078" y="1415"/>
                    </a:cubicBezTo>
                    <a:cubicBezTo>
                      <a:pt x="1206" y="1335"/>
                      <a:pt x="1206" y="1335"/>
                      <a:pt x="1206" y="1335"/>
                    </a:cubicBezTo>
                    <a:cubicBezTo>
                      <a:pt x="1150" y="1193"/>
                      <a:pt x="1150" y="1193"/>
                      <a:pt x="1150" y="1193"/>
                    </a:cubicBezTo>
                    <a:lnTo>
                      <a:pt x="1150" y="1193"/>
                    </a:lnTo>
                    <a:cubicBezTo>
                      <a:pt x="1171" y="1172"/>
                      <a:pt x="1195" y="1148"/>
                      <a:pt x="1214" y="1124"/>
                    </a:cubicBezTo>
                    <a:cubicBezTo>
                      <a:pt x="1220" y="1126"/>
                      <a:pt x="1220" y="1126"/>
                      <a:pt x="1220" y="1126"/>
                    </a:cubicBezTo>
                    <a:cubicBezTo>
                      <a:pt x="1359" y="1172"/>
                      <a:pt x="1359" y="1172"/>
                      <a:pt x="1359" y="1172"/>
                    </a:cubicBezTo>
                    <a:cubicBezTo>
                      <a:pt x="1431" y="1041"/>
                      <a:pt x="1431" y="1041"/>
                      <a:pt x="1431" y="1041"/>
                    </a:cubicBezTo>
                    <a:cubicBezTo>
                      <a:pt x="1316" y="944"/>
                      <a:pt x="1316" y="944"/>
                      <a:pt x="1316" y="944"/>
                    </a:cubicBezTo>
                    <a:cubicBezTo>
                      <a:pt x="1313" y="936"/>
                      <a:pt x="1313" y="936"/>
                      <a:pt x="1313" y="936"/>
                    </a:cubicBezTo>
                    <a:cubicBezTo>
                      <a:pt x="1324" y="904"/>
                      <a:pt x="1332" y="878"/>
                      <a:pt x="1337" y="835"/>
                    </a:cubicBezTo>
                    <a:cubicBezTo>
                      <a:pt x="1342" y="835"/>
                      <a:pt x="1342" y="835"/>
                      <a:pt x="1342" y="835"/>
                    </a:cubicBezTo>
                    <a:cubicBezTo>
                      <a:pt x="1468" y="824"/>
                      <a:pt x="1468" y="824"/>
                      <a:pt x="1468" y="824"/>
                    </a:cubicBezTo>
                    <a:cubicBezTo>
                      <a:pt x="1468" y="674"/>
                      <a:pt x="1468" y="674"/>
                      <a:pt x="1468" y="674"/>
                    </a:cubicBezTo>
                    <a:cubicBezTo>
                      <a:pt x="1329" y="645"/>
                      <a:pt x="1329" y="645"/>
                      <a:pt x="1329" y="645"/>
                    </a:cubicBezTo>
                    <a:cubicBezTo>
                      <a:pt x="1332" y="645"/>
                      <a:pt x="1332" y="645"/>
                      <a:pt x="1332" y="645"/>
                    </a:cubicBezTo>
                    <a:cubicBezTo>
                      <a:pt x="1324" y="602"/>
                      <a:pt x="1316" y="562"/>
                      <a:pt x="1300" y="525"/>
                    </a:cubicBezTo>
                    <a:cubicBezTo>
                      <a:pt x="1308" y="522"/>
                      <a:pt x="1308" y="522"/>
                      <a:pt x="1308" y="522"/>
                    </a:cubicBezTo>
                    <a:cubicBezTo>
                      <a:pt x="1417" y="426"/>
                      <a:pt x="1417" y="426"/>
                      <a:pt x="1417" y="426"/>
                    </a:cubicBezTo>
                    <a:cubicBezTo>
                      <a:pt x="1337" y="297"/>
                      <a:pt x="1337" y="297"/>
                      <a:pt x="1337" y="297"/>
                    </a:cubicBezTo>
                    <a:cubicBezTo>
                      <a:pt x="1198" y="348"/>
                      <a:pt x="1198" y="348"/>
                      <a:pt x="1198" y="348"/>
                    </a:cubicBezTo>
                    <a:cubicBezTo>
                      <a:pt x="1195" y="351"/>
                      <a:pt x="1195" y="351"/>
                      <a:pt x="1195" y="351"/>
                    </a:cubicBezTo>
                    <a:cubicBezTo>
                      <a:pt x="1163" y="313"/>
                      <a:pt x="1128" y="281"/>
                      <a:pt x="1088" y="252"/>
                    </a:cubicBezTo>
                    <a:cubicBezTo>
                      <a:pt x="1088" y="249"/>
                      <a:pt x="1088" y="249"/>
                      <a:pt x="1088" y="249"/>
                    </a:cubicBezTo>
                    <a:cubicBezTo>
                      <a:pt x="1128" y="107"/>
                      <a:pt x="1128" y="107"/>
                      <a:pt x="1128" y="107"/>
                    </a:cubicBezTo>
                    <a:cubicBezTo>
                      <a:pt x="992" y="43"/>
                      <a:pt x="992" y="43"/>
                      <a:pt x="992" y="43"/>
                    </a:cubicBezTo>
                    <a:cubicBezTo>
                      <a:pt x="901" y="166"/>
                      <a:pt x="901" y="166"/>
                      <a:pt x="901" y="166"/>
                    </a:cubicBezTo>
                    <a:close/>
                    <a:moveTo>
                      <a:pt x="1244" y="746"/>
                    </a:moveTo>
                    <a:lnTo>
                      <a:pt x="1244" y="746"/>
                    </a:lnTo>
                    <a:cubicBezTo>
                      <a:pt x="1244" y="1025"/>
                      <a:pt x="1019" y="1247"/>
                      <a:pt x="743" y="1247"/>
                    </a:cubicBezTo>
                    <a:cubicBezTo>
                      <a:pt x="465" y="1247"/>
                      <a:pt x="243" y="1025"/>
                      <a:pt x="243" y="746"/>
                    </a:cubicBezTo>
                    <a:cubicBezTo>
                      <a:pt x="243" y="471"/>
                      <a:pt x="465" y="246"/>
                      <a:pt x="743" y="246"/>
                    </a:cubicBezTo>
                    <a:cubicBezTo>
                      <a:pt x="1019" y="246"/>
                      <a:pt x="1244" y="471"/>
                      <a:pt x="1244" y="7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="" xmlns:a16="http://schemas.microsoft.com/office/drawing/2014/main" id="{AC398B25-96AC-4017-A0BF-8760BBC68522}"/>
                </a:ext>
              </a:extLst>
            </p:cNvPr>
            <p:cNvGrpSpPr/>
            <p:nvPr/>
          </p:nvGrpSpPr>
          <p:grpSpPr>
            <a:xfrm>
              <a:off x="6299210" y="3033481"/>
              <a:ext cx="446595" cy="452933"/>
              <a:chOff x="18019573" y="6559487"/>
              <a:chExt cx="592390" cy="600797"/>
            </a:xfrm>
            <a:solidFill>
              <a:schemeClr val="accent1"/>
            </a:solidFill>
          </p:grpSpPr>
          <p:sp>
            <p:nvSpPr>
              <p:cNvPr id="642" name="Freeform 182">
                <a:extLst>
                  <a:ext uri="{FF2B5EF4-FFF2-40B4-BE49-F238E27FC236}">
                    <a16:creationId xmlns="" xmlns:a16="http://schemas.microsoft.com/office/drawing/2014/main" id="{7DCFDAD7-E468-47E6-A47F-560412E0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2282" y="6686416"/>
                <a:ext cx="351203" cy="351170"/>
              </a:xfrm>
              <a:custGeom>
                <a:avLst/>
                <a:gdLst>
                  <a:gd name="T0" fmla="*/ 185 w 370"/>
                  <a:gd name="T1" fmla="*/ 0 h 370"/>
                  <a:gd name="T2" fmla="*/ 185 w 370"/>
                  <a:gd name="T3" fmla="*/ 0 h 370"/>
                  <a:gd name="T4" fmla="*/ 0 w 370"/>
                  <a:gd name="T5" fmla="*/ 184 h 370"/>
                  <a:gd name="T6" fmla="*/ 185 w 370"/>
                  <a:gd name="T7" fmla="*/ 369 h 370"/>
                  <a:gd name="T8" fmla="*/ 369 w 370"/>
                  <a:gd name="T9" fmla="*/ 184 h 370"/>
                  <a:gd name="T10" fmla="*/ 185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83" y="0"/>
                      <a:pt x="0" y="83"/>
                      <a:pt x="0" y="184"/>
                    </a:cubicBezTo>
                    <a:cubicBezTo>
                      <a:pt x="0" y="286"/>
                      <a:pt x="83" y="369"/>
                      <a:pt x="185" y="369"/>
                    </a:cubicBezTo>
                    <a:cubicBezTo>
                      <a:pt x="286" y="369"/>
                      <a:pt x="369" y="286"/>
                      <a:pt x="369" y="184"/>
                    </a:cubicBezTo>
                    <a:cubicBezTo>
                      <a:pt x="369" y="83"/>
                      <a:pt x="286" y="0"/>
                      <a:pt x="18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3" name="Freeform 183">
                <a:extLst>
                  <a:ext uri="{FF2B5EF4-FFF2-40B4-BE49-F238E27FC236}">
                    <a16:creationId xmlns="" xmlns:a16="http://schemas.microsoft.com/office/drawing/2014/main" id="{24943FD3-4F09-4FFE-8D23-38FFAE31D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9573" y="6559487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39 w 622"/>
                  <a:gd name="T3" fmla="*/ 61 h 629"/>
                  <a:gd name="T4" fmla="*/ 262 w 622"/>
                  <a:gd name="T5" fmla="*/ 5 h 629"/>
                  <a:gd name="T6" fmla="*/ 217 w 622"/>
                  <a:gd name="T7" fmla="*/ 80 h 629"/>
                  <a:gd name="T8" fmla="*/ 174 w 622"/>
                  <a:gd name="T9" fmla="*/ 35 h 629"/>
                  <a:gd name="T10" fmla="*/ 142 w 622"/>
                  <a:gd name="T11" fmla="*/ 126 h 629"/>
                  <a:gd name="T12" fmla="*/ 115 w 622"/>
                  <a:gd name="T13" fmla="*/ 155 h 629"/>
                  <a:gd name="T14" fmla="*/ 24 w 622"/>
                  <a:gd name="T15" fmla="*/ 192 h 629"/>
                  <a:gd name="T16" fmla="*/ 64 w 622"/>
                  <a:gd name="T17" fmla="*/ 272 h 629"/>
                  <a:gd name="T18" fmla="*/ 0 w 622"/>
                  <a:gd name="T19" fmla="*/ 283 h 629"/>
                  <a:gd name="T20" fmla="*/ 64 w 622"/>
                  <a:gd name="T21" fmla="*/ 358 h 629"/>
                  <a:gd name="T22" fmla="*/ 77 w 622"/>
                  <a:gd name="T23" fmla="*/ 409 h 629"/>
                  <a:gd name="T24" fmla="*/ 64 w 622"/>
                  <a:gd name="T25" fmla="*/ 505 h 629"/>
                  <a:gd name="T26" fmla="*/ 168 w 622"/>
                  <a:gd name="T27" fmla="*/ 524 h 629"/>
                  <a:gd name="T28" fmla="*/ 152 w 622"/>
                  <a:gd name="T29" fmla="*/ 585 h 629"/>
                  <a:gd name="T30" fmla="*/ 248 w 622"/>
                  <a:gd name="T31" fmla="*/ 561 h 629"/>
                  <a:gd name="T32" fmla="*/ 289 w 622"/>
                  <a:gd name="T33" fmla="*/ 567 h 629"/>
                  <a:gd name="T34" fmla="*/ 302 w 622"/>
                  <a:gd name="T35" fmla="*/ 628 h 629"/>
                  <a:gd name="T36" fmla="*/ 374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7 w 622"/>
                  <a:gd name="T43" fmla="*/ 503 h 629"/>
                  <a:gd name="T44" fmla="*/ 513 w 622"/>
                  <a:gd name="T45" fmla="*/ 473 h 629"/>
                  <a:gd name="T46" fmla="*/ 572 w 622"/>
                  <a:gd name="T47" fmla="*/ 495 h 629"/>
                  <a:gd name="T48" fmla="*/ 553 w 622"/>
                  <a:gd name="T49" fmla="*/ 398 h 629"/>
                  <a:gd name="T50" fmla="*/ 564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2 h 629"/>
                  <a:gd name="T56" fmla="*/ 548 w 622"/>
                  <a:gd name="T57" fmla="*/ 222 h 629"/>
                  <a:gd name="T58" fmla="*/ 599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7 h 629"/>
                  <a:gd name="T64" fmla="*/ 476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5 h 629"/>
                  <a:gd name="T70" fmla="*/ 102 w 622"/>
                  <a:gd name="T71" fmla="*/ 315 h 629"/>
                  <a:gd name="T72" fmla="*/ 524 w 622"/>
                  <a:gd name="T73" fmla="*/ 31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9" y="67"/>
                      <a:pt x="356" y="64"/>
                      <a:pt x="339" y="61"/>
                    </a:cubicBezTo>
                    <a:lnTo>
                      <a:pt x="339" y="61"/>
                    </a:lnTo>
                    <a:cubicBezTo>
                      <a:pt x="326" y="0"/>
                      <a:pt x="326" y="0"/>
                      <a:pt x="326" y="0"/>
                    </a:cubicBezTo>
                    <a:cubicBezTo>
                      <a:pt x="262" y="5"/>
                      <a:pt x="262" y="5"/>
                      <a:pt x="262" y="5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2"/>
                      <a:pt x="227" y="75"/>
                      <a:pt x="217" y="80"/>
                    </a:cubicBezTo>
                    <a:cubicBezTo>
                      <a:pt x="214" y="80"/>
                      <a:pt x="214" y="80"/>
                      <a:pt x="214" y="80"/>
                    </a:cubicBezTo>
                    <a:cubicBezTo>
                      <a:pt x="174" y="35"/>
                      <a:pt x="174" y="35"/>
                      <a:pt x="174" y="35"/>
                    </a:cubicBezTo>
                    <a:cubicBezTo>
                      <a:pt x="120" y="67"/>
                      <a:pt x="120" y="67"/>
                      <a:pt x="120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3" y="136"/>
                      <a:pt x="123" y="147"/>
                      <a:pt x="115" y="157"/>
                    </a:cubicBezTo>
                    <a:cubicBezTo>
                      <a:pt x="115" y="155"/>
                      <a:pt x="115" y="155"/>
                      <a:pt x="115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72" y="232"/>
                      <a:pt x="72" y="232"/>
                      <a:pt x="72" y="232"/>
                    </a:cubicBezTo>
                    <a:cubicBezTo>
                      <a:pt x="69" y="246"/>
                      <a:pt x="64" y="254"/>
                      <a:pt x="64" y="272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4" y="358"/>
                      <a:pt x="64" y="358"/>
                      <a:pt x="64" y="358"/>
                    </a:cubicBezTo>
                    <a:cubicBezTo>
                      <a:pt x="67" y="377"/>
                      <a:pt x="72" y="393"/>
                      <a:pt x="77" y="409"/>
                    </a:cubicBezTo>
                    <a:lnTo>
                      <a:pt x="77" y="409"/>
                    </a:lnTo>
                    <a:cubicBezTo>
                      <a:pt x="29" y="452"/>
                      <a:pt x="29" y="452"/>
                      <a:pt x="29" y="452"/>
                    </a:cubicBezTo>
                    <a:cubicBezTo>
                      <a:pt x="64" y="505"/>
                      <a:pt x="64" y="505"/>
                      <a:pt x="64" y="505"/>
                    </a:cubicBezTo>
                    <a:cubicBezTo>
                      <a:pt x="123" y="484"/>
                      <a:pt x="123" y="484"/>
                      <a:pt x="123" y="484"/>
                    </a:cubicBezTo>
                    <a:cubicBezTo>
                      <a:pt x="136" y="497"/>
                      <a:pt x="152" y="513"/>
                      <a:pt x="168" y="524"/>
                    </a:cubicBezTo>
                    <a:cubicBezTo>
                      <a:pt x="168" y="527"/>
                      <a:pt x="168" y="527"/>
                      <a:pt x="168" y="527"/>
                    </a:cubicBezTo>
                    <a:cubicBezTo>
                      <a:pt x="152" y="585"/>
                      <a:pt x="152" y="585"/>
                      <a:pt x="152" y="585"/>
                    </a:cubicBezTo>
                    <a:cubicBezTo>
                      <a:pt x="211" y="612"/>
                      <a:pt x="211" y="612"/>
                      <a:pt x="211" y="612"/>
                    </a:cubicBezTo>
                    <a:cubicBezTo>
                      <a:pt x="248" y="561"/>
                      <a:pt x="248" y="561"/>
                      <a:pt x="248" y="561"/>
                    </a:cubicBezTo>
                    <a:lnTo>
                      <a:pt x="248" y="561"/>
                    </a:lnTo>
                    <a:cubicBezTo>
                      <a:pt x="259" y="564"/>
                      <a:pt x="273" y="567"/>
                      <a:pt x="289" y="567"/>
                    </a:cubicBezTo>
                    <a:cubicBezTo>
                      <a:pt x="289" y="569"/>
                      <a:pt x="289" y="569"/>
                      <a:pt x="289" y="569"/>
                    </a:cubicBezTo>
                    <a:cubicBezTo>
                      <a:pt x="302" y="628"/>
                      <a:pt x="302" y="628"/>
                      <a:pt x="302" y="628"/>
                    </a:cubicBezTo>
                    <a:cubicBezTo>
                      <a:pt x="366" y="626"/>
                      <a:pt x="366" y="626"/>
                      <a:pt x="366" y="626"/>
                    </a:cubicBezTo>
                    <a:cubicBezTo>
                      <a:pt x="374" y="561"/>
                      <a:pt x="374" y="561"/>
                      <a:pt x="374" y="561"/>
                    </a:cubicBezTo>
                    <a:lnTo>
                      <a:pt x="374" y="561"/>
                    </a:lnTo>
                    <a:cubicBezTo>
                      <a:pt x="388" y="559"/>
                      <a:pt x="401" y="554"/>
                      <a:pt x="412" y="548"/>
                    </a:cubicBezTo>
                    <a:cubicBezTo>
                      <a:pt x="414" y="551"/>
                      <a:pt x="414" y="551"/>
                      <a:pt x="414" y="551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8" y="561"/>
                      <a:pt x="508" y="561"/>
                      <a:pt x="508" y="561"/>
                    </a:cubicBezTo>
                    <a:cubicBezTo>
                      <a:pt x="487" y="503"/>
                      <a:pt x="487" y="503"/>
                      <a:pt x="487" y="503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95" y="495"/>
                      <a:pt x="506" y="484"/>
                      <a:pt x="513" y="473"/>
                    </a:cubicBezTo>
                    <a:lnTo>
                      <a:pt x="513" y="473"/>
                    </a:lnTo>
                    <a:cubicBezTo>
                      <a:pt x="572" y="495"/>
                      <a:pt x="572" y="495"/>
                      <a:pt x="572" y="495"/>
                    </a:cubicBezTo>
                    <a:cubicBezTo>
                      <a:pt x="604" y="439"/>
                      <a:pt x="604" y="439"/>
                      <a:pt x="604" y="439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53" y="393"/>
                      <a:pt x="553" y="393"/>
                      <a:pt x="553" y="393"/>
                    </a:cubicBezTo>
                    <a:cubicBezTo>
                      <a:pt x="559" y="382"/>
                      <a:pt x="562" y="369"/>
                      <a:pt x="564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2"/>
                      <a:pt x="562" y="272"/>
                      <a:pt x="562" y="272"/>
                    </a:cubicBezTo>
                    <a:lnTo>
                      <a:pt x="562" y="272"/>
                    </a:lnTo>
                    <a:cubicBezTo>
                      <a:pt x="559" y="254"/>
                      <a:pt x="556" y="238"/>
                      <a:pt x="548" y="222"/>
                    </a:cubicBezTo>
                    <a:cubicBezTo>
                      <a:pt x="551" y="219"/>
                      <a:pt x="551" y="219"/>
                      <a:pt x="551" y="219"/>
                    </a:cubicBezTo>
                    <a:cubicBezTo>
                      <a:pt x="599" y="179"/>
                      <a:pt x="599" y="179"/>
                      <a:pt x="599" y="179"/>
                    </a:cubicBezTo>
                    <a:cubicBezTo>
                      <a:pt x="564" y="126"/>
                      <a:pt x="564" y="126"/>
                      <a:pt x="564" y="126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2" y="131"/>
                      <a:pt x="476" y="117"/>
                      <a:pt x="460" y="107"/>
                    </a:cubicBezTo>
                    <a:cubicBezTo>
                      <a:pt x="460" y="104"/>
                      <a:pt x="460" y="104"/>
                      <a:pt x="460" y="104"/>
                    </a:cubicBezTo>
                    <a:cubicBezTo>
                      <a:pt x="476" y="45"/>
                      <a:pt x="476" y="45"/>
                      <a:pt x="476" y="45"/>
                    </a:cubicBezTo>
                    <a:cubicBezTo>
                      <a:pt x="417" y="18"/>
                      <a:pt x="417" y="18"/>
                      <a:pt x="417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5"/>
                    </a:moveTo>
                    <a:lnTo>
                      <a:pt x="524" y="315"/>
                    </a:lnTo>
                    <a:cubicBezTo>
                      <a:pt x="524" y="430"/>
                      <a:pt x="431" y="527"/>
                      <a:pt x="313" y="527"/>
                    </a:cubicBezTo>
                    <a:cubicBezTo>
                      <a:pt x="198" y="527"/>
                      <a:pt x="102" y="430"/>
                      <a:pt x="102" y="315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="" xmlns:a16="http://schemas.microsoft.com/office/drawing/2014/main" id="{448B9266-970B-458B-9C22-54BF8234B772}"/>
                </a:ext>
              </a:extLst>
            </p:cNvPr>
            <p:cNvGrpSpPr/>
            <p:nvPr/>
          </p:nvGrpSpPr>
          <p:grpSpPr>
            <a:xfrm>
              <a:off x="4276770" y="1317437"/>
              <a:ext cx="443406" cy="452933"/>
              <a:chOff x="15336891" y="4283227"/>
              <a:chExt cx="588159" cy="600797"/>
            </a:xfrm>
            <a:solidFill>
              <a:srgbClr val="0099FF"/>
            </a:solidFill>
          </p:grpSpPr>
          <p:sp>
            <p:nvSpPr>
              <p:cNvPr id="640" name="Freeform 186">
                <a:extLst>
                  <a:ext uri="{FF2B5EF4-FFF2-40B4-BE49-F238E27FC236}">
                    <a16:creationId xmlns="" xmlns:a16="http://schemas.microsoft.com/office/drawing/2014/main" id="{527D2FA0-F10E-4E1F-9954-24CA23C13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3832" y="4405925"/>
                <a:ext cx="351203" cy="351170"/>
              </a:xfrm>
              <a:custGeom>
                <a:avLst/>
                <a:gdLst>
                  <a:gd name="T0" fmla="*/ 184 w 370"/>
                  <a:gd name="T1" fmla="*/ 0 h 371"/>
                  <a:gd name="T2" fmla="*/ 184 w 370"/>
                  <a:gd name="T3" fmla="*/ 0 h 371"/>
                  <a:gd name="T4" fmla="*/ 0 w 370"/>
                  <a:gd name="T5" fmla="*/ 185 h 371"/>
                  <a:gd name="T6" fmla="*/ 184 w 370"/>
                  <a:gd name="T7" fmla="*/ 370 h 371"/>
                  <a:gd name="T8" fmla="*/ 369 w 370"/>
                  <a:gd name="T9" fmla="*/ 185 h 371"/>
                  <a:gd name="T10" fmla="*/ 184 w 370"/>
                  <a:gd name="T11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1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7"/>
                      <a:pt x="83" y="370"/>
                      <a:pt x="184" y="370"/>
                    </a:cubicBezTo>
                    <a:cubicBezTo>
                      <a:pt x="286" y="370"/>
                      <a:pt x="369" y="287"/>
                      <a:pt x="369" y="185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1" name="Freeform 187">
                <a:extLst>
                  <a:ext uri="{FF2B5EF4-FFF2-40B4-BE49-F238E27FC236}">
                    <a16:creationId xmlns="" xmlns:a16="http://schemas.microsoft.com/office/drawing/2014/main" id="{E52F1ACD-578E-4E6F-BE70-5628FA42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6891" y="428322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59 h 630"/>
                  <a:gd name="T4" fmla="*/ 263 w 619"/>
                  <a:gd name="T5" fmla="*/ 6 h 630"/>
                  <a:gd name="T6" fmla="*/ 214 w 619"/>
                  <a:gd name="T7" fmla="*/ 81 h 630"/>
                  <a:gd name="T8" fmla="*/ 172 w 619"/>
                  <a:gd name="T9" fmla="*/ 33 h 630"/>
                  <a:gd name="T10" fmla="*/ 142 w 619"/>
                  <a:gd name="T11" fmla="*/ 126 h 630"/>
                  <a:gd name="T12" fmla="*/ 113 w 619"/>
                  <a:gd name="T13" fmla="*/ 155 h 630"/>
                  <a:gd name="T14" fmla="*/ 24 w 619"/>
                  <a:gd name="T15" fmla="*/ 190 h 630"/>
                  <a:gd name="T16" fmla="*/ 62 w 619"/>
                  <a:gd name="T17" fmla="*/ 273 h 630"/>
                  <a:gd name="T18" fmla="*/ 0 w 619"/>
                  <a:gd name="T19" fmla="*/ 281 h 630"/>
                  <a:gd name="T20" fmla="*/ 62 w 619"/>
                  <a:gd name="T21" fmla="*/ 359 h 630"/>
                  <a:gd name="T22" fmla="*/ 75 w 619"/>
                  <a:gd name="T23" fmla="*/ 409 h 630"/>
                  <a:gd name="T24" fmla="*/ 62 w 619"/>
                  <a:gd name="T25" fmla="*/ 506 h 630"/>
                  <a:gd name="T26" fmla="*/ 169 w 619"/>
                  <a:gd name="T27" fmla="*/ 525 h 630"/>
                  <a:gd name="T28" fmla="*/ 153 w 619"/>
                  <a:gd name="T29" fmla="*/ 586 h 630"/>
                  <a:gd name="T30" fmla="*/ 246 w 619"/>
                  <a:gd name="T31" fmla="*/ 559 h 630"/>
                  <a:gd name="T32" fmla="*/ 287 w 619"/>
                  <a:gd name="T33" fmla="*/ 568 h 630"/>
                  <a:gd name="T34" fmla="*/ 303 w 619"/>
                  <a:gd name="T35" fmla="*/ 629 h 630"/>
                  <a:gd name="T36" fmla="*/ 372 w 619"/>
                  <a:gd name="T37" fmla="*/ 562 h 630"/>
                  <a:gd name="T38" fmla="*/ 412 w 619"/>
                  <a:gd name="T39" fmla="*/ 549 h 630"/>
                  <a:gd name="T40" fmla="*/ 455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4 h 630"/>
                  <a:gd name="T46" fmla="*/ 573 w 619"/>
                  <a:gd name="T47" fmla="*/ 495 h 630"/>
                  <a:gd name="T48" fmla="*/ 554 w 619"/>
                  <a:gd name="T49" fmla="*/ 399 h 630"/>
                  <a:gd name="T50" fmla="*/ 562 w 619"/>
                  <a:gd name="T51" fmla="*/ 351 h 630"/>
                  <a:gd name="T52" fmla="*/ 618 w 619"/>
                  <a:gd name="T53" fmla="*/ 348 h 630"/>
                  <a:gd name="T54" fmla="*/ 559 w 619"/>
                  <a:gd name="T55" fmla="*/ 270 h 630"/>
                  <a:gd name="T56" fmla="*/ 549 w 619"/>
                  <a:gd name="T57" fmla="*/ 220 h 630"/>
                  <a:gd name="T58" fmla="*/ 597 w 619"/>
                  <a:gd name="T59" fmla="*/ 180 h 630"/>
                  <a:gd name="T60" fmla="*/ 503 w 619"/>
                  <a:gd name="T61" fmla="*/ 148 h 630"/>
                  <a:gd name="T62" fmla="*/ 458 w 619"/>
                  <a:gd name="T63" fmla="*/ 108 h 630"/>
                  <a:gd name="T64" fmla="*/ 474 w 619"/>
                  <a:gd name="T65" fmla="*/ 46 h 630"/>
                  <a:gd name="T66" fmla="*/ 380 w 619"/>
                  <a:gd name="T67" fmla="*/ 70 h 630"/>
                  <a:gd name="T68" fmla="*/ 524 w 619"/>
                  <a:gd name="T69" fmla="*/ 316 h 630"/>
                  <a:gd name="T70" fmla="*/ 102 w 619"/>
                  <a:gd name="T71" fmla="*/ 316 h 630"/>
                  <a:gd name="T72" fmla="*/ 524 w 619"/>
                  <a:gd name="T73" fmla="*/ 31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7" y="67"/>
                      <a:pt x="353" y="65"/>
                      <a:pt x="340" y="62"/>
                    </a:cubicBezTo>
                    <a:cubicBezTo>
                      <a:pt x="340" y="59"/>
                      <a:pt x="340" y="59"/>
                      <a:pt x="340" y="59"/>
                    </a:cubicBezTo>
                    <a:cubicBezTo>
                      <a:pt x="324" y="0"/>
                      <a:pt x="324" y="0"/>
                      <a:pt x="324" y="0"/>
                    </a:cubicBezTo>
                    <a:cubicBezTo>
                      <a:pt x="263" y="6"/>
                      <a:pt x="263" y="6"/>
                      <a:pt x="263" y="6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0"/>
                      <a:pt x="228" y="75"/>
                      <a:pt x="214" y="8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1" y="137"/>
                      <a:pt x="123" y="145"/>
                      <a:pt x="113" y="155"/>
                    </a:cubicBezTo>
                    <a:lnTo>
                      <a:pt x="113" y="155"/>
                    </a:lnTo>
                    <a:cubicBezTo>
                      <a:pt x="54" y="137"/>
                      <a:pt x="54" y="137"/>
                      <a:pt x="54" y="137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3" y="233"/>
                      <a:pt x="73" y="233"/>
                      <a:pt x="73" y="233"/>
                    </a:cubicBezTo>
                    <a:cubicBezTo>
                      <a:pt x="67" y="244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9"/>
                      <a:pt x="62" y="359"/>
                      <a:pt x="62" y="359"/>
                    </a:cubicBezTo>
                    <a:cubicBezTo>
                      <a:pt x="65" y="375"/>
                      <a:pt x="70" y="394"/>
                      <a:pt x="75" y="409"/>
                    </a:cubicBezTo>
                    <a:lnTo>
                      <a:pt x="75" y="409"/>
                    </a:lnTo>
                    <a:cubicBezTo>
                      <a:pt x="30" y="453"/>
                      <a:pt x="30" y="453"/>
                      <a:pt x="30" y="453"/>
                    </a:cubicBezTo>
                    <a:cubicBezTo>
                      <a:pt x="62" y="506"/>
                      <a:pt x="62" y="506"/>
                      <a:pt x="62" y="506"/>
                    </a:cubicBezTo>
                    <a:cubicBezTo>
                      <a:pt x="123" y="482"/>
                      <a:pt x="123" y="482"/>
                      <a:pt x="123" y="482"/>
                    </a:cubicBezTo>
                    <a:cubicBezTo>
                      <a:pt x="137" y="498"/>
                      <a:pt x="150" y="511"/>
                      <a:pt x="169" y="525"/>
                    </a:cubicBezTo>
                    <a:lnTo>
                      <a:pt x="169" y="525"/>
                    </a:lnTo>
                    <a:cubicBezTo>
                      <a:pt x="153" y="586"/>
                      <a:pt x="153" y="586"/>
                      <a:pt x="153" y="586"/>
                    </a:cubicBezTo>
                    <a:cubicBezTo>
                      <a:pt x="209" y="613"/>
                      <a:pt x="209" y="613"/>
                      <a:pt x="209" y="613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5"/>
                      <a:pt x="273" y="568"/>
                      <a:pt x="287" y="568"/>
                    </a:cubicBezTo>
                    <a:cubicBezTo>
                      <a:pt x="287" y="570"/>
                      <a:pt x="287" y="570"/>
                      <a:pt x="287" y="570"/>
                    </a:cubicBezTo>
                    <a:cubicBezTo>
                      <a:pt x="303" y="629"/>
                      <a:pt x="303" y="629"/>
                      <a:pt x="303" y="629"/>
                    </a:cubicBezTo>
                    <a:cubicBezTo>
                      <a:pt x="364" y="627"/>
                      <a:pt x="364" y="627"/>
                      <a:pt x="364" y="627"/>
                    </a:cubicBezTo>
                    <a:cubicBezTo>
                      <a:pt x="372" y="562"/>
                      <a:pt x="372" y="562"/>
                      <a:pt x="372" y="562"/>
                    </a:cubicBezTo>
                    <a:lnTo>
                      <a:pt x="372" y="562"/>
                    </a:lnTo>
                    <a:cubicBezTo>
                      <a:pt x="385" y="559"/>
                      <a:pt x="399" y="554"/>
                      <a:pt x="412" y="549"/>
                    </a:cubicBezTo>
                    <a:cubicBezTo>
                      <a:pt x="412" y="552"/>
                      <a:pt x="412" y="552"/>
                      <a:pt x="412" y="552"/>
                    </a:cubicBezTo>
                    <a:cubicBezTo>
                      <a:pt x="455" y="597"/>
                      <a:pt x="455" y="597"/>
                      <a:pt x="455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3"/>
                      <a:pt x="503" y="484"/>
                      <a:pt x="511" y="474"/>
                    </a:cubicBezTo>
                    <a:cubicBezTo>
                      <a:pt x="514" y="474"/>
                      <a:pt x="514" y="474"/>
                      <a:pt x="514" y="474"/>
                    </a:cubicBezTo>
                    <a:cubicBezTo>
                      <a:pt x="573" y="495"/>
                      <a:pt x="573" y="495"/>
                      <a:pt x="573" y="495"/>
                    </a:cubicBezTo>
                    <a:cubicBezTo>
                      <a:pt x="602" y="439"/>
                      <a:pt x="602" y="439"/>
                      <a:pt x="602" y="439"/>
                    </a:cubicBezTo>
                    <a:cubicBezTo>
                      <a:pt x="554" y="399"/>
                      <a:pt x="554" y="399"/>
                      <a:pt x="554" y="399"/>
                    </a:cubicBezTo>
                    <a:cubicBezTo>
                      <a:pt x="554" y="394"/>
                      <a:pt x="554" y="394"/>
                      <a:pt x="554" y="394"/>
                    </a:cubicBezTo>
                    <a:cubicBezTo>
                      <a:pt x="557" y="380"/>
                      <a:pt x="562" y="369"/>
                      <a:pt x="562" y="351"/>
                    </a:cubicBezTo>
                    <a:cubicBezTo>
                      <a:pt x="565" y="351"/>
                      <a:pt x="565" y="351"/>
                      <a:pt x="565" y="351"/>
                    </a:cubicBezTo>
                    <a:cubicBezTo>
                      <a:pt x="618" y="348"/>
                      <a:pt x="618" y="348"/>
                      <a:pt x="618" y="348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0"/>
                      <a:pt x="559" y="270"/>
                      <a:pt x="559" y="270"/>
                    </a:cubicBezTo>
                    <a:cubicBezTo>
                      <a:pt x="562" y="270"/>
                      <a:pt x="562" y="270"/>
                      <a:pt x="562" y="270"/>
                    </a:cubicBezTo>
                    <a:cubicBezTo>
                      <a:pt x="559" y="254"/>
                      <a:pt x="554" y="236"/>
                      <a:pt x="549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7" y="180"/>
                      <a:pt x="597" y="180"/>
                      <a:pt x="597" y="180"/>
                    </a:cubicBezTo>
                    <a:cubicBezTo>
                      <a:pt x="565" y="124"/>
                      <a:pt x="565" y="124"/>
                      <a:pt x="565" y="124"/>
                    </a:cubicBezTo>
                    <a:cubicBezTo>
                      <a:pt x="503" y="148"/>
                      <a:pt x="503" y="148"/>
                      <a:pt x="503" y="148"/>
                    </a:cubicBezTo>
                    <a:lnTo>
                      <a:pt x="503" y="148"/>
                    </a:lnTo>
                    <a:cubicBezTo>
                      <a:pt x="490" y="131"/>
                      <a:pt x="474" y="118"/>
                      <a:pt x="458" y="108"/>
                    </a:cubicBezTo>
                    <a:cubicBezTo>
                      <a:pt x="458" y="105"/>
                      <a:pt x="458" y="105"/>
                      <a:pt x="458" y="105"/>
                    </a:cubicBezTo>
                    <a:cubicBezTo>
                      <a:pt x="474" y="46"/>
                      <a:pt x="474" y="46"/>
                      <a:pt x="474" y="46"/>
                    </a:cubicBezTo>
                    <a:cubicBezTo>
                      <a:pt x="418" y="19"/>
                      <a:pt x="418" y="19"/>
                      <a:pt x="418" y="19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4" y="316"/>
                    </a:moveTo>
                    <a:lnTo>
                      <a:pt x="524" y="316"/>
                    </a:lnTo>
                    <a:cubicBezTo>
                      <a:pt x="524" y="431"/>
                      <a:pt x="428" y="525"/>
                      <a:pt x="313" y="525"/>
                    </a:cubicBezTo>
                    <a:cubicBezTo>
                      <a:pt x="195" y="525"/>
                      <a:pt x="102" y="431"/>
                      <a:pt x="102" y="316"/>
                    </a:cubicBezTo>
                    <a:cubicBezTo>
                      <a:pt x="102" y="198"/>
                      <a:pt x="195" y="105"/>
                      <a:pt x="313" y="105"/>
                    </a:cubicBezTo>
                    <a:cubicBezTo>
                      <a:pt x="428" y="105"/>
                      <a:pt x="524" y="198"/>
                      <a:pt x="524" y="3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5" name="Group 604">
              <a:extLst>
                <a:ext uri="{FF2B5EF4-FFF2-40B4-BE49-F238E27FC236}">
                  <a16:creationId xmlns="" xmlns:a16="http://schemas.microsoft.com/office/drawing/2014/main" id="{9363352B-E06A-4909-B213-6E582E93AE9D}"/>
                </a:ext>
              </a:extLst>
            </p:cNvPr>
            <p:cNvGrpSpPr/>
            <p:nvPr/>
          </p:nvGrpSpPr>
          <p:grpSpPr>
            <a:xfrm>
              <a:off x="7693227" y="2204166"/>
              <a:ext cx="446595" cy="452933"/>
              <a:chOff x="19868677" y="5459436"/>
              <a:chExt cx="592390" cy="600797"/>
            </a:xfrm>
            <a:solidFill>
              <a:schemeClr val="accent1"/>
            </a:solidFill>
          </p:grpSpPr>
          <p:sp>
            <p:nvSpPr>
              <p:cNvPr id="638" name="Freeform 188">
                <a:extLst>
                  <a:ext uri="{FF2B5EF4-FFF2-40B4-BE49-F238E27FC236}">
                    <a16:creationId xmlns="" xmlns:a16="http://schemas.microsoft.com/office/drawing/2014/main" id="{2EABF979-0290-4989-B535-76E9DE83B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1386" y="5582134"/>
                <a:ext cx="351203" cy="346939"/>
              </a:xfrm>
              <a:custGeom>
                <a:avLst/>
                <a:gdLst>
                  <a:gd name="T0" fmla="*/ 184 w 370"/>
                  <a:gd name="T1" fmla="*/ 0 h 368"/>
                  <a:gd name="T2" fmla="*/ 184 w 370"/>
                  <a:gd name="T3" fmla="*/ 0 h 368"/>
                  <a:gd name="T4" fmla="*/ 0 w 370"/>
                  <a:gd name="T5" fmla="*/ 183 h 368"/>
                  <a:gd name="T6" fmla="*/ 184 w 370"/>
                  <a:gd name="T7" fmla="*/ 367 h 368"/>
                  <a:gd name="T8" fmla="*/ 369 w 370"/>
                  <a:gd name="T9" fmla="*/ 183 h 368"/>
                  <a:gd name="T10" fmla="*/ 184 w 370"/>
                  <a:gd name="T11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68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1"/>
                      <a:pt x="0" y="183"/>
                    </a:cubicBezTo>
                    <a:cubicBezTo>
                      <a:pt x="0" y="287"/>
                      <a:pt x="83" y="367"/>
                      <a:pt x="184" y="367"/>
                    </a:cubicBezTo>
                    <a:cubicBezTo>
                      <a:pt x="286" y="367"/>
                      <a:pt x="369" y="287"/>
                      <a:pt x="369" y="183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9" name="Freeform 189">
                <a:extLst>
                  <a:ext uri="{FF2B5EF4-FFF2-40B4-BE49-F238E27FC236}">
                    <a16:creationId xmlns="" xmlns:a16="http://schemas.microsoft.com/office/drawing/2014/main" id="{8A7DD562-312C-43AA-9436-04A975356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8677" y="5459436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40 w 622"/>
                  <a:gd name="T3" fmla="*/ 58 h 629"/>
                  <a:gd name="T4" fmla="*/ 263 w 622"/>
                  <a:gd name="T5" fmla="*/ 2 h 629"/>
                  <a:gd name="T6" fmla="*/ 217 w 622"/>
                  <a:gd name="T7" fmla="*/ 80 h 629"/>
                  <a:gd name="T8" fmla="*/ 174 w 622"/>
                  <a:gd name="T9" fmla="*/ 31 h 629"/>
                  <a:gd name="T10" fmla="*/ 142 w 622"/>
                  <a:gd name="T11" fmla="*/ 125 h 629"/>
                  <a:gd name="T12" fmla="*/ 113 w 622"/>
                  <a:gd name="T13" fmla="*/ 155 h 629"/>
                  <a:gd name="T14" fmla="*/ 24 w 622"/>
                  <a:gd name="T15" fmla="*/ 189 h 629"/>
                  <a:gd name="T16" fmla="*/ 62 w 622"/>
                  <a:gd name="T17" fmla="*/ 273 h 629"/>
                  <a:gd name="T18" fmla="*/ 0 w 622"/>
                  <a:gd name="T19" fmla="*/ 280 h 629"/>
                  <a:gd name="T20" fmla="*/ 62 w 622"/>
                  <a:gd name="T21" fmla="*/ 358 h 629"/>
                  <a:gd name="T22" fmla="*/ 78 w 622"/>
                  <a:gd name="T23" fmla="*/ 409 h 629"/>
                  <a:gd name="T24" fmla="*/ 65 w 622"/>
                  <a:gd name="T25" fmla="*/ 505 h 629"/>
                  <a:gd name="T26" fmla="*/ 169 w 622"/>
                  <a:gd name="T27" fmla="*/ 524 h 629"/>
                  <a:gd name="T28" fmla="*/ 153 w 622"/>
                  <a:gd name="T29" fmla="*/ 585 h 629"/>
                  <a:gd name="T30" fmla="*/ 246 w 622"/>
                  <a:gd name="T31" fmla="*/ 559 h 629"/>
                  <a:gd name="T32" fmla="*/ 287 w 622"/>
                  <a:gd name="T33" fmla="*/ 567 h 629"/>
                  <a:gd name="T34" fmla="*/ 303 w 622"/>
                  <a:gd name="T35" fmla="*/ 628 h 629"/>
                  <a:gd name="T36" fmla="*/ 375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4 w 622"/>
                  <a:gd name="T43" fmla="*/ 503 h 629"/>
                  <a:gd name="T44" fmla="*/ 514 w 622"/>
                  <a:gd name="T45" fmla="*/ 473 h 629"/>
                  <a:gd name="T46" fmla="*/ 573 w 622"/>
                  <a:gd name="T47" fmla="*/ 492 h 629"/>
                  <a:gd name="T48" fmla="*/ 554 w 622"/>
                  <a:gd name="T49" fmla="*/ 395 h 629"/>
                  <a:gd name="T50" fmla="*/ 565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0 h 629"/>
                  <a:gd name="T56" fmla="*/ 549 w 622"/>
                  <a:gd name="T57" fmla="*/ 219 h 629"/>
                  <a:gd name="T58" fmla="*/ 597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4 h 629"/>
                  <a:gd name="T64" fmla="*/ 477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3 h 629"/>
                  <a:gd name="T70" fmla="*/ 102 w 622"/>
                  <a:gd name="T71" fmla="*/ 313 h 629"/>
                  <a:gd name="T72" fmla="*/ 524 w 622"/>
                  <a:gd name="T73" fmla="*/ 31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7" y="64"/>
                      <a:pt x="353" y="61"/>
                      <a:pt x="340" y="61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263" y="2"/>
                      <a:pt x="263" y="2"/>
                      <a:pt x="263" y="2"/>
                    </a:cubicBezTo>
                    <a:cubicBezTo>
                      <a:pt x="254" y="66"/>
                      <a:pt x="254" y="66"/>
                      <a:pt x="254" y="66"/>
                    </a:cubicBezTo>
                    <a:cubicBezTo>
                      <a:pt x="241" y="69"/>
                      <a:pt x="228" y="74"/>
                      <a:pt x="217" y="80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174" y="31"/>
                      <a:pt x="174" y="31"/>
                      <a:pt x="174" y="31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42" y="125"/>
                      <a:pt x="142" y="125"/>
                      <a:pt x="142" y="125"/>
                    </a:cubicBezTo>
                    <a:cubicBezTo>
                      <a:pt x="134" y="133"/>
                      <a:pt x="124" y="144"/>
                      <a:pt x="115" y="155"/>
                    </a:cubicBezTo>
                    <a:cubicBezTo>
                      <a:pt x="113" y="155"/>
                      <a:pt x="113" y="155"/>
                      <a:pt x="113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73" y="232"/>
                      <a:pt x="73" y="232"/>
                      <a:pt x="73" y="232"/>
                    </a:cubicBezTo>
                    <a:cubicBezTo>
                      <a:pt x="70" y="243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0"/>
                      <a:pt x="0" y="280"/>
                      <a:pt x="0" y="280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8"/>
                      <a:pt x="62" y="358"/>
                      <a:pt x="62" y="358"/>
                    </a:cubicBezTo>
                    <a:cubicBezTo>
                      <a:pt x="67" y="374"/>
                      <a:pt x="70" y="393"/>
                      <a:pt x="78" y="409"/>
                    </a:cubicBezTo>
                    <a:lnTo>
                      <a:pt x="78" y="409"/>
                    </a:lnTo>
                    <a:cubicBezTo>
                      <a:pt x="30" y="449"/>
                      <a:pt x="30" y="449"/>
                      <a:pt x="30" y="449"/>
                    </a:cubicBezTo>
                    <a:cubicBezTo>
                      <a:pt x="65" y="505"/>
                      <a:pt x="65" y="505"/>
                      <a:pt x="65" y="505"/>
                    </a:cubicBezTo>
                    <a:cubicBezTo>
                      <a:pt x="124" y="481"/>
                      <a:pt x="124" y="481"/>
                      <a:pt x="124" y="481"/>
                    </a:cubicBezTo>
                    <a:cubicBezTo>
                      <a:pt x="137" y="497"/>
                      <a:pt x="153" y="510"/>
                      <a:pt x="169" y="524"/>
                    </a:cubicBezTo>
                    <a:lnTo>
                      <a:pt x="169" y="524"/>
                    </a:lnTo>
                    <a:cubicBezTo>
                      <a:pt x="153" y="585"/>
                      <a:pt x="153" y="585"/>
                      <a:pt x="153" y="585"/>
                    </a:cubicBezTo>
                    <a:cubicBezTo>
                      <a:pt x="209" y="612"/>
                      <a:pt x="209" y="612"/>
                      <a:pt x="209" y="612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4"/>
                      <a:pt x="273" y="567"/>
                      <a:pt x="287" y="567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303" y="628"/>
                      <a:pt x="303" y="628"/>
                      <a:pt x="303" y="628"/>
                    </a:cubicBezTo>
                    <a:cubicBezTo>
                      <a:pt x="367" y="625"/>
                      <a:pt x="367" y="625"/>
                      <a:pt x="367" y="625"/>
                    </a:cubicBezTo>
                    <a:cubicBezTo>
                      <a:pt x="375" y="561"/>
                      <a:pt x="375" y="561"/>
                      <a:pt x="375" y="561"/>
                    </a:cubicBezTo>
                    <a:lnTo>
                      <a:pt x="375" y="561"/>
                    </a:lnTo>
                    <a:cubicBezTo>
                      <a:pt x="388" y="559"/>
                      <a:pt x="399" y="553"/>
                      <a:pt x="412" y="548"/>
                    </a:cubicBezTo>
                    <a:cubicBezTo>
                      <a:pt x="412" y="550"/>
                      <a:pt x="412" y="550"/>
                      <a:pt x="412" y="550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9" y="561"/>
                      <a:pt x="509" y="561"/>
                      <a:pt x="509" y="561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2"/>
                      <a:pt x="503" y="484"/>
                      <a:pt x="514" y="473"/>
                    </a:cubicBezTo>
                    <a:lnTo>
                      <a:pt x="514" y="473"/>
                    </a:lnTo>
                    <a:cubicBezTo>
                      <a:pt x="573" y="492"/>
                      <a:pt x="573" y="492"/>
                      <a:pt x="573" y="492"/>
                    </a:cubicBezTo>
                    <a:cubicBezTo>
                      <a:pt x="605" y="438"/>
                      <a:pt x="605" y="438"/>
                      <a:pt x="605" y="438"/>
                    </a:cubicBezTo>
                    <a:cubicBezTo>
                      <a:pt x="554" y="395"/>
                      <a:pt x="554" y="395"/>
                      <a:pt x="554" y="395"/>
                    </a:cubicBezTo>
                    <a:cubicBezTo>
                      <a:pt x="554" y="393"/>
                      <a:pt x="554" y="393"/>
                      <a:pt x="554" y="393"/>
                    </a:cubicBezTo>
                    <a:cubicBezTo>
                      <a:pt x="559" y="379"/>
                      <a:pt x="562" y="369"/>
                      <a:pt x="565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0"/>
                      <a:pt x="562" y="270"/>
                      <a:pt x="562" y="270"/>
                    </a:cubicBezTo>
                    <a:lnTo>
                      <a:pt x="562" y="270"/>
                    </a:lnTo>
                    <a:cubicBezTo>
                      <a:pt x="559" y="254"/>
                      <a:pt x="557" y="235"/>
                      <a:pt x="549" y="219"/>
                    </a:cubicBezTo>
                    <a:cubicBezTo>
                      <a:pt x="552" y="219"/>
                      <a:pt x="552" y="219"/>
                      <a:pt x="552" y="219"/>
                    </a:cubicBezTo>
                    <a:cubicBezTo>
                      <a:pt x="597" y="179"/>
                      <a:pt x="597" y="179"/>
                      <a:pt x="597" y="179"/>
                    </a:cubicBezTo>
                    <a:cubicBezTo>
                      <a:pt x="565" y="123"/>
                      <a:pt x="565" y="123"/>
                      <a:pt x="565" y="123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3" y="130"/>
                      <a:pt x="477" y="117"/>
                      <a:pt x="460" y="104"/>
                    </a:cubicBezTo>
                    <a:lnTo>
                      <a:pt x="460" y="104"/>
                    </a:lnTo>
                    <a:cubicBezTo>
                      <a:pt x="477" y="45"/>
                      <a:pt x="477" y="45"/>
                      <a:pt x="477" y="45"/>
                    </a:cubicBezTo>
                    <a:cubicBezTo>
                      <a:pt x="418" y="18"/>
                      <a:pt x="418" y="18"/>
                      <a:pt x="418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3"/>
                    </a:moveTo>
                    <a:lnTo>
                      <a:pt x="524" y="313"/>
                    </a:lnTo>
                    <a:cubicBezTo>
                      <a:pt x="524" y="430"/>
                      <a:pt x="431" y="524"/>
                      <a:pt x="313" y="524"/>
                    </a:cubicBezTo>
                    <a:cubicBezTo>
                      <a:pt x="198" y="524"/>
                      <a:pt x="102" y="430"/>
                      <a:pt x="102" y="313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6" name="Group 605">
              <a:extLst>
                <a:ext uri="{FF2B5EF4-FFF2-40B4-BE49-F238E27FC236}">
                  <a16:creationId xmlns="" xmlns:a16="http://schemas.microsoft.com/office/drawing/2014/main" id="{C53FA3D9-9C92-4DEB-9936-41477EC7B206}"/>
                </a:ext>
              </a:extLst>
            </p:cNvPr>
            <p:cNvGrpSpPr/>
            <p:nvPr/>
          </p:nvGrpSpPr>
          <p:grpSpPr>
            <a:xfrm>
              <a:off x="6835125" y="571053"/>
              <a:ext cx="660323" cy="669831"/>
              <a:chOff x="18730441" y="3293180"/>
              <a:chExt cx="875891" cy="888503"/>
            </a:xfrm>
            <a:solidFill>
              <a:srgbClr val="0099FF"/>
            </a:solidFill>
          </p:grpSpPr>
          <p:sp>
            <p:nvSpPr>
              <p:cNvPr id="636" name="Freeform 190">
                <a:extLst>
                  <a:ext uri="{FF2B5EF4-FFF2-40B4-BE49-F238E27FC236}">
                    <a16:creationId xmlns="" xmlns:a16="http://schemas.microsoft.com/office/drawing/2014/main" id="{CADF0C13-5D23-4F0C-85AE-D92031623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390" y="3475112"/>
                <a:ext cx="520457" cy="520409"/>
              </a:xfrm>
              <a:custGeom>
                <a:avLst/>
                <a:gdLst>
                  <a:gd name="T0" fmla="*/ 273 w 547"/>
                  <a:gd name="T1" fmla="*/ 0 h 546"/>
                  <a:gd name="T2" fmla="*/ 273 w 547"/>
                  <a:gd name="T3" fmla="*/ 0 h 546"/>
                  <a:gd name="T4" fmla="*/ 0 w 547"/>
                  <a:gd name="T5" fmla="*/ 272 h 546"/>
                  <a:gd name="T6" fmla="*/ 273 w 547"/>
                  <a:gd name="T7" fmla="*/ 545 h 546"/>
                  <a:gd name="T8" fmla="*/ 546 w 547"/>
                  <a:gd name="T9" fmla="*/ 272 h 546"/>
                  <a:gd name="T10" fmla="*/ 273 w 547"/>
                  <a:gd name="T11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7" h="546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21" y="0"/>
                      <a:pt x="0" y="122"/>
                      <a:pt x="0" y="272"/>
                    </a:cubicBezTo>
                    <a:cubicBezTo>
                      <a:pt x="0" y="422"/>
                      <a:pt x="123" y="545"/>
                      <a:pt x="273" y="545"/>
                    </a:cubicBezTo>
                    <a:cubicBezTo>
                      <a:pt x="423" y="545"/>
                      <a:pt x="546" y="422"/>
                      <a:pt x="546" y="272"/>
                    </a:cubicBezTo>
                    <a:cubicBezTo>
                      <a:pt x="543" y="122"/>
                      <a:pt x="423" y="0"/>
                      <a:pt x="27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7" name="Freeform 191">
                <a:extLst>
                  <a:ext uri="{FF2B5EF4-FFF2-40B4-BE49-F238E27FC236}">
                    <a16:creationId xmlns="" xmlns:a16="http://schemas.microsoft.com/office/drawing/2014/main" id="{264EFFB5-21D6-4A03-8524-EB4856A47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0441" y="3293180"/>
                <a:ext cx="875891" cy="888503"/>
              </a:xfrm>
              <a:custGeom>
                <a:avLst/>
                <a:gdLst>
                  <a:gd name="T0" fmla="*/ 562 w 916"/>
                  <a:gd name="T1" fmla="*/ 104 h 932"/>
                  <a:gd name="T2" fmla="*/ 503 w 916"/>
                  <a:gd name="T3" fmla="*/ 88 h 932"/>
                  <a:gd name="T4" fmla="*/ 388 w 916"/>
                  <a:gd name="T5" fmla="*/ 8 h 932"/>
                  <a:gd name="T6" fmla="*/ 319 w 916"/>
                  <a:gd name="T7" fmla="*/ 118 h 932"/>
                  <a:gd name="T8" fmla="*/ 254 w 916"/>
                  <a:gd name="T9" fmla="*/ 51 h 932"/>
                  <a:gd name="T10" fmla="*/ 212 w 916"/>
                  <a:gd name="T11" fmla="*/ 187 h 932"/>
                  <a:gd name="T12" fmla="*/ 166 w 916"/>
                  <a:gd name="T13" fmla="*/ 230 h 932"/>
                  <a:gd name="T14" fmla="*/ 35 w 916"/>
                  <a:gd name="T15" fmla="*/ 283 h 932"/>
                  <a:gd name="T16" fmla="*/ 92 w 916"/>
                  <a:gd name="T17" fmla="*/ 401 h 932"/>
                  <a:gd name="T18" fmla="*/ 0 w 916"/>
                  <a:gd name="T19" fmla="*/ 417 h 932"/>
                  <a:gd name="T20" fmla="*/ 92 w 916"/>
                  <a:gd name="T21" fmla="*/ 529 h 932"/>
                  <a:gd name="T22" fmla="*/ 113 w 916"/>
                  <a:gd name="T23" fmla="*/ 607 h 932"/>
                  <a:gd name="T24" fmla="*/ 94 w 916"/>
                  <a:gd name="T25" fmla="*/ 746 h 932"/>
                  <a:gd name="T26" fmla="*/ 249 w 916"/>
                  <a:gd name="T27" fmla="*/ 773 h 932"/>
                  <a:gd name="T28" fmla="*/ 225 w 916"/>
                  <a:gd name="T29" fmla="*/ 864 h 932"/>
                  <a:gd name="T30" fmla="*/ 364 w 916"/>
                  <a:gd name="T31" fmla="*/ 827 h 932"/>
                  <a:gd name="T32" fmla="*/ 423 w 916"/>
                  <a:gd name="T33" fmla="*/ 840 h 932"/>
                  <a:gd name="T34" fmla="*/ 447 w 916"/>
                  <a:gd name="T35" fmla="*/ 931 h 932"/>
                  <a:gd name="T36" fmla="*/ 551 w 916"/>
                  <a:gd name="T37" fmla="*/ 829 h 932"/>
                  <a:gd name="T38" fmla="*/ 607 w 916"/>
                  <a:gd name="T39" fmla="*/ 811 h 932"/>
                  <a:gd name="T40" fmla="*/ 672 w 916"/>
                  <a:gd name="T41" fmla="*/ 880 h 932"/>
                  <a:gd name="T42" fmla="*/ 717 w 916"/>
                  <a:gd name="T43" fmla="*/ 743 h 932"/>
                  <a:gd name="T44" fmla="*/ 757 w 916"/>
                  <a:gd name="T45" fmla="*/ 698 h 932"/>
                  <a:gd name="T46" fmla="*/ 846 w 916"/>
                  <a:gd name="T47" fmla="*/ 730 h 932"/>
                  <a:gd name="T48" fmla="*/ 819 w 916"/>
                  <a:gd name="T49" fmla="*/ 588 h 932"/>
                  <a:gd name="T50" fmla="*/ 832 w 916"/>
                  <a:gd name="T51" fmla="*/ 519 h 932"/>
                  <a:gd name="T52" fmla="*/ 915 w 916"/>
                  <a:gd name="T53" fmla="*/ 514 h 932"/>
                  <a:gd name="T54" fmla="*/ 827 w 916"/>
                  <a:gd name="T55" fmla="*/ 401 h 932"/>
                  <a:gd name="T56" fmla="*/ 811 w 916"/>
                  <a:gd name="T57" fmla="*/ 326 h 932"/>
                  <a:gd name="T58" fmla="*/ 883 w 916"/>
                  <a:gd name="T59" fmla="*/ 265 h 932"/>
                  <a:gd name="T60" fmla="*/ 744 w 916"/>
                  <a:gd name="T61" fmla="*/ 217 h 932"/>
                  <a:gd name="T62" fmla="*/ 677 w 916"/>
                  <a:gd name="T63" fmla="*/ 158 h 932"/>
                  <a:gd name="T64" fmla="*/ 701 w 916"/>
                  <a:gd name="T65" fmla="*/ 67 h 932"/>
                  <a:gd name="T66" fmla="*/ 562 w 916"/>
                  <a:gd name="T67" fmla="*/ 101 h 932"/>
                  <a:gd name="T68" fmla="*/ 773 w 916"/>
                  <a:gd name="T69" fmla="*/ 465 h 932"/>
                  <a:gd name="T70" fmla="*/ 463 w 916"/>
                  <a:gd name="T71" fmla="*/ 776 h 932"/>
                  <a:gd name="T72" fmla="*/ 463 w 916"/>
                  <a:gd name="T73" fmla="*/ 152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6" h="932">
                    <a:moveTo>
                      <a:pt x="562" y="104"/>
                    </a:moveTo>
                    <a:lnTo>
                      <a:pt x="562" y="104"/>
                    </a:lnTo>
                    <a:cubicBezTo>
                      <a:pt x="543" y="99"/>
                      <a:pt x="522" y="94"/>
                      <a:pt x="503" y="91"/>
                    </a:cubicBezTo>
                    <a:cubicBezTo>
                      <a:pt x="503" y="88"/>
                      <a:pt x="503" y="88"/>
                      <a:pt x="503" y="88"/>
                    </a:cubicBezTo>
                    <a:cubicBezTo>
                      <a:pt x="482" y="0"/>
                      <a:pt x="482" y="0"/>
                      <a:pt x="482" y="0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75" y="99"/>
                      <a:pt x="375" y="99"/>
                      <a:pt x="375" y="99"/>
                    </a:cubicBezTo>
                    <a:cubicBezTo>
                      <a:pt x="356" y="104"/>
                      <a:pt x="337" y="110"/>
                      <a:pt x="319" y="118"/>
                    </a:cubicBezTo>
                    <a:cubicBezTo>
                      <a:pt x="316" y="118"/>
                      <a:pt x="316" y="118"/>
                      <a:pt x="316" y="118"/>
                    </a:cubicBezTo>
                    <a:cubicBezTo>
                      <a:pt x="254" y="51"/>
                      <a:pt x="254" y="51"/>
                      <a:pt x="254" y="51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212" y="187"/>
                      <a:pt x="212" y="187"/>
                      <a:pt x="212" y="187"/>
                    </a:cubicBezTo>
                    <a:cubicBezTo>
                      <a:pt x="196" y="200"/>
                      <a:pt x="182" y="214"/>
                      <a:pt x="169" y="230"/>
                    </a:cubicBezTo>
                    <a:cubicBezTo>
                      <a:pt x="166" y="230"/>
                      <a:pt x="166" y="230"/>
                      <a:pt x="166" y="230"/>
                    </a:cubicBezTo>
                    <a:cubicBezTo>
                      <a:pt x="81" y="200"/>
                      <a:pt x="81" y="200"/>
                      <a:pt x="81" y="200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107" y="342"/>
                      <a:pt x="107" y="342"/>
                      <a:pt x="107" y="342"/>
                    </a:cubicBezTo>
                    <a:cubicBezTo>
                      <a:pt x="102" y="361"/>
                      <a:pt x="97" y="374"/>
                      <a:pt x="92" y="401"/>
                    </a:cubicBezTo>
                    <a:lnTo>
                      <a:pt x="92" y="401"/>
                    </a:lnTo>
                    <a:cubicBezTo>
                      <a:pt x="0" y="417"/>
                      <a:pt x="0" y="417"/>
                      <a:pt x="0" y="417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92" y="529"/>
                      <a:pt x="92" y="529"/>
                      <a:pt x="92" y="529"/>
                    </a:cubicBezTo>
                    <a:cubicBezTo>
                      <a:pt x="97" y="556"/>
                      <a:pt x="105" y="580"/>
                      <a:pt x="113" y="604"/>
                    </a:cubicBezTo>
                    <a:cubicBezTo>
                      <a:pt x="113" y="607"/>
                      <a:pt x="113" y="607"/>
                      <a:pt x="113" y="607"/>
                    </a:cubicBezTo>
                    <a:cubicBezTo>
                      <a:pt x="43" y="666"/>
                      <a:pt x="43" y="666"/>
                      <a:pt x="43" y="666"/>
                    </a:cubicBezTo>
                    <a:cubicBezTo>
                      <a:pt x="94" y="746"/>
                      <a:pt x="94" y="746"/>
                      <a:pt x="94" y="746"/>
                    </a:cubicBezTo>
                    <a:cubicBezTo>
                      <a:pt x="182" y="714"/>
                      <a:pt x="182" y="714"/>
                      <a:pt x="182" y="714"/>
                    </a:cubicBezTo>
                    <a:cubicBezTo>
                      <a:pt x="201" y="736"/>
                      <a:pt x="225" y="757"/>
                      <a:pt x="249" y="773"/>
                    </a:cubicBezTo>
                    <a:cubicBezTo>
                      <a:pt x="249" y="776"/>
                      <a:pt x="249" y="776"/>
                      <a:pt x="249" y="776"/>
                    </a:cubicBezTo>
                    <a:cubicBezTo>
                      <a:pt x="225" y="864"/>
                      <a:pt x="225" y="864"/>
                      <a:pt x="225" y="864"/>
                    </a:cubicBezTo>
                    <a:cubicBezTo>
                      <a:pt x="311" y="904"/>
                      <a:pt x="311" y="904"/>
                      <a:pt x="311" y="904"/>
                    </a:cubicBezTo>
                    <a:cubicBezTo>
                      <a:pt x="364" y="827"/>
                      <a:pt x="364" y="827"/>
                      <a:pt x="364" y="827"/>
                    </a:cubicBezTo>
                    <a:lnTo>
                      <a:pt x="364" y="827"/>
                    </a:lnTo>
                    <a:cubicBezTo>
                      <a:pt x="383" y="832"/>
                      <a:pt x="404" y="837"/>
                      <a:pt x="423" y="840"/>
                    </a:cubicBezTo>
                    <a:lnTo>
                      <a:pt x="423" y="840"/>
                    </a:lnTo>
                    <a:cubicBezTo>
                      <a:pt x="447" y="931"/>
                      <a:pt x="447" y="931"/>
                      <a:pt x="447" y="931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51" y="829"/>
                      <a:pt x="551" y="829"/>
                      <a:pt x="551" y="829"/>
                    </a:cubicBezTo>
                    <a:lnTo>
                      <a:pt x="551" y="829"/>
                    </a:lnTo>
                    <a:cubicBezTo>
                      <a:pt x="570" y="824"/>
                      <a:pt x="589" y="818"/>
                      <a:pt x="607" y="811"/>
                    </a:cubicBezTo>
                    <a:cubicBezTo>
                      <a:pt x="610" y="813"/>
                      <a:pt x="610" y="813"/>
                      <a:pt x="610" y="813"/>
                    </a:cubicBezTo>
                    <a:cubicBezTo>
                      <a:pt x="672" y="880"/>
                      <a:pt x="672" y="880"/>
                      <a:pt x="672" y="880"/>
                    </a:cubicBezTo>
                    <a:cubicBezTo>
                      <a:pt x="750" y="832"/>
                      <a:pt x="750" y="832"/>
                      <a:pt x="750" y="832"/>
                    </a:cubicBezTo>
                    <a:cubicBezTo>
                      <a:pt x="717" y="743"/>
                      <a:pt x="717" y="743"/>
                      <a:pt x="717" y="743"/>
                    </a:cubicBezTo>
                    <a:cubicBezTo>
                      <a:pt x="715" y="741"/>
                      <a:pt x="715" y="741"/>
                      <a:pt x="715" y="741"/>
                    </a:cubicBezTo>
                    <a:cubicBezTo>
                      <a:pt x="731" y="728"/>
                      <a:pt x="744" y="714"/>
                      <a:pt x="757" y="698"/>
                    </a:cubicBezTo>
                    <a:cubicBezTo>
                      <a:pt x="760" y="701"/>
                      <a:pt x="760" y="701"/>
                      <a:pt x="760" y="701"/>
                    </a:cubicBezTo>
                    <a:cubicBezTo>
                      <a:pt x="846" y="730"/>
                      <a:pt x="846" y="730"/>
                      <a:pt x="846" y="730"/>
                    </a:cubicBezTo>
                    <a:cubicBezTo>
                      <a:pt x="891" y="647"/>
                      <a:pt x="891" y="647"/>
                      <a:pt x="891" y="647"/>
                    </a:cubicBezTo>
                    <a:cubicBezTo>
                      <a:pt x="819" y="588"/>
                      <a:pt x="819" y="588"/>
                      <a:pt x="819" y="588"/>
                    </a:cubicBezTo>
                    <a:cubicBezTo>
                      <a:pt x="816" y="583"/>
                      <a:pt x="816" y="583"/>
                      <a:pt x="816" y="583"/>
                    </a:cubicBezTo>
                    <a:cubicBezTo>
                      <a:pt x="824" y="564"/>
                      <a:pt x="830" y="546"/>
                      <a:pt x="832" y="519"/>
                    </a:cubicBezTo>
                    <a:cubicBezTo>
                      <a:pt x="835" y="519"/>
                      <a:pt x="835" y="519"/>
                      <a:pt x="835" y="519"/>
                    </a:cubicBezTo>
                    <a:cubicBezTo>
                      <a:pt x="915" y="514"/>
                      <a:pt x="915" y="514"/>
                      <a:pt x="915" y="514"/>
                    </a:cubicBezTo>
                    <a:cubicBezTo>
                      <a:pt x="915" y="420"/>
                      <a:pt x="915" y="420"/>
                      <a:pt x="915" y="420"/>
                    </a:cubicBezTo>
                    <a:cubicBezTo>
                      <a:pt x="827" y="401"/>
                      <a:pt x="827" y="401"/>
                      <a:pt x="827" y="401"/>
                    </a:cubicBezTo>
                    <a:cubicBezTo>
                      <a:pt x="830" y="401"/>
                      <a:pt x="830" y="401"/>
                      <a:pt x="830" y="401"/>
                    </a:cubicBezTo>
                    <a:cubicBezTo>
                      <a:pt x="824" y="374"/>
                      <a:pt x="819" y="350"/>
                      <a:pt x="811" y="326"/>
                    </a:cubicBezTo>
                    <a:cubicBezTo>
                      <a:pt x="814" y="324"/>
                      <a:pt x="814" y="324"/>
                      <a:pt x="814" y="324"/>
                    </a:cubicBezTo>
                    <a:cubicBezTo>
                      <a:pt x="883" y="265"/>
                      <a:pt x="883" y="265"/>
                      <a:pt x="883" y="265"/>
                    </a:cubicBezTo>
                    <a:cubicBezTo>
                      <a:pt x="832" y="184"/>
                      <a:pt x="832" y="184"/>
                      <a:pt x="832" y="184"/>
                    </a:cubicBezTo>
                    <a:cubicBezTo>
                      <a:pt x="744" y="217"/>
                      <a:pt x="744" y="217"/>
                      <a:pt x="744" y="217"/>
                    </a:cubicBezTo>
                    <a:lnTo>
                      <a:pt x="744" y="217"/>
                    </a:lnTo>
                    <a:cubicBezTo>
                      <a:pt x="725" y="195"/>
                      <a:pt x="701" y="174"/>
                      <a:pt x="677" y="158"/>
                    </a:cubicBezTo>
                    <a:cubicBezTo>
                      <a:pt x="677" y="155"/>
                      <a:pt x="677" y="155"/>
                      <a:pt x="677" y="155"/>
                    </a:cubicBezTo>
                    <a:cubicBezTo>
                      <a:pt x="701" y="67"/>
                      <a:pt x="701" y="67"/>
                      <a:pt x="701" y="67"/>
                    </a:cubicBezTo>
                    <a:cubicBezTo>
                      <a:pt x="618" y="27"/>
                      <a:pt x="618" y="27"/>
                      <a:pt x="618" y="27"/>
                    </a:cubicBezTo>
                    <a:cubicBezTo>
                      <a:pt x="562" y="101"/>
                      <a:pt x="562" y="101"/>
                      <a:pt x="562" y="101"/>
                    </a:cubicBezTo>
                    <a:lnTo>
                      <a:pt x="562" y="104"/>
                    </a:lnTo>
                    <a:close/>
                    <a:moveTo>
                      <a:pt x="773" y="465"/>
                    </a:moveTo>
                    <a:lnTo>
                      <a:pt x="773" y="465"/>
                    </a:lnTo>
                    <a:cubicBezTo>
                      <a:pt x="773" y="637"/>
                      <a:pt x="634" y="776"/>
                      <a:pt x="463" y="776"/>
                    </a:cubicBezTo>
                    <a:cubicBezTo>
                      <a:pt x="289" y="776"/>
                      <a:pt x="150" y="637"/>
                      <a:pt x="150" y="465"/>
                    </a:cubicBezTo>
                    <a:cubicBezTo>
                      <a:pt x="150" y="294"/>
                      <a:pt x="289" y="152"/>
                      <a:pt x="463" y="152"/>
                    </a:cubicBezTo>
                    <a:cubicBezTo>
                      <a:pt x="634" y="152"/>
                      <a:pt x="773" y="294"/>
                      <a:pt x="773" y="4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7" name="Group 606">
              <a:extLst>
                <a:ext uri="{FF2B5EF4-FFF2-40B4-BE49-F238E27FC236}">
                  <a16:creationId xmlns="" xmlns:a16="http://schemas.microsoft.com/office/drawing/2014/main" id="{3D386154-CD16-41BD-8E50-63F2D22378C4}"/>
                </a:ext>
              </a:extLst>
            </p:cNvPr>
            <p:cNvGrpSpPr/>
            <p:nvPr/>
          </p:nvGrpSpPr>
          <p:grpSpPr>
            <a:xfrm>
              <a:off x="6458709" y="2159510"/>
              <a:ext cx="545484" cy="551813"/>
              <a:chOff x="18231141" y="5400202"/>
              <a:chExt cx="723562" cy="731957"/>
            </a:xfrm>
            <a:solidFill>
              <a:schemeClr val="accent5"/>
            </a:solidFill>
          </p:grpSpPr>
          <p:sp>
            <p:nvSpPr>
              <p:cNvPr id="634" name="Freeform 192">
                <a:extLst>
                  <a:ext uri="{FF2B5EF4-FFF2-40B4-BE49-F238E27FC236}">
                    <a16:creationId xmlns="" xmlns:a16="http://schemas.microsoft.com/office/drawing/2014/main" id="{00C43A68-219D-4345-A370-4D8AE62B8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3470" y="5548286"/>
                <a:ext cx="427367" cy="431559"/>
              </a:xfrm>
              <a:custGeom>
                <a:avLst/>
                <a:gdLst>
                  <a:gd name="T0" fmla="*/ 224 w 450"/>
                  <a:gd name="T1" fmla="*/ 0 h 453"/>
                  <a:gd name="T2" fmla="*/ 224 w 450"/>
                  <a:gd name="T3" fmla="*/ 0 h 453"/>
                  <a:gd name="T4" fmla="*/ 0 w 450"/>
                  <a:gd name="T5" fmla="*/ 227 h 453"/>
                  <a:gd name="T6" fmla="*/ 224 w 450"/>
                  <a:gd name="T7" fmla="*/ 452 h 453"/>
                  <a:gd name="T8" fmla="*/ 449 w 450"/>
                  <a:gd name="T9" fmla="*/ 227 h 453"/>
                  <a:gd name="T10" fmla="*/ 224 w 45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0" h="453">
                    <a:moveTo>
                      <a:pt x="224" y="0"/>
                    </a:moveTo>
                    <a:lnTo>
                      <a:pt x="224" y="0"/>
                    </a:lnTo>
                    <a:cubicBezTo>
                      <a:pt x="99" y="0"/>
                      <a:pt x="0" y="102"/>
                      <a:pt x="0" y="227"/>
                    </a:cubicBezTo>
                    <a:cubicBezTo>
                      <a:pt x="0" y="350"/>
                      <a:pt x="101" y="452"/>
                      <a:pt x="224" y="452"/>
                    </a:cubicBezTo>
                    <a:cubicBezTo>
                      <a:pt x="350" y="452"/>
                      <a:pt x="449" y="350"/>
                      <a:pt x="449" y="227"/>
                    </a:cubicBezTo>
                    <a:cubicBezTo>
                      <a:pt x="449" y="102"/>
                      <a:pt x="350" y="0"/>
                      <a:pt x="22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" name="Freeform 193">
                <a:extLst>
                  <a:ext uri="{FF2B5EF4-FFF2-40B4-BE49-F238E27FC236}">
                    <a16:creationId xmlns="" xmlns:a16="http://schemas.microsoft.com/office/drawing/2014/main" id="{2884B65F-2005-4C1B-8535-7B37748EE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1141" y="5400202"/>
                <a:ext cx="723562" cy="731957"/>
              </a:xfrm>
              <a:custGeom>
                <a:avLst/>
                <a:gdLst>
                  <a:gd name="T0" fmla="*/ 465 w 758"/>
                  <a:gd name="T1" fmla="*/ 86 h 769"/>
                  <a:gd name="T2" fmla="*/ 414 w 758"/>
                  <a:gd name="T3" fmla="*/ 72 h 769"/>
                  <a:gd name="T4" fmla="*/ 321 w 758"/>
                  <a:gd name="T5" fmla="*/ 5 h 769"/>
                  <a:gd name="T6" fmla="*/ 262 w 758"/>
                  <a:gd name="T7" fmla="*/ 96 h 769"/>
                  <a:gd name="T8" fmla="*/ 211 w 758"/>
                  <a:gd name="T9" fmla="*/ 40 h 769"/>
                  <a:gd name="T10" fmla="*/ 174 w 758"/>
                  <a:gd name="T11" fmla="*/ 155 h 769"/>
                  <a:gd name="T12" fmla="*/ 139 w 758"/>
                  <a:gd name="T13" fmla="*/ 190 h 769"/>
                  <a:gd name="T14" fmla="*/ 29 w 758"/>
                  <a:gd name="T15" fmla="*/ 233 h 769"/>
                  <a:gd name="T16" fmla="*/ 77 w 758"/>
                  <a:gd name="T17" fmla="*/ 332 h 769"/>
                  <a:gd name="T18" fmla="*/ 0 w 758"/>
                  <a:gd name="T19" fmla="*/ 345 h 769"/>
                  <a:gd name="T20" fmla="*/ 75 w 758"/>
                  <a:gd name="T21" fmla="*/ 436 h 769"/>
                  <a:gd name="T22" fmla="*/ 94 w 758"/>
                  <a:gd name="T23" fmla="*/ 500 h 769"/>
                  <a:gd name="T24" fmla="*/ 77 w 758"/>
                  <a:gd name="T25" fmla="*/ 618 h 769"/>
                  <a:gd name="T26" fmla="*/ 206 w 758"/>
                  <a:gd name="T27" fmla="*/ 639 h 769"/>
                  <a:gd name="T28" fmla="*/ 185 w 758"/>
                  <a:gd name="T29" fmla="*/ 714 h 769"/>
                  <a:gd name="T30" fmla="*/ 302 w 758"/>
                  <a:gd name="T31" fmla="*/ 685 h 769"/>
                  <a:gd name="T32" fmla="*/ 350 w 758"/>
                  <a:gd name="T33" fmla="*/ 693 h 769"/>
                  <a:gd name="T34" fmla="*/ 369 w 758"/>
                  <a:gd name="T35" fmla="*/ 768 h 769"/>
                  <a:gd name="T36" fmla="*/ 457 w 758"/>
                  <a:gd name="T37" fmla="*/ 687 h 769"/>
                  <a:gd name="T38" fmla="*/ 503 w 758"/>
                  <a:gd name="T39" fmla="*/ 671 h 769"/>
                  <a:gd name="T40" fmla="*/ 556 w 758"/>
                  <a:gd name="T41" fmla="*/ 728 h 769"/>
                  <a:gd name="T42" fmla="*/ 594 w 758"/>
                  <a:gd name="T43" fmla="*/ 615 h 769"/>
                  <a:gd name="T44" fmla="*/ 626 w 758"/>
                  <a:gd name="T45" fmla="*/ 578 h 769"/>
                  <a:gd name="T46" fmla="*/ 701 w 758"/>
                  <a:gd name="T47" fmla="*/ 605 h 769"/>
                  <a:gd name="T48" fmla="*/ 677 w 758"/>
                  <a:gd name="T49" fmla="*/ 484 h 769"/>
                  <a:gd name="T50" fmla="*/ 690 w 758"/>
                  <a:gd name="T51" fmla="*/ 428 h 769"/>
                  <a:gd name="T52" fmla="*/ 757 w 758"/>
                  <a:gd name="T53" fmla="*/ 425 h 769"/>
                  <a:gd name="T54" fmla="*/ 685 w 758"/>
                  <a:gd name="T55" fmla="*/ 332 h 769"/>
                  <a:gd name="T56" fmla="*/ 671 w 758"/>
                  <a:gd name="T57" fmla="*/ 270 h 769"/>
                  <a:gd name="T58" fmla="*/ 730 w 758"/>
                  <a:gd name="T59" fmla="*/ 217 h 769"/>
                  <a:gd name="T60" fmla="*/ 618 w 758"/>
                  <a:gd name="T61" fmla="*/ 179 h 769"/>
                  <a:gd name="T62" fmla="*/ 562 w 758"/>
                  <a:gd name="T63" fmla="*/ 128 h 769"/>
                  <a:gd name="T64" fmla="*/ 580 w 758"/>
                  <a:gd name="T65" fmla="*/ 53 h 769"/>
                  <a:gd name="T66" fmla="*/ 465 w 758"/>
                  <a:gd name="T67" fmla="*/ 86 h 769"/>
                  <a:gd name="T68" fmla="*/ 639 w 758"/>
                  <a:gd name="T69" fmla="*/ 385 h 769"/>
                  <a:gd name="T70" fmla="*/ 125 w 758"/>
                  <a:gd name="T71" fmla="*/ 385 h 769"/>
                  <a:gd name="T72" fmla="*/ 639 w 758"/>
                  <a:gd name="T73" fmla="*/ 385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8" h="769">
                    <a:moveTo>
                      <a:pt x="465" y="86"/>
                    </a:moveTo>
                    <a:lnTo>
                      <a:pt x="465" y="86"/>
                    </a:lnTo>
                    <a:cubicBezTo>
                      <a:pt x="449" y="80"/>
                      <a:pt x="433" y="77"/>
                      <a:pt x="417" y="75"/>
                    </a:cubicBezTo>
                    <a:cubicBezTo>
                      <a:pt x="414" y="72"/>
                      <a:pt x="414" y="72"/>
                      <a:pt x="414" y="72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21" y="5"/>
                      <a:pt x="321" y="5"/>
                      <a:pt x="321" y="5"/>
                    </a:cubicBezTo>
                    <a:cubicBezTo>
                      <a:pt x="310" y="83"/>
                      <a:pt x="310" y="83"/>
                      <a:pt x="310" y="83"/>
                    </a:cubicBezTo>
                    <a:cubicBezTo>
                      <a:pt x="294" y="86"/>
                      <a:pt x="278" y="91"/>
                      <a:pt x="262" y="96"/>
                    </a:cubicBezTo>
                    <a:lnTo>
                      <a:pt x="262" y="96"/>
                    </a:lnTo>
                    <a:cubicBezTo>
                      <a:pt x="211" y="40"/>
                      <a:pt x="211" y="40"/>
                      <a:pt x="211" y="40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60" y="166"/>
                      <a:pt x="150" y="176"/>
                      <a:pt x="139" y="190"/>
                    </a:cubicBezTo>
                    <a:lnTo>
                      <a:pt x="139" y="190"/>
                    </a:lnTo>
                    <a:cubicBezTo>
                      <a:pt x="67" y="166"/>
                      <a:pt x="67" y="166"/>
                      <a:pt x="67" y="166"/>
                    </a:cubicBezTo>
                    <a:cubicBezTo>
                      <a:pt x="29" y="233"/>
                      <a:pt x="29" y="233"/>
                      <a:pt x="29" y="233"/>
                    </a:cubicBezTo>
                    <a:cubicBezTo>
                      <a:pt x="88" y="283"/>
                      <a:pt x="88" y="283"/>
                      <a:pt x="88" y="283"/>
                    </a:cubicBezTo>
                    <a:cubicBezTo>
                      <a:pt x="83" y="300"/>
                      <a:pt x="80" y="310"/>
                      <a:pt x="77" y="332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75" y="436"/>
                      <a:pt x="75" y="436"/>
                      <a:pt x="75" y="436"/>
                    </a:cubicBezTo>
                    <a:cubicBezTo>
                      <a:pt x="80" y="460"/>
                      <a:pt x="85" y="479"/>
                      <a:pt x="94" y="500"/>
                    </a:cubicBezTo>
                    <a:lnTo>
                      <a:pt x="94" y="500"/>
                    </a:lnTo>
                    <a:cubicBezTo>
                      <a:pt x="37" y="551"/>
                      <a:pt x="37" y="551"/>
                      <a:pt x="37" y="551"/>
                    </a:cubicBezTo>
                    <a:cubicBezTo>
                      <a:pt x="77" y="618"/>
                      <a:pt x="77" y="618"/>
                      <a:pt x="77" y="618"/>
                    </a:cubicBezTo>
                    <a:cubicBezTo>
                      <a:pt x="150" y="591"/>
                      <a:pt x="150" y="591"/>
                      <a:pt x="150" y="591"/>
                    </a:cubicBezTo>
                    <a:cubicBezTo>
                      <a:pt x="166" y="610"/>
                      <a:pt x="185" y="626"/>
                      <a:pt x="206" y="639"/>
                    </a:cubicBezTo>
                    <a:cubicBezTo>
                      <a:pt x="206" y="642"/>
                      <a:pt x="206" y="642"/>
                      <a:pt x="206" y="642"/>
                    </a:cubicBezTo>
                    <a:cubicBezTo>
                      <a:pt x="185" y="714"/>
                      <a:pt x="185" y="714"/>
                      <a:pt x="185" y="714"/>
                    </a:cubicBezTo>
                    <a:cubicBezTo>
                      <a:pt x="257" y="746"/>
                      <a:pt x="257" y="746"/>
                      <a:pt x="257" y="746"/>
                    </a:cubicBezTo>
                    <a:cubicBezTo>
                      <a:pt x="302" y="685"/>
                      <a:pt x="302" y="685"/>
                      <a:pt x="302" y="685"/>
                    </a:cubicBezTo>
                    <a:lnTo>
                      <a:pt x="302" y="685"/>
                    </a:lnTo>
                    <a:cubicBezTo>
                      <a:pt x="318" y="687"/>
                      <a:pt x="334" y="693"/>
                      <a:pt x="350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69" y="768"/>
                      <a:pt x="369" y="768"/>
                      <a:pt x="369" y="768"/>
                    </a:cubicBezTo>
                    <a:cubicBezTo>
                      <a:pt x="446" y="765"/>
                      <a:pt x="446" y="765"/>
                      <a:pt x="446" y="765"/>
                    </a:cubicBezTo>
                    <a:cubicBezTo>
                      <a:pt x="457" y="687"/>
                      <a:pt x="457" y="687"/>
                      <a:pt x="457" y="687"/>
                    </a:cubicBezTo>
                    <a:cubicBezTo>
                      <a:pt x="457" y="685"/>
                      <a:pt x="457" y="685"/>
                      <a:pt x="457" y="685"/>
                    </a:cubicBezTo>
                    <a:cubicBezTo>
                      <a:pt x="473" y="682"/>
                      <a:pt x="489" y="677"/>
                      <a:pt x="503" y="671"/>
                    </a:cubicBezTo>
                    <a:cubicBezTo>
                      <a:pt x="505" y="674"/>
                      <a:pt x="505" y="674"/>
                      <a:pt x="505" y="674"/>
                    </a:cubicBezTo>
                    <a:cubicBezTo>
                      <a:pt x="556" y="728"/>
                      <a:pt x="556" y="728"/>
                      <a:pt x="556" y="728"/>
                    </a:cubicBezTo>
                    <a:cubicBezTo>
                      <a:pt x="620" y="687"/>
                      <a:pt x="620" y="687"/>
                      <a:pt x="620" y="687"/>
                    </a:cubicBezTo>
                    <a:cubicBezTo>
                      <a:pt x="594" y="615"/>
                      <a:pt x="594" y="615"/>
                      <a:pt x="594" y="615"/>
                    </a:cubicBezTo>
                    <a:cubicBezTo>
                      <a:pt x="591" y="612"/>
                      <a:pt x="591" y="612"/>
                      <a:pt x="591" y="612"/>
                    </a:cubicBezTo>
                    <a:cubicBezTo>
                      <a:pt x="604" y="602"/>
                      <a:pt x="615" y="591"/>
                      <a:pt x="626" y="578"/>
                    </a:cubicBezTo>
                    <a:cubicBezTo>
                      <a:pt x="628" y="578"/>
                      <a:pt x="628" y="578"/>
                      <a:pt x="628" y="578"/>
                    </a:cubicBezTo>
                    <a:cubicBezTo>
                      <a:pt x="701" y="605"/>
                      <a:pt x="701" y="605"/>
                      <a:pt x="701" y="605"/>
                    </a:cubicBezTo>
                    <a:cubicBezTo>
                      <a:pt x="738" y="535"/>
                      <a:pt x="738" y="535"/>
                      <a:pt x="738" y="535"/>
                    </a:cubicBezTo>
                    <a:cubicBezTo>
                      <a:pt x="677" y="484"/>
                      <a:pt x="677" y="484"/>
                      <a:pt x="677" y="484"/>
                    </a:cubicBezTo>
                    <a:cubicBezTo>
                      <a:pt x="677" y="481"/>
                      <a:pt x="677" y="481"/>
                      <a:pt x="677" y="481"/>
                    </a:cubicBezTo>
                    <a:cubicBezTo>
                      <a:pt x="682" y="465"/>
                      <a:pt x="685" y="452"/>
                      <a:pt x="690" y="428"/>
                    </a:cubicBezTo>
                    <a:cubicBezTo>
                      <a:pt x="693" y="428"/>
                      <a:pt x="693" y="428"/>
                      <a:pt x="693" y="428"/>
                    </a:cubicBezTo>
                    <a:cubicBezTo>
                      <a:pt x="757" y="425"/>
                      <a:pt x="757" y="425"/>
                      <a:pt x="757" y="425"/>
                    </a:cubicBezTo>
                    <a:cubicBezTo>
                      <a:pt x="757" y="348"/>
                      <a:pt x="757" y="348"/>
                      <a:pt x="757" y="348"/>
                    </a:cubicBezTo>
                    <a:cubicBezTo>
                      <a:pt x="685" y="332"/>
                      <a:pt x="685" y="332"/>
                      <a:pt x="685" y="332"/>
                    </a:cubicBezTo>
                    <a:cubicBezTo>
                      <a:pt x="687" y="332"/>
                      <a:pt x="687" y="332"/>
                      <a:pt x="687" y="332"/>
                    </a:cubicBezTo>
                    <a:cubicBezTo>
                      <a:pt x="682" y="310"/>
                      <a:pt x="679" y="289"/>
                      <a:pt x="671" y="270"/>
                    </a:cubicBezTo>
                    <a:cubicBezTo>
                      <a:pt x="674" y="267"/>
                      <a:pt x="674" y="267"/>
                      <a:pt x="674" y="267"/>
                    </a:cubicBezTo>
                    <a:cubicBezTo>
                      <a:pt x="730" y="217"/>
                      <a:pt x="730" y="217"/>
                      <a:pt x="730" y="217"/>
                    </a:cubicBezTo>
                    <a:cubicBezTo>
                      <a:pt x="690" y="152"/>
                      <a:pt x="690" y="152"/>
                      <a:pt x="690" y="152"/>
                    </a:cubicBezTo>
                    <a:cubicBezTo>
                      <a:pt x="618" y="179"/>
                      <a:pt x="618" y="179"/>
                      <a:pt x="618" y="179"/>
                    </a:cubicBezTo>
                    <a:cubicBezTo>
                      <a:pt x="615" y="179"/>
                      <a:pt x="615" y="179"/>
                      <a:pt x="615" y="179"/>
                    </a:cubicBezTo>
                    <a:cubicBezTo>
                      <a:pt x="599" y="161"/>
                      <a:pt x="580" y="144"/>
                      <a:pt x="562" y="128"/>
                    </a:cubicBezTo>
                    <a:cubicBezTo>
                      <a:pt x="562" y="126"/>
                      <a:pt x="562" y="126"/>
                      <a:pt x="562" y="126"/>
                    </a:cubicBezTo>
                    <a:cubicBezTo>
                      <a:pt x="580" y="53"/>
                      <a:pt x="580" y="53"/>
                      <a:pt x="580" y="53"/>
                    </a:cubicBezTo>
                    <a:cubicBezTo>
                      <a:pt x="511" y="21"/>
                      <a:pt x="511" y="21"/>
                      <a:pt x="511" y="21"/>
                    </a:cubicBezTo>
                    <a:cubicBezTo>
                      <a:pt x="465" y="86"/>
                      <a:pt x="465" y="86"/>
                      <a:pt x="465" y="86"/>
                    </a:cubicBezTo>
                    <a:close/>
                    <a:moveTo>
                      <a:pt x="639" y="385"/>
                    </a:moveTo>
                    <a:lnTo>
                      <a:pt x="639" y="385"/>
                    </a:lnTo>
                    <a:cubicBezTo>
                      <a:pt x="639" y="527"/>
                      <a:pt x="524" y="642"/>
                      <a:pt x="382" y="642"/>
                    </a:cubicBezTo>
                    <a:cubicBezTo>
                      <a:pt x="241" y="642"/>
                      <a:pt x="125" y="527"/>
                      <a:pt x="125" y="385"/>
                    </a:cubicBezTo>
                    <a:cubicBezTo>
                      <a:pt x="125" y="241"/>
                      <a:pt x="241" y="126"/>
                      <a:pt x="382" y="126"/>
                    </a:cubicBezTo>
                    <a:cubicBezTo>
                      <a:pt x="524" y="126"/>
                      <a:pt x="639" y="241"/>
                      <a:pt x="639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8" name="Group 607">
              <a:extLst>
                <a:ext uri="{FF2B5EF4-FFF2-40B4-BE49-F238E27FC236}">
                  <a16:creationId xmlns="" xmlns:a16="http://schemas.microsoft.com/office/drawing/2014/main" id="{0CDBE279-EB52-4B2B-B3E8-B899E4E54573}"/>
                </a:ext>
              </a:extLst>
            </p:cNvPr>
            <p:cNvGrpSpPr/>
            <p:nvPr/>
          </p:nvGrpSpPr>
          <p:grpSpPr>
            <a:xfrm>
              <a:off x="5517668" y="201051"/>
              <a:ext cx="1231328" cy="1240783"/>
              <a:chOff x="16982890" y="2802388"/>
              <a:chExt cx="1633305" cy="1645846"/>
            </a:xfrm>
            <a:solidFill>
              <a:schemeClr val="accent5"/>
            </a:solidFill>
          </p:grpSpPr>
          <p:sp>
            <p:nvSpPr>
              <p:cNvPr id="632" name="Freeform 194">
                <a:extLst>
                  <a:ext uri="{FF2B5EF4-FFF2-40B4-BE49-F238E27FC236}">
                    <a16:creationId xmlns="" xmlns:a16="http://schemas.microsoft.com/office/drawing/2014/main" id="{20BF267F-685A-4F96-A784-4581FC964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2159" y="3090094"/>
                <a:ext cx="1070534" cy="1070435"/>
              </a:xfrm>
              <a:custGeom>
                <a:avLst/>
                <a:gdLst>
                  <a:gd name="T0" fmla="*/ 433 w 1122"/>
                  <a:gd name="T1" fmla="*/ 72 h 1121"/>
                  <a:gd name="T2" fmla="*/ 433 w 1122"/>
                  <a:gd name="T3" fmla="*/ 72 h 1121"/>
                  <a:gd name="T4" fmla="*/ 72 w 1122"/>
                  <a:gd name="T5" fmla="*/ 687 h 1121"/>
                  <a:gd name="T6" fmla="*/ 687 w 1122"/>
                  <a:gd name="T7" fmla="*/ 1051 h 1121"/>
                  <a:gd name="T8" fmla="*/ 1051 w 1122"/>
                  <a:gd name="T9" fmla="*/ 433 h 1121"/>
                  <a:gd name="T10" fmla="*/ 433 w 1122"/>
                  <a:gd name="T11" fmla="*/ 7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2" h="1121">
                    <a:moveTo>
                      <a:pt x="433" y="72"/>
                    </a:moveTo>
                    <a:lnTo>
                      <a:pt x="433" y="72"/>
                    </a:lnTo>
                    <a:cubicBezTo>
                      <a:pt x="163" y="141"/>
                      <a:pt x="0" y="417"/>
                      <a:pt x="72" y="687"/>
                    </a:cubicBezTo>
                    <a:cubicBezTo>
                      <a:pt x="141" y="957"/>
                      <a:pt x="417" y="1120"/>
                      <a:pt x="687" y="1051"/>
                    </a:cubicBezTo>
                    <a:cubicBezTo>
                      <a:pt x="957" y="981"/>
                      <a:pt x="1121" y="703"/>
                      <a:pt x="1051" y="433"/>
                    </a:cubicBezTo>
                    <a:cubicBezTo>
                      <a:pt x="979" y="163"/>
                      <a:pt x="703" y="0"/>
                      <a:pt x="433" y="7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3" name="Freeform 195">
                <a:extLst>
                  <a:ext uri="{FF2B5EF4-FFF2-40B4-BE49-F238E27FC236}">
                    <a16:creationId xmlns="" xmlns:a16="http://schemas.microsoft.com/office/drawing/2014/main" id="{287B1A10-F901-4238-828E-E54F721B0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2890" y="2802388"/>
                <a:ext cx="1633305" cy="1645846"/>
              </a:xfrm>
              <a:custGeom>
                <a:avLst/>
                <a:gdLst>
                  <a:gd name="T0" fmla="*/ 861 w 1708"/>
                  <a:gd name="T1" fmla="*/ 163 h 1721"/>
                  <a:gd name="T2" fmla="*/ 749 w 1708"/>
                  <a:gd name="T3" fmla="*/ 166 h 1721"/>
                  <a:gd name="T4" fmla="*/ 503 w 1708"/>
                  <a:gd name="T5" fmla="*/ 72 h 1721"/>
                  <a:gd name="T6" fmla="*/ 431 w 1708"/>
                  <a:gd name="T7" fmla="*/ 305 h 1721"/>
                  <a:gd name="T8" fmla="*/ 286 w 1708"/>
                  <a:gd name="T9" fmla="*/ 208 h 1721"/>
                  <a:gd name="T10" fmla="*/ 270 w 1708"/>
                  <a:gd name="T11" fmla="*/ 479 h 1721"/>
                  <a:gd name="T12" fmla="*/ 212 w 1708"/>
                  <a:gd name="T13" fmla="*/ 575 h 1721"/>
                  <a:gd name="T14" fmla="*/ 0 w 1708"/>
                  <a:gd name="T15" fmla="*/ 733 h 1721"/>
                  <a:gd name="T16" fmla="*/ 158 w 1708"/>
                  <a:gd name="T17" fmla="*/ 920 h 1721"/>
                  <a:gd name="T18" fmla="*/ 6 w 1708"/>
                  <a:gd name="T19" fmla="*/ 990 h 1721"/>
                  <a:gd name="T20" fmla="*/ 220 w 1708"/>
                  <a:gd name="T21" fmla="*/ 1148 h 1721"/>
                  <a:gd name="T22" fmla="*/ 289 w 1708"/>
                  <a:gd name="T23" fmla="*/ 1276 h 1721"/>
                  <a:gd name="T24" fmla="*/ 321 w 1708"/>
                  <a:gd name="T25" fmla="*/ 1538 h 1721"/>
                  <a:gd name="T26" fmla="*/ 613 w 1708"/>
                  <a:gd name="T27" fmla="*/ 1517 h 1721"/>
                  <a:gd name="T28" fmla="*/ 610 w 1708"/>
                  <a:gd name="T29" fmla="*/ 1688 h 1721"/>
                  <a:gd name="T30" fmla="*/ 845 w 1708"/>
                  <a:gd name="T31" fmla="*/ 1557 h 1721"/>
                  <a:gd name="T32" fmla="*/ 958 w 1708"/>
                  <a:gd name="T33" fmla="*/ 1552 h 1721"/>
                  <a:gd name="T34" fmla="*/ 1038 w 1708"/>
                  <a:gd name="T35" fmla="*/ 1704 h 1721"/>
                  <a:gd name="T36" fmla="*/ 1183 w 1708"/>
                  <a:gd name="T37" fmla="*/ 1477 h 1721"/>
                  <a:gd name="T38" fmla="*/ 1276 w 1708"/>
                  <a:gd name="T39" fmla="*/ 1415 h 1721"/>
                  <a:gd name="T40" fmla="*/ 1423 w 1708"/>
                  <a:gd name="T41" fmla="*/ 1511 h 1721"/>
                  <a:gd name="T42" fmla="*/ 1439 w 1708"/>
                  <a:gd name="T43" fmla="*/ 1241 h 1721"/>
                  <a:gd name="T44" fmla="*/ 1490 w 1708"/>
                  <a:gd name="T45" fmla="*/ 1142 h 1721"/>
                  <a:gd name="T46" fmla="*/ 1664 w 1708"/>
                  <a:gd name="T47" fmla="*/ 1158 h 1721"/>
                  <a:gd name="T48" fmla="*/ 1549 w 1708"/>
                  <a:gd name="T49" fmla="*/ 915 h 1721"/>
                  <a:gd name="T50" fmla="*/ 1541 w 1708"/>
                  <a:gd name="T51" fmla="*/ 779 h 1721"/>
                  <a:gd name="T52" fmla="*/ 1688 w 1708"/>
                  <a:gd name="T53" fmla="*/ 736 h 1721"/>
                  <a:gd name="T54" fmla="*/ 1479 w 1708"/>
                  <a:gd name="T55" fmla="*/ 575 h 1721"/>
                  <a:gd name="T56" fmla="*/ 1413 w 1708"/>
                  <a:gd name="T57" fmla="*/ 450 h 1721"/>
                  <a:gd name="T58" fmla="*/ 1514 w 1708"/>
                  <a:gd name="T59" fmla="*/ 302 h 1721"/>
                  <a:gd name="T60" fmla="*/ 1247 w 1708"/>
                  <a:gd name="T61" fmla="*/ 283 h 1721"/>
                  <a:gd name="T62" fmla="*/ 1094 w 1708"/>
                  <a:gd name="T63" fmla="*/ 206 h 1721"/>
                  <a:gd name="T64" fmla="*/ 1097 w 1708"/>
                  <a:gd name="T65" fmla="*/ 32 h 1721"/>
                  <a:gd name="T66" fmla="*/ 861 w 1708"/>
                  <a:gd name="T67" fmla="*/ 163 h 1721"/>
                  <a:gd name="T68" fmla="*/ 1413 w 1708"/>
                  <a:gd name="T69" fmla="*/ 714 h 1721"/>
                  <a:gd name="T70" fmla="*/ 292 w 1708"/>
                  <a:gd name="T71" fmla="*/ 1006 h 1721"/>
                  <a:gd name="T72" fmla="*/ 1413 w 1708"/>
                  <a:gd name="T73" fmla="*/ 714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8" h="1721">
                    <a:moveTo>
                      <a:pt x="861" y="163"/>
                    </a:moveTo>
                    <a:lnTo>
                      <a:pt x="861" y="163"/>
                    </a:lnTo>
                    <a:cubicBezTo>
                      <a:pt x="827" y="163"/>
                      <a:pt x="789" y="166"/>
                      <a:pt x="752" y="171"/>
                    </a:cubicBezTo>
                    <a:cubicBezTo>
                      <a:pt x="749" y="166"/>
                      <a:pt x="749" y="166"/>
                      <a:pt x="749" y="166"/>
                    </a:cubicBezTo>
                    <a:cubicBezTo>
                      <a:pt x="669" y="16"/>
                      <a:pt x="669" y="16"/>
                      <a:pt x="669" y="16"/>
                    </a:cubicBezTo>
                    <a:cubicBezTo>
                      <a:pt x="503" y="72"/>
                      <a:pt x="503" y="72"/>
                      <a:pt x="503" y="72"/>
                    </a:cubicBezTo>
                    <a:cubicBezTo>
                      <a:pt x="527" y="243"/>
                      <a:pt x="527" y="243"/>
                      <a:pt x="527" y="243"/>
                    </a:cubicBezTo>
                    <a:cubicBezTo>
                      <a:pt x="492" y="262"/>
                      <a:pt x="460" y="281"/>
                      <a:pt x="431" y="305"/>
                    </a:cubicBezTo>
                    <a:cubicBezTo>
                      <a:pt x="428" y="302"/>
                      <a:pt x="428" y="302"/>
                      <a:pt x="428" y="302"/>
                    </a:cubicBezTo>
                    <a:cubicBezTo>
                      <a:pt x="286" y="208"/>
                      <a:pt x="286" y="208"/>
                      <a:pt x="286" y="208"/>
                    </a:cubicBezTo>
                    <a:cubicBezTo>
                      <a:pt x="169" y="337"/>
                      <a:pt x="169" y="337"/>
                      <a:pt x="169" y="337"/>
                    </a:cubicBezTo>
                    <a:cubicBezTo>
                      <a:pt x="270" y="479"/>
                      <a:pt x="270" y="479"/>
                      <a:pt x="270" y="479"/>
                    </a:cubicBezTo>
                    <a:cubicBezTo>
                      <a:pt x="249" y="508"/>
                      <a:pt x="230" y="543"/>
                      <a:pt x="214" y="578"/>
                    </a:cubicBezTo>
                    <a:cubicBezTo>
                      <a:pt x="212" y="575"/>
                      <a:pt x="212" y="575"/>
                      <a:pt x="212" y="575"/>
                    </a:cubicBezTo>
                    <a:cubicBezTo>
                      <a:pt x="43" y="562"/>
                      <a:pt x="43" y="562"/>
                      <a:pt x="43" y="562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158" y="808"/>
                      <a:pt x="158" y="808"/>
                      <a:pt x="158" y="808"/>
                    </a:cubicBezTo>
                    <a:cubicBezTo>
                      <a:pt x="155" y="845"/>
                      <a:pt x="150" y="864"/>
                      <a:pt x="158" y="920"/>
                    </a:cubicBezTo>
                    <a:cubicBezTo>
                      <a:pt x="155" y="923"/>
                      <a:pt x="155" y="923"/>
                      <a:pt x="155" y="923"/>
                    </a:cubicBezTo>
                    <a:cubicBezTo>
                      <a:pt x="6" y="990"/>
                      <a:pt x="6" y="990"/>
                      <a:pt x="6" y="990"/>
                    </a:cubicBezTo>
                    <a:cubicBezTo>
                      <a:pt x="48" y="1158"/>
                      <a:pt x="48" y="1158"/>
                      <a:pt x="48" y="1158"/>
                    </a:cubicBezTo>
                    <a:cubicBezTo>
                      <a:pt x="220" y="1148"/>
                      <a:pt x="220" y="1148"/>
                      <a:pt x="220" y="1148"/>
                    </a:cubicBezTo>
                    <a:cubicBezTo>
                      <a:pt x="241" y="1193"/>
                      <a:pt x="262" y="1236"/>
                      <a:pt x="292" y="1276"/>
                    </a:cubicBezTo>
                    <a:cubicBezTo>
                      <a:pt x="289" y="1276"/>
                      <a:pt x="289" y="1276"/>
                      <a:pt x="289" y="1276"/>
                    </a:cubicBezTo>
                    <a:cubicBezTo>
                      <a:pt x="196" y="1418"/>
                      <a:pt x="196" y="1418"/>
                      <a:pt x="196" y="1418"/>
                    </a:cubicBezTo>
                    <a:cubicBezTo>
                      <a:pt x="321" y="1538"/>
                      <a:pt x="321" y="1538"/>
                      <a:pt x="321" y="1538"/>
                    </a:cubicBezTo>
                    <a:cubicBezTo>
                      <a:pt x="463" y="1439"/>
                      <a:pt x="463" y="1439"/>
                      <a:pt x="463" y="1439"/>
                    </a:cubicBezTo>
                    <a:cubicBezTo>
                      <a:pt x="508" y="1471"/>
                      <a:pt x="559" y="1495"/>
                      <a:pt x="613" y="1517"/>
                    </a:cubicBezTo>
                    <a:cubicBezTo>
                      <a:pt x="613" y="1519"/>
                      <a:pt x="613" y="1519"/>
                      <a:pt x="613" y="1519"/>
                    </a:cubicBezTo>
                    <a:cubicBezTo>
                      <a:pt x="610" y="1688"/>
                      <a:pt x="610" y="1688"/>
                      <a:pt x="610" y="1688"/>
                    </a:cubicBezTo>
                    <a:cubicBezTo>
                      <a:pt x="781" y="1720"/>
                      <a:pt x="781" y="1720"/>
                      <a:pt x="781" y="1720"/>
                    </a:cubicBezTo>
                    <a:cubicBezTo>
                      <a:pt x="845" y="1557"/>
                      <a:pt x="845" y="1557"/>
                      <a:pt x="845" y="1557"/>
                    </a:cubicBezTo>
                    <a:lnTo>
                      <a:pt x="845" y="1557"/>
                    </a:lnTo>
                    <a:cubicBezTo>
                      <a:pt x="883" y="1557"/>
                      <a:pt x="920" y="1557"/>
                      <a:pt x="958" y="1552"/>
                    </a:cubicBezTo>
                    <a:cubicBezTo>
                      <a:pt x="960" y="1554"/>
                      <a:pt x="960" y="1554"/>
                      <a:pt x="960" y="1554"/>
                    </a:cubicBezTo>
                    <a:cubicBezTo>
                      <a:pt x="1038" y="1704"/>
                      <a:pt x="1038" y="1704"/>
                      <a:pt x="1038" y="1704"/>
                    </a:cubicBezTo>
                    <a:cubicBezTo>
                      <a:pt x="1204" y="1651"/>
                      <a:pt x="1204" y="1651"/>
                      <a:pt x="1204" y="1651"/>
                    </a:cubicBezTo>
                    <a:cubicBezTo>
                      <a:pt x="1183" y="1477"/>
                      <a:pt x="1183" y="1477"/>
                      <a:pt x="1183" y="1477"/>
                    </a:cubicBezTo>
                    <a:cubicBezTo>
                      <a:pt x="1183" y="1474"/>
                      <a:pt x="1183" y="1474"/>
                      <a:pt x="1183" y="1474"/>
                    </a:cubicBezTo>
                    <a:cubicBezTo>
                      <a:pt x="1214" y="1458"/>
                      <a:pt x="1247" y="1437"/>
                      <a:pt x="1276" y="1415"/>
                    </a:cubicBezTo>
                    <a:cubicBezTo>
                      <a:pt x="1281" y="1418"/>
                      <a:pt x="1281" y="1418"/>
                      <a:pt x="1281" y="1418"/>
                    </a:cubicBezTo>
                    <a:cubicBezTo>
                      <a:pt x="1423" y="1511"/>
                      <a:pt x="1423" y="1511"/>
                      <a:pt x="1423" y="1511"/>
                    </a:cubicBezTo>
                    <a:cubicBezTo>
                      <a:pt x="1541" y="1383"/>
                      <a:pt x="1541" y="1383"/>
                      <a:pt x="1541" y="1383"/>
                    </a:cubicBezTo>
                    <a:cubicBezTo>
                      <a:pt x="1439" y="1241"/>
                      <a:pt x="1439" y="1241"/>
                      <a:pt x="1439" y="1241"/>
                    </a:cubicBezTo>
                    <a:cubicBezTo>
                      <a:pt x="1437" y="1241"/>
                      <a:pt x="1437" y="1241"/>
                      <a:pt x="1437" y="1241"/>
                    </a:cubicBezTo>
                    <a:cubicBezTo>
                      <a:pt x="1458" y="1209"/>
                      <a:pt x="1474" y="1177"/>
                      <a:pt x="1490" y="1142"/>
                    </a:cubicBezTo>
                    <a:cubicBezTo>
                      <a:pt x="1495" y="1145"/>
                      <a:pt x="1495" y="1145"/>
                      <a:pt x="1495" y="1145"/>
                    </a:cubicBezTo>
                    <a:cubicBezTo>
                      <a:pt x="1664" y="1158"/>
                      <a:pt x="1664" y="1158"/>
                      <a:pt x="1664" y="1158"/>
                    </a:cubicBezTo>
                    <a:cubicBezTo>
                      <a:pt x="1707" y="990"/>
                      <a:pt x="1707" y="990"/>
                      <a:pt x="1707" y="990"/>
                    </a:cubicBezTo>
                    <a:cubicBezTo>
                      <a:pt x="1549" y="915"/>
                      <a:pt x="1549" y="915"/>
                      <a:pt x="1549" y="915"/>
                    </a:cubicBezTo>
                    <a:cubicBezTo>
                      <a:pt x="1544" y="901"/>
                      <a:pt x="1544" y="901"/>
                      <a:pt x="1544" y="901"/>
                    </a:cubicBezTo>
                    <a:cubicBezTo>
                      <a:pt x="1549" y="867"/>
                      <a:pt x="1549" y="835"/>
                      <a:pt x="1541" y="779"/>
                    </a:cubicBezTo>
                    <a:cubicBezTo>
                      <a:pt x="1549" y="779"/>
                      <a:pt x="1549" y="779"/>
                      <a:pt x="1549" y="779"/>
                    </a:cubicBezTo>
                    <a:cubicBezTo>
                      <a:pt x="1688" y="736"/>
                      <a:pt x="1688" y="736"/>
                      <a:pt x="1688" y="736"/>
                    </a:cubicBezTo>
                    <a:cubicBezTo>
                      <a:pt x="1643" y="567"/>
                      <a:pt x="1643" y="567"/>
                      <a:pt x="1643" y="567"/>
                    </a:cubicBezTo>
                    <a:cubicBezTo>
                      <a:pt x="1479" y="575"/>
                      <a:pt x="1479" y="575"/>
                      <a:pt x="1479" y="575"/>
                    </a:cubicBezTo>
                    <a:cubicBezTo>
                      <a:pt x="1482" y="575"/>
                      <a:pt x="1482" y="575"/>
                      <a:pt x="1482" y="575"/>
                    </a:cubicBezTo>
                    <a:cubicBezTo>
                      <a:pt x="1463" y="530"/>
                      <a:pt x="1442" y="487"/>
                      <a:pt x="1413" y="450"/>
                    </a:cubicBezTo>
                    <a:cubicBezTo>
                      <a:pt x="1418" y="444"/>
                      <a:pt x="1418" y="444"/>
                      <a:pt x="1418" y="444"/>
                    </a:cubicBezTo>
                    <a:cubicBezTo>
                      <a:pt x="1514" y="302"/>
                      <a:pt x="1514" y="302"/>
                      <a:pt x="1514" y="302"/>
                    </a:cubicBezTo>
                    <a:cubicBezTo>
                      <a:pt x="1388" y="182"/>
                      <a:pt x="1388" y="182"/>
                      <a:pt x="1388" y="182"/>
                    </a:cubicBezTo>
                    <a:cubicBezTo>
                      <a:pt x="1247" y="283"/>
                      <a:pt x="1247" y="283"/>
                      <a:pt x="1247" y="283"/>
                    </a:cubicBezTo>
                    <a:cubicBezTo>
                      <a:pt x="1244" y="283"/>
                      <a:pt x="1244" y="283"/>
                      <a:pt x="1244" y="283"/>
                    </a:cubicBezTo>
                    <a:cubicBezTo>
                      <a:pt x="1199" y="251"/>
                      <a:pt x="1148" y="227"/>
                      <a:pt x="1094" y="206"/>
                    </a:cubicBezTo>
                    <a:cubicBezTo>
                      <a:pt x="1097" y="201"/>
                      <a:pt x="1097" y="201"/>
                      <a:pt x="1097" y="201"/>
                    </a:cubicBezTo>
                    <a:cubicBezTo>
                      <a:pt x="1097" y="32"/>
                      <a:pt x="1097" y="32"/>
                      <a:pt x="1097" y="32"/>
                    </a:cubicBezTo>
                    <a:cubicBezTo>
                      <a:pt x="926" y="0"/>
                      <a:pt x="926" y="0"/>
                      <a:pt x="926" y="0"/>
                    </a:cubicBezTo>
                    <a:cubicBezTo>
                      <a:pt x="861" y="163"/>
                      <a:pt x="861" y="163"/>
                      <a:pt x="861" y="163"/>
                    </a:cubicBezTo>
                    <a:close/>
                    <a:moveTo>
                      <a:pt x="1413" y="714"/>
                    </a:moveTo>
                    <a:lnTo>
                      <a:pt x="1413" y="714"/>
                    </a:lnTo>
                    <a:cubicBezTo>
                      <a:pt x="1493" y="1025"/>
                      <a:pt x="1308" y="1340"/>
                      <a:pt x="998" y="1420"/>
                    </a:cubicBezTo>
                    <a:cubicBezTo>
                      <a:pt x="688" y="1501"/>
                      <a:pt x="372" y="1316"/>
                      <a:pt x="292" y="1006"/>
                    </a:cubicBezTo>
                    <a:cubicBezTo>
                      <a:pt x="212" y="695"/>
                      <a:pt x="399" y="380"/>
                      <a:pt x="706" y="300"/>
                    </a:cubicBezTo>
                    <a:cubicBezTo>
                      <a:pt x="1017" y="219"/>
                      <a:pt x="1332" y="407"/>
                      <a:pt x="1413" y="7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9" name="Group 608">
              <a:extLst>
                <a:ext uri="{FF2B5EF4-FFF2-40B4-BE49-F238E27FC236}">
                  <a16:creationId xmlns="" xmlns:a16="http://schemas.microsoft.com/office/drawing/2014/main" id="{992B3B77-19DA-4587-BF8D-1C7B95BA2060}"/>
                </a:ext>
              </a:extLst>
            </p:cNvPr>
            <p:cNvGrpSpPr/>
            <p:nvPr/>
          </p:nvGrpSpPr>
          <p:grpSpPr>
            <a:xfrm>
              <a:off x="7064803" y="1177091"/>
              <a:ext cx="1033550" cy="1027075"/>
              <a:chOff x="19035099" y="4097064"/>
              <a:chExt cx="1370960" cy="1362372"/>
            </a:xfrm>
            <a:solidFill>
              <a:srgbClr val="0099FF"/>
            </a:solidFill>
          </p:grpSpPr>
          <p:sp>
            <p:nvSpPr>
              <p:cNvPr id="630" name="Freeform 198">
                <a:extLst>
                  <a:ext uri="{FF2B5EF4-FFF2-40B4-BE49-F238E27FC236}">
                    <a16:creationId xmlns="" xmlns:a16="http://schemas.microsoft.com/office/drawing/2014/main" id="{98C5CAF3-EC63-49D3-B82A-52103FA7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3592" y="4325536"/>
                <a:ext cx="905511" cy="905427"/>
              </a:xfrm>
              <a:custGeom>
                <a:avLst/>
                <a:gdLst>
                  <a:gd name="T0" fmla="*/ 224 w 950"/>
                  <a:gd name="T1" fmla="*/ 139 h 951"/>
                  <a:gd name="T2" fmla="*/ 224 w 950"/>
                  <a:gd name="T3" fmla="*/ 139 h 951"/>
                  <a:gd name="T4" fmla="*/ 139 w 950"/>
                  <a:gd name="T5" fmla="*/ 725 h 951"/>
                  <a:gd name="T6" fmla="*/ 725 w 950"/>
                  <a:gd name="T7" fmla="*/ 810 h 951"/>
                  <a:gd name="T8" fmla="*/ 810 w 950"/>
                  <a:gd name="T9" fmla="*/ 224 h 951"/>
                  <a:gd name="T10" fmla="*/ 224 w 950"/>
                  <a:gd name="T11" fmla="*/ 139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0" h="951">
                    <a:moveTo>
                      <a:pt x="224" y="139"/>
                    </a:moveTo>
                    <a:lnTo>
                      <a:pt x="224" y="139"/>
                    </a:lnTo>
                    <a:cubicBezTo>
                      <a:pt x="40" y="278"/>
                      <a:pt x="0" y="540"/>
                      <a:pt x="139" y="725"/>
                    </a:cubicBezTo>
                    <a:cubicBezTo>
                      <a:pt x="278" y="912"/>
                      <a:pt x="540" y="950"/>
                      <a:pt x="725" y="810"/>
                    </a:cubicBezTo>
                    <a:cubicBezTo>
                      <a:pt x="912" y="674"/>
                      <a:pt x="949" y="409"/>
                      <a:pt x="810" y="224"/>
                    </a:cubicBezTo>
                    <a:cubicBezTo>
                      <a:pt x="674" y="40"/>
                      <a:pt x="412" y="0"/>
                      <a:pt x="224" y="13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1" name="Freeform 199">
                <a:extLst>
                  <a:ext uri="{FF2B5EF4-FFF2-40B4-BE49-F238E27FC236}">
                    <a16:creationId xmlns="" xmlns:a16="http://schemas.microsoft.com/office/drawing/2014/main" id="{112CFFCE-6F1E-4B7A-B296-34FB05D2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5099" y="4097064"/>
                <a:ext cx="1370960" cy="1362372"/>
              </a:xfrm>
              <a:custGeom>
                <a:avLst/>
                <a:gdLst>
                  <a:gd name="T0" fmla="*/ 503 w 1432"/>
                  <a:gd name="T1" fmla="*/ 174 h 1424"/>
                  <a:gd name="T2" fmla="*/ 417 w 1432"/>
                  <a:gd name="T3" fmla="*/ 211 h 1424"/>
                  <a:gd name="T4" fmla="*/ 200 w 1432"/>
                  <a:gd name="T5" fmla="*/ 216 h 1424"/>
                  <a:gd name="T6" fmla="*/ 216 w 1432"/>
                  <a:gd name="T7" fmla="*/ 417 h 1424"/>
                  <a:gd name="T8" fmla="*/ 74 w 1432"/>
                  <a:gd name="T9" fmla="*/ 390 h 1424"/>
                  <a:gd name="T10" fmla="*/ 147 w 1432"/>
                  <a:gd name="T11" fmla="*/ 601 h 1424"/>
                  <a:gd name="T12" fmla="*/ 133 w 1432"/>
                  <a:gd name="T13" fmla="*/ 695 h 1424"/>
                  <a:gd name="T14" fmla="*/ 18 w 1432"/>
                  <a:gd name="T15" fmla="*/ 880 h 1424"/>
                  <a:gd name="T16" fmla="*/ 200 w 1432"/>
                  <a:gd name="T17" fmla="*/ 976 h 1424"/>
                  <a:gd name="T18" fmla="*/ 102 w 1432"/>
                  <a:gd name="T19" fmla="*/ 1075 h 1424"/>
                  <a:gd name="T20" fmla="*/ 315 w 1432"/>
                  <a:gd name="T21" fmla="*/ 1131 h 1424"/>
                  <a:gd name="T22" fmla="*/ 412 w 1432"/>
                  <a:gd name="T23" fmla="*/ 1209 h 1424"/>
                  <a:gd name="T24" fmla="*/ 516 w 1432"/>
                  <a:gd name="T25" fmla="*/ 1399 h 1424"/>
                  <a:gd name="T26" fmla="*/ 735 w 1432"/>
                  <a:gd name="T27" fmla="*/ 1292 h 1424"/>
                  <a:gd name="T28" fmla="*/ 786 w 1432"/>
                  <a:gd name="T29" fmla="*/ 1423 h 1424"/>
                  <a:gd name="T30" fmla="*/ 925 w 1432"/>
                  <a:gd name="T31" fmla="*/ 1249 h 1424"/>
                  <a:gd name="T32" fmla="*/ 1008 w 1432"/>
                  <a:gd name="T33" fmla="*/ 1209 h 1424"/>
                  <a:gd name="T34" fmla="*/ 1120 w 1432"/>
                  <a:gd name="T35" fmla="*/ 1303 h 1424"/>
                  <a:gd name="T36" fmla="*/ 1158 w 1432"/>
                  <a:gd name="T37" fmla="*/ 1083 h 1424"/>
                  <a:gd name="T38" fmla="*/ 1211 w 1432"/>
                  <a:gd name="T39" fmla="*/ 1005 h 1424"/>
                  <a:gd name="T40" fmla="*/ 1353 w 1432"/>
                  <a:gd name="T41" fmla="*/ 1035 h 1424"/>
                  <a:gd name="T42" fmla="*/ 1281 w 1432"/>
                  <a:gd name="T43" fmla="*/ 824 h 1424"/>
                  <a:gd name="T44" fmla="*/ 1292 w 1432"/>
                  <a:gd name="T45" fmla="*/ 730 h 1424"/>
                  <a:gd name="T46" fmla="*/ 1431 w 1432"/>
                  <a:gd name="T47" fmla="*/ 687 h 1424"/>
                  <a:gd name="T48" fmla="*/ 1265 w 1432"/>
                  <a:gd name="T49" fmla="*/ 537 h 1424"/>
                  <a:gd name="T50" fmla="*/ 1217 w 1432"/>
                  <a:gd name="T51" fmla="*/ 436 h 1424"/>
                  <a:gd name="T52" fmla="*/ 1316 w 1432"/>
                  <a:gd name="T53" fmla="*/ 358 h 1424"/>
                  <a:gd name="T54" fmla="*/ 1104 w 1432"/>
                  <a:gd name="T55" fmla="*/ 300 h 1424"/>
                  <a:gd name="T56" fmla="*/ 1014 w 1432"/>
                  <a:gd name="T57" fmla="*/ 222 h 1424"/>
                  <a:gd name="T58" fmla="*/ 1046 w 1432"/>
                  <a:gd name="T59" fmla="*/ 80 h 1424"/>
                  <a:gd name="T60" fmla="*/ 834 w 1432"/>
                  <a:gd name="T61" fmla="*/ 147 h 1424"/>
                  <a:gd name="T62" fmla="*/ 695 w 1432"/>
                  <a:gd name="T63" fmla="*/ 136 h 1424"/>
                  <a:gd name="T64" fmla="*/ 642 w 1432"/>
                  <a:gd name="T65" fmla="*/ 0 h 1424"/>
                  <a:gd name="T66" fmla="*/ 503 w 1432"/>
                  <a:gd name="T67" fmla="*/ 174 h 1424"/>
                  <a:gd name="T68" fmla="*/ 1096 w 1432"/>
                  <a:gd name="T69" fmla="*/ 428 h 1424"/>
                  <a:gd name="T70" fmla="*/ 329 w 1432"/>
                  <a:gd name="T71" fmla="*/ 1000 h 1424"/>
                  <a:gd name="T72" fmla="*/ 1096 w 1432"/>
                  <a:gd name="T73" fmla="*/ 428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32" h="1424">
                    <a:moveTo>
                      <a:pt x="503" y="174"/>
                    </a:moveTo>
                    <a:lnTo>
                      <a:pt x="503" y="174"/>
                    </a:lnTo>
                    <a:cubicBezTo>
                      <a:pt x="476" y="187"/>
                      <a:pt x="447" y="198"/>
                      <a:pt x="420" y="214"/>
                    </a:cubicBezTo>
                    <a:cubicBezTo>
                      <a:pt x="417" y="211"/>
                      <a:pt x="417" y="211"/>
                      <a:pt x="417" y="211"/>
                    </a:cubicBezTo>
                    <a:cubicBezTo>
                      <a:pt x="310" y="123"/>
                      <a:pt x="310" y="123"/>
                      <a:pt x="310" y="123"/>
                    </a:cubicBezTo>
                    <a:cubicBezTo>
                      <a:pt x="200" y="216"/>
                      <a:pt x="200" y="216"/>
                      <a:pt x="200" y="216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51" y="366"/>
                      <a:pt x="232" y="390"/>
                      <a:pt x="216" y="417"/>
                    </a:cubicBezTo>
                    <a:cubicBezTo>
                      <a:pt x="214" y="417"/>
                      <a:pt x="214" y="417"/>
                      <a:pt x="214" y="417"/>
                    </a:cubicBezTo>
                    <a:cubicBezTo>
                      <a:pt x="74" y="390"/>
                      <a:pt x="74" y="390"/>
                      <a:pt x="74" y="390"/>
                    </a:cubicBezTo>
                    <a:cubicBezTo>
                      <a:pt x="24" y="524"/>
                      <a:pt x="24" y="524"/>
                      <a:pt x="24" y="524"/>
                    </a:cubicBezTo>
                    <a:cubicBezTo>
                      <a:pt x="147" y="601"/>
                      <a:pt x="147" y="601"/>
                      <a:pt x="147" y="601"/>
                    </a:cubicBezTo>
                    <a:cubicBezTo>
                      <a:pt x="142" y="631"/>
                      <a:pt x="136" y="663"/>
                      <a:pt x="136" y="693"/>
                    </a:cubicBezTo>
                    <a:cubicBezTo>
                      <a:pt x="133" y="695"/>
                      <a:pt x="133" y="695"/>
                      <a:pt x="133" y="695"/>
                    </a:cubicBezTo>
                    <a:cubicBezTo>
                      <a:pt x="0" y="738"/>
                      <a:pt x="0" y="738"/>
                      <a:pt x="0" y="738"/>
                    </a:cubicBezTo>
                    <a:cubicBezTo>
                      <a:pt x="18" y="880"/>
                      <a:pt x="18" y="880"/>
                      <a:pt x="18" y="880"/>
                    </a:cubicBezTo>
                    <a:cubicBezTo>
                      <a:pt x="163" y="888"/>
                      <a:pt x="163" y="888"/>
                      <a:pt x="163" y="888"/>
                    </a:cubicBezTo>
                    <a:cubicBezTo>
                      <a:pt x="173" y="917"/>
                      <a:pt x="176" y="936"/>
                      <a:pt x="200" y="976"/>
                    </a:cubicBezTo>
                    <a:cubicBezTo>
                      <a:pt x="198" y="979"/>
                      <a:pt x="198" y="979"/>
                      <a:pt x="198" y="979"/>
                    </a:cubicBezTo>
                    <a:cubicBezTo>
                      <a:pt x="102" y="1075"/>
                      <a:pt x="102" y="1075"/>
                      <a:pt x="102" y="1075"/>
                    </a:cubicBezTo>
                    <a:cubicBezTo>
                      <a:pt x="189" y="1190"/>
                      <a:pt x="189" y="1190"/>
                      <a:pt x="189" y="1190"/>
                    </a:cubicBezTo>
                    <a:cubicBezTo>
                      <a:pt x="315" y="1131"/>
                      <a:pt x="315" y="1131"/>
                      <a:pt x="315" y="1131"/>
                    </a:cubicBezTo>
                    <a:cubicBezTo>
                      <a:pt x="347" y="1158"/>
                      <a:pt x="377" y="1185"/>
                      <a:pt x="412" y="1206"/>
                    </a:cubicBezTo>
                    <a:cubicBezTo>
                      <a:pt x="412" y="1209"/>
                      <a:pt x="412" y="1209"/>
                      <a:pt x="412" y="1209"/>
                    </a:cubicBezTo>
                    <a:cubicBezTo>
                      <a:pt x="382" y="1345"/>
                      <a:pt x="382" y="1345"/>
                      <a:pt x="382" y="1345"/>
                    </a:cubicBezTo>
                    <a:cubicBezTo>
                      <a:pt x="516" y="1399"/>
                      <a:pt x="516" y="1399"/>
                      <a:pt x="516" y="1399"/>
                    </a:cubicBezTo>
                    <a:cubicBezTo>
                      <a:pt x="593" y="1278"/>
                      <a:pt x="593" y="1278"/>
                      <a:pt x="593" y="1278"/>
                    </a:cubicBezTo>
                    <a:cubicBezTo>
                      <a:pt x="639" y="1289"/>
                      <a:pt x="687" y="1292"/>
                      <a:pt x="735" y="1292"/>
                    </a:cubicBezTo>
                    <a:cubicBezTo>
                      <a:pt x="735" y="1294"/>
                      <a:pt x="735" y="1294"/>
                      <a:pt x="735" y="1294"/>
                    </a:cubicBezTo>
                    <a:cubicBezTo>
                      <a:pt x="786" y="1423"/>
                      <a:pt x="786" y="1423"/>
                      <a:pt x="786" y="1423"/>
                    </a:cubicBezTo>
                    <a:cubicBezTo>
                      <a:pt x="928" y="1396"/>
                      <a:pt x="928" y="1396"/>
                      <a:pt x="928" y="1396"/>
                    </a:cubicBezTo>
                    <a:cubicBezTo>
                      <a:pt x="925" y="1249"/>
                      <a:pt x="925" y="1249"/>
                      <a:pt x="925" y="1249"/>
                    </a:cubicBezTo>
                    <a:lnTo>
                      <a:pt x="925" y="1249"/>
                    </a:lnTo>
                    <a:cubicBezTo>
                      <a:pt x="955" y="1238"/>
                      <a:pt x="981" y="1225"/>
                      <a:pt x="1008" y="1209"/>
                    </a:cubicBezTo>
                    <a:cubicBezTo>
                      <a:pt x="1011" y="1212"/>
                      <a:pt x="1011" y="1212"/>
                      <a:pt x="1011" y="1212"/>
                    </a:cubicBezTo>
                    <a:cubicBezTo>
                      <a:pt x="1120" y="1303"/>
                      <a:pt x="1120" y="1303"/>
                      <a:pt x="1120" y="1303"/>
                    </a:cubicBezTo>
                    <a:cubicBezTo>
                      <a:pt x="1230" y="1209"/>
                      <a:pt x="1230" y="1209"/>
                      <a:pt x="1230" y="1209"/>
                    </a:cubicBezTo>
                    <a:cubicBezTo>
                      <a:pt x="1158" y="1083"/>
                      <a:pt x="1158" y="1083"/>
                      <a:pt x="1158" y="1083"/>
                    </a:cubicBezTo>
                    <a:cubicBezTo>
                      <a:pt x="1158" y="1080"/>
                      <a:pt x="1158" y="1080"/>
                      <a:pt x="1158" y="1080"/>
                    </a:cubicBezTo>
                    <a:cubicBezTo>
                      <a:pt x="1176" y="1056"/>
                      <a:pt x="1195" y="1032"/>
                      <a:pt x="1211" y="1005"/>
                    </a:cubicBezTo>
                    <a:cubicBezTo>
                      <a:pt x="1217" y="1008"/>
                      <a:pt x="1217" y="1008"/>
                      <a:pt x="1217" y="1008"/>
                    </a:cubicBezTo>
                    <a:cubicBezTo>
                      <a:pt x="1353" y="1035"/>
                      <a:pt x="1353" y="1035"/>
                      <a:pt x="1353" y="1035"/>
                    </a:cubicBezTo>
                    <a:cubicBezTo>
                      <a:pt x="1404" y="899"/>
                      <a:pt x="1404" y="899"/>
                      <a:pt x="1404" y="899"/>
                    </a:cubicBezTo>
                    <a:cubicBezTo>
                      <a:pt x="1281" y="824"/>
                      <a:pt x="1281" y="824"/>
                      <a:pt x="1281" y="824"/>
                    </a:cubicBezTo>
                    <a:lnTo>
                      <a:pt x="1281" y="824"/>
                    </a:lnTo>
                    <a:cubicBezTo>
                      <a:pt x="1286" y="791"/>
                      <a:pt x="1289" y="762"/>
                      <a:pt x="1292" y="730"/>
                    </a:cubicBezTo>
                    <a:cubicBezTo>
                      <a:pt x="1297" y="730"/>
                      <a:pt x="1297" y="730"/>
                      <a:pt x="1297" y="730"/>
                    </a:cubicBezTo>
                    <a:cubicBezTo>
                      <a:pt x="1431" y="687"/>
                      <a:pt x="1431" y="687"/>
                      <a:pt x="1431" y="687"/>
                    </a:cubicBezTo>
                    <a:cubicBezTo>
                      <a:pt x="1409" y="545"/>
                      <a:pt x="1409" y="545"/>
                      <a:pt x="1409" y="545"/>
                    </a:cubicBezTo>
                    <a:cubicBezTo>
                      <a:pt x="1265" y="537"/>
                      <a:pt x="1265" y="537"/>
                      <a:pt x="1265" y="537"/>
                    </a:cubicBezTo>
                    <a:cubicBezTo>
                      <a:pt x="1257" y="530"/>
                      <a:pt x="1257" y="530"/>
                      <a:pt x="1257" y="530"/>
                    </a:cubicBezTo>
                    <a:cubicBezTo>
                      <a:pt x="1249" y="500"/>
                      <a:pt x="1241" y="476"/>
                      <a:pt x="1217" y="436"/>
                    </a:cubicBezTo>
                    <a:cubicBezTo>
                      <a:pt x="1219" y="433"/>
                      <a:pt x="1219" y="433"/>
                      <a:pt x="1219" y="433"/>
                    </a:cubicBezTo>
                    <a:cubicBezTo>
                      <a:pt x="1316" y="358"/>
                      <a:pt x="1316" y="358"/>
                      <a:pt x="1316" y="358"/>
                    </a:cubicBezTo>
                    <a:cubicBezTo>
                      <a:pt x="1230" y="241"/>
                      <a:pt x="1230" y="241"/>
                      <a:pt x="1230" y="241"/>
                    </a:cubicBezTo>
                    <a:cubicBezTo>
                      <a:pt x="1104" y="300"/>
                      <a:pt x="1104" y="300"/>
                      <a:pt x="1104" y="300"/>
                    </a:cubicBezTo>
                    <a:cubicBezTo>
                      <a:pt x="1107" y="297"/>
                      <a:pt x="1107" y="297"/>
                      <a:pt x="1107" y="297"/>
                    </a:cubicBezTo>
                    <a:cubicBezTo>
                      <a:pt x="1078" y="270"/>
                      <a:pt x="1048" y="243"/>
                      <a:pt x="1014" y="222"/>
                    </a:cubicBezTo>
                    <a:cubicBezTo>
                      <a:pt x="1016" y="216"/>
                      <a:pt x="1016" y="216"/>
                      <a:pt x="1016" y="216"/>
                    </a:cubicBezTo>
                    <a:cubicBezTo>
                      <a:pt x="1046" y="80"/>
                      <a:pt x="1046" y="80"/>
                      <a:pt x="1046" y="80"/>
                    </a:cubicBezTo>
                    <a:cubicBezTo>
                      <a:pt x="912" y="27"/>
                      <a:pt x="912" y="27"/>
                      <a:pt x="912" y="27"/>
                    </a:cubicBezTo>
                    <a:cubicBezTo>
                      <a:pt x="834" y="147"/>
                      <a:pt x="834" y="147"/>
                      <a:pt x="834" y="147"/>
                    </a:cubicBezTo>
                    <a:lnTo>
                      <a:pt x="834" y="147"/>
                    </a:lnTo>
                    <a:cubicBezTo>
                      <a:pt x="789" y="139"/>
                      <a:pt x="743" y="133"/>
                      <a:pt x="695" y="136"/>
                    </a:cubicBezTo>
                    <a:cubicBezTo>
                      <a:pt x="695" y="131"/>
                      <a:pt x="695" y="131"/>
                      <a:pt x="695" y="131"/>
                    </a:cubicBezTo>
                    <a:cubicBezTo>
                      <a:pt x="642" y="0"/>
                      <a:pt x="642" y="0"/>
                      <a:pt x="642" y="0"/>
                    </a:cubicBezTo>
                    <a:cubicBezTo>
                      <a:pt x="503" y="29"/>
                      <a:pt x="503" y="29"/>
                      <a:pt x="503" y="29"/>
                    </a:cubicBezTo>
                    <a:cubicBezTo>
                      <a:pt x="503" y="174"/>
                      <a:pt x="503" y="174"/>
                      <a:pt x="503" y="174"/>
                    </a:cubicBezTo>
                    <a:close/>
                    <a:moveTo>
                      <a:pt x="1096" y="428"/>
                    </a:moveTo>
                    <a:lnTo>
                      <a:pt x="1096" y="428"/>
                    </a:lnTo>
                    <a:cubicBezTo>
                      <a:pt x="1257" y="639"/>
                      <a:pt x="1211" y="939"/>
                      <a:pt x="1000" y="1097"/>
                    </a:cubicBezTo>
                    <a:cubicBezTo>
                      <a:pt x="786" y="1254"/>
                      <a:pt x="487" y="1212"/>
                      <a:pt x="329" y="1000"/>
                    </a:cubicBezTo>
                    <a:cubicBezTo>
                      <a:pt x="171" y="786"/>
                      <a:pt x="214" y="487"/>
                      <a:pt x="428" y="329"/>
                    </a:cubicBezTo>
                    <a:cubicBezTo>
                      <a:pt x="639" y="171"/>
                      <a:pt x="939" y="214"/>
                      <a:pt x="1096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0" name="Group 609">
              <a:extLst>
                <a:ext uri="{FF2B5EF4-FFF2-40B4-BE49-F238E27FC236}">
                  <a16:creationId xmlns="" xmlns:a16="http://schemas.microsoft.com/office/drawing/2014/main" id="{9F997E55-0FCD-4F02-B8BE-46F6FECAF4EF}"/>
                </a:ext>
              </a:extLst>
            </p:cNvPr>
            <p:cNvGrpSpPr/>
            <p:nvPr/>
          </p:nvGrpSpPr>
          <p:grpSpPr>
            <a:xfrm>
              <a:off x="4678706" y="615709"/>
              <a:ext cx="902761" cy="918626"/>
              <a:chOff x="15870042" y="3352414"/>
              <a:chExt cx="1197475" cy="1218519"/>
            </a:xfrm>
            <a:solidFill>
              <a:schemeClr val="accent1"/>
            </a:solidFill>
          </p:grpSpPr>
          <p:sp>
            <p:nvSpPr>
              <p:cNvPr id="628" name="Freeform 200">
                <a:extLst>
                  <a:ext uri="{FF2B5EF4-FFF2-40B4-BE49-F238E27FC236}">
                    <a16:creationId xmlns="" xmlns:a16="http://schemas.microsoft.com/office/drawing/2014/main" id="{69F77CC4-F30A-4692-8C52-3213DD5AF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9693" y="3606272"/>
                <a:ext cx="715100" cy="710803"/>
              </a:xfrm>
              <a:custGeom>
                <a:avLst/>
                <a:gdLst>
                  <a:gd name="T0" fmla="*/ 375 w 748"/>
                  <a:gd name="T1" fmla="*/ 0 h 747"/>
                  <a:gd name="T2" fmla="*/ 375 w 748"/>
                  <a:gd name="T3" fmla="*/ 0 h 747"/>
                  <a:gd name="T4" fmla="*/ 0 w 748"/>
                  <a:gd name="T5" fmla="*/ 372 h 747"/>
                  <a:gd name="T6" fmla="*/ 375 w 748"/>
                  <a:gd name="T7" fmla="*/ 746 h 747"/>
                  <a:gd name="T8" fmla="*/ 747 w 748"/>
                  <a:gd name="T9" fmla="*/ 372 h 747"/>
                  <a:gd name="T10" fmla="*/ 375 w 748"/>
                  <a:gd name="T11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8" h="747">
                    <a:moveTo>
                      <a:pt x="375" y="0"/>
                    </a:moveTo>
                    <a:lnTo>
                      <a:pt x="375" y="0"/>
                    </a:lnTo>
                    <a:cubicBezTo>
                      <a:pt x="169" y="0"/>
                      <a:pt x="0" y="166"/>
                      <a:pt x="0" y="372"/>
                    </a:cubicBezTo>
                    <a:cubicBezTo>
                      <a:pt x="0" y="578"/>
                      <a:pt x="169" y="746"/>
                      <a:pt x="375" y="746"/>
                    </a:cubicBezTo>
                    <a:cubicBezTo>
                      <a:pt x="581" y="746"/>
                      <a:pt x="747" y="578"/>
                      <a:pt x="747" y="372"/>
                    </a:cubicBezTo>
                    <a:cubicBezTo>
                      <a:pt x="747" y="166"/>
                      <a:pt x="581" y="0"/>
                      <a:pt x="3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9" name="Freeform 201">
                <a:extLst>
                  <a:ext uri="{FF2B5EF4-FFF2-40B4-BE49-F238E27FC236}">
                    <a16:creationId xmlns="" xmlns:a16="http://schemas.microsoft.com/office/drawing/2014/main" id="{F282238B-B63D-49C9-9E2E-45B073F96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0042" y="3352414"/>
                <a:ext cx="1197475" cy="1218519"/>
              </a:xfrm>
              <a:custGeom>
                <a:avLst/>
                <a:gdLst>
                  <a:gd name="T0" fmla="*/ 768 w 1253"/>
                  <a:gd name="T1" fmla="*/ 142 h 1274"/>
                  <a:gd name="T2" fmla="*/ 687 w 1253"/>
                  <a:gd name="T3" fmla="*/ 123 h 1274"/>
                  <a:gd name="T4" fmla="*/ 530 w 1253"/>
                  <a:gd name="T5" fmla="*/ 11 h 1274"/>
                  <a:gd name="T6" fmla="*/ 436 w 1253"/>
                  <a:gd name="T7" fmla="*/ 163 h 1274"/>
                  <a:gd name="T8" fmla="*/ 350 w 1253"/>
                  <a:gd name="T9" fmla="*/ 67 h 1274"/>
                  <a:gd name="T10" fmla="*/ 289 w 1253"/>
                  <a:gd name="T11" fmla="*/ 257 h 1274"/>
                  <a:gd name="T12" fmla="*/ 227 w 1253"/>
                  <a:gd name="T13" fmla="*/ 316 h 1274"/>
                  <a:gd name="T14" fmla="*/ 48 w 1253"/>
                  <a:gd name="T15" fmla="*/ 388 h 1274"/>
                  <a:gd name="T16" fmla="*/ 126 w 1253"/>
                  <a:gd name="T17" fmla="*/ 551 h 1274"/>
                  <a:gd name="T18" fmla="*/ 0 w 1253"/>
                  <a:gd name="T19" fmla="*/ 573 h 1274"/>
                  <a:gd name="T20" fmla="*/ 126 w 1253"/>
                  <a:gd name="T21" fmla="*/ 725 h 1274"/>
                  <a:gd name="T22" fmla="*/ 153 w 1253"/>
                  <a:gd name="T23" fmla="*/ 829 h 1274"/>
                  <a:gd name="T24" fmla="*/ 128 w 1253"/>
                  <a:gd name="T25" fmla="*/ 1022 h 1274"/>
                  <a:gd name="T26" fmla="*/ 340 w 1253"/>
                  <a:gd name="T27" fmla="*/ 1059 h 1274"/>
                  <a:gd name="T28" fmla="*/ 308 w 1253"/>
                  <a:gd name="T29" fmla="*/ 1182 h 1274"/>
                  <a:gd name="T30" fmla="*/ 500 w 1253"/>
                  <a:gd name="T31" fmla="*/ 1134 h 1274"/>
                  <a:gd name="T32" fmla="*/ 581 w 1253"/>
                  <a:gd name="T33" fmla="*/ 1150 h 1274"/>
                  <a:gd name="T34" fmla="*/ 610 w 1253"/>
                  <a:gd name="T35" fmla="*/ 1273 h 1274"/>
                  <a:gd name="T36" fmla="*/ 754 w 1253"/>
                  <a:gd name="T37" fmla="*/ 1137 h 1274"/>
                  <a:gd name="T38" fmla="*/ 832 w 1253"/>
                  <a:gd name="T39" fmla="*/ 1110 h 1274"/>
                  <a:gd name="T40" fmla="*/ 920 w 1253"/>
                  <a:gd name="T41" fmla="*/ 1206 h 1274"/>
                  <a:gd name="T42" fmla="*/ 979 w 1253"/>
                  <a:gd name="T43" fmla="*/ 1019 h 1274"/>
                  <a:gd name="T44" fmla="*/ 1035 w 1253"/>
                  <a:gd name="T45" fmla="*/ 958 h 1274"/>
                  <a:gd name="T46" fmla="*/ 1158 w 1253"/>
                  <a:gd name="T47" fmla="*/ 1001 h 1274"/>
                  <a:gd name="T48" fmla="*/ 1121 w 1253"/>
                  <a:gd name="T49" fmla="*/ 805 h 1274"/>
                  <a:gd name="T50" fmla="*/ 1140 w 1253"/>
                  <a:gd name="T51" fmla="*/ 712 h 1274"/>
                  <a:gd name="T52" fmla="*/ 1252 w 1253"/>
                  <a:gd name="T53" fmla="*/ 704 h 1274"/>
                  <a:gd name="T54" fmla="*/ 1134 w 1253"/>
                  <a:gd name="T55" fmla="*/ 551 h 1274"/>
                  <a:gd name="T56" fmla="*/ 1107 w 1253"/>
                  <a:gd name="T57" fmla="*/ 447 h 1274"/>
                  <a:gd name="T58" fmla="*/ 1206 w 1253"/>
                  <a:gd name="T59" fmla="*/ 361 h 1274"/>
                  <a:gd name="T60" fmla="*/ 1019 w 1253"/>
                  <a:gd name="T61" fmla="*/ 297 h 1274"/>
                  <a:gd name="T62" fmla="*/ 928 w 1253"/>
                  <a:gd name="T63" fmla="*/ 214 h 1274"/>
                  <a:gd name="T64" fmla="*/ 960 w 1253"/>
                  <a:gd name="T65" fmla="*/ 91 h 1274"/>
                  <a:gd name="T66" fmla="*/ 768 w 1253"/>
                  <a:gd name="T67" fmla="*/ 142 h 1274"/>
                  <a:gd name="T68" fmla="*/ 1059 w 1253"/>
                  <a:gd name="T69" fmla="*/ 637 h 1274"/>
                  <a:gd name="T70" fmla="*/ 206 w 1253"/>
                  <a:gd name="T71" fmla="*/ 637 h 1274"/>
                  <a:gd name="T72" fmla="*/ 1059 w 1253"/>
                  <a:gd name="T73" fmla="*/ 637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53" h="1274">
                    <a:moveTo>
                      <a:pt x="768" y="142"/>
                    </a:moveTo>
                    <a:lnTo>
                      <a:pt x="768" y="142"/>
                    </a:lnTo>
                    <a:cubicBezTo>
                      <a:pt x="743" y="134"/>
                      <a:pt x="717" y="129"/>
                      <a:pt x="687" y="126"/>
                    </a:cubicBezTo>
                    <a:cubicBezTo>
                      <a:pt x="687" y="123"/>
                      <a:pt x="687" y="123"/>
                      <a:pt x="687" y="123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530" y="11"/>
                      <a:pt x="530" y="11"/>
                      <a:pt x="530" y="11"/>
                    </a:cubicBezTo>
                    <a:cubicBezTo>
                      <a:pt x="514" y="136"/>
                      <a:pt x="514" y="136"/>
                      <a:pt x="514" y="136"/>
                    </a:cubicBezTo>
                    <a:cubicBezTo>
                      <a:pt x="487" y="145"/>
                      <a:pt x="460" y="153"/>
                      <a:pt x="436" y="163"/>
                    </a:cubicBezTo>
                    <a:cubicBezTo>
                      <a:pt x="433" y="161"/>
                      <a:pt x="433" y="161"/>
                      <a:pt x="433" y="161"/>
                    </a:cubicBezTo>
                    <a:cubicBezTo>
                      <a:pt x="350" y="67"/>
                      <a:pt x="350" y="67"/>
                      <a:pt x="350" y="67"/>
                    </a:cubicBezTo>
                    <a:cubicBezTo>
                      <a:pt x="241" y="136"/>
                      <a:pt x="241" y="136"/>
                      <a:pt x="241" y="136"/>
                    </a:cubicBezTo>
                    <a:cubicBezTo>
                      <a:pt x="289" y="257"/>
                      <a:pt x="289" y="257"/>
                      <a:pt x="289" y="257"/>
                    </a:cubicBezTo>
                    <a:cubicBezTo>
                      <a:pt x="268" y="275"/>
                      <a:pt x="249" y="294"/>
                      <a:pt x="230" y="316"/>
                    </a:cubicBezTo>
                    <a:cubicBezTo>
                      <a:pt x="227" y="316"/>
                      <a:pt x="227" y="316"/>
                      <a:pt x="227" y="316"/>
                    </a:cubicBezTo>
                    <a:cubicBezTo>
                      <a:pt x="110" y="275"/>
                      <a:pt x="110" y="275"/>
                      <a:pt x="110" y="275"/>
                    </a:cubicBezTo>
                    <a:cubicBezTo>
                      <a:pt x="48" y="388"/>
                      <a:pt x="48" y="388"/>
                      <a:pt x="48" y="388"/>
                    </a:cubicBezTo>
                    <a:cubicBezTo>
                      <a:pt x="147" y="471"/>
                      <a:pt x="147" y="471"/>
                      <a:pt x="147" y="471"/>
                    </a:cubicBezTo>
                    <a:cubicBezTo>
                      <a:pt x="137" y="495"/>
                      <a:pt x="131" y="514"/>
                      <a:pt x="126" y="551"/>
                    </a:cubicBezTo>
                    <a:cubicBezTo>
                      <a:pt x="123" y="551"/>
                      <a:pt x="123" y="551"/>
                      <a:pt x="123" y="551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126" y="725"/>
                      <a:pt x="126" y="725"/>
                      <a:pt x="126" y="725"/>
                    </a:cubicBezTo>
                    <a:cubicBezTo>
                      <a:pt x="131" y="760"/>
                      <a:pt x="142" y="794"/>
                      <a:pt x="155" y="829"/>
                    </a:cubicBezTo>
                    <a:cubicBezTo>
                      <a:pt x="153" y="829"/>
                      <a:pt x="153" y="829"/>
                      <a:pt x="153" y="829"/>
                    </a:cubicBezTo>
                    <a:cubicBezTo>
                      <a:pt x="59" y="912"/>
                      <a:pt x="59" y="912"/>
                      <a:pt x="59" y="912"/>
                    </a:cubicBezTo>
                    <a:cubicBezTo>
                      <a:pt x="128" y="1022"/>
                      <a:pt x="128" y="1022"/>
                      <a:pt x="128" y="1022"/>
                    </a:cubicBezTo>
                    <a:cubicBezTo>
                      <a:pt x="249" y="977"/>
                      <a:pt x="249" y="977"/>
                      <a:pt x="249" y="977"/>
                    </a:cubicBezTo>
                    <a:cubicBezTo>
                      <a:pt x="275" y="1008"/>
                      <a:pt x="305" y="1038"/>
                      <a:pt x="340" y="1059"/>
                    </a:cubicBezTo>
                    <a:cubicBezTo>
                      <a:pt x="340" y="1062"/>
                      <a:pt x="340" y="1062"/>
                      <a:pt x="340" y="1062"/>
                    </a:cubicBezTo>
                    <a:cubicBezTo>
                      <a:pt x="308" y="1182"/>
                      <a:pt x="308" y="1182"/>
                      <a:pt x="308" y="1182"/>
                    </a:cubicBezTo>
                    <a:cubicBezTo>
                      <a:pt x="423" y="1238"/>
                      <a:pt x="423" y="1238"/>
                      <a:pt x="423" y="1238"/>
                    </a:cubicBezTo>
                    <a:cubicBezTo>
                      <a:pt x="500" y="1134"/>
                      <a:pt x="500" y="1134"/>
                      <a:pt x="500" y="1134"/>
                    </a:cubicBezTo>
                    <a:lnTo>
                      <a:pt x="500" y="1134"/>
                    </a:lnTo>
                    <a:cubicBezTo>
                      <a:pt x="524" y="1140"/>
                      <a:pt x="554" y="1148"/>
                      <a:pt x="581" y="1150"/>
                    </a:cubicBezTo>
                    <a:cubicBezTo>
                      <a:pt x="581" y="1153"/>
                      <a:pt x="581" y="1153"/>
                      <a:pt x="581" y="1153"/>
                    </a:cubicBezTo>
                    <a:cubicBezTo>
                      <a:pt x="610" y="1273"/>
                      <a:pt x="610" y="1273"/>
                      <a:pt x="610" y="1273"/>
                    </a:cubicBezTo>
                    <a:cubicBezTo>
                      <a:pt x="738" y="1265"/>
                      <a:pt x="738" y="1265"/>
                      <a:pt x="738" y="1265"/>
                    </a:cubicBezTo>
                    <a:cubicBezTo>
                      <a:pt x="754" y="1137"/>
                      <a:pt x="754" y="1137"/>
                      <a:pt x="754" y="1137"/>
                    </a:cubicBezTo>
                    <a:lnTo>
                      <a:pt x="754" y="1137"/>
                    </a:lnTo>
                    <a:cubicBezTo>
                      <a:pt x="781" y="1129"/>
                      <a:pt x="808" y="1121"/>
                      <a:pt x="832" y="1110"/>
                    </a:cubicBezTo>
                    <a:cubicBezTo>
                      <a:pt x="835" y="1116"/>
                      <a:pt x="835" y="1116"/>
                      <a:pt x="835" y="1116"/>
                    </a:cubicBezTo>
                    <a:cubicBezTo>
                      <a:pt x="920" y="1206"/>
                      <a:pt x="920" y="1206"/>
                      <a:pt x="920" y="1206"/>
                    </a:cubicBezTo>
                    <a:cubicBezTo>
                      <a:pt x="1027" y="1137"/>
                      <a:pt x="1027" y="1137"/>
                      <a:pt x="1027" y="1137"/>
                    </a:cubicBezTo>
                    <a:cubicBezTo>
                      <a:pt x="979" y="1019"/>
                      <a:pt x="979" y="1019"/>
                      <a:pt x="979" y="1019"/>
                    </a:cubicBezTo>
                    <a:cubicBezTo>
                      <a:pt x="979" y="1017"/>
                      <a:pt x="979" y="1017"/>
                      <a:pt x="979" y="1017"/>
                    </a:cubicBezTo>
                    <a:cubicBezTo>
                      <a:pt x="1000" y="998"/>
                      <a:pt x="1019" y="979"/>
                      <a:pt x="1035" y="958"/>
                    </a:cubicBezTo>
                    <a:cubicBezTo>
                      <a:pt x="1041" y="960"/>
                      <a:pt x="1041" y="960"/>
                      <a:pt x="1041" y="960"/>
                    </a:cubicBezTo>
                    <a:cubicBezTo>
                      <a:pt x="1158" y="1001"/>
                      <a:pt x="1158" y="1001"/>
                      <a:pt x="1158" y="1001"/>
                    </a:cubicBezTo>
                    <a:cubicBezTo>
                      <a:pt x="1220" y="888"/>
                      <a:pt x="1220" y="888"/>
                      <a:pt x="1220" y="888"/>
                    </a:cubicBezTo>
                    <a:cubicBezTo>
                      <a:pt x="1121" y="805"/>
                      <a:pt x="1121" y="805"/>
                      <a:pt x="1121" y="805"/>
                    </a:cubicBezTo>
                    <a:cubicBezTo>
                      <a:pt x="1118" y="797"/>
                      <a:pt x="1118" y="797"/>
                      <a:pt x="1118" y="797"/>
                    </a:cubicBezTo>
                    <a:cubicBezTo>
                      <a:pt x="1129" y="770"/>
                      <a:pt x="1134" y="749"/>
                      <a:pt x="1140" y="712"/>
                    </a:cubicBezTo>
                    <a:cubicBezTo>
                      <a:pt x="1145" y="712"/>
                      <a:pt x="1145" y="712"/>
                      <a:pt x="1145" y="712"/>
                    </a:cubicBezTo>
                    <a:cubicBezTo>
                      <a:pt x="1252" y="704"/>
                      <a:pt x="1252" y="704"/>
                      <a:pt x="1252" y="704"/>
                    </a:cubicBezTo>
                    <a:cubicBezTo>
                      <a:pt x="1252" y="575"/>
                      <a:pt x="1252" y="575"/>
                      <a:pt x="1252" y="575"/>
                    </a:cubicBezTo>
                    <a:cubicBezTo>
                      <a:pt x="1134" y="551"/>
                      <a:pt x="1134" y="551"/>
                      <a:pt x="1134" y="551"/>
                    </a:cubicBezTo>
                    <a:cubicBezTo>
                      <a:pt x="1137" y="551"/>
                      <a:pt x="1137" y="551"/>
                      <a:pt x="1137" y="551"/>
                    </a:cubicBezTo>
                    <a:cubicBezTo>
                      <a:pt x="1129" y="514"/>
                      <a:pt x="1121" y="479"/>
                      <a:pt x="1107" y="447"/>
                    </a:cubicBezTo>
                    <a:cubicBezTo>
                      <a:pt x="1113" y="444"/>
                      <a:pt x="1113" y="444"/>
                      <a:pt x="1113" y="444"/>
                    </a:cubicBezTo>
                    <a:cubicBezTo>
                      <a:pt x="1206" y="361"/>
                      <a:pt x="1206" y="361"/>
                      <a:pt x="1206" y="361"/>
                    </a:cubicBezTo>
                    <a:cubicBezTo>
                      <a:pt x="1140" y="251"/>
                      <a:pt x="1140" y="251"/>
                      <a:pt x="1140" y="251"/>
                    </a:cubicBezTo>
                    <a:cubicBezTo>
                      <a:pt x="1019" y="297"/>
                      <a:pt x="1019" y="297"/>
                      <a:pt x="1019" y="297"/>
                    </a:cubicBezTo>
                    <a:lnTo>
                      <a:pt x="1019" y="297"/>
                    </a:lnTo>
                    <a:cubicBezTo>
                      <a:pt x="992" y="268"/>
                      <a:pt x="960" y="238"/>
                      <a:pt x="928" y="214"/>
                    </a:cubicBezTo>
                    <a:cubicBezTo>
                      <a:pt x="928" y="211"/>
                      <a:pt x="928" y="211"/>
                      <a:pt x="928" y="211"/>
                    </a:cubicBezTo>
                    <a:cubicBezTo>
                      <a:pt x="960" y="91"/>
                      <a:pt x="960" y="91"/>
                      <a:pt x="960" y="91"/>
                    </a:cubicBezTo>
                    <a:cubicBezTo>
                      <a:pt x="845" y="37"/>
                      <a:pt x="845" y="37"/>
                      <a:pt x="845" y="37"/>
                    </a:cubicBezTo>
                    <a:cubicBezTo>
                      <a:pt x="768" y="142"/>
                      <a:pt x="768" y="142"/>
                      <a:pt x="768" y="142"/>
                    </a:cubicBezTo>
                    <a:close/>
                    <a:moveTo>
                      <a:pt x="1059" y="637"/>
                    </a:moveTo>
                    <a:lnTo>
                      <a:pt x="1059" y="637"/>
                    </a:lnTo>
                    <a:cubicBezTo>
                      <a:pt x="1059" y="872"/>
                      <a:pt x="869" y="1065"/>
                      <a:pt x="634" y="1065"/>
                    </a:cubicBezTo>
                    <a:cubicBezTo>
                      <a:pt x="396" y="1065"/>
                      <a:pt x="206" y="872"/>
                      <a:pt x="206" y="637"/>
                    </a:cubicBezTo>
                    <a:cubicBezTo>
                      <a:pt x="206" y="401"/>
                      <a:pt x="396" y="211"/>
                      <a:pt x="634" y="211"/>
                    </a:cubicBezTo>
                    <a:cubicBezTo>
                      <a:pt x="869" y="211"/>
                      <a:pt x="1059" y="401"/>
                      <a:pt x="1059" y="6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="" xmlns:a16="http://schemas.microsoft.com/office/drawing/2014/main" id="{4FE2C5D2-AFB9-4E63-A686-7F8D78B3FF28}"/>
                </a:ext>
              </a:extLst>
            </p:cNvPr>
            <p:cNvGrpSpPr/>
            <p:nvPr/>
          </p:nvGrpSpPr>
          <p:grpSpPr>
            <a:xfrm>
              <a:off x="6264121" y="1336575"/>
              <a:ext cx="778353" cy="791039"/>
              <a:chOff x="17973028" y="4308613"/>
              <a:chExt cx="1032452" cy="1049280"/>
            </a:xfrm>
            <a:solidFill>
              <a:schemeClr val="accent1"/>
            </a:solidFill>
          </p:grpSpPr>
          <p:sp>
            <p:nvSpPr>
              <p:cNvPr id="626" name="Freeform 202">
                <a:extLst>
                  <a:ext uri="{FF2B5EF4-FFF2-40B4-BE49-F238E27FC236}">
                    <a16:creationId xmlns="" xmlns:a16="http://schemas.microsoft.com/office/drawing/2014/main" id="{673F2104-D9F2-4270-9634-54BC63A8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8827" y="4528623"/>
                <a:ext cx="613547" cy="613490"/>
              </a:xfrm>
              <a:custGeom>
                <a:avLst/>
                <a:gdLst>
                  <a:gd name="T0" fmla="*/ 321 w 643"/>
                  <a:gd name="T1" fmla="*/ 0 h 646"/>
                  <a:gd name="T2" fmla="*/ 321 w 643"/>
                  <a:gd name="T3" fmla="*/ 0 h 646"/>
                  <a:gd name="T4" fmla="*/ 0 w 643"/>
                  <a:gd name="T5" fmla="*/ 321 h 646"/>
                  <a:gd name="T6" fmla="*/ 321 w 643"/>
                  <a:gd name="T7" fmla="*/ 645 h 646"/>
                  <a:gd name="T8" fmla="*/ 642 w 643"/>
                  <a:gd name="T9" fmla="*/ 321 h 646"/>
                  <a:gd name="T10" fmla="*/ 321 w 643"/>
                  <a:gd name="T11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3" h="646">
                    <a:moveTo>
                      <a:pt x="321" y="0"/>
                    </a:moveTo>
                    <a:lnTo>
                      <a:pt x="321" y="0"/>
                    </a:lnTo>
                    <a:cubicBezTo>
                      <a:pt x="144" y="0"/>
                      <a:pt x="0" y="145"/>
                      <a:pt x="0" y="321"/>
                    </a:cubicBezTo>
                    <a:cubicBezTo>
                      <a:pt x="0" y="500"/>
                      <a:pt x="144" y="645"/>
                      <a:pt x="321" y="645"/>
                    </a:cubicBezTo>
                    <a:cubicBezTo>
                      <a:pt x="500" y="645"/>
                      <a:pt x="642" y="500"/>
                      <a:pt x="642" y="321"/>
                    </a:cubicBezTo>
                    <a:cubicBezTo>
                      <a:pt x="642" y="145"/>
                      <a:pt x="500" y="0"/>
                      <a:pt x="3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7" name="Freeform 203">
                <a:extLst>
                  <a:ext uri="{FF2B5EF4-FFF2-40B4-BE49-F238E27FC236}">
                    <a16:creationId xmlns="" xmlns:a16="http://schemas.microsoft.com/office/drawing/2014/main" id="{46F69637-B814-4D8E-A421-5844D702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3028" y="4308613"/>
                <a:ext cx="1032452" cy="1049280"/>
              </a:xfrm>
              <a:custGeom>
                <a:avLst/>
                <a:gdLst>
                  <a:gd name="T0" fmla="*/ 664 w 1082"/>
                  <a:gd name="T1" fmla="*/ 120 h 1100"/>
                  <a:gd name="T2" fmla="*/ 594 w 1082"/>
                  <a:gd name="T3" fmla="*/ 104 h 1100"/>
                  <a:gd name="T4" fmla="*/ 458 w 1082"/>
                  <a:gd name="T5" fmla="*/ 8 h 1100"/>
                  <a:gd name="T6" fmla="*/ 375 w 1082"/>
                  <a:gd name="T7" fmla="*/ 139 h 1100"/>
                  <a:gd name="T8" fmla="*/ 303 w 1082"/>
                  <a:gd name="T9" fmla="*/ 59 h 1100"/>
                  <a:gd name="T10" fmla="*/ 249 w 1082"/>
                  <a:gd name="T11" fmla="*/ 222 h 1100"/>
                  <a:gd name="T12" fmla="*/ 198 w 1082"/>
                  <a:gd name="T13" fmla="*/ 273 h 1100"/>
                  <a:gd name="T14" fmla="*/ 43 w 1082"/>
                  <a:gd name="T15" fmla="*/ 334 h 1100"/>
                  <a:gd name="T16" fmla="*/ 110 w 1082"/>
                  <a:gd name="T17" fmla="*/ 476 h 1100"/>
                  <a:gd name="T18" fmla="*/ 0 w 1082"/>
                  <a:gd name="T19" fmla="*/ 492 h 1100"/>
                  <a:gd name="T20" fmla="*/ 110 w 1082"/>
                  <a:gd name="T21" fmla="*/ 626 h 1100"/>
                  <a:gd name="T22" fmla="*/ 134 w 1082"/>
                  <a:gd name="T23" fmla="*/ 717 h 1100"/>
                  <a:gd name="T24" fmla="*/ 110 w 1082"/>
                  <a:gd name="T25" fmla="*/ 882 h 1100"/>
                  <a:gd name="T26" fmla="*/ 294 w 1082"/>
                  <a:gd name="T27" fmla="*/ 915 h 1100"/>
                  <a:gd name="T28" fmla="*/ 265 w 1082"/>
                  <a:gd name="T29" fmla="*/ 1022 h 1100"/>
                  <a:gd name="T30" fmla="*/ 431 w 1082"/>
                  <a:gd name="T31" fmla="*/ 976 h 1100"/>
                  <a:gd name="T32" fmla="*/ 501 w 1082"/>
                  <a:gd name="T33" fmla="*/ 990 h 1100"/>
                  <a:gd name="T34" fmla="*/ 527 w 1082"/>
                  <a:gd name="T35" fmla="*/ 1099 h 1100"/>
                  <a:gd name="T36" fmla="*/ 650 w 1082"/>
                  <a:gd name="T37" fmla="*/ 982 h 1100"/>
                  <a:gd name="T38" fmla="*/ 720 w 1082"/>
                  <a:gd name="T39" fmla="*/ 957 h 1100"/>
                  <a:gd name="T40" fmla="*/ 792 w 1082"/>
                  <a:gd name="T41" fmla="*/ 1040 h 1100"/>
                  <a:gd name="T42" fmla="*/ 846 w 1082"/>
                  <a:gd name="T43" fmla="*/ 877 h 1100"/>
                  <a:gd name="T44" fmla="*/ 894 w 1082"/>
                  <a:gd name="T45" fmla="*/ 826 h 1100"/>
                  <a:gd name="T46" fmla="*/ 998 w 1082"/>
                  <a:gd name="T47" fmla="*/ 861 h 1100"/>
                  <a:gd name="T48" fmla="*/ 969 w 1082"/>
                  <a:gd name="T49" fmla="*/ 693 h 1100"/>
                  <a:gd name="T50" fmla="*/ 985 w 1082"/>
                  <a:gd name="T51" fmla="*/ 612 h 1100"/>
                  <a:gd name="T52" fmla="*/ 1081 w 1082"/>
                  <a:gd name="T53" fmla="*/ 607 h 1100"/>
                  <a:gd name="T54" fmla="*/ 979 w 1082"/>
                  <a:gd name="T55" fmla="*/ 473 h 1100"/>
                  <a:gd name="T56" fmla="*/ 958 w 1082"/>
                  <a:gd name="T57" fmla="*/ 385 h 1100"/>
                  <a:gd name="T58" fmla="*/ 1043 w 1082"/>
                  <a:gd name="T59" fmla="*/ 313 h 1100"/>
                  <a:gd name="T60" fmla="*/ 881 w 1082"/>
                  <a:gd name="T61" fmla="*/ 257 h 1100"/>
                  <a:gd name="T62" fmla="*/ 800 w 1082"/>
                  <a:gd name="T63" fmla="*/ 184 h 1100"/>
                  <a:gd name="T64" fmla="*/ 830 w 1082"/>
                  <a:gd name="T65" fmla="*/ 78 h 1100"/>
                  <a:gd name="T66" fmla="*/ 664 w 1082"/>
                  <a:gd name="T67" fmla="*/ 120 h 1100"/>
                  <a:gd name="T68" fmla="*/ 915 w 1082"/>
                  <a:gd name="T69" fmla="*/ 548 h 1100"/>
                  <a:gd name="T70" fmla="*/ 179 w 1082"/>
                  <a:gd name="T71" fmla="*/ 548 h 1100"/>
                  <a:gd name="T72" fmla="*/ 915 w 1082"/>
                  <a:gd name="T73" fmla="*/ 548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2" h="1100">
                    <a:moveTo>
                      <a:pt x="664" y="120"/>
                    </a:moveTo>
                    <a:lnTo>
                      <a:pt x="664" y="120"/>
                    </a:lnTo>
                    <a:cubicBezTo>
                      <a:pt x="642" y="115"/>
                      <a:pt x="618" y="109"/>
                      <a:pt x="594" y="107"/>
                    </a:cubicBezTo>
                    <a:cubicBezTo>
                      <a:pt x="594" y="104"/>
                      <a:pt x="594" y="104"/>
                      <a:pt x="594" y="104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458" y="8"/>
                      <a:pt x="458" y="8"/>
                      <a:pt x="458" y="8"/>
                    </a:cubicBezTo>
                    <a:cubicBezTo>
                      <a:pt x="444" y="118"/>
                      <a:pt x="444" y="118"/>
                      <a:pt x="444" y="118"/>
                    </a:cubicBezTo>
                    <a:cubicBezTo>
                      <a:pt x="420" y="123"/>
                      <a:pt x="396" y="131"/>
                      <a:pt x="375" y="139"/>
                    </a:cubicBezTo>
                    <a:lnTo>
                      <a:pt x="375" y="139"/>
                    </a:lnTo>
                    <a:cubicBezTo>
                      <a:pt x="303" y="59"/>
                      <a:pt x="303" y="59"/>
                      <a:pt x="303" y="59"/>
                    </a:cubicBezTo>
                    <a:cubicBezTo>
                      <a:pt x="209" y="118"/>
                      <a:pt x="209" y="118"/>
                      <a:pt x="209" y="118"/>
                    </a:cubicBezTo>
                    <a:cubicBezTo>
                      <a:pt x="249" y="222"/>
                      <a:pt x="249" y="222"/>
                      <a:pt x="249" y="222"/>
                    </a:cubicBezTo>
                    <a:cubicBezTo>
                      <a:pt x="230" y="238"/>
                      <a:pt x="214" y="254"/>
                      <a:pt x="201" y="273"/>
                    </a:cubicBezTo>
                    <a:cubicBezTo>
                      <a:pt x="198" y="273"/>
                      <a:pt x="198" y="273"/>
                      <a:pt x="198" y="273"/>
                    </a:cubicBezTo>
                    <a:cubicBezTo>
                      <a:pt x="97" y="238"/>
                      <a:pt x="97" y="238"/>
                      <a:pt x="97" y="238"/>
                    </a:cubicBezTo>
                    <a:cubicBezTo>
                      <a:pt x="43" y="334"/>
                      <a:pt x="43" y="334"/>
                      <a:pt x="43" y="334"/>
                    </a:cubicBezTo>
                    <a:cubicBezTo>
                      <a:pt x="126" y="404"/>
                      <a:pt x="126" y="404"/>
                      <a:pt x="126" y="404"/>
                    </a:cubicBezTo>
                    <a:cubicBezTo>
                      <a:pt x="121" y="428"/>
                      <a:pt x="113" y="444"/>
                      <a:pt x="110" y="476"/>
                    </a:cubicBezTo>
                    <a:cubicBezTo>
                      <a:pt x="107" y="476"/>
                      <a:pt x="107" y="476"/>
                      <a:pt x="107" y="476"/>
                    </a:cubicBezTo>
                    <a:cubicBezTo>
                      <a:pt x="0" y="492"/>
                      <a:pt x="0" y="492"/>
                      <a:pt x="0" y="492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10" y="626"/>
                      <a:pt x="110" y="626"/>
                      <a:pt x="110" y="626"/>
                    </a:cubicBezTo>
                    <a:cubicBezTo>
                      <a:pt x="115" y="655"/>
                      <a:pt x="123" y="687"/>
                      <a:pt x="134" y="714"/>
                    </a:cubicBezTo>
                    <a:cubicBezTo>
                      <a:pt x="134" y="717"/>
                      <a:pt x="134" y="717"/>
                      <a:pt x="134" y="717"/>
                    </a:cubicBezTo>
                    <a:cubicBezTo>
                      <a:pt x="54" y="786"/>
                      <a:pt x="54" y="786"/>
                      <a:pt x="54" y="786"/>
                    </a:cubicBezTo>
                    <a:cubicBezTo>
                      <a:pt x="110" y="882"/>
                      <a:pt x="110" y="882"/>
                      <a:pt x="110" y="882"/>
                    </a:cubicBezTo>
                    <a:cubicBezTo>
                      <a:pt x="214" y="842"/>
                      <a:pt x="214" y="842"/>
                      <a:pt x="214" y="842"/>
                    </a:cubicBezTo>
                    <a:cubicBezTo>
                      <a:pt x="238" y="869"/>
                      <a:pt x="265" y="893"/>
                      <a:pt x="294" y="915"/>
                    </a:cubicBezTo>
                    <a:cubicBezTo>
                      <a:pt x="294" y="917"/>
                      <a:pt x="294" y="917"/>
                      <a:pt x="294" y="917"/>
                    </a:cubicBezTo>
                    <a:cubicBezTo>
                      <a:pt x="265" y="1022"/>
                      <a:pt x="265" y="1022"/>
                      <a:pt x="265" y="1022"/>
                    </a:cubicBezTo>
                    <a:cubicBezTo>
                      <a:pt x="367" y="1067"/>
                      <a:pt x="367" y="1067"/>
                      <a:pt x="367" y="1067"/>
                    </a:cubicBezTo>
                    <a:cubicBezTo>
                      <a:pt x="431" y="976"/>
                      <a:pt x="431" y="976"/>
                      <a:pt x="431" y="976"/>
                    </a:cubicBezTo>
                    <a:lnTo>
                      <a:pt x="431" y="976"/>
                    </a:lnTo>
                    <a:cubicBezTo>
                      <a:pt x="455" y="984"/>
                      <a:pt x="477" y="990"/>
                      <a:pt x="501" y="990"/>
                    </a:cubicBezTo>
                    <a:cubicBezTo>
                      <a:pt x="501" y="992"/>
                      <a:pt x="501" y="992"/>
                      <a:pt x="501" y="992"/>
                    </a:cubicBezTo>
                    <a:cubicBezTo>
                      <a:pt x="527" y="1099"/>
                      <a:pt x="527" y="1099"/>
                      <a:pt x="527" y="1099"/>
                    </a:cubicBezTo>
                    <a:cubicBezTo>
                      <a:pt x="637" y="1091"/>
                      <a:pt x="637" y="1091"/>
                      <a:pt x="637" y="1091"/>
                    </a:cubicBezTo>
                    <a:cubicBezTo>
                      <a:pt x="650" y="982"/>
                      <a:pt x="650" y="982"/>
                      <a:pt x="650" y="982"/>
                    </a:cubicBezTo>
                    <a:cubicBezTo>
                      <a:pt x="650" y="979"/>
                      <a:pt x="650" y="979"/>
                      <a:pt x="650" y="979"/>
                    </a:cubicBezTo>
                    <a:cubicBezTo>
                      <a:pt x="674" y="973"/>
                      <a:pt x="698" y="968"/>
                      <a:pt x="720" y="957"/>
                    </a:cubicBezTo>
                    <a:cubicBezTo>
                      <a:pt x="720" y="960"/>
                      <a:pt x="720" y="960"/>
                      <a:pt x="720" y="960"/>
                    </a:cubicBezTo>
                    <a:cubicBezTo>
                      <a:pt x="792" y="1040"/>
                      <a:pt x="792" y="1040"/>
                      <a:pt x="792" y="1040"/>
                    </a:cubicBezTo>
                    <a:cubicBezTo>
                      <a:pt x="886" y="982"/>
                      <a:pt x="886" y="982"/>
                      <a:pt x="886" y="982"/>
                    </a:cubicBezTo>
                    <a:cubicBezTo>
                      <a:pt x="846" y="877"/>
                      <a:pt x="846" y="877"/>
                      <a:pt x="846" y="877"/>
                    </a:cubicBezTo>
                    <a:lnTo>
                      <a:pt x="846" y="877"/>
                    </a:lnTo>
                    <a:cubicBezTo>
                      <a:pt x="862" y="861"/>
                      <a:pt x="881" y="842"/>
                      <a:pt x="894" y="826"/>
                    </a:cubicBezTo>
                    <a:cubicBezTo>
                      <a:pt x="896" y="826"/>
                      <a:pt x="896" y="826"/>
                      <a:pt x="896" y="826"/>
                    </a:cubicBezTo>
                    <a:cubicBezTo>
                      <a:pt x="998" y="861"/>
                      <a:pt x="998" y="861"/>
                      <a:pt x="998" y="861"/>
                    </a:cubicBezTo>
                    <a:cubicBezTo>
                      <a:pt x="1052" y="765"/>
                      <a:pt x="1052" y="765"/>
                      <a:pt x="1052" y="765"/>
                    </a:cubicBezTo>
                    <a:cubicBezTo>
                      <a:pt x="969" y="693"/>
                      <a:pt x="969" y="693"/>
                      <a:pt x="969" y="693"/>
                    </a:cubicBezTo>
                    <a:cubicBezTo>
                      <a:pt x="966" y="687"/>
                      <a:pt x="966" y="687"/>
                      <a:pt x="966" y="687"/>
                    </a:cubicBezTo>
                    <a:cubicBezTo>
                      <a:pt x="974" y="666"/>
                      <a:pt x="979" y="644"/>
                      <a:pt x="985" y="612"/>
                    </a:cubicBezTo>
                    <a:cubicBezTo>
                      <a:pt x="987" y="612"/>
                      <a:pt x="987" y="612"/>
                      <a:pt x="987" y="612"/>
                    </a:cubicBezTo>
                    <a:cubicBezTo>
                      <a:pt x="1081" y="607"/>
                      <a:pt x="1081" y="607"/>
                      <a:pt x="1081" y="607"/>
                    </a:cubicBezTo>
                    <a:cubicBezTo>
                      <a:pt x="1081" y="495"/>
                      <a:pt x="1081" y="495"/>
                      <a:pt x="1081" y="495"/>
                    </a:cubicBezTo>
                    <a:cubicBezTo>
                      <a:pt x="979" y="473"/>
                      <a:pt x="979" y="473"/>
                      <a:pt x="979" y="473"/>
                    </a:cubicBezTo>
                    <a:lnTo>
                      <a:pt x="979" y="473"/>
                    </a:lnTo>
                    <a:cubicBezTo>
                      <a:pt x="974" y="444"/>
                      <a:pt x="969" y="414"/>
                      <a:pt x="958" y="385"/>
                    </a:cubicBezTo>
                    <a:cubicBezTo>
                      <a:pt x="961" y="382"/>
                      <a:pt x="961" y="382"/>
                      <a:pt x="961" y="382"/>
                    </a:cubicBezTo>
                    <a:cubicBezTo>
                      <a:pt x="1043" y="313"/>
                      <a:pt x="1043" y="313"/>
                      <a:pt x="1043" y="313"/>
                    </a:cubicBezTo>
                    <a:cubicBezTo>
                      <a:pt x="985" y="217"/>
                      <a:pt x="985" y="217"/>
                      <a:pt x="985" y="217"/>
                    </a:cubicBezTo>
                    <a:cubicBezTo>
                      <a:pt x="881" y="257"/>
                      <a:pt x="881" y="257"/>
                      <a:pt x="881" y="257"/>
                    </a:cubicBezTo>
                    <a:lnTo>
                      <a:pt x="881" y="257"/>
                    </a:lnTo>
                    <a:cubicBezTo>
                      <a:pt x="856" y="230"/>
                      <a:pt x="830" y="206"/>
                      <a:pt x="800" y="184"/>
                    </a:cubicBezTo>
                    <a:cubicBezTo>
                      <a:pt x="803" y="182"/>
                      <a:pt x="803" y="182"/>
                      <a:pt x="803" y="182"/>
                    </a:cubicBezTo>
                    <a:cubicBezTo>
                      <a:pt x="830" y="78"/>
                      <a:pt x="830" y="78"/>
                      <a:pt x="830" y="78"/>
                    </a:cubicBezTo>
                    <a:cubicBezTo>
                      <a:pt x="731" y="32"/>
                      <a:pt x="731" y="32"/>
                      <a:pt x="731" y="32"/>
                    </a:cubicBezTo>
                    <a:cubicBezTo>
                      <a:pt x="664" y="120"/>
                      <a:pt x="664" y="120"/>
                      <a:pt x="664" y="120"/>
                    </a:cubicBezTo>
                    <a:close/>
                    <a:moveTo>
                      <a:pt x="915" y="548"/>
                    </a:moveTo>
                    <a:lnTo>
                      <a:pt x="915" y="548"/>
                    </a:lnTo>
                    <a:cubicBezTo>
                      <a:pt x="915" y="752"/>
                      <a:pt x="749" y="917"/>
                      <a:pt x="546" y="917"/>
                    </a:cubicBezTo>
                    <a:cubicBezTo>
                      <a:pt x="343" y="917"/>
                      <a:pt x="179" y="752"/>
                      <a:pt x="179" y="548"/>
                    </a:cubicBezTo>
                    <a:cubicBezTo>
                      <a:pt x="179" y="345"/>
                      <a:pt x="343" y="182"/>
                      <a:pt x="546" y="182"/>
                    </a:cubicBezTo>
                    <a:cubicBezTo>
                      <a:pt x="749" y="182"/>
                      <a:pt x="915" y="345"/>
                      <a:pt x="915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12" name="Freeform 206">
              <a:extLst>
                <a:ext uri="{FF2B5EF4-FFF2-40B4-BE49-F238E27FC236}">
                  <a16:creationId xmlns="" xmlns:a16="http://schemas.microsoft.com/office/drawing/2014/main" id="{4166ACFC-95CE-4E9C-9D15-FF3C7667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878" y="1773560"/>
              <a:ext cx="1623694" cy="1623544"/>
            </a:xfrm>
            <a:custGeom>
              <a:avLst/>
              <a:gdLst>
                <a:gd name="T0" fmla="*/ 2249 w 2250"/>
                <a:gd name="T1" fmla="*/ 1126 h 2250"/>
                <a:gd name="T2" fmla="*/ 2249 w 2250"/>
                <a:gd name="T3" fmla="*/ 1126 h 2250"/>
                <a:gd name="T4" fmla="*/ 1123 w 2250"/>
                <a:gd name="T5" fmla="*/ 0 h 2250"/>
                <a:gd name="T6" fmla="*/ 0 w 2250"/>
                <a:gd name="T7" fmla="*/ 1126 h 2250"/>
                <a:gd name="T8" fmla="*/ 1123 w 2250"/>
                <a:gd name="T9" fmla="*/ 2249 h 2250"/>
                <a:gd name="T10" fmla="*/ 2249 w 2250"/>
                <a:gd name="T11" fmla="*/ 1126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0" h="2250">
                  <a:moveTo>
                    <a:pt x="2249" y="1126"/>
                  </a:moveTo>
                  <a:lnTo>
                    <a:pt x="2249" y="1126"/>
                  </a:lnTo>
                  <a:cubicBezTo>
                    <a:pt x="2249" y="505"/>
                    <a:pt x="1746" y="0"/>
                    <a:pt x="1123" y="0"/>
                  </a:cubicBezTo>
                  <a:cubicBezTo>
                    <a:pt x="503" y="0"/>
                    <a:pt x="0" y="505"/>
                    <a:pt x="0" y="1126"/>
                  </a:cubicBezTo>
                  <a:cubicBezTo>
                    <a:pt x="0" y="1746"/>
                    <a:pt x="503" y="2249"/>
                    <a:pt x="1123" y="2249"/>
                  </a:cubicBezTo>
                  <a:cubicBezTo>
                    <a:pt x="1746" y="2249"/>
                    <a:pt x="2249" y="1746"/>
                    <a:pt x="2249" y="1126"/>
                  </a:cubicBezTo>
                </a:path>
              </a:pathLst>
            </a:custGeom>
            <a:solidFill>
              <a:srgbClr val="D0CECE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3" name="Freeform 207">
              <a:extLst>
                <a:ext uri="{FF2B5EF4-FFF2-40B4-BE49-F238E27FC236}">
                  <a16:creationId xmlns="" xmlns:a16="http://schemas.microsoft.com/office/drawing/2014/main" id="{A1CB97DB-D1A5-4713-9D2B-7F0027F79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674" y="2165890"/>
              <a:ext cx="1240898" cy="1231214"/>
            </a:xfrm>
            <a:custGeom>
              <a:avLst/>
              <a:gdLst>
                <a:gd name="T0" fmla="*/ 1720 w 1721"/>
                <a:gd name="T1" fmla="*/ 585 h 1707"/>
                <a:gd name="T2" fmla="*/ 1720 w 1721"/>
                <a:gd name="T3" fmla="*/ 585 h 1707"/>
                <a:gd name="T4" fmla="*/ 1134 w 1721"/>
                <a:gd name="T5" fmla="*/ 0 h 1707"/>
                <a:gd name="T6" fmla="*/ 0 w 1721"/>
                <a:gd name="T7" fmla="*/ 1099 h 1707"/>
                <a:gd name="T8" fmla="*/ 607 w 1721"/>
                <a:gd name="T9" fmla="*/ 1706 h 1707"/>
                <a:gd name="T10" fmla="*/ 1720 w 1721"/>
                <a:gd name="T11" fmla="*/ 58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1" h="1707">
                  <a:moveTo>
                    <a:pt x="1720" y="585"/>
                  </a:moveTo>
                  <a:lnTo>
                    <a:pt x="1720" y="585"/>
                  </a:lnTo>
                  <a:cubicBezTo>
                    <a:pt x="1134" y="0"/>
                    <a:pt x="1134" y="0"/>
                    <a:pt x="1134" y="0"/>
                  </a:cubicBezTo>
                  <a:cubicBezTo>
                    <a:pt x="0" y="1099"/>
                    <a:pt x="0" y="1099"/>
                    <a:pt x="0" y="1099"/>
                  </a:cubicBezTo>
                  <a:cubicBezTo>
                    <a:pt x="607" y="1706"/>
                    <a:pt x="607" y="1706"/>
                    <a:pt x="607" y="1706"/>
                  </a:cubicBezTo>
                  <a:cubicBezTo>
                    <a:pt x="1222" y="1701"/>
                    <a:pt x="1717" y="1201"/>
                    <a:pt x="1720" y="585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" name="Freeform 208">
              <a:extLst>
                <a:ext uri="{FF2B5EF4-FFF2-40B4-BE49-F238E27FC236}">
                  <a16:creationId xmlns="" xmlns:a16="http://schemas.microsoft.com/office/drawing/2014/main" id="{C0F4C662-3101-4D2B-A1DA-417CBF4E0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315" y="2015975"/>
              <a:ext cx="1138819" cy="1135524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7 w 1577"/>
                <a:gd name="T5" fmla="*/ 0 h 1576"/>
                <a:gd name="T6" fmla="*/ 0 w 1577"/>
                <a:gd name="T7" fmla="*/ 789 h 1576"/>
                <a:gd name="T8" fmla="*/ 787 w 1577"/>
                <a:gd name="T9" fmla="*/ 1575 h 1576"/>
                <a:gd name="T10" fmla="*/ 1576 w 1577"/>
                <a:gd name="T11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353"/>
                    <a:pt x="1223" y="0"/>
                    <a:pt x="787" y="0"/>
                  </a:cubicBezTo>
                  <a:cubicBezTo>
                    <a:pt x="354" y="0"/>
                    <a:pt x="0" y="353"/>
                    <a:pt x="0" y="789"/>
                  </a:cubicBezTo>
                  <a:cubicBezTo>
                    <a:pt x="0" y="1225"/>
                    <a:pt x="354" y="1575"/>
                    <a:pt x="787" y="1575"/>
                  </a:cubicBezTo>
                  <a:cubicBezTo>
                    <a:pt x="1223" y="1575"/>
                    <a:pt x="1576" y="1225"/>
                    <a:pt x="1576" y="7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" name="Freeform 209">
              <a:extLst>
                <a:ext uri="{FF2B5EF4-FFF2-40B4-BE49-F238E27FC236}">
                  <a16:creationId xmlns="" xmlns:a16="http://schemas.microsoft.com/office/drawing/2014/main" id="{32AFEFAD-DE9E-4A89-B1CA-284742013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542" y="2443391"/>
              <a:ext cx="740072" cy="688969"/>
            </a:xfrm>
            <a:custGeom>
              <a:avLst/>
              <a:gdLst>
                <a:gd name="T0" fmla="*/ 1027 w 1028"/>
                <a:gd name="T1" fmla="*/ 428 h 956"/>
                <a:gd name="T2" fmla="*/ 1027 w 1028"/>
                <a:gd name="T3" fmla="*/ 428 h 956"/>
                <a:gd name="T4" fmla="*/ 599 w 1028"/>
                <a:gd name="T5" fmla="*/ 0 h 956"/>
                <a:gd name="T6" fmla="*/ 0 w 1028"/>
                <a:gd name="T7" fmla="*/ 463 h 956"/>
                <a:gd name="T8" fmla="*/ 492 w 1028"/>
                <a:gd name="T9" fmla="*/ 955 h 956"/>
                <a:gd name="T10" fmla="*/ 1027 w 1028"/>
                <a:gd name="T11" fmla="*/ 42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8" h="956">
                  <a:moveTo>
                    <a:pt x="1027" y="428"/>
                  </a:moveTo>
                  <a:lnTo>
                    <a:pt x="1027" y="428"/>
                  </a:lnTo>
                  <a:cubicBezTo>
                    <a:pt x="599" y="0"/>
                    <a:pt x="599" y="0"/>
                    <a:pt x="599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492" y="955"/>
                    <a:pt x="492" y="955"/>
                    <a:pt x="492" y="955"/>
                  </a:cubicBezTo>
                  <a:cubicBezTo>
                    <a:pt x="749" y="880"/>
                    <a:pt x="950" y="682"/>
                    <a:pt x="1027" y="428"/>
                  </a:cubicBezTo>
                </a:path>
              </a:pathLst>
            </a:custGeom>
            <a:solidFill>
              <a:srgbClr val="CC20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" name="Freeform 210">
              <a:extLst>
                <a:ext uri="{FF2B5EF4-FFF2-40B4-BE49-F238E27FC236}">
                  <a16:creationId xmlns="" xmlns:a16="http://schemas.microsoft.com/office/drawing/2014/main" id="{69774A85-5249-4104-A74F-F1E421251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792" y="2309425"/>
              <a:ext cx="548675" cy="548623"/>
            </a:xfrm>
            <a:custGeom>
              <a:avLst/>
              <a:gdLst>
                <a:gd name="T0" fmla="*/ 763 w 764"/>
                <a:gd name="T1" fmla="*/ 383 h 764"/>
                <a:gd name="T2" fmla="*/ 763 w 764"/>
                <a:gd name="T3" fmla="*/ 383 h 764"/>
                <a:gd name="T4" fmla="*/ 380 w 764"/>
                <a:gd name="T5" fmla="*/ 0 h 764"/>
                <a:gd name="T6" fmla="*/ 0 w 764"/>
                <a:gd name="T7" fmla="*/ 383 h 764"/>
                <a:gd name="T8" fmla="*/ 380 w 764"/>
                <a:gd name="T9" fmla="*/ 763 h 764"/>
                <a:gd name="T10" fmla="*/ 763 w 764"/>
                <a:gd name="T11" fmla="*/ 38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764">
                  <a:moveTo>
                    <a:pt x="763" y="383"/>
                  </a:moveTo>
                  <a:lnTo>
                    <a:pt x="763" y="383"/>
                  </a:lnTo>
                  <a:cubicBezTo>
                    <a:pt x="763" y="171"/>
                    <a:pt x="591" y="0"/>
                    <a:pt x="380" y="0"/>
                  </a:cubicBezTo>
                  <a:cubicBezTo>
                    <a:pt x="171" y="0"/>
                    <a:pt x="0" y="171"/>
                    <a:pt x="0" y="383"/>
                  </a:cubicBezTo>
                  <a:cubicBezTo>
                    <a:pt x="0" y="592"/>
                    <a:pt x="171" y="763"/>
                    <a:pt x="380" y="763"/>
                  </a:cubicBezTo>
                  <a:cubicBezTo>
                    <a:pt x="591" y="763"/>
                    <a:pt x="763" y="592"/>
                    <a:pt x="763" y="383"/>
                  </a:cubicBezTo>
                </a:path>
              </a:pathLst>
            </a:custGeom>
            <a:solidFill>
              <a:srgbClr val="D0CECE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" name="Freeform 211">
              <a:extLst>
                <a:ext uri="{FF2B5EF4-FFF2-40B4-BE49-F238E27FC236}">
                  <a16:creationId xmlns="" xmlns:a16="http://schemas.microsoft.com/office/drawing/2014/main" id="{1BB6BCDD-F5EA-499C-A455-3049C1A9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101" y="2449770"/>
              <a:ext cx="395556" cy="389140"/>
            </a:xfrm>
            <a:custGeom>
              <a:avLst/>
              <a:gdLst>
                <a:gd name="T0" fmla="*/ 549 w 550"/>
                <a:gd name="T1" fmla="*/ 190 h 544"/>
                <a:gd name="T2" fmla="*/ 549 w 550"/>
                <a:gd name="T3" fmla="*/ 190 h 544"/>
                <a:gd name="T4" fmla="*/ 524 w 550"/>
                <a:gd name="T5" fmla="*/ 61 h 544"/>
                <a:gd name="T6" fmla="*/ 450 w 550"/>
                <a:gd name="T7" fmla="*/ 0 h 544"/>
                <a:gd name="T8" fmla="*/ 0 w 550"/>
                <a:gd name="T9" fmla="*/ 230 h 544"/>
                <a:gd name="T10" fmla="*/ 310 w 550"/>
                <a:gd name="T11" fmla="*/ 543 h 544"/>
                <a:gd name="T12" fmla="*/ 549 w 550"/>
                <a:gd name="T13" fmla="*/ 19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>
                  <a:moveTo>
                    <a:pt x="549" y="190"/>
                  </a:moveTo>
                  <a:lnTo>
                    <a:pt x="549" y="190"/>
                  </a:lnTo>
                  <a:cubicBezTo>
                    <a:pt x="549" y="144"/>
                    <a:pt x="540" y="102"/>
                    <a:pt x="524" y="6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310" y="543"/>
                    <a:pt x="310" y="543"/>
                    <a:pt x="310" y="543"/>
                  </a:cubicBezTo>
                  <a:cubicBezTo>
                    <a:pt x="450" y="487"/>
                    <a:pt x="549" y="347"/>
                    <a:pt x="549" y="19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" name="Freeform 212">
              <a:extLst>
                <a:ext uri="{FF2B5EF4-FFF2-40B4-BE49-F238E27FC236}">
                  <a16:creationId xmlns="" xmlns:a16="http://schemas.microsoft.com/office/drawing/2014/main" id="{72C558E2-814D-4275-8AC7-3C159923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468" y="752864"/>
              <a:ext cx="551864" cy="535865"/>
            </a:xfrm>
            <a:custGeom>
              <a:avLst/>
              <a:gdLst>
                <a:gd name="T0" fmla="*/ 433 w 768"/>
                <a:gd name="T1" fmla="*/ 0 h 747"/>
                <a:gd name="T2" fmla="*/ 468 w 768"/>
                <a:gd name="T3" fmla="*/ 289 h 747"/>
                <a:gd name="T4" fmla="*/ 767 w 768"/>
                <a:gd name="T5" fmla="*/ 310 h 747"/>
                <a:gd name="T6" fmla="*/ 337 w 768"/>
                <a:gd name="T7" fmla="*/ 746 h 747"/>
                <a:gd name="T8" fmla="*/ 72 w 768"/>
                <a:gd name="T9" fmla="*/ 685 h 747"/>
                <a:gd name="T10" fmla="*/ 0 w 768"/>
                <a:gd name="T11" fmla="*/ 436 h 747"/>
                <a:gd name="T12" fmla="*/ 433 w 768"/>
                <a:gd name="T13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47">
                  <a:moveTo>
                    <a:pt x="433" y="0"/>
                  </a:moveTo>
                  <a:lnTo>
                    <a:pt x="468" y="289"/>
                  </a:lnTo>
                  <a:lnTo>
                    <a:pt x="767" y="310"/>
                  </a:lnTo>
                  <a:lnTo>
                    <a:pt x="337" y="746"/>
                  </a:lnTo>
                  <a:lnTo>
                    <a:pt x="72" y="685"/>
                  </a:lnTo>
                  <a:lnTo>
                    <a:pt x="0" y="436"/>
                  </a:lnTo>
                  <a:lnTo>
                    <a:pt x="43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" name="Freeform 213">
              <a:extLst>
                <a:ext uri="{FF2B5EF4-FFF2-40B4-BE49-F238E27FC236}">
                  <a16:creationId xmlns="" xmlns:a16="http://schemas.microsoft.com/office/drawing/2014/main" id="{5C738A2C-12BD-4947-BD81-D55A0438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5698" y="963383"/>
              <a:ext cx="500825" cy="328537"/>
            </a:xfrm>
            <a:custGeom>
              <a:avLst/>
              <a:gdLst>
                <a:gd name="T0" fmla="*/ 0 w 696"/>
                <a:gd name="T1" fmla="*/ 396 h 458"/>
                <a:gd name="T2" fmla="*/ 265 w 696"/>
                <a:gd name="T3" fmla="*/ 457 h 458"/>
                <a:gd name="T4" fmla="*/ 695 w 696"/>
                <a:gd name="T5" fmla="*/ 21 h 458"/>
                <a:gd name="T6" fmla="*/ 396 w 696"/>
                <a:gd name="T7" fmla="*/ 0 h 458"/>
                <a:gd name="T8" fmla="*/ 0 w 696"/>
                <a:gd name="T9" fmla="*/ 39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458">
                  <a:moveTo>
                    <a:pt x="0" y="396"/>
                  </a:moveTo>
                  <a:lnTo>
                    <a:pt x="265" y="457"/>
                  </a:lnTo>
                  <a:lnTo>
                    <a:pt x="695" y="21"/>
                  </a:lnTo>
                  <a:lnTo>
                    <a:pt x="396" y="0"/>
                  </a:lnTo>
                  <a:lnTo>
                    <a:pt x="0" y="39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" name="Freeform 214">
              <a:extLst>
                <a:ext uri="{FF2B5EF4-FFF2-40B4-BE49-F238E27FC236}">
                  <a16:creationId xmlns="" xmlns:a16="http://schemas.microsoft.com/office/drawing/2014/main" id="{4786E601-499F-49A2-8D2B-E7E2F550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130" y="931486"/>
              <a:ext cx="1540755" cy="1594837"/>
            </a:xfrm>
            <a:custGeom>
              <a:avLst/>
              <a:gdLst>
                <a:gd name="T0" fmla="*/ 91 w 2131"/>
                <a:gd name="T1" fmla="*/ 2209 h 2210"/>
                <a:gd name="T2" fmla="*/ 0 w 2131"/>
                <a:gd name="T3" fmla="*/ 2129 h 2210"/>
                <a:gd name="T4" fmla="*/ 2036 w 2131"/>
                <a:gd name="T5" fmla="*/ 0 h 2210"/>
                <a:gd name="T6" fmla="*/ 2130 w 2131"/>
                <a:gd name="T7" fmla="*/ 82 h 2210"/>
                <a:gd name="T8" fmla="*/ 91 w 2131"/>
                <a:gd name="T9" fmla="*/ 2209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1" h="2210">
                  <a:moveTo>
                    <a:pt x="91" y="2209"/>
                  </a:moveTo>
                  <a:lnTo>
                    <a:pt x="0" y="2129"/>
                  </a:lnTo>
                  <a:lnTo>
                    <a:pt x="2036" y="0"/>
                  </a:lnTo>
                  <a:lnTo>
                    <a:pt x="2130" y="82"/>
                  </a:lnTo>
                  <a:lnTo>
                    <a:pt x="91" y="2209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" name="Freeform 215">
              <a:extLst>
                <a:ext uri="{FF2B5EF4-FFF2-40B4-BE49-F238E27FC236}">
                  <a16:creationId xmlns="" xmlns:a16="http://schemas.microsoft.com/office/drawing/2014/main" id="{D0E23801-615D-4CEF-83B8-61043AB3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637" y="918728"/>
              <a:ext cx="252007" cy="251984"/>
            </a:xfrm>
            <a:custGeom>
              <a:avLst/>
              <a:gdLst>
                <a:gd name="T0" fmla="*/ 101 w 351"/>
                <a:gd name="T1" fmla="*/ 337 h 352"/>
                <a:gd name="T2" fmla="*/ 101 w 351"/>
                <a:gd name="T3" fmla="*/ 337 h 352"/>
                <a:gd name="T4" fmla="*/ 75 w 351"/>
                <a:gd name="T5" fmla="*/ 343 h 352"/>
                <a:gd name="T6" fmla="*/ 5 w 351"/>
                <a:gd name="T7" fmla="*/ 281 h 352"/>
                <a:gd name="T8" fmla="*/ 10 w 351"/>
                <a:gd name="T9" fmla="*/ 255 h 352"/>
                <a:gd name="T10" fmla="*/ 246 w 351"/>
                <a:gd name="T11" fmla="*/ 11 h 352"/>
                <a:gd name="T12" fmla="*/ 275 w 351"/>
                <a:gd name="T13" fmla="*/ 6 h 352"/>
                <a:gd name="T14" fmla="*/ 342 w 351"/>
                <a:gd name="T15" fmla="*/ 67 h 352"/>
                <a:gd name="T16" fmla="*/ 339 w 351"/>
                <a:gd name="T17" fmla="*/ 97 h 352"/>
                <a:gd name="T18" fmla="*/ 101 w 351"/>
                <a:gd name="T19" fmla="*/ 33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" h="352">
                  <a:moveTo>
                    <a:pt x="101" y="337"/>
                  </a:moveTo>
                  <a:lnTo>
                    <a:pt x="101" y="337"/>
                  </a:lnTo>
                  <a:cubicBezTo>
                    <a:pt x="94" y="348"/>
                    <a:pt x="80" y="351"/>
                    <a:pt x="75" y="343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0" y="276"/>
                    <a:pt x="0" y="262"/>
                    <a:pt x="10" y="255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57" y="3"/>
                    <a:pt x="267" y="0"/>
                    <a:pt x="275" y="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50" y="73"/>
                    <a:pt x="348" y="86"/>
                    <a:pt x="339" y="97"/>
                  </a:cubicBezTo>
                  <a:lnTo>
                    <a:pt x="101" y="337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2" name="Freeform 216">
              <a:extLst>
                <a:ext uri="{FF2B5EF4-FFF2-40B4-BE49-F238E27FC236}">
                  <a16:creationId xmlns="" xmlns:a16="http://schemas.microsoft.com/office/drawing/2014/main" id="{7D2A1168-0533-4356-8178-910568AA4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671" y="2223304"/>
              <a:ext cx="462545" cy="408278"/>
            </a:xfrm>
            <a:custGeom>
              <a:avLst/>
              <a:gdLst>
                <a:gd name="T0" fmla="*/ 0 w 642"/>
                <a:gd name="T1" fmla="*/ 567 h 568"/>
                <a:gd name="T2" fmla="*/ 299 w 642"/>
                <a:gd name="T3" fmla="*/ 0 h 568"/>
                <a:gd name="T4" fmla="*/ 374 w 642"/>
                <a:gd name="T5" fmla="*/ 195 h 568"/>
                <a:gd name="T6" fmla="*/ 641 w 642"/>
                <a:gd name="T7" fmla="*/ 252 h 568"/>
                <a:gd name="T8" fmla="*/ 0 w 642"/>
                <a:gd name="T9" fmla="*/ 56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568">
                  <a:moveTo>
                    <a:pt x="0" y="567"/>
                  </a:moveTo>
                  <a:lnTo>
                    <a:pt x="299" y="0"/>
                  </a:lnTo>
                  <a:lnTo>
                    <a:pt x="374" y="195"/>
                  </a:lnTo>
                  <a:lnTo>
                    <a:pt x="641" y="252"/>
                  </a:lnTo>
                  <a:lnTo>
                    <a:pt x="0" y="567"/>
                  </a:lnTo>
                </a:path>
              </a:pathLst>
            </a:custGeom>
            <a:solidFill>
              <a:srgbClr val="CC20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="" xmlns:a16="http://schemas.microsoft.com/office/drawing/2014/main" id="{4B7EBC4F-25BF-4090-AA61-14D4AE517DF3}"/>
                </a:ext>
              </a:extLst>
            </p:cNvPr>
            <p:cNvGrpSpPr/>
            <p:nvPr/>
          </p:nvGrpSpPr>
          <p:grpSpPr>
            <a:xfrm>
              <a:off x="5706821" y="3553351"/>
              <a:ext cx="443406" cy="452933"/>
              <a:chOff x="17545661" y="8480347"/>
              <a:chExt cx="588159" cy="600797"/>
            </a:xfrm>
            <a:solidFill>
              <a:schemeClr val="accent3"/>
            </a:solidFill>
          </p:grpSpPr>
          <p:sp>
            <p:nvSpPr>
              <p:cNvPr id="624" name="Freeform 180">
                <a:extLst>
                  <a:ext uri="{FF2B5EF4-FFF2-40B4-BE49-F238E27FC236}">
                    <a16:creationId xmlns="" xmlns:a16="http://schemas.microsoft.com/office/drawing/2014/main" id="{FEA39C4D-18CD-41BC-9FF0-2D603D13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5" name="Freeform 181">
                <a:extLst>
                  <a:ext uri="{FF2B5EF4-FFF2-40B4-BE49-F238E27FC236}">
                    <a16:creationId xmlns="" xmlns:a16="http://schemas.microsoft.com/office/drawing/2014/main" id="{45916E62-6F9B-40C6-991E-9E7115B26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52" name="TextBox 651">
            <a:extLst>
              <a:ext uri="{FF2B5EF4-FFF2-40B4-BE49-F238E27FC236}">
                <a16:creationId xmlns="" xmlns:a16="http://schemas.microsoft.com/office/drawing/2014/main" id="{A7B31A4B-1D13-4F7C-B3C8-2ACDAC015ED8}"/>
              </a:ext>
            </a:extLst>
          </p:cNvPr>
          <p:cNvSpPr txBox="1"/>
          <p:nvPr/>
        </p:nvSpPr>
        <p:spPr>
          <a:xfrm>
            <a:off x="9843464" y="1391770"/>
            <a:ext cx="2152206" cy="338554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Recommendations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="" xmlns:a16="http://schemas.microsoft.com/office/drawing/2014/main" id="{5C2B5111-8CD6-444E-9A67-96B1CFE36949}"/>
              </a:ext>
            </a:extLst>
          </p:cNvPr>
          <p:cNvSpPr txBox="1"/>
          <p:nvPr/>
        </p:nvSpPr>
        <p:spPr>
          <a:xfrm>
            <a:off x="6251027" y="2233097"/>
            <a:ext cx="1705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Predictive model that intrinsically accounts for the Expected Profit and Optimizes that as well</a:t>
            </a:r>
            <a:endParaRPr lang="en-US" sz="1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="" xmlns:a16="http://schemas.microsoft.com/office/drawing/2014/main" id="{F1787173-B181-46CD-9BAD-ED3807AC3E1D}"/>
              </a:ext>
            </a:extLst>
          </p:cNvPr>
          <p:cNvSpPr txBox="1"/>
          <p:nvPr/>
        </p:nvSpPr>
        <p:spPr>
          <a:xfrm>
            <a:off x="6244838" y="3623446"/>
            <a:ext cx="15287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Secondary analysis mainly uses age as groups distribution</a:t>
            </a:r>
            <a:endParaRPr lang="en-US" sz="1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="" xmlns:a16="http://schemas.microsoft.com/office/drawing/2014/main" id="{FC6A844F-AC79-434B-9FE1-83921D9950AE}"/>
              </a:ext>
            </a:extLst>
          </p:cNvPr>
          <p:cNvSpPr txBox="1"/>
          <p:nvPr/>
        </p:nvSpPr>
        <p:spPr>
          <a:xfrm>
            <a:off x="6251027" y="4792307"/>
            <a:ext cx="230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Inter-relation of customers not considered</a:t>
            </a:r>
            <a:endParaRPr lang="en-US" sz="1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662" name="Connector: Curved 661">
            <a:extLst>
              <a:ext uri="{FF2B5EF4-FFF2-40B4-BE49-F238E27FC236}">
                <a16:creationId xmlns="" xmlns:a16="http://schemas.microsoft.com/office/drawing/2014/main" id="{BCC27A07-6318-46A7-AE8E-7069490F560F}"/>
              </a:ext>
            </a:extLst>
          </p:cNvPr>
          <p:cNvCxnSpPr>
            <a:stCxn id="653" idx="0"/>
            <a:endCxn id="629" idx="7"/>
          </p:cNvCxnSpPr>
          <p:nvPr/>
        </p:nvCxnSpPr>
        <p:spPr>
          <a:xfrm rot="16200000" flipH="1">
            <a:off x="7600581" y="1736381"/>
            <a:ext cx="573340" cy="1566772"/>
          </a:xfrm>
          <a:prstGeom prst="curvedConnector4">
            <a:avLst>
              <a:gd name="adj1" fmla="val -39872"/>
              <a:gd name="adj2" fmla="val 134064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or: Curved 665">
            <a:extLst>
              <a:ext uri="{FF2B5EF4-FFF2-40B4-BE49-F238E27FC236}">
                <a16:creationId xmlns="" xmlns:a16="http://schemas.microsoft.com/office/drawing/2014/main" id="{37A01E50-C7DE-4A21-BB43-B619289C4BC2}"/>
              </a:ext>
            </a:extLst>
          </p:cNvPr>
          <p:cNvCxnSpPr>
            <a:cxnSpLocks/>
            <a:stCxn id="654" idx="3"/>
          </p:cNvCxnSpPr>
          <p:nvPr/>
        </p:nvCxnSpPr>
        <p:spPr>
          <a:xfrm>
            <a:off x="7773575" y="4208222"/>
            <a:ext cx="920885" cy="145250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or: Curved 667">
            <a:extLst>
              <a:ext uri="{FF2B5EF4-FFF2-40B4-BE49-F238E27FC236}">
                <a16:creationId xmlns="" xmlns:a16="http://schemas.microsoft.com/office/drawing/2014/main" id="{856477C6-B9AD-4FCE-B547-73F6512A77F0}"/>
              </a:ext>
            </a:extLst>
          </p:cNvPr>
          <p:cNvCxnSpPr>
            <a:cxnSpLocks/>
            <a:stCxn id="655" idx="2"/>
          </p:cNvCxnSpPr>
          <p:nvPr/>
        </p:nvCxnSpPr>
        <p:spPr>
          <a:xfrm rot="5400000" flipH="1" flipV="1">
            <a:off x="7652593" y="4414871"/>
            <a:ext cx="868630" cy="1363570"/>
          </a:xfrm>
          <a:prstGeom prst="curvedConnector4">
            <a:avLst>
              <a:gd name="adj1" fmla="val -26317"/>
              <a:gd name="adj2" fmla="val 92319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Rectangle 671">
            <a:extLst>
              <a:ext uri="{FF2B5EF4-FFF2-40B4-BE49-F238E27FC236}">
                <a16:creationId xmlns="" xmlns:a16="http://schemas.microsoft.com/office/drawing/2014/main" id="{7749819D-21B8-40FF-9680-5C1C7F503AF7}"/>
              </a:ext>
            </a:extLst>
          </p:cNvPr>
          <p:cNvSpPr/>
          <p:nvPr/>
        </p:nvSpPr>
        <p:spPr>
          <a:xfrm>
            <a:off x="10139485" y="2112570"/>
            <a:ext cx="1856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It would be interesting to cluster the categorical data based on k-modes and consequently use an additive predictive model</a:t>
            </a:r>
            <a:endParaRPr lang="en-US" dirty="0"/>
          </a:p>
        </p:txBody>
      </p:sp>
      <p:sp>
        <p:nvSpPr>
          <p:cNvPr id="674" name="Rectangle 673">
            <a:extLst>
              <a:ext uri="{FF2B5EF4-FFF2-40B4-BE49-F238E27FC236}">
                <a16:creationId xmlns="" xmlns:a16="http://schemas.microsoft.com/office/drawing/2014/main" id="{4AA315FB-D61A-44E4-B232-263B92F80876}"/>
              </a:ext>
            </a:extLst>
          </p:cNvPr>
          <p:cNvSpPr/>
          <p:nvPr/>
        </p:nvSpPr>
        <p:spPr>
          <a:xfrm>
            <a:off x="10137054" y="3936498"/>
            <a:ext cx="18922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Try different levels of analysis as primary such as customer location</a:t>
            </a:r>
            <a:endParaRPr lang="en-US" dirty="0"/>
          </a:p>
        </p:txBody>
      </p:sp>
      <p:sp>
        <p:nvSpPr>
          <p:cNvPr id="676" name="Rectangle 675">
            <a:extLst>
              <a:ext uri="{FF2B5EF4-FFF2-40B4-BE49-F238E27FC236}">
                <a16:creationId xmlns="" xmlns:a16="http://schemas.microsoft.com/office/drawing/2014/main" id="{BB28CD43-41EE-41C0-B2E5-E6B02B1F4CA9}"/>
              </a:ext>
            </a:extLst>
          </p:cNvPr>
          <p:cNvSpPr/>
          <p:nvPr/>
        </p:nvSpPr>
        <p:spPr>
          <a:xfrm>
            <a:off x="10145258" y="4833511"/>
            <a:ext cx="18504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Visualize others </a:t>
            </a:r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perspectives as well.</a:t>
            </a:r>
            <a:endParaRPr lang="en-US" dirty="0"/>
          </a:p>
        </p:txBody>
      </p:sp>
      <p:cxnSp>
        <p:nvCxnSpPr>
          <p:cNvPr id="677" name="Connector: Curved 676">
            <a:extLst>
              <a:ext uri="{FF2B5EF4-FFF2-40B4-BE49-F238E27FC236}">
                <a16:creationId xmlns="" xmlns:a16="http://schemas.microsoft.com/office/drawing/2014/main" id="{B9948667-B12D-4340-81F4-C2D4CF6E0494}"/>
              </a:ext>
            </a:extLst>
          </p:cNvPr>
          <p:cNvCxnSpPr>
            <a:cxnSpLocks/>
            <a:stCxn id="636" idx="0"/>
            <a:endCxn id="672" idx="0"/>
          </p:cNvCxnSpPr>
          <p:nvPr/>
        </p:nvCxnSpPr>
        <p:spPr>
          <a:xfrm flipV="1">
            <a:off x="9533359" y="2112570"/>
            <a:ext cx="1534219" cy="628053"/>
          </a:xfrm>
          <a:prstGeom prst="curvedConnector4">
            <a:avLst>
              <a:gd name="adj1" fmla="val 17502"/>
              <a:gd name="adj2" fmla="val 136398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Connector: Curved 679">
            <a:extLst>
              <a:ext uri="{FF2B5EF4-FFF2-40B4-BE49-F238E27FC236}">
                <a16:creationId xmlns="" xmlns:a16="http://schemas.microsoft.com/office/drawing/2014/main" id="{C45D899F-0837-4B4A-8071-09CF699C71D1}"/>
              </a:ext>
            </a:extLst>
          </p:cNvPr>
          <p:cNvCxnSpPr>
            <a:cxnSpLocks/>
            <a:stCxn id="647" idx="18"/>
            <a:endCxn id="674" idx="1"/>
          </p:cNvCxnSpPr>
          <p:nvPr/>
        </p:nvCxnSpPr>
        <p:spPr>
          <a:xfrm>
            <a:off x="9515334" y="4038774"/>
            <a:ext cx="621720" cy="374778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nector: Curved 684">
            <a:extLst>
              <a:ext uri="{FF2B5EF4-FFF2-40B4-BE49-F238E27FC236}">
                <a16:creationId xmlns="" xmlns:a16="http://schemas.microsoft.com/office/drawing/2014/main" id="{8002708C-E0B3-44A3-A406-D8A1E5335A94}"/>
              </a:ext>
            </a:extLst>
          </p:cNvPr>
          <p:cNvCxnSpPr>
            <a:cxnSpLocks/>
            <a:stCxn id="593" idx="2"/>
            <a:endCxn id="676" idx="1"/>
          </p:cNvCxnSpPr>
          <p:nvPr/>
        </p:nvCxnSpPr>
        <p:spPr>
          <a:xfrm>
            <a:off x="9452782" y="4633705"/>
            <a:ext cx="692476" cy="569138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50">
            <a:extLst>
              <a:ext uri="{FF2B5EF4-FFF2-40B4-BE49-F238E27FC236}">
                <a16:creationId xmlns="" xmlns:a16="http://schemas.microsoft.com/office/drawing/2014/main" id="{0DD5FE5D-F467-4842-9ABA-A987229DD92E}"/>
              </a:ext>
            </a:extLst>
          </p:cNvPr>
          <p:cNvGrpSpPr/>
          <p:nvPr/>
        </p:nvGrpSpPr>
        <p:grpSpPr>
          <a:xfrm>
            <a:off x="243496" y="4733097"/>
            <a:ext cx="396000" cy="324000"/>
            <a:chOff x="235235" y="3810885"/>
            <a:chExt cx="519365" cy="468000"/>
          </a:xfrm>
        </p:grpSpPr>
        <p:sp>
          <p:nvSpPr>
            <p:cNvPr id="415" name="Freeform 26">
              <a:extLst>
                <a:ext uri="{FF2B5EF4-FFF2-40B4-BE49-F238E27FC236}">
                  <a16:creationId xmlns="" xmlns:a16="http://schemas.microsoft.com/office/drawing/2014/main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16" name="Round Same Side Corner Rectangle 119">
              <a:extLst>
                <a:ext uri="{FF2B5EF4-FFF2-40B4-BE49-F238E27FC236}">
                  <a16:creationId xmlns="" xmlns:a16="http://schemas.microsoft.com/office/drawing/2014/main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7053" y="3997480"/>
            <a:ext cx="2406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Age, Gender, </a:t>
            </a:r>
            <a:r>
              <a:rPr lang="en-GB" sz="1400" b="1" dirty="0" err="1" smtClean="0">
                <a:latin typeface="Century Gothic" panose="020B0502020202020204" pitchFamily="34" charset="0"/>
              </a:rPr>
              <a:t>Importo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258" y="4698042"/>
            <a:ext cx="26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Tipo</a:t>
            </a:r>
            <a:r>
              <a:rPr lang="en-GB" sz="1400" b="1" dirty="0" smtClean="0">
                <a:latin typeface="Century Gothic" panose="020B0502020202020204" pitchFamily="34" charset="0"/>
              </a:rPr>
              <a:t> </a:t>
            </a:r>
            <a:r>
              <a:rPr lang="en-GB" sz="1400" b="1" dirty="0" err="1" smtClean="0">
                <a:latin typeface="Century Gothic" panose="020B0502020202020204" pitchFamily="34" charset="0"/>
              </a:rPr>
              <a:t>pagamento</a:t>
            </a:r>
            <a:r>
              <a:rPr lang="en-GB" sz="1400" b="1" dirty="0" smtClean="0">
                <a:latin typeface="Century Gothic" panose="020B0502020202020204" pitchFamily="34" charset="0"/>
              </a:rPr>
              <a:t> online usage is low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4453" y="4013840"/>
            <a:ext cx="262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These factors have major impact on Churn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641" y="4628996"/>
            <a:ext cx="246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Minimum customers used this method. 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339" y="5261102"/>
            <a:ext cx="3038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Predictive Model helps select customers for the marketing campaign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grpSp>
        <p:nvGrpSpPr>
          <p:cNvPr id="417" name="Group 50">
            <a:extLst>
              <a:ext uri="{FF2B5EF4-FFF2-40B4-BE49-F238E27FC236}">
                <a16:creationId xmlns="" xmlns:a16="http://schemas.microsoft.com/office/drawing/2014/main" id="{0DD5FE5D-F467-4842-9ABA-A987229DD92E}"/>
              </a:ext>
            </a:extLst>
          </p:cNvPr>
          <p:cNvGrpSpPr/>
          <p:nvPr/>
        </p:nvGrpSpPr>
        <p:grpSpPr>
          <a:xfrm>
            <a:off x="303687" y="5485369"/>
            <a:ext cx="396000" cy="324000"/>
            <a:chOff x="235235" y="3810885"/>
            <a:chExt cx="519365" cy="468000"/>
          </a:xfrm>
        </p:grpSpPr>
        <p:sp>
          <p:nvSpPr>
            <p:cNvPr id="422" name="Freeform 26">
              <a:extLst>
                <a:ext uri="{FF2B5EF4-FFF2-40B4-BE49-F238E27FC236}">
                  <a16:creationId xmlns="" xmlns:a16="http://schemas.microsoft.com/office/drawing/2014/main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23" name="Round Same Side Corner Rectangle 119">
              <a:extLst>
                <a:ext uri="{FF2B5EF4-FFF2-40B4-BE49-F238E27FC236}">
                  <a16:creationId xmlns="" xmlns:a16="http://schemas.microsoft.com/office/drawing/2014/main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04667" y="5234878"/>
            <a:ext cx="2060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Gradient Boosting Model predicts churn probabilities of each customer</a:t>
            </a:r>
            <a:endParaRPr lang="it-IT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32733" y="3565127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308569" y="4216730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3308569" y="4890606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>
            <a:off x="3320843" y="5453628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5364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environment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-install R and </a:t>
            </a:r>
            <a:r>
              <a:rPr lang="en-GB" sz="1800" dirty="0" err="1" smtClean="0"/>
              <a:t>Rstudio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-</a:t>
            </a:r>
            <a:r>
              <a:rPr lang="en-GB" sz="1800" dirty="0" smtClean="0"/>
              <a:t>create R project and set working directory (</a:t>
            </a:r>
            <a:r>
              <a:rPr lang="en-GB" sz="1800" dirty="0" err="1" smtClean="0"/>
              <a:t>wd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-install and load relevant libraries for SQL, date-time</a:t>
            </a:r>
          </a:p>
          <a:p>
            <a:pPr marL="0" indent="0">
              <a:buNone/>
            </a:pPr>
            <a:r>
              <a:rPr lang="en-GB" sz="1800" dirty="0" smtClean="0"/>
              <a:t>manipulation, plotting, maps..</a:t>
            </a:r>
          </a:p>
          <a:p>
            <a:pPr marL="0" indent="0">
              <a:buNone/>
            </a:pPr>
            <a:endParaRPr lang="en-GB" sz="1800" i="1" dirty="0" smtClean="0"/>
          </a:p>
          <a:p>
            <a:pPr marL="0" indent="0">
              <a:buNone/>
            </a:pPr>
            <a:r>
              <a:rPr lang="en-GB" sz="1800" i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nstall.packages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(“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library_name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ibrary(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library_name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-import dataset in .csv format to the work directory</a:t>
            </a:r>
          </a:p>
          <a:p>
            <a:pPr marL="0" indent="0">
              <a:buNone/>
            </a:pPr>
            <a:endParaRPr lang="en-GB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3</a:t>
            </a:fld>
            <a:endParaRPr lang="en-GB"/>
          </a:p>
        </p:txBody>
      </p:sp>
      <p:sp>
        <p:nvSpPr>
          <p:cNvPr id="7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2" y="806284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19" y="1466744"/>
            <a:ext cx="2138281" cy="39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41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 rot="5400000">
            <a:off x="2666999" y="-2665413"/>
            <a:ext cx="6858000" cy="12188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6" tIns="60932" rIns="121866" bIns="60932" rtlCol="0" anchor="ctr"/>
          <a:lstStyle/>
          <a:p>
            <a:pPr algn="ctr"/>
            <a:endParaRPr lang="en-US" sz="900"/>
          </a:p>
        </p:txBody>
      </p:sp>
      <p:grpSp>
        <p:nvGrpSpPr>
          <p:cNvPr id="3" name="Gruppo 2"/>
          <p:cNvGrpSpPr/>
          <p:nvPr/>
        </p:nvGrpSpPr>
        <p:grpSpPr>
          <a:xfrm>
            <a:off x="2516032" y="1498704"/>
            <a:ext cx="7159933" cy="4036858"/>
            <a:chOff x="3399768" y="3968817"/>
            <a:chExt cx="5234858" cy="2084935"/>
          </a:xfrm>
        </p:grpSpPr>
        <p:sp>
          <p:nvSpPr>
            <p:cNvPr id="23" name="AutoShape 5"/>
            <p:cNvSpPr>
              <a:spLocks/>
            </p:cNvSpPr>
            <p:nvPr/>
          </p:nvSpPr>
          <p:spPr bwMode="auto">
            <a:xfrm>
              <a:off x="3399768" y="3968817"/>
              <a:ext cx="5234858" cy="1993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395" tIns="25395" rIns="25395" bIns="25395" anchor="ctr"/>
            <a:lstStyle/>
            <a:p>
              <a:pPr algn="ctr">
                <a:defRPr/>
              </a:pPr>
              <a:r>
                <a:rPr lang="es-ES" sz="8000" dirty="0">
                  <a:solidFill>
                    <a:schemeClr val="bg1"/>
                  </a:solidFill>
                  <a:latin typeface="Century Gothic" panose="020B0502020202020204" pitchFamily="34" charset="0"/>
                  <a:cs typeface="Lato Regular"/>
                </a:rPr>
                <a:t>THANKS FOR YOUR ATTENTION</a:t>
              </a: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3695254" y="6043596"/>
              <a:ext cx="4665454" cy="10156"/>
            </a:xfrm>
            <a:prstGeom prst="line">
              <a:avLst/>
            </a:prstGeom>
            <a:noFill/>
            <a:ln w="25400" cap="flat" cmpd="sng">
              <a:solidFill>
                <a:srgbClr val="DCDEE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17887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324"/>
            <a:ext cx="10515600" cy="197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-read CSV in </a:t>
            </a:r>
            <a:r>
              <a:rPr lang="en-GB" sz="1800" dirty="0" err="1"/>
              <a:t>RStudio</a:t>
            </a:r>
            <a:endParaRPr lang="en-GB" sz="1800" dirty="0"/>
          </a:p>
          <a:p>
            <a:pPr marL="0" indent="0">
              <a:buNone/>
            </a:pPr>
            <a:endParaRPr lang="en-GB" sz="18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69875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an13&lt;-read.csv("an13.csv",header=TRUE)</a:t>
            </a:r>
          </a:p>
          <a:p>
            <a:pPr marL="269875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in13&lt;-read.csv("in13.csv",header=TRUE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GB" sz="18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269875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data1&lt;-read.csv("data1.csv",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header=TRUE)</a:t>
            </a:r>
            <a:endParaRPr lang="it-IT" sz="1800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it-IT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3736"/>
            <a:ext cx="12192000" cy="1332861"/>
          </a:xfrm>
          <a:prstGeom prst="rect">
            <a:avLst/>
          </a:prstGeom>
        </p:spPr>
      </p:pic>
      <p:sp>
        <p:nvSpPr>
          <p:cNvPr id="7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2" y="806284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18" y="1329009"/>
            <a:ext cx="2438198" cy="13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078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8158" y="987835"/>
            <a:ext cx="2969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Remove strange levels </a:t>
            </a:r>
            <a:endParaRPr lang="en-GB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67" y="2005086"/>
            <a:ext cx="5457787" cy="1274177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latin typeface="Century Gothic" panose="020B0502020202020204" pitchFamily="34" charset="0"/>
                <a:cs typeface="Lato Light"/>
              </a:rPr>
              <a:t>Check for NAs:  </a:t>
            </a:r>
            <a:r>
              <a:rPr lang="en-US" sz="1600" dirty="0" err="1" smtClean="0">
                <a:latin typeface="Century Gothic" panose="020B0502020202020204" pitchFamily="34" charset="0"/>
                <a:cs typeface="Lato Light"/>
              </a:rPr>
              <a:t>colSums</a:t>
            </a:r>
            <a:r>
              <a:rPr lang="en-US" sz="1600" dirty="0" smtClean="0">
                <a:latin typeface="Century Gothic" panose="020B0502020202020204" pitchFamily="34" charset="0"/>
                <a:cs typeface="Lato Light"/>
              </a:rPr>
              <a:t>(is.na(an13</a:t>
            </a:r>
            <a:r>
              <a:rPr lang="en-US" sz="1600" dirty="0">
                <a:latin typeface="Century Gothic" panose="020B0502020202020204" pitchFamily="34" charset="0"/>
                <a:cs typeface="Lato Light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Century Gothic" panose="020B0502020202020204" pitchFamily="34" charset="0"/>
                <a:cs typeface="Lato Light"/>
              </a:rPr>
              <a:t>	            </a:t>
            </a:r>
            <a:r>
              <a:rPr lang="en-US" sz="1600" dirty="0" err="1" smtClean="0">
                <a:latin typeface="Century Gothic" panose="020B0502020202020204" pitchFamily="34" charset="0"/>
                <a:cs typeface="Lato Light"/>
              </a:rPr>
              <a:t>colSums</a:t>
            </a:r>
            <a:r>
              <a:rPr lang="en-US" sz="1600" dirty="0" smtClean="0">
                <a:latin typeface="Century Gothic" panose="020B0502020202020204" pitchFamily="34" charset="0"/>
                <a:cs typeface="Lato Light"/>
              </a:rPr>
              <a:t>(is.na(in13</a:t>
            </a:r>
            <a:r>
              <a:rPr lang="en-US" sz="1600" dirty="0">
                <a:latin typeface="Century Gothic" panose="020B0502020202020204" pitchFamily="34" charset="0"/>
                <a:cs typeface="Lato Light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 </a:t>
            </a:r>
            <a:r>
              <a:rPr lang="en-US" sz="1600" dirty="0" smtClean="0">
                <a:latin typeface="Century Gothic" panose="020B0502020202020204" pitchFamily="34" charset="0"/>
                <a:cs typeface="Lato Light"/>
              </a:rPr>
              <a:t>                            </a:t>
            </a:r>
            <a:r>
              <a:rPr lang="en-US" sz="1600" dirty="0" err="1" smtClean="0">
                <a:latin typeface="Century Gothic" panose="020B0502020202020204" pitchFamily="34" charset="0"/>
                <a:cs typeface="Lato Light"/>
              </a:rPr>
              <a:t>colSums</a:t>
            </a:r>
            <a:r>
              <a:rPr lang="en-US" sz="1600" dirty="0" smtClean="0">
                <a:latin typeface="Century Gothic" panose="020B0502020202020204" pitchFamily="34" charset="0"/>
                <a:cs typeface="Lato Light"/>
              </a:rPr>
              <a:t>(is.na(data1))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Century Gothic" panose="020B0502020202020204" pitchFamily="34" charset="0"/>
              <a:cs typeface="Lato Light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6095999" y="1346349"/>
            <a:ext cx="9235" cy="46054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2286" y="1103258"/>
            <a:ext cx="3316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Imputing missing geographical points</a:t>
            </a:r>
            <a:endParaRPr lang="en-GB" sz="1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80556" y="1984311"/>
            <a:ext cx="5371811" cy="3342435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-Drop small number of rows containing ‘1-01’, ‘9-02’</a:t>
            </a:r>
          </a:p>
          <a:p>
            <a:pPr>
              <a:lnSpc>
                <a:spcPct val="120000"/>
              </a:lnSpc>
            </a:pP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-Drop rows with data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nascita</a:t>
            </a: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 that gives age greater than 90</a:t>
            </a:r>
          </a:p>
          <a:p>
            <a:pPr>
              <a:lnSpc>
                <a:spcPct val="120000"/>
              </a:lnSpc>
            </a:pP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-Convert Data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Nascita</a:t>
            </a: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 to Age Groups</a:t>
            </a:r>
          </a:p>
          <a:p>
            <a:pPr>
              <a:lnSpc>
                <a:spcPct val="120000"/>
              </a:lnSpc>
            </a:pP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-Where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Importo</a:t>
            </a: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=0, change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tipo</a:t>
            </a: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pagemento</a:t>
            </a: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 to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Nussun</a:t>
            </a: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Pagamento</a:t>
            </a:r>
            <a:endParaRPr lang="en-GB" sz="1600" dirty="0" smtClean="0">
              <a:latin typeface="Century Gothic" panose="020B0502020202020204" pitchFamily="34" charset="0"/>
              <a:cs typeface="Lato Light"/>
            </a:endParaRPr>
          </a:p>
          <a:p>
            <a:pPr>
              <a:lnSpc>
                <a:spcPct val="120000"/>
              </a:lnSpc>
            </a:pP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-Fixing relevant column structure by checking using </a:t>
            </a:r>
            <a:r>
              <a:rPr lang="en-GB" sz="1600" dirty="0" err="1" smtClean="0">
                <a:latin typeface="Century Gothic" panose="020B0502020202020204" pitchFamily="34" charset="0"/>
                <a:cs typeface="Lato Light"/>
              </a:rPr>
              <a:t>str</a:t>
            </a: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-More columns were added as will be seen during the analysis</a:t>
            </a:r>
            <a:endParaRPr lang="en-GB" sz="1600" dirty="0">
              <a:latin typeface="Century Gothic" panose="020B0502020202020204" pitchFamily="34" charset="0"/>
              <a:cs typeface="Lato Light"/>
            </a:endParaRPr>
          </a:p>
          <a:p>
            <a:pPr>
              <a:lnSpc>
                <a:spcPct val="120000"/>
              </a:lnSpc>
            </a:pPr>
            <a:endParaRPr lang="en-GB" sz="1600" dirty="0">
              <a:latin typeface="Century Gothic" panose="020B0502020202020204" pitchFamily="34" charset="0"/>
              <a:cs typeface="Lato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EC30DCCE-761D-4321-A2DD-21351F68024C}"/>
              </a:ext>
            </a:extLst>
          </p:cNvPr>
          <p:cNvGrpSpPr/>
          <p:nvPr/>
        </p:nvGrpSpPr>
        <p:grpSpPr>
          <a:xfrm>
            <a:off x="235235" y="3487618"/>
            <a:ext cx="519365" cy="468000"/>
            <a:chOff x="235235" y="3810885"/>
            <a:chExt cx="519365" cy="468000"/>
          </a:xfrm>
        </p:grpSpPr>
        <p:sp>
          <p:nvSpPr>
            <p:cNvPr id="44" name="Freeform 26">
              <a:extLst>
                <a:ext uri="{FF2B5EF4-FFF2-40B4-BE49-F238E27FC236}">
                  <a16:creationId xmlns="" xmlns:a16="http://schemas.microsoft.com/office/drawing/2014/main" id="{6A03B56E-64A1-45CA-B19E-6AE58475AFB6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6" name="Round Same Side Corner Rectangle 119">
              <a:extLst>
                <a:ext uri="{FF2B5EF4-FFF2-40B4-BE49-F238E27FC236}">
                  <a16:creationId xmlns="" xmlns:a16="http://schemas.microsoft.com/office/drawing/2014/main" id="{9CDFBC95-2B4F-4A2D-AAA2-36F3C8687128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5EE2608-569F-4E5B-A001-61092A3B63AA}"/>
              </a:ext>
            </a:extLst>
          </p:cNvPr>
          <p:cNvSpPr/>
          <p:nvPr/>
        </p:nvSpPr>
        <p:spPr>
          <a:xfrm>
            <a:off x="520337" y="3059565"/>
            <a:ext cx="1896673" cy="359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With this method: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4A90740-E346-4126-B2D6-C380F7B44AAB}"/>
              </a:ext>
            </a:extLst>
          </p:cNvPr>
          <p:cNvSpPr/>
          <p:nvPr/>
        </p:nvSpPr>
        <p:spPr>
          <a:xfrm>
            <a:off x="847061" y="3414416"/>
            <a:ext cx="492221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Imputing </a:t>
            </a:r>
            <a:r>
              <a:rPr lang="en-US" sz="16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Sesso</a:t>
            </a: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using </a:t>
            </a:r>
            <a:r>
              <a:rPr lang="en-US" sz="16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kNN</a:t>
            </a: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imputation technique</a:t>
            </a:r>
            <a:endParaRPr lang="en-US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979CA83-F984-4D5A-A9B4-F48E8A1DE840}"/>
              </a:ext>
            </a:extLst>
          </p:cNvPr>
          <p:cNvSpPr/>
          <p:nvPr/>
        </p:nvSpPr>
        <p:spPr>
          <a:xfrm>
            <a:off x="845188" y="4201216"/>
            <a:ext cx="473236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Dropping profession column with all Null Values</a:t>
            </a:r>
            <a:endParaRPr lang="en-US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717CD761-07C4-42AA-B620-E41BE85C17D8}"/>
              </a:ext>
            </a:extLst>
          </p:cNvPr>
          <p:cNvGrpSpPr/>
          <p:nvPr/>
        </p:nvGrpSpPr>
        <p:grpSpPr>
          <a:xfrm>
            <a:off x="235235" y="4317883"/>
            <a:ext cx="519365" cy="468000"/>
            <a:chOff x="235235" y="4576498"/>
            <a:chExt cx="519365" cy="468000"/>
          </a:xfrm>
        </p:grpSpPr>
        <p:sp>
          <p:nvSpPr>
            <p:cNvPr id="49" name="Freeform 26">
              <a:extLst>
                <a:ext uri="{FF2B5EF4-FFF2-40B4-BE49-F238E27FC236}">
                  <a16:creationId xmlns="" xmlns:a16="http://schemas.microsoft.com/office/drawing/2014/main" id="{306A3B1E-0E86-4C16-8D04-FF05E034D0A4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4635945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50" name="Round Same Side Corner Rectangle 119">
              <a:extLst>
                <a:ext uri="{FF2B5EF4-FFF2-40B4-BE49-F238E27FC236}">
                  <a16:creationId xmlns="" xmlns:a16="http://schemas.microsoft.com/office/drawing/2014/main" id="{AC3A9974-15ED-47D0-8B15-F97E0D1D6A5D}"/>
                </a:ext>
              </a:extLst>
            </p:cNvPr>
            <p:cNvSpPr/>
            <p:nvPr/>
          </p:nvSpPr>
          <p:spPr>
            <a:xfrm rot="10800000" flipH="1">
              <a:off x="718600" y="4576498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182A3CF-1258-4F04-B4D2-2E9A19C1EA1B}"/>
              </a:ext>
            </a:extLst>
          </p:cNvPr>
          <p:cNvSpPr/>
          <p:nvPr/>
        </p:nvSpPr>
        <p:spPr>
          <a:xfrm>
            <a:off x="6662647" y="4938376"/>
            <a:ext cx="5127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Improvement in ease of analysis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C982FEB6-04A7-4C01-8B5B-3C368350B801}"/>
              </a:ext>
            </a:extLst>
          </p:cNvPr>
          <p:cNvGrpSpPr/>
          <p:nvPr/>
        </p:nvGrpSpPr>
        <p:grpSpPr>
          <a:xfrm>
            <a:off x="5990793" y="4920724"/>
            <a:ext cx="519365" cy="468000"/>
            <a:chOff x="235235" y="3810885"/>
            <a:chExt cx="519365" cy="468000"/>
          </a:xfrm>
        </p:grpSpPr>
        <p:sp>
          <p:nvSpPr>
            <p:cNvPr id="57" name="Freeform 26">
              <a:extLst>
                <a:ext uri="{FF2B5EF4-FFF2-40B4-BE49-F238E27FC236}">
                  <a16:creationId xmlns="" xmlns:a16="http://schemas.microsoft.com/office/drawing/2014/main" id="{ECB44232-E071-42DB-BDE0-A8D81B203365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58" name="Round Same Side Corner Rectangle 119">
              <a:extLst>
                <a:ext uri="{FF2B5EF4-FFF2-40B4-BE49-F238E27FC236}">
                  <a16:creationId xmlns="" xmlns:a16="http://schemas.microsoft.com/office/drawing/2014/main" id="{EB3178EE-F77E-4316-9E5E-B60290A093EB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89B0F48E-4688-4F18-9781-63EE591CA1FC}"/>
              </a:ext>
            </a:extLst>
          </p:cNvPr>
          <p:cNvGrpSpPr/>
          <p:nvPr/>
        </p:nvGrpSpPr>
        <p:grpSpPr>
          <a:xfrm>
            <a:off x="434167" y="1010378"/>
            <a:ext cx="468000" cy="468000"/>
            <a:chOff x="2285781" y="4847654"/>
            <a:chExt cx="952480" cy="966132"/>
          </a:xfrm>
        </p:grpSpPr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735FA3C0-53A2-4400-9D85-AB2088697D14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2E75B6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831F7E1D-E3BE-4C14-80C0-F6F68F279966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44FB0CA-E291-4057-9E16-0BC86C88C3B3}"/>
              </a:ext>
            </a:extLst>
          </p:cNvPr>
          <p:cNvGrpSpPr/>
          <p:nvPr/>
        </p:nvGrpSpPr>
        <p:grpSpPr>
          <a:xfrm>
            <a:off x="6480556" y="1004590"/>
            <a:ext cx="468000" cy="468000"/>
            <a:chOff x="2285781" y="4847654"/>
            <a:chExt cx="952480" cy="966132"/>
          </a:xfrm>
        </p:grpSpPr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CB72B156-7C7D-4A4E-B468-A8EB4E16686B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2E75B6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019E7E89-45FC-449C-AF11-F99BB7EC7059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68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69" name="Rectangle 102">
            <a:extLst>
              <a:ext uri="{FF2B5EF4-FFF2-40B4-BE49-F238E27FC236}">
                <a16:creationId xmlns="" xmlns:a16="http://schemas.microsoft.com/office/drawing/2014/main" id="{5260063C-1648-49A0-B862-5267832E9D76}"/>
              </a:ext>
            </a:extLst>
          </p:cNvPr>
          <p:cNvSpPr/>
          <p:nvPr/>
        </p:nvSpPr>
        <p:spPr>
          <a:xfrm>
            <a:off x="693067" y="89197"/>
            <a:ext cx="11318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latin typeface="Century Gothic" panose="020B0502020202020204" pitchFamily="34" charset="0"/>
                <a:ea typeface="+mj-ea"/>
                <a:cs typeface="+mj-cs"/>
              </a:rPr>
              <a:t>Cleaning Data And Adding New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7584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773328" cy="487067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Discovery during primary analysis…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-Highest percentage of customers lie in the age of 65+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 </a:t>
            </a:r>
            <a:r>
              <a:rPr lang="en-GB" sz="1800" dirty="0" smtClean="0"/>
              <a:t>-Least popular is teenager group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-top crimes include </a:t>
            </a:r>
            <a:r>
              <a:rPr lang="en-GB" sz="1800" b="1" dirty="0" smtClean="0"/>
              <a:t>theft, battery, criminal damage, narcotics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6</a:t>
            </a:fld>
            <a:endParaRPr lang="en-GB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838200" y="3471475"/>
            <a:ext cx="42776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code:</a:t>
            </a:r>
          </a:p>
          <a:p>
            <a:r>
              <a:rPr lang="en-GB" sz="1600" i="1" dirty="0"/>
              <a:t>q1&lt;-</a:t>
            </a:r>
            <a:r>
              <a:rPr lang="en-GB" sz="1600" i="1" dirty="0" err="1"/>
              <a:t>sqldf</a:t>
            </a:r>
            <a:r>
              <a:rPr lang="en-GB" sz="1600" i="1" dirty="0"/>
              <a:t>("select count(</a:t>
            </a:r>
            <a:r>
              <a:rPr lang="en-GB" sz="1600" i="1" dirty="0" err="1"/>
              <a:t>codcliente</a:t>
            </a:r>
            <a:r>
              <a:rPr lang="en-GB" sz="1600" i="1" dirty="0"/>
              <a:t>) AS </a:t>
            </a:r>
            <a:r>
              <a:rPr lang="en-GB" sz="1600" i="1" dirty="0" err="1"/>
              <a:t>freq</a:t>
            </a:r>
            <a:r>
              <a:rPr lang="en-GB" sz="1600" i="1" dirty="0"/>
              <a:t>, age </a:t>
            </a:r>
            <a:r>
              <a:rPr lang="en-GB" sz="1600" i="1" dirty="0" smtClean="0"/>
              <a:t>   </a:t>
            </a:r>
            <a:br>
              <a:rPr lang="en-GB" sz="1600" i="1" dirty="0" smtClean="0"/>
            </a:br>
            <a:r>
              <a:rPr lang="en-GB" sz="1600" i="1" dirty="0" smtClean="0"/>
              <a:t>        from </a:t>
            </a:r>
            <a:r>
              <a:rPr lang="en-GB" sz="1600" i="1" dirty="0"/>
              <a:t>an5</a:t>
            </a:r>
          </a:p>
          <a:p>
            <a:r>
              <a:rPr lang="en-GB" sz="1600" i="1" dirty="0"/>
              <a:t>        </a:t>
            </a:r>
            <a:r>
              <a:rPr lang="en-GB" sz="1600" i="1" dirty="0" smtClean="0"/>
              <a:t>group </a:t>
            </a:r>
            <a:r>
              <a:rPr lang="en-GB" sz="1600" i="1" dirty="0"/>
              <a:t>by age</a:t>
            </a:r>
          </a:p>
          <a:p>
            <a:r>
              <a:rPr lang="en-GB" sz="1600" i="1" dirty="0"/>
              <a:t>        </a:t>
            </a:r>
            <a:r>
              <a:rPr lang="en-GB" sz="1600" i="1" dirty="0" smtClean="0"/>
              <a:t>order </a:t>
            </a:r>
            <a:r>
              <a:rPr lang="en-GB" sz="1600" i="1" dirty="0"/>
              <a:t>by </a:t>
            </a:r>
            <a:r>
              <a:rPr lang="en-GB" sz="1600" i="1" dirty="0" err="1"/>
              <a:t>freq</a:t>
            </a:r>
            <a:r>
              <a:rPr lang="en-GB" sz="1600" i="1" dirty="0"/>
              <a:t>")</a:t>
            </a:r>
          </a:p>
          <a:p>
            <a:r>
              <a:rPr lang="en-GB" sz="1600" i="1" dirty="0" err="1" smtClean="0"/>
              <a:t>ggplot</a:t>
            </a:r>
            <a:r>
              <a:rPr lang="en-GB" sz="1600" i="1" dirty="0" smtClean="0"/>
              <a:t> </a:t>
            </a:r>
            <a:r>
              <a:rPr lang="en-GB" sz="1600" i="1" dirty="0" smtClean="0"/>
              <a:t>code with layers:</a:t>
            </a:r>
          </a:p>
          <a:p>
            <a:endParaRPr lang="it-IT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1783" y="5000658"/>
            <a:ext cx="915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ggplot(q1, aes(x = "", y = percentage, fill = age)) +</a:t>
            </a:r>
          </a:p>
          <a:p>
            <a:r>
              <a:rPr lang="it-IT" sz="1200" i="1" dirty="0"/>
              <a:t>  geom_bar(width = 1, stat = "identity", color = "white") +</a:t>
            </a:r>
          </a:p>
          <a:p>
            <a:r>
              <a:rPr lang="it-IT" sz="1200" i="1" dirty="0"/>
              <a:t>  coord_polar("y", start = 0)+</a:t>
            </a:r>
          </a:p>
          <a:p>
            <a:r>
              <a:rPr lang="it-IT" sz="1200" i="1" dirty="0"/>
              <a:t>  scale_fill_manual(values = mycols) + </a:t>
            </a:r>
          </a:p>
          <a:p>
            <a:r>
              <a:rPr lang="it-IT" sz="1200" i="1" dirty="0"/>
              <a:t>  labs(title="Age wise customer ditribution")</a:t>
            </a:r>
          </a:p>
          <a:p>
            <a:r>
              <a:rPr lang="it-IT" sz="1200" i="1" dirty="0"/>
              <a:t>theme_void()</a:t>
            </a:r>
            <a:endParaRPr lang="it-IT" sz="12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46" y="1309057"/>
            <a:ext cx="5188754" cy="38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286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</a:t>
            </a:r>
            <a:r>
              <a:rPr lang="en-GB" dirty="0" smtClean="0"/>
              <a:t>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773328" cy="4870677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-Highest number of customers live in the    </a:t>
            </a:r>
            <a:br>
              <a:rPr lang="en-GB" sz="1800" dirty="0" smtClean="0"/>
            </a:br>
            <a:r>
              <a:rPr lang="en-GB" sz="1800" dirty="0" smtClean="0"/>
              <a:t>  </a:t>
            </a:r>
            <a:r>
              <a:rPr lang="en-GB" sz="1800" b="1" dirty="0" err="1" smtClean="0"/>
              <a:t>Piemonte</a:t>
            </a:r>
            <a:r>
              <a:rPr lang="en-GB" sz="1800" dirty="0" smtClean="0"/>
              <a:t> Region</a:t>
            </a:r>
            <a:endParaRPr lang="en-GB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7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720423" y="3065213"/>
            <a:ext cx="5538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 flow:</a:t>
            </a:r>
          </a:p>
          <a:p>
            <a:r>
              <a:rPr lang="en-GB" sz="1600" i="1" dirty="0" smtClean="0"/>
              <a:t>-Select customer frequency based on </a:t>
            </a:r>
            <a:r>
              <a:rPr lang="en-GB" sz="1600" i="1" dirty="0" err="1" smtClean="0"/>
              <a:t>comune</a:t>
            </a:r>
            <a:endParaRPr lang="en-GB" sz="1600" i="1" dirty="0" smtClean="0"/>
          </a:p>
          <a:p>
            <a:r>
              <a:rPr lang="en-GB" sz="1600" i="1" dirty="0" smtClean="0"/>
              <a:t>-Join with data available on internet for </a:t>
            </a:r>
            <a:r>
              <a:rPr lang="en-GB" sz="1600" i="1" dirty="0" err="1" smtClean="0"/>
              <a:t>regione</a:t>
            </a:r>
            <a:r>
              <a:rPr lang="en-GB" sz="1600" i="1" dirty="0" smtClean="0"/>
              <a:t> </a:t>
            </a:r>
            <a:r>
              <a:rPr lang="en-GB" sz="1600" i="1" dirty="0" err="1" smtClean="0"/>
              <a:t>nel</a:t>
            </a:r>
            <a:r>
              <a:rPr lang="en-GB" sz="1600" i="1" dirty="0" smtClean="0"/>
              <a:t> Italia</a:t>
            </a:r>
            <a:endParaRPr lang="en-GB" sz="1600" i="1" dirty="0"/>
          </a:p>
          <a:p>
            <a:r>
              <a:rPr lang="en-GB" sz="1600" i="1" dirty="0" smtClean="0"/>
              <a:t>-Group by </a:t>
            </a:r>
            <a:r>
              <a:rPr lang="en-GB" sz="1600" i="1" dirty="0" err="1" smtClean="0"/>
              <a:t>regione</a:t>
            </a:r>
            <a:endParaRPr lang="en-GB" sz="1600" i="1" dirty="0"/>
          </a:p>
          <a:p>
            <a:r>
              <a:rPr lang="en-GB" sz="1600" i="1" dirty="0" smtClean="0"/>
              <a:t>-plot4</a:t>
            </a:r>
            <a:r>
              <a:rPr lang="en-GB" sz="1600" i="1" dirty="0"/>
              <a:t>&lt;-</a:t>
            </a:r>
            <a:r>
              <a:rPr lang="en-GB" sz="1600" i="1" dirty="0" err="1"/>
              <a:t>sqldf</a:t>
            </a:r>
            <a:r>
              <a:rPr lang="en-GB" sz="1600" i="1" dirty="0"/>
              <a:t>("select sum(frequency) AS </a:t>
            </a:r>
            <a:r>
              <a:rPr lang="en-GB" sz="1600" i="1" dirty="0" err="1"/>
              <a:t>Subscriptions,Abruzzi</a:t>
            </a:r>
            <a:r>
              <a:rPr lang="en-GB" sz="1600" i="1" dirty="0"/>
              <a:t> from plot3 </a:t>
            </a:r>
            <a:r>
              <a:rPr lang="en-GB" sz="1600" i="1" dirty="0" smtClean="0"/>
              <a:t> group </a:t>
            </a:r>
            <a:r>
              <a:rPr lang="en-GB" sz="1600" i="1" dirty="0"/>
              <a:t>by Abruzzi order by Subscriptions DESC")</a:t>
            </a:r>
          </a:p>
          <a:p>
            <a:endParaRPr lang="it-IT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0423" y="4935257"/>
            <a:ext cx="915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install_github</a:t>
            </a:r>
            <a:r>
              <a:rPr lang="en-GB" sz="1200" i="1" dirty="0"/>
              <a:t>("</a:t>
            </a:r>
            <a:r>
              <a:rPr lang="en-GB" sz="1200" i="1" dirty="0" err="1"/>
              <a:t>quantide</a:t>
            </a:r>
            <a:r>
              <a:rPr lang="en-GB" sz="1200" i="1" dirty="0"/>
              <a:t>/</a:t>
            </a:r>
            <a:r>
              <a:rPr lang="en-GB" sz="1200" i="1" dirty="0" err="1"/>
              <a:t>mapIT</a:t>
            </a:r>
            <a:r>
              <a:rPr lang="en-GB" sz="1200" i="1" dirty="0"/>
              <a:t>")</a:t>
            </a:r>
          </a:p>
          <a:p>
            <a:r>
              <a:rPr lang="en-GB" sz="1200" i="1" dirty="0"/>
              <a:t>library(</a:t>
            </a:r>
            <a:r>
              <a:rPr lang="en-GB" sz="1200" i="1" dirty="0" err="1"/>
              <a:t>mapIT</a:t>
            </a:r>
            <a:r>
              <a:rPr lang="en-GB" sz="1200" i="1" dirty="0"/>
              <a:t>)</a:t>
            </a:r>
          </a:p>
          <a:p>
            <a:endParaRPr lang="en-GB" sz="1200" i="1" dirty="0" smtClean="0"/>
          </a:p>
          <a:p>
            <a:r>
              <a:rPr lang="en-GB" sz="1200" i="1" dirty="0" err="1" smtClean="0"/>
              <a:t>mapIT</a:t>
            </a:r>
            <a:r>
              <a:rPr lang="en-GB" sz="1200" i="1" dirty="0" smtClean="0"/>
              <a:t>(Subscriptions</a:t>
            </a:r>
            <a:r>
              <a:rPr lang="en-GB" sz="1200" i="1" dirty="0"/>
              <a:t>, Abruzzi, data=plot4, </a:t>
            </a:r>
            <a:r>
              <a:rPr lang="en-GB" sz="1200" i="1" dirty="0" err="1"/>
              <a:t>guide.label</a:t>
            </a:r>
            <a:r>
              <a:rPr lang="en-GB" sz="1200" i="1" dirty="0"/>
              <a:t>="Number of subscriptions")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44" y="1432379"/>
            <a:ext cx="5838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5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</a:t>
            </a:r>
            <a:r>
              <a:rPr lang="en-GB" dirty="0" smtClean="0"/>
              <a:t>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773328" cy="487067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List of highest visited museums</a:t>
            </a:r>
          </a:p>
          <a:p>
            <a:r>
              <a:rPr lang="en-GB" sz="1800" dirty="0" smtClean="0"/>
              <a:t>Most museums located in a cluster</a:t>
            </a:r>
            <a:endParaRPr lang="en-GB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8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4379694"/>
            <a:ext cx="5538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 flow:</a:t>
            </a:r>
          </a:p>
          <a:p>
            <a:r>
              <a:rPr lang="en-GB" sz="1600" i="1" dirty="0" err="1"/>
              <a:t>mfreq</a:t>
            </a:r>
            <a:r>
              <a:rPr lang="en-GB" sz="1600" i="1" dirty="0"/>
              <a:t>&lt;-</a:t>
            </a:r>
            <a:r>
              <a:rPr lang="en-GB" sz="1600" i="1" dirty="0" err="1"/>
              <a:t>sqldf</a:t>
            </a:r>
            <a:r>
              <a:rPr lang="en-GB" sz="1600" i="1" dirty="0"/>
              <a:t>("select </a:t>
            </a:r>
            <a:r>
              <a:rPr lang="en-GB" sz="1600" i="1" dirty="0" err="1"/>
              <a:t>museo,count</a:t>
            </a:r>
            <a:r>
              <a:rPr lang="en-GB" sz="1600" i="1" dirty="0"/>
              <a:t>(*) AS frequency from in13</a:t>
            </a:r>
          </a:p>
          <a:p>
            <a:r>
              <a:rPr lang="en-GB" sz="1600" i="1" dirty="0"/>
              <a:t>      group by </a:t>
            </a:r>
            <a:r>
              <a:rPr lang="en-GB" sz="1600" i="1" dirty="0" err="1"/>
              <a:t>museo</a:t>
            </a:r>
            <a:endParaRPr lang="en-GB" sz="1600" i="1" dirty="0"/>
          </a:p>
          <a:p>
            <a:r>
              <a:rPr lang="en-GB" sz="1600" i="1" dirty="0"/>
              <a:t>      order by frequency DESC</a:t>
            </a:r>
          </a:p>
          <a:p>
            <a:r>
              <a:rPr lang="en-GB" sz="1600" i="1" dirty="0"/>
              <a:t>             Limit 7")</a:t>
            </a:r>
          </a:p>
          <a:p>
            <a:r>
              <a:rPr lang="en-GB" sz="1600" i="1" dirty="0" smtClean="0"/>
              <a:t>Create </a:t>
            </a:r>
            <a:r>
              <a:rPr lang="en-GB" sz="1600" i="1" dirty="0" err="1" smtClean="0"/>
              <a:t>dataframe</a:t>
            </a:r>
            <a:r>
              <a:rPr lang="en-GB" sz="1600" i="1" dirty="0" smtClean="0"/>
              <a:t> containing coordinates of these selected museums and plot on map</a:t>
            </a:r>
            <a:endParaRPr lang="it-IT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49653" y="3887252"/>
            <a:ext cx="915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rgbClr val="FF0000"/>
                </a:solidFill>
              </a:rPr>
              <a:t>Red</a:t>
            </a:r>
            <a:r>
              <a:rPr lang="en-GB" sz="1200" i="1" dirty="0" smtClean="0"/>
              <a:t> to </a:t>
            </a:r>
            <a:r>
              <a:rPr lang="en-GB" sz="1200" i="1" dirty="0" smtClean="0">
                <a:solidFill>
                  <a:schemeClr val="bg2">
                    <a:lumMod val="75000"/>
                  </a:schemeClr>
                </a:solidFill>
              </a:rPr>
              <a:t>Grey</a:t>
            </a:r>
            <a:r>
              <a:rPr lang="en-GB" sz="1200" i="1" dirty="0" smtClean="0"/>
              <a:t> </a:t>
            </a:r>
            <a:r>
              <a:rPr lang="en-GB" sz="1200" i="1" dirty="0" err="1" smtClean="0"/>
              <a:t>color</a:t>
            </a:r>
            <a:r>
              <a:rPr lang="en-GB" sz="1200" i="1" dirty="0" smtClean="0"/>
              <a:t> palette with red representing highest frequency</a:t>
            </a:r>
          </a:p>
          <a:p>
            <a:endParaRPr lang="en-GB" sz="1200" i="1" dirty="0" smtClean="0"/>
          </a:p>
          <a:p>
            <a:r>
              <a:rPr lang="en-GB" sz="1200" i="1" dirty="0" err="1" smtClean="0"/>
              <a:t>Museimap</a:t>
            </a:r>
            <a:r>
              <a:rPr lang="en-GB" sz="1200" i="1" dirty="0" smtClean="0"/>
              <a:t>  //contains all coordinates</a:t>
            </a:r>
            <a:endParaRPr lang="en-GB" sz="1200" i="1" dirty="0"/>
          </a:p>
          <a:p>
            <a:endParaRPr lang="en-GB" sz="1200" i="1" dirty="0"/>
          </a:p>
          <a:p>
            <a:r>
              <a:rPr lang="en-GB" sz="1200" i="1" dirty="0" err="1"/>
              <a:t>colrange</a:t>
            </a:r>
            <a:r>
              <a:rPr lang="en-GB" sz="1200" i="1" dirty="0"/>
              <a:t> &lt;- </a:t>
            </a:r>
            <a:r>
              <a:rPr lang="en-GB" sz="1200" i="1" dirty="0" err="1"/>
              <a:t>colorRampPalette</a:t>
            </a:r>
            <a:r>
              <a:rPr lang="en-GB" sz="1200" i="1" dirty="0"/>
              <a:t>(</a:t>
            </a:r>
            <a:r>
              <a:rPr lang="en-GB" sz="1200" i="1" dirty="0" err="1"/>
              <a:t>colors</a:t>
            </a:r>
            <a:r>
              <a:rPr lang="en-GB" sz="1200" i="1" dirty="0"/>
              <a:t> = c("grey80", "red"), space = "Lab")(7)</a:t>
            </a:r>
          </a:p>
          <a:p>
            <a:endParaRPr lang="en-GB" sz="1200" i="1" dirty="0"/>
          </a:p>
          <a:p>
            <a:r>
              <a:rPr lang="en-GB" sz="1200" i="1" dirty="0"/>
              <a:t>plot(rep(1,7),col=</a:t>
            </a:r>
            <a:r>
              <a:rPr lang="en-GB" sz="1200" i="1" dirty="0" err="1"/>
              <a:t>colrange,pch</a:t>
            </a:r>
            <a:r>
              <a:rPr lang="en-GB" sz="1200" i="1" dirty="0"/>
              <a:t>=19,cex=3)</a:t>
            </a:r>
          </a:p>
          <a:p>
            <a:r>
              <a:rPr lang="en-GB" sz="1200" i="1" dirty="0" err="1"/>
              <a:t>mypal</a:t>
            </a:r>
            <a:r>
              <a:rPr lang="en-GB" sz="1200" i="1" dirty="0"/>
              <a:t> &lt;- </a:t>
            </a:r>
            <a:r>
              <a:rPr lang="en-GB" sz="1200" i="1" dirty="0" err="1"/>
              <a:t>colorFactor</a:t>
            </a:r>
            <a:r>
              <a:rPr lang="en-GB" sz="1200" i="1" dirty="0"/>
              <a:t>(palette = </a:t>
            </a:r>
            <a:r>
              <a:rPr lang="en-GB" sz="1200" i="1" dirty="0" err="1"/>
              <a:t>colrange</a:t>
            </a:r>
            <a:r>
              <a:rPr lang="en-GB" sz="1200" i="1" dirty="0"/>
              <a:t>, domain = </a:t>
            </a:r>
            <a:r>
              <a:rPr lang="en-GB" sz="1200" i="1" dirty="0" err="1"/>
              <a:t>museimap$frequency</a:t>
            </a:r>
            <a:r>
              <a:rPr lang="en-GB" sz="1200" i="1" dirty="0"/>
              <a:t>)</a:t>
            </a:r>
          </a:p>
          <a:p>
            <a:r>
              <a:rPr lang="en-GB" sz="1200" i="1" dirty="0"/>
              <a:t>leaflet() %&gt;% </a:t>
            </a:r>
            <a:r>
              <a:rPr lang="en-GB" sz="1200" i="1" dirty="0" err="1"/>
              <a:t>addTiles</a:t>
            </a:r>
            <a:r>
              <a:rPr lang="en-GB" sz="1200" i="1" dirty="0"/>
              <a:t>() %&gt;%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addCircleMarkers</a:t>
            </a:r>
            <a:r>
              <a:rPr lang="en-GB" sz="1200" i="1" dirty="0"/>
              <a:t>(data = </a:t>
            </a:r>
            <a:r>
              <a:rPr lang="en-GB" sz="1200" i="1" dirty="0" err="1"/>
              <a:t>museimap</a:t>
            </a:r>
            <a:r>
              <a:rPr lang="en-GB" sz="1200" i="1" dirty="0"/>
              <a:t>,</a:t>
            </a:r>
          </a:p>
          <a:p>
            <a:r>
              <a:rPr lang="en-GB" sz="1200" i="1" dirty="0"/>
              <a:t>                   </a:t>
            </a:r>
            <a:r>
              <a:rPr lang="en-GB" sz="1200" i="1" dirty="0" err="1"/>
              <a:t>lat</a:t>
            </a:r>
            <a:r>
              <a:rPr lang="en-GB" sz="1200" i="1" dirty="0"/>
              <a:t> = ~</a:t>
            </a:r>
            <a:r>
              <a:rPr lang="en-GB" sz="1200" i="1" dirty="0" err="1"/>
              <a:t>mlat</a:t>
            </a:r>
            <a:r>
              <a:rPr lang="en-GB" sz="1200" i="1" dirty="0"/>
              <a:t>, </a:t>
            </a:r>
            <a:r>
              <a:rPr lang="en-GB" sz="1200" i="1" dirty="0" err="1"/>
              <a:t>lng</a:t>
            </a:r>
            <a:r>
              <a:rPr lang="en-GB" sz="1200" i="1" dirty="0"/>
              <a:t> = ~</a:t>
            </a:r>
            <a:r>
              <a:rPr lang="en-GB" sz="1200" i="1" dirty="0" err="1"/>
              <a:t>mlon</a:t>
            </a:r>
            <a:r>
              <a:rPr lang="en-GB" sz="1200" i="1" dirty="0"/>
              <a:t>,</a:t>
            </a:r>
          </a:p>
          <a:p>
            <a:r>
              <a:rPr lang="en-GB" sz="1200" i="1" dirty="0"/>
              <a:t>                   </a:t>
            </a:r>
            <a:r>
              <a:rPr lang="en-GB" sz="1200" i="1" dirty="0" err="1"/>
              <a:t>color</a:t>
            </a:r>
            <a:r>
              <a:rPr lang="en-GB" sz="1200" i="1" dirty="0"/>
              <a:t> =~</a:t>
            </a:r>
            <a:r>
              <a:rPr lang="en-GB" sz="1200" i="1" dirty="0" err="1"/>
              <a:t>mypal</a:t>
            </a:r>
            <a:r>
              <a:rPr lang="en-GB" sz="1200" i="1" dirty="0"/>
              <a:t>(frequency) ,stroke = FALSE, </a:t>
            </a:r>
            <a:r>
              <a:rPr lang="en-GB" sz="1200" i="1" dirty="0" err="1"/>
              <a:t>fillOpacity</a:t>
            </a:r>
            <a:r>
              <a:rPr lang="en-GB" sz="1200" i="1" dirty="0"/>
              <a:t> = 0.8)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753"/>
            <a:ext cx="3498850" cy="2339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837" y="1115529"/>
            <a:ext cx="4208143" cy="27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412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251846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Setting customer age range as the basis, we check to see how is gender distributed in the population</a:t>
            </a:r>
          </a:p>
          <a:p>
            <a:r>
              <a:rPr lang="en-GB" sz="1800" dirty="0" smtClean="0"/>
              <a:t>In all age categories, number of females was more than males.</a:t>
            </a:r>
          </a:p>
          <a:p>
            <a:r>
              <a:rPr lang="en-GB" sz="1800" dirty="0"/>
              <a:t>In the young adult 20-35 group, females are double</a:t>
            </a:r>
            <a:endParaRPr lang="en-GB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9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4379694"/>
            <a:ext cx="5538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</a:t>
            </a:r>
            <a:r>
              <a:rPr lang="en-GB" sz="1600" i="1" dirty="0" smtClean="0"/>
              <a:t>code:</a:t>
            </a:r>
          </a:p>
          <a:p>
            <a:r>
              <a:rPr lang="en-GB" sz="1600" i="1" dirty="0"/>
              <a:t>q2&lt;-</a:t>
            </a:r>
            <a:r>
              <a:rPr lang="en-GB" sz="1600" i="1" dirty="0" err="1"/>
              <a:t>sqldf</a:t>
            </a:r>
            <a:r>
              <a:rPr lang="en-GB" sz="1600" i="1" dirty="0"/>
              <a:t>("select count(</a:t>
            </a:r>
            <a:r>
              <a:rPr lang="en-GB" sz="1600" i="1" dirty="0" err="1"/>
              <a:t>codcliente</a:t>
            </a:r>
            <a:r>
              <a:rPr lang="en-GB" sz="1600" i="1" dirty="0"/>
              <a:t>) AS </a:t>
            </a:r>
            <a:r>
              <a:rPr lang="en-GB" sz="1600" i="1" dirty="0" err="1"/>
              <a:t>freq</a:t>
            </a:r>
            <a:r>
              <a:rPr lang="en-GB" sz="1600" i="1" dirty="0"/>
              <a:t>, age, </a:t>
            </a:r>
            <a:r>
              <a:rPr lang="en-GB" sz="1600" i="1" dirty="0" err="1"/>
              <a:t>sesso</a:t>
            </a:r>
            <a:r>
              <a:rPr lang="en-GB" sz="1600" i="1" dirty="0"/>
              <a:t> from an5</a:t>
            </a:r>
          </a:p>
          <a:p>
            <a:r>
              <a:rPr lang="en-GB" sz="1600" i="1" dirty="0"/>
              <a:t>          group by age, </a:t>
            </a:r>
            <a:r>
              <a:rPr lang="en-GB" sz="1600" i="1" dirty="0" err="1"/>
              <a:t>sesso</a:t>
            </a:r>
            <a:endParaRPr lang="en-GB" sz="1600" i="1" dirty="0"/>
          </a:p>
          <a:p>
            <a:r>
              <a:rPr lang="en-GB" sz="1600" i="1" dirty="0"/>
              <a:t>          order by </a:t>
            </a:r>
            <a:r>
              <a:rPr lang="en-GB" sz="1600" i="1" dirty="0" err="1"/>
              <a:t>freq</a:t>
            </a:r>
            <a:r>
              <a:rPr lang="en-GB" sz="1600" i="1" dirty="0"/>
              <a:t>, </a:t>
            </a:r>
            <a:r>
              <a:rPr lang="en-GB" sz="1600" i="1" dirty="0" err="1"/>
              <a:t>sesso</a:t>
            </a:r>
            <a:r>
              <a:rPr lang="en-GB" sz="1600" i="1" dirty="0"/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6938" y="5199869"/>
            <a:ext cx="91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(q2,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sesso</a:t>
            </a:r>
            <a:r>
              <a:rPr lang="en-GB" sz="1200" i="1" dirty="0"/>
              <a:t>, y=</a:t>
            </a:r>
            <a:r>
              <a:rPr lang="en-GB" sz="1200" i="1" dirty="0" err="1"/>
              <a:t>freq</a:t>
            </a:r>
            <a:r>
              <a:rPr lang="en-GB" sz="1200" i="1" dirty="0"/>
              <a:t>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=""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8" y="1490662"/>
            <a:ext cx="4818882" cy="3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2712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11727</TotalTime>
  <Words>3078</Words>
  <Application>Microsoft Office PowerPoint</Application>
  <PresentationFormat>Widescreen</PresentationFormat>
  <Paragraphs>481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MS PGothic</vt:lpstr>
      <vt:lpstr>Arial</vt:lpstr>
      <vt:lpstr>Calibri</vt:lpstr>
      <vt:lpstr>Century Gothic</vt:lpstr>
      <vt:lpstr>Gill Sans</vt:lpstr>
      <vt:lpstr>Lato Light</vt:lpstr>
      <vt:lpstr>Lato Regular</vt:lpstr>
      <vt:lpstr>Myriad Pro</vt:lpstr>
      <vt:lpstr>Open Sans Light</vt:lpstr>
      <vt:lpstr>Wingdings</vt:lpstr>
      <vt:lpstr>Office Theme</vt:lpstr>
      <vt:lpstr>PowerPoint Presentation</vt:lpstr>
      <vt:lpstr>PowerPoint Presentation</vt:lpstr>
      <vt:lpstr>Setting up environment</vt:lpstr>
      <vt:lpstr>READING DATA</vt:lpstr>
      <vt:lpstr>PowerPoint Presentation</vt:lpstr>
      <vt:lpstr>Primary Analysis</vt:lpstr>
      <vt:lpstr>Primary Analysis Continued</vt:lpstr>
      <vt:lpstr>Primary Analysis Continued</vt:lpstr>
      <vt:lpstr>Secondary Analysis</vt:lpstr>
      <vt:lpstr>Secondary Analysis Continued</vt:lpstr>
      <vt:lpstr>Secondary Analysis Continued</vt:lpstr>
      <vt:lpstr>Secondary Analysis Continued</vt:lpstr>
      <vt:lpstr>Secondary Analysis Continued</vt:lpstr>
      <vt:lpstr>Secondary Analysis Continued</vt:lpstr>
      <vt:lpstr>Secondary Analysis Continued</vt:lpstr>
      <vt:lpstr>Join, clean and derived data columns</vt:lpstr>
      <vt:lpstr>Correlation Analysis</vt:lpstr>
      <vt:lpstr>Lumping Factors</vt:lpstr>
      <vt:lpstr>Dummy Variables</vt:lpstr>
      <vt:lpstr>Data Split</vt:lpstr>
      <vt:lpstr>Modelling- Gradient Boosting Machines</vt:lpstr>
      <vt:lpstr>GBM- Churn Relative Influencers</vt:lpstr>
      <vt:lpstr>GBM- Model Details</vt:lpstr>
      <vt:lpstr>GBM- Model Details</vt:lpstr>
      <vt:lpstr>Modeling- Logistic Regression</vt:lpstr>
      <vt:lpstr>Other Classification Models</vt:lpstr>
      <vt:lpstr>Profit Optimization</vt:lpstr>
      <vt:lpstr>Conclusion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Nataliia</dc:creator>
  <cp:lastModifiedBy>Spectre</cp:lastModifiedBy>
  <cp:revision>264</cp:revision>
  <dcterms:created xsi:type="dcterms:W3CDTF">2018-03-25T12:49:09Z</dcterms:created>
  <dcterms:modified xsi:type="dcterms:W3CDTF">2019-06-10T20:03:47Z</dcterms:modified>
</cp:coreProperties>
</file>