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notesSlides/notesSlide38.xml" ContentType="application/vnd.openxmlformats-officedocument.presentationml.notes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41.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tags/tag5.xml" ContentType="application/vnd.openxmlformats-officedocument.presentationml.tags+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tags/tag3.xml" ContentType="application/vnd.openxmlformats-officedocument.presentationml.tags+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44"/>
  </p:notesMasterIdLst>
  <p:handoutMasterIdLst>
    <p:handoutMasterId r:id="rId45"/>
  </p:handoutMasterIdLst>
  <p:sldIdLst>
    <p:sldId id="256" r:id="rId2"/>
    <p:sldId id="291" r:id="rId3"/>
    <p:sldId id="292" r:id="rId4"/>
    <p:sldId id="293" r:id="rId5"/>
    <p:sldId id="330" r:id="rId6"/>
    <p:sldId id="294" r:id="rId7"/>
    <p:sldId id="327" r:id="rId8"/>
    <p:sldId id="295" r:id="rId9"/>
    <p:sldId id="296" r:id="rId10"/>
    <p:sldId id="299" r:id="rId11"/>
    <p:sldId id="326" r:id="rId12"/>
    <p:sldId id="298" r:id="rId13"/>
    <p:sldId id="300" r:id="rId14"/>
    <p:sldId id="301" r:id="rId15"/>
    <p:sldId id="304" r:id="rId16"/>
    <p:sldId id="288" r:id="rId17"/>
    <p:sldId id="305" r:id="rId18"/>
    <p:sldId id="306" r:id="rId19"/>
    <p:sldId id="332" r:id="rId20"/>
    <p:sldId id="317" r:id="rId21"/>
    <p:sldId id="307" r:id="rId22"/>
    <p:sldId id="316" r:id="rId23"/>
    <p:sldId id="313" r:id="rId24"/>
    <p:sldId id="308" r:id="rId25"/>
    <p:sldId id="314" r:id="rId26"/>
    <p:sldId id="315" r:id="rId27"/>
    <p:sldId id="311" r:id="rId28"/>
    <p:sldId id="331" r:id="rId29"/>
    <p:sldId id="328" r:id="rId30"/>
    <p:sldId id="319" r:id="rId31"/>
    <p:sldId id="302" r:id="rId32"/>
    <p:sldId id="281" r:id="rId33"/>
    <p:sldId id="320" r:id="rId34"/>
    <p:sldId id="321" r:id="rId35"/>
    <p:sldId id="322" r:id="rId36"/>
    <p:sldId id="323" r:id="rId37"/>
    <p:sldId id="324" r:id="rId38"/>
    <p:sldId id="325" r:id="rId39"/>
    <p:sldId id="303" r:id="rId40"/>
    <p:sldId id="282" r:id="rId41"/>
    <p:sldId id="283" r:id="rId42"/>
    <p:sldId id="329" r:id="rId4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65188" autoAdjust="0"/>
  </p:normalViewPr>
  <p:slideViewPr>
    <p:cSldViewPr>
      <p:cViewPr>
        <p:scale>
          <a:sx n="50" d="100"/>
          <a:sy n="50" d="100"/>
        </p:scale>
        <p:origin x="-882" y="3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418386F-AF5B-4EA6-9117-0AD4AF715AF1}" type="datetimeFigureOut">
              <a:rPr lang="zh-CN" altLang="en-US" smtClean="0"/>
              <a:pPr/>
              <a:t>2015/8/31</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5985768-62F9-44D9-90AB-654120FD1210}" type="slidenum">
              <a:rPr lang="zh-CN" altLang="en-US" smtClean="0"/>
              <a:pPr/>
              <a:t>‹#›</a:t>
            </a:fld>
            <a:endParaRPr lang="zh-CN" altLang="en-US"/>
          </a:p>
        </p:txBody>
      </p:sp>
    </p:spTree>
    <p:extLst>
      <p:ext uri="{BB962C8B-B14F-4D97-AF65-F5344CB8AC3E}">
        <p14:creationId xmlns:p14="http://schemas.microsoft.com/office/powerpoint/2010/main" xmlns="" val="25479393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8BC795-59A6-4B30-8A88-852581C5363D}" type="datetimeFigureOut">
              <a:rPr lang="zh-CN" altLang="en-US" smtClean="0"/>
              <a:pPr/>
              <a:t>2015/8/31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D185955-A77B-44D5-A255-C9176C04A87E}" type="slidenum">
              <a:rPr lang="zh-CN" altLang="en-US" smtClean="0"/>
              <a:pPr/>
              <a:t>‹#›</a:t>
            </a:fld>
            <a:endParaRPr lang="zh-CN" altLang="en-US"/>
          </a:p>
        </p:txBody>
      </p:sp>
    </p:spTree>
    <p:extLst>
      <p:ext uri="{BB962C8B-B14F-4D97-AF65-F5344CB8AC3E}">
        <p14:creationId xmlns:p14="http://schemas.microsoft.com/office/powerpoint/2010/main" xmlns="" val="17589443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185955-A77B-44D5-A255-C9176C04A87E}" type="slidenum">
              <a:rPr lang="zh-CN" altLang="en-US" smtClean="0"/>
              <a:pPr/>
              <a:t>0</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What we want to do</a:t>
            </a:r>
            <a:r>
              <a:rPr lang="en-US" altLang="zh-CN" baseline="0" dirty="0" smtClean="0"/>
              <a:t> is </a:t>
            </a:r>
            <a:r>
              <a:rPr lang="en-US" altLang="zh-CN" sz="1200" b="0" i="0" u="none" strike="noStrike" kern="1200" baseline="0" dirty="0" smtClean="0">
                <a:solidFill>
                  <a:schemeClr val="tx1"/>
                </a:solidFill>
                <a:latin typeface="+mn-lt"/>
                <a:ea typeface="+mn-ea"/>
                <a:cs typeface="+mn-cs"/>
              </a:rPr>
              <a:t>optimizing RSU deployment and adjustment to improve the performance of such interaction.</a:t>
            </a:r>
            <a:endParaRPr lang="en-US" altLang="zh-CN" dirty="0" smtClean="0"/>
          </a:p>
        </p:txBody>
      </p:sp>
      <p:sp>
        <p:nvSpPr>
          <p:cNvPr id="4" name="灯片编号占位符 3"/>
          <p:cNvSpPr>
            <a:spLocks noGrp="1"/>
          </p:cNvSpPr>
          <p:nvPr>
            <p:ph type="sldNum" sz="quarter" idx="10"/>
          </p:nvPr>
        </p:nvSpPr>
        <p:spPr/>
        <p:txBody>
          <a:bodyPr/>
          <a:lstStyle/>
          <a:p>
            <a:pPr>
              <a:defRPr/>
            </a:pPr>
            <a:fld id="{FFCC8981-672F-42C6-ABB6-9D353484B334}" type="slidenum">
              <a:rPr lang="zh-CN" altLang="en-US" smtClean="0"/>
              <a:pPr>
                <a:defRPr/>
              </a:pPr>
              <a:t>9</a:t>
            </a:fld>
            <a:endParaRPr lang="zh-CN" altLang="en-US"/>
          </a:p>
        </p:txBody>
      </p:sp>
    </p:spTree>
    <p:extLst>
      <p:ext uri="{BB962C8B-B14F-4D97-AF65-F5344CB8AC3E}">
        <p14:creationId xmlns:p14="http://schemas.microsoft.com/office/powerpoint/2010/main" xmlns="" val="26645233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In this paper, we </a:t>
            </a:r>
            <a:r>
              <a:rPr lang="en-US" altLang="zh-CN" sz="1200" b="0" i="0" u="none" strike="noStrike" kern="1200" baseline="0" dirty="0" smtClean="0">
                <a:solidFill>
                  <a:schemeClr val="tx1"/>
                </a:solidFill>
                <a:latin typeface="+mn-lt"/>
                <a:ea typeface="+mn-ea"/>
                <a:cs typeface="+mn-cs"/>
              </a:rPr>
              <a:t>present a connectivity-aware approach to RSU deployment and adjustment for POI-related applications.</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baseline="0" dirty="0" smtClean="0">
                <a:solidFill>
                  <a:schemeClr val="tx1"/>
                </a:solidFill>
                <a:latin typeface="+mn-lt"/>
                <a:ea typeface="+mn-ea"/>
                <a:cs typeface="+mn-cs"/>
              </a:rPr>
              <a:t>In our group, we always name our work by different </a:t>
            </a:r>
            <a:r>
              <a:rPr lang="en-US" altLang="zh-CN" sz="1200" b="0" i="0" kern="1200" dirty="0" smtClean="0">
                <a:solidFill>
                  <a:schemeClr val="tx1"/>
                </a:solidFill>
                <a:effectLst/>
                <a:latin typeface="+mn-lt"/>
                <a:ea typeface="+mn-ea"/>
                <a:cs typeface="+mn-cs"/>
              </a:rPr>
              <a:t>constellations, so that in this work, we call</a:t>
            </a:r>
            <a:r>
              <a:rPr lang="en-US" altLang="zh-CN" sz="1200" b="0" i="0" kern="1200" baseline="0" dirty="0" smtClean="0">
                <a:solidFill>
                  <a:schemeClr val="tx1"/>
                </a:solidFill>
                <a:effectLst/>
                <a:latin typeface="+mn-lt"/>
                <a:ea typeface="+mn-ea"/>
                <a:cs typeface="+mn-cs"/>
              </a:rPr>
              <a:t> our approach </a:t>
            </a:r>
            <a:r>
              <a:rPr lang="en-US" altLang="zh-CN" sz="1200" b="0" i="0" kern="1200" dirty="0" err="1" smtClean="0">
                <a:solidFill>
                  <a:schemeClr val="tx1"/>
                </a:solidFill>
                <a:effectLst/>
                <a:latin typeface="+mn-lt"/>
                <a:ea typeface="+mn-ea"/>
                <a:cs typeface="+mn-cs"/>
              </a:rPr>
              <a:t>Volans</a:t>
            </a:r>
            <a:r>
              <a:rPr lang="en-US" altLang="zh-CN" sz="1200" b="0" i="0" kern="1200" dirty="0" smtClean="0">
                <a:solidFill>
                  <a:schemeClr val="tx1"/>
                </a:solidFill>
                <a:effectLst/>
                <a:latin typeface="+mn-lt"/>
                <a:ea typeface="+mn-ea"/>
                <a:cs typeface="+mn-cs"/>
              </a:rPr>
              <a:t>.</a:t>
            </a:r>
            <a:endParaRPr lang="zh-CN" altLang="en-US" b="0" dirty="0" smtClean="0"/>
          </a:p>
          <a:p>
            <a:endParaRPr lang="zh-CN" altLang="en-US" dirty="0"/>
          </a:p>
        </p:txBody>
      </p:sp>
      <p:sp>
        <p:nvSpPr>
          <p:cNvPr id="4" name="灯片编号占位符 3"/>
          <p:cNvSpPr>
            <a:spLocks noGrp="1"/>
          </p:cNvSpPr>
          <p:nvPr>
            <p:ph type="sldNum" sz="quarter" idx="10"/>
          </p:nvPr>
        </p:nvSpPr>
        <p:spPr/>
        <p:txBody>
          <a:bodyPr/>
          <a:lstStyle/>
          <a:p>
            <a:pPr>
              <a:defRPr/>
            </a:pPr>
            <a:fld id="{FFCC8981-672F-42C6-ABB6-9D353484B334}" type="slidenum">
              <a:rPr lang="zh-CN" altLang="en-US" smtClean="0"/>
              <a:pPr>
                <a:defRPr/>
              </a:pPr>
              <a:t>10</a:t>
            </a:fld>
            <a:endParaRPr lang="zh-CN" altLang="en-US"/>
          </a:p>
        </p:txBody>
      </p:sp>
    </p:spTree>
    <p:extLst>
      <p:ext uri="{BB962C8B-B14F-4D97-AF65-F5344CB8AC3E}">
        <p14:creationId xmlns:p14="http://schemas.microsoft.com/office/powerpoint/2010/main" xmlns="" val="26645233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Compared with existing work, our work has the following contributions:</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t>First</a:t>
            </a:r>
            <a:r>
              <a:rPr lang="en-US" altLang="zh-CN" sz="1200" baseline="0" dirty="0" smtClean="0"/>
              <a:t> it is</a:t>
            </a:r>
            <a:r>
              <a:rPr lang="en-US" altLang="zh-CN" sz="1200" dirty="0" smtClean="0"/>
              <a:t> the first</a:t>
            </a:r>
            <a:r>
              <a:rPr lang="en-US" altLang="zh-CN" sz="1200" baseline="0" dirty="0" smtClean="0"/>
              <a:t> work that</a:t>
            </a:r>
            <a:r>
              <a:rPr lang="en-US" altLang="zh-CN" sz="1200" dirty="0" smtClean="0"/>
              <a:t> using vehicle trajectories data to reflect the connectivity status of a VANET and making use of those data to guide RSU deployment.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t>Besides,</a:t>
            </a:r>
            <a:r>
              <a:rPr lang="en-US" altLang="zh-CN" sz="1200" baseline="0" dirty="0" smtClean="0"/>
              <a:t> </a:t>
            </a:r>
            <a:r>
              <a:rPr lang="en-US" altLang="zh-CN" sz="1200" b="0" i="0" u="none" strike="noStrike" kern="1200" baseline="0" dirty="0" err="1" smtClean="0">
                <a:solidFill>
                  <a:schemeClr val="tx1"/>
                </a:solidFill>
                <a:latin typeface="+mn-lt"/>
                <a:ea typeface="+mn-ea"/>
                <a:cs typeface="+mn-cs"/>
              </a:rPr>
              <a:t>Volans</a:t>
            </a:r>
            <a:r>
              <a:rPr lang="en-US" altLang="zh-CN" sz="1200" b="0" i="0" u="none" strike="noStrike" kern="1200" baseline="0" dirty="0" smtClean="0">
                <a:solidFill>
                  <a:schemeClr val="tx1"/>
                </a:solidFill>
                <a:latin typeface="+mn-lt"/>
                <a:ea typeface="+mn-ea"/>
                <a:cs typeface="+mn-cs"/>
              </a:rPr>
              <a:t> gives two efficient deployment strategies: stepwise strategy and greedy strategy.</a:t>
            </a:r>
            <a:endParaRPr lang="en-US" altLang="zh-CN" sz="1200" baseline="0" dirty="0" smtClean="0"/>
          </a:p>
          <a:p>
            <a:r>
              <a:rPr lang="en-US" altLang="zh-CN" sz="1200" b="0" i="0" u="none" strike="noStrike" kern="1200" baseline="0" dirty="0" smtClean="0">
                <a:solidFill>
                  <a:schemeClr val="tx1"/>
                </a:solidFill>
                <a:latin typeface="+mn-lt"/>
                <a:ea typeface="+mn-ea"/>
                <a:cs typeface="+mn-cs"/>
              </a:rPr>
              <a:t>In addition, </a:t>
            </a:r>
            <a:r>
              <a:rPr lang="en-US" altLang="zh-CN" sz="1200" b="0" i="0" u="none" strike="noStrike" kern="1200" baseline="0" dirty="0" err="1" smtClean="0">
                <a:solidFill>
                  <a:schemeClr val="tx1"/>
                </a:solidFill>
                <a:latin typeface="+mn-lt"/>
                <a:ea typeface="+mn-ea"/>
                <a:cs typeface="+mn-cs"/>
              </a:rPr>
              <a:t>Volans</a:t>
            </a:r>
            <a:r>
              <a:rPr lang="en-US" altLang="zh-CN" sz="1200" b="0" i="0" u="none" strike="noStrike" kern="1200" baseline="0" dirty="0" smtClean="0">
                <a:solidFill>
                  <a:schemeClr val="tx1"/>
                </a:solidFill>
                <a:latin typeface="+mn-lt"/>
                <a:ea typeface="+mn-ea"/>
                <a:cs typeface="+mn-cs"/>
              </a:rPr>
              <a:t> can Support both RSU deployment and adjustment.</a:t>
            </a:r>
          </a:p>
        </p:txBody>
      </p:sp>
      <p:sp>
        <p:nvSpPr>
          <p:cNvPr id="4" name="灯片编号占位符 3"/>
          <p:cNvSpPr>
            <a:spLocks noGrp="1"/>
          </p:cNvSpPr>
          <p:nvPr>
            <p:ph type="sldNum" sz="quarter" idx="10"/>
          </p:nvPr>
        </p:nvSpPr>
        <p:spPr/>
        <p:txBody>
          <a:bodyPr/>
          <a:lstStyle/>
          <a:p>
            <a:pPr>
              <a:defRPr/>
            </a:pPr>
            <a:fld id="{FFCC8981-672F-42C6-ABB6-9D353484B334}" type="slidenum">
              <a:rPr lang="zh-CN" altLang="en-US" smtClean="0"/>
              <a:pPr>
                <a:defRPr/>
              </a:pPr>
              <a:t>11</a:t>
            </a:fld>
            <a:endParaRPr lang="zh-CN" altLang="en-US"/>
          </a:p>
        </p:txBody>
      </p:sp>
    </p:spTree>
    <p:extLst>
      <p:ext uri="{BB962C8B-B14F-4D97-AF65-F5344CB8AC3E}">
        <p14:creationId xmlns:p14="http://schemas.microsoft.com/office/powerpoint/2010/main" xmlns="" val="26645233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Now,</a:t>
            </a:r>
            <a:r>
              <a:rPr lang="en-US" altLang="zh-CN" baseline="0" dirty="0" smtClean="0"/>
              <a:t> let me introduce </a:t>
            </a:r>
            <a:r>
              <a:rPr lang="en-US" altLang="zh-CN" baseline="0" dirty="0" err="1" smtClean="0"/>
              <a:t>Volans</a:t>
            </a:r>
            <a:r>
              <a:rPr lang="en-US" altLang="zh-CN" baseline="0" dirty="0" smtClean="0"/>
              <a:t> to you in detail.</a:t>
            </a:r>
            <a:endParaRPr lang="zh-CN" altLang="en-US" dirty="0"/>
          </a:p>
        </p:txBody>
      </p:sp>
      <p:sp>
        <p:nvSpPr>
          <p:cNvPr id="4" name="灯片编号占位符 3"/>
          <p:cNvSpPr>
            <a:spLocks noGrp="1"/>
          </p:cNvSpPr>
          <p:nvPr>
            <p:ph type="sldNum" sz="quarter" idx="10"/>
          </p:nvPr>
        </p:nvSpPr>
        <p:spPr/>
        <p:txBody>
          <a:bodyPr/>
          <a:lstStyle/>
          <a:p>
            <a:pPr>
              <a:defRPr/>
            </a:pPr>
            <a:fld id="{FFCC8981-672F-42C6-ABB6-9D353484B334}" type="slidenum">
              <a:rPr lang="zh-CN" altLang="en-US" smtClean="0">
                <a:solidFill>
                  <a:prstClr val="black"/>
                </a:solidFill>
              </a:rPr>
              <a:pPr>
                <a:defRPr/>
              </a:pPr>
              <a:t>12</a:t>
            </a:fld>
            <a:endParaRPr lang="zh-CN" altLang="en-US">
              <a:solidFill>
                <a:prstClr val="black"/>
              </a:solidFill>
            </a:endParaRPr>
          </a:p>
        </p:txBody>
      </p:sp>
    </p:spTree>
    <p:extLst>
      <p:ext uri="{BB962C8B-B14F-4D97-AF65-F5344CB8AC3E}">
        <p14:creationId xmlns:p14="http://schemas.microsoft.com/office/powerpoint/2010/main" xmlns="" val="3049768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We assume that vehicles and RSUs are equipped with GPS receivers, digital maps, and they all can get the locations of POIs. </a:t>
            </a:r>
          </a:p>
          <a:p>
            <a:r>
              <a:rPr lang="en-US" altLang="zh-CN" sz="1200" b="0" i="0" u="none" strike="noStrike" kern="1200" baseline="0" dirty="0" smtClean="0">
                <a:solidFill>
                  <a:schemeClr val="tx1"/>
                </a:solidFill>
                <a:latin typeface="+mn-lt"/>
                <a:ea typeface="+mn-ea"/>
                <a:cs typeface="+mn-cs"/>
              </a:rPr>
              <a:t>Meanwhile, the trajectories of vehicles can be collected effectively.</a:t>
            </a:r>
            <a:endParaRPr lang="zh-CN" altLang="en-US" dirty="0"/>
          </a:p>
        </p:txBody>
      </p:sp>
      <p:sp>
        <p:nvSpPr>
          <p:cNvPr id="4" name="灯片编号占位符 3"/>
          <p:cNvSpPr>
            <a:spLocks noGrp="1"/>
          </p:cNvSpPr>
          <p:nvPr>
            <p:ph type="sldNum" sz="quarter" idx="10"/>
          </p:nvPr>
        </p:nvSpPr>
        <p:spPr/>
        <p:txBody>
          <a:bodyPr/>
          <a:lstStyle/>
          <a:p>
            <a:pPr>
              <a:defRPr/>
            </a:pPr>
            <a:fld id="{FFCC8981-672F-42C6-ABB6-9D353484B334}" type="slidenum">
              <a:rPr lang="zh-CN" altLang="en-US" smtClean="0"/>
              <a:pPr>
                <a:defRPr/>
              </a:pPr>
              <a:t>13</a:t>
            </a:fld>
            <a:endParaRPr lang="zh-CN" altLang="en-US"/>
          </a:p>
        </p:txBody>
      </p:sp>
    </p:spTree>
    <p:extLst>
      <p:ext uri="{BB962C8B-B14F-4D97-AF65-F5344CB8AC3E}">
        <p14:creationId xmlns:p14="http://schemas.microsoft.com/office/powerpoint/2010/main" xmlns="" val="26645233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 this problem, we construct</a:t>
            </a:r>
            <a:r>
              <a:rPr lang="en-US" altLang="zh-CN" baseline="0" dirty="0" smtClean="0"/>
              <a:t> a weighted undirected graph G for the VANET.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smtClean="0"/>
              <a:t>Each intersection is mapped to a vertex in the set </a:t>
            </a:r>
            <a:r>
              <a:rPr lang="en-US" altLang="zh-CN" b="1" i="1" dirty="0" smtClean="0"/>
              <a:t>V</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smtClean="0"/>
              <a:t>Every vertex v</a:t>
            </a:r>
            <a:r>
              <a:rPr lang="en-US" altLang="zh-CN" baseline="-25000" dirty="0" smtClean="0"/>
              <a:t>i</a:t>
            </a:r>
            <a:r>
              <a:rPr lang="en-US" altLang="zh-CN" dirty="0" smtClean="0"/>
              <a:t> is a tuple which consists of the vertex’s location and a Boolean variable that 1 means there is an RSU at this</a:t>
            </a:r>
            <a:r>
              <a:rPr lang="en-US" altLang="zh-CN" baseline="0" dirty="0" smtClean="0"/>
              <a:t> </a:t>
            </a:r>
            <a:r>
              <a:rPr lang="en-US" altLang="zh-CN" dirty="0" smtClean="0"/>
              <a:t>vertex, 0 means there is no RSU. </a:t>
            </a:r>
            <a:endParaRPr lang="en-US" altLang="zh-CN" baseline="-250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smtClean="0"/>
              <a:t>Each road segment is mapped to an edge in the set </a:t>
            </a:r>
            <a:r>
              <a:rPr lang="en-US" altLang="zh-CN" b="1" i="1" dirty="0" smtClean="0"/>
              <a:t>E</a:t>
            </a:r>
            <a:endParaRPr lang="en-US" altLang="zh-CN" b="1"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zh-CN" baseline="-2500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zh-CN" b="1" i="1" dirty="0" smtClean="0"/>
          </a:p>
          <a:p>
            <a:endParaRPr lang="zh-CN" altLang="en-US" dirty="0"/>
          </a:p>
        </p:txBody>
      </p:sp>
      <p:sp>
        <p:nvSpPr>
          <p:cNvPr id="4" name="灯片编号占位符 3"/>
          <p:cNvSpPr>
            <a:spLocks noGrp="1"/>
          </p:cNvSpPr>
          <p:nvPr>
            <p:ph type="sldNum" sz="quarter" idx="10"/>
          </p:nvPr>
        </p:nvSpPr>
        <p:spPr/>
        <p:txBody>
          <a:bodyPr/>
          <a:lstStyle/>
          <a:p>
            <a:pPr>
              <a:defRPr/>
            </a:pPr>
            <a:fld id="{FFCC8981-672F-42C6-ABB6-9D353484B334}" type="slidenum">
              <a:rPr lang="zh-CN" altLang="en-US" smtClean="0"/>
              <a:pPr>
                <a:defRPr/>
              </a:pPr>
              <a:t>14</a:t>
            </a:fld>
            <a:endParaRPr lang="zh-CN" altLang="en-US"/>
          </a:p>
        </p:txBody>
      </p:sp>
    </p:spTree>
    <p:extLst>
      <p:ext uri="{BB962C8B-B14F-4D97-AF65-F5344CB8AC3E}">
        <p14:creationId xmlns:p14="http://schemas.microsoft.com/office/powerpoint/2010/main" xmlns="" val="26645233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Now,</a:t>
            </a:r>
            <a:r>
              <a:rPr lang="en-US" altLang="zh-CN" baseline="0" dirty="0" smtClean="0"/>
              <a:t> w</a:t>
            </a:r>
            <a:r>
              <a:rPr lang="en-US" altLang="zh-CN" dirty="0" smtClean="0"/>
              <a:t>e define</a:t>
            </a:r>
            <a:r>
              <a:rPr lang="en-US" altLang="zh-CN" baseline="0" dirty="0" smtClean="0"/>
              <a:t> the weight of edge as follows,</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It consists of Le and </a:t>
            </a:r>
            <a:r>
              <a:rPr lang="en-US" altLang="zh-CN" baseline="0" dirty="0" err="1" smtClean="0"/>
              <a:t>Ce</a:t>
            </a:r>
            <a:r>
              <a:rPr lang="en-US" altLang="zh-CN"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Le is the length of edge e, and </a:t>
            </a:r>
            <a:r>
              <a:rPr lang="en-US" altLang="zh-CN" baseline="0" dirty="0" err="1" smtClean="0"/>
              <a:t>Ce</a:t>
            </a:r>
            <a:r>
              <a:rPr lang="en-US" altLang="zh-CN" baseline="0" dirty="0" smtClean="0"/>
              <a:t> is the average transmission distance ratio, </a:t>
            </a:r>
            <a:r>
              <a:rPr lang="en-US" altLang="zh-CN" baseline="0" dirty="0" err="1" smtClean="0"/>
              <a:t>Ce</a:t>
            </a:r>
            <a:r>
              <a:rPr lang="en-US" altLang="zh-CN" baseline="0" dirty="0" smtClean="0"/>
              <a:t> can be calculated as follows:</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Here, T is </a:t>
            </a:r>
            <a:r>
              <a:rPr lang="en-US" altLang="zh-CN" dirty="0" smtClean="0"/>
              <a:t>the whole observation period</a:t>
            </a:r>
            <a:r>
              <a:rPr lang="en-US" altLang="zh-CN" baseline="0" dirty="0" smtClean="0"/>
              <a:t> </a:t>
            </a:r>
            <a:r>
              <a:rPr lang="en-US" altLang="zh-CN" dirty="0" smtClean="0"/>
              <a:t>and </a:t>
            </a:r>
            <a:r>
              <a:rPr lang="en-US" altLang="zh-CN" baseline="0" dirty="0" smtClean="0"/>
              <a:t>function </a:t>
            </a:r>
            <a:r>
              <a:rPr lang="en-US" altLang="zh-CN" i="1" baseline="0" dirty="0" err="1" smtClean="0"/>
              <a:t>Oe</a:t>
            </a:r>
            <a:r>
              <a:rPr lang="en-US" altLang="zh-CN" i="1" baseline="0" dirty="0" smtClean="0"/>
              <a:t>()</a:t>
            </a:r>
            <a:r>
              <a:rPr lang="en-US" altLang="zh-CN" baseline="0" dirty="0" smtClean="0"/>
              <a:t> calculate transmission distance on edge e.</a:t>
            </a: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DD185955-A77B-44D5-A255-C9176C04A87E}" type="slidenum">
              <a:rPr lang="zh-CN" altLang="en-US" smtClean="0"/>
              <a:pPr/>
              <a:t>15</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This </a:t>
            </a:r>
            <a:r>
              <a:rPr lang="en-US" altLang="zh-CN" baseline="0" dirty="0" smtClean="0"/>
              <a:t>is an example of how to calculate function </a:t>
            </a:r>
            <a:r>
              <a:rPr lang="en-US" altLang="zh-CN" baseline="0" dirty="0" err="1" smtClean="0"/>
              <a:t>Oe</a:t>
            </a:r>
            <a:r>
              <a:rPr lang="en-US" altLang="zh-CN" baseline="0" dirty="0" smtClean="0"/>
              <a:t>().</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As shown in this figure, at time point t, there are 5 vehicles on edge from vi</a:t>
            </a:r>
            <a:r>
              <a:rPr lang="en-US" altLang="zh-CN" baseline="0" dirty="0" smtClean="0"/>
              <a:t> to</a:t>
            </a:r>
            <a:r>
              <a:rPr lang="en-US" altLang="zh-CN" dirty="0" smtClean="0"/>
              <a:t> </a:t>
            </a:r>
            <a:r>
              <a:rPr lang="en-US" altLang="zh-CN" dirty="0" err="1" smtClean="0"/>
              <a:t>vj</a:t>
            </a:r>
            <a:r>
              <a:rPr lang="en-US" altLang="zh-CN" dirty="0" smtClean="0"/>
              <a:t>, denoted as h1</a:t>
            </a:r>
            <a:r>
              <a:rPr lang="en-US" altLang="zh-CN" baseline="0" dirty="0" smtClean="0"/>
              <a:t> </a:t>
            </a:r>
            <a:r>
              <a:rPr lang="en-US" altLang="zh-CN" dirty="0" smtClean="0"/>
              <a:t>to h5 respectively. </a:t>
            </a:r>
            <a:r>
              <a:rPr lang="en-US" altLang="zh-CN" dirty="0" err="1" smtClean="0"/>
              <a:t>V</a:t>
            </a:r>
            <a:r>
              <a:rPr lang="en-US" altLang="zh-CN" baseline="-25000" dirty="0" err="1" smtClean="0"/>
              <a:t>i</a:t>
            </a:r>
            <a:r>
              <a:rPr lang="en-US" altLang="zh-CN" dirty="0" err="1" smtClean="0"/>
              <a:t>.rsu</a:t>
            </a:r>
            <a:r>
              <a:rPr lang="en-US" altLang="zh-CN" dirty="0" smtClean="0"/>
              <a:t> equals 1 because there is an RSU at vi, while </a:t>
            </a:r>
            <a:r>
              <a:rPr lang="en-US" altLang="zh-CN" dirty="0" err="1" smtClean="0"/>
              <a:t>vj.rsu</a:t>
            </a:r>
            <a:r>
              <a:rPr lang="en-US" altLang="zh-CN" dirty="0" smtClean="0"/>
              <a:t> equals 0. Thus, the transmission distance can be calculated as follows:</a:t>
            </a:r>
          </a:p>
        </p:txBody>
      </p:sp>
      <p:sp>
        <p:nvSpPr>
          <p:cNvPr id="4" name="灯片编号占位符 3"/>
          <p:cNvSpPr>
            <a:spLocks noGrp="1"/>
          </p:cNvSpPr>
          <p:nvPr>
            <p:ph type="sldNum" sz="quarter" idx="10"/>
          </p:nvPr>
        </p:nvSpPr>
        <p:spPr/>
        <p:txBody>
          <a:bodyPr/>
          <a:lstStyle/>
          <a:p>
            <a:fld id="{DD185955-A77B-44D5-A255-C9176C04A87E}" type="slidenum">
              <a:rPr lang="zh-CN" altLang="en-US" smtClean="0"/>
              <a:pPr/>
              <a:t>16</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After we calculate the weights for all the edges, we get the weighted graph G.</a:t>
            </a:r>
            <a:r>
              <a:rPr lang="en-US" altLang="zh-CN" baseline="0" dirty="0" smtClean="0"/>
              <a:t> </a:t>
            </a:r>
            <a:r>
              <a:rPr lang="en-US" altLang="zh-CN" dirty="0" smtClean="0"/>
              <a:t>The weight of edge e reflects the delay of the road segment corresponding to e, which indicates the VANET connectivity status on that road segment.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The</a:t>
            </a:r>
            <a:r>
              <a:rPr lang="en-US" altLang="zh-CN" baseline="0" dirty="0" smtClean="0"/>
              <a:t> </a:t>
            </a:r>
            <a:r>
              <a:rPr lang="en-US" altLang="zh-CN" dirty="0" smtClean="0"/>
              <a:t>average transmission distance ratio on edge will increase after deploying</a:t>
            </a:r>
            <a:r>
              <a:rPr lang="en-US" altLang="zh-CN" baseline="0" dirty="0" smtClean="0"/>
              <a:t> an RSU at one vertex of that edge, so that its weight will decrease.</a:t>
            </a:r>
            <a:endParaRPr lang="en-US" altLang="zh-CN" dirty="0" smtClean="0"/>
          </a:p>
        </p:txBody>
      </p:sp>
      <p:sp>
        <p:nvSpPr>
          <p:cNvPr id="4" name="灯片编号占位符 3"/>
          <p:cNvSpPr>
            <a:spLocks noGrp="1"/>
          </p:cNvSpPr>
          <p:nvPr>
            <p:ph type="sldNum" sz="quarter" idx="10"/>
          </p:nvPr>
        </p:nvSpPr>
        <p:spPr/>
        <p:txBody>
          <a:bodyPr/>
          <a:lstStyle/>
          <a:p>
            <a:pPr>
              <a:defRPr/>
            </a:pPr>
            <a:fld id="{FFCC8981-672F-42C6-ABB6-9D353484B334}" type="slidenum">
              <a:rPr lang="zh-CN" altLang="en-US" smtClean="0"/>
              <a:pPr>
                <a:defRPr/>
              </a:pPr>
              <a:t>17</a:t>
            </a:fld>
            <a:endParaRPr lang="zh-CN" altLang="en-US"/>
          </a:p>
        </p:txBody>
      </p:sp>
    </p:spTree>
    <p:extLst>
      <p:ext uri="{BB962C8B-B14F-4D97-AF65-F5344CB8AC3E}">
        <p14:creationId xmlns:p14="http://schemas.microsoft.com/office/powerpoint/2010/main" xmlns="" val="26645233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latin typeface="Times New Roman" pitchFamily="18" charset="0"/>
                <a:cs typeface="Times New Roman" pitchFamily="18" charset="0"/>
              </a:rPr>
              <a:t>According to the existing work, only </a:t>
            </a:r>
            <a:r>
              <a:rPr lang="en-US" altLang="zh-CN" sz="1200" dirty="0" smtClean="0">
                <a:solidFill>
                  <a:srgbClr val="FF0000"/>
                </a:solidFill>
                <a:latin typeface="Times New Roman" pitchFamily="18" charset="0"/>
                <a:cs typeface="Times New Roman" pitchFamily="18" charset="0"/>
              </a:rPr>
              <a:t>intersections</a:t>
            </a:r>
            <a:r>
              <a:rPr lang="en-US" altLang="zh-CN" sz="1200" dirty="0" smtClean="0">
                <a:latin typeface="Times New Roman" pitchFamily="18" charset="0"/>
                <a:cs typeface="Times New Roman" pitchFamily="18" charset="0"/>
              </a:rPr>
              <a:t> are our candidate locations for the deployment of RSUs.</a:t>
            </a:r>
            <a:endParaRPr lang="zh-CN" altLang="en-US" sz="1200" dirty="0" smtClean="0">
              <a:solidFill>
                <a:schemeClr val="bg1"/>
              </a:solidFill>
              <a:cs typeface="Times New Roman" pitchFamily="18" charset="0"/>
            </a:endParaRPr>
          </a:p>
        </p:txBody>
      </p:sp>
      <p:sp>
        <p:nvSpPr>
          <p:cNvPr id="4" name="灯片编号占位符 3"/>
          <p:cNvSpPr>
            <a:spLocks noGrp="1"/>
          </p:cNvSpPr>
          <p:nvPr>
            <p:ph type="sldNum" sz="quarter" idx="10"/>
          </p:nvPr>
        </p:nvSpPr>
        <p:spPr/>
        <p:txBody>
          <a:bodyPr/>
          <a:lstStyle/>
          <a:p>
            <a:pPr>
              <a:defRPr/>
            </a:pPr>
            <a:fld id="{FFCC8981-672F-42C6-ABB6-9D353484B334}" type="slidenum">
              <a:rPr lang="zh-CN" altLang="en-US" smtClean="0"/>
              <a:pPr>
                <a:defRPr/>
              </a:pPr>
              <a:t>18</a:t>
            </a:fld>
            <a:endParaRPr lang="zh-CN" altLang="en-US"/>
          </a:p>
        </p:txBody>
      </p:sp>
    </p:spTree>
    <p:extLst>
      <p:ext uri="{BB962C8B-B14F-4D97-AF65-F5344CB8AC3E}">
        <p14:creationId xmlns:p14="http://schemas.microsoft.com/office/powerpoint/2010/main" xmlns="" val="26645233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FCC8981-672F-42C6-ABB6-9D353484B334}" type="slidenum">
              <a:rPr lang="zh-CN" altLang="en-US" smtClean="0">
                <a:solidFill>
                  <a:prstClr val="black"/>
                </a:solidFill>
              </a:rPr>
              <a:pPr>
                <a:defRPr/>
              </a:pPr>
              <a:t>1</a:t>
            </a:fld>
            <a:endParaRPr lang="zh-CN" altLang="en-US">
              <a:solidFill>
                <a:prstClr val="black"/>
              </a:solidFill>
            </a:endParaRPr>
          </a:p>
        </p:txBody>
      </p:sp>
    </p:spTree>
    <p:extLst>
      <p:ext uri="{BB962C8B-B14F-4D97-AF65-F5344CB8AC3E}">
        <p14:creationId xmlns:p14="http://schemas.microsoft.com/office/powerpoint/2010/main" xmlns="" val="3049768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baseline="0" dirty="0" smtClean="0">
                <a:solidFill>
                  <a:schemeClr val="tx1"/>
                </a:solidFill>
                <a:latin typeface="Times New Roman" panose="02020603050405020304" pitchFamily="18" charset="0"/>
                <a:ea typeface="+mn-ea"/>
                <a:cs typeface="Times New Roman" panose="02020603050405020304" pitchFamily="18" charset="0"/>
              </a:rPr>
              <a:t>The</a:t>
            </a:r>
            <a:r>
              <a:rPr lang="en-US" altLang="zh-CN" sz="1200" dirty="0" smtClean="0">
                <a:latin typeface="Times New Roman" panose="02020603050405020304" pitchFamily="18" charset="0"/>
                <a:cs typeface="Times New Roman" panose="02020603050405020304" pitchFamily="18" charset="0"/>
              </a:rPr>
              <a:t> problem of selecting </a:t>
            </a:r>
            <a:r>
              <a:rPr lang="en-US" altLang="zh-CN" sz="1200" b="1" i="1" dirty="0" smtClean="0">
                <a:latin typeface="Times New Roman" panose="02020603050405020304" pitchFamily="18" charset="0"/>
                <a:cs typeface="Times New Roman" panose="02020603050405020304" pitchFamily="18" charset="0"/>
              </a:rPr>
              <a:t>r</a:t>
            </a:r>
            <a:r>
              <a:rPr lang="en-US" altLang="zh-CN" sz="1200" dirty="0" smtClean="0">
                <a:latin typeface="Times New Roman" panose="02020603050405020304" pitchFamily="18" charset="0"/>
                <a:cs typeface="Times New Roman" panose="02020603050405020304" pitchFamily="18" charset="0"/>
              </a:rPr>
              <a:t> intersections from all intersections to deploy RSUs can be converted into selecting </a:t>
            </a:r>
            <a:r>
              <a:rPr lang="en-US" altLang="zh-CN" sz="1200" b="1" i="1" dirty="0" smtClean="0">
                <a:latin typeface="Times New Roman" panose="02020603050405020304" pitchFamily="18" charset="0"/>
                <a:cs typeface="Times New Roman" panose="02020603050405020304" pitchFamily="18" charset="0"/>
              </a:rPr>
              <a:t>r</a:t>
            </a:r>
            <a:r>
              <a:rPr lang="en-US" altLang="zh-CN" sz="1200" dirty="0" smtClean="0">
                <a:latin typeface="Times New Roman" panose="02020603050405020304" pitchFamily="18" charset="0"/>
                <a:cs typeface="Times New Roman" panose="02020603050405020304" pitchFamily="18" charset="0"/>
              </a:rPr>
              <a:t> vertexes from set </a:t>
            </a:r>
            <a:r>
              <a:rPr lang="en-US" altLang="zh-CN" sz="1200" b="1" i="1" dirty="0" smtClean="0">
                <a:latin typeface="Times New Roman" panose="02020603050405020304" pitchFamily="18" charset="0"/>
                <a:cs typeface="Times New Roman" panose="02020603050405020304" pitchFamily="18" charset="0"/>
              </a:rPr>
              <a:t>V</a:t>
            </a:r>
            <a:r>
              <a:rPr lang="en-US" altLang="zh-CN" sz="1200" dirty="0" smtClean="0">
                <a:latin typeface="Times New Roman" panose="02020603050405020304" pitchFamily="18" charset="0"/>
                <a:cs typeface="Times New Roman" panose="02020603050405020304" pitchFamily="18" charset="0"/>
              </a:rPr>
              <a:t> of graph </a:t>
            </a:r>
            <a:r>
              <a:rPr lang="en-US" altLang="zh-CN" sz="1200" b="1" i="1" dirty="0" smtClean="0">
                <a:latin typeface="Times New Roman" panose="02020603050405020304" pitchFamily="18" charset="0"/>
                <a:cs typeface="Times New Roman" panose="02020603050405020304" pitchFamily="18" charset="0"/>
              </a:rPr>
              <a:t>G.</a:t>
            </a:r>
            <a:endParaRPr lang="en-US" altLang="zh-CN" sz="1200" b="0" i="1" dirty="0" smtClean="0">
              <a:effectLst/>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dirty="0" smtClean="0">
                <a:effectLst/>
                <a:latin typeface="Times New Roman" panose="02020603050405020304" pitchFamily="18" charset="0"/>
                <a:cs typeface="Times New Roman" panose="02020603050405020304" pitchFamily="18" charset="0"/>
              </a:rPr>
              <a:t>The selection criteria [</a:t>
            </a:r>
            <a:r>
              <a:rPr lang="en-US" altLang="zh-CN" sz="1200" b="0" dirty="0" err="1" smtClean="0">
                <a:effectLst/>
                <a:latin typeface="Times New Roman" panose="02020603050405020304" pitchFamily="18" charset="0"/>
                <a:cs typeface="Times New Roman" panose="02020603050405020304" pitchFamily="18" charset="0"/>
              </a:rPr>
              <a:t>kraɪ'tɪərɪə</a:t>
            </a:r>
            <a:r>
              <a:rPr lang="en-US" altLang="zh-CN" sz="1200" b="0" dirty="0" smtClean="0">
                <a:effectLst/>
                <a:latin typeface="Times New Roman" panose="02020603050405020304" pitchFamily="18" charset="0"/>
                <a:cs typeface="Times New Roman" panose="02020603050405020304" pitchFamily="18" charset="0"/>
              </a:rPr>
              <a:t>] and the optimization goal may be different, depending on different </a:t>
            </a:r>
            <a:r>
              <a:rPr lang="en-US" altLang="zh-CN" sz="1200" dirty="0" smtClean="0">
                <a:latin typeface="Times New Roman" panose="02020603050405020304" pitchFamily="18" charset="0"/>
                <a:cs typeface="Times New Roman" panose="02020603050405020304" pitchFamily="18" charset="0"/>
              </a:rPr>
              <a:t>applications</a:t>
            </a:r>
            <a:endParaRPr lang="en-US" altLang="zh-CN" sz="1200" b="1" i="1" dirty="0" smtClean="0">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latin typeface="Times New Roman" panose="02020603050405020304" pitchFamily="18" charset="0"/>
              <a:cs typeface="Times New Roman" panose="02020603050405020304" pitchFamily="18" charset="0"/>
            </a:endParaRPr>
          </a:p>
          <a:p>
            <a:r>
              <a:rPr lang="en-US" altLang="zh-CN" sz="1200" b="0" i="0" u="none" strike="noStrike" kern="1200" baseline="0" dirty="0" smtClean="0">
                <a:solidFill>
                  <a:schemeClr val="tx1"/>
                </a:solidFill>
                <a:latin typeface="Times New Roman" panose="02020603050405020304" pitchFamily="18" charset="0"/>
                <a:ea typeface="+mn-ea"/>
                <a:cs typeface="Times New Roman" panose="02020603050405020304" pitchFamily="18" charset="0"/>
              </a:rPr>
              <a:t>As I mentioned above, we focus on those POI-related applications. For the sake of simplicity, the POIs are supposed to have the same popularity and are located at the intersections. Moreover, the messages are permitted to be sent anytime, anywhere from any vehicle to any POI.</a:t>
            </a:r>
            <a:endParaRPr lang="en-US" altLang="zh-CN" sz="1200" dirty="0" smtClean="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pPr>
              <a:defRPr/>
            </a:pPr>
            <a:fld id="{FFCC8981-672F-42C6-ABB6-9D353484B334}" type="slidenum">
              <a:rPr lang="zh-CN" altLang="en-US" smtClean="0"/>
              <a:pPr>
                <a:defRPr/>
              </a:pPr>
              <a:t>19</a:t>
            </a:fld>
            <a:endParaRPr lang="zh-CN" altLang="en-US"/>
          </a:p>
        </p:txBody>
      </p:sp>
    </p:spTree>
    <p:extLst>
      <p:ext uri="{BB962C8B-B14F-4D97-AF65-F5344CB8AC3E}">
        <p14:creationId xmlns:p14="http://schemas.microsoft.com/office/powerpoint/2010/main" xmlns="" val="26645233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Times New Roman" panose="02020603050405020304" pitchFamily="18" charset="0"/>
                <a:ea typeface="+mn-ea"/>
                <a:cs typeface="Times New Roman" panose="02020603050405020304" pitchFamily="18" charset="0"/>
              </a:rPr>
              <a:t>Based on graph G, we propose two strategies, including stepwise strategy and greedy strategy.</a:t>
            </a:r>
          </a:p>
          <a:p>
            <a:r>
              <a:rPr lang="en-US" altLang="zh-CN" sz="1200" b="0" i="0" u="none" strike="noStrike" kern="1200" baseline="0" dirty="0" smtClean="0">
                <a:solidFill>
                  <a:schemeClr val="tx1"/>
                </a:solidFill>
                <a:latin typeface="Times New Roman" panose="02020603050405020304" pitchFamily="18" charset="0"/>
                <a:ea typeface="+mn-ea"/>
                <a:cs typeface="Times New Roman" panose="02020603050405020304" pitchFamily="18" charset="0"/>
              </a:rPr>
              <a:t>The first strategy is stepwise strategy, we formulate the RSU deployment problem as a binary integer programming problem, named </a:t>
            </a:r>
            <a:r>
              <a:rPr lang="en-US" altLang="zh-CN" sz="1200" b="0" i="1" u="none" strike="noStrike" kern="1200" baseline="0" dirty="0" smtClean="0">
                <a:solidFill>
                  <a:schemeClr val="tx1"/>
                </a:solidFill>
                <a:latin typeface="Times New Roman" panose="02020603050405020304" pitchFamily="18" charset="0"/>
                <a:ea typeface="+mn-ea"/>
                <a:cs typeface="Times New Roman" panose="02020603050405020304" pitchFamily="18" charset="0"/>
              </a:rPr>
              <a:t>RSU Deployment Optimization Problem </a:t>
            </a:r>
            <a:r>
              <a:rPr lang="en-US" altLang="zh-CN" sz="1200" b="0" i="0" u="none" strike="noStrike" kern="1200" baseline="0" dirty="0" smtClean="0">
                <a:solidFill>
                  <a:schemeClr val="tx1"/>
                </a:solidFill>
                <a:latin typeface="Times New Roman" panose="02020603050405020304" pitchFamily="18" charset="0"/>
                <a:ea typeface="+mn-ea"/>
                <a:cs typeface="Times New Roman" panose="02020603050405020304" pitchFamily="18" charset="0"/>
              </a:rPr>
              <a:t>(RDOP in short).</a:t>
            </a:r>
          </a:p>
          <a:p>
            <a:r>
              <a:rPr lang="en-US" altLang="zh-CN" sz="1200" b="0" i="0" u="none" strike="noStrike" kern="1200" baseline="0" dirty="0" smtClean="0">
                <a:solidFill>
                  <a:schemeClr val="tx1"/>
                </a:solidFill>
                <a:latin typeface="Times New Roman" panose="02020603050405020304" pitchFamily="18" charset="0"/>
                <a:ea typeface="+mn-ea"/>
                <a:cs typeface="Times New Roman" panose="02020603050405020304" pitchFamily="18" charset="0"/>
              </a:rPr>
              <a:t>The optimization goal is that, select r vertexes to deploy RSUs and minimize the sum of the weights on edges in the shortest paths from each vertex to each POI.</a:t>
            </a:r>
            <a:endParaRPr lang="en-US" altLang="zh-CN" dirty="0" smtClean="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pPr>
              <a:defRPr/>
            </a:pPr>
            <a:fld id="{FFCC8981-672F-42C6-ABB6-9D353484B334}" type="slidenum">
              <a:rPr lang="zh-CN" altLang="en-US" smtClean="0"/>
              <a:pPr>
                <a:defRPr/>
              </a:pPr>
              <a:t>20</a:t>
            </a:fld>
            <a:endParaRPr lang="zh-CN" altLang="en-US"/>
          </a:p>
        </p:txBody>
      </p:sp>
    </p:spTree>
    <p:extLst>
      <p:ext uri="{BB962C8B-B14F-4D97-AF65-F5344CB8AC3E}">
        <p14:creationId xmlns:p14="http://schemas.microsoft.com/office/powerpoint/2010/main" xmlns="" val="26645233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The RDOP is NP-hard because it can be proved to be a generalization of the Set Cover Problem, which is a well-known NP-hard problem.</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FFCC8981-672F-42C6-ABB6-9D353484B334}" type="slidenum">
              <a:rPr lang="zh-CN" altLang="en-US" smtClean="0"/>
              <a:pPr>
                <a:defRPr/>
              </a:pPr>
              <a:t>21</a:t>
            </a:fld>
            <a:endParaRPr lang="zh-CN" altLang="en-US"/>
          </a:p>
        </p:txBody>
      </p:sp>
    </p:spTree>
    <p:extLst>
      <p:ext uri="{BB962C8B-B14F-4D97-AF65-F5344CB8AC3E}">
        <p14:creationId xmlns:p14="http://schemas.microsoft.com/office/powerpoint/2010/main" xmlns="" val="26645233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When the solution space of RDOP is small, it can be solved using naive search method within a tolerable running time. The naive search method can be described as follows:</a:t>
            </a:r>
            <a:endParaRPr lang="zh-CN" altLang="en-US" dirty="0"/>
          </a:p>
        </p:txBody>
      </p:sp>
      <p:sp>
        <p:nvSpPr>
          <p:cNvPr id="4" name="灯片编号占位符 3"/>
          <p:cNvSpPr>
            <a:spLocks noGrp="1"/>
          </p:cNvSpPr>
          <p:nvPr>
            <p:ph type="sldNum" sz="quarter" idx="10"/>
          </p:nvPr>
        </p:nvSpPr>
        <p:spPr/>
        <p:txBody>
          <a:bodyPr/>
          <a:lstStyle/>
          <a:p>
            <a:pPr>
              <a:defRPr/>
            </a:pPr>
            <a:fld id="{FFCC8981-672F-42C6-ABB6-9D353484B334}" type="slidenum">
              <a:rPr lang="zh-CN" altLang="en-US" smtClean="0"/>
              <a:pPr>
                <a:defRPr/>
              </a:pPr>
              <a:t>22</a:t>
            </a:fld>
            <a:endParaRPr lang="zh-CN" altLang="en-US"/>
          </a:p>
        </p:txBody>
      </p:sp>
    </p:spTree>
    <p:extLst>
      <p:ext uri="{BB962C8B-B14F-4D97-AF65-F5344CB8AC3E}">
        <p14:creationId xmlns:p14="http://schemas.microsoft.com/office/powerpoint/2010/main" xmlns="" val="26645233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However, in general, the solution space of RDOP is very huge. Therefore, we design a heuristic algorithm, named stepwise strategy.</a:t>
            </a:r>
          </a:p>
          <a:p>
            <a:r>
              <a:rPr lang="en-US" altLang="zh-CN" dirty="0" smtClean="0"/>
              <a:t>In this strategy,</a:t>
            </a:r>
            <a:r>
              <a:rPr lang="en-US" altLang="zh-CN" baseline="0" dirty="0" smtClean="0"/>
              <a:t> we invoke naïve search function iteratively. Algorithm 1 is the </a:t>
            </a:r>
            <a:r>
              <a:rPr lang="en-US" altLang="zh-CN" sz="1200" b="0" i="0" u="none" strike="noStrike" kern="1200" dirty="0" smtClean="0">
                <a:solidFill>
                  <a:schemeClr val="tx1"/>
                </a:solidFill>
                <a:effectLst/>
                <a:latin typeface="+mn-lt"/>
                <a:ea typeface="+mn-ea"/>
                <a:cs typeface="+mn-cs"/>
              </a:rPr>
              <a:t>pseudo-code of stepwise strategy.</a:t>
            </a:r>
            <a:endParaRPr lang="zh-CN" altLang="en-US" dirty="0"/>
          </a:p>
        </p:txBody>
      </p:sp>
      <p:sp>
        <p:nvSpPr>
          <p:cNvPr id="4" name="灯片编号占位符 3"/>
          <p:cNvSpPr>
            <a:spLocks noGrp="1"/>
          </p:cNvSpPr>
          <p:nvPr>
            <p:ph type="sldNum" sz="quarter" idx="10"/>
          </p:nvPr>
        </p:nvSpPr>
        <p:spPr/>
        <p:txBody>
          <a:bodyPr/>
          <a:lstStyle/>
          <a:p>
            <a:pPr>
              <a:defRPr/>
            </a:pPr>
            <a:fld id="{FFCC8981-672F-42C6-ABB6-9D353484B334}" type="slidenum">
              <a:rPr lang="zh-CN" altLang="en-US" smtClean="0"/>
              <a:pPr>
                <a:defRPr/>
              </a:pPr>
              <a:t>23</a:t>
            </a:fld>
            <a:endParaRPr lang="zh-CN" altLang="en-US"/>
          </a:p>
        </p:txBody>
      </p:sp>
    </p:spTree>
    <p:extLst>
      <p:ext uri="{BB962C8B-B14F-4D97-AF65-F5344CB8AC3E}">
        <p14:creationId xmlns:p14="http://schemas.microsoft.com/office/powerpoint/2010/main" xmlns="" val="26645233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When the newest trajectories data are obtained or POIs are updated, we have to adjust the positions of RSUs correspondingly. Based on the stepwise strategy, we design an RSU adjustment strategy named SBA.</a:t>
            </a:r>
          </a:p>
          <a:p>
            <a:r>
              <a:rPr lang="en-US" altLang="zh-CN" dirty="0" smtClean="0"/>
              <a:t>For any possible combination</a:t>
            </a:r>
            <a:r>
              <a:rPr lang="en-US" altLang="zh-CN" baseline="0" dirty="0" smtClean="0"/>
              <a:t> that select c vertexes from set S, run the stepwise strategy. At last we select the optimal scheme.</a:t>
            </a:r>
            <a:endParaRPr lang="en-US" altLang="zh-CN" dirty="0" smtClean="0"/>
          </a:p>
        </p:txBody>
      </p:sp>
      <p:sp>
        <p:nvSpPr>
          <p:cNvPr id="4" name="灯片编号占位符 3"/>
          <p:cNvSpPr>
            <a:spLocks noGrp="1"/>
          </p:cNvSpPr>
          <p:nvPr>
            <p:ph type="sldNum" sz="quarter" idx="10"/>
          </p:nvPr>
        </p:nvSpPr>
        <p:spPr/>
        <p:txBody>
          <a:bodyPr/>
          <a:lstStyle/>
          <a:p>
            <a:pPr>
              <a:defRPr/>
            </a:pPr>
            <a:fld id="{FFCC8981-672F-42C6-ABB6-9D353484B334}" type="slidenum">
              <a:rPr lang="zh-CN" altLang="en-US" smtClean="0"/>
              <a:pPr>
                <a:defRPr/>
              </a:pPr>
              <a:t>24</a:t>
            </a:fld>
            <a:endParaRPr lang="zh-CN" altLang="en-US"/>
          </a:p>
        </p:txBody>
      </p:sp>
    </p:spTree>
    <p:extLst>
      <p:ext uri="{BB962C8B-B14F-4D97-AF65-F5344CB8AC3E}">
        <p14:creationId xmlns:p14="http://schemas.microsoft.com/office/powerpoint/2010/main" xmlns="" val="26645233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SBA is feasible because in a realistic large-scale urban area a relatively small number of RSUs suffice [</a:t>
            </a:r>
            <a:r>
              <a:rPr lang="en-US" altLang="zh-CN" dirty="0" err="1" smtClean="0"/>
              <a:t>sə'faɪs</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pPr>
              <a:defRPr/>
            </a:pPr>
            <a:fld id="{FFCC8981-672F-42C6-ABB6-9D353484B334}" type="slidenum">
              <a:rPr lang="zh-CN" altLang="en-US" smtClean="0"/>
              <a:pPr>
                <a:defRPr/>
              </a:pPr>
              <a:t>25</a:t>
            </a:fld>
            <a:endParaRPr lang="zh-CN" altLang="en-US"/>
          </a:p>
        </p:txBody>
      </p:sp>
    </p:spTree>
    <p:extLst>
      <p:ext uri="{BB962C8B-B14F-4D97-AF65-F5344CB8AC3E}">
        <p14:creationId xmlns:p14="http://schemas.microsoft.com/office/powerpoint/2010/main" xmlns="" val="26645233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We consider while an RSU is placed on a vertex, the weights of its adjacent edges should be reduced. In the meantime, the nearer the location of an RSU is to a POI, the more important role it will take on, since the data will be transferred to the POI eventually. After balancing the tradeoff between these two factors and the performance of data delivery, we design a greedy strategy for RSU deployment, named greedy strategy.</a:t>
            </a:r>
          </a:p>
        </p:txBody>
      </p:sp>
      <p:sp>
        <p:nvSpPr>
          <p:cNvPr id="4" name="灯片编号占位符 3"/>
          <p:cNvSpPr>
            <a:spLocks noGrp="1"/>
          </p:cNvSpPr>
          <p:nvPr>
            <p:ph type="sldNum" sz="quarter" idx="10"/>
          </p:nvPr>
        </p:nvSpPr>
        <p:spPr/>
        <p:txBody>
          <a:bodyPr/>
          <a:lstStyle/>
          <a:p>
            <a:pPr>
              <a:defRPr/>
            </a:pPr>
            <a:fld id="{FFCC8981-672F-42C6-ABB6-9D353484B334}" type="slidenum">
              <a:rPr lang="zh-CN" altLang="en-US" smtClean="0"/>
              <a:pPr>
                <a:defRPr/>
              </a:pPr>
              <a:t>26</a:t>
            </a:fld>
            <a:endParaRPr lang="zh-CN" altLang="en-US"/>
          </a:p>
        </p:txBody>
      </p:sp>
    </p:spTree>
    <p:extLst>
      <p:ext uri="{BB962C8B-B14F-4D97-AF65-F5344CB8AC3E}">
        <p14:creationId xmlns:p14="http://schemas.microsoft.com/office/powerpoint/2010/main" xmlns="" val="26645233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baseline="0" dirty="0" smtClean="0">
                <a:solidFill>
                  <a:schemeClr val="tx1"/>
                </a:solidFill>
                <a:latin typeface="+mn-lt"/>
                <a:ea typeface="+mn-ea"/>
                <a:cs typeface="+mn-cs"/>
              </a:rPr>
              <a:t>In this strategy, each vertex has a priority based on its connectivity factor and distance factor. </a:t>
            </a:r>
            <a:r>
              <a:rPr lang="en-US" altLang="zh-CN" dirty="0" smtClean="0"/>
              <a:t>It can be calculated as follows: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smtClean="0"/>
              <a:t>Here,</a:t>
            </a:r>
            <a:r>
              <a:rPr lang="en-US" altLang="zh-CN" baseline="0" dirty="0" smtClean="0"/>
              <a:t> </a:t>
            </a:r>
            <a:r>
              <a:rPr lang="en-US" altLang="zh-CN" dirty="0" err="1" smtClean="0"/>
              <a:t>CFi</a:t>
            </a:r>
            <a:r>
              <a:rPr lang="en-US" altLang="zh-CN" dirty="0" smtClean="0"/>
              <a:t> (Connectivity Factor) is the weight shift of vi’s adjacent edges after an RSU is placed at vi, and </a:t>
            </a:r>
            <a:r>
              <a:rPr lang="en-US" altLang="zh-CN" dirty="0" err="1" smtClean="0"/>
              <a:t>DFi</a:t>
            </a:r>
            <a:r>
              <a:rPr lang="en-US" altLang="zh-CN" dirty="0" smtClean="0"/>
              <a:t> (Distance Factor) is the distance factor between vi and each POI, α is the weight factor</a:t>
            </a:r>
          </a:p>
        </p:txBody>
      </p:sp>
      <p:sp>
        <p:nvSpPr>
          <p:cNvPr id="4" name="灯片编号占位符 3"/>
          <p:cNvSpPr>
            <a:spLocks noGrp="1"/>
          </p:cNvSpPr>
          <p:nvPr>
            <p:ph type="sldNum" sz="quarter" idx="10"/>
          </p:nvPr>
        </p:nvSpPr>
        <p:spPr/>
        <p:txBody>
          <a:bodyPr/>
          <a:lstStyle/>
          <a:p>
            <a:pPr>
              <a:defRPr/>
            </a:pPr>
            <a:fld id="{FFCC8981-672F-42C6-ABB6-9D353484B334}" type="slidenum">
              <a:rPr lang="zh-CN" altLang="en-US" smtClean="0"/>
              <a:pPr>
                <a:defRPr/>
              </a:pPr>
              <a:t>27</a:t>
            </a:fld>
            <a:endParaRPr lang="zh-CN" altLang="en-US"/>
          </a:p>
        </p:txBody>
      </p:sp>
    </p:spTree>
    <p:extLst>
      <p:ext uri="{BB962C8B-B14F-4D97-AF65-F5344CB8AC3E}">
        <p14:creationId xmlns:p14="http://schemas.microsoft.com/office/powerpoint/2010/main" xmlns="" val="26645233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baseline="0" dirty="0" smtClean="0">
                <a:solidFill>
                  <a:schemeClr val="tx1"/>
                </a:solidFill>
                <a:latin typeface="+mn-lt"/>
                <a:ea typeface="+mn-ea"/>
                <a:cs typeface="+mn-cs"/>
              </a:rPr>
              <a:t>After getting the list of vertexes ranked by its priority, we just take the top </a:t>
            </a:r>
            <a:r>
              <a:rPr lang="en-US" altLang="zh-CN" sz="1200" b="0" i="1" u="none" strike="noStrike" kern="1200" baseline="0" dirty="0" smtClean="0">
                <a:solidFill>
                  <a:schemeClr val="tx1"/>
                </a:solidFill>
                <a:latin typeface="+mn-lt"/>
                <a:ea typeface="+mn-ea"/>
                <a:cs typeface="+mn-cs"/>
              </a:rPr>
              <a:t>r </a:t>
            </a:r>
            <a:r>
              <a:rPr lang="en-US" altLang="zh-CN" sz="1200" b="0" i="0" u="none" strike="noStrike" kern="1200" baseline="0" dirty="0" smtClean="0">
                <a:solidFill>
                  <a:schemeClr val="tx1"/>
                </a:solidFill>
                <a:latin typeface="+mn-lt"/>
                <a:ea typeface="+mn-ea"/>
                <a:cs typeface="+mn-cs"/>
              </a:rPr>
              <a:t>vertexes from the list to place RSUs.</a:t>
            </a:r>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pPr>
              <a:defRPr/>
            </a:pPr>
            <a:fld id="{FFCC8981-672F-42C6-ABB6-9D353484B334}" type="slidenum">
              <a:rPr lang="zh-CN" altLang="en-US" smtClean="0"/>
              <a:pPr>
                <a:defRPr/>
              </a:pPr>
              <a:t>28</a:t>
            </a:fld>
            <a:endParaRPr lang="zh-CN" altLang="en-US"/>
          </a:p>
        </p:txBody>
      </p:sp>
    </p:spTree>
    <p:extLst>
      <p:ext uri="{BB962C8B-B14F-4D97-AF65-F5344CB8AC3E}">
        <p14:creationId xmlns:p14="http://schemas.microsoft.com/office/powerpoint/2010/main" xmlns="" val="26645233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FCC8981-672F-42C6-ABB6-9D353484B334}" type="slidenum">
              <a:rPr lang="zh-CN" altLang="en-US" smtClean="0">
                <a:solidFill>
                  <a:prstClr val="black"/>
                </a:solidFill>
              </a:rPr>
              <a:pPr>
                <a:defRPr/>
              </a:pPr>
              <a:t>2</a:t>
            </a:fld>
            <a:endParaRPr lang="zh-CN" altLang="en-US">
              <a:solidFill>
                <a:prstClr val="black"/>
              </a:solidFill>
            </a:endParaRPr>
          </a:p>
        </p:txBody>
      </p:sp>
    </p:spTree>
    <p:extLst>
      <p:ext uri="{BB962C8B-B14F-4D97-AF65-F5344CB8AC3E}">
        <p14:creationId xmlns:p14="http://schemas.microsoft.com/office/powerpoint/2010/main" xmlns="" val="3049768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Similarly, based on the greedy strategy, we design an RSU adjustment strategy named</a:t>
            </a:r>
            <a:r>
              <a:rPr lang="en-US" altLang="zh-CN" baseline="0" dirty="0" smtClean="0"/>
              <a:t> GBA.</a:t>
            </a:r>
            <a:endParaRPr lang="zh-CN" altLang="en-US" dirty="0"/>
          </a:p>
        </p:txBody>
      </p:sp>
      <p:sp>
        <p:nvSpPr>
          <p:cNvPr id="4" name="灯片编号占位符 3"/>
          <p:cNvSpPr>
            <a:spLocks noGrp="1"/>
          </p:cNvSpPr>
          <p:nvPr>
            <p:ph type="sldNum" sz="quarter" idx="10"/>
          </p:nvPr>
        </p:nvSpPr>
        <p:spPr/>
        <p:txBody>
          <a:bodyPr/>
          <a:lstStyle/>
          <a:p>
            <a:pPr>
              <a:defRPr/>
            </a:pPr>
            <a:fld id="{FFCC8981-672F-42C6-ABB6-9D353484B334}" type="slidenum">
              <a:rPr lang="zh-CN" altLang="en-US" smtClean="0"/>
              <a:pPr>
                <a:defRPr/>
              </a:pPr>
              <a:t>29</a:t>
            </a:fld>
            <a:endParaRPr lang="zh-CN" altLang="en-US"/>
          </a:p>
        </p:txBody>
      </p:sp>
    </p:spTree>
    <p:extLst>
      <p:ext uri="{BB962C8B-B14F-4D97-AF65-F5344CB8AC3E}">
        <p14:creationId xmlns:p14="http://schemas.microsoft.com/office/powerpoint/2010/main" xmlns="" val="26645233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aseline="0" dirty="0" smtClean="0"/>
              <a:t>Now, I will show you our performance evaluation results compared with the benchmark solution.</a:t>
            </a:r>
            <a:endParaRPr lang="zh-CN" altLang="en-US" dirty="0"/>
          </a:p>
        </p:txBody>
      </p:sp>
      <p:sp>
        <p:nvSpPr>
          <p:cNvPr id="4" name="灯片编号占位符 3"/>
          <p:cNvSpPr>
            <a:spLocks noGrp="1"/>
          </p:cNvSpPr>
          <p:nvPr>
            <p:ph type="sldNum" sz="quarter" idx="10"/>
          </p:nvPr>
        </p:nvSpPr>
        <p:spPr/>
        <p:txBody>
          <a:bodyPr/>
          <a:lstStyle/>
          <a:p>
            <a:pPr>
              <a:defRPr/>
            </a:pPr>
            <a:fld id="{FFCC8981-672F-42C6-ABB6-9D353484B334}" type="slidenum">
              <a:rPr lang="zh-CN" altLang="en-US" smtClean="0">
                <a:solidFill>
                  <a:prstClr val="black"/>
                </a:solidFill>
              </a:rPr>
              <a:pPr>
                <a:defRPr/>
              </a:pPr>
              <a:t>30</a:t>
            </a:fld>
            <a:endParaRPr lang="zh-CN" altLang="en-US">
              <a:solidFill>
                <a:prstClr val="black"/>
              </a:solidFill>
            </a:endParaRPr>
          </a:p>
        </p:txBody>
      </p:sp>
    </p:spTree>
    <p:extLst>
      <p:ext uri="{BB962C8B-B14F-4D97-AF65-F5344CB8AC3E}">
        <p14:creationId xmlns:p14="http://schemas.microsoft.com/office/powerpoint/2010/main" xmlns="" val="3049768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0" i="0" u="none" strike="noStrike" kern="1200" baseline="0" dirty="0" smtClean="0">
                <a:solidFill>
                  <a:schemeClr val="tx1"/>
                </a:solidFill>
                <a:latin typeface="+mn-lt"/>
                <a:ea typeface="+mn-ea"/>
                <a:cs typeface="+mn-cs"/>
              </a:rPr>
              <a:t>We build an RSU deployment tool whose GUI is shown in Figure 3. This tool is built based on an open source tool </a:t>
            </a:r>
            <a:r>
              <a:rPr lang="en-US" altLang="zh-CN" sz="1200" b="0" i="0" u="none" strike="noStrike" kern="1200" baseline="0" dirty="0" err="1" smtClean="0">
                <a:solidFill>
                  <a:schemeClr val="tx1"/>
                </a:solidFill>
                <a:latin typeface="+mn-lt"/>
                <a:ea typeface="+mn-ea"/>
                <a:cs typeface="+mn-cs"/>
              </a:rPr>
              <a:t>CityMob</a:t>
            </a:r>
            <a:r>
              <a:rPr lang="en-US" altLang="zh-CN" sz="1200" b="0" i="0" u="none" strike="noStrike" kern="1200" baseline="0" dirty="0" smtClean="0">
                <a:solidFill>
                  <a:schemeClr val="tx1"/>
                </a:solidFill>
                <a:latin typeface="+mn-lt"/>
                <a:ea typeface="+mn-ea"/>
                <a:cs typeface="+mn-cs"/>
              </a:rPr>
              <a:t> for Roadmaps.</a:t>
            </a:r>
            <a:endParaRPr lang="en-US" altLang="zh-CN" dirty="0" smtClean="0"/>
          </a:p>
          <a:p>
            <a:r>
              <a:rPr lang="en-US" altLang="zh-CN" dirty="0" smtClean="0"/>
              <a:t>We implement</a:t>
            </a:r>
            <a:r>
              <a:rPr lang="en-US" altLang="zh-CN" baseline="0" dirty="0" smtClean="0"/>
              <a:t> four strategies to deploy RSU. They are Random, High Density, stepwise and greedy strategy.</a:t>
            </a:r>
            <a:endParaRPr lang="en-US" altLang="zh-CN" dirty="0" smtClean="0"/>
          </a:p>
          <a:p>
            <a:r>
              <a:rPr lang="en-US" altLang="zh-CN" dirty="0" smtClean="0"/>
              <a:t>Figure 3 shows the result that 20 RSUs are deployed with random strategy in a region of </a:t>
            </a:r>
            <a:r>
              <a:rPr lang="en-US" altLang="zh-CN" dirty="0" err="1" smtClean="0"/>
              <a:t>ZhongGuanCun</a:t>
            </a:r>
            <a:r>
              <a:rPr lang="en-US" altLang="zh-CN" dirty="0" smtClean="0"/>
              <a:t> district, Beijing</a:t>
            </a:r>
            <a:endParaRPr lang="zh-CN" altLang="en-US" dirty="0"/>
          </a:p>
        </p:txBody>
      </p:sp>
      <p:sp>
        <p:nvSpPr>
          <p:cNvPr id="4" name="灯片编号占位符 3"/>
          <p:cNvSpPr>
            <a:spLocks noGrp="1"/>
          </p:cNvSpPr>
          <p:nvPr>
            <p:ph type="sldNum" sz="quarter" idx="10"/>
          </p:nvPr>
        </p:nvSpPr>
        <p:spPr/>
        <p:txBody>
          <a:bodyPr/>
          <a:lstStyle/>
          <a:p>
            <a:fld id="{DD185955-A77B-44D5-A255-C9176C04A87E}" type="slidenum">
              <a:rPr lang="zh-CN" altLang="en-US" smtClean="0"/>
              <a:pPr/>
              <a:t>31</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Our</a:t>
            </a:r>
            <a:r>
              <a:rPr lang="en-US" altLang="zh-CN" baseline="0" dirty="0" smtClean="0"/>
              <a:t> metrics are</a:t>
            </a:r>
            <a:r>
              <a:rPr lang="zh-CN" altLang="en-US" baseline="0" dirty="0" smtClean="0"/>
              <a:t> </a:t>
            </a:r>
            <a:r>
              <a:rPr lang="en-US" altLang="zh-CN" baseline="0" dirty="0" smtClean="0"/>
              <a:t>delivery ratio and delivery delay.</a:t>
            </a:r>
          </a:p>
          <a:p>
            <a:r>
              <a:rPr lang="en-US" altLang="zh-CN" baseline="0" dirty="0" smtClean="0"/>
              <a:t>Besides, there are two comparison strategies, Random strategy and high density strategy.</a:t>
            </a:r>
          </a:p>
          <a:p>
            <a:pPr marL="0" marR="0" lvl="2"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In </a:t>
            </a:r>
            <a:r>
              <a:rPr lang="en-US" altLang="zh-CN" dirty="0" smtClean="0"/>
              <a:t>High density strategy</a:t>
            </a:r>
            <a:r>
              <a:rPr lang="en-US" altLang="zh-CN" baseline="0" dirty="0" smtClean="0"/>
              <a:t>,</a:t>
            </a:r>
            <a:r>
              <a:rPr lang="en-US" altLang="zh-CN" dirty="0" smtClean="0"/>
              <a:t> we just choose intersections with higher traffic densities to deploy RSUs.</a:t>
            </a:r>
          </a:p>
          <a:p>
            <a:pPr marL="0" marR="0" lvl="2"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p:txBody>
      </p:sp>
      <p:sp>
        <p:nvSpPr>
          <p:cNvPr id="4" name="灯片编号占位符 3"/>
          <p:cNvSpPr>
            <a:spLocks noGrp="1"/>
          </p:cNvSpPr>
          <p:nvPr>
            <p:ph type="sldNum" sz="quarter" idx="10"/>
          </p:nvPr>
        </p:nvSpPr>
        <p:spPr/>
        <p:txBody>
          <a:bodyPr/>
          <a:lstStyle/>
          <a:p>
            <a:pPr>
              <a:defRPr/>
            </a:pPr>
            <a:fld id="{FFCC8981-672F-42C6-ABB6-9D353484B334}" type="slidenum">
              <a:rPr lang="zh-CN" altLang="en-US" smtClean="0"/>
              <a:pPr>
                <a:defRPr/>
              </a:pPr>
              <a:t>32</a:t>
            </a:fld>
            <a:endParaRPr lang="zh-CN" altLang="en-US"/>
          </a:p>
        </p:txBody>
      </p:sp>
    </p:spTree>
    <p:extLst>
      <p:ext uri="{BB962C8B-B14F-4D97-AF65-F5344CB8AC3E}">
        <p14:creationId xmlns:p14="http://schemas.microsoft.com/office/powerpoint/2010/main" xmlns="" val="266452335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road topology used in experiments is based on a real map of </a:t>
            </a:r>
            <a:r>
              <a:rPr lang="en-US" altLang="zh-CN" dirty="0" err="1" smtClean="0"/>
              <a:t>ZhongGuanCun</a:t>
            </a:r>
            <a:r>
              <a:rPr lang="en-US" altLang="zh-CN" dirty="0" smtClean="0"/>
              <a:t> district, Beijing.</a:t>
            </a:r>
          </a:p>
          <a:p>
            <a:r>
              <a:rPr lang="en-US" altLang="zh-CN" sz="1200" b="0" i="0" u="none" strike="noStrike" kern="1200" baseline="0" dirty="0" smtClean="0">
                <a:solidFill>
                  <a:schemeClr val="tx1"/>
                </a:solidFill>
                <a:latin typeface="+mn-lt"/>
                <a:ea typeface="+mn-ea"/>
                <a:cs typeface="+mn-cs"/>
              </a:rPr>
              <a:t>The simulation platform is NS-3, which is a famous open-source network simulator.</a:t>
            </a:r>
          </a:p>
          <a:p>
            <a:r>
              <a:rPr lang="en-US" altLang="zh-CN" sz="1200" b="0" i="0" u="none" strike="noStrike" kern="1200" baseline="0" dirty="0" smtClean="0">
                <a:solidFill>
                  <a:schemeClr val="tx1"/>
                </a:solidFill>
                <a:latin typeface="+mn-lt"/>
                <a:ea typeface="+mn-ea"/>
                <a:cs typeface="+mn-cs"/>
              </a:rPr>
              <a:t>This table shows our experimental parameters.</a:t>
            </a:r>
          </a:p>
          <a:p>
            <a:r>
              <a:rPr lang="en-US" altLang="zh-CN" sz="1200" b="0" i="0" u="none" strike="noStrike" kern="1200" baseline="0" dirty="0" smtClean="0">
                <a:solidFill>
                  <a:schemeClr val="tx1"/>
                </a:solidFill>
                <a:latin typeface="+mn-lt"/>
                <a:ea typeface="+mn-ea"/>
                <a:cs typeface="+mn-cs"/>
              </a:rPr>
              <a:t>The process of a data delivery experiment is designated as follows. After the experiment begins, each vehicle generates one message and randomly chooses a POI as the messages destination every other second. During the period of the whole experiment, each vehicle will send 20 messages to each POI. The experiment lasts for 1000 seconds, recording the average delivery ratio and delay of messages at the end. In the experiments, RSU-Aided Data Dissemination Mechanism is employed for data routing.</a:t>
            </a:r>
            <a:endParaRPr lang="zh-CN" altLang="en-US" dirty="0"/>
          </a:p>
        </p:txBody>
      </p:sp>
      <p:sp>
        <p:nvSpPr>
          <p:cNvPr id="4" name="灯片编号占位符 3"/>
          <p:cNvSpPr>
            <a:spLocks noGrp="1"/>
          </p:cNvSpPr>
          <p:nvPr>
            <p:ph type="sldNum" sz="quarter" idx="10"/>
          </p:nvPr>
        </p:nvSpPr>
        <p:spPr/>
        <p:txBody>
          <a:bodyPr/>
          <a:lstStyle/>
          <a:p>
            <a:pPr>
              <a:defRPr/>
            </a:pPr>
            <a:fld id="{FFCC8981-672F-42C6-ABB6-9D353484B334}" type="slidenum">
              <a:rPr lang="zh-CN" altLang="en-US" smtClean="0"/>
              <a:pPr>
                <a:defRPr/>
              </a:pPr>
              <a:t>33</a:t>
            </a:fld>
            <a:endParaRPr lang="zh-CN" altLang="en-US"/>
          </a:p>
        </p:txBody>
      </p:sp>
    </p:spTree>
    <p:extLst>
      <p:ext uri="{BB962C8B-B14F-4D97-AF65-F5344CB8AC3E}">
        <p14:creationId xmlns:p14="http://schemas.microsoft.com/office/powerpoint/2010/main" xmlns="" val="266452335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We conduct the first group of experiments with 100 vehicles.</a:t>
            </a:r>
            <a:endParaRPr lang="en-US" altLang="zh-CN" dirty="0" smtClean="0"/>
          </a:p>
          <a:p>
            <a:r>
              <a:rPr lang="en-US" altLang="zh-CN" sz="1200" b="0" i="0" u="none" strike="noStrike" kern="1200" baseline="0" dirty="0" smtClean="0">
                <a:solidFill>
                  <a:schemeClr val="tx1"/>
                </a:solidFill>
                <a:latin typeface="+mn-lt"/>
                <a:ea typeface="+mn-ea"/>
                <a:cs typeface="+mn-cs"/>
              </a:rPr>
              <a:t>In general, with the increase of the number of RSUs, all the four deployment strategies can improve the delivery ratio and decrease the delay. </a:t>
            </a:r>
            <a:r>
              <a:rPr lang="en-US" altLang="zh-CN" dirty="0" smtClean="0"/>
              <a:t>Compared with random and high density, stepwise and greedy strategies can acquire higher delivery ratios and lower delay.</a:t>
            </a:r>
          </a:p>
          <a:p>
            <a:endParaRPr lang="zh-CN" altLang="en-US" dirty="0"/>
          </a:p>
        </p:txBody>
      </p:sp>
      <p:sp>
        <p:nvSpPr>
          <p:cNvPr id="4" name="灯片编号占位符 3"/>
          <p:cNvSpPr>
            <a:spLocks noGrp="1"/>
          </p:cNvSpPr>
          <p:nvPr>
            <p:ph type="sldNum" sz="quarter" idx="10"/>
          </p:nvPr>
        </p:nvSpPr>
        <p:spPr/>
        <p:txBody>
          <a:bodyPr/>
          <a:lstStyle/>
          <a:p>
            <a:pPr>
              <a:defRPr/>
            </a:pPr>
            <a:fld id="{FFCC8981-672F-42C6-ABB6-9D353484B334}" type="slidenum">
              <a:rPr lang="zh-CN" altLang="en-US" smtClean="0"/>
              <a:pPr>
                <a:defRPr/>
              </a:pPr>
              <a:t>34</a:t>
            </a:fld>
            <a:endParaRPr lang="zh-CN" altLang="en-US"/>
          </a:p>
        </p:txBody>
      </p:sp>
    </p:spTree>
    <p:extLst>
      <p:ext uri="{BB962C8B-B14F-4D97-AF65-F5344CB8AC3E}">
        <p14:creationId xmlns:p14="http://schemas.microsoft.com/office/powerpoint/2010/main" xmlns="" val="266452335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In the second group of experiments, we observe the effect of the number of vehicles on delivery ratio and delay under different number of RSUs (6 RSUs, 12 RSUs and 18 RSUs) deployed by the four strategies. The experimental results in figure 6 show that the stepwise and greedy strategies outperform the random and the high density.</a:t>
            </a:r>
            <a:endParaRPr lang="zh-CN" altLang="en-US" dirty="0"/>
          </a:p>
        </p:txBody>
      </p:sp>
      <p:sp>
        <p:nvSpPr>
          <p:cNvPr id="4" name="灯片编号占位符 3"/>
          <p:cNvSpPr>
            <a:spLocks noGrp="1"/>
          </p:cNvSpPr>
          <p:nvPr>
            <p:ph type="sldNum" sz="quarter" idx="10"/>
          </p:nvPr>
        </p:nvSpPr>
        <p:spPr/>
        <p:txBody>
          <a:bodyPr/>
          <a:lstStyle/>
          <a:p>
            <a:pPr>
              <a:defRPr/>
            </a:pPr>
            <a:fld id="{FFCC8981-672F-42C6-ABB6-9D353484B334}" type="slidenum">
              <a:rPr lang="zh-CN" altLang="en-US" smtClean="0"/>
              <a:pPr>
                <a:defRPr/>
              </a:pPr>
              <a:t>35</a:t>
            </a:fld>
            <a:endParaRPr lang="zh-CN" altLang="en-US"/>
          </a:p>
        </p:txBody>
      </p:sp>
    </p:spTree>
    <p:extLst>
      <p:ext uri="{BB962C8B-B14F-4D97-AF65-F5344CB8AC3E}">
        <p14:creationId xmlns:p14="http://schemas.microsoft.com/office/powerpoint/2010/main" xmlns="" val="266452335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In order to inspect the effectiveness of SBA and GBA after the trajectories or POIs are updated, we carry out data delivery experiments where 1 to 6 RSUs are chosen from 6 deployed RSUs and their locations are adjusted by SBA or GBA. Figure 7 and figure 8 show the experimental results after trajectories and POIs change, respectively. With the increase of the number of RSUs to be adjusted, the performances of experiments are improved.</a:t>
            </a:r>
            <a:endParaRPr lang="zh-CN" altLang="en-US" dirty="0"/>
          </a:p>
        </p:txBody>
      </p:sp>
      <p:sp>
        <p:nvSpPr>
          <p:cNvPr id="4" name="灯片编号占位符 3"/>
          <p:cNvSpPr>
            <a:spLocks noGrp="1"/>
          </p:cNvSpPr>
          <p:nvPr>
            <p:ph type="sldNum" sz="quarter" idx="10"/>
          </p:nvPr>
        </p:nvSpPr>
        <p:spPr/>
        <p:txBody>
          <a:bodyPr/>
          <a:lstStyle/>
          <a:p>
            <a:pPr>
              <a:defRPr/>
            </a:pPr>
            <a:fld id="{FFCC8981-672F-42C6-ABB6-9D353484B334}" type="slidenum">
              <a:rPr lang="zh-CN" altLang="en-US" smtClean="0"/>
              <a:pPr>
                <a:defRPr/>
              </a:pPr>
              <a:t>36</a:t>
            </a:fld>
            <a:endParaRPr lang="zh-CN" altLang="en-US"/>
          </a:p>
        </p:txBody>
      </p:sp>
    </p:spTree>
    <p:extLst>
      <p:ext uri="{BB962C8B-B14F-4D97-AF65-F5344CB8AC3E}">
        <p14:creationId xmlns:p14="http://schemas.microsoft.com/office/powerpoint/2010/main" xmlns="" val="266452335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In particular, Fig. 9 </a:t>
            </a:r>
            <a:r>
              <a:rPr lang="en-US" altLang="zh-CN" sz="1200" kern="1200" smtClean="0">
                <a:solidFill>
                  <a:schemeClr val="tx1"/>
                </a:solidFill>
                <a:effectLst/>
                <a:latin typeface="+mn-lt"/>
                <a:ea typeface="+mn-ea"/>
                <a:cs typeface="+mn-cs"/>
              </a:rPr>
              <a:t>and fig</a:t>
            </a:r>
            <a:r>
              <a:rPr lang="en-US" altLang="zh-CN" sz="1200" kern="1200" dirty="0" smtClean="0">
                <a:solidFill>
                  <a:schemeClr val="tx1"/>
                </a:solidFill>
                <a:effectLst/>
                <a:latin typeface="+mn-lt"/>
                <a:ea typeface="+mn-ea"/>
                <a:cs typeface="+mn-cs"/>
              </a:rPr>
              <a:t>. 10 show RSU layouts obtained by different strategies.</a:t>
            </a:r>
            <a:endParaRPr lang="zh-CN" altLang="en-US" dirty="0"/>
          </a:p>
        </p:txBody>
      </p:sp>
      <p:sp>
        <p:nvSpPr>
          <p:cNvPr id="4" name="灯片编号占位符 3"/>
          <p:cNvSpPr>
            <a:spLocks noGrp="1"/>
          </p:cNvSpPr>
          <p:nvPr>
            <p:ph type="sldNum" sz="quarter" idx="10"/>
          </p:nvPr>
        </p:nvSpPr>
        <p:spPr/>
        <p:txBody>
          <a:bodyPr/>
          <a:lstStyle/>
          <a:p>
            <a:pPr>
              <a:defRPr/>
            </a:pPr>
            <a:fld id="{FFCC8981-672F-42C6-ABB6-9D353484B334}" type="slidenum">
              <a:rPr lang="zh-CN" altLang="en-US" smtClean="0"/>
              <a:pPr>
                <a:defRPr/>
              </a:pPr>
              <a:t>37</a:t>
            </a:fld>
            <a:endParaRPr lang="zh-CN" altLang="en-US"/>
          </a:p>
        </p:txBody>
      </p:sp>
    </p:spTree>
    <p:extLst>
      <p:ext uri="{BB962C8B-B14F-4D97-AF65-F5344CB8AC3E}">
        <p14:creationId xmlns:p14="http://schemas.microsoft.com/office/powerpoint/2010/main" xmlns="" val="266452335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a:t>
            </a:r>
            <a:r>
              <a:rPr lang="en-US" altLang="zh-CN" baseline="0" dirty="0" smtClean="0"/>
              <a:t> last, let me have a brief conclusion.</a:t>
            </a:r>
            <a:endParaRPr lang="zh-CN" altLang="en-US" dirty="0"/>
          </a:p>
        </p:txBody>
      </p:sp>
      <p:sp>
        <p:nvSpPr>
          <p:cNvPr id="4" name="灯片编号占位符 3"/>
          <p:cNvSpPr>
            <a:spLocks noGrp="1"/>
          </p:cNvSpPr>
          <p:nvPr>
            <p:ph type="sldNum" sz="quarter" idx="10"/>
          </p:nvPr>
        </p:nvSpPr>
        <p:spPr/>
        <p:txBody>
          <a:bodyPr/>
          <a:lstStyle/>
          <a:p>
            <a:pPr>
              <a:defRPr/>
            </a:pPr>
            <a:fld id="{FFCC8981-672F-42C6-ABB6-9D353484B334}" type="slidenum">
              <a:rPr lang="zh-CN" altLang="en-US" smtClean="0">
                <a:solidFill>
                  <a:prstClr val="black"/>
                </a:solidFill>
              </a:rPr>
              <a:pPr>
                <a:defRPr/>
              </a:pPr>
              <a:t>38</a:t>
            </a:fld>
            <a:endParaRPr lang="zh-CN" altLang="en-US">
              <a:solidFill>
                <a:prstClr val="black"/>
              </a:solidFill>
            </a:endParaRPr>
          </a:p>
        </p:txBody>
      </p:sp>
    </p:spTree>
    <p:extLst>
      <p:ext uri="{BB962C8B-B14F-4D97-AF65-F5344CB8AC3E}">
        <p14:creationId xmlns:p14="http://schemas.microsoft.com/office/powerpoint/2010/main" xmlns="" val="304976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This is a picture</a:t>
            </a:r>
            <a:r>
              <a:rPr lang="en-US" altLang="zh-CN" sz="1200" kern="1200" baseline="0" dirty="0" smtClean="0">
                <a:solidFill>
                  <a:schemeClr val="tx1"/>
                </a:solidFill>
                <a:effectLst/>
                <a:latin typeface="+mn-lt"/>
                <a:ea typeface="+mn-ea"/>
                <a:cs typeface="+mn-cs"/>
              </a:rPr>
              <a:t> of </a:t>
            </a:r>
            <a:r>
              <a:rPr lang="en-US" altLang="zh-CN" sz="1200" kern="1200" dirty="0" smtClean="0">
                <a:solidFill>
                  <a:schemeClr val="tx1"/>
                </a:solidFill>
                <a:effectLst/>
                <a:latin typeface="+mn-lt"/>
                <a:ea typeface="+mn-ea"/>
                <a:cs typeface="+mn-cs"/>
              </a:rPr>
              <a:t>Vehicular Ad hoc Networks,</a:t>
            </a:r>
            <a:r>
              <a:rPr lang="en-US" altLang="zh-CN" sz="1200" kern="1200" baseline="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we call it VANETs in brief.</a:t>
            </a:r>
            <a:endParaRPr lang="zh-CN" altLang="en-US" dirty="0"/>
          </a:p>
        </p:txBody>
      </p:sp>
      <p:sp>
        <p:nvSpPr>
          <p:cNvPr id="4" name="灯片编号占位符 3"/>
          <p:cNvSpPr>
            <a:spLocks noGrp="1"/>
          </p:cNvSpPr>
          <p:nvPr>
            <p:ph type="sldNum" sz="quarter" idx="10"/>
          </p:nvPr>
        </p:nvSpPr>
        <p:spPr/>
        <p:txBody>
          <a:bodyPr/>
          <a:lstStyle/>
          <a:p>
            <a:pPr>
              <a:defRPr/>
            </a:pPr>
            <a:fld id="{FFCC8981-672F-42C6-ABB6-9D353484B334}" type="slidenum">
              <a:rPr lang="zh-CN" altLang="en-US" smtClean="0"/>
              <a:pPr>
                <a:defRPr/>
              </a:pPr>
              <a:t>3</a:t>
            </a:fld>
            <a:endParaRPr lang="zh-CN" altLang="en-US"/>
          </a:p>
        </p:txBody>
      </p:sp>
    </p:spTree>
    <p:extLst>
      <p:ext uri="{BB962C8B-B14F-4D97-AF65-F5344CB8AC3E}">
        <p14:creationId xmlns:p14="http://schemas.microsoft.com/office/powerpoint/2010/main" xmlns="" val="266452335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In this work,</a:t>
            </a:r>
            <a:r>
              <a:rPr lang="en-US" altLang="zh-CN" baseline="0" dirty="0" smtClean="0"/>
              <a:t> we present an RSU deployment and adjustment approach, called </a:t>
            </a:r>
            <a:r>
              <a:rPr lang="en-US" altLang="zh-CN" baseline="0" dirty="0" err="1" smtClean="0"/>
              <a:t>Volans</a:t>
            </a:r>
            <a:r>
              <a:rPr lang="en-US" altLang="zh-CN" baseline="0" dirty="0" smtClean="0"/>
              <a:t>, for the POI- related applications in urban scenarios.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In addition, e</a:t>
            </a:r>
            <a:r>
              <a:rPr lang="en-US" altLang="zh-CN" dirty="0" smtClean="0"/>
              <a:t>xperimental results show that our approach can improve the performance on data delivery significantly.</a:t>
            </a:r>
          </a:p>
          <a:p>
            <a:r>
              <a:rPr lang="en-US" altLang="zh-CN" dirty="0" smtClean="0"/>
              <a:t>Our next work will</a:t>
            </a:r>
            <a:r>
              <a:rPr lang="en-US" altLang="zh-CN" baseline="0" dirty="0" smtClean="0"/>
              <a:t> analyze </a:t>
            </a:r>
            <a:r>
              <a:rPr lang="en-US" altLang="zh-CN" sz="1200" b="0" i="0" u="none" strike="noStrike" kern="1200" baseline="0" dirty="0" smtClean="0">
                <a:solidFill>
                  <a:schemeClr val="tx1"/>
                </a:solidFill>
                <a:latin typeface="+mn-lt"/>
                <a:ea typeface="+mn-ea"/>
                <a:cs typeface="+mn-cs"/>
              </a:rPr>
              <a:t>the effects of different data routing mechanisms on RSU deployment.</a:t>
            </a:r>
            <a:endParaRPr lang="en-US" altLang="zh-CN" baseline="0" dirty="0" smtClean="0"/>
          </a:p>
        </p:txBody>
      </p:sp>
      <p:sp>
        <p:nvSpPr>
          <p:cNvPr id="4" name="灯片编号占位符 3"/>
          <p:cNvSpPr>
            <a:spLocks noGrp="1"/>
          </p:cNvSpPr>
          <p:nvPr>
            <p:ph type="sldNum" sz="quarter" idx="10"/>
          </p:nvPr>
        </p:nvSpPr>
        <p:spPr/>
        <p:txBody>
          <a:bodyPr/>
          <a:lstStyle/>
          <a:p>
            <a:fld id="{DD185955-A77B-44D5-A255-C9176C04A87E}" type="slidenum">
              <a:rPr lang="zh-CN" altLang="en-US" smtClean="0"/>
              <a:pPr/>
              <a:t>39</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Thank you for your attention.</a:t>
            </a:r>
            <a:endParaRPr lang="zh-CN" altLang="en-US" dirty="0"/>
          </a:p>
        </p:txBody>
      </p:sp>
      <p:sp>
        <p:nvSpPr>
          <p:cNvPr id="4" name="灯片编号占位符 3"/>
          <p:cNvSpPr>
            <a:spLocks noGrp="1"/>
          </p:cNvSpPr>
          <p:nvPr>
            <p:ph type="sldNum" sz="quarter" idx="10"/>
          </p:nvPr>
        </p:nvSpPr>
        <p:spPr/>
        <p:txBody>
          <a:bodyPr/>
          <a:lstStyle/>
          <a:p>
            <a:fld id="{DD185955-A77B-44D5-A255-C9176C04A87E}" type="slidenum">
              <a:rPr lang="zh-CN" altLang="en-US" smtClean="0"/>
              <a:pPr/>
              <a:t>40</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185955-A77B-44D5-A255-C9176C04A87E}" type="slidenum">
              <a:rPr lang="zh-CN" altLang="en-US" smtClean="0"/>
              <a:pPr/>
              <a:t>41</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VANETs</a:t>
            </a:r>
            <a:r>
              <a:rPr lang="en-US" altLang="zh-CN" sz="1200" kern="1200" baseline="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are a kind of mobile and self-organizing network built over two types of nodes,</a:t>
            </a:r>
            <a:r>
              <a:rPr lang="en-US" altLang="zh-CN" sz="1200" kern="1200" baseline="0" dirty="0" smtClean="0">
                <a:solidFill>
                  <a:schemeClr val="tx1"/>
                </a:solidFill>
                <a:effectLst/>
                <a:latin typeface="+mn-lt"/>
                <a:ea typeface="+mn-ea"/>
                <a:cs typeface="+mn-cs"/>
              </a:rPr>
              <a:t> that is</a:t>
            </a:r>
            <a:r>
              <a:rPr lang="en-US" altLang="zh-CN" sz="1200" kern="1200" dirty="0" smtClean="0">
                <a:solidFill>
                  <a:schemeClr val="tx1"/>
                </a:solidFill>
                <a:effectLst/>
                <a:latin typeface="+mn-lt"/>
                <a:ea typeface="+mn-ea"/>
                <a:cs typeface="+mn-cs"/>
              </a:rPr>
              <a:t>, the vehicle</a:t>
            </a:r>
            <a:r>
              <a:rPr lang="en-US" altLang="zh-CN" sz="1200" kern="1200" baseline="0" dirty="0" smtClean="0">
                <a:solidFill>
                  <a:schemeClr val="tx1"/>
                </a:solidFill>
                <a:effectLst/>
                <a:latin typeface="+mn-lt"/>
                <a:ea typeface="+mn-ea"/>
                <a:cs typeface="+mn-cs"/>
              </a:rPr>
              <a:t> nodes </a:t>
            </a:r>
            <a:r>
              <a:rPr lang="en-US" altLang="zh-CN" sz="1200" kern="1200" dirty="0" smtClean="0">
                <a:solidFill>
                  <a:schemeClr val="tx1"/>
                </a:solidFill>
                <a:effectLst/>
                <a:latin typeface="+mn-lt"/>
                <a:ea typeface="+mn-ea"/>
                <a:cs typeface="+mn-cs"/>
              </a:rPr>
              <a:t>and the Roadside Unit(RSU) nodes. </a:t>
            </a:r>
          </a:p>
          <a:p>
            <a:r>
              <a:rPr lang="en-US" altLang="zh-CN" sz="1200" kern="1200" dirty="0" smtClean="0">
                <a:solidFill>
                  <a:schemeClr val="tx1"/>
                </a:solidFill>
                <a:effectLst/>
                <a:latin typeface="+mn-lt"/>
                <a:ea typeface="+mn-ea"/>
                <a:cs typeface="+mn-cs"/>
              </a:rPr>
              <a:t>RSU</a:t>
            </a:r>
            <a:r>
              <a:rPr lang="en-US" altLang="zh-CN" sz="1200" kern="1200" baseline="0" dirty="0" smtClean="0">
                <a:solidFill>
                  <a:schemeClr val="tx1"/>
                </a:solidFill>
                <a:effectLst/>
                <a:latin typeface="+mn-lt"/>
                <a:ea typeface="+mn-ea"/>
                <a:cs typeface="+mn-cs"/>
              </a:rPr>
              <a:t> nodes are almost stationary, which can be fixed on certain points along the roads, and also can be moved from one place to another if necessary.</a:t>
            </a:r>
            <a:endParaRPr lang="zh-CN" altLang="en-US" dirty="0"/>
          </a:p>
        </p:txBody>
      </p:sp>
      <p:sp>
        <p:nvSpPr>
          <p:cNvPr id="4" name="灯片编号占位符 3"/>
          <p:cNvSpPr>
            <a:spLocks noGrp="1"/>
          </p:cNvSpPr>
          <p:nvPr>
            <p:ph type="sldNum" sz="quarter" idx="10"/>
          </p:nvPr>
        </p:nvSpPr>
        <p:spPr/>
        <p:txBody>
          <a:bodyPr/>
          <a:lstStyle/>
          <a:p>
            <a:pPr>
              <a:defRPr/>
            </a:pPr>
            <a:fld id="{FFCC8981-672F-42C6-ABB6-9D353484B334}" type="slidenum">
              <a:rPr lang="zh-CN" altLang="en-US" smtClean="0"/>
              <a:pPr>
                <a:defRPr/>
              </a:pPr>
              <a:t>4</a:t>
            </a:fld>
            <a:endParaRPr lang="zh-CN" altLang="en-US"/>
          </a:p>
        </p:txBody>
      </p:sp>
    </p:spTree>
    <p:extLst>
      <p:ext uri="{BB962C8B-B14F-4D97-AF65-F5344CB8AC3E}">
        <p14:creationId xmlns:p14="http://schemas.microsoft.com/office/powerpoint/2010/main" xmlns="" val="26645233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RSU</a:t>
            </a:r>
            <a:r>
              <a:rPr lang="en-US" altLang="zh-CN" baseline="0" dirty="0" smtClean="0"/>
              <a:t> has three main functions.</a:t>
            </a:r>
          </a:p>
          <a:p>
            <a:r>
              <a:rPr lang="en-US" altLang="zh-CN" baseline="0" dirty="0" smtClean="0"/>
              <a:t>First, it can temporally store and relay data</a:t>
            </a:r>
          </a:p>
          <a:p>
            <a:r>
              <a:rPr lang="en-US" altLang="zh-CN" baseline="0" dirty="0" smtClean="0"/>
              <a:t>Second, sometimes, the RSUs are used as gateways to the Internet</a:t>
            </a:r>
          </a:p>
          <a:p>
            <a:r>
              <a:rPr lang="en-US" altLang="zh-CN" sz="1200" b="0" i="0" u="none" strike="noStrike" kern="1200" baseline="0" dirty="0" smtClean="0">
                <a:solidFill>
                  <a:schemeClr val="tx1"/>
                </a:solidFill>
                <a:latin typeface="+mn-lt"/>
                <a:ea typeface="+mn-ea"/>
                <a:cs typeface="+mn-cs"/>
              </a:rPr>
              <a:t>In addition, RSU also assist in channel coordination and access in the MAC layer</a:t>
            </a:r>
          </a:p>
        </p:txBody>
      </p:sp>
      <p:sp>
        <p:nvSpPr>
          <p:cNvPr id="4" name="灯片编号占位符 3"/>
          <p:cNvSpPr>
            <a:spLocks noGrp="1"/>
          </p:cNvSpPr>
          <p:nvPr>
            <p:ph type="sldNum" sz="quarter" idx="10"/>
          </p:nvPr>
        </p:nvSpPr>
        <p:spPr/>
        <p:txBody>
          <a:bodyPr/>
          <a:lstStyle/>
          <a:p>
            <a:pPr>
              <a:defRPr/>
            </a:pPr>
            <a:fld id="{FFCC8981-672F-42C6-ABB6-9D353484B334}" type="slidenum">
              <a:rPr lang="zh-CN" altLang="en-US" smtClean="0"/>
              <a:pPr>
                <a:defRPr/>
              </a:pPr>
              <a:t>5</a:t>
            </a:fld>
            <a:endParaRPr lang="zh-CN" altLang="en-US"/>
          </a:p>
        </p:txBody>
      </p:sp>
    </p:spTree>
    <p:extLst>
      <p:ext uri="{BB962C8B-B14F-4D97-AF65-F5344CB8AC3E}">
        <p14:creationId xmlns:p14="http://schemas.microsoft.com/office/powerpoint/2010/main" xmlns="" val="26645233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Obviously, the more functions RSU has, the more important the RSU deployment is. However, as far as costs are concerned, it is unrealistic to deploy a large number of RSUs along the roads. Therefore, there is a tradeoff between the RSU deployment and the performance of VANETs.</a:t>
            </a:r>
            <a:endParaRPr lang="zh-CN" altLang="en-US" dirty="0"/>
          </a:p>
        </p:txBody>
      </p:sp>
      <p:sp>
        <p:nvSpPr>
          <p:cNvPr id="4" name="灯片编号占位符 3"/>
          <p:cNvSpPr>
            <a:spLocks noGrp="1"/>
          </p:cNvSpPr>
          <p:nvPr>
            <p:ph type="sldNum" sz="quarter" idx="10"/>
          </p:nvPr>
        </p:nvSpPr>
        <p:spPr/>
        <p:txBody>
          <a:bodyPr/>
          <a:lstStyle/>
          <a:p>
            <a:pPr>
              <a:defRPr/>
            </a:pPr>
            <a:fld id="{FFCC8981-672F-42C6-ABB6-9D353484B334}" type="slidenum">
              <a:rPr lang="zh-CN" altLang="en-US" smtClean="0"/>
              <a:pPr>
                <a:defRPr/>
              </a:pPr>
              <a:t>6</a:t>
            </a:fld>
            <a:endParaRPr lang="zh-CN" altLang="en-US"/>
          </a:p>
        </p:txBody>
      </p:sp>
    </p:spTree>
    <p:extLst>
      <p:ext uri="{BB962C8B-B14F-4D97-AF65-F5344CB8AC3E}">
        <p14:creationId xmlns:p14="http://schemas.microsoft.com/office/powerpoint/2010/main" xmlns="" val="26645233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To date, it has been still a challenge to propose an ideal RSU layout for urban scenarios.</a:t>
            </a:r>
          </a:p>
          <a:p>
            <a:r>
              <a:rPr lang="en-US" altLang="zh-CN" sz="1200" b="0" i="0" u="none" strike="noStrike" kern="1200" baseline="0" dirty="0" smtClean="0">
                <a:solidFill>
                  <a:schemeClr val="tx1"/>
                </a:solidFill>
                <a:latin typeface="+mn-lt"/>
                <a:ea typeface="+mn-ea"/>
                <a:cs typeface="+mn-cs"/>
              </a:rPr>
              <a:t>First, no theoretical model to analyze and evaluate the performance brought by different RSU deployment, because of the intrinsic complexity of road networks and vehicle behaviors.</a:t>
            </a:r>
          </a:p>
          <a:p>
            <a:r>
              <a:rPr lang="en-US" altLang="zh-CN" sz="1200" b="0" i="0" u="none" strike="noStrike" kern="1200" baseline="0" dirty="0" smtClean="0">
                <a:solidFill>
                  <a:schemeClr val="tx1"/>
                </a:solidFill>
                <a:latin typeface="+mn-lt"/>
                <a:ea typeface="+mn-ea"/>
                <a:cs typeface="+mn-cs"/>
              </a:rPr>
              <a:t>Second, the solution space for practical deployment is huge.</a:t>
            </a:r>
          </a:p>
          <a:p>
            <a:r>
              <a:rPr lang="en-US" altLang="zh-CN" sz="1200" b="0" i="0" u="none" strike="noStrike" kern="1200" baseline="0" dirty="0" smtClean="0">
                <a:solidFill>
                  <a:schemeClr val="tx1"/>
                </a:solidFill>
                <a:latin typeface="+mn-lt"/>
                <a:ea typeface="+mn-ea"/>
                <a:cs typeface="+mn-cs"/>
              </a:rPr>
              <a:t>the deployment of RSUs is related with various factors, including a large number of possible combination of RSU locations, the topology of road networks, vehicle trajectories, and so on, All of these factors affect the size of solution space.</a:t>
            </a:r>
          </a:p>
        </p:txBody>
      </p:sp>
      <p:sp>
        <p:nvSpPr>
          <p:cNvPr id="4" name="灯片编号占位符 3"/>
          <p:cNvSpPr>
            <a:spLocks noGrp="1"/>
          </p:cNvSpPr>
          <p:nvPr>
            <p:ph type="sldNum" sz="quarter" idx="10"/>
          </p:nvPr>
        </p:nvSpPr>
        <p:spPr/>
        <p:txBody>
          <a:bodyPr/>
          <a:lstStyle/>
          <a:p>
            <a:pPr>
              <a:defRPr/>
            </a:pPr>
            <a:fld id="{FFCC8981-672F-42C6-ABB6-9D353484B334}" type="slidenum">
              <a:rPr lang="zh-CN" altLang="en-US" smtClean="0"/>
              <a:pPr>
                <a:defRPr/>
              </a:pPr>
              <a:t>7</a:t>
            </a:fld>
            <a:endParaRPr lang="zh-CN" altLang="en-US"/>
          </a:p>
        </p:txBody>
      </p:sp>
    </p:spTree>
    <p:extLst>
      <p:ext uri="{BB962C8B-B14F-4D97-AF65-F5344CB8AC3E}">
        <p14:creationId xmlns:p14="http://schemas.microsoft.com/office/powerpoint/2010/main" xmlns="" val="26645233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We note that the POIs( Points of interest) are often occurred in the VANET applications for urban scenarios where the interaction between vehicles and POIs is frequent. For example, an accident happens at someplace, then vehicles nearby need to deliver the accident message to the traffic rescue center over a VANET, where the rescue center is a POI. The POIs will evolve over time, some places may not be POIs anymore and some may become the new ones. Up to now, although some RSU deployment strategies have been proposed for different applications, there is no POI-related RSU deployment strategy.</a:t>
            </a:r>
          </a:p>
        </p:txBody>
      </p:sp>
      <p:sp>
        <p:nvSpPr>
          <p:cNvPr id="4" name="灯片编号占位符 3"/>
          <p:cNvSpPr>
            <a:spLocks noGrp="1"/>
          </p:cNvSpPr>
          <p:nvPr>
            <p:ph type="sldNum" sz="quarter" idx="10"/>
          </p:nvPr>
        </p:nvSpPr>
        <p:spPr/>
        <p:txBody>
          <a:bodyPr/>
          <a:lstStyle/>
          <a:p>
            <a:pPr>
              <a:defRPr/>
            </a:pPr>
            <a:fld id="{FFCC8981-672F-42C6-ABB6-9D353484B334}" type="slidenum">
              <a:rPr lang="zh-CN" altLang="en-US" smtClean="0"/>
              <a:pPr>
                <a:defRPr/>
              </a:pPr>
              <a:t>8</a:t>
            </a:fld>
            <a:endParaRPr lang="zh-CN" altLang="en-US"/>
          </a:p>
        </p:txBody>
      </p:sp>
    </p:spTree>
    <p:extLst>
      <p:ext uri="{BB962C8B-B14F-4D97-AF65-F5344CB8AC3E}">
        <p14:creationId xmlns:p14="http://schemas.microsoft.com/office/powerpoint/2010/main" xmlns="" val="26645233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42910" y="785794"/>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285852" y="235743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8" name="Text Box 10"/>
          <p:cNvSpPr txBox="1">
            <a:spLocks noChangeArrowheads="1"/>
          </p:cNvSpPr>
          <p:nvPr userDrawn="1"/>
        </p:nvSpPr>
        <p:spPr bwMode="auto">
          <a:xfrm>
            <a:off x="6858000" y="228600"/>
            <a:ext cx="2322513" cy="244475"/>
          </a:xfrm>
          <a:prstGeom prst="rect">
            <a:avLst/>
          </a:prstGeom>
          <a:noFill/>
          <a:ln w="9525">
            <a:noFill/>
            <a:miter lim="800000"/>
            <a:headEnd/>
            <a:tailEnd/>
          </a:ln>
          <a:effectLst/>
        </p:spPr>
        <p:txBody>
          <a:bodyPr wrap="none">
            <a:spAutoFit/>
          </a:bodyPr>
          <a:lstStyle/>
          <a:p>
            <a:pPr algn="r"/>
            <a:r>
              <a:rPr kumimoji="1" lang="en-US" altLang="zh-CN" sz="1000" b="1" dirty="0">
                <a:solidFill>
                  <a:srgbClr val="969696"/>
                </a:solidFill>
                <a:latin typeface="华文行楷" pitchFamily="2" charset="-122"/>
                <a:ea typeface="华文行楷" pitchFamily="2" charset="-122"/>
              </a:rPr>
              <a:t>Institute of Software, Chinese Academy of Sciences</a:t>
            </a:r>
          </a:p>
        </p:txBody>
      </p:sp>
      <p:pic>
        <p:nvPicPr>
          <p:cNvPr id="9" name="Picture 10" descr="iscas-mzd"/>
          <p:cNvPicPr>
            <a:picLocks noChangeAspect="1" noChangeArrowheads="1"/>
          </p:cNvPicPr>
          <p:nvPr userDrawn="1"/>
        </p:nvPicPr>
        <p:blipFill>
          <a:blip r:embed="rId2" cstate="print"/>
          <a:srcRect/>
          <a:stretch>
            <a:fillRect/>
          </a:stretch>
        </p:blipFill>
        <p:spPr bwMode="auto">
          <a:xfrm>
            <a:off x="7002463" y="0"/>
            <a:ext cx="2141537" cy="334963"/>
          </a:xfrm>
          <a:prstGeom prst="rect">
            <a:avLst/>
          </a:prstGeom>
          <a:noFill/>
        </p:spPr>
      </p:pic>
      <p:pic>
        <p:nvPicPr>
          <p:cNvPr id="1028" name="Picture 4" descr="C:\Users\Hujiafeng\Dropbox\近期工作\HPCC\会议注册相关\PPT\Tianzi-Mountain-Nature-Reserve-5.jpg"/>
          <p:cNvPicPr>
            <a:picLocks noChangeAspect="1" noChangeArrowheads="1"/>
          </p:cNvPicPr>
          <p:nvPr userDrawn="1"/>
        </p:nvPicPr>
        <p:blipFill>
          <a:blip r:embed="rId3">
            <a:extLst>
              <a:ext uri="{28A0092B-C50C-407E-A947-70E740481C1C}">
                <a14:useLocalDpi xmlns:a14="http://schemas.microsoft.com/office/drawing/2010/main" xmlns="" val="0"/>
              </a:ext>
            </a:extLst>
          </a:blip>
          <a:srcRect/>
          <a:stretch>
            <a:fillRect/>
          </a:stretch>
        </p:blipFill>
        <p:spPr bwMode="auto">
          <a:xfrm>
            <a:off x="0" y="4286256"/>
            <a:ext cx="9144000" cy="2599128"/>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530820CF-B880-4189-942D-D702A7CBA730}" type="datetimeFigureOut">
              <a:rPr lang="zh-CN" altLang="en-US" smtClean="0"/>
              <a:pPr/>
              <a:t>2015/8/31</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530820CF-B880-4189-942D-D702A7CBA730}" type="datetimeFigureOut">
              <a:rPr lang="zh-CN" altLang="en-US" smtClean="0"/>
              <a:pPr/>
              <a:t>2015/8/31</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530820CF-B880-4189-942D-D702A7CBA730}" type="datetimeFigureOut">
              <a:rPr lang="zh-CN" altLang="en-US" smtClean="0"/>
              <a:pPr/>
              <a:t>2015/8/31</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17415" name="Picture 7"/>
          <p:cNvPicPr>
            <a:picLocks noChangeAspect="1" noChangeArrowheads="1"/>
          </p:cNvPicPr>
          <p:nvPr userDrawn="1"/>
        </p:nvPicPr>
        <p:blipFill>
          <a:blip r:embed="rId2" cstate="print"/>
          <a:srcRect/>
          <a:stretch>
            <a:fillRect/>
          </a:stretch>
        </p:blipFill>
        <p:spPr bwMode="auto">
          <a:xfrm>
            <a:off x="0" y="5733256"/>
            <a:ext cx="9144000" cy="1124744"/>
          </a:xfrm>
          <a:prstGeom prst="rect">
            <a:avLst/>
          </a:prstGeom>
          <a:noFill/>
          <a:ln w="9525">
            <a:noFill/>
            <a:miter lim="800000"/>
            <a:headEnd/>
            <a:tailEnd/>
          </a:ln>
          <a:effectLst/>
        </p:spPr>
      </p:pic>
      <p:sp>
        <p:nvSpPr>
          <p:cNvPr id="7" name="Text Box 8"/>
          <p:cNvSpPr txBox="1">
            <a:spLocks noChangeArrowheads="1"/>
          </p:cNvSpPr>
          <p:nvPr userDrawn="1"/>
        </p:nvSpPr>
        <p:spPr bwMode="auto">
          <a:xfrm>
            <a:off x="5357818" y="6550223"/>
            <a:ext cx="396262" cy="307777"/>
          </a:xfrm>
          <a:prstGeom prst="rect">
            <a:avLst/>
          </a:prstGeom>
          <a:noFill/>
          <a:ln w="9525">
            <a:noFill/>
            <a:miter lim="800000"/>
            <a:headEnd/>
            <a:tailEnd/>
          </a:ln>
          <a:effectLst/>
        </p:spPr>
        <p:txBody>
          <a:bodyPr wrap="none">
            <a:spAutoFit/>
          </a:bodyPr>
          <a:lstStyle/>
          <a:p>
            <a:fld id="{1F92BFC4-DA1B-481C-ABAD-FBAC3EF9CE28}" type="slidenum">
              <a:rPr lang="en-US" altLang="zh-CN" sz="1400" smtClean="0"/>
              <a:pPr/>
              <a:t>‹#›</a:t>
            </a:fld>
            <a:endParaRPr lang="en-US" altLang="zh-CN" sz="1400" dirty="0"/>
          </a:p>
        </p:txBody>
      </p:sp>
      <p:sp>
        <p:nvSpPr>
          <p:cNvPr id="8" name="Text Box 10"/>
          <p:cNvSpPr txBox="1">
            <a:spLocks noChangeArrowheads="1"/>
          </p:cNvSpPr>
          <p:nvPr userDrawn="1"/>
        </p:nvSpPr>
        <p:spPr bwMode="auto">
          <a:xfrm>
            <a:off x="7355" y="6537325"/>
            <a:ext cx="4623382" cy="323165"/>
          </a:xfrm>
          <a:prstGeom prst="rect">
            <a:avLst/>
          </a:prstGeom>
          <a:noFill/>
          <a:ln w="9525">
            <a:noFill/>
            <a:miter lim="800000"/>
            <a:headEnd/>
            <a:tailEnd/>
          </a:ln>
          <a:effectLst/>
        </p:spPr>
        <p:txBody>
          <a:bodyPr wrap="none">
            <a:spAutoFit/>
          </a:bodyPr>
          <a:lstStyle/>
          <a:p>
            <a:pPr algn="r"/>
            <a:r>
              <a:rPr kumimoji="1" lang="en-US" altLang="zh-CN" sz="1500" dirty="0" smtClean="0">
                <a:latin typeface="Monotype Corsiva" pitchFamily="66" charset="0"/>
                <a:ea typeface="华文行楷" pitchFamily="2" charset="-122"/>
              </a:rPr>
              <a:t>Jiafeng Hu </a:t>
            </a:r>
            <a:r>
              <a:rPr kumimoji="1" lang="en-US" altLang="zh-CN" sz="1500" dirty="0">
                <a:latin typeface="Monotype Corsiva" pitchFamily="66" charset="0"/>
                <a:ea typeface="华文行楷" pitchFamily="2" charset="-122"/>
              </a:rPr>
              <a:t>@ Institute of Software, Chinese Academy of Sciences</a:t>
            </a:r>
          </a:p>
        </p:txBody>
      </p:sp>
      <p:sp>
        <p:nvSpPr>
          <p:cNvPr id="9" name="Text Box 12"/>
          <p:cNvSpPr txBox="1">
            <a:spLocks noChangeArrowheads="1"/>
          </p:cNvSpPr>
          <p:nvPr userDrawn="1"/>
        </p:nvSpPr>
        <p:spPr bwMode="auto">
          <a:xfrm>
            <a:off x="8100392" y="6533429"/>
            <a:ext cx="1000595" cy="323165"/>
          </a:xfrm>
          <a:prstGeom prst="rect">
            <a:avLst/>
          </a:prstGeom>
          <a:noFill/>
          <a:ln w="9525">
            <a:noFill/>
            <a:miter lim="800000"/>
            <a:headEnd/>
            <a:tailEnd/>
          </a:ln>
          <a:effectLst/>
        </p:spPr>
        <p:txBody>
          <a:bodyPr wrap="none">
            <a:spAutoFit/>
          </a:bodyPr>
          <a:lstStyle/>
          <a:p>
            <a:r>
              <a:rPr kumimoji="1" lang="en-US" altLang="zh-CN" sz="1500" kern="1200" dirty="0" smtClean="0">
                <a:solidFill>
                  <a:schemeClr val="tx1"/>
                </a:solidFill>
                <a:latin typeface="Monotype Corsiva" pitchFamily="66" charset="0"/>
                <a:ea typeface="华文行楷" pitchFamily="2" charset="-122"/>
                <a:cs typeface="+mn-cs"/>
              </a:rPr>
              <a:t>HPCC</a:t>
            </a:r>
            <a:r>
              <a:rPr kumimoji="1" lang="en-US" altLang="zh-CN" sz="1500" kern="1200" baseline="0" dirty="0" smtClean="0">
                <a:solidFill>
                  <a:schemeClr val="tx1"/>
                </a:solidFill>
                <a:latin typeface="Monotype Corsiva" pitchFamily="66" charset="0"/>
                <a:ea typeface="华文行楷" pitchFamily="2" charset="-122"/>
                <a:cs typeface="+mn-cs"/>
              </a:rPr>
              <a:t> </a:t>
            </a:r>
            <a:r>
              <a:rPr kumimoji="1" lang="en-US" altLang="zh-CN" sz="1500" kern="1200" dirty="0" smtClean="0">
                <a:solidFill>
                  <a:schemeClr val="tx1"/>
                </a:solidFill>
                <a:latin typeface="Monotype Corsiva" pitchFamily="66" charset="0"/>
                <a:ea typeface="华文行楷" pitchFamily="2" charset="-122"/>
                <a:cs typeface="+mn-cs"/>
              </a:rPr>
              <a:t>2013</a:t>
            </a:r>
            <a:endParaRPr kumimoji="1" lang="en-US" altLang="zh-CN" sz="1500" kern="1200" dirty="0">
              <a:solidFill>
                <a:schemeClr val="tx1"/>
              </a:solidFill>
              <a:latin typeface="Monotype Corsiva" pitchFamily="66" charset="0"/>
              <a:ea typeface="华文行楷" pitchFamily="2" charset="-122"/>
              <a:cs typeface="+mn-cs"/>
            </a:endParaRPr>
          </a:p>
        </p:txBody>
      </p:sp>
      <p:sp>
        <p:nvSpPr>
          <p:cNvPr id="17410" name="AutoShape 2" descr="http://t2.baidu.com/it/u=857637612,1483450918&amp;fm=52&amp;gp=0.jpg"/>
          <p:cNvSpPr>
            <a:spLocks noChangeAspect="1" noChangeArrowheads="1"/>
          </p:cNvSpPr>
          <p:nvPr userDrawn="1"/>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7412" name="AutoShape 4" descr="http://t2.baidu.com/it/u=857637612,1483450918&amp;fm=52&amp;gp=0.jpg"/>
          <p:cNvSpPr>
            <a:spLocks noChangeAspect="1" noChangeArrowheads="1"/>
          </p:cNvSpPr>
          <p:nvPr userDrawn="1"/>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7414" name="AutoShape 6" descr="http://t2.baidu.com/it/u=857637612,1483450918&amp;fm=52&amp;gp=0.jpg"/>
          <p:cNvSpPr>
            <a:spLocks noChangeAspect="1" noChangeArrowheads="1"/>
          </p:cNvSpPr>
          <p:nvPr userDrawn="1"/>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cxnSp>
        <p:nvCxnSpPr>
          <p:cNvPr id="12" name="直接连接符 11"/>
          <p:cNvCxnSpPr/>
          <p:nvPr userDrawn="1"/>
        </p:nvCxnSpPr>
        <p:spPr>
          <a:xfrm>
            <a:off x="683568" y="493713"/>
            <a:ext cx="0" cy="261937"/>
          </a:xfrm>
          <a:prstGeom prst="line">
            <a:avLst/>
          </a:prstGeom>
          <a:ln/>
        </p:spPr>
        <p:style>
          <a:lnRef idx="2">
            <a:schemeClr val="accent6"/>
          </a:lnRef>
          <a:fillRef idx="0">
            <a:schemeClr val="accent6"/>
          </a:fillRef>
          <a:effectRef idx="1">
            <a:schemeClr val="accent6"/>
          </a:effectRef>
          <a:fontRef idx="minor">
            <a:schemeClr val="tx1"/>
          </a:fontRef>
        </p:style>
      </p:cxnSp>
      <p:sp>
        <p:nvSpPr>
          <p:cNvPr id="13" name="内容占位符 2"/>
          <p:cNvSpPr>
            <a:spLocks noGrp="1"/>
          </p:cNvSpPr>
          <p:nvPr>
            <p:ph idx="1"/>
          </p:nvPr>
        </p:nvSpPr>
        <p:spPr>
          <a:xfrm>
            <a:off x="683568" y="1285860"/>
            <a:ext cx="8003232" cy="4840303"/>
          </a:xfrm>
        </p:spPr>
        <p:txBody>
          <a:bodyPr/>
          <a:lstStyle>
            <a:lvl1pPr marL="342900" indent="-342900">
              <a:buSzPct val="60000"/>
              <a:buFont typeface="Wingdings" panose="05000000000000000000" pitchFamily="2" charset="2"/>
              <a:buChar char="l"/>
              <a:defRPr sz="3200">
                <a:solidFill>
                  <a:schemeClr val="tx1"/>
                </a:solidFill>
                <a:latin typeface="Times New Roman" pitchFamily="18" charset="0"/>
                <a:ea typeface="幼圆" pitchFamily="49" charset="-122"/>
                <a:cs typeface="Times New Roman" pitchFamily="18" charset="0"/>
              </a:defRPr>
            </a:lvl1pPr>
            <a:lvl2pPr marL="742950" indent="-285750">
              <a:buSzPct val="60000"/>
              <a:buFont typeface="Wingdings" panose="05000000000000000000" pitchFamily="2" charset="2"/>
              <a:buChar char="l"/>
              <a:defRPr sz="3200">
                <a:latin typeface="幼圆" pitchFamily="49" charset="-122"/>
                <a:ea typeface="幼圆" pitchFamily="49" charset="-122"/>
              </a:defRPr>
            </a:lvl2pPr>
            <a:lvl3pPr marL="1143000" indent="-228600">
              <a:buSzPct val="60000"/>
              <a:buFont typeface="Wingdings" panose="05000000000000000000" pitchFamily="2" charset="2"/>
              <a:buChar char="l"/>
              <a:defRPr sz="3200">
                <a:latin typeface="幼圆" pitchFamily="49" charset="-122"/>
                <a:ea typeface="幼圆" pitchFamily="49" charset="-122"/>
              </a:defRPr>
            </a:lvl3pPr>
            <a:lvl4pPr marL="1600200" indent="-228600">
              <a:buSzPct val="60000"/>
              <a:buFont typeface="Wingdings" panose="05000000000000000000" pitchFamily="2" charset="2"/>
              <a:buChar char="l"/>
              <a:defRPr sz="3200">
                <a:latin typeface="幼圆" pitchFamily="49" charset="-122"/>
                <a:ea typeface="幼圆" pitchFamily="49" charset="-122"/>
              </a:defRPr>
            </a:lvl4pPr>
            <a:lvl5pPr marL="2057400" indent="-228600">
              <a:buSzPct val="60000"/>
              <a:buFont typeface="Wingdings" panose="05000000000000000000" pitchFamily="2" charset="2"/>
              <a:buChar char="l"/>
              <a:defRPr sz="3200">
                <a:latin typeface="幼圆" pitchFamily="49" charset="-122"/>
                <a:ea typeface="幼圆"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4" name="标题 1"/>
          <p:cNvSpPr>
            <a:spLocks noGrp="1"/>
          </p:cNvSpPr>
          <p:nvPr>
            <p:ph type="title"/>
          </p:nvPr>
        </p:nvSpPr>
        <p:spPr>
          <a:xfrm>
            <a:off x="849509" y="512413"/>
            <a:ext cx="6635080" cy="288032"/>
          </a:xfrm>
        </p:spPr>
        <p:txBody>
          <a:bodyPr>
            <a:noAutofit/>
          </a:bodyPr>
          <a:lstStyle>
            <a:lvl1pPr algn="l">
              <a:defRPr sz="2800">
                <a:solidFill>
                  <a:srgbClr val="00A7E2"/>
                </a:solidFill>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pic>
        <p:nvPicPr>
          <p:cNvPr id="17415" name="Picture 7"/>
          <p:cNvPicPr>
            <a:picLocks noChangeAspect="1" noChangeArrowheads="1"/>
          </p:cNvPicPr>
          <p:nvPr userDrawn="1"/>
        </p:nvPicPr>
        <p:blipFill>
          <a:blip r:embed="rId2" cstate="print"/>
          <a:srcRect/>
          <a:stretch>
            <a:fillRect/>
          </a:stretch>
        </p:blipFill>
        <p:spPr bwMode="auto">
          <a:xfrm>
            <a:off x="0" y="5733256"/>
            <a:ext cx="9144000" cy="1124744"/>
          </a:xfrm>
          <a:prstGeom prst="rect">
            <a:avLst/>
          </a:prstGeom>
          <a:noFill/>
          <a:ln w="9525">
            <a:noFill/>
            <a:miter lim="800000"/>
            <a:headEnd/>
            <a:tailEnd/>
          </a:ln>
          <a:effectLst/>
        </p:spPr>
      </p:pic>
      <p:sp>
        <p:nvSpPr>
          <p:cNvPr id="7" name="Text Box 8"/>
          <p:cNvSpPr txBox="1">
            <a:spLocks noChangeArrowheads="1"/>
          </p:cNvSpPr>
          <p:nvPr userDrawn="1"/>
        </p:nvSpPr>
        <p:spPr bwMode="auto">
          <a:xfrm>
            <a:off x="5357818" y="6550223"/>
            <a:ext cx="396262" cy="307777"/>
          </a:xfrm>
          <a:prstGeom prst="rect">
            <a:avLst/>
          </a:prstGeom>
          <a:noFill/>
          <a:ln w="9525">
            <a:noFill/>
            <a:miter lim="800000"/>
            <a:headEnd/>
            <a:tailEnd/>
          </a:ln>
          <a:effectLst/>
        </p:spPr>
        <p:txBody>
          <a:bodyPr wrap="none">
            <a:spAutoFit/>
          </a:bodyPr>
          <a:lstStyle/>
          <a:p>
            <a:fld id="{1F92BFC4-DA1B-481C-ABAD-FBAC3EF9CE28}" type="slidenum">
              <a:rPr lang="en-US" altLang="zh-CN" sz="1400" smtClean="0"/>
              <a:pPr/>
              <a:t>‹#›</a:t>
            </a:fld>
            <a:endParaRPr lang="en-US" altLang="zh-CN" sz="1400" dirty="0"/>
          </a:p>
        </p:txBody>
      </p:sp>
      <p:sp>
        <p:nvSpPr>
          <p:cNvPr id="8" name="Text Box 10"/>
          <p:cNvSpPr txBox="1">
            <a:spLocks noChangeArrowheads="1"/>
          </p:cNvSpPr>
          <p:nvPr userDrawn="1"/>
        </p:nvSpPr>
        <p:spPr bwMode="auto">
          <a:xfrm>
            <a:off x="7355" y="6537325"/>
            <a:ext cx="4623382" cy="323165"/>
          </a:xfrm>
          <a:prstGeom prst="rect">
            <a:avLst/>
          </a:prstGeom>
          <a:noFill/>
          <a:ln w="9525">
            <a:noFill/>
            <a:miter lim="800000"/>
            <a:headEnd/>
            <a:tailEnd/>
          </a:ln>
          <a:effectLst/>
        </p:spPr>
        <p:txBody>
          <a:bodyPr wrap="none">
            <a:spAutoFit/>
          </a:bodyPr>
          <a:lstStyle/>
          <a:p>
            <a:pPr algn="r"/>
            <a:r>
              <a:rPr kumimoji="1" lang="en-US" altLang="zh-CN" sz="1500" dirty="0" smtClean="0">
                <a:latin typeface="Monotype Corsiva" pitchFamily="66" charset="0"/>
                <a:ea typeface="华文行楷" pitchFamily="2" charset="-122"/>
              </a:rPr>
              <a:t>Jiafeng Hu </a:t>
            </a:r>
            <a:r>
              <a:rPr kumimoji="1" lang="en-US" altLang="zh-CN" sz="1500" dirty="0">
                <a:latin typeface="Monotype Corsiva" pitchFamily="66" charset="0"/>
                <a:ea typeface="华文行楷" pitchFamily="2" charset="-122"/>
              </a:rPr>
              <a:t>@ Institute of Software, Chinese Academy of Sciences</a:t>
            </a:r>
          </a:p>
        </p:txBody>
      </p:sp>
      <p:sp>
        <p:nvSpPr>
          <p:cNvPr id="9" name="Text Box 12"/>
          <p:cNvSpPr txBox="1">
            <a:spLocks noChangeArrowheads="1"/>
          </p:cNvSpPr>
          <p:nvPr userDrawn="1"/>
        </p:nvSpPr>
        <p:spPr bwMode="auto">
          <a:xfrm>
            <a:off x="8100392" y="6533429"/>
            <a:ext cx="1000595" cy="323165"/>
          </a:xfrm>
          <a:prstGeom prst="rect">
            <a:avLst/>
          </a:prstGeom>
          <a:noFill/>
          <a:ln w="9525">
            <a:noFill/>
            <a:miter lim="800000"/>
            <a:headEnd/>
            <a:tailEnd/>
          </a:ln>
          <a:effectLst/>
        </p:spPr>
        <p:txBody>
          <a:bodyPr wrap="none">
            <a:spAutoFit/>
          </a:bodyPr>
          <a:lstStyle/>
          <a:p>
            <a:r>
              <a:rPr kumimoji="1" lang="en-US" altLang="zh-CN" sz="1500" kern="1200" dirty="0" smtClean="0">
                <a:solidFill>
                  <a:schemeClr val="tx1"/>
                </a:solidFill>
                <a:latin typeface="Monotype Corsiva" pitchFamily="66" charset="0"/>
                <a:ea typeface="华文行楷" pitchFamily="2" charset="-122"/>
                <a:cs typeface="+mn-cs"/>
              </a:rPr>
              <a:t>HPCC</a:t>
            </a:r>
            <a:r>
              <a:rPr kumimoji="1" lang="en-US" altLang="zh-CN" sz="1500" kern="1200" baseline="0" dirty="0" smtClean="0">
                <a:solidFill>
                  <a:schemeClr val="tx1"/>
                </a:solidFill>
                <a:latin typeface="Monotype Corsiva" pitchFamily="66" charset="0"/>
                <a:ea typeface="华文行楷" pitchFamily="2" charset="-122"/>
                <a:cs typeface="+mn-cs"/>
              </a:rPr>
              <a:t> </a:t>
            </a:r>
            <a:r>
              <a:rPr kumimoji="1" lang="en-US" altLang="zh-CN" sz="1500" kern="1200" dirty="0" smtClean="0">
                <a:solidFill>
                  <a:schemeClr val="tx1"/>
                </a:solidFill>
                <a:latin typeface="Monotype Corsiva" pitchFamily="66" charset="0"/>
                <a:ea typeface="华文行楷" pitchFamily="2" charset="-122"/>
                <a:cs typeface="+mn-cs"/>
              </a:rPr>
              <a:t>2013</a:t>
            </a:r>
            <a:endParaRPr kumimoji="1" lang="en-US" altLang="zh-CN" sz="1500" kern="1200" dirty="0">
              <a:solidFill>
                <a:schemeClr val="tx1"/>
              </a:solidFill>
              <a:latin typeface="Monotype Corsiva" pitchFamily="66" charset="0"/>
              <a:ea typeface="华文行楷" pitchFamily="2" charset="-122"/>
              <a:cs typeface="+mn-cs"/>
            </a:endParaRPr>
          </a:p>
        </p:txBody>
      </p:sp>
      <p:sp>
        <p:nvSpPr>
          <p:cNvPr id="17410" name="AutoShape 2" descr="http://t2.baidu.com/it/u=857637612,1483450918&amp;fm=52&amp;gp=0.jpg"/>
          <p:cNvSpPr>
            <a:spLocks noChangeAspect="1" noChangeArrowheads="1"/>
          </p:cNvSpPr>
          <p:nvPr userDrawn="1"/>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7412" name="AutoShape 4" descr="http://t2.baidu.com/it/u=857637612,1483450918&amp;fm=52&amp;gp=0.jpg"/>
          <p:cNvSpPr>
            <a:spLocks noChangeAspect="1" noChangeArrowheads="1"/>
          </p:cNvSpPr>
          <p:nvPr userDrawn="1"/>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7414" name="AutoShape 6" descr="http://t2.baidu.com/it/u=857637612,1483450918&amp;fm=52&amp;gp=0.jpg"/>
          <p:cNvSpPr>
            <a:spLocks noChangeAspect="1" noChangeArrowheads="1"/>
          </p:cNvSpPr>
          <p:nvPr userDrawn="1"/>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xmlns="" val="9632968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530820CF-B880-4189-942D-D702A7CBA730}" type="datetimeFigureOut">
              <a:rPr lang="zh-CN" altLang="en-US" smtClean="0"/>
              <a:pPr/>
              <a:t>2015/8/31</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530820CF-B880-4189-942D-D702A7CBA730}" type="datetimeFigureOut">
              <a:rPr lang="zh-CN" altLang="en-US" smtClean="0"/>
              <a:pPr/>
              <a:t>2015/8/31</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6356350"/>
            <a:ext cx="2133600" cy="365125"/>
          </a:xfrm>
          <a:prstGeom prst="rect">
            <a:avLst/>
          </a:prstGeom>
        </p:spPr>
        <p:txBody>
          <a:bodyPr/>
          <a:lstStyle/>
          <a:p>
            <a:fld id="{530820CF-B880-4189-942D-D702A7CBA730}" type="datetimeFigureOut">
              <a:rPr lang="zh-CN" altLang="en-US" smtClean="0"/>
              <a:pPr/>
              <a:t>2015/8/31</a:t>
            </a:fld>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6356350"/>
            <a:ext cx="2133600" cy="365125"/>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6356350"/>
            <a:ext cx="2133600" cy="365125"/>
          </a:xfrm>
          <a:prstGeom prst="rect">
            <a:avLst/>
          </a:prstGeom>
        </p:spPr>
        <p:txBody>
          <a:bodyPr/>
          <a:lstStyle/>
          <a:p>
            <a:fld id="{530820CF-B880-4189-942D-D702A7CBA730}" type="datetimeFigureOut">
              <a:rPr lang="zh-CN" altLang="en-US" smtClean="0"/>
              <a:pPr/>
              <a:t>2015/8/31</a:t>
            </a:fld>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6356350"/>
            <a:ext cx="2133600" cy="365125"/>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a:lstStyle/>
          <a:p>
            <a:fld id="{530820CF-B880-4189-942D-D702A7CBA730}" type="datetimeFigureOut">
              <a:rPr lang="zh-CN" altLang="en-US" smtClean="0"/>
              <a:pPr/>
              <a:t>2015/8/31</a:t>
            </a:fld>
            <a:endParaRPr lang="zh-CN" altLang="en-US"/>
          </a:p>
        </p:txBody>
      </p:sp>
      <p:sp>
        <p:nvSpPr>
          <p:cNvPr id="3" name="页脚占位符 2"/>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6356350"/>
            <a:ext cx="2133600" cy="365125"/>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530820CF-B880-4189-942D-D702A7CBA730}" type="datetimeFigureOut">
              <a:rPr lang="zh-CN" altLang="en-US" smtClean="0"/>
              <a:pPr/>
              <a:t>2015/8/31</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7" name="Text Box 10"/>
          <p:cNvSpPr txBox="1">
            <a:spLocks noChangeArrowheads="1"/>
          </p:cNvSpPr>
          <p:nvPr userDrawn="1"/>
        </p:nvSpPr>
        <p:spPr bwMode="auto">
          <a:xfrm>
            <a:off x="6858000" y="228600"/>
            <a:ext cx="2322513" cy="244475"/>
          </a:xfrm>
          <a:prstGeom prst="rect">
            <a:avLst/>
          </a:prstGeom>
          <a:noFill/>
          <a:ln w="9525">
            <a:noFill/>
            <a:miter lim="800000"/>
            <a:headEnd/>
            <a:tailEnd/>
          </a:ln>
          <a:effectLst/>
        </p:spPr>
        <p:txBody>
          <a:bodyPr wrap="none">
            <a:spAutoFit/>
          </a:bodyPr>
          <a:lstStyle/>
          <a:p>
            <a:pPr algn="r"/>
            <a:r>
              <a:rPr kumimoji="1" lang="en-US" altLang="zh-CN" sz="1000" b="1" dirty="0">
                <a:solidFill>
                  <a:srgbClr val="969696"/>
                </a:solidFill>
                <a:latin typeface="华文行楷" pitchFamily="2" charset="-122"/>
                <a:ea typeface="华文行楷" pitchFamily="2" charset="-122"/>
              </a:rPr>
              <a:t>Institute of Software, Chinese Academy of Sciences</a:t>
            </a:r>
          </a:p>
        </p:txBody>
      </p:sp>
      <p:pic>
        <p:nvPicPr>
          <p:cNvPr id="8" name="Picture 10" descr="iscas-mzd"/>
          <p:cNvPicPr>
            <a:picLocks noChangeAspect="1" noChangeArrowheads="1"/>
          </p:cNvPicPr>
          <p:nvPr userDrawn="1"/>
        </p:nvPicPr>
        <p:blipFill>
          <a:blip r:embed="rId14" cstate="print"/>
          <a:srcRect/>
          <a:stretch>
            <a:fillRect/>
          </a:stretch>
        </p:blipFill>
        <p:spPr bwMode="auto">
          <a:xfrm>
            <a:off x="7002463" y="0"/>
            <a:ext cx="2141537" cy="334963"/>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Wingdings" pitchFamily="2" charset="2"/>
        <a:buChar char="p"/>
        <a:defRPr sz="3200" kern="1200">
          <a:solidFill>
            <a:schemeClr val="tx1"/>
          </a:solidFill>
          <a:latin typeface="+mn-lt"/>
          <a:ea typeface="+mn-ea"/>
          <a:cs typeface="+mn-cs"/>
        </a:defRPr>
      </a:lvl1pPr>
      <a:lvl2pPr marL="742950" indent="-285750" algn="l" defTabSz="914400" rtl="0" eaLnBrk="1" latinLnBrk="0" hangingPunct="1">
        <a:spcBef>
          <a:spcPct val="20000"/>
        </a:spcBef>
        <a:buFont typeface="Wingdings" pitchFamily="2" charset="2"/>
        <a:buChar char="p"/>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Wingdings" pitchFamily="2" charset="2"/>
        <a:buChar char="p"/>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Wingdings" pitchFamily="2" charset="2"/>
        <a:buChar char="p"/>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Wingdings" pitchFamily="2" charset="2"/>
        <a:buChar char="p"/>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7" Type="http://schemas.openxmlformats.org/officeDocument/2006/relationships/image" Target="../media/image27.jpe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26.jpeg"/><Relationship Id="rId5" Type="http://schemas.openxmlformats.org/officeDocument/2006/relationships/image" Target="../media/image25.png"/><Relationship Id="rId4" Type="http://schemas.openxmlformats.org/officeDocument/2006/relationships/image" Target="../media/image24.png"/></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mailto:info@eyefulpresentations.co.uk" TargetMode="External"/><Relationship Id="rId2" Type="http://schemas.openxmlformats.org/officeDocument/2006/relationships/notesSlide" Target="../notesSlides/notesSlide41.xml"/><Relationship Id="rId1" Type="http://schemas.openxmlformats.org/officeDocument/2006/relationships/slideLayout" Target="../slideLayouts/slideLayout8.xml"/><Relationship Id="rId5" Type="http://schemas.openxmlformats.org/officeDocument/2006/relationships/image" Target="../media/image36.png"/><Relationship Id="rId4" Type="http://schemas.openxmlformats.org/officeDocument/2006/relationships/hyperlink" Target="http://www.eyefulpresentations.co.uk/" TargetMode="External"/></Relationships>
</file>

<file path=ppt/slides/_rels/slide42.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7.emf"/><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7504" y="785794"/>
            <a:ext cx="9036496" cy="1470025"/>
          </a:xfrm>
        </p:spPr>
        <p:txBody>
          <a:bodyPr>
            <a:normAutofit fontScale="90000"/>
          </a:bodyPr>
          <a:lstStyle/>
          <a:p>
            <a:r>
              <a:rPr lang="en-US" altLang="zh-CN" b="1" dirty="0">
                <a:cs typeface="Times New Roman" pitchFamily="18" charset="0"/>
              </a:rPr>
              <a:t>Towards Connectivity-Aware Deployment </a:t>
            </a:r>
            <a:r>
              <a:rPr lang="en-US" altLang="zh-CN" b="1" dirty="0" smtClean="0">
                <a:cs typeface="Times New Roman" pitchFamily="18" charset="0"/>
              </a:rPr>
              <a:t>and Adjustment </a:t>
            </a:r>
            <a:r>
              <a:rPr lang="en-US" altLang="zh-CN" b="1" dirty="0">
                <a:cs typeface="Times New Roman" pitchFamily="18" charset="0"/>
              </a:rPr>
              <a:t>for Roadside Units</a:t>
            </a:r>
            <a:endParaRPr lang="zh-CN" altLang="en-US" dirty="0"/>
          </a:p>
        </p:txBody>
      </p:sp>
      <p:sp>
        <p:nvSpPr>
          <p:cNvPr id="3" name="副标题 2"/>
          <p:cNvSpPr>
            <a:spLocks noGrp="1"/>
          </p:cNvSpPr>
          <p:nvPr>
            <p:ph type="subTitle" idx="1"/>
          </p:nvPr>
        </p:nvSpPr>
        <p:spPr>
          <a:xfrm>
            <a:off x="785786" y="2357430"/>
            <a:ext cx="7786742" cy="1752600"/>
          </a:xfrm>
        </p:spPr>
        <p:txBody>
          <a:bodyPr>
            <a:normAutofit fontScale="85000" lnSpcReduction="20000"/>
          </a:bodyPr>
          <a:lstStyle/>
          <a:p>
            <a:endParaRPr lang="en-US" altLang="zh-CN" dirty="0" smtClean="0">
              <a:solidFill>
                <a:schemeClr val="tx1"/>
              </a:solidFill>
              <a:latin typeface="Verdana" pitchFamily="34" charset="0"/>
              <a:cs typeface="Times New Roman" pitchFamily="18" charset="0"/>
            </a:endParaRPr>
          </a:p>
          <a:p>
            <a:r>
              <a:rPr lang="en-US" altLang="zh-CN" b="1" dirty="0" smtClean="0">
                <a:solidFill>
                  <a:schemeClr val="tx1"/>
                </a:solidFill>
                <a:cs typeface="Times New Roman" pitchFamily="18" charset="0"/>
              </a:rPr>
              <a:t>Jiafeng Hu</a:t>
            </a:r>
            <a:r>
              <a:rPr lang="en-US" altLang="zh-CN" dirty="0" smtClean="0">
                <a:solidFill>
                  <a:schemeClr val="tx1"/>
                </a:solidFill>
                <a:cs typeface="Times New Roman" pitchFamily="18" charset="0"/>
              </a:rPr>
              <a:t>, Beihong Jin, </a:t>
            </a:r>
            <a:r>
              <a:rPr lang="en-US" altLang="zh-CN" dirty="0" err="1" smtClean="0">
                <a:solidFill>
                  <a:schemeClr val="tx1"/>
                </a:solidFill>
                <a:cs typeface="Times New Roman" pitchFamily="18" charset="0"/>
              </a:rPr>
              <a:t>Fusang</a:t>
            </a:r>
            <a:r>
              <a:rPr lang="en-US" altLang="zh-CN" dirty="0" smtClean="0">
                <a:solidFill>
                  <a:schemeClr val="tx1"/>
                </a:solidFill>
                <a:cs typeface="Times New Roman" pitchFamily="18" charset="0"/>
              </a:rPr>
              <a:t> Zhang, </a:t>
            </a:r>
            <a:r>
              <a:rPr lang="en-US" altLang="zh-CN" dirty="0" err="1" smtClean="0">
                <a:solidFill>
                  <a:schemeClr val="tx1"/>
                </a:solidFill>
                <a:cs typeface="Times New Roman" pitchFamily="18" charset="0"/>
              </a:rPr>
              <a:t>Zhaoyang</a:t>
            </a:r>
            <a:r>
              <a:rPr lang="en-US" altLang="zh-CN" dirty="0" smtClean="0">
                <a:solidFill>
                  <a:schemeClr val="tx1"/>
                </a:solidFill>
                <a:cs typeface="Times New Roman" pitchFamily="18" charset="0"/>
              </a:rPr>
              <a:t> Wang and </a:t>
            </a:r>
            <a:r>
              <a:rPr lang="en-US" altLang="zh-CN" dirty="0" err="1" smtClean="0">
                <a:solidFill>
                  <a:schemeClr val="tx1"/>
                </a:solidFill>
                <a:cs typeface="Times New Roman" pitchFamily="18" charset="0"/>
              </a:rPr>
              <a:t>Yuwei</a:t>
            </a:r>
            <a:r>
              <a:rPr lang="en-US" altLang="zh-CN" dirty="0" smtClean="0">
                <a:solidFill>
                  <a:schemeClr val="tx1"/>
                </a:solidFill>
                <a:cs typeface="Times New Roman" pitchFamily="18" charset="0"/>
              </a:rPr>
              <a:t> Yang</a:t>
            </a:r>
          </a:p>
          <a:p>
            <a:pPr>
              <a:defRPr/>
            </a:pPr>
            <a:r>
              <a:rPr lang="en-US" altLang="zh-CN" sz="2000" dirty="0" smtClean="0">
                <a:cs typeface="Times New Roman" pitchFamily="18" charset="0"/>
              </a:rPr>
              <a:t>Institute of Software, Chinese Academy of Sciences</a:t>
            </a:r>
          </a:p>
          <a:p>
            <a:pPr>
              <a:defRPr/>
            </a:pPr>
            <a:r>
              <a:rPr lang="en-US" altLang="zh-CN" sz="2000" dirty="0" smtClean="0">
                <a:cs typeface="Times New Roman" pitchFamily="18" charset="0"/>
              </a:rPr>
              <a:t>Nov. 14, 2013</a:t>
            </a:r>
            <a:endParaRPr lang="zh-CN" altLang="en-US" sz="2400" dirty="0"/>
          </a:p>
        </p:txBody>
      </p:sp>
    </p:spTree>
  </p:cSld>
  <p:clrMapOvr>
    <a:masterClrMapping/>
  </p:clrMapOvr>
  <mc:AlternateContent xmlns:mc="http://schemas.openxmlformats.org/markup-compatibility/2006">
    <mc:Choice xmlns:p14="http://schemas.microsoft.com/office/powerpoint/2010/main" xmlns="" Requires="p14">
      <p:transition spd="slow" p14:dur="2000" advTm="26980"/>
    </mc:Choice>
    <mc:Fallback>
      <p:transition spd="slow" advTm="2698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683568" y="1285860"/>
            <a:ext cx="8352928" cy="4840303"/>
          </a:xfrm>
        </p:spPr>
        <p:txBody>
          <a:bodyPr/>
          <a:lstStyle/>
          <a:p>
            <a:pPr>
              <a:buSzPct val="60000"/>
              <a:buFont typeface="Wingdings" panose="05000000000000000000" pitchFamily="2" charset="2"/>
              <a:buChar char="l"/>
            </a:pPr>
            <a:r>
              <a:rPr lang="en-US" altLang="zh-CN" dirty="0"/>
              <a:t>POI (Point of Interest) -related applications</a:t>
            </a:r>
          </a:p>
          <a:p>
            <a:pPr>
              <a:buSzPct val="60000"/>
              <a:buFont typeface="Wingdings" panose="05000000000000000000" pitchFamily="2" charset="2"/>
              <a:buChar char="l"/>
            </a:pPr>
            <a:r>
              <a:rPr lang="en-US" altLang="zh-CN" dirty="0" smtClean="0"/>
              <a:t>Improve </a:t>
            </a:r>
            <a:r>
              <a:rPr lang="en-US" altLang="zh-CN" dirty="0"/>
              <a:t>the performance of such interaction</a:t>
            </a:r>
          </a:p>
          <a:p>
            <a:endParaRPr lang="en-US" altLang="zh-CN" dirty="0" smtClean="0"/>
          </a:p>
          <a:p>
            <a:endParaRPr lang="zh-CN" altLang="en-US" dirty="0"/>
          </a:p>
        </p:txBody>
      </p:sp>
      <p:sp>
        <p:nvSpPr>
          <p:cNvPr id="5" name="标题 4"/>
          <p:cNvSpPr>
            <a:spLocks noGrp="1"/>
          </p:cNvSpPr>
          <p:nvPr>
            <p:ph type="title"/>
          </p:nvPr>
        </p:nvSpPr>
        <p:spPr/>
        <p:txBody>
          <a:bodyPr/>
          <a:lstStyle/>
          <a:p>
            <a:r>
              <a:rPr lang="en-US" altLang="zh-CN" dirty="0">
                <a:solidFill>
                  <a:srgbClr val="00B0F0"/>
                </a:solidFill>
              </a:rPr>
              <a:t>Motivation</a:t>
            </a:r>
            <a:endParaRPr lang="zh-CN" altLang="en-US" dirty="0"/>
          </a:p>
        </p:txBody>
      </p:sp>
    </p:spTree>
    <p:extLst>
      <p:ext uri="{BB962C8B-B14F-4D97-AF65-F5344CB8AC3E}">
        <p14:creationId xmlns:p14="http://schemas.microsoft.com/office/powerpoint/2010/main" xmlns="" val="995671540"/>
      </p:ext>
    </p:extLst>
  </p:cSld>
  <p:clrMapOvr>
    <a:masterClrMapping/>
  </p:clrMapOvr>
  <mc:AlternateContent xmlns:mc="http://schemas.openxmlformats.org/markup-compatibility/2006">
    <mc:Choice xmlns:p14="http://schemas.microsoft.com/office/powerpoint/2010/main" xmlns="" Requires="p14">
      <p:transition spd="slow" p14:dur="2000" advTm="9895"/>
    </mc:Choice>
    <mc:Fallback>
      <p:transition spd="slow" advTm="9895"/>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683568" y="1285860"/>
            <a:ext cx="8352928" cy="4840303"/>
          </a:xfrm>
        </p:spPr>
        <p:txBody>
          <a:bodyPr/>
          <a:lstStyle/>
          <a:p>
            <a:pPr>
              <a:buSzPct val="60000"/>
              <a:buFont typeface="Wingdings" panose="05000000000000000000" pitchFamily="2" charset="2"/>
              <a:buChar char="l"/>
            </a:pPr>
            <a:r>
              <a:rPr lang="en-US" altLang="zh-CN" dirty="0"/>
              <a:t>POI (Point of Interest) -related applications</a:t>
            </a:r>
          </a:p>
          <a:p>
            <a:pPr>
              <a:buSzPct val="60000"/>
              <a:buFont typeface="Wingdings" panose="05000000000000000000" pitchFamily="2" charset="2"/>
              <a:buChar char="l"/>
            </a:pPr>
            <a:r>
              <a:rPr lang="en-US" altLang="zh-CN" dirty="0" smtClean="0"/>
              <a:t>Improve </a:t>
            </a:r>
            <a:r>
              <a:rPr lang="en-US" altLang="zh-CN" dirty="0"/>
              <a:t>the performance of such interaction</a:t>
            </a:r>
          </a:p>
          <a:p>
            <a:endParaRPr lang="en-US" altLang="zh-CN" dirty="0" smtClean="0"/>
          </a:p>
          <a:p>
            <a:endParaRPr lang="zh-CN" altLang="en-US" dirty="0"/>
          </a:p>
        </p:txBody>
      </p:sp>
      <p:sp>
        <p:nvSpPr>
          <p:cNvPr id="7" name="流程图: 可选过程 6"/>
          <p:cNvSpPr/>
          <p:nvPr/>
        </p:nvSpPr>
        <p:spPr>
          <a:xfrm>
            <a:off x="72008" y="3356992"/>
            <a:ext cx="9036496" cy="1728192"/>
          </a:xfrm>
          <a:prstGeom prst="flowChartAlternateProcess">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err="1" smtClean="0">
                <a:solidFill>
                  <a:srgbClr val="FF0000"/>
                </a:solidFill>
                <a:latin typeface="Times New Roman" pitchFamily="18" charset="0"/>
                <a:cs typeface="Times New Roman" pitchFamily="18" charset="0"/>
              </a:rPr>
              <a:t>Volans</a:t>
            </a:r>
            <a:r>
              <a:rPr lang="en-US" altLang="zh-CN" sz="2800" dirty="0">
                <a:latin typeface="Times New Roman" pitchFamily="18" charset="0"/>
                <a:cs typeface="Times New Roman" pitchFamily="18" charset="0"/>
              </a:rPr>
              <a:t>, a </a:t>
            </a:r>
            <a:r>
              <a:rPr lang="en-US" altLang="zh-CN" sz="2800" dirty="0" smtClean="0">
                <a:latin typeface="Times New Roman" pitchFamily="18" charset="0"/>
                <a:cs typeface="Times New Roman" pitchFamily="18" charset="0"/>
              </a:rPr>
              <a:t>connectivity-aware approach </a:t>
            </a:r>
            <a:r>
              <a:rPr lang="en-US" altLang="zh-CN" sz="2800" dirty="0">
                <a:latin typeface="Times New Roman" pitchFamily="18" charset="0"/>
                <a:cs typeface="Times New Roman" pitchFamily="18" charset="0"/>
              </a:rPr>
              <a:t>to RSU deployment and adjustment for </a:t>
            </a:r>
            <a:r>
              <a:rPr lang="en-US" altLang="zh-CN" sz="2800" dirty="0" smtClean="0">
                <a:latin typeface="Times New Roman" pitchFamily="18" charset="0"/>
                <a:cs typeface="Times New Roman" pitchFamily="18" charset="0"/>
              </a:rPr>
              <a:t>POI-related applications</a:t>
            </a:r>
            <a:endParaRPr lang="zh-CN" altLang="en-US" sz="2800" dirty="0">
              <a:solidFill>
                <a:schemeClr val="bg1"/>
              </a:solidFill>
              <a:cs typeface="Times New Roman" pitchFamily="18" charset="0"/>
            </a:endParaRPr>
          </a:p>
        </p:txBody>
      </p:sp>
      <p:sp>
        <p:nvSpPr>
          <p:cNvPr id="5" name="标题 4"/>
          <p:cNvSpPr>
            <a:spLocks noGrp="1"/>
          </p:cNvSpPr>
          <p:nvPr>
            <p:ph type="title"/>
          </p:nvPr>
        </p:nvSpPr>
        <p:spPr/>
        <p:txBody>
          <a:bodyPr/>
          <a:lstStyle/>
          <a:p>
            <a:r>
              <a:rPr lang="en-US" altLang="zh-CN" dirty="0">
                <a:solidFill>
                  <a:srgbClr val="00B0F0"/>
                </a:solidFill>
              </a:rPr>
              <a:t>Motivation</a:t>
            </a:r>
            <a:endParaRPr lang="zh-CN" altLang="en-US" dirty="0"/>
          </a:p>
        </p:txBody>
      </p:sp>
    </p:spTree>
    <p:extLst>
      <p:ext uri="{BB962C8B-B14F-4D97-AF65-F5344CB8AC3E}">
        <p14:creationId xmlns:p14="http://schemas.microsoft.com/office/powerpoint/2010/main" xmlns="" val="2842656329"/>
      </p:ext>
    </p:extLst>
  </p:cSld>
  <p:clrMapOvr>
    <a:masterClrMapping/>
  </p:clrMapOvr>
  <mc:AlternateContent xmlns:mc="http://schemas.openxmlformats.org/markup-compatibility/2006">
    <mc:Choice xmlns:p14="http://schemas.microsoft.com/office/powerpoint/2010/main" xmlns="" Requires="p14">
      <p:transition spd="slow" p14:dur="2000" advTm="39546"/>
    </mc:Choice>
    <mc:Fallback>
      <p:transition spd="slow" advTm="39546"/>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683568" y="1285861"/>
            <a:ext cx="8352928" cy="3727316"/>
          </a:xfrm>
        </p:spPr>
        <p:txBody>
          <a:bodyPr>
            <a:normAutofit/>
          </a:bodyPr>
          <a:lstStyle/>
          <a:p>
            <a:pPr>
              <a:buSzPct val="60000"/>
              <a:buFont typeface="Wingdings" panose="05000000000000000000" pitchFamily="2" charset="2"/>
              <a:buChar char="l"/>
            </a:pPr>
            <a:r>
              <a:rPr lang="en-US" altLang="zh-CN" dirty="0"/>
              <a:t>Analyze vehicle trajectories to obtain the connectivity status of a </a:t>
            </a:r>
            <a:r>
              <a:rPr lang="en-US" altLang="zh-CN" dirty="0" smtClean="0"/>
              <a:t>VANET</a:t>
            </a:r>
          </a:p>
          <a:p>
            <a:pPr>
              <a:buSzPct val="60000"/>
              <a:buFont typeface="Wingdings" panose="05000000000000000000" pitchFamily="2" charset="2"/>
              <a:buChar char="l"/>
            </a:pPr>
            <a:r>
              <a:rPr lang="en-US" altLang="zh-CN" dirty="0"/>
              <a:t>Two efficient strategies</a:t>
            </a:r>
            <a:endParaRPr lang="en-US" altLang="zh-CN" sz="2800" dirty="0"/>
          </a:p>
          <a:p>
            <a:pPr marL="742950" lvl="2" indent="-342900">
              <a:buSzPct val="60000"/>
              <a:buFont typeface="Wingdings" panose="05000000000000000000" pitchFamily="2" charset="2"/>
              <a:buChar char="l"/>
            </a:pPr>
            <a:r>
              <a:rPr lang="en-US" altLang="zh-CN" sz="2800" dirty="0"/>
              <a:t>Stepwise strategy </a:t>
            </a:r>
          </a:p>
          <a:p>
            <a:pPr marL="742950" lvl="2" indent="-342900">
              <a:buSzPct val="60000"/>
              <a:buFont typeface="Wingdings" panose="05000000000000000000" pitchFamily="2" charset="2"/>
              <a:buChar char="l"/>
            </a:pPr>
            <a:r>
              <a:rPr lang="en-US" altLang="zh-CN" sz="2800" dirty="0"/>
              <a:t>Greedy strategy </a:t>
            </a:r>
            <a:endParaRPr lang="en-US" altLang="zh-CN" dirty="0"/>
          </a:p>
          <a:p>
            <a:pPr>
              <a:buSzPct val="60000"/>
              <a:buFont typeface="Wingdings" panose="05000000000000000000" pitchFamily="2" charset="2"/>
              <a:buChar char="l"/>
            </a:pPr>
            <a:r>
              <a:rPr lang="en-US" altLang="zh-CN" dirty="0" smtClean="0"/>
              <a:t>Support  both RSU deployment and adjustment</a:t>
            </a:r>
          </a:p>
        </p:txBody>
      </p:sp>
      <p:sp>
        <p:nvSpPr>
          <p:cNvPr id="4" name="标题 3"/>
          <p:cNvSpPr>
            <a:spLocks noGrp="1"/>
          </p:cNvSpPr>
          <p:nvPr>
            <p:ph type="title"/>
          </p:nvPr>
        </p:nvSpPr>
        <p:spPr/>
        <p:txBody>
          <a:bodyPr/>
          <a:lstStyle/>
          <a:p>
            <a:r>
              <a:rPr lang="en-US" altLang="zh-CN" dirty="0" smtClean="0">
                <a:solidFill>
                  <a:srgbClr val="00B0F0"/>
                </a:solidFill>
              </a:rPr>
              <a:t>Contributions</a:t>
            </a:r>
            <a:endParaRPr lang="zh-CN" altLang="en-US" dirty="0"/>
          </a:p>
        </p:txBody>
      </p:sp>
    </p:spTree>
    <p:extLst>
      <p:ext uri="{BB962C8B-B14F-4D97-AF65-F5344CB8AC3E}">
        <p14:creationId xmlns:p14="http://schemas.microsoft.com/office/powerpoint/2010/main" xmlns="" val="2052077701"/>
      </p:ext>
    </p:extLst>
  </p:cSld>
  <p:clrMapOvr>
    <a:masterClrMapping/>
  </p:clrMapOvr>
  <mc:AlternateContent xmlns:mc="http://schemas.openxmlformats.org/markup-compatibility/2006">
    <mc:Choice xmlns:p14="http://schemas.microsoft.com/office/powerpoint/2010/main" xmlns="" Requires="p14">
      <p:transition spd="slow" p14:dur="2000" advTm="53903"/>
    </mc:Choice>
    <mc:Fallback>
      <p:transition spd="slow" advTm="53903"/>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extBox 70"/>
          <p:cNvSpPr txBox="1"/>
          <p:nvPr/>
        </p:nvSpPr>
        <p:spPr>
          <a:xfrm>
            <a:off x="2308941" y="4581128"/>
            <a:ext cx="2980708" cy="841378"/>
          </a:xfrm>
          <a:prstGeom prst="roundRect">
            <a:avLst>
              <a:gd name="adj" fmla="val 8176"/>
            </a:avLst>
          </a:prstGeom>
          <a:noFill/>
          <a:ln w="19050">
            <a:solidFill>
              <a:schemeClr val="bg1">
                <a:lumMod val="65000"/>
              </a:schemeClr>
            </a:solidFill>
          </a:ln>
        </p:spPr>
        <p:txBody>
          <a:bodyPr wrap="none" rtlCol="0" anchor="ctr">
            <a:noAutofit/>
          </a:bodyPr>
          <a:lstStyle/>
          <a:p>
            <a:pPr algn="ctr"/>
            <a:r>
              <a:rPr lang="en-US" altLang="zh-CN" sz="2400" b="1" dirty="0" smtClean="0">
                <a:solidFill>
                  <a:schemeClr val="bg1">
                    <a:lumMod val="65000"/>
                  </a:schemeClr>
                </a:solidFill>
                <a:latin typeface="微软雅黑" pitchFamily="34" charset="-122"/>
                <a:ea typeface="微软雅黑" pitchFamily="34" charset="-122"/>
              </a:rPr>
              <a:t>Conclusions</a:t>
            </a:r>
            <a:endParaRPr lang="zh-CN" altLang="en-US" sz="2400" b="1" dirty="0">
              <a:solidFill>
                <a:schemeClr val="bg1">
                  <a:lumMod val="65000"/>
                </a:schemeClr>
              </a:solidFill>
              <a:latin typeface="微软雅黑" pitchFamily="34" charset="-122"/>
              <a:ea typeface="微软雅黑" pitchFamily="34" charset="-122"/>
            </a:endParaRPr>
          </a:p>
        </p:txBody>
      </p:sp>
      <p:grpSp>
        <p:nvGrpSpPr>
          <p:cNvPr id="3" name="组合 2"/>
          <p:cNvGrpSpPr/>
          <p:nvPr/>
        </p:nvGrpSpPr>
        <p:grpSpPr>
          <a:xfrm>
            <a:off x="5600370" y="1545387"/>
            <a:ext cx="1635926" cy="3619899"/>
            <a:chOff x="467544" y="1689180"/>
            <a:chExt cx="1635926" cy="3619899"/>
          </a:xfrm>
        </p:grpSpPr>
        <p:sp>
          <p:nvSpPr>
            <p:cNvPr id="52" name="任意多边形 51"/>
            <p:cNvSpPr/>
            <p:nvPr/>
          </p:nvSpPr>
          <p:spPr>
            <a:xfrm>
              <a:off x="623317" y="2109070"/>
              <a:ext cx="971550" cy="3028599"/>
            </a:xfrm>
            <a:custGeom>
              <a:avLst/>
              <a:gdLst>
                <a:gd name="connsiteX0" fmla="*/ 0 w 971550"/>
                <a:gd name="connsiteY0" fmla="*/ 0 h 3143250"/>
                <a:gd name="connsiteX1" fmla="*/ 704850 w 971550"/>
                <a:gd name="connsiteY1" fmla="*/ 857250 h 3143250"/>
                <a:gd name="connsiteX2" fmla="*/ 228600 w 971550"/>
                <a:gd name="connsiteY2" fmla="*/ 1971675 h 3143250"/>
                <a:gd name="connsiteX3" fmla="*/ 971550 w 971550"/>
                <a:gd name="connsiteY3" fmla="*/ 3143250 h 3143250"/>
              </a:gdLst>
              <a:ahLst/>
              <a:cxnLst>
                <a:cxn ang="0">
                  <a:pos x="connsiteX0" y="connsiteY0"/>
                </a:cxn>
                <a:cxn ang="0">
                  <a:pos x="connsiteX1" y="connsiteY1"/>
                </a:cxn>
                <a:cxn ang="0">
                  <a:pos x="connsiteX2" y="connsiteY2"/>
                </a:cxn>
                <a:cxn ang="0">
                  <a:pos x="connsiteX3" y="connsiteY3"/>
                </a:cxn>
              </a:cxnLst>
              <a:rect l="l" t="t" r="r" b="b"/>
              <a:pathLst>
                <a:path w="971550" h="3143250">
                  <a:moveTo>
                    <a:pt x="0" y="0"/>
                  </a:moveTo>
                  <a:cubicBezTo>
                    <a:pt x="333375" y="264319"/>
                    <a:pt x="666750" y="528638"/>
                    <a:pt x="704850" y="857250"/>
                  </a:cubicBezTo>
                  <a:cubicBezTo>
                    <a:pt x="742950" y="1185862"/>
                    <a:pt x="184150" y="1590675"/>
                    <a:pt x="228600" y="1971675"/>
                  </a:cubicBezTo>
                  <a:cubicBezTo>
                    <a:pt x="273050" y="2352675"/>
                    <a:pt x="622300" y="2747962"/>
                    <a:pt x="971550" y="3143250"/>
                  </a:cubicBezTo>
                </a:path>
              </a:pathLst>
            </a:custGeom>
            <a:ln w="1905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3" name="椭圆 52"/>
            <p:cNvSpPr/>
            <p:nvPr/>
          </p:nvSpPr>
          <p:spPr>
            <a:xfrm>
              <a:off x="1187624" y="2880727"/>
              <a:ext cx="360040" cy="173454"/>
            </a:xfrm>
            <a:prstGeom prst="ellipse">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611560" y="3921449"/>
              <a:ext cx="504056" cy="242835"/>
            </a:xfrm>
            <a:prstGeom prst="ellipse">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1269207" y="5031553"/>
              <a:ext cx="576064" cy="277526"/>
            </a:xfrm>
            <a:prstGeom prst="ellipse">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6" name="组合 55"/>
            <p:cNvGrpSpPr/>
            <p:nvPr/>
          </p:nvGrpSpPr>
          <p:grpSpPr>
            <a:xfrm>
              <a:off x="467544" y="1689180"/>
              <a:ext cx="405806" cy="497733"/>
              <a:chOff x="1745661" y="1874630"/>
              <a:chExt cx="405806" cy="497733"/>
            </a:xfrm>
          </p:grpSpPr>
          <p:sp>
            <p:nvSpPr>
              <p:cNvPr id="57" name="椭圆 56"/>
              <p:cNvSpPr/>
              <p:nvPr/>
            </p:nvSpPr>
            <p:spPr>
              <a:xfrm>
                <a:off x="1745661" y="2233600"/>
                <a:ext cx="288032" cy="138763"/>
              </a:xfrm>
              <a:prstGeom prst="ellipse">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8" name="组合 57"/>
              <p:cNvGrpSpPr/>
              <p:nvPr/>
            </p:nvGrpSpPr>
            <p:grpSpPr>
              <a:xfrm>
                <a:off x="1899802" y="1874630"/>
                <a:ext cx="251665" cy="444314"/>
                <a:chOff x="703336" y="1496923"/>
                <a:chExt cx="366191" cy="609985"/>
              </a:xfrm>
              <a:effectLst>
                <a:outerShdw blurRad="76200" dir="13500000" sy="23000" kx="1200000" algn="br" rotWithShape="0">
                  <a:prstClr val="black">
                    <a:alpha val="20000"/>
                  </a:prstClr>
                </a:outerShdw>
              </a:effectLst>
            </p:grpSpPr>
            <p:cxnSp>
              <p:nvCxnSpPr>
                <p:cNvPr id="59" name="直接连接符 58"/>
                <p:cNvCxnSpPr/>
                <p:nvPr/>
              </p:nvCxnSpPr>
              <p:spPr>
                <a:xfrm>
                  <a:off x="703336" y="1496923"/>
                  <a:ext cx="0" cy="60998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0" name="等腰三角形 59"/>
                <p:cNvSpPr/>
                <p:nvPr/>
              </p:nvSpPr>
              <p:spPr>
                <a:xfrm rot="5400000">
                  <a:off x="744054" y="1467574"/>
                  <a:ext cx="294545" cy="356400"/>
                </a:xfrm>
                <a:prstGeom prst="triangle">
                  <a:avLst/>
                </a:prstGeom>
                <a:solidFill>
                  <a:srgbClr val="29C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61" name="组合 60"/>
            <p:cNvGrpSpPr/>
            <p:nvPr/>
          </p:nvGrpSpPr>
          <p:grpSpPr>
            <a:xfrm>
              <a:off x="1377239" y="2463454"/>
              <a:ext cx="360000" cy="504000"/>
              <a:chOff x="703336" y="1496923"/>
              <a:chExt cx="366191" cy="609985"/>
            </a:xfrm>
            <a:effectLst>
              <a:outerShdw blurRad="76200" dir="13500000" sy="23000" kx="1200000" algn="br" rotWithShape="0">
                <a:prstClr val="black">
                  <a:alpha val="20000"/>
                </a:prstClr>
              </a:outerShdw>
            </a:effectLst>
          </p:grpSpPr>
          <p:cxnSp>
            <p:nvCxnSpPr>
              <p:cNvPr id="62" name="直接连接符 61"/>
              <p:cNvCxnSpPr/>
              <p:nvPr/>
            </p:nvCxnSpPr>
            <p:spPr>
              <a:xfrm>
                <a:off x="703336" y="1496923"/>
                <a:ext cx="0" cy="60998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3" name="等腰三角形 62"/>
              <p:cNvSpPr/>
              <p:nvPr/>
            </p:nvSpPr>
            <p:spPr>
              <a:xfrm rot="5400000">
                <a:off x="744054" y="1467574"/>
                <a:ext cx="294545" cy="356400"/>
              </a:xfrm>
              <a:prstGeom prst="triangle">
                <a:avLst/>
              </a:prstGeom>
              <a:solidFill>
                <a:srgbClr val="29C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4" name="组合 63"/>
            <p:cNvGrpSpPr/>
            <p:nvPr/>
          </p:nvGrpSpPr>
          <p:grpSpPr>
            <a:xfrm>
              <a:off x="890212" y="3435574"/>
              <a:ext cx="396000" cy="612000"/>
              <a:chOff x="703336" y="1496923"/>
              <a:chExt cx="366191" cy="609985"/>
            </a:xfrm>
            <a:effectLst>
              <a:outerShdw blurRad="76200" dir="13500000" sy="23000" kx="1200000" algn="br" rotWithShape="0">
                <a:prstClr val="black">
                  <a:alpha val="20000"/>
                </a:prstClr>
              </a:outerShdw>
            </a:effectLst>
          </p:grpSpPr>
          <p:cxnSp>
            <p:nvCxnSpPr>
              <p:cNvPr id="65" name="直接连接符 64"/>
              <p:cNvCxnSpPr/>
              <p:nvPr/>
            </p:nvCxnSpPr>
            <p:spPr>
              <a:xfrm>
                <a:off x="703336" y="1496923"/>
                <a:ext cx="0" cy="60998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6" name="等腰三角形 65"/>
              <p:cNvSpPr/>
              <p:nvPr/>
            </p:nvSpPr>
            <p:spPr>
              <a:xfrm rot="5400000">
                <a:off x="744054" y="1467574"/>
                <a:ext cx="294545" cy="356400"/>
              </a:xfrm>
              <a:prstGeom prst="triangle">
                <a:avLst/>
              </a:prstGeom>
              <a:solidFill>
                <a:srgbClr val="29C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7" name="组合 66"/>
            <p:cNvGrpSpPr/>
            <p:nvPr/>
          </p:nvGrpSpPr>
          <p:grpSpPr>
            <a:xfrm>
              <a:off x="1584978" y="4354137"/>
              <a:ext cx="518492" cy="832178"/>
              <a:chOff x="703336" y="1496923"/>
              <a:chExt cx="366191" cy="609985"/>
            </a:xfrm>
            <a:effectLst>
              <a:outerShdw blurRad="76200" dir="13500000" sy="23000" kx="1200000" algn="br" rotWithShape="0">
                <a:prstClr val="black">
                  <a:alpha val="20000"/>
                </a:prstClr>
              </a:outerShdw>
            </a:effectLst>
          </p:grpSpPr>
          <p:cxnSp>
            <p:nvCxnSpPr>
              <p:cNvPr id="68" name="直接连接符 67"/>
              <p:cNvCxnSpPr/>
              <p:nvPr/>
            </p:nvCxnSpPr>
            <p:spPr>
              <a:xfrm>
                <a:off x="703336" y="1496923"/>
                <a:ext cx="0" cy="60998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9" name="等腰三角形 68"/>
              <p:cNvSpPr/>
              <p:nvPr/>
            </p:nvSpPr>
            <p:spPr>
              <a:xfrm rot="5400000">
                <a:off x="744054" y="1467574"/>
                <a:ext cx="294545" cy="356400"/>
              </a:xfrm>
              <a:prstGeom prst="triangle">
                <a:avLst/>
              </a:prstGeom>
              <a:solidFill>
                <a:srgbClr val="29C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6" name="椭圆 75"/>
          <p:cNvSpPr/>
          <p:nvPr/>
        </p:nvSpPr>
        <p:spPr bwMode="auto">
          <a:xfrm>
            <a:off x="414303" y="1692911"/>
            <a:ext cx="504000" cy="504000"/>
          </a:xfrm>
          <a:prstGeom prst="ellipse">
            <a:avLst/>
          </a:prstGeom>
          <a:solidFill>
            <a:schemeClr val="accent6">
              <a:lumMod val="75000"/>
            </a:schemeClr>
          </a:solidFill>
          <a:ln w="76200">
            <a:solidFill>
              <a:srgbClr val="D9D9D9">
                <a:alpha val="63922"/>
              </a:srgbClr>
            </a:solidFill>
            <a:headEnd type="none" w="med" len="med"/>
            <a:tailEnd type="none" w="med" len="med"/>
          </a:ln>
          <a:effectLst>
            <a:outerShdw blurRad="63500" sx="102000" sy="102000" algn="ctr"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altLang="zh-CN" sz="2000" b="1" dirty="0" smtClean="0">
                <a:solidFill>
                  <a:schemeClr val="bg1">
                    <a:alpha val="99000"/>
                  </a:schemeClr>
                </a:solidFill>
                <a:latin typeface="Arial Black" pitchFamily="34" charset="0"/>
                <a:cs typeface="Arial" pitchFamily="34" charset="0"/>
              </a:rPr>
              <a:t>1</a:t>
            </a:r>
            <a:endParaRPr lang="zh-CN" altLang="en-US" sz="2000" b="1" dirty="0">
              <a:solidFill>
                <a:schemeClr val="bg1">
                  <a:alpha val="99000"/>
                </a:schemeClr>
              </a:solidFill>
              <a:latin typeface="Arial Black" pitchFamily="34" charset="0"/>
              <a:cs typeface="Arial" pitchFamily="34" charset="0"/>
            </a:endParaRPr>
          </a:p>
        </p:txBody>
      </p:sp>
      <p:sp>
        <p:nvSpPr>
          <p:cNvPr id="87" name="椭圆 86"/>
          <p:cNvSpPr/>
          <p:nvPr/>
        </p:nvSpPr>
        <p:spPr bwMode="auto">
          <a:xfrm>
            <a:off x="1124711" y="2550181"/>
            <a:ext cx="504000" cy="504000"/>
          </a:xfrm>
          <a:prstGeom prst="ellipse">
            <a:avLst/>
          </a:prstGeom>
          <a:solidFill>
            <a:schemeClr val="accent4">
              <a:lumMod val="75000"/>
            </a:schemeClr>
          </a:solidFill>
          <a:ln w="76200">
            <a:solidFill>
              <a:srgbClr val="D9D9D9">
                <a:alpha val="63922"/>
              </a:srgbClr>
            </a:solidFill>
            <a:headEnd type="none" w="med" len="med"/>
            <a:tailEnd type="none" w="med" len="med"/>
          </a:ln>
          <a:effectLst>
            <a:outerShdw blurRad="63500" sx="102000" sy="102000" algn="ctr"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altLang="zh-CN" sz="2000" b="1" dirty="0" smtClean="0">
                <a:solidFill>
                  <a:schemeClr val="bg1">
                    <a:alpha val="99000"/>
                  </a:schemeClr>
                </a:solidFill>
                <a:latin typeface="Arial Black" pitchFamily="34" charset="0"/>
                <a:cs typeface="Arial" pitchFamily="34" charset="0"/>
              </a:rPr>
              <a:t>2</a:t>
            </a:r>
            <a:endParaRPr lang="zh-CN" altLang="en-US" sz="2000" b="1" dirty="0">
              <a:solidFill>
                <a:schemeClr val="bg1">
                  <a:alpha val="99000"/>
                </a:schemeClr>
              </a:solidFill>
              <a:latin typeface="Arial Black" pitchFamily="34" charset="0"/>
              <a:cs typeface="Arial" pitchFamily="34" charset="0"/>
            </a:endParaRPr>
          </a:p>
        </p:txBody>
      </p:sp>
      <p:sp>
        <p:nvSpPr>
          <p:cNvPr id="88" name="椭圆 87"/>
          <p:cNvSpPr/>
          <p:nvPr/>
        </p:nvSpPr>
        <p:spPr bwMode="auto">
          <a:xfrm>
            <a:off x="764679" y="3660284"/>
            <a:ext cx="504000" cy="504000"/>
          </a:xfrm>
          <a:prstGeom prst="ellipse">
            <a:avLst/>
          </a:prstGeom>
          <a:solidFill>
            <a:srgbClr val="0070C0"/>
          </a:solidFill>
          <a:ln w="76200">
            <a:solidFill>
              <a:srgbClr val="D9D9D9">
                <a:alpha val="63922"/>
              </a:srgbClr>
            </a:solidFill>
            <a:headEnd type="none" w="med" len="med"/>
            <a:tailEnd type="none" w="med" len="med"/>
          </a:ln>
          <a:effectLst>
            <a:outerShdw blurRad="63500" sx="102000" sy="102000" algn="ctr"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altLang="zh-CN" sz="2000" b="1" dirty="0" smtClean="0">
                <a:solidFill>
                  <a:schemeClr val="bg1">
                    <a:alpha val="99000"/>
                  </a:schemeClr>
                </a:solidFill>
                <a:latin typeface="Arial Black" pitchFamily="34" charset="0"/>
                <a:cs typeface="Arial" pitchFamily="34" charset="0"/>
              </a:rPr>
              <a:t>3</a:t>
            </a:r>
            <a:endParaRPr lang="zh-CN" altLang="en-US" sz="2000" b="1" dirty="0">
              <a:solidFill>
                <a:schemeClr val="bg1">
                  <a:alpha val="99000"/>
                </a:schemeClr>
              </a:solidFill>
              <a:latin typeface="Arial Black" pitchFamily="34" charset="0"/>
              <a:cs typeface="Arial" pitchFamily="34" charset="0"/>
            </a:endParaRPr>
          </a:p>
        </p:txBody>
      </p:sp>
      <p:sp>
        <p:nvSpPr>
          <p:cNvPr id="89" name="椭圆 88"/>
          <p:cNvSpPr/>
          <p:nvPr/>
        </p:nvSpPr>
        <p:spPr bwMode="auto">
          <a:xfrm>
            <a:off x="1397812" y="4805079"/>
            <a:ext cx="504000" cy="504000"/>
          </a:xfrm>
          <a:prstGeom prst="ellipse">
            <a:avLst/>
          </a:prstGeom>
          <a:solidFill>
            <a:srgbClr val="99CC32"/>
          </a:solidFill>
          <a:ln w="76200">
            <a:solidFill>
              <a:srgbClr val="D9D9D9">
                <a:alpha val="63922"/>
              </a:srgbClr>
            </a:solidFill>
            <a:headEnd type="none" w="med" len="med"/>
            <a:tailEnd type="none" w="med" len="med"/>
          </a:ln>
          <a:effectLst>
            <a:outerShdw blurRad="63500" sx="102000" sy="102000" algn="ctr"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altLang="zh-CN" sz="2000" b="1" dirty="0" smtClean="0">
                <a:solidFill>
                  <a:schemeClr val="bg1">
                    <a:alpha val="99000"/>
                  </a:schemeClr>
                </a:solidFill>
                <a:latin typeface="Arial Black" pitchFamily="34" charset="0"/>
                <a:cs typeface="Arial" pitchFamily="34" charset="0"/>
              </a:rPr>
              <a:t>4</a:t>
            </a:r>
            <a:endParaRPr lang="zh-CN" altLang="en-US" sz="2000" b="1" dirty="0">
              <a:solidFill>
                <a:schemeClr val="bg1">
                  <a:alpha val="99000"/>
                </a:schemeClr>
              </a:solidFill>
              <a:latin typeface="Arial Black" pitchFamily="34" charset="0"/>
              <a:cs typeface="Arial" pitchFamily="34" charset="0"/>
            </a:endParaRPr>
          </a:p>
        </p:txBody>
      </p:sp>
      <p:grpSp>
        <p:nvGrpSpPr>
          <p:cNvPr id="90" name="组合 89"/>
          <p:cNvGrpSpPr/>
          <p:nvPr/>
        </p:nvGrpSpPr>
        <p:grpSpPr>
          <a:xfrm>
            <a:off x="1550094" y="3485731"/>
            <a:ext cx="3597970" cy="853106"/>
            <a:chOff x="5535558" y="1311371"/>
            <a:chExt cx="2694515" cy="853106"/>
          </a:xfrm>
        </p:grpSpPr>
        <p:sp>
          <p:nvSpPr>
            <p:cNvPr id="91" name="TextBox 90"/>
            <p:cNvSpPr txBox="1"/>
            <p:nvPr/>
          </p:nvSpPr>
          <p:spPr>
            <a:xfrm>
              <a:off x="5620337" y="1311371"/>
              <a:ext cx="2609736" cy="841378"/>
            </a:xfrm>
            <a:prstGeom prst="roundRect">
              <a:avLst>
                <a:gd name="adj" fmla="val 8176"/>
              </a:avLst>
            </a:prstGeom>
            <a:noFill/>
            <a:ln w="19050">
              <a:solidFill>
                <a:schemeClr val="bg1">
                  <a:lumMod val="65000"/>
                </a:schemeClr>
              </a:solidFill>
            </a:ln>
          </p:spPr>
          <p:txBody>
            <a:bodyPr wrap="none" rtlCol="0" anchor="ctr">
              <a:noAutofit/>
            </a:bodyPr>
            <a:lstStyle/>
            <a:p>
              <a:pPr algn="ctr"/>
              <a:r>
                <a:rPr lang="en-US" altLang="zh-CN" sz="2400" b="1" dirty="0" smtClean="0">
                  <a:solidFill>
                    <a:schemeClr val="bg1">
                      <a:lumMod val="65000"/>
                    </a:schemeClr>
                  </a:solidFill>
                  <a:latin typeface="微软雅黑" pitchFamily="34" charset="-122"/>
                  <a:ea typeface="微软雅黑" pitchFamily="34" charset="-122"/>
                </a:rPr>
                <a:t>Evaluation</a:t>
              </a:r>
              <a:endParaRPr lang="zh-CN" altLang="en-US" sz="2400" b="1" dirty="0">
                <a:solidFill>
                  <a:schemeClr val="bg1">
                    <a:lumMod val="65000"/>
                  </a:schemeClr>
                </a:solidFill>
                <a:latin typeface="微软雅黑" pitchFamily="34" charset="-122"/>
                <a:ea typeface="微软雅黑" pitchFamily="34" charset="-122"/>
              </a:endParaRPr>
            </a:p>
          </p:txBody>
        </p:sp>
        <p:cxnSp>
          <p:nvCxnSpPr>
            <p:cNvPr id="92" name="直接连接符 91"/>
            <p:cNvCxnSpPr/>
            <p:nvPr/>
          </p:nvCxnSpPr>
          <p:spPr>
            <a:xfrm>
              <a:off x="5626508" y="1743788"/>
              <a:ext cx="0" cy="42068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93" name="流程图: 联系 92"/>
            <p:cNvSpPr/>
            <p:nvPr/>
          </p:nvSpPr>
          <p:spPr>
            <a:xfrm>
              <a:off x="5535558" y="1724471"/>
              <a:ext cx="169589" cy="169589"/>
            </a:xfrm>
            <a:prstGeom prst="flowChartConnector">
              <a:avLst/>
            </a:prstGeom>
            <a:solidFill>
              <a:srgbClr val="00B0F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itchFamily="34" charset="-122"/>
                <a:ea typeface="微软雅黑" pitchFamily="34" charset="-122"/>
              </a:endParaRPr>
            </a:p>
          </p:txBody>
        </p:sp>
        <p:cxnSp>
          <p:nvCxnSpPr>
            <p:cNvPr id="94" name="直接连接符 93"/>
            <p:cNvCxnSpPr/>
            <p:nvPr/>
          </p:nvCxnSpPr>
          <p:spPr>
            <a:xfrm>
              <a:off x="5632781" y="2152421"/>
              <a:ext cx="321323"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95" name="组合 94"/>
          <p:cNvGrpSpPr/>
          <p:nvPr/>
        </p:nvGrpSpPr>
        <p:grpSpPr>
          <a:xfrm>
            <a:off x="1268366" y="1340768"/>
            <a:ext cx="3375642" cy="853106"/>
            <a:chOff x="5535558" y="1311371"/>
            <a:chExt cx="2317027" cy="853106"/>
          </a:xfrm>
        </p:grpSpPr>
        <p:sp>
          <p:nvSpPr>
            <p:cNvPr id="96" name="TextBox 95"/>
            <p:cNvSpPr txBox="1"/>
            <p:nvPr/>
          </p:nvSpPr>
          <p:spPr>
            <a:xfrm>
              <a:off x="5620337" y="1311371"/>
              <a:ext cx="2232248" cy="841378"/>
            </a:xfrm>
            <a:prstGeom prst="roundRect">
              <a:avLst>
                <a:gd name="adj" fmla="val 8176"/>
              </a:avLst>
            </a:prstGeom>
            <a:noFill/>
            <a:ln w="19050">
              <a:solidFill>
                <a:schemeClr val="bg1">
                  <a:lumMod val="65000"/>
                </a:schemeClr>
              </a:solidFill>
            </a:ln>
          </p:spPr>
          <p:txBody>
            <a:bodyPr wrap="none" rtlCol="0" anchor="ctr">
              <a:noAutofit/>
            </a:bodyPr>
            <a:lstStyle/>
            <a:p>
              <a:pPr algn="ctr"/>
              <a:r>
                <a:rPr lang="en-US" altLang="zh-CN" sz="2400" b="1" dirty="0" smtClean="0">
                  <a:solidFill>
                    <a:schemeClr val="bg1">
                      <a:lumMod val="65000"/>
                    </a:schemeClr>
                  </a:solidFill>
                  <a:latin typeface="微软雅黑" pitchFamily="34" charset="-122"/>
                  <a:ea typeface="微软雅黑" pitchFamily="34" charset="-122"/>
                </a:rPr>
                <a:t>Background</a:t>
              </a:r>
              <a:endParaRPr lang="zh-CN" altLang="en-US" sz="2400" b="1" dirty="0">
                <a:solidFill>
                  <a:schemeClr val="bg1">
                    <a:lumMod val="65000"/>
                  </a:schemeClr>
                </a:solidFill>
                <a:latin typeface="微软雅黑" pitchFamily="34" charset="-122"/>
                <a:ea typeface="微软雅黑" pitchFamily="34" charset="-122"/>
              </a:endParaRPr>
            </a:p>
          </p:txBody>
        </p:sp>
        <p:cxnSp>
          <p:nvCxnSpPr>
            <p:cNvPr id="97" name="直接连接符 96"/>
            <p:cNvCxnSpPr/>
            <p:nvPr/>
          </p:nvCxnSpPr>
          <p:spPr>
            <a:xfrm>
              <a:off x="5626508" y="1743788"/>
              <a:ext cx="0" cy="420689"/>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98" name="流程图: 联系 97"/>
            <p:cNvSpPr/>
            <p:nvPr/>
          </p:nvSpPr>
          <p:spPr>
            <a:xfrm>
              <a:off x="5535558" y="1724471"/>
              <a:ext cx="169589" cy="169589"/>
            </a:xfrm>
            <a:prstGeom prst="flowChartConnector">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itchFamily="34" charset="-122"/>
                <a:ea typeface="微软雅黑" pitchFamily="34" charset="-122"/>
              </a:endParaRPr>
            </a:p>
          </p:txBody>
        </p:sp>
        <p:cxnSp>
          <p:nvCxnSpPr>
            <p:cNvPr id="99" name="直接连接符 98"/>
            <p:cNvCxnSpPr/>
            <p:nvPr/>
          </p:nvCxnSpPr>
          <p:spPr>
            <a:xfrm>
              <a:off x="5632781" y="2148655"/>
              <a:ext cx="321323"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03" name="流程图: 联系 102"/>
          <p:cNvSpPr/>
          <p:nvPr/>
        </p:nvSpPr>
        <p:spPr>
          <a:xfrm>
            <a:off x="2195736" y="4843587"/>
            <a:ext cx="244858" cy="169589"/>
          </a:xfrm>
          <a:prstGeom prst="flowChartConnector">
            <a:avLst/>
          </a:prstGeom>
          <a:solidFill>
            <a:srgbClr val="92D05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itchFamily="34" charset="-122"/>
              <a:ea typeface="微软雅黑" pitchFamily="34" charset="-122"/>
            </a:endParaRPr>
          </a:p>
        </p:txBody>
      </p:sp>
      <p:grpSp>
        <p:nvGrpSpPr>
          <p:cNvPr id="105" name="组合 104"/>
          <p:cNvGrpSpPr/>
          <p:nvPr/>
        </p:nvGrpSpPr>
        <p:grpSpPr>
          <a:xfrm>
            <a:off x="1968641" y="2375628"/>
            <a:ext cx="3359009" cy="853106"/>
            <a:chOff x="5535558" y="1311371"/>
            <a:chExt cx="2751600" cy="853106"/>
          </a:xfrm>
        </p:grpSpPr>
        <p:sp>
          <p:nvSpPr>
            <p:cNvPr id="106" name="TextBox 105"/>
            <p:cNvSpPr txBox="1"/>
            <p:nvPr/>
          </p:nvSpPr>
          <p:spPr>
            <a:xfrm>
              <a:off x="5620336" y="1311371"/>
              <a:ext cx="2666822" cy="841378"/>
            </a:xfrm>
            <a:prstGeom prst="roundRect">
              <a:avLst>
                <a:gd name="adj" fmla="val 8176"/>
              </a:avLst>
            </a:prstGeom>
            <a:noFill/>
            <a:ln w="19050">
              <a:solidFill>
                <a:schemeClr val="bg1">
                  <a:lumMod val="65000"/>
                </a:schemeClr>
              </a:solidFill>
            </a:ln>
          </p:spPr>
          <p:txBody>
            <a:bodyPr wrap="none" rtlCol="0" anchor="ctr">
              <a:noAutofit/>
            </a:bodyPr>
            <a:lstStyle/>
            <a:p>
              <a:pPr algn="ctr"/>
              <a:r>
                <a:rPr lang="en-US" altLang="zh-CN" sz="2400" b="1" dirty="0" err="1" smtClean="0">
                  <a:solidFill>
                    <a:srgbClr val="00B0F0"/>
                  </a:solidFill>
                  <a:latin typeface="微软雅黑" pitchFamily="34" charset="-122"/>
                  <a:ea typeface="微软雅黑" pitchFamily="34" charset="-122"/>
                </a:rPr>
                <a:t>Volans</a:t>
              </a:r>
              <a:endParaRPr lang="zh-CN" altLang="en-US" sz="2400" b="1" dirty="0">
                <a:solidFill>
                  <a:srgbClr val="00B0F0"/>
                </a:solidFill>
                <a:latin typeface="微软雅黑" pitchFamily="34" charset="-122"/>
                <a:ea typeface="微软雅黑" pitchFamily="34" charset="-122"/>
              </a:endParaRPr>
            </a:p>
          </p:txBody>
        </p:sp>
        <p:cxnSp>
          <p:nvCxnSpPr>
            <p:cNvPr id="107" name="直接连接符 106"/>
            <p:cNvCxnSpPr/>
            <p:nvPr/>
          </p:nvCxnSpPr>
          <p:spPr>
            <a:xfrm>
              <a:off x="5626508" y="1743788"/>
              <a:ext cx="0" cy="420689"/>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108" name="流程图: 联系 107"/>
            <p:cNvSpPr/>
            <p:nvPr/>
          </p:nvSpPr>
          <p:spPr>
            <a:xfrm>
              <a:off x="5535558" y="1724471"/>
              <a:ext cx="169589" cy="169589"/>
            </a:xfrm>
            <a:prstGeom prst="flowChartConnector">
              <a:avLst/>
            </a:prstGeom>
            <a:solidFill>
              <a:schemeClr val="accent2">
                <a:lumMod val="60000"/>
                <a:lumOff val="4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itchFamily="34" charset="-122"/>
                <a:ea typeface="微软雅黑" pitchFamily="34" charset="-122"/>
              </a:endParaRPr>
            </a:p>
          </p:txBody>
        </p:sp>
        <p:cxnSp>
          <p:nvCxnSpPr>
            <p:cNvPr id="109" name="直接连接符 108"/>
            <p:cNvCxnSpPr/>
            <p:nvPr/>
          </p:nvCxnSpPr>
          <p:spPr>
            <a:xfrm>
              <a:off x="5632781" y="2148655"/>
              <a:ext cx="321323"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72" name="直接连接符 71"/>
          <p:cNvCxnSpPr/>
          <p:nvPr/>
        </p:nvCxnSpPr>
        <p:spPr>
          <a:xfrm>
            <a:off x="2317181" y="5013545"/>
            <a:ext cx="0" cy="42068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2325557" y="5422178"/>
            <a:ext cx="429061"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标题 3"/>
          <p:cNvSpPr>
            <a:spLocks noGrp="1"/>
          </p:cNvSpPr>
          <p:nvPr>
            <p:ph type="title"/>
          </p:nvPr>
        </p:nvSpPr>
        <p:spPr/>
        <p:txBody>
          <a:bodyPr/>
          <a:lstStyle/>
          <a:p>
            <a:r>
              <a:rPr lang="en-US" altLang="zh-CN" dirty="0" smtClean="0"/>
              <a:t>Outline</a:t>
            </a:r>
            <a:endParaRPr lang="zh-CN" altLang="en-US" dirty="0"/>
          </a:p>
        </p:txBody>
      </p:sp>
    </p:spTree>
    <p:extLst>
      <p:ext uri="{BB962C8B-B14F-4D97-AF65-F5344CB8AC3E}">
        <p14:creationId xmlns:p14="http://schemas.microsoft.com/office/powerpoint/2010/main" xmlns="" val="4220698880"/>
      </p:ext>
    </p:extLst>
  </p:cSld>
  <p:clrMapOvr>
    <a:masterClrMapping/>
  </p:clrMapOvr>
  <mc:AlternateContent xmlns:mc="http://schemas.openxmlformats.org/markup-compatibility/2006">
    <mc:Choice xmlns:p14="http://schemas.microsoft.com/office/powerpoint/2010/main" xmlns="" Requires="p14">
      <p:transition spd="slow" p14:dur="2000" advTm="1319"/>
    </mc:Choice>
    <mc:Fallback>
      <p:transition spd="slow" advTm="1319"/>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683568" y="1285860"/>
            <a:ext cx="8352928" cy="4840303"/>
          </a:xfrm>
        </p:spPr>
        <p:txBody>
          <a:bodyPr>
            <a:normAutofit/>
          </a:bodyPr>
          <a:lstStyle/>
          <a:p>
            <a:pPr>
              <a:buSzPct val="60000"/>
              <a:buFont typeface="Wingdings" panose="05000000000000000000" pitchFamily="2" charset="2"/>
              <a:buChar char="l"/>
            </a:pPr>
            <a:r>
              <a:rPr lang="en-US" altLang="zh-CN" dirty="0"/>
              <a:t>Vehicles and RSUs are equipped with GPS, digital maps, and the locations of </a:t>
            </a:r>
            <a:r>
              <a:rPr lang="en-US" altLang="zh-CN" dirty="0" smtClean="0"/>
              <a:t>POIs</a:t>
            </a:r>
            <a:endParaRPr lang="en-US" altLang="zh-CN" dirty="0"/>
          </a:p>
          <a:p>
            <a:pPr>
              <a:buSzPct val="60000"/>
              <a:buFont typeface="Wingdings" panose="05000000000000000000" pitchFamily="2" charset="2"/>
              <a:buChar char="l"/>
            </a:pPr>
            <a:r>
              <a:rPr lang="en-US" altLang="zh-CN" dirty="0"/>
              <a:t>The trajectories of vehicles can be collected </a:t>
            </a:r>
            <a:r>
              <a:rPr lang="en-US" altLang="zh-CN" dirty="0" smtClean="0"/>
              <a:t>effectively</a:t>
            </a:r>
            <a:endParaRPr lang="zh-CN" altLang="en-US" dirty="0"/>
          </a:p>
        </p:txBody>
      </p:sp>
      <p:sp>
        <p:nvSpPr>
          <p:cNvPr id="4" name="标题 3"/>
          <p:cNvSpPr>
            <a:spLocks noGrp="1"/>
          </p:cNvSpPr>
          <p:nvPr>
            <p:ph type="title"/>
          </p:nvPr>
        </p:nvSpPr>
        <p:spPr/>
        <p:txBody>
          <a:bodyPr/>
          <a:lstStyle/>
          <a:p>
            <a:r>
              <a:rPr lang="en-US" altLang="zh-CN" dirty="0" smtClean="0">
                <a:solidFill>
                  <a:srgbClr val="00B0F0"/>
                </a:solidFill>
              </a:rPr>
              <a:t>Assumptions</a:t>
            </a:r>
            <a:endParaRPr lang="zh-CN" altLang="en-US" dirty="0"/>
          </a:p>
        </p:txBody>
      </p:sp>
    </p:spTree>
    <p:extLst>
      <p:ext uri="{BB962C8B-B14F-4D97-AF65-F5344CB8AC3E}">
        <p14:creationId xmlns:p14="http://schemas.microsoft.com/office/powerpoint/2010/main" xmlns="" val="3520387386"/>
      </p:ext>
    </p:extLst>
  </p:cSld>
  <p:clrMapOvr>
    <a:masterClrMapping/>
  </p:clrMapOvr>
  <mc:AlternateContent xmlns:mc="http://schemas.openxmlformats.org/markup-compatibility/2006">
    <mc:Choice xmlns:p14="http://schemas.microsoft.com/office/powerpoint/2010/main" xmlns="" Requires="p14">
      <p:transition spd="slow" p14:dur="2000" advTm="19222"/>
    </mc:Choice>
    <mc:Fallback>
      <p:transition spd="slow" advTm="19222"/>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179512" y="1285860"/>
            <a:ext cx="8964488" cy="4840303"/>
          </a:xfrm>
        </p:spPr>
        <p:txBody>
          <a:bodyPr>
            <a:normAutofit/>
          </a:bodyPr>
          <a:lstStyle/>
          <a:p>
            <a:pPr>
              <a:buSzPct val="60000"/>
              <a:buFont typeface="Wingdings" panose="05000000000000000000" pitchFamily="2" charset="2"/>
              <a:buChar char="l"/>
            </a:pPr>
            <a:r>
              <a:rPr lang="en-US" altLang="zh-CN" dirty="0"/>
              <a:t>C</a:t>
            </a:r>
            <a:r>
              <a:rPr lang="en-US" altLang="zh-CN" dirty="0" smtClean="0"/>
              <a:t>onstruct </a:t>
            </a:r>
            <a:r>
              <a:rPr lang="en-US" altLang="zh-CN" dirty="0"/>
              <a:t>a weighted </a:t>
            </a:r>
            <a:r>
              <a:rPr lang="en-US" altLang="zh-CN" dirty="0" smtClean="0"/>
              <a:t>undirected graph </a:t>
            </a:r>
            <a:r>
              <a:rPr lang="en-US" altLang="zh-CN" b="1" i="1" dirty="0" smtClean="0"/>
              <a:t>G(V, </a:t>
            </a:r>
            <a:r>
              <a:rPr lang="en-US" altLang="zh-CN" b="1" i="1" dirty="0"/>
              <a:t>E) </a:t>
            </a:r>
            <a:r>
              <a:rPr lang="en-US" altLang="zh-CN" dirty="0"/>
              <a:t>for the </a:t>
            </a:r>
            <a:r>
              <a:rPr lang="en-US" altLang="zh-CN" dirty="0" smtClean="0"/>
              <a:t>VANET</a:t>
            </a:r>
          </a:p>
          <a:p>
            <a:pPr lvl="1">
              <a:buSzPct val="60000"/>
              <a:buFont typeface="Wingdings" panose="05000000000000000000" pitchFamily="2" charset="2"/>
              <a:buChar char="l"/>
            </a:pPr>
            <a:r>
              <a:rPr lang="en-US" altLang="zh-CN" dirty="0"/>
              <a:t>E</a:t>
            </a:r>
            <a:r>
              <a:rPr lang="en-US" altLang="zh-CN" dirty="0" smtClean="0"/>
              <a:t>ach intersection is </a:t>
            </a:r>
            <a:r>
              <a:rPr lang="en-US" altLang="zh-CN" dirty="0"/>
              <a:t>mapped to a vertex in the set </a:t>
            </a:r>
            <a:r>
              <a:rPr lang="en-US" altLang="zh-CN" b="1" i="1" dirty="0" smtClean="0"/>
              <a:t>V</a:t>
            </a:r>
          </a:p>
          <a:p>
            <a:pPr lvl="2">
              <a:buSzPct val="60000"/>
              <a:buFont typeface="Wingdings" panose="05000000000000000000" pitchFamily="2" charset="2"/>
              <a:buChar char="l"/>
            </a:pPr>
            <a:r>
              <a:rPr lang="en-US" altLang="zh-CN" dirty="0" smtClean="0"/>
              <a:t>Each vertex v</a:t>
            </a:r>
            <a:r>
              <a:rPr lang="en-US" altLang="zh-CN" baseline="-25000" dirty="0" smtClean="0"/>
              <a:t>i</a:t>
            </a:r>
            <a:r>
              <a:rPr lang="en-US" altLang="zh-CN" dirty="0" smtClean="0"/>
              <a:t> is a tuple in the form of &lt; </a:t>
            </a:r>
            <a:r>
              <a:rPr lang="en-US" altLang="zh-CN" dirty="0" err="1" smtClean="0"/>
              <a:t>loc</a:t>
            </a:r>
            <a:r>
              <a:rPr lang="en-US" altLang="zh-CN" dirty="0"/>
              <a:t>,</a:t>
            </a:r>
            <a:r>
              <a:rPr lang="en-US" altLang="zh-CN" dirty="0" smtClean="0"/>
              <a:t> </a:t>
            </a:r>
            <a:r>
              <a:rPr lang="en-US" altLang="zh-CN" dirty="0" err="1"/>
              <a:t>rsu</a:t>
            </a:r>
            <a:r>
              <a:rPr lang="en-US" altLang="zh-CN" dirty="0"/>
              <a:t> </a:t>
            </a:r>
            <a:r>
              <a:rPr lang="en-US" altLang="zh-CN" dirty="0" smtClean="0"/>
              <a:t>&gt;</a:t>
            </a:r>
          </a:p>
          <a:p>
            <a:pPr lvl="3">
              <a:buSzPct val="60000"/>
              <a:buFont typeface="Wingdings" panose="05000000000000000000" pitchFamily="2" charset="2"/>
              <a:buChar char="l"/>
            </a:pPr>
            <a:r>
              <a:rPr lang="en-US" altLang="zh-CN" dirty="0" err="1" smtClean="0"/>
              <a:t>v</a:t>
            </a:r>
            <a:r>
              <a:rPr lang="en-US" altLang="zh-CN" baseline="-25000" dirty="0" err="1" smtClean="0"/>
              <a:t>i</a:t>
            </a:r>
            <a:r>
              <a:rPr lang="en-US" altLang="zh-CN" dirty="0" err="1" smtClean="0"/>
              <a:t>.loc</a:t>
            </a:r>
            <a:r>
              <a:rPr lang="en-US" altLang="zh-CN" dirty="0" smtClean="0"/>
              <a:t> </a:t>
            </a:r>
            <a:r>
              <a:rPr lang="en-US" altLang="zh-CN" dirty="0"/>
              <a:t>is the </a:t>
            </a:r>
            <a:r>
              <a:rPr lang="en-US" altLang="zh-CN" dirty="0" smtClean="0"/>
              <a:t>location of </a:t>
            </a:r>
            <a:r>
              <a:rPr lang="en-US" altLang="zh-CN" dirty="0"/>
              <a:t>v</a:t>
            </a:r>
            <a:r>
              <a:rPr lang="en-US" altLang="zh-CN" baseline="-25000" dirty="0"/>
              <a:t>i</a:t>
            </a:r>
            <a:r>
              <a:rPr lang="en-US" altLang="zh-CN" dirty="0"/>
              <a:t> </a:t>
            </a:r>
            <a:endParaRPr lang="en-US" altLang="zh-CN" dirty="0" smtClean="0"/>
          </a:p>
          <a:p>
            <a:pPr lvl="3">
              <a:buSzPct val="60000"/>
              <a:buFont typeface="Wingdings" panose="05000000000000000000" pitchFamily="2" charset="2"/>
              <a:buChar char="l"/>
            </a:pPr>
            <a:r>
              <a:rPr lang="en-US" altLang="zh-CN" dirty="0" err="1" smtClean="0"/>
              <a:t>v</a:t>
            </a:r>
            <a:r>
              <a:rPr lang="en-US" altLang="zh-CN" baseline="-25000" dirty="0" err="1" smtClean="0"/>
              <a:t>i</a:t>
            </a:r>
            <a:r>
              <a:rPr lang="en-US" altLang="zh-CN" dirty="0" err="1" smtClean="0"/>
              <a:t>.rsu</a:t>
            </a:r>
            <a:r>
              <a:rPr lang="en-US" altLang="zh-CN" dirty="0" smtClean="0"/>
              <a:t> </a:t>
            </a:r>
            <a:r>
              <a:rPr lang="en-US" altLang="zh-CN" dirty="0"/>
              <a:t>is a Boolean variable that 1 means </a:t>
            </a:r>
            <a:r>
              <a:rPr lang="en-US" altLang="zh-CN" dirty="0" smtClean="0"/>
              <a:t>there is </a:t>
            </a:r>
            <a:r>
              <a:rPr lang="en-US" altLang="zh-CN" dirty="0"/>
              <a:t>an RSU at v</a:t>
            </a:r>
            <a:r>
              <a:rPr lang="en-US" altLang="zh-CN" baseline="-25000" dirty="0"/>
              <a:t>i</a:t>
            </a:r>
          </a:p>
          <a:p>
            <a:pPr lvl="1">
              <a:buSzPct val="60000"/>
              <a:buFont typeface="Wingdings" panose="05000000000000000000" pitchFamily="2" charset="2"/>
              <a:buChar char="l"/>
            </a:pPr>
            <a:r>
              <a:rPr lang="en-US" altLang="zh-CN" dirty="0"/>
              <a:t>E</a:t>
            </a:r>
            <a:r>
              <a:rPr lang="en-US" altLang="zh-CN" dirty="0" smtClean="0"/>
              <a:t>ach road segment is mapped to an edge in the set </a:t>
            </a:r>
            <a:r>
              <a:rPr lang="en-US" altLang="zh-CN" b="1" i="1" dirty="0" smtClean="0"/>
              <a:t>E</a:t>
            </a:r>
            <a:endParaRPr lang="en-US" altLang="zh-CN" b="1" dirty="0"/>
          </a:p>
          <a:p>
            <a:pPr lvl="1"/>
            <a:endParaRPr lang="en-US" altLang="zh-CN" b="1" i="1" dirty="0" smtClean="0"/>
          </a:p>
        </p:txBody>
      </p:sp>
      <p:sp>
        <p:nvSpPr>
          <p:cNvPr id="4" name="标题 3"/>
          <p:cNvSpPr>
            <a:spLocks noGrp="1"/>
          </p:cNvSpPr>
          <p:nvPr>
            <p:ph type="title"/>
          </p:nvPr>
        </p:nvSpPr>
        <p:spPr/>
        <p:txBody>
          <a:bodyPr/>
          <a:lstStyle/>
          <a:p>
            <a:r>
              <a:rPr lang="en-US" altLang="zh-CN" dirty="0" smtClean="0"/>
              <a:t>Problem Formulation</a:t>
            </a:r>
            <a:endParaRPr lang="zh-CN" altLang="en-US" dirty="0"/>
          </a:p>
        </p:txBody>
      </p:sp>
    </p:spTree>
    <p:extLst>
      <p:ext uri="{BB962C8B-B14F-4D97-AF65-F5344CB8AC3E}">
        <p14:creationId xmlns:p14="http://schemas.microsoft.com/office/powerpoint/2010/main" xmlns="" val="1696347434"/>
      </p:ext>
    </p:extLst>
  </p:cSld>
  <p:clrMapOvr>
    <a:masterClrMapping/>
  </p:clrMapOvr>
  <mc:AlternateContent xmlns:mc="http://schemas.openxmlformats.org/markup-compatibility/2006">
    <mc:Choice xmlns:p14="http://schemas.microsoft.com/office/powerpoint/2010/main" xmlns="" Requires="p14">
      <p:transition spd="slow" p14:dur="2000" advTm="40697"/>
    </mc:Choice>
    <mc:Fallback>
      <p:transition spd="slow" advTm="40697"/>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457200" y="1072686"/>
            <a:ext cx="8229600" cy="5092618"/>
          </a:xfrm>
        </p:spPr>
        <p:txBody>
          <a:bodyPr>
            <a:normAutofit/>
          </a:bodyPr>
          <a:lstStyle/>
          <a:p>
            <a:pPr>
              <a:lnSpc>
                <a:spcPts val="2000"/>
              </a:lnSpc>
              <a:spcBef>
                <a:spcPts val="0"/>
              </a:spcBef>
              <a:buSzPct val="60000"/>
              <a:buFont typeface="Wingdings" panose="05000000000000000000" pitchFamily="2" charset="2"/>
              <a:buChar char="l"/>
            </a:pPr>
            <a:r>
              <a:rPr lang="en-US" altLang="zh-CN" dirty="0"/>
              <a:t>The weight of edge </a:t>
            </a:r>
            <a:r>
              <a:rPr lang="en-US" altLang="zh-CN" i="1" dirty="0"/>
              <a:t>e(v</a:t>
            </a:r>
            <a:r>
              <a:rPr lang="en-US" altLang="zh-CN" i="1" baseline="-25000" dirty="0"/>
              <a:t>i</a:t>
            </a:r>
            <a:r>
              <a:rPr lang="en-US" altLang="zh-CN" i="1" dirty="0"/>
              <a:t>, v</a:t>
            </a:r>
            <a:r>
              <a:rPr lang="en-US" altLang="zh-CN" i="1" baseline="-25000" dirty="0"/>
              <a:t>j</a:t>
            </a:r>
            <a:r>
              <a:rPr lang="en-US" altLang="zh-CN" i="1" dirty="0" smtClean="0"/>
              <a:t>)</a:t>
            </a:r>
          </a:p>
          <a:p>
            <a:pPr marL="0" indent="0">
              <a:lnSpc>
                <a:spcPts val="2000"/>
              </a:lnSpc>
              <a:spcBef>
                <a:spcPts val="0"/>
              </a:spcBef>
              <a:buNone/>
            </a:pPr>
            <a:endParaRPr lang="en-US" altLang="zh-CN" dirty="0" smtClean="0"/>
          </a:p>
          <a:p>
            <a:pPr marL="0" indent="0">
              <a:lnSpc>
                <a:spcPts val="2000"/>
              </a:lnSpc>
              <a:spcBef>
                <a:spcPts val="0"/>
              </a:spcBef>
              <a:buNone/>
            </a:pPr>
            <a:endParaRPr lang="en-US" altLang="zh-CN" dirty="0" smtClean="0"/>
          </a:p>
          <a:p>
            <a:pPr marL="0" indent="0">
              <a:lnSpc>
                <a:spcPts val="2000"/>
              </a:lnSpc>
              <a:spcBef>
                <a:spcPts val="0"/>
              </a:spcBef>
              <a:buNone/>
            </a:pPr>
            <a:endParaRPr lang="en-US" altLang="zh-CN" dirty="0" smtClean="0"/>
          </a:p>
          <a:p>
            <a:pPr marL="0" indent="0">
              <a:lnSpc>
                <a:spcPts val="2000"/>
              </a:lnSpc>
              <a:spcBef>
                <a:spcPts val="0"/>
              </a:spcBef>
              <a:buNone/>
            </a:pPr>
            <a:endParaRPr lang="en-US" altLang="zh-CN" dirty="0"/>
          </a:p>
          <a:p>
            <a:pPr>
              <a:lnSpc>
                <a:spcPts val="2000"/>
              </a:lnSpc>
              <a:spcBef>
                <a:spcPts val="0"/>
              </a:spcBef>
              <a:buSzPct val="60000"/>
              <a:buFont typeface="Wingdings" panose="05000000000000000000" pitchFamily="2" charset="2"/>
              <a:buChar char="l"/>
            </a:pPr>
            <a:r>
              <a:rPr lang="en-US" altLang="zh-CN" i="1" dirty="0"/>
              <a:t>C</a:t>
            </a:r>
            <a:r>
              <a:rPr lang="en-US" altLang="zh-CN" i="1" baseline="-25000" dirty="0"/>
              <a:t>e</a:t>
            </a:r>
            <a:r>
              <a:rPr lang="en-US" altLang="zh-CN" dirty="0"/>
              <a:t>: the average transmission distance ratio</a:t>
            </a:r>
          </a:p>
          <a:p>
            <a:pPr marL="0" indent="0">
              <a:lnSpc>
                <a:spcPts val="2000"/>
              </a:lnSpc>
              <a:spcBef>
                <a:spcPts val="0"/>
              </a:spcBef>
              <a:buNone/>
            </a:pPr>
            <a:endParaRPr lang="en-US" altLang="zh-CN" dirty="0"/>
          </a:p>
          <a:p>
            <a:pPr marL="0" indent="0">
              <a:lnSpc>
                <a:spcPts val="2000"/>
              </a:lnSpc>
              <a:spcBef>
                <a:spcPts val="0"/>
              </a:spcBef>
              <a:buNone/>
            </a:pPr>
            <a:endParaRPr lang="en-US" altLang="zh-CN" dirty="0" smtClean="0"/>
          </a:p>
          <a:p>
            <a:pPr marL="0" indent="0">
              <a:lnSpc>
                <a:spcPts val="2000"/>
              </a:lnSpc>
              <a:spcBef>
                <a:spcPts val="0"/>
              </a:spcBef>
              <a:buNone/>
            </a:pPr>
            <a:endParaRPr lang="en-US" altLang="zh-CN" dirty="0" smtClean="0"/>
          </a:p>
          <a:p>
            <a:pPr marL="0" indent="0">
              <a:lnSpc>
                <a:spcPts val="2000"/>
              </a:lnSpc>
              <a:spcBef>
                <a:spcPts val="0"/>
              </a:spcBef>
              <a:buNone/>
            </a:pPr>
            <a:endParaRPr lang="en-US" altLang="zh-CN" dirty="0"/>
          </a:p>
          <a:p>
            <a:pPr marL="0" indent="0">
              <a:lnSpc>
                <a:spcPts val="2000"/>
              </a:lnSpc>
              <a:spcBef>
                <a:spcPts val="0"/>
              </a:spcBef>
              <a:buNone/>
            </a:pPr>
            <a:endParaRPr lang="en-US" altLang="zh-CN" dirty="0" smtClean="0"/>
          </a:p>
          <a:p>
            <a:pPr>
              <a:lnSpc>
                <a:spcPts val="2000"/>
              </a:lnSpc>
              <a:spcBef>
                <a:spcPts val="0"/>
              </a:spcBef>
              <a:buSzPct val="60000"/>
              <a:buFont typeface="Wingdings" panose="05000000000000000000" pitchFamily="2" charset="2"/>
              <a:buChar char="l"/>
            </a:pPr>
            <a:r>
              <a:rPr lang="en-US" altLang="zh-CN" i="1" dirty="0"/>
              <a:t>O</a:t>
            </a:r>
            <a:r>
              <a:rPr lang="en-US" altLang="zh-CN" i="1" baseline="-25000" dirty="0"/>
              <a:t>e</a:t>
            </a:r>
            <a:r>
              <a:rPr lang="en-US" altLang="zh-CN" i="1" dirty="0"/>
              <a:t>()</a:t>
            </a:r>
            <a:r>
              <a:rPr lang="en-US" altLang="zh-CN" dirty="0"/>
              <a:t>: transmission distance on edge e</a:t>
            </a:r>
            <a:endParaRPr lang="zh-CN" altLang="en-US" dirty="0"/>
          </a:p>
          <a:p>
            <a:pPr marL="0" indent="0">
              <a:lnSpc>
                <a:spcPts val="2000"/>
              </a:lnSpc>
              <a:spcBef>
                <a:spcPts val="0"/>
              </a:spcBef>
              <a:buNone/>
            </a:pPr>
            <a:endParaRPr lang="zh-CN" altLang="en-US" dirty="0"/>
          </a:p>
        </p:txBody>
      </p:sp>
      <p:pic>
        <p:nvPicPr>
          <p:cNvPr id="4" name="Picture 2"/>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894717" y="1484784"/>
            <a:ext cx="5976664" cy="7920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标题 5"/>
          <p:cNvSpPr>
            <a:spLocks noGrp="1"/>
          </p:cNvSpPr>
          <p:nvPr>
            <p:ph type="title"/>
          </p:nvPr>
        </p:nvSpPr>
        <p:spPr/>
        <p:txBody>
          <a:bodyPr/>
          <a:lstStyle/>
          <a:p>
            <a:r>
              <a:rPr lang="en-US" altLang="zh-CN" dirty="0" smtClean="0"/>
              <a:t>Problem Formulation</a:t>
            </a:r>
            <a:endParaRPr lang="zh-CN" altLang="en-US" dirty="0"/>
          </a:p>
        </p:txBody>
      </p:sp>
      <p:pic>
        <p:nvPicPr>
          <p:cNvPr id="2050" name="Picture 2"/>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894717" y="2780928"/>
            <a:ext cx="6362700" cy="1008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1187624" y="4416812"/>
            <a:ext cx="6305575" cy="23134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ustDataLst>
      <p:tags r:id="rId1"/>
    </p:custDataLst>
  </p:cSld>
  <p:clrMapOvr>
    <a:masterClrMapping/>
  </p:clrMapOvr>
  <mc:AlternateContent xmlns:mc="http://schemas.openxmlformats.org/markup-compatibility/2006">
    <mc:Choice xmlns:p14="http://schemas.microsoft.com/office/powerpoint/2010/main" xmlns="" Requires="p14">
      <p:transition spd="slow" p14:dur="2000" advTm="49567"/>
    </mc:Choice>
    <mc:Fallback>
      <p:transition spd="slow" advTm="495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457200" y="1072686"/>
            <a:ext cx="8229600" cy="5092618"/>
          </a:xfrm>
        </p:spPr>
        <p:txBody>
          <a:bodyPr>
            <a:normAutofit/>
          </a:bodyPr>
          <a:lstStyle/>
          <a:p>
            <a:pPr marL="0" indent="0">
              <a:lnSpc>
                <a:spcPts val="2000"/>
              </a:lnSpc>
              <a:spcBef>
                <a:spcPts val="0"/>
              </a:spcBef>
              <a:buNone/>
            </a:pPr>
            <a:endParaRPr lang="en-US" altLang="zh-CN" i="1" dirty="0" smtClean="0"/>
          </a:p>
          <a:p>
            <a:pPr marL="0" indent="0">
              <a:lnSpc>
                <a:spcPts val="2000"/>
              </a:lnSpc>
              <a:spcBef>
                <a:spcPts val="0"/>
              </a:spcBef>
              <a:buNone/>
            </a:pPr>
            <a:endParaRPr lang="en-US" altLang="zh-CN" dirty="0" smtClean="0"/>
          </a:p>
        </p:txBody>
      </p:sp>
      <p:sp>
        <p:nvSpPr>
          <p:cNvPr id="6" name="标题 5"/>
          <p:cNvSpPr>
            <a:spLocks noGrp="1"/>
          </p:cNvSpPr>
          <p:nvPr>
            <p:ph type="title"/>
          </p:nvPr>
        </p:nvSpPr>
        <p:spPr>
          <a:xfrm>
            <a:off x="849508" y="512412"/>
            <a:ext cx="8691044" cy="396308"/>
          </a:xfrm>
        </p:spPr>
        <p:txBody>
          <a:bodyPr/>
          <a:lstStyle/>
          <a:p>
            <a:r>
              <a:rPr lang="en-US" altLang="zh-CN" dirty="0" smtClean="0"/>
              <a:t>Example of </a:t>
            </a:r>
            <a:r>
              <a:rPr lang="en-US" altLang="zh-CN" dirty="0" err="1" smtClean="0"/>
              <a:t>O</a:t>
            </a:r>
            <a:r>
              <a:rPr lang="en-US" altLang="zh-CN" baseline="-25000" dirty="0" err="1" smtClean="0"/>
              <a:t>e</a:t>
            </a:r>
            <a:r>
              <a:rPr lang="en-US" altLang="zh-CN" dirty="0" smtClean="0"/>
              <a:t>()</a:t>
            </a:r>
            <a:endParaRPr lang="zh-CN" altLang="en-US" baseline="-25000"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051720" y="1275659"/>
            <a:ext cx="5040560" cy="178119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1952447" y="3435899"/>
            <a:ext cx="5184575" cy="20298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774796163"/>
      </p:ext>
    </p:extLst>
  </p:cSld>
  <p:clrMapOvr>
    <a:masterClrMapping/>
  </p:clrMapOvr>
  <mc:AlternateContent xmlns:mc="http://schemas.openxmlformats.org/markup-compatibility/2006">
    <mc:Choice xmlns:p14="http://schemas.microsoft.com/office/powerpoint/2010/main" xmlns="" Requires="p14">
      <p:transition spd="slow" p14:dur="2000" advTm="46769"/>
    </mc:Choice>
    <mc:Fallback>
      <p:transition spd="slow" advTm="46769"/>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Problem Formulation</a:t>
            </a:r>
            <a:endParaRPr lang="zh-CN" altLang="en-US" dirty="0"/>
          </a:p>
        </p:txBody>
      </p:sp>
    </p:spTree>
    <p:extLst>
      <p:ext uri="{BB962C8B-B14F-4D97-AF65-F5344CB8AC3E}">
        <p14:creationId xmlns:p14="http://schemas.microsoft.com/office/powerpoint/2010/main" xmlns="" val="3308105363"/>
      </p:ext>
    </p:extLst>
  </p:cSld>
  <p:clrMapOvr>
    <a:masterClrMapping/>
  </p:clrMapOvr>
  <mc:AlternateContent xmlns:mc="http://schemas.openxmlformats.org/markup-compatibility/2006">
    <mc:Choice xmlns:p14="http://schemas.microsoft.com/office/powerpoint/2010/main" xmlns="" Requires="p14">
      <p:transition spd="slow" p14:dur="2000" advTm="60654"/>
    </mc:Choice>
    <mc:Fallback>
      <p:transition spd="slow" advTm="60654"/>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Problem Formulation</a:t>
            </a:r>
            <a:endParaRPr lang="zh-CN" altLang="en-US" dirty="0"/>
          </a:p>
        </p:txBody>
      </p:sp>
      <p:sp>
        <p:nvSpPr>
          <p:cNvPr id="5" name="流程图: 可选过程 4"/>
          <p:cNvSpPr/>
          <p:nvPr/>
        </p:nvSpPr>
        <p:spPr>
          <a:xfrm>
            <a:off x="72008" y="980728"/>
            <a:ext cx="9036496" cy="1152128"/>
          </a:xfrm>
          <a:prstGeom prst="flowChartAlternateProcess">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latin typeface="Times New Roman" pitchFamily="18" charset="0"/>
                <a:cs typeface="Times New Roman" pitchFamily="18" charset="0"/>
              </a:rPr>
              <a:t>According to </a:t>
            </a:r>
            <a:r>
              <a:rPr lang="en-US" altLang="zh-CN" sz="2800" dirty="0">
                <a:latin typeface="Times New Roman" pitchFamily="18" charset="0"/>
                <a:cs typeface="Times New Roman" pitchFamily="18" charset="0"/>
              </a:rPr>
              <a:t>the </a:t>
            </a:r>
            <a:r>
              <a:rPr lang="en-US" altLang="zh-CN" sz="2800" dirty="0" smtClean="0">
                <a:latin typeface="Times New Roman" pitchFamily="18" charset="0"/>
                <a:cs typeface="Times New Roman" pitchFamily="18" charset="0"/>
              </a:rPr>
              <a:t> existing work[1], only </a:t>
            </a:r>
            <a:r>
              <a:rPr lang="en-US" altLang="zh-CN" sz="2800" dirty="0" smtClean="0">
                <a:solidFill>
                  <a:srgbClr val="FF0000"/>
                </a:solidFill>
                <a:latin typeface="Times New Roman" pitchFamily="18" charset="0"/>
                <a:cs typeface="Times New Roman" pitchFamily="18" charset="0"/>
              </a:rPr>
              <a:t>intersections</a:t>
            </a:r>
            <a:r>
              <a:rPr lang="en-US" altLang="zh-CN" sz="2800" dirty="0" smtClean="0">
                <a:latin typeface="Times New Roman" pitchFamily="18" charset="0"/>
                <a:cs typeface="Times New Roman" pitchFamily="18" charset="0"/>
              </a:rPr>
              <a:t> </a:t>
            </a:r>
            <a:r>
              <a:rPr lang="en-US" altLang="zh-CN" sz="2800" dirty="0">
                <a:latin typeface="Times New Roman" pitchFamily="18" charset="0"/>
                <a:cs typeface="Times New Roman" pitchFamily="18" charset="0"/>
              </a:rPr>
              <a:t>are our candidate locations for </a:t>
            </a:r>
            <a:r>
              <a:rPr lang="en-US" altLang="zh-CN" sz="2800" dirty="0" smtClean="0">
                <a:latin typeface="Times New Roman" pitchFamily="18" charset="0"/>
                <a:cs typeface="Times New Roman" pitchFamily="18" charset="0"/>
              </a:rPr>
              <a:t>the deployment </a:t>
            </a:r>
            <a:r>
              <a:rPr lang="en-US" altLang="zh-CN" sz="2800" dirty="0">
                <a:latin typeface="Times New Roman" pitchFamily="18" charset="0"/>
                <a:cs typeface="Times New Roman" pitchFamily="18" charset="0"/>
              </a:rPr>
              <a:t>of RSUs.</a:t>
            </a:r>
            <a:endParaRPr lang="zh-CN" altLang="en-US" sz="2800" dirty="0">
              <a:solidFill>
                <a:schemeClr val="bg1"/>
              </a:solidFill>
              <a:cs typeface="Times New Roman" pitchFamily="18" charset="0"/>
            </a:endParaRPr>
          </a:p>
        </p:txBody>
      </p:sp>
      <p:sp>
        <p:nvSpPr>
          <p:cNvPr id="2" name="矩形 1"/>
          <p:cNvSpPr/>
          <p:nvPr/>
        </p:nvSpPr>
        <p:spPr>
          <a:xfrm>
            <a:off x="72008" y="5157192"/>
            <a:ext cx="8892480" cy="584775"/>
          </a:xfrm>
          <a:prstGeom prst="rect">
            <a:avLst/>
          </a:prstGeom>
        </p:spPr>
        <p:txBody>
          <a:bodyPr wrap="square">
            <a:spAutoFit/>
          </a:bodyPr>
          <a:lstStyle/>
          <a:p>
            <a:r>
              <a:rPr lang="it-IT" altLang="zh-CN" sz="1600" dirty="0" smtClean="0"/>
              <a:t>[1]Trullols</a:t>
            </a:r>
            <a:r>
              <a:rPr lang="it-IT" altLang="zh-CN" sz="1600" dirty="0"/>
              <a:t>, O</a:t>
            </a:r>
            <a:r>
              <a:rPr lang="it-IT" altLang="zh-CN" sz="1600" dirty="0" smtClean="0"/>
              <a:t>., et. al</a:t>
            </a:r>
            <a:r>
              <a:rPr lang="en-US" altLang="zh-CN" sz="1600" dirty="0" smtClean="0"/>
              <a:t>. </a:t>
            </a:r>
            <a:r>
              <a:rPr lang="en-US" altLang="zh-CN" sz="1600" dirty="0"/>
              <a:t>(2010), ‘Planning </a:t>
            </a:r>
            <a:r>
              <a:rPr lang="en-US" altLang="zh-CN" sz="1600" dirty="0" smtClean="0"/>
              <a:t>Roadside </a:t>
            </a:r>
            <a:r>
              <a:rPr lang="fr-FR" altLang="zh-CN" sz="1600" dirty="0" smtClean="0"/>
              <a:t>Infrastructure </a:t>
            </a:r>
            <a:r>
              <a:rPr lang="fr-FR" altLang="zh-CN" sz="1600" dirty="0"/>
              <a:t>for Information Dissemination </a:t>
            </a:r>
            <a:r>
              <a:rPr lang="fr-FR" altLang="zh-CN" sz="1600" dirty="0" smtClean="0"/>
              <a:t>in </a:t>
            </a:r>
            <a:r>
              <a:rPr lang="en-US" altLang="zh-CN" sz="1600" dirty="0" smtClean="0"/>
              <a:t>Intelligent </a:t>
            </a:r>
            <a:r>
              <a:rPr lang="en-US" altLang="zh-CN" sz="1600" dirty="0"/>
              <a:t>Transportation Systems’, </a:t>
            </a:r>
            <a:r>
              <a:rPr lang="en-US" altLang="zh-CN" sz="1600" i="1" dirty="0" smtClean="0"/>
              <a:t>Computer </a:t>
            </a:r>
            <a:r>
              <a:rPr lang="fr-FR" altLang="zh-CN" sz="1600" i="1" dirty="0" smtClean="0"/>
              <a:t>Communications</a:t>
            </a:r>
            <a:r>
              <a:rPr lang="fr-FR" altLang="zh-CN" sz="1600" dirty="0"/>
              <a:t>, Vol. 33, No. 4, pp.432–442.</a:t>
            </a:r>
            <a:endParaRPr lang="zh-CN" altLang="en-US" sz="1600" dirty="0"/>
          </a:p>
        </p:txBody>
      </p:sp>
    </p:spTree>
    <p:extLst>
      <p:ext uri="{BB962C8B-B14F-4D97-AF65-F5344CB8AC3E}">
        <p14:creationId xmlns:p14="http://schemas.microsoft.com/office/powerpoint/2010/main" xmlns="" val="1625238952"/>
      </p:ext>
    </p:extLst>
  </p:cSld>
  <p:clrMapOvr>
    <a:masterClrMapping/>
  </p:clrMapOvr>
  <mc:AlternateContent xmlns:mc="http://schemas.openxmlformats.org/markup-compatibility/2006">
    <mc:Choice xmlns:p14="http://schemas.microsoft.com/office/powerpoint/2010/main" xmlns="" Requires="p14">
      <p:transition spd="slow" p14:dur="2000" advTm="60654"/>
    </mc:Choice>
    <mc:Fallback>
      <p:transition spd="slow" advTm="60654"/>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extBox 70"/>
          <p:cNvSpPr txBox="1"/>
          <p:nvPr/>
        </p:nvSpPr>
        <p:spPr>
          <a:xfrm>
            <a:off x="2308941" y="4581128"/>
            <a:ext cx="2980708" cy="841378"/>
          </a:xfrm>
          <a:prstGeom prst="roundRect">
            <a:avLst>
              <a:gd name="adj" fmla="val 8176"/>
            </a:avLst>
          </a:prstGeom>
          <a:noFill/>
          <a:ln w="19050">
            <a:solidFill>
              <a:schemeClr val="bg1">
                <a:lumMod val="65000"/>
              </a:schemeClr>
            </a:solidFill>
          </a:ln>
        </p:spPr>
        <p:txBody>
          <a:bodyPr wrap="none" rtlCol="0" anchor="ctr">
            <a:noAutofit/>
          </a:bodyPr>
          <a:lstStyle/>
          <a:p>
            <a:pPr algn="ctr"/>
            <a:r>
              <a:rPr lang="en-US" altLang="zh-CN" sz="2400" b="1" dirty="0" smtClean="0">
                <a:solidFill>
                  <a:schemeClr val="bg1">
                    <a:lumMod val="65000"/>
                  </a:schemeClr>
                </a:solidFill>
                <a:latin typeface="微软雅黑" pitchFamily="34" charset="-122"/>
                <a:ea typeface="微软雅黑" pitchFamily="34" charset="-122"/>
              </a:rPr>
              <a:t>Conclusion</a:t>
            </a:r>
            <a:endParaRPr lang="zh-CN" altLang="en-US" sz="2400" b="1" dirty="0">
              <a:solidFill>
                <a:schemeClr val="bg1">
                  <a:lumMod val="65000"/>
                </a:schemeClr>
              </a:solidFill>
              <a:latin typeface="微软雅黑" pitchFamily="34" charset="-122"/>
              <a:ea typeface="微软雅黑" pitchFamily="34" charset="-122"/>
            </a:endParaRPr>
          </a:p>
        </p:txBody>
      </p:sp>
      <p:grpSp>
        <p:nvGrpSpPr>
          <p:cNvPr id="3" name="组合 2"/>
          <p:cNvGrpSpPr/>
          <p:nvPr/>
        </p:nvGrpSpPr>
        <p:grpSpPr>
          <a:xfrm>
            <a:off x="5600370" y="1545387"/>
            <a:ext cx="1635926" cy="3619899"/>
            <a:chOff x="467544" y="1689180"/>
            <a:chExt cx="1635926" cy="3619899"/>
          </a:xfrm>
        </p:grpSpPr>
        <p:sp>
          <p:nvSpPr>
            <p:cNvPr id="52" name="任意多边形 51"/>
            <p:cNvSpPr/>
            <p:nvPr/>
          </p:nvSpPr>
          <p:spPr>
            <a:xfrm>
              <a:off x="623317" y="2109070"/>
              <a:ext cx="971550" cy="3028599"/>
            </a:xfrm>
            <a:custGeom>
              <a:avLst/>
              <a:gdLst>
                <a:gd name="connsiteX0" fmla="*/ 0 w 971550"/>
                <a:gd name="connsiteY0" fmla="*/ 0 h 3143250"/>
                <a:gd name="connsiteX1" fmla="*/ 704850 w 971550"/>
                <a:gd name="connsiteY1" fmla="*/ 857250 h 3143250"/>
                <a:gd name="connsiteX2" fmla="*/ 228600 w 971550"/>
                <a:gd name="connsiteY2" fmla="*/ 1971675 h 3143250"/>
                <a:gd name="connsiteX3" fmla="*/ 971550 w 971550"/>
                <a:gd name="connsiteY3" fmla="*/ 3143250 h 3143250"/>
              </a:gdLst>
              <a:ahLst/>
              <a:cxnLst>
                <a:cxn ang="0">
                  <a:pos x="connsiteX0" y="connsiteY0"/>
                </a:cxn>
                <a:cxn ang="0">
                  <a:pos x="connsiteX1" y="connsiteY1"/>
                </a:cxn>
                <a:cxn ang="0">
                  <a:pos x="connsiteX2" y="connsiteY2"/>
                </a:cxn>
                <a:cxn ang="0">
                  <a:pos x="connsiteX3" y="connsiteY3"/>
                </a:cxn>
              </a:cxnLst>
              <a:rect l="l" t="t" r="r" b="b"/>
              <a:pathLst>
                <a:path w="971550" h="3143250">
                  <a:moveTo>
                    <a:pt x="0" y="0"/>
                  </a:moveTo>
                  <a:cubicBezTo>
                    <a:pt x="333375" y="264319"/>
                    <a:pt x="666750" y="528638"/>
                    <a:pt x="704850" y="857250"/>
                  </a:cubicBezTo>
                  <a:cubicBezTo>
                    <a:pt x="742950" y="1185862"/>
                    <a:pt x="184150" y="1590675"/>
                    <a:pt x="228600" y="1971675"/>
                  </a:cubicBezTo>
                  <a:cubicBezTo>
                    <a:pt x="273050" y="2352675"/>
                    <a:pt x="622300" y="2747962"/>
                    <a:pt x="971550" y="3143250"/>
                  </a:cubicBezTo>
                </a:path>
              </a:pathLst>
            </a:custGeom>
            <a:ln w="1905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3" name="椭圆 52"/>
            <p:cNvSpPr/>
            <p:nvPr/>
          </p:nvSpPr>
          <p:spPr>
            <a:xfrm>
              <a:off x="1187624" y="2880727"/>
              <a:ext cx="360040" cy="173454"/>
            </a:xfrm>
            <a:prstGeom prst="ellipse">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611560" y="3921449"/>
              <a:ext cx="504056" cy="242835"/>
            </a:xfrm>
            <a:prstGeom prst="ellipse">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1269207" y="5031553"/>
              <a:ext cx="576064" cy="277526"/>
            </a:xfrm>
            <a:prstGeom prst="ellipse">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6" name="组合 55"/>
            <p:cNvGrpSpPr/>
            <p:nvPr/>
          </p:nvGrpSpPr>
          <p:grpSpPr>
            <a:xfrm>
              <a:off x="467544" y="1689180"/>
              <a:ext cx="405806" cy="497733"/>
              <a:chOff x="1745661" y="1874630"/>
              <a:chExt cx="405806" cy="497733"/>
            </a:xfrm>
          </p:grpSpPr>
          <p:sp>
            <p:nvSpPr>
              <p:cNvPr id="57" name="椭圆 56"/>
              <p:cNvSpPr/>
              <p:nvPr/>
            </p:nvSpPr>
            <p:spPr>
              <a:xfrm>
                <a:off x="1745661" y="2233600"/>
                <a:ext cx="288032" cy="138763"/>
              </a:xfrm>
              <a:prstGeom prst="ellipse">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8" name="组合 57"/>
              <p:cNvGrpSpPr/>
              <p:nvPr/>
            </p:nvGrpSpPr>
            <p:grpSpPr>
              <a:xfrm>
                <a:off x="1899802" y="1874630"/>
                <a:ext cx="251665" cy="444314"/>
                <a:chOff x="703336" y="1496923"/>
                <a:chExt cx="366191" cy="609985"/>
              </a:xfrm>
              <a:effectLst>
                <a:outerShdw blurRad="76200" dir="13500000" sy="23000" kx="1200000" algn="br" rotWithShape="0">
                  <a:prstClr val="black">
                    <a:alpha val="20000"/>
                  </a:prstClr>
                </a:outerShdw>
              </a:effectLst>
            </p:grpSpPr>
            <p:cxnSp>
              <p:nvCxnSpPr>
                <p:cNvPr id="59" name="直接连接符 58"/>
                <p:cNvCxnSpPr/>
                <p:nvPr/>
              </p:nvCxnSpPr>
              <p:spPr>
                <a:xfrm>
                  <a:off x="703336" y="1496923"/>
                  <a:ext cx="0" cy="60998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0" name="等腰三角形 59"/>
                <p:cNvSpPr/>
                <p:nvPr/>
              </p:nvSpPr>
              <p:spPr>
                <a:xfrm rot="5400000">
                  <a:off x="744054" y="1467574"/>
                  <a:ext cx="294545" cy="356400"/>
                </a:xfrm>
                <a:prstGeom prst="triangle">
                  <a:avLst/>
                </a:prstGeom>
                <a:solidFill>
                  <a:srgbClr val="29C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61" name="组合 60"/>
            <p:cNvGrpSpPr/>
            <p:nvPr/>
          </p:nvGrpSpPr>
          <p:grpSpPr>
            <a:xfrm>
              <a:off x="1377239" y="2463454"/>
              <a:ext cx="360000" cy="504000"/>
              <a:chOff x="703336" y="1496923"/>
              <a:chExt cx="366191" cy="609985"/>
            </a:xfrm>
            <a:effectLst>
              <a:outerShdw blurRad="76200" dir="13500000" sy="23000" kx="1200000" algn="br" rotWithShape="0">
                <a:prstClr val="black">
                  <a:alpha val="20000"/>
                </a:prstClr>
              </a:outerShdw>
            </a:effectLst>
          </p:grpSpPr>
          <p:cxnSp>
            <p:nvCxnSpPr>
              <p:cNvPr id="62" name="直接连接符 61"/>
              <p:cNvCxnSpPr/>
              <p:nvPr/>
            </p:nvCxnSpPr>
            <p:spPr>
              <a:xfrm>
                <a:off x="703336" y="1496923"/>
                <a:ext cx="0" cy="60998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3" name="等腰三角形 62"/>
              <p:cNvSpPr/>
              <p:nvPr/>
            </p:nvSpPr>
            <p:spPr>
              <a:xfrm rot="5400000">
                <a:off x="744054" y="1467574"/>
                <a:ext cx="294545" cy="356400"/>
              </a:xfrm>
              <a:prstGeom prst="triangle">
                <a:avLst/>
              </a:prstGeom>
              <a:solidFill>
                <a:srgbClr val="29C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4" name="组合 63"/>
            <p:cNvGrpSpPr/>
            <p:nvPr/>
          </p:nvGrpSpPr>
          <p:grpSpPr>
            <a:xfrm>
              <a:off x="890212" y="3435574"/>
              <a:ext cx="396000" cy="612000"/>
              <a:chOff x="703336" y="1496923"/>
              <a:chExt cx="366191" cy="609985"/>
            </a:xfrm>
            <a:effectLst>
              <a:outerShdw blurRad="76200" dir="13500000" sy="23000" kx="1200000" algn="br" rotWithShape="0">
                <a:prstClr val="black">
                  <a:alpha val="20000"/>
                </a:prstClr>
              </a:outerShdw>
            </a:effectLst>
          </p:grpSpPr>
          <p:cxnSp>
            <p:nvCxnSpPr>
              <p:cNvPr id="65" name="直接连接符 64"/>
              <p:cNvCxnSpPr/>
              <p:nvPr/>
            </p:nvCxnSpPr>
            <p:spPr>
              <a:xfrm>
                <a:off x="703336" y="1496923"/>
                <a:ext cx="0" cy="60998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6" name="等腰三角形 65"/>
              <p:cNvSpPr/>
              <p:nvPr/>
            </p:nvSpPr>
            <p:spPr>
              <a:xfrm rot="5400000">
                <a:off x="744054" y="1467574"/>
                <a:ext cx="294545" cy="356400"/>
              </a:xfrm>
              <a:prstGeom prst="triangle">
                <a:avLst/>
              </a:prstGeom>
              <a:solidFill>
                <a:srgbClr val="29C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7" name="组合 66"/>
            <p:cNvGrpSpPr/>
            <p:nvPr/>
          </p:nvGrpSpPr>
          <p:grpSpPr>
            <a:xfrm>
              <a:off x="1584978" y="4354137"/>
              <a:ext cx="518492" cy="832178"/>
              <a:chOff x="703336" y="1496923"/>
              <a:chExt cx="366191" cy="609985"/>
            </a:xfrm>
            <a:effectLst>
              <a:outerShdw blurRad="76200" dir="13500000" sy="23000" kx="1200000" algn="br" rotWithShape="0">
                <a:prstClr val="black">
                  <a:alpha val="20000"/>
                </a:prstClr>
              </a:outerShdw>
            </a:effectLst>
          </p:grpSpPr>
          <p:cxnSp>
            <p:nvCxnSpPr>
              <p:cNvPr id="68" name="直接连接符 67"/>
              <p:cNvCxnSpPr/>
              <p:nvPr/>
            </p:nvCxnSpPr>
            <p:spPr>
              <a:xfrm>
                <a:off x="703336" y="1496923"/>
                <a:ext cx="0" cy="60998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9" name="等腰三角形 68"/>
              <p:cNvSpPr/>
              <p:nvPr/>
            </p:nvSpPr>
            <p:spPr>
              <a:xfrm rot="5400000">
                <a:off x="744054" y="1467574"/>
                <a:ext cx="294545" cy="356400"/>
              </a:xfrm>
              <a:prstGeom prst="triangle">
                <a:avLst/>
              </a:prstGeom>
              <a:solidFill>
                <a:srgbClr val="29C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6" name="椭圆 75"/>
          <p:cNvSpPr/>
          <p:nvPr/>
        </p:nvSpPr>
        <p:spPr bwMode="auto">
          <a:xfrm>
            <a:off x="414303" y="1692911"/>
            <a:ext cx="504000" cy="504000"/>
          </a:xfrm>
          <a:prstGeom prst="ellipse">
            <a:avLst/>
          </a:prstGeom>
          <a:solidFill>
            <a:schemeClr val="accent6">
              <a:lumMod val="75000"/>
            </a:schemeClr>
          </a:solidFill>
          <a:ln w="76200">
            <a:solidFill>
              <a:srgbClr val="D9D9D9">
                <a:alpha val="63922"/>
              </a:srgbClr>
            </a:solidFill>
            <a:headEnd type="none" w="med" len="med"/>
            <a:tailEnd type="none" w="med" len="med"/>
          </a:ln>
          <a:effectLst>
            <a:outerShdw blurRad="63500" sx="102000" sy="102000" algn="ctr"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altLang="zh-CN" sz="2000" b="1" dirty="0" smtClean="0">
                <a:solidFill>
                  <a:schemeClr val="bg1">
                    <a:alpha val="99000"/>
                  </a:schemeClr>
                </a:solidFill>
                <a:latin typeface="Arial Black" pitchFamily="34" charset="0"/>
                <a:cs typeface="Arial" pitchFamily="34" charset="0"/>
              </a:rPr>
              <a:t>1</a:t>
            </a:r>
            <a:endParaRPr lang="zh-CN" altLang="en-US" sz="2000" b="1" dirty="0">
              <a:solidFill>
                <a:schemeClr val="bg1">
                  <a:alpha val="99000"/>
                </a:schemeClr>
              </a:solidFill>
              <a:latin typeface="Arial Black" pitchFamily="34" charset="0"/>
              <a:cs typeface="Arial" pitchFamily="34" charset="0"/>
            </a:endParaRPr>
          </a:p>
        </p:txBody>
      </p:sp>
      <p:sp>
        <p:nvSpPr>
          <p:cNvPr id="87" name="椭圆 86"/>
          <p:cNvSpPr/>
          <p:nvPr/>
        </p:nvSpPr>
        <p:spPr bwMode="auto">
          <a:xfrm>
            <a:off x="1124711" y="2550181"/>
            <a:ext cx="504000" cy="504000"/>
          </a:xfrm>
          <a:prstGeom prst="ellipse">
            <a:avLst/>
          </a:prstGeom>
          <a:solidFill>
            <a:schemeClr val="accent4">
              <a:lumMod val="75000"/>
            </a:schemeClr>
          </a:solidFill>
          <a:ln w="76200">
            <a:solidFill>
              <a:srgbClr val="D9D9D9">
                <a:alpha val="63922"/>
              </a:srgbClr>
            </a:solidFill>
            <a:headEnd type="none" w="med" len="med"/>
            <a:tailEnd type="none" w="med" len="med"/>
          </a:ln>
          <a:effectLst>
            <a:outerShdw blurRad="63500" sx="102000" sy="102000" algn="ctr"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altLang="zh-CN" sz="2000" b="1" dirty="0" smtClean="0">
                <a:solidFill>
                  <a:schemeClr val="bg1">
                    <a:alpha val="99000"/>
                  </a:schemeClr>
                </a:solidFill>
                <a:latin typeface="Arial Black" pitchFamily="34" charset="0"/>
                <a:cs typeface="Arial" pitchFamily="34" charset="0"/>
              </a:rPr>
              <a:t>2</a:t>
            </a:r>
            <a:endParaRPr lang="zh-CN" altLang="en-US" sz="2000" b="1" dirty="0">
              <a:solidFill>
                <a:schemeClr val="bg1">
                  <a:alpha val="99000"/>
                </a:schemeClr>
              </a:solidFill>
              <a:latin typeface="Arial Black" pitchFamily="34" charset="0"/>
              <a:cs typeface="Arial" pitchFamily="34" charset="0"/>
            </a:endParaRPr>
          </a:p>
        </p:txBody>
      </p:sp>
      <p:sp>
        <p:nvSpPr>
          <p:cNvPr id="88" name="椭圆 87"/>
          <p:cNvSpPr/>
          <p:nvPr/>
        </p:nvSpPr>
        <p:spPr bwMode="auto">
          <a:xfrm>
            <a:off x="764679" y="3660284"/>
            <a:ext cx="504000" cy="504000"/>
          </a:xfrm>
          <a:prstGeom prst="ellipse">
            <a:avLst/>
          </a:prstGeom>
          <a:solidFill>
            <a:srgbClr val="0070C0"/>
          </a:solidFill>
          <a:ln w="76200">
            <a:solidFill>
              <a:srgbClr val="D9D9D9">
                <a:alpha val="63922"/>
              </a:srgbClr>
            </a:solidFill>
            <a:headEnd type="none" w="med" len="med"/>
            <a:tailEnd type="none" w="med" len="med"/>
          </a:ln>
          <a:effectLst>
            <a:outerShdw blurRad="63500" sx="102000" sy="102000" algn="ctr"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altLang="zh-CN" sz="2000" b="1" dirty="0" smtClean="0">
                <a:solidFill>
                  <a:schemeClr val="bg1">
                    <a:alpha val="99000"/>
                  </a:schemeClr>
                </a:solidFill>
                <a:latin typeface="Arial Black" pitchFamily="34" charset="0"/>
                <a:cs typeface="Arial" pitchFamily="34" charset="0"/>
              </a:rPr>
              <a:t>3</a:t>
            </a:r>
            <a:endParaRPr lang="zh-CN" altLang="en-US" sz="2000" b="1" dirty="0">
              <a:solidFill>
                <a:schemeClr val="bg1">
                  <a:alpha val="99000"/>
                </a:schemeClr>
              </a:solidFill>
              <a:latin typeface="Arial Black" pitchFamily="34" charset="0"/>
              <a:cs typeface="Arial" pitchFamily="34" charset="0"/>
            </a:endParaRPr>
          </a:p>
        </p:txBody>
      </p:sp>
      <p:sp>
        <p:nvSpPr>
          <p:cNvPr id="89" name="椭圆 88"/>
          <p:cNvSpPr/>
          <p:nvPr/>
        </p:nvSpPr>
        <p:spPr bwMode="auto">
          <a:xfrm>
            <a:off x="1397812" y="4805079"/>
            <a:ext cx="504000" cy="504000"/>
          </a:xfrm>
          <a:prstGeom prst="ellipse">
            <a:avLst/>
          </a:prstGeom>
          <a:solidFill>
            <a:srgbClr val="99CC32"/>
          </a:solidFill>
          <a:ln w="76200">
            <a:solidFill>
              <a:srgbClr val="D9D9D9">
                <a:alpha val="63922"/>
              </a:srgbClr>
            </a:solidFill>
            <a:headEnd type="none" w="med" len="med"/>
            <a:tailEnd type="none" w="med" len="med"/>
          </a:ln>
          <a:effectLst>
            <a:outerShdw blurRad="63500" sx="102000" sy="102000" algn="ctr"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altLang="zh-CN" sz="2000" b="1" dirty="0" smtClean="0">
                <a:solidFill>
                  <a:schemeClr val="bg1">
                    <a:alpha val="99000"/>
                  </a:schemeClr>
                </a:solidFill>
                <a:latin typeface="Arial Black" pitchFamily="34" charset="0"/>
                <a:cs typeface="Arial" pitchFamily="34" charset="0"/>
              </a:rPr>
              <a:t>4</a:t>
            </a:r>
            <a:endParaRPr lang="zh-CN" altLang="en-US" sz="2000" b="1" dirty="0">
              <a:solidFill>
                <a:schemeClr val="bg1">
                  <a:alpha val="99000"/>
                </a:schemeClr>
              </a:solidFill>
              <a:latin typeface="Arial Black" pitchFamily="34" charset="0"/>
              <a:cs typeface="Arial" pitchFamily="34" charset="0"/>
            </a:endParaRPr>
          </a:p>
        </p:txBody>
      </p:sp>
      <p:grpSp>
        <p:nvGrpSpPr>
          <p:cNvPr id="90" name="组合 89"/>
          <p:cNvGrpSpPr/>
          <p:nvPr/>
        </p:nvGrpSpPr>
        <p:grpSpPr>
          <a:xfrm>
            <a:off x="1550094" y="3485731"/>
            <a:ext cx="3597970" cy="853106"/>
            <a:chOff x="5535558" y="1311371"/>
            <a:chExt cx="2694515" cy="853106"/>
          </a:xfrm>
        </p:grpSpPr>
        <p:sp>
          <p:nvSpPr>
            <p:cNvPr id="91" name="TextBox 90"/>
            <p:cNvSpPr txBox="1"/>
            <p:nvPr/>
          </p:nvSpPr>
          <p:spPr>
            <a:xfrm>
              <a:off x="5620337" y="1311371"/>
              <a:ext cx="2609736" cy="841378"/>
            </a:xfrm>
            <a:prstGeom prst="roundRect">
              <a:avLst>
                <a:gd name="adj" fmla="val 8176"/>
              </a:avLst>
            </a:prstGeom>
            <a:noFill/>
            <a:ln w="19050">
              <a:solidFill>
                <a:schemeClr val="bg1">
                  <a:lumMod val="65000"/>
                </a:schemeClr>
              </a:solidFill>
            </a:ln>
          </p:spPr>
          <p:txBody>
            <a:bodyPr wrap="none" rtlCol="0" anchor="ctr">
              <a:noAutofit/>
            </a:bodyPr>
            <a:lstStyle/>
            <a:p>
              <a:pPr algn="ctr"/>
              <a:r>
                <a:rPr lang="en-US" altLang="zh-CN" sz="2400" b="1" dirty="0" smtClean="0">
                  <a:solidFill>
                    <a:schemeClr val="bg1">
                      <a:lumMod val="65000"/>
                    </a:schemeClr>
                  </a:solidFill>
                  <a:latin typeface="微软雅黑" pitchFamily="34" charset="-122"/>
                  <a:ea typeface="微软雅黑" pitchFamily="34" charset="-122"/>
                </a:rPr>
                <a:t>Evaluation</a:t>
              </a:r>
              <a:endParaRPr lang="zh-CN" altLang="en-US" sz="2400" b="1" dirty="0">
                <a:solidFill>
                  <a:schemeClr val="bg1">
                    <a:lumMod val="65000"/>
                  </a:schemeClr>
                </a:solidFill>
                <a:latin typeface="微软雅黑" pitchFamily="34" charset="-122"/>
                <a:ea typeface="微软雅黑" pitchFamily="34" charset="-122"/>
              </a:endParaRPr>
            </a:p>
          </p:txBody>
        </p:sp>
        <p:cxnSp>
          <p:nvCxnSpPr>
            <p:cNvPr id="92" name="直接连接符 91"/>
            <p:cNvCxnSpPr/>
            <p:nvPr/>
          </p:nvCxnSpPr>
          <p:spPr>
            <a:xfrm>
              <a:off x="5626508" y="1743788"/>
              <a:ext cx="0" cy="42068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93" name="流程图: 联系 92"/>
            <p:cNvSpPr/>
            <p:nvPr/>
          </p:nvSpPr>
          <p:spPr>
            <a:xfrm>
              <a:off x="5535558" y="1724471"/>
              <a:ext cx="169589" cy="169589"/>
            </a:xfrm>
            <a:prstGeom prst="flowChartConnector">
              <a:avLst/>
            </a:prstGeom>
            <a:solidFill>
              <a:srgbClr val="00B0F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itchFamily="34" charset="-122"/>
                <a:ea typeface="微软雅黑" pitchFamily="34" charset="-122"/>
              </a:endParaRPr>
            </a:p>
          </p:txBody>
        </p:sp>
        <p:cxnSp>
          <p:nvCxnSpPr>
            <p:cNvPr id="94" name="直接连接符 93"/>
            <p:cNvCxnSpPr/>
            <p:nvPr/>
          </p:nvCxnSpPr>
          <p:spPr>
            <a:xfrm>
              <a:off x="5632781" y="2152421"/>
              <a:ext cx="321323"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95" name="组合 94"/>
          <p:cNvGrpSpPr/>
          <p:nvPr/>
        </p:nvGrpSpPr>
        <p:grpSpPr>
          <a:xfrm>
            <a:off x="1268366" y="1340768"/>
            <a:ext cx="3375642" cy="853106"/>
            <a:chOff x="5535558" y="1311371"/>
            <a:chExt cx="2317027" cy="853106"/>
          </a:xfrm>
        </p:grpSpPr>
        <p:sp>
          <p:nvSpPr>
            <p:cNvPr id="96" name="TextBox 95"/>
            <p:cNvSpPr txBox="1"/>
            <p:nvPr/>
          </p:nvSpPr>
          <p:spPr>
            <a:xfrm>
              <a:off x="5620337" y="1311371"/>
              <a:ext cx="2232248" cy="841378"/>
            </a:xfrm>
            <a:prstGeom prst="roundRect">
              <a:avLst>
                <a:gd name="adj" fmla="val 8176"/>
              </a:avLst>
            </a:prstGeom>
            <a:noFill/>
            <a:ln w="19050">
              <a:solidFill>
                <a:schemeClr val="bg1">
                  <a:lumMod val="65000"/>
                </a:schemeClr>
              </a:solidFill>
            </a:ln>
          </p:spPr>
          <p:txBody>
            <a:bodyPr wrap="none" rtlCol="0" anchor="ctr">
              <a:noAutofit/>
            </a:bodyPr>
            <a:lstStyle/>
            <a:p>
              <a:pPr algn="ctr"/>
              <a:r>
                <a:rPr lang="en-US" altLang="zh-CN" sz="2400" b="1" dirty="0" smtClean="0">
                  <a:solidFill>
                    <a:schemeClr val="bg1">
                      <a:lumMod val="65000"/>
                    </a:schemeClr>
                  </a:solidFill>
                  <a:latin typeface="微软雅黑" pitchFamily="34" charset="-122"/>
                  <a:ea typeface="微软雅黑" pitchFamily="34" charset="-122"/>
                </a:rPr>
                <a:t>Background</a:t>
              </a:r>
              <a:endParaRPr lang="zh-CN" altLang="en-US" sz="2400" b="1" dirty="0">
                <a:solidFill>
                  <a:schemeClr val="bg1">
                    <a:lumMod val="65000"/>
                  </a:schemeClr>
                </a:solidFill>
                <a:latin typeface="微软雅黑" pitchFamily="34" charset="-122"/>
                <a:ea typeface="微软雅黑" pitchFamily="34" charset="-122"/>
              </a:endParaRPr>
            </a:p>
          </p:txBody>
        </p:sp>
        <p:cxnSp>
          <p:nvCxnSpPr>
            <p:cNvPr id="97" name="直接连接符 96"/>
            <p:cNvCxnSpPr/>
            <p:nvPr/>
          </p:nvCxnSpPr>
          <p:spPr>
            <a:xfrm>
              <a:off x="5626508" y="1743788"/>
              <a:ext cx="0" cy="420689"/>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98" name="流程图: 联系 97"/>
            <p:cNvSpPr/>
            <p:nvPr/>
          </p:nvSpPr>
          <p:spPr>
            <a:xfrm>
              <a:off x="5535558" y="1724471"/>
              <a:ext cx="169589" cy="169589"/>
            </a:xfrm>
            <a:prstGeom prst="flowChartConnector">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itchFamily="34" charset="-122"/>
                <a:ea typeface="微软雅黑" pitchFamily="34" charset="-122"/>
              </a:endParaRPr>
            </a:p>
          </p:txBody>
        </p:sp>
        <p:cxnSp>
          <p:nvCxnSpPr>
            <p:cNvPr id="99" name="直接连接符 98"/>
            <p:cNvCxnSpPr/>
            <p:nvPr/>
          </p:nvCxnSpPr>
          <p:spPr>
            <a:xfrm>
              <a:off x="5632781" y="2148655"/>
              <a:ext cx="321323"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03" name="流程图: 联系 102"/>
          <p:cNvSpPr/>
          <p:nvPr/>
        </p:nvSpPr>
        <p:spPr>
          <a:xfrm>
            <a:off x="2195736" y="4843587"/>
            <a:ext cx="244858" cy="169589"/>
          </a:xfrm>
          <a:prstGeom prst="flowChartConnector">
            <a:avLst/>
          </a:prstGeom>
          <a:solidFill>
            <a:srgbClr val="92D05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itchFamily="34" charset="-122"/>
              <a:ea typeface="微软雅黑" pitchFamily="34" charset="-122"/>
            </a:endParaRPr>
          </a:p>
        </p:txBody>
      </p:sp>
      <p:grpSp>
        <p:nvGrpSpPr>
          <p:cNvPr id="105" name="组合 104"/>
          <p:cNvGrpSpPr/>
          <p:nvPr/>
        </p:nvGrpSpPr>
        <p:grpSpPr>
          <a:xfrm>
            <a:off x="1968641" y="2375628"/>
            <a:ext cx="3359009" cy="853106"/>
            <a:chOff x="5535558" y="1311371"/>
            <a:chExt cx="2751600" cy="853106"/>
          </a:xfrm>
        </p:grpSpPr>
        <p:sp>
          <p:nvSpPr>
            <p:cNvPr id="106" name="TextBox 105"/>
            <p:cNvSpPr txBox="1"/>
            <p:nvPr/>
          </p:nvSpPr>
          <p:spPr>
            <a:xfrm>
              <a:off x="5620336" y="1311371"/>
              <a:ext cx="2666822" cy="841378"/>
            </a:xfrm>
            <a:prstGeom prst="roundRect">
              <a:avLst>
                <a:gd name="adj" fmla="val 8176"/>
              </a:avLst>
            </a:prstGeom>
            <a:noFill/>
            <a:ln w="19050">
              <a:solidFill>
                <a:schemeClr val="bg1">
                  <a:lumMod val="65000"/>
                </a:schemeClr>
              </a:solidFill>
            </a:ln>
          </p:spPr>
          <p:txBody>
            <a:bodyPr wrap="none" rtlCol="0" anchor="ctr">
              <a:noAutofit/>
            </a:bodyPr>
            <a:lstStyle/>
            <a:p>
              <a:pPr algn="ctr"/>
              <a:r>
                <a:rPr lang="en-US" altLang="zh-CN" sz="2400" b="1" dirty="0" err="1" smtClean="0">
                  <a:solidFill>
                    <a:schemeClr val="bg1">
                      <a:lumMod val="65000"/>
                    </a:schemeClr>
                  </a:solidFill>
                  <a:latin typeface="微软雅黑" pitchFamily="34" charset="-122"/>
                  <a:ea typeface="微软雅黑" pitchFamily="34" charset="-122"/>
                </a:rPr>
                <a:t>Volans</a:t>
              </a:r>
              <a:endParaRPr lang="zh-CN" altLang="en-US" sz="2400" b="1" dirty="0">
                <a:solidFill>
                  <a:schemeClr val="bg1">
                    <a:lumMod val="65000"/>
                  </a:schemeClr>
                </a:solidFill>
                <a:latin typeface="微软雅黑" pitchFamily="34" charset="-122"/>
                <a:ea typeface="微软雅黑" pitchFamily="34" charset="-122"/>
              </a:endParaRPr>
            </a:p>
          </p:txBody>
        </p:sp>
        <p:cxnSp>
          <p:nvCxnSpPr>
            <p:cNvPr id="107" name="直接连接符 106"/>
            <p:cNvCxnSpPr/>
            <p:nvPr/>
          </p:nvCxnSpPr>
          <p:spPr>
            <a:xfrm>
              <a:off x="5626508" y="1743788"/>
              <a:ext cx="0" cy="420689"/>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108" name="流程图: 联系 107"/>
            <p:cNvSpPr/>
            <p:nvPr/>
          </p:nvSpPr>
          <p:spPr>
            <a:xfrm>
              <a:off x="5535558" y="1724471"/>
              <a:ext cx="169589" cy="169589"/>
            </a:xfrm>
            <a:prstGeom prst="flowChartConnector">
              <a:avLst/>
            </a:prstGeom>
            <a:solidFill>
              <a:schemeClr val="accent2">
                <a:lumMod val="60000"/>
                <a:lumOff val="4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itchFamily="34" charset="-122"/>
                <a:ea typeface="微软雅黑" pitchFamily="34" charset="-122"/>
              </a:endParaRPr>
            </a:p>
          </p:txBody>
        </p:sp>
        <p:cxnSp>
          <p:nvCxnSpPr>
            <p:cNvPr id="109" name="直接连接符 108"/>
            <p:cNvCxnSpPr/>
            <p:nvPr/>
          </p:nvCxnSpPr>
          <p:spPr>
            <a:xfrm>
              <a:off x="5632781" y="2148655"/>
              <a:ext cx="321323"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72" name="直接连接符 71"/>
          <p:cNvCxnSpPr/>
          <p:nvPr/>
        </p:nvCxnSpPr>
        <p:spPr>
          <a:xfrm>
            <a:off x="2317181" y="5013545"/>
            <a:ext cx="0" cy="42068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2325557" y="5422178"/>
            <a:ext cx="429061"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标题 3"/>
          <p:cNvSpPr>
            <a:spLocks noGrp="1"/>
          </p:cNvSpPr>
          <p:nvPr>
            <p:ph type="title"/>
          </p:nvPr>
        </p:nvSpPr>
        <p:spPr/>
        <p:txBody>
          <a:bodyPr/>
          <a:lstStyle/>
          <a:p>
            <a:r>
              <a:rPr lang="en-US" altLang="zh-CN" dirty="0" smtClean="0"/>
              <a:t>Outline</a:t>
            </a:r>
            <a:endParaRPr lang="zh-CN" altLang="en-US" dirty="0"/>
          </a:p>
        </p:txBody>
      </p:sp>
    </p:spTree>
    <p:extLst>
      <p:ext uri="{BB962C8B-B14F-4D97-AF65-F5344CB8AC3E}">
        <p14:creationId xmlns:p14="http://schemas.microsoft.com/office/powerpoint/2010/main" xmlns="" val="2094327344"/>
      </p:ext>
    </p:extLst>
  </p:cSld>
  <p:clrMapOvr>
    <a:masterClrMapping/>
  </p:clrMapOvr>
  <mc:AlternateContent xmlns:mc="http://schemas.openxmlformats.org/markup-compatibility/2006">
    <mc:Choice xmlns:p14="http://schemas.microsoft.com/office/powerpoint/2010/main" xmlns="" Requires="p14">
      <p:transition spd="slow" p14:dur="2000" advTm="9782"/>
    </mc:Choice>
    <mc:Fallback>
      <p:transition spd="slow" advTm="9782"/>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36512" y="2405121"/>
            <a:ext cx="9252520" cy="4840303"/>
          </a:xfrm>
        </p:spPr>
        <p:txBody>
          <a:bodyPr>
            <a:normAutofit/>
          </a:bodyPr>
          <a:lstStyle/>
          <a:p>
            <a:pPr>
              <a:buSzPct val="60000"/>
              <a:buFont typeface="Wingdings" panose="05000000000000000000" pitchFamily="2" charset="2"/>
              <a:buChar char="l"/>
            </a:pPr>
            <a:r>
              <a:rPr lang="en-US" altLang="zh-CN" sz="2800" dirty="0" smtClean="0"/>
              <a:t>The problem of selecting </a:t>
            </a:r>
            <a:r>
              <a:rPr lang="en-US" altLang="zh-CN" sz="2800" b="1" i="1" dirty="0"/>
              <a:t>r</a:t>
            </a:r>
            <a:r>
              <a:rPr lang="en-US" altLang="zh-CN" sz="2800" dirty="0"/>
              <a:t> intersections </a:t>
            </a:r>
            <a:r>
              <a:rPr lang="en-US" altLang="zh-CN" sz="2800" dirty="0" smtClean="0"/>
              <a:t>from all </a:t>
            </a:r>
            <a:r>
              <a:rPr lang="en-US" altLang="zh-CN" sz="2800" dirty="0"/>
              <a:t>intersections to deploy RSUs </a:t>
            </a:r>
            <a:r>
              <a:rPr lang="en-US" altLang="zh-CN" sz="2800" dirty="0" smtClean="0"/>
              <a:t>can be converted into selecting </a:t>
            </a:r>
            <a:r>
              <a:rPr lang="en-US" altLang="zh-CN" sz="2800" b="1" i="1" dirty="0" smtClean="0"/>
              <a:t>r</a:t>
            </a:r>
            <a:r>
              <a:rPr lang="en-US" altLang="zh-CN" sz="2800" dirty="0" smtClean="0"/>
              <a:t> vertexes </a:t>
            </a:r>
            <a:r>
              <a:rPr lang="en-US" altLang="zh-CN" sz="2800" dirty="0"/>
              <a:t>from set </a:t>
            </a:r>
            <a:r>
              <a:rPr lang="en-US" altLang="zh-CN" sz="2800" b="1" i="1" dirty="0" smtClean="0"/>
              <a:t>V</a:t>
            </a:r>
            <a:r>
              <a:rPr lang="en-US" altLang="zh-CN" sz="2800" dirty="0" smtClean="0"/>
              <a:t> of </a:t>
            </a:r>
            <a:r>
              <a:rPr lang="en-US" altLang="zh-CN" sz="2800" dirty="0"/>
              <a:t>graph </a:t>
            </a:r>
            <a:r>
              <a:rPr lang="en-US" altLang="zh-CN" sz="2800" b="1" i="1" dirty="0" smtClean="0"/>
              <a:t>G</a:t>
            </a:r>
            <a:endParaRPr lang="en-US" altLang="zh-CN" sz="2800" dirty="0" smtClean="0"/>
          </a:p>
          <a:p>
            <a:pPr>
              <a:buSzPct val="60000"/>
              <a:buFont typeface="Wingdings" panose="05000000000000000000" pitchFamily="2" charset="2"/>
              <a:buChar char="l"/>
            </a:pPr>
            <a:r>
              <a:rPr lang="en-US" altLang="zh-CN" sz="2800" dirty="0"/>
              <a:t>T</a:t>
            </a:r>
            <a:r>
              <a:rPr lang="en-US" altLang="zh-CN" sz="2800" dirty="0" smtClean="0"/>
              <a:t>he </a:t>
            </a:r>
            <a:r>
              <a:rPr lang="en-US" altLang="zh-CN" sz="2800" dirty="0"/>
              <a:t>selection criteria </a:t>
            </a:r>
            <a:r>
              <a:rPr lang="en-US" altLang="zh-CN" sz="2800" dirty="0" smtClean="0"/>
              <a:t>and the optimization goal </a:t>
            </a:r>
            <a:r>
              <a:rPr lang="en-US" altLang="zh-CN" sz="2800" dirty="0"/>
              <a:t>may be diﬀerent, depending </a:t>
            </a:r>
            <a:r>
              <a:rPr lang="en-US" altLang="zh-CN" sz="2800" dirty="0" smtClean="0"/>
              <a:t>on diﬀerent applications</a:t>
            </a:r>
            <a:endParaRPr lang="en-US" altLang="zh-CN" sz="2800" b="1" i="1" dirty="0" smtClean="0"/>
          </a:p>
        </p:txBody>
      </p:sp>
      <p:sp>
        <p:nvSpPr>
          <p:cNvPr id="4" name="标题 3"/>
          <p:cNvSpPr>
            <a:spLocks noGrp="1"/>
          </p:cNvSpPr>
          <p:nvPr>
            <p:ph type="title"/>
          </p:nvPr>
        </p:nvSpPr>
        <p:spPr/>
        <p:txBody>
          <a:bodyPr/>
          <a:lstStyle/>
          <a:p>
            <a:r>
              <a:rPr lang="en-US" altLang="zh-CN" dirty="0" smtClean="0"/>
              <a:t>Problem Formulation</a:t>
            </a:r>
            <a:endParaRPr lang="zh-CN" altLang="en-US" dirty="0"/>
          </a:p>
        </p:txBody>
      </p:sp>
      <p:sp>
        <p:nvSpPr>
          <p:cNvPr id="5" name="流程图: 可选过程 4"/>
          <p:cNvSpPr/>
          <p:nvPr/>
        </p:nvSpPr>
        <p:spPr>
          <a:xfrm>
            <a:off x="72008" y="980728"/>
            <a:ext cx="9036496" cy="1152128"/>
          </a:xfrm>
          <a:prstGeom prst="flowChartAlternateProcess">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latin typeface="Times New Roman" pitchFamily="18" charset="0"/>
                <a:cs typeface="Times New Roman" pitchFamily="18" charset="0"/>
              </a:rPr>
              <a:t>According to </a:t>
            </a:r>
            <a:r>
              <a:rPr lang="en-US" altLang="zh-CN" sz="2800" dirty="0">
                <a:latin typeface="Times New Roman" pitchFamily="18" charset="0"/>
                <a:cs typeface="Times New Roman" pitchFamily="18" charset="0"/>
              </a:rPr>
              <a:t>the </a:t>
            </a:r>
            <a:r>
              <a:rPr lang="en-US" altLang="zh-CN" sz="2800" dirty="0" smtClean="0">
                <a:latin typeface="Times New Roman" pitchFamily="18" charset="0"/>
                <a:cs typeface="Times New Roman" pitchFamily="18" charset="0"/>
              </a:rPr>
              <a:t> existing work[1], only </a:t>
            </a:r>
            <a:r>
              <a:rPr lang="en-US" altLang="zh-CN" sz="2800" dirty="0" smtClean="0">
                <a:solidFill>
                  <a:srgbClr val="FF0000"/>
                </a:solidFill>
                <a:latin typeface="Times New Roman" pitchFamily="18" charset="0"/>
                <a:cs typeface="Times New Roman" pitchFamily="18" charset="0"/>
              </a:rPr>
              <a:t>intersections</a:t>
            </a:r>
            <a:r>
              <a:rPr lang="en-US" altLang="zh-CN" sz="2800" dirty="0" smtClean="0">
                <a:latin typeface="Times New Roman" pitchFamily="18" charset="0"/>
                <a:cs typeface="Times New Roman" pitchFamily="18" charset="0"/>
              </a:rPr>
              <a:t> </a:t>
            </a:r>
            <a:r>
              <a:rPr lang="en-US" altLang="zh-CN" sz="2800" dirty="0">
                <a:latin typeface="Times New Roman" pitchFamily="18" charset="0"/>
                <a:cs typeface="Times New Roman" pitchFamily="18" charset="0"/>
              </a:rPr>
              <a:t>are our candidate locations for </a:t>
            </a:r>
            <a:r>
              <a:rPr lang="en-US" altLang="zh-CN" sz="2800" dirty="0" smtClean="0">
                <a:latin typeface="Times New Roman" pitchFamily="18" charset="0"/>
                <a:cs typeface="Times New Roman" pitchFamily="18" charset="0"/>
              </a:rPr>
              <a:t>the deployment </a:t>
            </a:r>
            <a:r>
              <a:rPr lang="en-US" altLang="zh-CN" sz="2800" dirty="0">
                <a:latin typeface="Times New Roman" pitchFamily="18" charset="0"/>
                <a:cs typeface="Times New Roman" pitchFamily="18" charset="0"/>
              </a:rPr>
              <a:t>of RSUs.</a:t>
            </a:r>
            <a:endParaRPr lang="zh-CN" altLang="en-US" sz="2800" dirty="0">
              <a:solidFill>
                <a:schemeClr val="bg1"/>
              </a:solidFill>
              <a:cs typeface="Times New Roman" pitchFamily="18" charset="0"/>
            </a:endParaRPr>
          </a:p>
        </p:txBody>
      </p:sp>
      <p:sp>
        <p:nvSpPr>
          <p:cNvPr id="6" name="矩形 5"/>
          <p:cNvSpPr/>
          <p:nvPr/>
        </p:nvSpPr>
        <p:spPr>
          <a:xfrm>
            <a:off x="72008" y="5157192"/>
            <a:ext cx="8892480" cy="584775"/>
          </a:xfrm>
          <a:prstGeom prst="rect">
            <a:avLst/>
          </a:prstGeom>
        </p:spPr>
        <p:txBody>
          <a:bodyPr wrap="square">
            <a:spAutoFit/>
          </a:bodyPr>
          <a:lstStyle/>
          <a:p>
            <a:r>
              <a:rPr lang="it-IT" altLang="zh-CN" sz="1600" dirty="0" smtClean="0">
                <a:latin typeface="Times New Roman" panose="02020603050405020304" pitchFamily="18" charset="0"/>
                <a:cs typeface="Times New Roman" panose="02020603050405020304" pitchFamily="18" charset="0"/>
              </a:rPr>
              <a:t>[1]Trullols</a:t>
            </a:r>
            <a:r>
              <a:rPr lang="it-IT" altLang="zh-CN" sz="1600" dirty="0">
                <a:latin typeface="Times New Roman" panose="02020603050405020304" pitchFamily="18" charset="0"/>
                <a:cs typeface="Times New Roman" panose="02020603050405020304" pitchFamily="18" charset="0"/>
              </a:rPr>
              <a:t>, O</a:t>
            </a:r>
            <a:r>
              <a:rPr lang="it-IT" altLang="zh-CN" sz="1600" dirty="0" smtClean="0">
                <a:latin typeface="Times New Roman" panose="02020603050405020304" pitchFamily="18" charset="0"/>
                <a:cs typeface="Times New Roman" panose="02020603050405020304" pitchFamily="18" charset="0"/>
              </a:rPr>
              <a:t>., et. al</a:t>
            </a:r>
            <a:r>
              <a:rPr lang="en-US" altLang="zh-CN" sz="1600" dirty="0" smtClean="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(2010), ‘Planning </a:t>
            </a:r>
            <a:r>
              <a:rPr lang="en-US" altLang="zh-CN" sz="1600" dirty="0" smtClean="0">
                <a:latin typeface="Times New Roman" panose="02020603050405020304" pitchFamily="18" charset="0"/>
                <a:cs typeface="Times New Roman" panose="02020603050405020304" pitchFamily="18" charset="0"/>
              </a:rPr>
              <a:t>Roadside </a:t>
            </a:r>
            <a:r>
              <a:rPr lang="fr-FR" altLang="zh-CN" sz="1600" dirty="0" smtClean="0">
                <a:latin typeface="Times New Roman" panose="02020603050405020304" pitchFamily="18" charset="0"/>
                <a:cs typeface="Times New Roman" panose="02020603050405020304" pitchFamily="18" charset="0"/>
              </a:rPr>
              <a:t>Infrastructure </a:t>
            </a:r>
            <a:r>
              <a:rPr lang="fr-FR" altLang="zh-CN" sz="1600" dirty="0">
                <a:latin typeface="Times New Roman" panose="02020603050405020304" pitchFamily="18" charset="0"/>
                <a:cs typeface="Times New Roman" panose="02020603050405020304" pitchFamily="18" charset="0"/>
              </a:rPr>
              <a:t>for Information Dissemination </a:t>
            </a:r>
            <a:r>
              <a:rPr lang="fr-FR" altLang="zh-CN" sz="1600" dirty="0" smtClean="0">
                <a:latin typeface="Times New Roman" panose="02020603050405020304" pitchFamily="18" charset="0"/>
                <a:cs typeface="Times New Roman" panose="02020603050405020304" pitchFamily="18" charset="0"/>
              </a:rPr>
              <a:t>in </a:t>
            </a:r>
            <a:r>
              <a:rPr lang="en-US" altLang="zh-CN" sz="1600" dirty="0" smtClean="0">
                <a:latin typeface="Times New Roman" panose="02020603050405020304" pitchFamily="18" charset="0"/>
                <a:cs typeface="Times New Roman" panose="02020603050405020304" pitchFamily="18" charset="0"/>
              </a:rPr>
              <a:t>Intelligent </a:t>
            </a:r>
            <a:r>
              <a:rPr lang="en-US" altLang="zh-CN" sz="1600" dirty="0">
                <a:latin typeface="Times New Roman" panose="02020603050405020304" pitchFamily="18" charset="0"/>
                <a:cs typeface="Times New Roman" panose="02020603050405020304" pitchFamily="18" charset="0"/>
              </a:rPr>
              <a:t>Transportation Systems’, </a:t>
            </a:r>
            <a:r>
              <a:rPr lang="en-US" altLang="zh-CN" sz="1600" i="1" dirty="0" smtClean="0">
                <a:latin typeface="Times New Roman" panose="02020603050405020304" pitchFamily="18" charset="0"/>
                <a:cs typeface="Times New Roman" panose="02020603050405020304" pitchFamily="18" charset="0"/>
              </a:rPr>
              <a:t>Computer </a:t>
            </a:r>
            <a:r>
              <a:rPr lang="fr-FR" altLang="zh-CN" sz="1600" i="1" dirty="0" smtClean="0">
                <a:latin typeface="Times New Roman" panose="02020603050405020304" pitchFamily="18" charset="0"/>
                <a:cs typeface="Times New Roman" panose="02020603050405020304" pitchFamily="18" charset="0"/>
              </a:rPr>
              <a:t>Communications</a:t>
            </a:r>
            <a:r>
              <a:rPr lang="fr-FR" altLang="zh-CN" sz="1600" dirty="0">
                <a:latin typeface="Times New Roman" panose="02020603050405020304" pitchFamily="18" charset="0"/>
                <a:cs typeface="Times New Roman" panose="02020603050405020304" pitchFamily="18" charset="0"/>
              </a:rPr>
              <a:t>, Vol. 33, No. 4, pp.432–442.</a:t>
            </a:r>
            <a:endParaRPr lang="zh-CN" alt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818822816"/>
      </p:ext>
    </p:extLst>
  </p:cSld>
  <p:clrMapOvr>
    <a:masterClrMapping/>
  </p:clrMapOvr>
  <mc:AlternateContent xmlns:mc="http://schemas.openxmlformats.org/markup-compatibility/2006">
    <mc:Choice xmlns:p14="http://schemas.microsoft.com/office/powerpoint/2010/main" xmlns="" Requires="p14">
      <p:transition spd="slow" p14:dur="2000" advTm="22889"/>
    </mc:Choice>
    <mc:Fallback>
      <p:transition spd="slow" advTm="22889"/>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148010" y="908720"/>
            <a:ext cx="8964488" cy="4840303"/>
          </a:xfrm>
        </p:spPr>
        <p:txBody>
          <a:bodyPr>
            <a:normAutofit/>
          </a:bodyPr>
          <a:lstStyle/>
          <a:p>
            <a:pPr marL="0" indent="0">
              <a:buNone/>
            </a:pPr>
            <a:r>
              <a:rPr lang="en-US" altLang="zh-CN" dirty="0"/>
              <a:t>RSU </a:t>
            </a:r>
            <a:r>
              <a:rPr lang="en-US" altLang="zh-CN" dirty="0" smtClean="0"/>
              <a:t>Deployment Optimization Problem (RDOP)</a:t>
            </a:r>
          </a:p>
          <a:p>
            <a:pPr>
              <a:buSzPct val="60000"/>
              <a:buFont typeface="Wingdings" panose="05000000000000000000" pitchFamily="2" charset="2"/>
              <a:buChar char="l"/>
            </a:pPr>
            <a:r>
              <a:rPr lang="en-US" altLang="zh-CN" dirty="0" smtClean="0"/>
              <a:t>Optimization goal</a:t>
            </a:r>
          </a:p>
          <a:p>
            <a:pPr lvl="1">
              <a:buSzPct val="60000"/>
              <a:buFont typeface="Wingdings" panose="05000000000000000000" pitchFamily="2" charset="2"/>
              <a:buChar char="l"/>
            </a:pPr>
            <a:r>
              <a:rPr lang="en-US" altLang="zh-CN" dirty="0" smtClean="0"/>
              <a:t>Select r vertexes to deploy RSUs</a:t>
            </a:r>
          </a:p>
          <a:p>
            <a:pPr lvl="1">
              <a:buSzPct val="60000"/>
              <a:buFont typeface="Wingdings" panose="05000000000000000000" pitchFamily="2" charset="2"/>
              <a:buChar char="l"/>
            </a:pPr>
            <a:r>
              <a:rPr lang="en-US" altLang="zh-CN" dirty="0" smtClean="0"/>
              <a:t>minimize </a:t>
            </a:r>
            <a:r>
              <a:rPr lang="en-US" altLang="zh-CN" dirty="0"/>
              <a:t>the sum of the weights on edges </a:t>
            </a:r>
            <a:r>
              <a:rPr lang="en-US" altLang="zh-CN" dirty="0" smtClean="0"/>
              <a:t>in the </a:t>
            </a:r>
            <a:r>
              <a:rPr lang="en-US" altLang="zh-CN" dirty="0"/>
              <a:t>shortest paths from each vertex to each </a:t>
            </a:r>
            <a:r>
              <a:rPr lang="en-US" altLang="zh-CN" dirty="0" smtClean="0"/>
              <a:t>POI</a:t>
            </a:r>
          </a:p>
          <a:p>
            <a:pPr marL="0" indent="0">
              <a:buNone/>
            </a:pPr>
            <a:endParaRPr lang="en-US" altLang="zh-CN" dirty="0"/>
          </a:p>
        </p:txBody>
      </p:sp>
      <p:sp>
        <p:nvSpPr>
          <p:cNvPr id="4" name="标题 3"/>
          <p:cNvSpPr>
            <a:spLocks noGrp="1"/>
          </p:cNvSpPr>
          <p:nvPr>
            <p:ph type="title"/>
          </p:nvPr>
        </p:nvSpPr>
        <p:spPr/>
        <p:txBody>
          <a:bodyPr/>
          <a:lstStyle/>
          <a:p>
            <a:r>
              <a:rPr lang="en-US" altLang="zh-CN" dirty="0" smtClean="0"/>
              <a:t>Stepwise Strategy</a:t>
            </a:r>
            <a:endParaRPr lang="zh-CN" alt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123728" y="3558316"/>
            <a:ext cx="4824536" cy="31830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566974362"/>
      </p:ext>
    </p:extLst>
  </p:cSld>
  <p:clrMapOvr>
    <a:masterClrMapping/>
  </p:clrMapOvr>
  <mc:AlternateContent xmlns:mc="http://schemas.openxmlformats.org/markup-compatibility/2006">
    <mc:Choice xmlns:p14="http://schemas.microsoft.com/office/powerpoint/2010/main" xmlns="" Requires="p14">
      <p:transition spd="slow" p14:dur="2000" advTm="56389"/>
    </mc:Choice>
    <mc:Fallback>
      <p:transition spd="slow" advTm="56389"/>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148010" y="908720"/>
            <a:ext cx="8964488" cy="4840303"/>
          </a:xfrm>
        </p:spPr>
        <p:txBody>
          <a:bodyPr>
            <a:normAutofit/>
          </a:bodyPr>
          <a:lstStyle/>
          <a:p>
            <a:pPr marL="0" indent="0">
              <a:buNone/>
            </a:pPr>
            <a:r>
              <a:rPr lang="en-US" altLang="zh-CN" dirty="0"/>
              <a:t>RSU </a:t>
            </a:r>
            <a:r>
              <a:rPr lang="en-US" altLang="zh-CN" dirty="0" smtClean="0"/>
              <a:t>Deployment Optimization Problem (RDOP)</a:t>
            </a:r>
          </a:p>
          <a:p>
            <a:pPr>
              <a:buSzPct val="60000"/>
              <a:buFont typeface="Wingdings" panose="05000000000000000000" pitchFamily="2" charset="2"/>
              <a:buChar char="l"/>
            </a:pPr>
            <a:r>
              <a:rPr lang="en-US" altLang="zh-CN" dirty="0"/>
              <a:t>Optimization goal</a:t>
            </a:r>
          </a:p>
          <a:p>
            <a:pPr lvl="1">
              <a:buSzPct val="60000"/>
              <a:buFont typeface="Wingdings" panose="05000000000000000000" pitchFamily="2" charset="2"/>
              <a:buChar char="l"/>
            </a:pPr>
            <a:r>
              <a:rPr lang="en-US" altLang="zh-CN" dirty="0"/>
              <a:t>Select r vertexes to deploy RSUs</a:t>
            </a:r>
          </a:p>
          <a:p>
            <a:pPr lvl="1">
              <a:buSzPct val="60000"/>
              <a:buFont typeface="Wingdings" panose="05000000000000000000" pitchFamily="2" charset="2"/>
              <a:buChar char="l"/>
            </a:pPr>
            <a:r>
              <a:rPr lang="en-US" altLang="zh-CN" dirty="0"/>
              <a:t>minimize the sum of the weights on edges in the shortest paths from each vertex to each </a:t>
            </a:r>
            <a:r>
              <a:rPr lang="en-US" altLang="zh-CN" dirty="0" smtClean="0"/>
              <a:t>POI</a:t>
            </a:r>
            <a:endParaRPr lang="en-US" altLang="zh-CN" dirty="0"/>
          </a:p>
        </p:txBody>
      </p:sp>
      <p:sp>
        <p:nvSpPr>
          <p:cNvPr id="4" name="标题 3"/>
          <p:cNvSpPr>
            <a:spLocks noGrp="1"/>
          </p:cNvSpPr>
          <p:nvPr>
            <p:ph type="title"/>
          </p:nvPr>
        </p:nvSpPr>
        <p:spPr/>
        <p:txBody>
          <a:bodyPr/>
          <a:lstStyle/>
          <a:p>
            <a:r>
              <a:rPr lang="en-US" altLang="zh-CN" dirty="0" smtClean="0"/>
              <a:t>Stepwise Strategy</a:t>
            </a:r>
            <a:endParaRPr lang="zh-CN" altLang="en-US"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123728" y="3558316"/>
            <a:ext cx="4824536" cy="31830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流程图: 可选过程 4"/>
          <p:cNvSpPr/>
          <p:nvPr/>
        </p:nvSpPr>
        <p:spPr>
          <a:xfrm>
            <a:off x="0" y="4797152"/>
            <a:ext cx="9036496" cy="1072770"/>
          </a:xfrm>
          <a:prstGeom prst="flowChartAlternateProcess">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The RDOP is </a:t>
            </a:r>
            <a:r>
              <a:rPr lang="en-US" altLang="zh-CN" sz="2400" dirty="0">
                <a:solidFill>
                  <a:srgbClr val="FF0000"/>
                </a:solidFill>
              </a:rPr>
              <a:t>NP-hard </a:t>
            </a:r>
            <a:r>
              <a:rPr lang="en-US" altLang="zh-CN" sz="2400" dirty="0"/>
              <a:t>because it can be proved </a:t>
            </a:r>
            <a:r>
              <a:rPr lang="en-US" altLang="zh-CN" sz="2400" dirty="0" smtClean="0"/>
              <a:t>to be </a:t>
            </a:r>
            <a:r>
              <a:rPr lang="en-US" altLang="zh-CN" sz="2400" dirty="0"/>
              <a:t>a </a:t>
            </a:r>
            <a:r>
              <a:rPr lang="en-US" altLang="zh-CN" sz="2400" dirty="0" smtClean="0"/>
              <a:t>generalization </a:t>
            </a:r>
            <a:r>
              <a:rPr lang="en-US" altLang="zh-CN" sz="2400" dirty="0"/>
              <a:t>of the </a:t>
            </a:r>
            <a:r>
              <a:rPr lang="en-US" altLang="zh-CN" sz="2400" dirty="0">
                <a:solidFill>
                  <a:srgbClr val="FF0000"/>
                </a:solidFill>
              </a:rPr>
              <a:t>Set Cover </a:t>
            </a:r>
            <a:r>
              <a:rPr lang="en-US" altLang="zh-CN" sz="2400" dirty="0" smtClean="0">
                <a:solidFill>
                  <a:srgbClr val="FF0000"/>
                </a:solidFill>
              </a:rPr>
              <a:t>Problem </a:t>
            </a:r>
            <a:r>
              <a:rPr lang="en-US" altLang="zh-CN" sz="2400" dirty="0" smtClean="0"/>
              <a:t>(a well-known </a:t>
            </a:r>
            <a:r>
              <a:rPr lang="en-US" altLang="zh-CN" sz="2400" dirty="0"/>
              <a:t>NP-hard </a:t>
            </a:r>
            <a:r>
              <a:rPr lang="en-US" altLang="zh-CN" sz="2400" dirty="0" smtClean="0"/>
              <a:t>problem)</a:t>
            </a:r>
            <a:endParaRPr lang="zh-CN" altLang="en-US" sz="2400" dirty="0">
              <a:solidFill>
                <a:schemeClr val="bg1"/>
              </a:solidFill>
              <a:cs typeface="Times New Roman" pitchFamily="18" charset="0"/>
            </a:endParaRPr>
          </a:p>
        </p:txBody>
      </p:sp>
    </p:spTree>
    <p:extLst>
      <p:ext uri="{BB962C8B-B14F-4D97-AF65-F5344CB8AC3E}">
        <p14:creationId xmlns:p14="http://schemas.microsoft.com/office/powerpoint/2010/main" xmlns="" val="1282507692"/>
      </p:ext>
    </p:extLst>
  </p:cSld>
  <p:clrMapOvr>
    <a:masterClrMapping/>
  </p:clrMapOvr>
  <mc:AlternateContent xmlns:mc="http://schemas.openxmlformats.org/markup-compatibility/2006">
    <mc:Choice xmlns:p14="http://schemas.microsoft.com/office/powerpoint/2010/main" xmlns="" Requires="p14">
      <p:transition spd="slow" p14:dur="2000" advTm="14195"/>
    </mc:Choice>
    <mc:Fallback>
      <p:transition spd="slow" advTm="14195"/>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179512" y="820945"/>
            <a:ext cx="8964488" cy="5200343"/>
          </a:xfrm>
        </p:spPr>
        <p:txBody>
          <a:bodyPr>
            <a:normAutofit/>
          </a:bodyPr>
          <a:lstStyle/>
          <a:p>
            <a:pPr>
              <a:buSzPct val="60000"/>
              <a:buFont typeface="Wingdings" panose="05000000000000000000" pitchFamily="2" charset="2"/>
              <a:buChar char="l"/>
            </a:pPr>
            <a:r>
              <a:rPr lang="en-US" altLang="zh-CN" i="1" dirty="0" err="1"/>
              <a:t>N</a:t>
            </a:r>
            <a:r>
              <a:rPr lang="en-US" altLang="zh-CN" i="1" dirty="0" err="1" smtClean="0"/>
              <a:t>aïve_search</a:t>
            </a:r>
            <a:r>
              <a:rPr lang="en-US" altLang="zh-CN" i="1" dirty="0" smtClean="0"/>
              <a:t>(V, r)</a:t>
            </a:r>
          </a:p>
          <a:p>
            <a:endParaRPr lang="en-US" altLang="zh-CN" i="1" dirty="0" smtClean="0"/>
          </a:p>
        </p:txBody>
      </p:sp>
      <p:sp>
        <p:nvSpPr>
          <p:cNvPr id="4" name="标题 3"/>
          <p:cNvSpPr>
            <a:spLocks noGrp="1"/>
          </p:cNvSpPr>
          <p:nvPr>
            <p:ph type="title"/>
          </p:nvPr>
        </p:nvSpPr>
        <p:spPr/>
        <p:txBody>
          <a:bodyPr/>
          <a:lstStyle/>
          <a:p>
            <a:r>
              <a:rPr lang="en-US" altLang="zh-CN" dirty="0"/>
              <a:t>Stepwise Strategy</a:t>
            </a:r>
            <a:endParaRPr lang="zh-CN" alt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274787" y="1412776"/>
            <a:ext cx="6105525" cy="43529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600404576"/>
      </p:ext>
    </p:extLst>
  </p:cSld>
  <p:clrMapOvr>
    <a:masterClrMapping/>
  </p:clrMapOvr>
  <mc:AlternateContent xmlns:mc="http://schemas.openxmlformats.org/markup-compatibility/2006">
    <mc:Choice xmlns:p14="http://schemas.microsoft.com/office/powerpoint/2010/main" xmlns="" Requires="p14">
      <p:transition spd="slow" p14:dur="2000" advTm="17684"/>
    </mc:Choice>
    <mc:Fallback>
      <p:transition spd="slow" advTm="17684"/>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179512" y="820945"/>
            <a:ext cx="8964488" cy="4840303"/>
          </a:xfrm>
        </p:spPr>
        <p:txBody>
          <a:bodyPr>
            <a:normAutofit/>
          </a:bodyPr>
          <a:lstStyle/>
          <a:p>
            <a:pPr>
              <a:spcBef>
                <a:spcPts val="0"/>
              </a:spcBef>
              <a:buSzPct val="60000"/>
              <a:buFont typeface="Wingdings" panose="05000000000000000000" pitchFamily="2" charset="2"/>
              <a:buChar char="l"/>
            </a:pPr>
            <a:r>
              <a:rPr lang="en-US" altLang="zh-CN" sz="2400" b="1" i="1" dirty="0" smtClean="0"/>
              <a:t>V</a:t>
            </a:r>
            <a:r>
              <a:rPr lang="en-US" altLang="zh-CN" sz="2400" i="1" dirty="0" smtClean="0"/>
              <a:t> </a:t>
            </a:r>
            <a:r>
              <a:rPr lang="en-US" altLang="zh-CN" sz="2400" i="1" dirty="0"/>
              <a:t>denote the </a:t>
            </a:r>
            <a:r>
              <a:rPr lang="en-US" altLang="zh-CN" sz="2400" i="1" dirty="0" smtClean="0"/>
              <a:t>candidate </a:t>
            </a:r>
            <a:r>
              <a:rPr lang="en-US" altLang="zh-CN" sz="2400" i="1" dirty="0"/>
              <a:t>vertex </a:t>
            </a:r>
            <a:r>
              <a:rPr lang="en-US" altLang="zh-CN" sz="2400" i="1" dirty="0" smtClean="0"/>
              <a:t>set</a:t>
            </a:r>
          </a:p>
          <a:p>
            <a:pPr>
              <a:spcBef>
                <a:spcPts val="0"/>
              </a:spcBef>
              <a:buSzPct val="60000"/>
              <a:buFont typeface="Wingdings" panose="05000000000000000000" pitchFamily="2" charset="2"/>
              <a:buChar char="l"/>
            </a:pPr>
            <a:r>
              <a:rPr lang="en-US" altLang="zh-CN" sz="2400" b="1" i="1" dirty="0" smtClean="0"/>
              <a:t>r</a:t>
            </a:r>
            <a:r>
              <a:rPr lang="en-US" altLang="zh-CN" sz="2400" i="1" dirty="0" smtClean="0"/>
              <a:t> is </a:t>
            </a:r>
            <a:r>
              <a:rPr lang="en-US" altLang="zh-CN" sz="2400" i="1" dirty="0"/>
              <a:t>the </a:t>
            </a:r>
            <a:r>
              <a:rPr lang="en-US" altLang="zh-CN" sz="2400" i="1" dirty="0" smtClean="0"/>
              <a:t>number of </a:t>
            </a:r>
            <a:r>
              <a:rPr lang="en-US" altLang="zh-CN" sz="2400" i="1" dirty="0"/>
              <a:t>RSUs needed to be </a:t>
            </a:r>
            <a:r>
              <a:rPr lang="en-US" altLang="zh-CN" sz="2400" i="1" dirty="0" smtClean="0"/>
              <a:t>deployed</a:t>
            </a:r>
          </a:p>
          <a:p>
            <a:pPr>
              <a:spcBef>
                <a:spcPts val="0"/>
              </a:spcBef>
              <a:buSzPct val="60000"/>
              <a:buFont typeface="Wingdings" panose="05000000000000000000" pitchFamily="2" charset="2"/>
              <a:buChar char="l"/>
            </a:pPr>
            <a:r>
              <a:rPr lang="en-US" altLang="zh-CN" sz="2400" b="1" i="1" dirty="0"/>
              <a:t>S</a:t>
            </a:r>
            <a:r>
              <a:rPr lang="en-US" altLang="zh-CN" sz="2400" i="1" dirty="0"/>
              <a:t> is the </a:t>
            </a:r>
            <a:r>
              <a:rPr lang="en-US" altLang="zh-CN" sz="2400" i="1" dirty="0" smtClean="0"/>
              <a:t>resultant vertex </a:t>
            </a:r>
            <a:r>
              <a:rPr lang="en-US" altLang="zh-CN" sz="2400" i="1" dirty="0"/>
              <a:t>set</a:t>
            </a:r>
            <a:endParaRPr lang="en-US" altLang="zh-CN" sz="2400" i="1" dirty="0" smtClean="0"/>
          </a:p>
        </p:txBody>
      </p:sp>
      <p:sp>
        <p:nvSpPr>
          <p:cNvPr id="4" name="标题 3"/>
          <p:cNvSpPr>
            <a:spLocks noGrp="1"/>
          </p:cNvSpPr>
          <p:nvPr>
            <p:ph type="title"/>
          </p:nvPr>
        </p:nvSpPr>
        <p:spPr/>
        <p:txBody>
          <a:bodyPr/>
          <a:lstStyle/>
          <a:p>
            <a:r>
              <a:rPr lang="en-US" altLang="zh-CN" dirty="0"/>
              <a:t>Stepwise Strategy</a:t>
            </a:r>
            <a:endParaRPr lang="zh-CN" altLang="en-US" dirty="0"/>
          </a:p>
        </p:txBody>
      </p:sp>
      <p:pic>
        <p:nvPicPr>
          <p:cNvPr id="5124" name="Picture 4"/>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1331640" y="2060848"/>
            <a:ext cx="6200775" cy="2895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125" name="Picture 5"/>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1331640" y="5066506"/>
            <a:ext cx="6229350" cy="6667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126" name="Picture 6"/>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1115616" y="1988840"/>
            <a:ext cx="6562725" cy="42386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xmlns="" val="1922855883"/>
      </p:ext>
    </p:extLst>
  </p:cSld>
  <p:clrMapOvr>
    <a:masterClrMapping/>
  </p:clrMapOvr>
  <mc:AlternateContent xmlns:mc="http://schemas.openxmlformats.org/markup-compatibility/2006">
    <mc:Choice xmlns:p14="http://schemas.microsoft.com/office/powerpoint/2010/main" xmlns="" Requires="p14">
      <p:transition spd="slow" p14:dur="2000" advTm="36039"/>
    </mc:Choice>
    <mc:Fallback>
      <p:transition spd="slow" advTm="3603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179512" y="820945"/>
            <a:ext cx="8964488" cy="4840303"/>
          </a:xfrm>
        </p:spPr>
        <p:txBody>
          <a:bodyPr>
            <a:normAutofit/>
          </a:bodyPr>
          <a:lstStyle/>
          <a:p>
            <a:pPr>
              <a:spcBef>
                <a:spcPts val="0"/>
              </a:spcBef>
              <a:buSzPct val="60000"/>
              <a:buFont typeface="Wingdings" panose="05000000000000000000" pitchFamily="2" charset="2"/>
              <a:buChar char="l"/>
            </a:pPr>
            <a:r>
              <a:rPr lang="en-US" altLang="zh-CN" sz="2400" b="1" i="1" dirty="0" smtClean="0"/>
              <a:t>V</a:t>
            </a:r>
            <a:r>
              <a:rPr lang="en-US" altLang="zh-CN" sz="2400" i="1" dirty="0" smtClean="0"/>
              <a:t> </a:t>
            </a:r>
            <a:r>
              <a:rPr lang="en-US" altLang="zh-CN" sz="2400" i="1" dirty="0"/>
              <a:t>denote the </a:t>
            </a:r>
            <a:r>
              <a:rPr lang="en-US" altLang="zh-CN" sz="2400" i="1" dirty="0" smtClean="0"/>
              <a:t>candidate </a:t>
            </a:r>
            <a:r>
              <a:rPr lang="en-US" altLang="zh-CN" sz="2400" i="1" dirty="0"/>
              <a:t>vertex </a:t>
            </a:r>
            <a:r>
              <a:rPr lang="en-US" altLang="zh-CN" sz="2400" i="1" dirty="0" smtClean="0"/>
              <a:t>set</a:t>
            </a:r>
          </a:p>
          <a:p>
            <a:pPr>
              <a:spcBef>
                <a:spcPts val="0"/>
              </a:spcBef>
              <a:buSzPct val="60000"/>
              <a:buFont typeface="Wingdings" panose="05000000000000000000" pitchFamily="2" charset="2"/>
              <a:buChar char="l"/>
            </a:pPr>
            <a:r>
              <a:rPr lang="en-US" altLang="zh-CN" sz="2400" b="1" i="1" dirty="0"/>
              <a:t>S</a:t>
            </a:r>
            <a:r>
              <a:rPr lang="en-US" altLang="zh-CN" sz="2400" i="1" dirty="0"/>
              <a:t> is the set of all the RSUs which have been already deployed</a:t>
            </a:r>
          </a:p>
          <a:p>
            <a:pPr>
              <a:spcBef>
                <a:spcPts val="0"/>
              </a:spcBef>
              <a:buSzPct val="60000"/>
              <a:buFont typeface="Wingdings" panose="05000000000000000000" pitchFamily="2" charset="2"/>
              <a:buChar char="l"/>
            </a:pPr>
            <a:r>
              <a:rPr lang="en-US" altLang="zh-CN" sz="2400" b="1" i="1" dirty="0"/>
              <a:t>c</a:t>
            </a:r>
            <a:r>
              <a:rPr lang="en-US" altLang="zh-CN" sz="2400" i="1" dirty="0" smtClean="0"/>
              <a:t> is </a:t>
            </a:r>
            <a:r>
              <a:rPr lang="en-US" altLang="zh-CN" sz="2400" i="1" dirty="0"/>
              <a:t>the </a:t>
            </a:r>
            <a:r>
              <a:rPr lang="en-US" altLang="zh-CN" sz="2400" i="1" dirty="0" smtClean="0"/>
              <a:t>number of </a:t>
            </a:r>
            <a:r>
              <a:rPr lang="en-US" altLang="zh-CN" sz="2400" i="1" dirty="0"/>
              <a:t>RSUs needed to </a:t>
            </a:r>
            <a:r>
              <a:rPr lang="en-US" altLang="zh-CN" sz="2400" i="1" dirty="0" smtClean="0"/>
              <a:t>be adjusted</a:t>
            </a:r>
          </a:p>
          <a:p>
            <a:pPr>
              <a:spcBef>
                <a:spcPts val="0"/>
              </a:spcBef>
              <a:buSzPct val="60000"/>
              <a:buFont typeface="Wingdings" panose="05000000000000000000" pitchFamily="2" charset="2"/>
              <a:buChar char="l"/>
            </a:pPr>
            <a:r>
              <a:rPr lang="en-US" altLang="zh-CN" sz="2400" i="1" dirty="0"/>
              <a:t>M is the resultant set of vertexes</a:t>
            </a:r>
            <a:endParaRPr lang="en-US" altLang="zh-CN" sz="2400" i="1" dirty="0" smtClean="0"/>
          </a:p>
        </p:txBody>
      </p:sp>
      <p:sp>
        <p:nvSpPr>
          <p:cNvPr id="4" name="标题 3"/>
          <p:cNvSpPr>
            <a:spLocks noGrp="1"/>
          </p:cNvSpPr>
          <p:nvPr>
            <p:ph type="title"/>
          </p:nvPr>
        </p:nvSpPr>
        <p:spPr/>
        <p:txBody>
          <a:bodyPr/>
          <a:lstStyle/>
          <a:p>
            <a:r>
              <a:rPr lang="en-US" altLang="zh-CN" dirty="0" smtClean="0"/>
              <a:t>Stepwise-Based Adjustment (SBA)</a:t>
            </a:r>
            <a:endParaRPr lang="zh-CN" altLang="en-US"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179537" y="2775942"/>
            <a:ext cx="6200775" cy="2381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08589613"/>
      </p:ext>
    </p:extLst>
  </p:cSld>
  <p:clrMapOvr>
    <a:masterClrMapping/>
  </p:clrMapOvr>
  <mc:AlternateContent xmlns:mc="http://schemas.openxmlformats.org/markup-compatibility/2006">
    <mc:Choice xmlns:p14="http://schemas.microsoft.com/office/powerpoint/2010/main" xmlns="" Requires="p14">
      <p:transition spd="slow" p14:dur="2000" advTm="22748"/>
    </mc:Choice>
    <mc:Fallback>
      <p:transition spd="slow" advTm="22748"/>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179512" y="820945"/>
            <a:ext cx="8964488" cy="4840303"/>
          </a:xfrm>
        </p:spPr>
        <p:txBody>
          <a:bodyPr>
            <a:normAutofit/>
          </a:bodyPr>
          <a:lstStyle/>
          <a:p>
            <a:pPr>
              <a:spcBef>
                <a:spcPts val="0"/>
              </a:spcBef>
              <a:buSzPct val="60000"/>
              <a:buFont typeface="Wingdings" panose="05000000000000000000" pitchFamily="2" charset="2"/>
              <a:buChar char="l"/>
            </a:pPr>
            <a:r>
              <a:rPr lang="en-US" altLang="zh-CN" sz="2400" b="1" i="1" dirty="0"/>
              <a:t>V</a:t>
            </a:r>
            <a:r>
              <a:rPr lang="en-US" altLang="zh-CN" sz="2400" i="1" dirty="0"/>
              <a:t> denote the candidate vertex set</a:t>
            </a:r>
          </a:p>
          <a:p>
            <a:pPr>
              <a:spcBef>
                <a:spcPts val="0"/>
              </a:spcBef>
              <a:buSzPct val="60000"/>
              <a:buFont typeface="Wingdings" panose="05000000000000000000" pitchFamily="2" charset="2"/>
              <a:buChar char="l"/>
            </a:pPr>
            <a:r>
              <a:rPr lang="en-US" altLang="zh-CN" sz="2400" b="1" i="1" dirty="0"/>
              <a:t>S</a:t>
            </a:r>
            <a:r>
              <a:rPr lang="en-US" altLang="zh-CN" sz="2400" i="1" dirty="0"/>
              <a:t> is the set of all the RSUs which have been already deployed</a:t>
            </a:r>
          </a:p>
          <a:p>
            <a:pPr>
              <a:spcBef>
                <a:spcPts val="0"/>
              </a:spcBef>
              <a:buSzPct val="60000"/>
              <a:buFont typeface="Wingdings" panose="05000000000000000000" pitchFamily="2" charset="2"/>
              <a:buChar char="l"/>
            </a:pPr>
            <a:r>
              <a:rPr lang="en-US" altLang="zh-CN" sz="2400" b="1" i="1" dirty="0"/>
              <a:t>c</a:t>
            </a:r>
            <a:r>
              <a:rPr lang="en-US" altLang="zh-CN" sz="2400" i="1" dirty="0"/>
              <a:t> is the number of RSUs needed to be adjusted</a:t>
            </a:r>
          </a:p>
          <a:p>
            <a:pPr>
              <a:spcBef>
                <a:spcPts val="0"/>
              </a:spcBef>
              <a:buSzPct val="60000"/>
              <a:buFont typeface="Wingdings" panose="05000000000000000000" pitchFamily="2" charset="2"/>
              <a:buChar char="l"/>
            </a:pPr>
            <a:r>
              <a:rPr lang="en-US" altLang="zh-CN" sz="2400" i="1" dirty="0"/>
              <a:t>M is the resultant set of vertexes</a:t>
            </a:r>
          </a:p>
        </p:txBody>
      </p:sp>
      <p:sp>
        <p:nvSpPr>
          <p:cNvPr id="4" name="标题 3"/>
          <p:cNvSpPr>
            <a:spLocks noGrp="1"/>
          </p:cNvSpPr>
          <p:nvPr>
            <p:ph type="title"/>
          </p:nvPr>
        </p:nvSpPr>
        <p:spPr/>
        <p:txBody>
          <a:bodyPr/>
          <a:lstStyle/>
          <a:p>
            <a:r>
              <a:rPr lang="en-US" altLang="zh-CN" dirty="0" smtClean="0"/>
              <a:t>Stepwise-Based Adjustment (SBA)</a:t>
            </a:r>
            <a:endParaRPr lang="zh-CN" altLang="en-US"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179537" y="2775942"/>
            <a:ext cx="6200775" cy="2381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8" name="流程图: 可选过程 7"/>
          <p:cNvSpPr/>
          <p:nvPr/>
        </p:nvSpPr>
        <p:spPr>
          <a:xfrm>
            <a:off x="72008" y="4620807"/>
            <a:ext cx="9036496" cy="1072770"/>
          </a:xfrm>
          <a:prstGeom prst="flowChartAlternateProcess">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SBA is feasible because in a realistic large-scale urban area a relatively small number of RSUs </a:t>
            </a:r>
            <a:r>
              <a:rPr lang="en-US" altLang="zh-CN" sz="2800" dirty="0" smtClean="0"/>
              <a:t>suﬃce[2]</a:t>
            </a:r>
            <a:endParaRPr lang="zh-CN" altLang="en-US" sz="2800" dirty="0"/>
          </a:p>
        </p:txBody>
      </p:sp>
      <p:sp>
        <p:nvSpPr>
          <p:cNvPr id="5" name="矩形 4"/>
          <p:cNvSpPr/>
          <p:nvPr/>
        </p:nvSpPr>
        <p:spPr>
          <a:xfrm>
            <a:off x="-33265" y="5702502"/>
            <a:ext cx="9141769" cy="584775"/>
          </a:xfrm>
          <a:prstGeom prst="rect">
            <a:avLst/>
          </a:prstGeom>
        </p:spPr>
        <p:txBody>
          <a:bodyPr wrap="square">
            <a:spAutoFit/>
          </a:bodyPr>
          <a:lstStyle/>
          <a:p>
            <a:r>
              <a:rPr lang="en-US" altLang="zh-CN" sz="1600" dirty="0" smtClean="0">
                <a:latin typeface="Times New Roman" panose="02020603050405020304" pitchFamily="18" charset="0"/>
                <a:cs typeface="Times New Roman" panose="02020603050405020304" pitchFamily="18" charset="0"/>
              </a:rPr>
              <a:t>[2]Wu</a:t>
            </a:r>
            <a:r>
              <a:rPr lang="en-US" altLang="zh-CN" sz="1600" dirty="0">
                <a:latin typeface="Times New Roman" panose="02020603050405020304" pitchFamily="18" charset="0"/>
                <a:cs typeface="Times New Roman" panose="02020603050405020304" pitchFamily="18" charset="0"/>
              </a:rPr>
              <a:t>, Y., Zhu, Y. and Li, B. (2012) ‘</a:t>
            </a:r>
            <a:r>
              <a:rPr lang="en-US" altLang="zh-CN" sz="1600" dirty="0" smtClean="0">
                <a:latin typeface="Times New Roman" panose="02020603050405020304" pitchFamily="18" charset="0"/>
                <a:cs typeface="Times New Roman" panose="02020603050405020304" pitchFamily="18" charset="0"/>
              </a:rPr>
              <a:t>Infrastructure-Assisted </a:t>
            </a:r>
            <a:r>
              <a:rPr lang="en-US" altLang="zh-CN" sz="1600" dirty="0">
                <a:latin typeface="Times New Roman" panose="02020603050405020304" pitchFamily="18" charset="0"/>
                <a:cs typeface="Times New Roman" panose="02020603050405020304" pitchFamily="18" charset="0"/>
              </a:rPr>
              <a:t>Routing in Vehicular Networks</a:t>
            </a:r>
            <a:r>
              <a:rPr lang="en-US" altLang="zh-CN" sz="1600" dirty="0" smtClean="0">
                <a:latin typeface="Times New Roman" panose="02020603050405020304" pitchFamily="18" charset="0"/>
                <a:cs typeface="Times New Roman" panose="02020603050405020304" pitchFamily="18" charset="0"/>
              </a:rPr>
              <a:t>’, </a:t>
            </a:r>
            <a:r>
              <a:rPr lang="en-US" altLang="zh-CN" sz="1600" i="1" dirty="0" smtClean="0">
                <a:latin typeface="Times New Roman" panose="02020603050405020304" pitchFamily="18" charset="0"/>
                <a:cs typeface="Times New Roman" panose="02020603050405020304" pitchFamily="18" charset="0"/>
              </a:rPr>
              <a:t>Proceedings of </a:t>
            </a:r>
            <a:r>
              <a:rPr lang="en-US" altLang="zh-CN" sz="1600" i="1" dirty="0">
                <a:latin typeface="Times New Roman" panose="02020603050405020304" pitchFamily="18" charset="0"/>
                <a:cs typeface="Times New Roman" panose="02020603050405020304" pitchFamily="18" charset="0"/>
              </a:rPr>
              <a:t>IEEE INFOCOM 2012</a:t>
            </a:r>
            <a:r>
              <a:rPr lang="en-US" altLang="zh-CN" sz="1600" dirty="0">
                <a:latin typeface="Times New Roman" panose="02020603050405020304" pitchFamily="18" charset="0"/>
                <a:cs typeface="Times New Roman" panose="02020603050405020304" pitchFamily="18" charset="0"/>
              </a:rPr>
              <a:t>, pp.1485–1493</a:t>
            </a:r>
            <a:endParaRPr lang="zh-CN" alt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3003422"/>
      </p:ext>
    </p:extLst>
  </p:cSld>
  <p:clrMapOvr>
    <a:masterClrMapping/>
  </p:clrMapOvr>
  <mc:AlternateContent xmlns:mc="http://schemas.openxmlformats.org/markup-compatibility/2006">
    <mc:Choice xmlns:p14="http://schemas.microsoft.com/office/powerpoint/2010/main" xmlns="" Requires="p14">
      <p:transition spd="slow" p14:dur="2000" advTm="9453"/>
    </mc:Choice>
    <mc:Fallback>
      <p:transition spd="slow" advTm="9453"/>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Greedy </a:t>
            </a:r>
            <a:r>
              <a:rPr lang="en-US" altLang="zh-CN" dirty="0"/>
              <a:t>Strategy</a:t>
            </a:r>
            <a:endParaRPr lang="zh-CN" altLang="en-US" dirty="0"/>
          </a:p>
        </p:txBody>
      </p:sp>
    </p:spTree>
    <p:extLst>
      <p:ext uri="{BB962C8B-B14F-4D97-AF65-F5344CB8AC3E}">
        <p14:creationId xmlns:p14="http://schemas.microsoft.com/office/powerpoint/2010/main" xmlns="" val="675026114"/>
      </p:ext>
    </p:extLst>
  </p:cSld>
  <p:clrMapOvr>
    <a:masterClrMapping/>
  </p:clrMapOvr>
  <mc:AlternateContent xmlns:mc="http://schemas.openxmlformats.org/markup-compatibility/2006">
    <mc:Choice xmlns:p14="http://schemas.microsoft.com/office/powerpoint/2010/main" xmlns="" Requires="p14">
      <p:transition spd="slow" p14:dur="2000" advTm="1332"/>
    </mc:Choice>
    <mc:Fallback>
      <p:transition spd="slow" advTm="1332"/>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179512" y="1285860"/>
            <a:ext cx="8964488" cy="4840303"/>
          </a:xfrm>
        </p:spPr>
        <p:txBody>
          <a:bodyPr>
            <a:normAutofit/>
          </a:bodyPr>
          <a:lstStyle/>
          <a:p>
            <a:pPr marL="457200" lvl="1" indent="-457200">
              <a:spcBef>
                <a:spcPts val="0"/>
              </a:spcBef>
              <a:buSzPct val="60000"/>
              <a:buFont typeface="Wingdings" panose="05000000000000000000" pitchFamily="2" charset="2"/>
              <a:buChar char="l"/>
            </a:pPr>
            <a:r>
              <a:rPr lang="en-US" altLang="zh-CN" dirty="0"/>
              <a:t>T</a:t>
            </a:r>
            <a:r>
              <a:rPr lang="en-US" altLang="zh-CN" dirty="0" smtClean="0"/>
              <a:t>he </a:t>
            </a:r>
            <a:r>
              <a:rPr lang="en-US" altLang="zh-CN" dirty="0"/>
              <a:t>priority </a:t>
            </a:r>
            <a:r>
              <a:rPr lang="en-US" altLang="zh-CN" i="1" dirty="0"/>
              <a:t>q</a:t>
            </a:r>
            <a:r>
              <a:rPr lang="en-US" altLang="zh-CN" i="1" baseline="-25000" dirty="0"/>
              <a:t>i</a:t>
            </a:r>
            <a:r>
              <a:rPr lang="en-US" altLang="zh-CN" dirty="0"/>
              <a:t> for vertexes </a:t>
            </a:r>
            <a:r>
              <a:rPr lang="en-US" altLang="zh-CN" i="1" dirty="0" smtClean="0"/>
              <a:t>v</a:t>
            </a:r>
            <a:r>
              <a:rPr lang="en-US" altLang="zh-CN" i="1" baseline="-25000" dirty="0" smtClean="0"/>
              <a:t>i</a:t>
            </a:r>
            <a:r>
              <a:rPr lang="en-US" altLang="zh-CN" dirty="0" smtClean="0"/>
              <a:t> in G(V, </a:t>
            </a:r>
            <a:r>
              <a:rPr lang="en-US" altLang="zh-CN" dirty="0"/>
              <a:t>E</a:t>
            </a:r>
            <a:r>
              <a:rPr lang="en-US" altLang="zh-CN" dirty="0" smtClean="0"/>
              <a:t>)  is as follows:</a:t>
            </a:r>
          </a:p>
          <a:p>
            <a:pPr marL="457200" lvl="1" indent="-457200">
              <a:spcBef>
                <a:spcPts val="0"/>
              </a:spcBef>
              <a:buSzPct val="60000"/>
              <a:buFont typeface="Wingdings" panose="05000000000000000000" pitchFamily="2" charset="2"/>
              <a:buChar char="l"/>
            </a:pPr>
            <a:endParaRPr lang="en-US" altLang="zh-CN" i="1" dirty="0"/>
          </a:p>
          <a:p>
            <a:pPr marL="850900" lvl="2" indent="-450850">
              <a:spcBef>
                <a:spcPts val="0"/>
              </a:spcBef>
              <a:buSzPct val="60000"/>
              <a:buFont typeface="Wingdings" panose="05000000000000000000" pitchFamily="2" charset="2"/>
              <a:buChar char="l"/>
            </a:pPr>
            <a:r>
              <a:rPr lang="en-US" altLang="zh-CN" i="1" dirty="0" err="1" smtClean="0"/>
              <a:t>CF</a:t>
            </a:r>
            <a:r>
              <a:rPr lang="en-US" altLang="zh-CN" i="1" baseline="-25000" dirty="0" err="1" smtClean="0"/>
              <a:t>i</a:t>
            </a:r>
            <a:r>
              <a:rPr lang="en-US" altLang="zh-CN" dirty="0" smtClean="0"/>
              <a:t> </a:t>
            </a:r>
            <a:r>
              <a:rPr lang="en-US" altLang="zh-CN" dirty="0"/>
              <a:t>(Connectivity Factor) is the weight shift </a:t>
            </a:r>
            <a:r>
              <a:rPr lang="en-US" altLang="zh-CN" dirty="0" smtClean="0"/>
              <a:t>of </a:t>
            </a:r>
            <a:r>
              <a:rPr lang="en-US" altLang="zh-CN" i="1" dirty="0" smtClean="0"/>
              <a:t>v</a:t>
            </a:r>
            <a:r>
              <a:rPr lang="en-US" altLang="zh-CN" i="1" baseline="-25000" dirty="0" smtClean="0"/>
              <a:t>i</a:t>
            </a:r>
            <a:r>
              <a:rPr lang="en-US" altLang="zh-CN" baseline="30000" dirty="0" smtClean="0"/>
              <a:t>’</a:t>
            </a:r>
            <a:r>
              <a:rPr lang="en-US" altLang="zh-CN" dirty="0" smtClean="0"/>
              <a:t>s adjacent </a:t>
            </a:r>
            <a:r>
              <a:rPr lang="en-US" altLang="zh-CN" dirty="0"/>
              <a:t>edges after an RSU is placed at </a:t>
            </a:r>
            <a:r>
              <a:rPr lang="en-US" altLang="zh-CN" i="1" dirty="0" smtClean="0"/>
              <a:t>v</a:t>
            </a:r>
            <a:r>
              <a:rPr lang="en-US" altLang="zh-CN" i="1" baseline="-25000" dirty="0" smtClean="0"/>
              <a:t>i</a:t>
            </a:r>
          </a:p>
          <a:p>
            <a:pPr marL="850900" lvl="2" indent="-450850">
              <a:spcBef>
                <a:spcPts val="0"/>
              </a:spcBef>
              <a:buSzPct val="60000"/>
              <a:buFont typeface="Wingdings" panose="05000000000000000000" pitchFamily="2" charset="2"/>
              <a:buChar char="l"/>
            </a:pPr>
            <a:r>
              <a:rPr lang="en-US" altLang="zh-CN" i="1" dirty="0" err="1" smtClean="0"/>
              <a:t>DF</a:t>
            </a:r>
            <a:r>
              <a:rPr lang="en-US" altLang="zh-CN" i="1" baseline="-25000" dirty="0" err="1" smtClean="0"/>
              <a:t>i</a:t>
            </a:r>
            <a:r>
              <a:rPr lang="en-US" altLang="zh-CN" dirty="0" smtClean="0"/>
              <a:t> (Distance </a:t>
            </a:r>
            <a:r>
              <a:rPr lang="en-US" altLang="zh-CN" dirty="0"/>
              <a:t>Factor) is the distance factor between </a:t>
            </a:r>
            <a:r>
              <a:rPr lang="en-US" altLang="zh-CN" i="1" dirty="0"/>
              <a:t>v</a:t>
            </a:r>
            <a:r>
              <a:rPr lang="en-US" altLang="zh-CN" i="1" baseline="-25000" dirty="0"/>
              <a:t>i</a:t>
            </a:r>
            <a:r>
              <a:rPr lang="en-US" altLang="zh-CN" dirty="0"/>
              <a:t> </a:t>
            </a:r>
            <a:r>
              <a:rPr lang="en-US" altLang="zh-CN" dirty="0" smtClean="0"/>
              <a:t>and each POI</a:t>
            </a:r>
          </a:p>
          <a:p>
            <a:pPr marL="850900" lvl="2" indent="-450850">
              <a:spcBef>
                <a:spcPts val="0"/>
              </a:spcBef>
              <a:buSzPct val="60000"/>
              <a:buFont typeface="Wingdings" panose="05000000000000000000" pitchFamily="2" charset="2"/>
              <a:buChar char="l"/>
            </a:pPr>
            <a:r>
              <a:rPr lang="el-GR" altLang="zh-CN" dirty="0" smtClean="0"/>
              <a:t>α</a:t>
            </a:r>
            <a:r>
              <a:rPr lang="en-US" altLang="zh-CN" dirty="0" smtClean="0"/>
              <a:t> </a:t>
            </a:r>
            <a:r>
              <a:rPr lang="en-US" altLang="zh-CN" dirty="0"/>
              <a:t>is the weight factor</a:t>
            </a:r>
            <a:endParaRPr lang="en-US" altLang="zh-CN" dirty="0" smtClean="0"/>
          </a:p>
        </p:txBody>
      </p:sp>
      <p:sp>
        <p:nvSpPr>
          <p:cNvPr id="4" name="标题 3"/>
          <p:cNvSpPr>
            <a:spLocks noGrp="1"/>
          </p:cNvSpPr>
          <p:nvPr>
            <p:ph type="title"/>
          </p:nvPr>
        </p:nvSpPr>
        <p:spPr/>
        <p:txBody>
          <a:bodyPr/>
          <a:lstStyle/>
          <a:p>
            <a:r>
              <a:rPr lang="en-US" altLang="zh-CN" dirty="0" smtClean="0"/>
              <a:t>Greedy </a:t>
            </a:r>
            <a:r>
              <a:rPr lang="en-US" altLang="zh-CN" dirty="0"/>
              <a:t>Strategy</a:t>
            </a:r>
            <a:endParaRPr lang="zh-CN"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55576" y="1751856"/>
            <a:ext cx="6524625" cy="381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1605487" y="4011141"/>
            <a:ext cx="5467350" cy="1362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1663030" y="5343619"/>
            <a:ext cx="5429250" cy="866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702257709"/>
      </p:ext>
    </p:extLst>
  </p:cSld>
  <p:clrMapOvr>
    <a:masterClrMapping/>
  </p:clrMapOvr>
  <mc:AlternateContent xmlns:mc="http://schemas.openxmlformats.org/markup-compatibility/2006">
    <mc:Choice xmlns:p14="http://schemas.microsoft.com/office/powerpoint/2010/main" xmlns="" Requires="p14">
      <p:transition spd="slow" p14:dur="2000" advTm="36011"/>
    </mc:Choice>
    <mc:Fallback>
      <p:transition spd="slow" advTm="36011"/>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179512" y="1285860"/>
            <a:ext cx="8964488" cy="4840303"/>
          </a:xfrm>
        </p:spPr>
        <p:txBody>
          <a:bodyPr>
            <a:normAutofit/>
          </a:bodyPr>
          <a:lstStyle/>
          <a:p>
            <a:pPr marL="457200" lvl="1" indent="-457200">
              <a:spcBef>
                <a:spcPts val="0"/>
              </a:spcBef>
              <a:buSzPct val="60000"/>
              <a:buFont typeface="Wingdings" panose="05000000000000000000" pitchFamily="2" charset="2"/>
              <a:buChar char="l"/>
            </a:pPr>
            <a:r>
              <a:rPr lang="en-US" altLang="zh-CN" dirty="0"/>
              <a:t>T</a:t>
            </a:r>
            <a:r>
              <a:rPr lang="en-US" altLang="zh-CN" dirty="0" smtClean="0"/>
              <a:t>he </a:t>
            </a:r>
            <a:r>
              <a:rPr lang="en-US" altLang="zh-CN" dirty="0"/>
              <a:t>priority </a:t>
            </a:r>
            <a:r>
              <a:rPr lang="en-US" altLang="zh-CN" i="1" dirty="0"/>
              <a:t>q</a:t>
            </a:r>
            <a:r>
              <a:rPr lang="en-US" altLang="zh-CN" i="1" baseline="-25000" dirty="0"/>
              <a:t>i</a:t>
            </a:r>
            <a:r>
              <a:rPr lang="en-US" altLang="zh-CN" dirty="0"/>
              <a:t> for vertexes </a:t>
            </a:r>
            <a:r>
              <a:rPr lang="en-US" altLang="zh-CN" i="1" dirty="0" smtClean="0"/>
              <a:t>v</a:t>
            </a:r>
            <a:r>
              <a:rPr lang="en-US" altLang="zh-CN" i="1" baseline="-25000" dirty="0" smtClean="0"/>
              <a:t>i</a:t>
            </a:r>
            <a:r>
              <a:rPr lang="en-US" altLang="zh-CN" dirty="0" smtClean="0"/>
              <a:t> in G(V, </a:t>
            </a:r>
            <a:r>
              <a:rPr lang="en-US" altLang="zh-CN" dirty="0"/>
              <a:t>E</a:t>
            </a:r>
            <a:r>
              <a:rPr lang="en-US" altLang="zh-CN" dirty="0" smtClean="0"/>
              <a:t>) as follows:</a:t>
            </a:r>
          </a:p>
          <a:p>
            <a:pPr marL="457200" lvl="1" indent="-457200">
              <a:spcBef>
                <a:spcPts val="0"/>
              </a:spcBef>
              <a:buSzPct val="60000"/>
              <a:buFont typeface="Wingdings" panose="05000000000000000000" pitchFamily="2" charset="2"/>
              <a:buChar char="l"/>
            </a:pPr>
            <a:endParaRPr lang="en-US" altLang="zh-CN" i="1" dirty="0"/>
          </a:p>
          <a:p>
            <a:pPr marL="850900" lvl="2" indent="-450850">
              <a:spcBef>
                <a:spcPts val="0"/>
              </a:spcBef>
              <a:buSzPct val="60000"/>
              <a:buFont typeface="Wingdings" panose="05000000000000000000" pitchFamily="2" charset="2"/>
              <a:buChar char="l"/>
            </a:pPr>
            <a:r>
              <a:rPr lang="en-US" altLang="zh-CN" i="1" dirty="0" err="1" smtClean="0"/>
              <a:t>CF</a:t>
            </a:r>
            <a:r>
              <a:rPr lang="en-US" altLang="zh-CN" i="1" baseline="-25000" dirty="0" err="1" smtClean="0"/>
              <a:t>i</a:t>
            </a:r>
            <a:r>
              <a:rPr lang="en-US" altLang="zh-CN" dirty="0" smtClean="0"/>
              <a:t> </a:t>
            </a:r>
            <a:r>
              <a:rPr lang="en-US" altLang="zh-CN" dirty="0"/>
              <a:t>(Connectivity Factor) is the weight shift </a:t>
            </a:r>
            <a:r>
              <a:rPr lang="en-US" altLang="zh-CN" dirty="0" smtClean="0"/>
              <a:t>of </a:t>
            </a:r>
            <a:r>
              <a:rPr lang="en-US" altLang="zh-CN" i="1" dirty="0" smtClean="0"/>
              <a:t>v</a:t>
            </a:r>
            <a:r>
              <a:rPr lang="en-US" altLang="zh-CN" i="1" baseline="-25000" dirty="0" smtClean="0"/>
              <a:t>i</a:t>
            </a:r>
            <a:r>
              <a:rPr lang="en-US" altLang="zh-CN" baseline="30000" dirty="0" smtClean="0"/>
              <a:t>’</a:t>
            </a:r>
            <a:r>
              <a:rPr lang="en-US" altLang="zh-CN" dirty="0" smtClean="0"/>
              <a:t>s adjacent </a:t>
            </a:r>
            <a:r>
              <a:rPr lang="en-US" altLang="zh-CN" dirty="0"/>
              <a:t>edges after an RSU is placed at </a:t>
            </a:r>
            <a:r>
              <a:rPr lang="en-US" altLang="zh-CN" i="1" dirty="0" smtClean="0"/>
              <a:t>v</a:t>
            </a:r>
            <a:r>
              <a:rPr lang="en-US" altLang="zh-CN" i="1" baseline="-25000" dirty="0" smtClean="0"/>
              <a:t>i</a:t>
            </a:r>
          </a:p>
          <a:p>
            <a:pPr marL="850900" lvl="2" indent="-450850">
              <a:spcBef>
                <a:spcPts val="0"/>
              </a:spcBef>
              <a:buSzPct val="60000"/>
              <a:buFont typeface="Wingdings" panose="05000000000000000000" pitchFamily="2" charset="2"/>
              <a:buChar char="l"/>
            </a:pPr>
            <a:r>
              <a:rPr lang="en-US" altLang="zh-CN" i="1" dirty="0" err="1" smtClean="0"/>
              <a:t>DF</a:t>
            </a:r>
            <a:r>
              <a:rPr lang="en-US" altLang="zh-CN" i="1" baseline="-25000" dirty="0" err="1" smtClean="0"/>
              <a:t>i</a:t>
            </a:r>
            <a:r>
              <a:rPr lang="en-US" altLang="zh-CN" dirty="0" smtClean="0"/>
              <a:t> (Distance </a:t>
            </a:r>
            <a:r>
              <a:rPr lang="en-US" altLang="zh-CN" dirty="0"/>
              <a:t>Factor) is the distance factor between </a:t>
            </a:r>
            <a:r>
              <a:rPr lang="en-US" altLang="zh-CN" i="1" dirty="0"/>
              <a:t>v</a:t>
            </a:r>
            <a:r>
              <a:rPr lang="en-US" altLang="zh-CN" i="1" baseline="-25000" dirty="0"/>
              <a:t>i</a:t>
            </a:r>
            <a:r>
              <a:rPr lang="en-US" altLang="zh-CN" dirty="0"/>
              <a:t> </a:t>
            </a:r>
            <a:r>
              <a:rPr lang="en-US" altLang="zh-CN" dirty="0" smtClean="0"/>
              <a:t>and each POI</a:t>
            </a:r>
          </a:p>
          <a:p>
            <a:pPr marL="850900" lvl="2" indent="-450850">
              <a:spcBef>
                <a:spcPts val="0"/>
              </a:spcBef>
              <a:buSzPct val="60000"/>
              <a:buFont typeface="Wingdings" panose="05000000000000000000" pitchFamily="2" charset="2"/>
              <a:buChar char="l"/>
            </a:pPr>
            <a:r>
              <a:rPr lang="el-GR" altLang="zh-CN" dirty="0" smtClean="0"/>
              <a:t>α</a:t>
            </a:r>
            <a:r>
              <a:rPr lang="en-US" altLang="zh-CN" dirty="0" smtClean="0"/>
              <a:t> </a:t>
            </a:r>
            <a:r>
              <a:rPr lang="en-US" altLang="zh-CN" dirty="0"/>
              <a:t>is the weight factor</a:t>
            </a:r>
            <a:endParaRPr lang="en-US" altLang="zh-CN" dirty="0" smtClean="0"/>
          </a:p>
        </p:txBody>
      </p:sp>
      <p:sp>
        <p:nvSpPr>
          <p:cNvPr id="4" name="标题 3"/>
          <p:cNvSpPr>
            <a:spLocks noGrp="1"/>
          </p:cNvSpPr>
          <p:nvPr>
            <p:ph type="title"/>
          </p:nvPr>
        </p:nvSpPr>
        <p:spPr/>
        <p:txBody>
          <a:bodyPr/>
          <a:lstStyle/>
          <a:p>
            <a:r>
              <a:rPr lang="en-US" altLang="zh-CN" dirty="0" smtClean="0"/>
              <a:t>Greedy </a:t>
            </a:r>
            <a:r>
              <a:rPr lang="en-US" altLang="zh-CN" dirty="0"/>
              <a:t>Strategy</a:t>
            </a:r>
            <a:endParaRPr lang="zh-CN"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55576" y="1751856"/>
            <a:ext cx="6524625" cy="381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1605487" y="4011141"/>
            <a:ext cx="5467350" cy="1362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1663030" y="5343619"/>
            <a:ext cx="5429250" cy="866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流程图: 可选过程 6"/>
          <p:cNvSpPr/>
          <p:nvPr/>
        </p:nvSpPr>
        <p:spPr>
          <a:xfrm>
            <a:off x="72008" y="4581128"/>
            <a:ext cx="9036496" cy="1072770"/>
          </a:xfrm>
          <a:prstGeom prst="flowChartAlternateProcess">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t>Take </a:t>
            </a:r>
            <a:r>
              <a:rPr lang="en-US" altLang="zh-CN" sz="3600" dirty="0"/>
              <a:t>the top r vertexes from </a:t>
            </a:r>
            <a:r>
              <a:rPr lang="en-US" altLang="zh-CN" sz="3600" dirty="0" smtClean="0"/>
              <a:t>the sorted list to </a:t>
            </a:r>
            <a:r>
              <a:rPr lang="en-US" altLang="zh-CN" sz="3600" dirty="0"/>
              <a:t>place </a:t>
            </a:r>
            <a:r>
              <a:rPr lang="en-US" altLang="zh-CN" sz="3600" dirty="0" smtClean="0"/>
              <a:t>RSUs</a:t>
            </a:r>
            <a:endParaRPr lang="zh-CN" altLang="en-US" sz="3600" dirty="0"/>
          </a:p>
        </p:txBody>
      </p:sp>
    </p:spTree>
    <p:extLst>
      <p:ext uri="{BB962C8B-B14F-4D97-AF65-F5344CB8AC3E}">
        <p14:creationId xmlns:p14="http://schemas.microsoft.com/office/powerpoint/2010/main" xmlns="" val="1551202734"/>
      </p:ext>
    </p:extLst>
  </p:cSld>
  <p:clrMapOvr>
    <a:masterClrMapping/>
  </p:clrMapOvr>
  <mc:AlternateContent xmlns:mc="http://schemas.openxmlformats.org/markup-compatibility/2006">
    <mc:Choice xmlns:p14="http://schemas.microsoft.com/office/powerpoint/2010/main" xmlns="" Requires="p14">
      <p:transition spd="slow" p14:dur="2000" advTm="35561"/>
    </mc:Choice>
    <mc:Fallback>
      <p:transition spd="slow" advTm="35561"/>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extBox 70"/>
          <p:cNvSpPr txBox="1"/>
          <p:nvPr/>
        </p:nvSpPr>
        <p:spPr>
          <a:xfrm>
            <a:off x="2308941" y="4581128"/>
            <a:ext cx="2980708" cy="841378"/>
          </a:xfrm>
          <a:prstGeom prst="roundRect">
            <a:avLst>
              <a:gd name="adj" fmla="val 8176"/>
            </a:avLst>
          </a:prstGeom>
          <a:noFill/>
          <a:ln w="19050">
            <a:solidFill>
              <a:schemeClr val="bg1">
                <a:lumMod val="65000"/>
              </a:schemeClr>
            </a:solidFill>
          </a:ln>
        </p:spPr>
        <p:txBody>
          <a:bodyPr wrap="none" rtlCol="0" anchor="ctr">
            <a:noAutofit/>
          </a:bodyPr>
          <a:lstStyle/>
          <a:p>
            <a:pPr algn="ctr"/>
            <a:r>
              <a:rPr lang="en-US" altLang="zh-CN" sz="2400" b="1" dirty="0" smtClean="0">
                <a:solidFill>
                  <a:schemeClr val="bg1">
                    <a:lumMod val="65000"/>
                  </a:schemeClr>
                </a:solidFill>
                <a:latin typeface="微软雅黑" pitchFamily="34" charset="-122"/>
                <a:ea typeface="微软雅黑" pitchFamily="34" charset="-122"/>
              </a:rPr>
              <a:t>Conclusions</a:t>
            </a:r>
            <a:endParaRPr lang="zh-CN" altLang="en-US" sz="2400" b="1" dirty="0">
              <a:solidFill>
                <a:schemeClr val="bg1">
                  <a:lumMod val="65000"/>
                </a:schemeClr>
              </a:solidFill>
              <a:latin typeface="微软雅黑" pitchFamily="34" charset="-122"/>
              <a:ea typeface="微软雅黑" pitchFamily="34" charset="-122"/>
            </a:endParaRPr>
          </a:p>
        </p:txBody>
      </p:sp>
      <p:grpSp>
        <p:nvGrpSpPr>
          <p:cNvPr id="3" name="组合 2"/>
          <p:cNvGrpSpPr/>
          <p:nvPr/>
        </p:nvGrpSpPr>
        <p:grpSpPr>
          <a:xfrm>
            <a:off x="5600370" y="1545387"/>
            <a:ext cx="1635926" cy="3619899"/>
            <a:chOff x="467544" y="1689180"/>
            <a:chExt cx="1635926" cy="3619899"/>
          </a:xfrm>
        </p:grpSpPr>
        <p:sp>
          <p:nvSpPr>
            <p:cNvPr id="52" name="任意多边形 51"/>
            <p:cNvSpPr/>
            <p:nvPr/>
          </p:nvSpPr>
          <p:spPr>
            <a:xfrm>
              <a:off x="623317" y="2109070"/>
              <a:ext cx="971550" cy="3028599"/>
            </a:xfrm>
            <a:custGeom>
              <a:avLst/>
              <a:gdLst>
                <a:gd name="connsiteX0" fmla="*/ 0 w 971550"/>
                <a:gd name="connsiteY0" fmla="*/ 0 h 3143250"/>
                <a:gd name="connsiteX1" fmla="*/ 704850 w 971550"/>
                <a:gd name="connsiteY1" fmla="*/ 857250 h 3143250"/>
                <a:gd name="connsiteX2" fmla="*/ 228600 w 971550"/>
                <a:gd name="connsiteY2" fmla="*/ 1971675 h 3143250"/>
                <a:gd name="connsiteX3" fmla="*/ 971550 w 971550"/>
                <a:gd name="connsiteY3" fmla="*/ 3143250 h 3143250"/>
              </a:gdLst>
              <a:ahLst/>
              <a:cxnLst>
                <a:cxn ang="0">
                  <a:pos x="connsiteX0" y="connsiteY0"/>
                </a:cxn>
                <a:cxn ang="0">
                  <a:pos x="connsiteX1" y="connsiteY1"/>
                </a:cxn>
                <a:cxn ang="0">
                  <a:pos x="connsiteX2" y="connsiteY2"/>
                </a:cxn>
                <a:cxn ang="0">
                  <a:pos x="connsiteX3" y="connsiteY3"/>
                </a:cxn>
              </a:cxnLst>
              <a:rect l="l" t="t" r="r" b="b"/>
              <a:pathLst>
                <a:path w="971550" h="3143250">
                  <a:moveTo>
                    <a:pt x="0" y="0"/>
                  </a:moveTo>
                  <a:cubicBezTo>
                    <a:pt x="333375" y="264319"/>
                    <a:pt x="666750" y="528638"/>
                    <a:pt x="704850" y="857250"/>
                  </a:cubicBezTo>
                  <a:cubicBezTo>
                    <a:pt x="742950" y="1185862"/>
                    <a:pt x="184150" y="1590675"/>
                    <a:pt x="228600" y="1971675"/>
                  </a:cubicBezTo>
                  <a:cubicBezTo>
                    <a:pt x="273050" y="2352675"/>
                    <a:pt x="622300" y="2747962"/>
                    <a:pt x="971550" y="3143250"/>
                  </a:cubicBezTo>
                </a:path>
              </a:pathLst>
            </a:custGeom>
            <a:ln w="1905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3" name="椭圆 52"/>
            <p:cNvSpPr/>
            <p:nvPr/>
          </p:nvSpPr>
          <p:spPr>
            <a:xfrm>
              <a:off x="1187624" y="2880727"/>
              <a:ext cx="360040" cy="173454"/>
            </a:xfrm>
            <a:prstGeom prst="ellipse">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611560" y="3921449"/>
              <a:ext cx="504056" cy="242835"/>
            </a:xfrm>
            <a:prstGeom prst="ellipse">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1269207" y="5031553"/>
              <a:ext cx="576064" cy="277526"/>
            </a:xfrm>
            <a:prstGeom prst="ellipse">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6" name="组合 55"/>
            <p:cNvGrpSpPr/>
            <p:nvPr/>
          </p:nvGrpSpPr>
          <p:grpSpPr>
            <a:xfrm>
              <a:off x="467544" y="1689180"/>
              <a:ext cx="405806" cy="497733"/>
              <a:chOff x="1745661" y="1874630"/>
              <a:chExt cx="405806" cy="497733"/>
            </a:xfrm>
          </p:grpSpPr>
          <p:sp>
            <p:nvSpPr>
              <p:cNvPr id="57" name="椭圆 56"/>
              <p:cNvSpPr/>
              <p:nvPr/>
            </p:nvSpPr>
            <p:spPr>
              <a:xfrm>
                <a:off x="1745661" y="2233600"/>
                <a:ext cx="288032" cy="138763"/>
              </a:xfrm>
              <a:prstGeom prst="ellipse">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8" name="组合 57"/>
              <p:cNvGrpSpPr/>
              <p:nvPr/>
            </p:nvGrpSpPr>
            <p:grpSpPr>
              <a:xfrm>
                <a:off x="1899802" y="1874630"/>
                <a:ext cx="251665" cy="444314"/>
                <a:chOff x="703336" y="1496923"/>
                <a:chExt cx="366191" cy="609985"/>
              </a:xfrm>
              <a:effectLst>
                <a:outerShdw blurRad="76200" dir="13500000" sy="23000" kx="1200000" algn="br" rotWithShape="0">
                  <a:prstClr val="black">
                    <a:alpha val="20000"/>
                  </a:prstClr>
                </a:outerShdw>
              </a:effectLst>
            </p:grpSpPr>
            <p:cxnSp>
              <p:nvCxnSpPr>
                <p:cNvPr id="59" name="直接连接符 58"/>
                <p:cNvCxnSpPr/>
                <p:nvPr/>
              </p:nvCxnSpPr>
              <p:spPr>
                <a:xfrm>
                  <a:off x="703336" y="1496923"/>
                  <a:ext cx="0" cy="60998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0" name="等腰三角形 59"/>
                <p:cNvSpPr/>
                <p:nvPr/>
              </p:nvSpPr>
              <p:spPr>
                <a:xfrm rot="5400000">
                  <a:off x="744054" y="1467574"/>
                  <a:ext cx="294545" cy="356400"/>
                </a:xfrm>
                <a:prstGeom prst="triangle">
                  <a:avLst/>
                </a:prstGeom>
                <a:solidFill>
                  <a:srgbClr val="29C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61" name="组合 60"/>
            <p:cNvGrpSpPr/>
            <p:nvPr/>
          </p:nvGrpSpPr>
          <p:grpSpPr>
            <a:xfrm>
              <a:off x="1377239" y="2463454"/>
              <a:ext cx="360000" cy="504000"/>
              <a:chOff x="703336" y="1496923"/>
              <a:chExt cx="366191" cy="609985"/>
            </a:xfrm>
            <a:effectLst>
              <a:outerShdw blurRad="76200" dir="13500000" sy="23000" kx="1200000" algn="br" rotWithShape="0">
                <a:prstClr val="black">
                  <a:alpha val="20000"/>
                </a:prstClr>
              </a:outerShdw>
            </a:effectLst>
          </p:grpSpPr>
          <p:cxnSp>
            <p:nvCxnSpPr>
              <p:cNvPr id="62" name="直接连接符 61"/>
              <p:cNvCxnSpPr/>
              <p:nvPr/>
            </p:nvCxnSpPr>
            <p:spPr>
              <a:xfrm>
                <a:off x="703336" y="1496923"/>
                <a:ext cx="0" cy="60998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3" name="等腰三角形 62"/>
              <p:cNvSpPr/>
              <p:nvPr/>
            </p:nvSpPr>
            <p:spPr>
              <a:xfrm rot="5400000">
                <a:off x="744054" y="1467574"/>
                <a:ext cx="294545" cy="356400"/>
              </a:xfrm>
              <a:prstGeom prst="triangle">
                <a:avLst/>
              </a:prstGeom>
              <a:solidFill>
                <a:srgbClr val="29C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4" name="组合 63"/>
            <p:cNvGrpSpPr/>
            <p:nvPr/>
          </p:nvGrpSpPr>
          <p:grpSpPr>
            <a:xfrm>
              <a:off x="890212" y="3435574"/>
              <a:ext cx="396000" cy="612000"/>
              <a:chOff x="703336" y="1496923"/>
              <a:chExt cx="366191" cy="609985"/>
            </a:xfrm>
            <a:effectLst>
              <a:outerShdw blurRad="76200" dir="13500000" sy="23000" kx="1200000" algn="br" rotWithShape="0">
                <a:prstClr val="black">
                  <a:alpha val="20000"/>
                </a:prstClr>
              </a:outerShdw>
            </a:effectLst>
          </p:grpSpPr>
          <p:cxnSp>
            <p:nvCxnSpPr>
              <p:cNvPr id="65" name="直接连接符 64"/>
              <p:cNvCxnSpPr/>
              <p:nvPr/>
            </p:nvCxnSpPr>
            <p:spPr>
              <a:xfrm>
                <a:off x="703336" y="1496923"/>
                <a:ext cx="0" cy="60998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6" name="等腰三角形 65"/>
              <p:cNvSpPr/>
              <p:nvPr/>
            </p:nvSpPr>
            <p:spPr>
              <a:xfrm rot="5400000">
                <a:off x="744054" y="1467574"/>
                <a:ext cx="294545" cy="356400"/>
              </a:xfrm>
              <a:prstGeom prst="triangle">
                <a:avLst/>
              </a:prstGeom>
              <a:solidFill>
                <a:srgbClr val="29C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7" name="组合 66"/>
            <p:cNvGrpSpPr/>
            <p:nvPr/>
          </p:nvGrpSpPr>
          <p:grpSpPr>
            <a:xfrm>
              <a:off x="1584978" y="4354137"/>
              <a:ext cx="518492" cy="832178"/>
              <a:chOff x="703336" y="1496923"/>
              <a:chExt cx="366191" cy="609985"/>
            </a:xfrm>
            <a:effectLst>
              <a:outerShdw blurRad="76200" dir="13500000" sy="23000" kx="1200000" algn="br" rotWithShape="0">
                <a:prstClr val="black">
                  <a:alpha val="20000"/>
                </a:prstClr>
              </a:outerShdw>
            </a:effectLst>
          </p:grpSpPr>
          <p:cxnSp>
            <p:nvCxnSpPr>
              <p:cNvPr id="68" name="直接连接符 67"/>
              <p:cNvCxnSpPr/>
              <p:nvPr/>
            </p:nvCxnSpPr>
            <p:spPr>
              <a:xfrm>
                <a:off x="703336" y="1496923"/>
                <a:ext cx="0" cy="60998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9" name="等腰三角形 68"/>
              <p:cNvSpPr/>
              <p:nvPr/>
            </p:nvSpPr>
            <p:spPr>
              <a:xfrm rot="5400000">
                <a:off x="744054" y="1467574"/>
                <a:ext cx="294545" cy="356400"/>
              </a:xfrm>
              <a:prstGeom prst="triangle">
                <a:avLst/>
              </a:prstGeom>
              <a:solidFill>
                <a:srgbClr val="29C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6" name="椭圆 75"/>
          <p:cNvSpPr/>
          <p:nvPr/>
        </p:nvSpPr>
        <p:spPr bwMode="auto">
          <a:xfrm>
            <a:off x="414303" y="1692911"/>
            <a:ext cx="504000" cy="504000"/>
          </a:xfrm>
          <a:prstGeom prst="ellipse">
            <a:avLst/>
          </a:prstGeom>
          <a:solidFill>
            <a:schemeClr val="accent6">
              <a:lumMod val="75000"/>
            </a:schemeClr>
          </a:solidFill>
          <a:ln w="76200">
            <a:solidFill>
              <a:srgbClr val="D9D9D9">
                <a:alpha val="63922"/>
              </a:srgbClr>
            </a:solidFill>
            <a:headEnd type="none" w="med" len="med"/>
            <a:tailEnd type="none" w="med" len="med"/>
          </a:ln>
          <a:effectLst>
            <a:outerShdw blurRad="63500" sx="102000" sy="102000" algn="ctr"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altLang="zh-CN" sz="2000" b="1" dirty="0" smtClean="0">
                <a:solidFill>
                  <a:schemeClr val="bg1">
                    <a:alpha val="99000"/>
                  </a:schemeClr>
                </a:solidFill>
                <a:latin typeface="Arial Black" pitchFamily="34" charset="0"/>
                <a:cs typeface="Arial" pitchFamily="34" charset="0"/>
              </a:rPr>
              <a:t>1</a:t>
            </a:r>
            <a:endParaRPr lang="zh-CN" altLang="en-US" sz="2000" b="1" dirty="0">
              <a:solidFill>
                <a:schemeClr val="bg1">
                  <a:alpha val="99000"/>
                </a:schemeClr>
              </a:solidFill>
              <a:latin typeface="Arial Black" pitchFamily="34" charset="0"/>
              <a:cs typeface="Arial" pitchFamily="34" charset="0"/>
            </a:endParaRPr>
          </a:p>
        </p:txBody>
      </p:sp>
      <p:sp>
        <p:nvSpPr>
          <p:cNvPr id="87" name="椭圆 86"/>
          <p:cNvSpPr/>
          <p:nvPr/>
        </p:nvSpPr>
        <p:spPr bwMode="auto">
          <a:xfrm>
            <a:off x="1124711" y="2550181"/>
            <a:ext cx="504000" cy="504000"/>
          </a:xfrm>
          <a:prstGeom prst="ellipse">
            <a:avLst/>
          </a:prstGeom>
          <a:solidFill>
            <a:schemeClr val="accent4">
              <a:lumMod val="75000"/>
            </a:schemeClr>
          </a:solidFill>
          <a:ln w="76200">
            <a:solidFill>
              <a:srgbClr val="D9D9D9">
                <a:alpha val="63922"/>
              </a:srgbClr>
            </a:solidFill>
            <a:headEnd type="none" w="med" len="med"/>
            <a:tailEnd type="none" w="med" len="med"/>
          </a:ln>
          <a:effectLst>
            <a:outerShdw blurRad="63500" sx="102000" sy="102000" algn="ctr"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altLang="zh-CN" sz="2000" b="1" dirty="0" smtClean="0">
                <a:solidFill>
                  <a:schemeClr val="bg1">
                    <a:alpha val="99000"/>
                  </a:schemeClr>
                </a:solidFill>
                <a:latin typeface="Arial Black" pitchFamily="34" charset="0"/>
                <a:cs typeface="Arial" pitchFamily="34" charset="0"/>
              </a:rPr>
              <a:t>2</a:t>
            </a:r>
            <a:endParaRPr lang="zh-CN" altLang="en-US" sz="2000" b="1" dirty="0">
              <a:solidFill>
                <a:schemeClr val="bg1">
                  <a:alpha val="99000"/>
                </a:schemeClr>
              </a:solidFill>
              <a:latin typeface="Arial Black" pitchFamily="34" charset="0"/>
              <a:cs typeface="Arial" pitchFamily="34" charset="0"/>
            </a:endParaRPr>
          </a:p>
        </p:txBody>
      </p:sp>
      <p:sp>
        <p:nvSpPr>
          <p:cNvPr id="88" name="椭圆 87"/>
          <p:cNvSpPr/>
          <p:nvPr/>
        </p:nvSpPr>
        <p:spPr bwMode="auto">
          <a:xfrm>
            <a:off x="764679" y="3660284"/>
            <a:ext cx="504000" cy="504000"/>
          </a:xfrm>
          <a:prstGeom prst="ellipse">
            <a:avLst/>
          </a:prstGeom>
          <a:solidFill>
            <a:srgbClr val="0070C0"/>
          </a:solidFill>
          <a:ln w="76200">
            <a:solidFill>
              <a:srgbClr val="D9D9D9">
                <a:alpha val="63922"/>
              </a:srgbClr>
            </a:solidFill>
            <a:headEnd type="none" w="med" len="med"/>
            <a:tailEnd type="none" w="med" len="med"/>
          </a:ln>
          <a:effectLst>
            <a:outerShdw blurRad="63500" sx="102000" sy="102000" algn="ctr"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altLang="zh-CN" sz="2000" b="1" dirty="0" smtClean="0">
                <a:solidFill>
                  <a:schemeClr val="bg1">
                    <a:alpha val="99000"/>
                  </a:schemeClr>
                </a:solidFill>
                <a:latin typeface="Arial Black" pitchFamily="34" charset="0"/>
                <a:cs typeface="Arial" pitchFamily="34" charset="0"/>
              </a:rPr>
              <a:t>3</a:t>
            </a:r>
            <a:endParaRPr lang="zh-CN" altLang="en-US" sz="2000" b="1" dirty="0">
              <a:solidFill>
                <a:schemeClr val="bg1">
                  <a:alpha val="99000"/>
                </a:schemeClr>
              </a:solidFill>
              <a:latin typeface="Arial Black" pitchFamily="34" charset="0"/>
              <a:cs typeface="Arial" pitchFamily="34" charset="0"/>
            </a:endParaRPr>
          </a:p>
        </p:txBody>
      </p:sp>
      <p:sp>
        <p:nvSpPr>
          <p:cNvPr id="89" name="椭圆 88"/>
          <p:cNvSpPr/>
          <p:nvPr/>
        </p:nvSpPr>
        <p:spPr bwMode="auto">
          <a:xfrm>
            <a:off x="1397812" y="4805079"/>
            <a:ext cx="504000" cy="504000"/>
          </a:xfrm>
          <a:prstGeom prst="ellipse">
            <a:avLst/>
          </a:prstGeom>
          <a:solidFill>
            <a:srgbClr val="99CC32"/>
          </a:solidFill>
          <a:ln w="76200">
            <a:solidFill>
              <a:srgbClr val="D9D9D9">
                <a:alpha val="63922"/>
              </a:srgbClr>
            </a:solidFill>
            <a:headEnd type="none" w="med" len="med"/>
            <a:tailEnd type="none" w="med" len="med"/>
          </a:ln>
          <a:effectLst>
            <a:outerShdw blurRad="63500" sx="102000" sy="102000" algn="ctr"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altLang="zh-CN" sz="2000" b="1" dirty="0" smtClean="0">
                <a:solidFill>
                  <a:schemeClr val="bg1">
                    <a:alpha val="99000"/>
                  </a:schemeClr>
                </a:solidFill>
                <a:latin typeface="Arial Black" pitchFamily="34" charset="0"/>
                <a:cs typeface="Arial" pitchFamily="34" charset="0"/>
              </a:rPr>
              <a:t>4</a:t>
            </a:r>
            <a:endParaRPr lang="zh-CN" altLang="en-US" sz="2000" b="1" dirty="0">
              <a:solidFill>
                <a:schemeClr val="bg1">
                  <a:alpha val="99000"/>
                </a:schemeClr>
              </a:solidFill>
              <a:latin typeface="Arial Black" pitchFamily="34" charset="0"/>
              <a:cs typeface="Arial" pitchFamily="34" charset="0"/>
            </a:endParaRPr>
          </a:p>
        </p:txBody>
      </p:sp>
      <p:grpSp>
        <p:nvGrpSpPr>
          <p:cNvPr id="90" name="组合 89"/>
          <p:cNvGrpSpPr/>
          <p:nvPr/>
        </p:nvGrpSpPr>
        <p:grpSpPr>
          <a:xfrm>
            <a:off x="1550094" y="3485731"/>
            <a:ext cx="3597970" cy="853106"/>
            <a:chOff x="5535558" y="1311371"/>
            <a:chExt cx="2694515" cy="853106"/>
          </a:xfrm>
        </p:grpSpPr>
        <p:sp>
          <p:nvSpPr>
            <p:cNvPr id="91" name="TextBox 90"/>
            <p:cNvSpPr txBox="1"/>
            <p:nvPr/>
          </p:nvSpPr>
          <p:spPr>
            <a:xfrm>
              <a:off x="5620337" y="1311371"/>
              <a:ext cx="2609736" cy="841378"/>
            </a:xfrm>
            <a:prstGeom prst="roundRect">
              <a:avLst>
                <a:gd name="adj" fmla="val 8176"/>
              </a:avLst>
            </a:prstGeom>
            <a:noFill/>
            <a:ln w="19050">
              <a:solidFill>
                <a:schemeClr val="bg1">
                  <a:lumMod val="65000"/>
                </a:schemeClr>
              </a:solidFill>
            </a:ln>
          </p:spPr>
          <p:txBody>
            <a:bodyPr wrap="none" rtlCol="0" anchor="ctr">
              <a:noAutofit/>
            </a:bodyPr>
            <a:lstStyle/>
            <a:p>
              <a:pPr algn="ctr"/>
              <a:r>
                <a:rPr lang="en-US" altLang="zh-CN" sz="2400" b="1" dirty="0" smtClean="0">
                  <a:solidFill>
                    <a:schemeClr val="bg1">
                      <a:lumMod val="65000"/>
                    </a:schemeClr>
                  </a:solidFill>
                  <a:latin typeface="微软雅黑" pitchFamily="34" charset="-122"/>
                  <a:ea typeface="微软雅黑" pitchFamily="34" charset="-122"/>
                </a:rPr>
                <a:t>Evaluation</a:t>
              </a:r>
              <a:endParaRPr lang="zh-CN" altLang="en-US" sz="2400" b="1" dirty="0">
                <a:solidFill>
                  <a:schemeClr val="bg1">
                    <a:lumMod val="65000"/>
                  </a:schemeClr>
                </a:solidFill>
                <a:latin typeface="微软雅黑" pitchFamily="34" charset="-122"/>
                <a:ea typeface="微软雅黑" pitchFamily="34" charset="-122"/>
              </a:endParaRPr>
            </a:p>
          </p:txBody>
        </p:sp>
        <p:cxnSp>
          <p:nvCxnSpPr>
            <p:cNvPr id="92" name="直接连接符 91"/>
            <p:cNvCxnSpPr/>
            <p:nvPr/>
          </p:nvCxnSpPr>
          <p:spPr>
            <a:xfrm>
              <a:off x="5626508" y="1743788"/>
              <a:ext cx="0" cy="42068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93" name="流程图: 联系 92"/>
            <p:cNvSpPr/>
            <p:nvPr/>
          </p:nvSpPr>
          <p:spPr>
            <a:xfrm>
              <a:off x="5535558" y="1724471"/>
              <a:ext cx="169589" cy="169589"/>
            </a:xfrm>
            <a:prstGeom prst="flowChartConnector">
              <a:avLst/>
            </a:prstGeom>
            <a:solidFill>
              <a:srgbClr val="00B0F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itchFamily="34" charset="-122"/>
                <a:ea typeface="微软雅黑" pitchFamily="34" charset="-122"/>
              </a:endParaRPr>
            </a:p>
          </p:txBody>
        </p:sp>
        <p:cxnSp>
          <p:nvCxnSpPr>
            <p:cNvPr id="94" name="直接连接符 93"/>
            <p:cNvCxnSpPr/>
            <p:nvPr/>
          </p:nvCxnSpPr>
          <p:spPr>
            <a:xfrm>
              <a:off x="5632781" y="2152421"/>
              <a:ext cx="321323"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95" name="组合 94"/>
          <p:cNvGrpSpPr/>
          <p:nvPr/>
        </p:nvGrpSpPr>
        <p:grpSpPr>
          <a:xfrm>
            <a:off x="1268366" y="1340768"/>
            <a:ext cx="3375642" cy="853106"/>
            <a:chOff x="5535558" y="1311371"/>
            <a:chExt cx="2317027" cy="853106"/>
          </a:xfrm>
        </p:grpSpPr>
        <p:sp>
          <p:nvSpPr>
            <p:cNvPr id="96" name="TextBox 95"/>
            <p:cNvSpPr txBox="1"/>
            <p:nvPr/>
          </p:nvSpPr>
          <p:spPr>
            <a:xfrm>
              <a:off x="5620337" y="1311371"/>
              <a:ext cx="2232248" cy="841378"/>
            </a:xfrm>
            <a:prstGeom prst="roundRect">
              <a:avLst>
                <a:gd name="adj" fmla="val 8176"/>
              </a:avLst>
            </a:prstGeom>
            <a:noFill/>
            <a:ln w="19050">
              <a:solidFill>
                <a:schemeClr val="bg1">
                  <a:lumMod val="65000"/>
                </a:schemeClr>
              </a:solidFill>
            </a:ln>
          </p:spPr>
          <p:txBody>
            <a:bodyPr wrap="none" rtlCol="0" anchor="ctr">
              <a:noAutofit/>
            </a:bodyPr>
            <a:lstStyle/>
            <a:p>
              <a:pPr algn="ctr"/>
              <a:r>
                <a:rPr lang="en-US" altLang="zh-CN" sz="2400" b="1" dirty="0" smtClean="0">
                  <a:solidFill>
                    <a:srgbClr val="00B0F0"/>
                  </a:solidFill>
                  <a:latin typeface="微软雅黑" pitchFamily="34" charset="-122"/>
                  <a:ea typeface="微软雅黑" pitchFamily="34" charset="-122"/>
                </a:rPr>
                <a:t>Background</a:t>
              </a:r>
              <a:endParaRPr lang="zh-CN" altLang="en-US" sz="2400" b="1" dirty="0">
                <a:solidFill>
                  <a:srgbClr val="00B0F0"/>
                </a:solidFill>
                <a:latin typeface="微软雅黑" pitchFamily="34" charset="-122"/>
                <a:ea typeface="微软雅黑" pitchFamily="34" charset="-122"/>
              </a:endParaRPr>
            </a:p>
          </p:txBody>
        </p:sp>
        <p:cxnSp>
          <p:nvCxnSpPr>
            <p:cNvPr id="97" name="直接连接符 96"/>
            <p:cNvCxnSpPr/>
            <p:nvPr/>
          </p:nvCxnSpPr>
          <p:spPr>
            <a:xfrm>
              <a:off x="5626508" y="1743788"/>
              <a:ext cx="0" cy="420689"/>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98" name="流程图: 联系 97"/>
            <p:cNvSpPr/>
            <p:nvPr/>
          </p:nvSpPr>
          <p:spPr>
            <a:xfrm>
              <a:off x="5535558" y="1724471"/>
              <a:ext cx="169589" cy="169589"/>
            </a:xfrm>
            <a:prstGeom prst="flowChartConnector">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itchFamily="34" charset="-122"/>
                <a:ea typeface="微软雅黑" pitchFamily="34" charset="-122"/>
              </a:endParaRPr>
            </a:p>
          </p:txBody>
        </p:sp>
        <p:cxnSp>
          <p:nvCxnSpPr>
            <p:cNvPr id="99" name="直接连接符 98"/>
            <p:cNvCxnSpPr/>
            <p:nvPr/>
          </p:nvCxnSpPr>
          <p:spPr>
            <a:xfrm>
              <a:off x="5632781" y="2148655"/>
              <a:ext cx="321323"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03" name="流程图: 联系 102"/>
          <p:cNvSpPr/>
          <p:nvPr/>
        </p:nvSpPr>
        <p:spPr>
          <a:xfrm>
            <a:off x="2195736" y="4843587"/>
            <a:ext cx="244858" cy="169589"/>
          </a:xfrm>
          <a:prstGeom prst="flowChartConnector">
            <a:avLst/>
          </a:prstGeom>
          <a:solidFill>
            <a:srgbClr val="92D05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itchFamily="34" charset="-122"/>
              <a:ea typeface="微软雅黑" pitchFamily="34" charset="-122"/>
            </a:endParaRPr>
          </a:p>
        </p:txBody>
      </p:sp>
      <p:grpSp>
        <p:nvGrpSpPr>
          <p:cNvPr id="105" name="组合 104"/>
          <p:cNvGrpSpPr/>
          <p:nvPr/>
        </p:nvGrpSpPr>
        <p:grpSpPr>
          <a:xfrm>
            <a:off x="1968641" y="2375628"/>
            <a:ext cx="3359009" cy="853106"/>
            <a:chOff x="5535558" y="1311371"/>
            <a:chExt cx="2751600" cy="853106"/>
          </a:xfrm>
        </p:grpSpPr>
        <p:sp>
          <p:nvSpPr>
            <p:cNvPr id="106" name="TextBox 105"/>
            <p:cNvSpPr txBox="1"/>
            <p:nvPr/>
          </p:nvSpPr>
          <p:spPr>
            <a:xfrm>
              <a:off x="5620336" y="1311371"/>
              <a:ext cx="2666822" cy="841378"/>
            </a:xfrm>
            <a:prstGeom prst="roundRect">
              <a:avLst>
                <a:gd name="adj" fmla="val 8176"/>
              </a:avLst>
            </a:prstGeom>
            <a:noFill/>
            <a:ln w="19050">
              <a:solidFill>
                <a:schemeClr val="bg1">
                  <a:lumMod val="65000"/>
                </a:schemeClr>
              </a:solidFill>
            </a:ln>
          </p:spPr>
          <p:txBody>
            <a:bodyPr wrap="none" rtlCol="0" anchor="ctr">
              <a:noAutofit/>
            </a:bodyPr>
            <a:lstStyle/>
            <a:p>
              <a:pPr algn="ctr"/>
              <a:r>
                <a:rPr lang="en-US" altLang="zh-CN" sz="2400" b="1" dirty="0" err="1" smtClean="0">
                  <a:solidFill>
                    <a:schemeClr val="bg1">
                      <a:lumMod val="65000"/>
                    </a:schemeClr>
                  </a:solidFill>
                  <a:latin typeface="微软雅黑" pitchFamily="34" charset="-122"/>
                  <a:ea typeface="微软雅黑" pitchFamily="34" charset="-122"/>
                </a:rPr>
                <a:t>Volans</a:t>
              </a:r>
              <a:endParaRPr lang="zh-CN" altLang="en-US" sz="2400" b="1" dirty="0">
                <a:solidFill>
                  <a:schemeClr val="bg1">
                    <a:lumMod val="65000"/>
                  </a:schemeClr>
                </a:solidFill>
                <a:latin typeface="微软雅黑" pitchFamily="34" charset="-122"/>
                <a:ea typeface="微软雅黑" pitchFamily="34" charset="-122"/>
              </a:endParaRPr>
            </a:p>
          </p:txBody>
        </p:sp>
        <p:cxnSp>
          <p:nvCxnSpPr>
            <p:cNvPr id="107" name="直接连接符 106"/>
            <p:cNvCxnSpPr/>
            <p:nvPr/>
          </p:nvCxnSpPr>
          <p:spPr>
            <a:xfrm>
              <a:off x="5626508" y="1743788"/>
              <a:ext cx="0" cy="420689"/>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108" name="流程图: 联系 107"/>
            <p:cNvSpPr/>
            <p:nvPr/>
          </p:nvSpPr>
          <p:spPr>
            <a:xfrm>
              <a:off x="5535558" y="1724471"/>
              <a:ext cx="169589" cy="169589"/>
            </a:xfrm>
            <a:prstGeom prst="flowChartConnector">
              <a:avLst/>
            </a:prstGeom>
            <a:solidFill>
              <a:schemeClr val="accent2">
                <a:lumMod val="60000"/>
                <a:lumOff val="4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itchFamily="34" charset="-122"/>
                <a:ea typeface="微软雅黑" pitchFamily="34" charset="-122"/>
              </a:endParaRPr>
            </a:p>
          </p:txBody>
        </p:sp>
        <p:cxnSp>
          <p:nvCxnSpPr>
            <p:cNvPr id="109" name="直接连接符 108"/>
            <p:cNvCxnSpPr/>
            <p:nvPr/>
          </p:nvCxnSpPr>
          <p:spPr>
            <a:xfrm>
              <a:off x="5632781" y="2148655"/>
              <a:ext cx="321323"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72" name="直接连接符 71"/>
          <p:cNvCxnSpPr/>
          <p:nvPr/>
        </p:nvCxnSpPr>
        <p:spPr>
          <a:xfrm>
            <a:off x="2317181" y="5013545"/>
            <a:ext cx="0" cy="42068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2325557" y="5422178"/>
            <a:ext cx="429061"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标题 3"/>
          <p:cNvSpPr>
            <a:spLocks noGrp="1"/>
          </p:cNvSpPr>
          <p:nvPr>
            <p:ph type="title"/>
          </p:nvPr>
        </p:nvSpPr>
        <p:spPr/>
        <p:txBody>
          <a:bodyPr/>
          <a:lstStyle/>
          <a:p>
            <a:r>
              <a:rPr lang="en-US" altLang="zh-CN" dirty="0" smtClean="0"/>
              <a:t>Outline</a:t>
            </a:r>
            <a:endParaRPr lang="zh-CN" altLang="en-US" dirty="0"/>
          </a:p>
        </p:txBody>
      </p:sp>
    </p:spTree>
    <p:extLst>
      <p:ext uri="{BB962C8B-B14F-4D97-AF65-F5344CB8AC3E}">
        <p14:creationId xmlns:p14="http://schemas.microsoft.com/office/powerpoint/2010/main" xmlns="" val="2011780993"/>
      </p:ext>
    </p:extLst>
  </p:cSld>
  <p:clrMapOvr>
    <a:masterClrMapping/>
  </p:clrMapOvr>
  <mc:AlternateContent xmlns:mc="http://schemas.openxmlformats.org/markup-compatibility/2006">
    <mc:Choice xmlns:p14="http://schemas.microsoft.com/office/powerpoint/2010/main" xmlns="" Requires="p14">
      <p:transition spd="slow" p14:dur="2000" advTm="537"/>
    </mc:Choice>
    <mc:Fallback>
      <p:transition spd="slow" advTm="537"/>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179512" y="1285860"/>
            <a:ext cx="8964488" cy="4840303"/>
          </a:xfrm>
        </p:spPr>
        <p:txBody>
          <a:bodyPr>
            <a:normAutofit/>
          </a:bodyPr>
          <a:lstStyle/>
          <a:p>
            <a:pPr marL="457200" lvl="1" indent="-457200">
              <a:buSzPct val="60000"/>
              <a:buFont typeface="Wingdings" panose="05000000000000000000" pitchFamily="2" charset="2"/>
              <a:buChar char="l"/>
            </a:pPr>
            <a:r>
              <a:rPr lang="en-US" altLang="zh-CN" i="1" dirty="0"/>
              <a:t>c</a:t>
            </a:r>
            <a:r>
              <a:rPr lang="en-US" altLang="zh-CN" dirty="0"/>
              <a:t> RSUs from </a:t>
            </a:r>
            <a:r>
              <a:rPr lang="en-US" altLang="zh-CN" i="1" dirty="0"/>
              <a:t>S</a:t>
            </a:r>
            <a:r>
              <a:rPr lang="en-US" altLang="zh-CN" dirty="0"/>
              <a:t> need to be adjusted, </a:t>
            </a:r>
            <a:r>
              <a:rPr lang="en-US" altLang="zh-CN" dirty="0" smtClean="0"/>
              <a:t>the steps </a:t>
            </a:r>
            <a:r>
              <a:rPr lang="en-US" altLang="zh-CN" dirty="0"/>
              <a:t>are as </a:t>
            </a:r>
            <a:r>
              <a:rPr lang="en-US" altLang="zh-CN" dirty="0" smtClean="0"/>
              <a:t>follows</a:t>
            </a:r>
            <a:r>
              <a:rPr lang="en-US" altLang="zh-CN" dirty="0"/>
              <a:t>:</a:t>
            </a:r>
            <a:endParaRPr lang="en-US" altLang="zh-CN" dirty="0" smtClean="0"/>
          </a:p>
        </p:txBody>
      </p:sp>
      <p:sp>
        <p:nvSpPr>
          <p:cNvPr id="4" name="标题 3"/>
          <p:cNvSpPr>
            <a:spLocks noGrp="1"/>
          </p:cNvSpPr>
          <p:nvPr>
            <p:ph type="title"/>
          </p:nvPr>
        </p:nvSpPr>
        <p:spPr/>
        <p:txBody>
          <a:bodyPr/>
          <a:lstStyle/>
          <a:p>
            <a:r>
              <a:rPr lang="en-US" altLang="zh-CN" dirty="0" smtClean="0"/>
              <a:t>Greedy-Based Adjustment (GBA)</a:t>
            </a:r>
            <a:endParaRPr lang="zh-CN" alt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547499" y="2492896"/>
            <a:ext cx="5832813" cy="24160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582818899"/>
      </p:ext>
    </p:extLst>
  </p:cSld>
  <p:clrMapOvr>
    <a:masterClrMapping/>
  </p:clrMapOvr>
  <mc:AlternateContent xmlns:mc="http://schemas.openxmlformats.org/markup-compatibility/2006">
    <mc:Choice xmlns:p14="http://schemas.microsoft.com/office/powerpoint/2010/main" xmlns="" Requires="p14">
      <p:transition spd="slow" p14:dur="2000" advTm="6472"/>
    </mc:Choice>
    <mc:Fallback>
      <p:transition spd="slow" advTm="6472"/>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extBox 70"/>
          <p:cNvSpPr txBox="1"/>
          <p:nvPr/>
        </p:nvSpPr>
        <p:spPr>
          <a:xfrm>
            <a:off x="2308941" y="4581128"/>
            <a:ext cx="2980708" cy="841378"/>
          </a:xfrm>
          <a:prstGeom prst="roundRect">
            <a:avLst>
              <a:gd name="adj" fmla="val 8176"/>
            </a:avLst>
          </a:prstGeom>
          <a:noFill/>
          <a:ln w="19050">
            <a:solidFill>
              <a:schemeClr val="bg1">
                <a:lumMod val="65000"/>
              </a:schemeClr>
            </a:solidFill>
          </a:ln>
        </p:spPr>
        <p:txBody>
          <a:bodyPr wrap="none" rtlCol="0" anchor="ctr">
            <a:noAutofit/>
          </a:bodyPr>
          <a:lstStyle/>
          <a:p>
            <a:pPr algn="ctr"/>
            <a:r>
              <a:rPr lang="en-US" altLang="zh-CN" sz="2400" b="1" dirty="0" smtClean="0">
                <a:solidFill>
                  <a:schemeClr val="bg1">
                    <a:lumMod val="65000"/>
                  </a:schemeClr>
                </a:solidFill>
                <a:latin typeface="微软雅黑" pitchFamily="34" charset="-122"/>
                <a:ea typeface="微软雅黑" pitchFamily="34" charset="-122"/>
              </a:rPr>
              <a:t>Conclusion</a:t>
            </a:r>
            <a:endParaRPr lang="zh-CN" altLang="en-US" sz="2400" b="1" dirty="0">
              <a:solidFill>
                <a:schemeClr val="bg1">
                  <a:lumMod val="65000"/>
                </a:schemeClr>
              </a:solidFill>
              <a:latin typeface="微软雅黑" pitchFamily="34" charset="-122"/>
              <a:ea typeface="微软雅黑" pitchFamily="34" charset="-122"/>
            </a:endParaRPr>
          </a:p>
        </p:txBody>
      </p:sp>
      <p:grpSp>
        <p:nvGrpSpPr>
          <p:cNvPr id="3" name="组合 2"/>
          <p:cNvGrpSpPr/>
          <p:nvPr/>
        </p:nvGrpSpPr>
        <p:grpSpPr>
          <a:xfrm>
            <a:off x="5600370" y="1545387"/>
            <a:ext cx="1635926" cy="3619899"/>
            <a:chOff x="467544" y="1689180"/>
            <a:chExt cx="1635926" cy="3619899"/>
          </a:xfrm>
        </p:grpSpPr>
        <p:sp>
          <p:nvSpPr>
            <p:cNvPr id="52" name="任意多边形 51"/>
            <p:cNvSpPr/>
            <p:nvPr/>
          </p:nvSpPr>
          <p:spPr>
            <a:xfrm>
              <a:off x="623317" y="2109070"/>
              <a:ext cx="971550" cy="3028599"/>
            </a:xfrm>
            <a:custGeom>
              <a:avLst/>
              <a:gdLst>
                <a:gd name="connsiteX0" fmla="*/ 0 w 971550"/>
                <a:gd name="connsiteY0" fmla="*/ 0 h 3143250"/>
                <a:gd name="connsiteX1" fmla="*/ 704850 w 971550"/>
                <a:gd name="connsiteY1" fmla="*/ 857250 h 3143250"/>
                <a:gd name="connsiteX2" fmla="*/ 228600 w 971550"/>
                <a:gd name="connsiteY2" fmla="*/ 1971675 h 3143250"/>
                <a:gd name="connsiteX3" fmla="*/ 971550 w 971550"/>
                <a:gd name="connsiteY3" fmla="*/ 3143250 h 3143250"/>
              </a:gdLst>
              <a:ahLst/>
              <a:cxnLst>
                <a:cxn ang="0">
                  <a:pos x="connsiteX0" y="connsiteY0"/>
                </a:cxn>
                <a:cxn ang="0">
                  <a:pos x="connsiteX1" y="connsiteY1"/>
                </a:cxn>
                <a:cxn ang="0">
                  <a:pos x="connsiteX2" y="connsiteY2"/>
                </a:cxn>
                <a:cxn ang="0">
                  <a:pos x="connsiteX3" y="connsiteY3"/>
                </a:cxn>
              </a:cxnLst>
              <a:rect l="l" t="t" r="r" b="b"/>
              <a:pathLst>
                <a:path w="971550" h="3143250">
                  <a:moveTo>
                    <a:pt x="0" y="0"/>
                  </a:moveTo>
                  <a:cubicBezTo>
                    <a:pt x="333375" y="264319"/>
                    <a:pt x="666750" y="528638"/>
                    <a:pt x="704850" y="857250"/>
                  </a:cubicBezTo>
                  <a:cubicBezTo>
                    <a:pt x="742950" y="1185862"/>
                    <a:pt x="184150" y="1590675"/>
                    <a:pt x="228600" y="1971675"/>
                  </a:cubicBezTo>
                  <a:cubicBezTo>
                    <a:pt x="273050" y="2352675"/>
                    <a:pt x="622300" y="2747962"/>
                    <a:pt x="971550" y="3143250"/>
                  </a:cubicBezTo>
                </a:path>
              </a:pathLst>
            </a:custGeom>
            <a:ln w="1905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3" name="椭圆 52"/>
            <p:cNvSpPr/>
            <p:nvPr/>
          </p:nvSpPr>
          <p:spPr>
            <a:xfrm>
              <a:off x="1187624" y="2880727"/>
              <a:ext cx="360040" cy="173454"/>
            </a:xfrm>
            <a:prstGeom prst="ellipse">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611560" y="3921449"/>
              <a:ext cx="504056" cy="242835"/>
            </a:xfrm>
            <a:prstGeom prst="ellipse">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1269207" y="5031553"/>
              <a:ext cx="576064" cy="277526"/>
            </a:xfrm>
            <a:prstGeom prst="ellipse">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6" name="组合 55"/>
            <p:cNvGrpSpPr/>
            <p:nvPr/>
          </p:nvGrpSpPr>
          <p:grpSpPr>
            <a:xfrm>
              <a:off x="467544" y="1689180"/>
              <a:ext cx="405806" cy="497733"/>
              <a:chOff x="1745661" y="1874630"/>
              <a:chExt cx="405806" cy="497733"/>
            </a:xfrm>
          </p:grpSpPr>
          <p:sp>
            <p:nvSpPr>
              <p:cNvPr id="57" name="椭圆 56"/>
              <p:cNvSpPr/>
              <p:nvPr/>
            </p:nvSpPr>
            <p:spPr>
              <a:xfrm>
                <a:off x="1745661" y="2233600"/>
                <a:ext cx="288032" cy="138763"/>
              </a:xfrm>
              <a:prstGeom prst="ellipse">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8" name="组合 57"/>
              <p:cNvGrpSpPr/>
              <p:nvPr/>
            </p:nvGrpSpPr>
            <p:grpSpPr>
              <a:xfrm>
                <a:off x="1899802" y="1874630"/>
                <a:ext cx="251665" cy="444314"/>
                <a:chOff x="703336" y="1496923"/>
                <a:chExt cx="366191" cy="609985"/>
              </a:xfrm>
              <a:effectLst>
                <a:outerShdw blurRad="76200" dir="13500000" sy="23000" kx="1200000" algn="br" rotWithShape="0">
                  <a:prstClr val="black">
                    <a:alpha val="20000"/>
                  </a:prstClr>
                </a:outerShdw>
              </a:effectLst>
            </p:grpSpPr>
            <p:cxnSp>
              <p:nvCxnSpPr>
                <p:cNvPr id="59" name="直接连接符 58"/>
                <p:cNvCxnSpPr/>
                <p:nvPr/>
              </p:nvCxnSpPr>
              <p:spPr>
                <a:xfrm>
                  <a:off x="703336" y="1496923"/>
                  <a:ext cx="0" cy="60998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0" name="等腰三角形 59"/>
                <p:cNvSpPr/>
                <p:nvPr/>
              </p:nvSpPr>
              <p:spPr>
                <a:xfrm rot="5400000">
                  <a:off x="744054" y="1467574"/>
                  <a:ext cx="294545" cy="356400"/>
                </a:xfrm>
                <a:prstGeom prst="triangle">
                  <a:avLst/>
                </a:prstGeom>
                <a:solidFill>
                  <a:srgbClr val="29C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61" name="组合 60"/>
            <p:cNvGrpSpPr/>
            <p:nvPr/>
          </p:nvGrpSpPr>
          <p:grpSpPr>
            <a:xfrm>
              <a:off x="1377239" y="2463454"/>
              <a:ext cx="360000" cy="504000"/>
              <a:chOff x="703336" y="1496923"/>
              <a:chExt cx="366191" cy="609985"/>
            </a:xfrm>
            <a:effectLst>
              <a:outerShdw blurRad="76200" dir="13500000" sy="23000" kx="1200000" algn="br" rotWithShape="0">
                <a:prstClr val="black">
                  <a:alpha val="20000"/>
                </a:prstClr>
              </a:outerShdw>
            </a:effectLst>
          </p:grpSpPr>
          <p:cxnSp>
            <p:nvCxnSpPr>
              <p:cNvPr id="62" name="直接连接符 61"/>
              <p:cNvCxnSpPr/>
              <p:nvPr/>
            </p:nvCxnSpPr>
            <p:spPr>
              <a:xfrm>
                <a:off x="703336" y="1496923"/>
                <a:ext cx="0" cy="60998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3" name="等腰三角形 62"/>
              <p:cNvSpPr/>
              <p:nvPr/>
            </p:nvSpPr>
            <p:spPr>
              <a:xfrm rot="5400000">
                <a:off x="744054" y="1467574"/>
                <a:ext cx="294545" cy="356400"/>
              </a:xfrm>
              <a:prstGeom prst="triangle">
                <a:avLst/>
              </a:prstGeom>
              <a:solidFill>
                <a:srgbClr val="29C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4" name="组合 63"/>
            <p:cNvGrpSpPr/>
            <p:nvPr/>
          </p:nvGrpSpPr>
          <p:grpSpPr>
            <a:xfrm>
              <a:off x="890212" y="3435574"/>
              <a:ext cx="396000" cy="612000"/>
              <a:chOff x="703336" y="1496923"/>
              <a:chExt cx="366191" cy="609985"/>
            </a:xfrm>
            <a:effectLst>
              <a:outerShdw blurRad="76200" dir="13500000" sy="23000" kx="1200000" algn="br" rotWithShape="0">
                <a:prstClr val="black">
                  <a:alpha val="20000"/>
                </a:prstClr>
              </a:outerShdw>
            </a:effectLst>
          </p:grpSpPr>
          <p:cxnSp>
            <p:nvCxnSpPr>
              <p:cNvPr id="65" name="直接连接符 64"/>
              <p:cNvCxnSpPr/>
              <p:nvPr/>
            </p:nvCxnSpPr>
            <p:spPr>
              <a:xfrm>
                <a:off x="703336" y="1496923"/>
                <a:ext cx="0" cy="60998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6" name="等腰三角形 65"/>
              <p:cNvSpPr/>
              <p:nvPr/>
            </p:nvSpPr>
            <p:spPr>
              <a:xfrm rot="5400000">
                <a:off x="744054" y="1467574"/>
                <a:ext cx="294545" cy="356400"/>
              </a:xfrm>
              <a:prstGeom prst="triangle">
                <a:avLst/>
              </a:prstGeom>
              <a:solidFill>
                <a:srgbClr val="29C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7" name="组合 66"/>
            <p:cNvGrpSpPr/>
            <p:nvPr/>
          </p:nvGrpSpPr>
          <p:grpSpPr>
            <a:xfrm>
              <a:off x="1584978" y="4354137"/>
              <a:ext cx="518492" cy="832178"/>
              <a:chOff x="703336" y="1496923"/>
              <a:chExt cx="366191" cy="609985"/>
            </a:xfrm>
            <a:effectLst>
              <a:outerShdw blurRad="76200" dir="13500000" sy="23000" kx="1200000" algn="br" rotWithShape="0">
                <a:prstClr val="black">
                  <a:alpha val="20000"/>
                </a:prstClr>
              </a:outerShdw>
            </a:effectLst>
          </p:grpSpPr>
          <p:cxnSp>
            <p:nvCxnSpPr>
              <p:cNvPr id="68" name="直接连接符 67"/>
              <p:cNvCxnSpPr/>
              <p:nvPr/>
            </p:nvCxnSpPr>
            <p:spPr>
              <a:xfrm>
                <a:off x="703336" y="1496923"/>
                <a:ext cx="0" cy="60998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9" name="等腰三角形 68"/>
              <p:cNvSpPr/>
              <p:nvPr/>
            </p:nvSpPr>
            <p:spPr>
              <a:xfrm rot="5400000">
                <a:off x="744054" y="1467574"/>
                <a:ext cx="294545" cy="356400"/>
              </a:xfrm>
              <a:prstGeom prst="triangle">
                <a:avLst/>
              </a:prstGeom>
              <a:solidFill>
                <a:srgbClr val="29C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6" name="椭圆 75"/>
          <p:cNvSpPr/>
          <p:nvPr/>
        </p:nvSpPr>
        <p:spPr bwMode="auto">
          <a:xfrm>
            <a:off x="414303" y="1692911"/>
            <a:ext cx="504000" cy="504000"/>
          </a:xfrm>
          <a:prstGeom prst="ellipse">
            <a:avLst/>
          </a:prstGeom>
          <a:solidFill>
            <a:schemeClr val="accent6">
              <a:lumMod val="75000"/>
            </a:schemeClr>
          </a:solidFill>
          <a:ln w="76200">
            <a:solidFill>
              <a:srgbClr val="D9D9D9">
                <a:alpha val="63922"/>
              </a:srgbClr>
            </a:solidFill>
            <a:headEnd type="none" w="med" len="med"/>
            <a:tailEnd type="none" w="med" len="med"/>
          </a:ln>
          <a:effectLst>
            <a:outerShdw blurRad="63500" sx="102000" sy="102000" algn="ctr"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altLang="zh-CN" sz="2000" b="1" dirty="0" smtClean="0">
                <a:solidFill>
                  <a:schemeClr val="bg1">
                    <a:alpha val="99000"/>
                  </a:schemeClr>
                </a:solidFill>
                <a:latin typeface="Arial Black" pitchFamily="34" charset="0"/>
                <a:cs typeface="Arial" pitchFamily="34" charset="0"/>
              </a:rPr>
              <a:t>1</a:t>
            </a:r>
            <a:endParaRPr lang="zh-CN" altLang="en-US" sz="2000" b="1" dirty="0">
              <a:solidFill>
                <a:schemeClr val="bg1">
                  <a:alpha val="99000"/>
                </a:schemeClr>
              </a:solidFill>
              <a:latin typeface="Arial Black" pitchFamily="34" charset="0"/>
              <a:cs typeface="Arial" pitchFamily="34" charset="0"/>
            </a:endParaRPr>
          </a:p>
        </p:txBody>
      </p:sp>
      <p:sp>
        <p:nvSpPr>
          <p:cNvPr id="87" name="椭圆 86"/>
          <p:cNvSpPr/>
          <p:nvPr/>
        </p:nvSpPr>
        <p:spPr bwMode="auto">
          <a:xfrm>
            <a:off x="1124711" y="2550181"/>
            <a:ext cx="504000" cy="504000"/>
          </a:xfrm>
          <a:prstGeom prst="ellipse">
            <a:avLst/>
          </a:prstGeom>
          <a:solidFill>
            <a:schemeClr val="accent4">
              <a:lumMod val="75000"/>
            </a:schemeClr>
          </a:solidFill>
          <a:ln w="76200">
            <a:solidFill>
              <a:srgbClr val="D9D9D9">
                <a:alpha val="63922"/>
              </a:srgbClr>
            </a:solidFill>
            <a:headEnd type="none" w="med" len="med"/>
            <a:tailEnd type="none" w="med" len="med"/>
          </a:ln>
          <a:effectLst>
            <a:outerShdw blurRad="63500" sx="102000" sy="102000" algn="ctr"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altLang="zh-CN" sz="2000" b="1" dirty="0" smtClean="0">
                <a:solidFill>
                  <a:schemeClr val="bg1">
                    <a:alpha val="99000"/>
                  </a:schemeClr>
                </a:solidFill>
                <a:latin typeface="Arial Black" pitchFamily="34" charset="0"/>
                <a:cs typeface="Arial" pitchFamily="34" charset="0"/>
              </a:rPr>
              <a:t>2</a:t>
            </a:r>
            <a:endParaRPr lang="zh-CN" altLang="en-US" sz="2000" b="1" dirty="0">
              <a:solidFill>
                <a:schemeClr val="bg1">
                  <a:alpha val="99000"/>
                </a:schemeClr>
              </a:solidFill>
              <a:latin typeface="Arial Black" pitchFamily="34" charset="0"/>
              <a:cs typeface="Arial" pitchFamily="34" charset="0"/>
            </a:endParaRPr>
          </a:p>
        </p:txBody>
      </p:sp>
      <p:sp>
        <p:nvSpPr>
          <p:cNvPr id="88" name="椭圆 87"/>
          <p:cNvSpPr/>
          <p:nvPr/>
        </p:nvSpPr>
        <p:spPr bwMode="auto">
          <a:xfrm>
            <a:off x="764679" y="3660284"/>
            <a:ext cx="504000" cy="504000"/>
          </a:xfrm>
          <a:prstGeom prst="ellipse">
            <a:avLst/>
          </a:prstGeom>
          <a:solidFill>
            <a:srgbClr val="0070C0"/>
          </a:solidFill>
          <a:ln w="76200">
            <a:solidFill>
              <a:srgbClr val="D9D9D9">
                <a:alpha val="63922"/>
              </a:srgbClr>
            </a:solidFill>
            <a:headEnd type="none" w="med" len="med"/>
            <a:tailEnd type="none" w="med" len="med"/>
          </a:ln>
          <a:effectLst>
            <a:outerShdw blurRad="63500" sx="102000" sy="102000" algn="ctr"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altLang="zh-CN" sz="2000" b="1" dirty="0" smtClean="0">
                <a:solidFill>
                  <a:schemeClr val="bg1">
                    <a:alpha val="99000"/>
                  </a:schemeClr>
                </a:solidFill>
                <a:latin typeface="Arial Black" pitchFamily="34" charset="0"/>
                <a:cs typeface="Arial" pitchFamily="34" charset="0"/>
              </a:rPr>
              <a:t>3</a:t>
            </a:r>
            <a:endParaRPr lang="zh-CN" altLang="en-US" sz="2000" b="1" dirty="0">
              <a:solidFill>
                <a:schemeClr val="bg1">
                  <a:alpha val="99000"/>
                </a:schemeClr>
              </a:solidFill>
              <a:latin typeface="Arial Black" pitchFamily="34" charset="0"/>
              <a:cs typeface="Arial" pitchFamily="34" charset="0"/>
            </a:endParaRPr>
          </a:p>
        </p:txBody>
      </p:sp>
      <p:sp>
        <p:nvSpPr>
          <p:cNvPr id="89" name="椭圆 88"/>
          <p:cNvSpPr/>
          <p:nvPr/>
        </p:nvSpPr>
        <p:spPr bwMode="auto">
          <a:xfrm>
            <a:off x="1397812" y="4805079"/>
            <a:ext cx="504000" cy="504000"/>
          </a:xfrm>
          <a:prstGeom prst="ellipse">
            <a:avLst/>
          </a:prstGeom>
          <a:solidFill>
            <a:srgbClr val="99CC32"/>
          </a:solidFill>
          <a:ln w="76200">
            <a:solidFill>
              <a:srgbClr val="D9D9D9">
                <a:alpha val="63922"/>
              </a:srgbClr>
            </a:solidFill>
            <a:headEnd type="none" w="med" len="med"/>
            <a:tailEnd type="none" w="med" len="med"/>
          </a:ln>
          <a:effectLst>
            <a:outerShdw blurRad="63500" sx="102000" sy="102000" algn="ctr"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altLang="zh-CN" sz="2000" b="1" dirty="0" smtClean="0">
                <a:solidFill>
                  <a:schemeClr val="bg1">
                    <a:alpha val="99000"/>
                  </a:schemeClr>
                </a:solidFill>
                <a:latin typeface="Arial Black" pitchFamily="34" charset="0"/>
                <a:cs typeface="Arial" pitchFamily="34" charset="0"/>
              </a:rPr>
              <a:t>4</a:t>
            </a:r>
            <a:endParaRPr lang="zh-CN" altLang="en-US" sz="2000" b="1" dirty="0">
              <a:solidFill>
                <a:schemeClr val="bg1">
                  <a:alpha val="99000"/>
                </a:schemeClr>
              </a:solidFill>
              <a:latin typeface="Arial Black" pitchFamily="34" charset="0"/>
              <a:cs typeface="Arial" pitchFamily="34" charset="0"/>
            </a:endParaRPr>
          </a:p>
        </p:txBody>
      </p:sp>
      <p:grpSp>
        <p:nvGrpSpPr>
          <p:cNvPr id="90" name="组合 89"/>
          <p:cNvGrpSpPr/>
          <p:nvPr/>
        </p:nvGrpSpPr>
        <p:grpSpPr>
          <a:xfrm>
            <a:off x="1550094" y="3485731"/>
            <a:ext cx="3597970" cy="853106"/>
            <a:chOff x="5535558" y="1311371"/>
            <a:chExt cx="2694515" cy="853106"/>
          </a:xfrm>
        </p:grpSpPr>
        <p:sp>
          <p:nvSpPr>
            <p:cNvPr id="91" name="TextBox 90"/>
            <p:cNvSpPr txBox="1"/>
            <p:nvPr/>
          </p:nvSpPr>
          <p:spPr>
            <a:xfrm>
              <a:off x="5620337" y="1311371"/>
              <a:ext cx="2609736" cy="841378"/>
            </a:xfrm>
            <a:prstGeom prst="roundRect">
              <a:avLst>
                <a:gd name="adj" fmla="val 8176"/>
              </a:avLst>
            </a:prstGeom>
            <a:noFill/>
            <a:ln w="19050">
              <a:solidFill>
                <a:schemeClr val="bg1">
                  <a:lumMod val="65000"/>
                </a:schemeClr>
              </a:solidFill>
            </a:ln>
          </p:spPr>
          <p:txBody>
            <a:bodyPr wrap="none" rtlCol="0" anchor="ctr">
              <a:noAutofit/>
            </a:bodyPr>
            <a:lstStyle/>
            <a:p>
              <a:pPr algn="ctr"/>
              <a:r>
                <a:rPr lang="en-US" altLang="zh-CN" sz="2400" b="1" dirty="0" smtClean="0">
                  <a:solidFill>
                    <a:srgbClr val="00B0F0"/>
                  </a:solidFill>
                  <a:latin typeface="微软雅黑" pitchFamily="34" charset="-122"/>
                  <a:ea typeface="微软雅黑" pitchFamily="34" charset="-122"/>
                </a:rPr>
                <a:t>Evaluation</a:t>
              </a:r>
              <a:endParaRPr lang="zh-CN" altLang="en-US" sz="2400" b="1" dirty="0">
                <a:solidFill>
                  <a:srgbClr val="00B0F0"/>
                </a:solidFill>
                <a:latin typeface="微软雅黑" pitchFamily="34" charset="-122"/>
                <a:ea typeface="微软雅黑" pitchFamily="34" charset="-122"/>
              </a:endParaRPr>
            </a:p>
          </p:txBody>
        </p:sp>
        <p:cxnSp>
          <p:nvCxnSpPr>
            <p:cNvPr id="92" name="直接连接符 91"/>
            <p:cNvCxnSpPr/>
            <p:nvPr/>
          </p:nvCxnSpPr>
          <p:spPr>
            <a:xfrm>
              <a:off x="5626508" y="1743788"/>
              <a:ext cx="0" cy="42068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93" name="流程图: 联系 92"/>
            <p:cNvSpPr/>
            <p:nvPr/>
          </p:nvSpPr>
          <p:spPr>
            <a:xfrm>
              <a:off x="5535558" y="1724471"/>
              <a:ext cx="169589" cy="169589"/>
            </a:xfrm>
            <a:prstGeom prst="flowChartConnector">
              <a:avLst/>
            </a:prstGeom>
            <a:solidFill>
              <a:srgbClr val="00B0F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itchFamily="34" charset="-122"/>
                <a:ea typeface="微软雅黑" pitchFamily="34" charset="-122"/>
              </a:endParaRPr>
            </a:p>
          </p:txBody>
        </p:sp>
        <p:cxnSp>
          <p:nvCxnSpPr>
            <p:cNvPr id="94" name="直接连接符 93"/>
            <p:cNvCxnSpPr/>
            <p:nvPr/>
          </p:nvCxnSpPr>
          <p:spPr>
            <a:xfrm>
              <a:off x="5632781" y="2152421"/>
              <a:ext cx="321323"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95" name="组合 94"/>
          <p:cNvGrpSpPr/>
          <p:nvPr/>
        </p:nvGrpSpPr>
        <p:grpSpPr>
          <a:xfrm>
            <a:off x="1268366" y="1340768"/>
            <a:ext cx="3375642" cy="853106"/>
            <a:chOff x="5535558" y="1311371"/>
            <a:chExt cx="2317027" cy="853106"/>
          </a:xfrm>
        </p:grpSpPr>
        <p:sp>
          <p:nvSpPr>
            <p:cNvPr id="96" name="TextBox 95"/>
            <p:cNvSpPr txBox="1"/>
            <p:nvPr/>
          </p:nvSpPr>
          <p:spPr>
            <a:xfrm>
              <a:off x="5620337" y="1311371"/>
              <a:ext cx="2232248" cy="841378"/>
            </a:xfrm>
            <a:prstGeom prst="roundRect">
              <a:avLst>
                <a:gd name="adj" fmla="val 8176"/>
              </a:avLst>
            </a:prstGeom>
            <a:noFill/>
            <a:ln w="19050">
              <a:solidFill>
                <a:schemeClr val="bg1">
                  <a:lumMod val="65000"/>
                </a:schemeClr>
              </a:solidFill>
            </a:ln>
          </p:spPr>
          <p:txBody>
            <a:bodyPr wrap="none" rtlCol="0" anchor="ctr">
              <a:noAutofit/>
            </a:bodyPr>
            <a:lstStyle/>
            <a:p>
              <a:pPr algn="ctr"/>
              <a:r>
                <a:rPr lang="en-US" altLang="zh-CN" sz="2400" b="1" dirty="0" smtClean="0">
                  <a:solidFill>
                    <a:schemeClr val="bg1">
                      <a:lumMod val="65000"/>
                    </a:schemeClr>
                  </a:solidFill>
                  <a:latin typeface="微软雅黑" pitchFamily="34" charset="-122"/>
                  <a:ea typeface="微软雅黑" pitchFamily="34" charset="-122"/>
                </a:rPr>
                <a:t>Background</a:t>
              </a:r>
              <a:endParaRPr lang="zh-CN" altLang="en-US" sz="2400" b="1" dirty="0">
                <a:solidFill>
                  <a:schemeClr val="bg1">
                    <a:lumMod val="65000"/>
                  </a:schemeClr>
                </a:solidFill>
                <a:latin typeface="微软雅黑" pitchFamily="34" charset="-122"/>
                <a:ea typeface="微软雅黑" pitchFamily="34" charset="-122"/>
              </a:endParaRPr>
            </a:p>
          </p:txBody>
        </p:sp>
        <p:cxnSp>
          <p:nvCxnSpPr>
            <p:cNvPr id="97" name="直接连接符 96"/>
            <p:cNvCxnSpPr/>
            <p:nvPr/>
          </p:nvCxnSpPr>
          <p:spPr>
            <a:xfrm>
              <a:off x="5626508" y="1743788"/>
              <a:ext cx="0" cy="420689"/>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98" name="流程图: 联系 97"/>
            <p:cNvSpPr/>
            <p:nvPr/>
          </p:nvSpPr>
          <p:spPr>
            <a:xfrm>
              <a:off x="5535558" y="1724471"/>
              <a:ext cx="169589" cy="169589"/>
            </a:xfrm>
            <a:prstGeom prst="flowChartConnector">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itchFamily="34" charset="-122"/>
                <a:ea typeface="微软雅黑" pitchFamily="34" charset="-122"/>
              </a:endParaRPr>
            </a:p>
          </p:txBody>
        </p:sp>
        <p:cxnSp>
          <p:nvCxnSpPr>
            <p:cNvPr id="99" name="直接连接符 98"/>
            <p:cNvCxnSpPr/>
            <p:nvPr/>
          </p:nvCxnSpPr>
          <p:spPr>
            <a:xfrm>
              <a:off x="5632781" y="2148655"/>
              <a:ext cx="321323"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03" name="流程图: 联系 102"/>
          <p:cNvSpPr/>
          <p:nvPr/>
        </p:nvSpPr>
        <p:spPr>
          <a:xfrm>
            <a:off x="2195736" y="4843587"/>
            <a:ext cx="244858" cy="169589"/>
          </a:xfrm>
          <a:prstGeom prst="flowChartConnector">
            <a:avLst/>
          </a:prstGeom>
          <a:solidFill>
            <a:srgbClr val="92D05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itchFamily="34" charset="-122"/>
              <a:ea typeface="微软雅黑" pitchFamily="34" charset="-122"/>
            </a:endParaRPr>
          </a:p>
        </p:txBody>
      </p:sp>
      <p:grpSp>
        <p:nvGrpSpPr>
          <p:cNvPr id="105" name="组合 104"/>
          <p:cNvGrpSpPr/>
          <p:nvPr/>
        </p:nvGrpSpPr>
        <p:grpSpPr>
          <a:xfrm>
            <a:off x="1968641" y="2375628"/>
            <a:ext cx="3359009" cy="853106"/>
            <a:chOff x="5535558" y="1311371"/>
            <a:chExt cx="2751600" cy="853106"/>
          </a:xfrm>
        </p:grpSpPr>
        <p:sp>
          <p:nvSpPr>
            <p:cNvPr id="106" name="TextBox 105"/>
            <p:cNvSpPr txBox="1"/>
            <p:nvPr/>
          </p:nvSpPr>
          <p:spPr>
            <a:xfrm>
              <a:off x="5620336" y="1311371"/>
              <a:ext cx="2666822" cy="841378"/>
            </a:xfrm>
            <a:prstGeom prst="roundRect">
              <a:avLst>
                <a:gd name="adj" fmla="val 8176"/>
              </a:avLst>
            </a:prstGeom>
            <a:noFill/>
            <a:ln w="19050">
              <a:solidFill>
                <a:schemeClr val="bg1">
                  <a:lumMod val="65000"/>
                </a:schemeClr>
              </a:solidFill>
            </a:ln>
          </p:spPr>
          <p:txBody>
            <a:bodyPr wrap="none" rtlCol="0" anchor="ctr">
              <a:noAutofit/>
            </a:bodyPr>
            <a:lstStyle/>
            <a:p>
              <a:pPr algn="ctr"/>
              <a:r>
                <a:rPr lang="en-US" altLang="zh-CN" sz="2400" b="1" dirty="0" err="1" smtClean="0">
                  <a:solidFill>
                    <a:schemeClr val="bg1">
                      <a:lumMod val="65000"/>
                    </a:schemeClr>
                  </a:solidFill>
                  <a:latin typeface="微软雅黑" pitchFamily="34" charset="-122"/>
                  <a:ea typeface="微软雅黑" pitchFamily="34" charset="-122"/>
                </a:rPr>
                <a:t>Volans</a:t>
              </a:r>
              <a:endParaRPr lang="zh-CN" altLang="en-US" sz="2400" b="1" dirty="0">
                <a:solidFill>
                  <a:schemeClr val="bg1">
                    <a:lumMod val="65000"/>
                  </a:schemeClr>
                </a:solidFill>
                <a:latin typeface="微软雅黑" pitchFamily="34" charset="-122"/>
                <a:ea typeface="微软雅黑" pitchFamily="34" charset="-122"/>
              </a:endParaRPr>
            </a:p>
          </p:txBody>
        </p:sp>
        <p:cxnSp>
          <p:nvCxnSpPr>
            <p:cNvPr id="107" name="直接连接符 106"/>
            <p:cNvCxnSpPr/>
            <p:nvPr/>
          </p:nvCxnSpPr>
          <p:spPr>
            <a:xfrm>
              <a:off x="5626508" y="1743788"/>
              <a:ext cx="0" cy="420689"/>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108" name="流程图: 联系 107"/>
            <p:cNvSpPr/>
            <p:nvPr/>
          </p:nvSpPr>
          <p:spPr>
            <a:xfrm>
              <a:off x="5535558" y="1724471"/>
              <a:ext cx="169589" cy="169589"/>
            </a:xfrm>
            <a:prstGeom prst="flowChartConnector">
              <a:avLst/>
            </a:prstGeom>
            <a:solidFill>
              <a:schemeClr val="accent2">
                <a:lumMod val="60000"/>
                <a:lumOff val="4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itchFamily="34" charset="-122"/>
                <a:ea typeface="微软雅黑" pitchFamily="34" charset="-122"/>
              </a:endParaRPr>
            </a:p>
          </p:txBody>
        </p:sp>
        <p:cxnSp>
          <p:nvCxnSpPr>
            <p:cNvPr id="109" name="直接连接符 108"/>
            <p:cNvCxnSpPr/>
            <p:nvPr/>
          </p:nvCxnSpPr>
          <p:spPr>
            <a:xfrm>
              <a:off x="5632781" y="2148655"/>
              <a:ext cx="321323"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72" name="直接连接符 71"/>
          <p:cNvCxnSpPr/>
          <p:nvPr/>
        </p:nvCxnSpPr>
        <p:spPr>
          <a:xfrm>
            <a:off x="2317181" y="5013545"/>
            <a:ext cx="0" cy="42068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2325557" y="5422178"/>
            <a:ext cx="429061"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标题 3"/>
          <p:cNvSpPr>
            <a:spLocks noGrp="1"/>
          </p:cNvSpPr>
          <p:nvPr>
            <p:ph type="title"/>
          </p:nvPr>
        </p:nvSpPr>
        <p:spPr/>
        <p:txBody>
          <a:bodyPr/>
          <a:lstStyle/>
          <a:p>
            <a:r>
              <a:rPr lang="en-US" altLang="zh-CN" dirty="0" smtClean="0"/>
              <a:t>Outline</a:t>
            </a:r>
            <a:endParaRPr lang="zh-CN" altLang="en-US" dirty="0"/>
          </a:p>
        </p:txBody>
      </p:sp>
    </p:spTree>
    <p:extLst>
      <p:ext uri="{BB962C8B-B14F-4D97-AF65-F5344CB8AC3E}">
        <p14:creationId xmlns:p14="http://schemas.microsoft.com/office/powerpoint/2010/main" xmlns="" val="4043699046"/>
      </p:ext>
    </p:extLst>
  </p:cSld>
  <p:clrMapOvr>
    <a:masterClrMapping/>
  </p:clrMapOvr>
  <mc:AlternateContent xmlns:mc="http://schemas.openxmlformats.org/markup-compatibility/2006">
    <mc:Choice xmlns:p14="http://schemas.microsoft.com/office/powerpoint/2010/main" xmlns="" Requires="p14">
      <p:transition spd="slow" p14:dur="2000" advTm="1661"/>
    </mc:Choice>
    <mc:Fallback>
      <p:transition spd="slow" advTm="1661"/>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35848" y="6357366"/>
            <a:ext cx="1471878" cy="261610"/>
          </a:xfrm>
          <a:prstGeom prst="rect">
            <a:avLst/>
          </a:prstGeom>
          <a:noFill/>
        </p:spPr>
        <p:txBody>
          <a:bodyPr wrap="none" rtlCol="0">
            <a:spAutoFit/>
          </a:bodyPr>
          <a:lstStyle/>
          <a:p>
            <a:r>
              <a:rPr lang="en-US" altLang="zh-CN" sz="1100" b="1" dirty="0" smtClean="0">
                <a:latin typeface="Times New Roman" pitchFamily="18" charset="0"/>
                <a:cs typeface="Times New Roman" pitchFamily="18" charset="0"/>
              </a:rPr>
              <a:t>A. Before adjustment</a:t>
            </a:r>
            <a:endParaRPr lang="zh-CN" altLang="en-US" sz="1100" b="1" dirty="0">
              <a:latin typeface="Times New Roman" pitchFamily="18" charset="0"/>
              <a:cs typeface="Times New Roman" pitchFamily="18" charset="0"/>
            </a:endParaRPr>
          </a:p>
        </p:txBody>
      </p:sp>
      <p:sp>
        <p:nvSpPr>
          <p:cNvPr id="8" name="TextBox 7"/>
          <p:cNvSpPr txBox="1"/>
          <p:nvPr/>
        </p:nvSpPr>
        <p:spPr>
          <a:xfrm>
            <a:off x="6120548" y="6357366"/>
            <a:ext cx="1385316" cy="261610"/>
          </a:xfrm>
          <a:prstGeom prst="rect">
            <a:avLst/>
          </a:prstGeom>
          <a:noFill/>
        </p:spPr>
        <p:txBody>
          <a:bodyPr wrap="none" rtlCol="0">
            <a:spAutoFit/>
          </a:bodyPr>
          <a:lstStyle/>
          <a:p>
            <a:r>
              <a:rPr lang="en-US" altLang="zh-CN" sz="1100" b="1" dirty="0" smtClean="0">
                <a:latin typeface="Times New Roman" pitchFamily="18" charset="0"/>
                <a:cs typeface="Times New Roman" pitchFamily="18" charset="0"/>
              </a:rPr>
              <a:t>B. After adjustment</a:t>
            </a:r>
            <a:endParaRPr lang="zh-CN" altLang="en-US" sz="1100" b="1" dirty="0">
              <a:latin typeface="Times New Roman" pitchFamily="18" charset="0"/>
              <a:cs typeface="Times New Roman" pitchFamily="18" charset="0"/>
            </a:endParaRPr>
          </a:p>
        </p:txBody>
      </p:sp>
      <p:sp>
        <p:nvSpPr>
          <p:cNvPr id="12" name="标题 11"/>
          <p:cNvSpPr>
            <a:spLocks noGrp="1"/>
          </p:cNvSpPr>
          <p:nvPr>
            <p:ph type="title"/>
          </p:nvPr>
        </p:nvSpPr>
        <p:spPr/>
        <p:txBody>
          <a:bodyPr/>
          <a:lstStyle/>
          <a:p>
            <a:r>
              <a:rPr lang="en-US" altLang="zh-CN" dirty="0" smtClean="0"/>
              <a:t>RSU Deployment </a:t>
            </a:r>
            <a:r>
              <a:rPr lang="en-US" altLang="zh-CN" dirty="0"/>
              <a:t>T</a:t>
            </a:r>
            <a:r>
              <a:rPr lang="en-US" altLang="zh-CN" dirty="0" smtClean="0"/>
              <a:t>ool</a:t>
            </a:r>
            <a:endParaRPr lang="zh-CN" alt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79512" y="973442"/>
            <a:ext cx="6768752" cy="475981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3" name="TextBox 12"/>
          <p:cNvSpPr txBox="1"/>
          <p:nvPr/>
        </p:nvSpPr>
        <p:spPr>
          <a:xfrm>
            <a:off x="5832648" y="949732"/>
            <a:ext cx="3419872" cy="707886"/>
          </a:xfrm>
          <a:prstGeom prst="rect">
            <a:avLst/>
          </a:prstGeom>
          <a:noFill/>
        </p:spPr>
        <p:txBody>
          <a:bodyPr wrap="square" rtlCol="0">
            <a:spAutoFit/>
          </a:bodyPr>
          <a:lstStyle/>
          <a:p>
            <a:r>
              <a:rPr lang="en-US" altLang="zh-CN" sz="2000" b="1" dirty="0">
                <a:solidFill>
                  <a:srgbClr val="00B0F0"/>
                </a:solidFill>
              </a:rPr>
              <a:t>B</a:t>
            </a:r>
            <a:r>
              <a:rPr lang="en-US" altLang="zh-CN" sz="2000" b="1" dirty="0" smtClean="0">
                <a:solidFill>
                  <a:srgbClr val="00B0F0"/>
                </a:solidFill>
              </a:rPr>
              <a:t>ased </a:t>
            </a:r>
            <a:r>
              <a:rPr lang="en-US" altLang="zh-CN" sz="2000" b="1" dirty="0">
                <a:solidFill>
                  <a:srgbClr val="00B0F0"/>
                </a:solidFill>
              </a:rPr>
              <a:t>on an open source </a:t>
            </a:r>
            <a:r>
              <a:rPr lang="en-US" altLang="zh-CN" sz="2000" b="1" dirty="0" smtClean="0">
                <a:solidFill>
                  <a:srgbClr val="00B0F0"/>
                </a:solidFill>
              </a:rPr>
              <a:t>tool </a:t>
            </a:r>
            <a:r>
              <a:rPr lang="en-US" altLang="zh-CN" sz="2000" b="1" dirty="0" err="1" smtClean="0">
                <a:solidFill>
                  <a:srgbClr val="00B0F0"/>
                </a:solidFill>
              </a:rPr>
              <a:t>CityMob</a:t>
            </a:r>
            <a:r>
              <a:rPr lang="en-US" altLang="zh-CN" sz="2000" b="1" dirty="0" smtClean="0">
                <a:solidFill>
                  <a:srgbClr val="00B0F0"/>
                </a:solidFill>
              </a:rPr>
              <a:t> </a:t>
            </a:r>
            <a:r>
              <a:rPr lang="en-US" altLang="zh-CN" sz="2000" b="1" dirty="0">
                <a:solidFill>
                  <a:srgbClr val="00B0F0"/>
                </a:solidFill>
              </a:rPr>
              <a:t>for </a:t>
            </a:r>
            <a:r>
              <a:rPr lang="en-US" altLang="zh-CN" sz="2000" b="1" dirty="0" smtClean="0">
                <a:solidFill>
                  <a:srgbClr val="00B0F0"/>
                </a:solidFill>
              </a:rPr>
              <a:t>Roadmaps </a:t>
            </a:r>
            <a:r>
              <a:rPr lang="en-US" altLang="zh-CN" sz="2000" b="1" dirty="0">
                <a:solidFill>
                  <a:srgbClr val="00B0F0"/>
                </a:solidFill>
              </a:rPr>
              <a:t>(C4R)</a:t>
            </a:r>
            <a:endParaRPr lang="zh-CN" altLang="en-US" sz="2000" b="1" dirty="0">
              <a:solidFill>
                <a:srgbClr val="00B0F0"/>
              </a:solidFill>
            </a:endParaRPr>
          </a:p>
        </p:txBody>
      </p:sp>
      <p:sp>
        <p:nvSpPr>
          <p:cNvPr id="16" name="矩形标注 15"/>
          <p:cNvSpPr/>
          <p:nvPr/>
        </p:nvSpPr>
        <p:spPr>
          <a:xfrm rot="5400000">
            <a:off x="6296386" y="2514242"/>
            <a:ext cx="1753344" cy="1854668"/>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altLang="zh-CN" sz="2400" dirty="0"/>
              <a:t>Random</a:t>
            </a:r>
          </a:p>
          <a:p>
            <a:pPr algn="ctr"/>
            <a:r>
              <a:rPr lang="en-US" altLang="zh-CN" sz="2400" dirty="0"/>
              <a:t>High Density</a:t>
            </a:r>
          </a:p>
          <a:p>
            <a:pPr algn="ctr"/>
            <a:r>
              <a:rPr lang="en-US" altLang="zh-CN" sz="2400" dirty="0"/>
              <a:t>Stepwise</a:t>
            </a:r>
          </a:p>
          <a:p>
            <a:pPr algn="ctr"/>
            <a:r>
              <a:rPr lang="en-US" altLang="zh-CN" sz="2400" dirty="0"/>
              <a:t>Greedy</a:t>
            </a:r>
          </a:p>
        </p:txBody>
      </p:sp>
    </p:spTree>
  </p:cSld>
  <p:clrMapOvr>
    <a:masterClrMapping/>
  </p:clrMapOvr>
  <mc:AlternateContent xmlns:mc="http://schemas.openxmlformats.org/markup-compatibility/2006">
    <mc:Choice xmlns:p14="http://schemas.microsoft.com/office/powerpoint/2010/main" xmlns="" Requires="p14">
      <p:transition spd="slow" p14:dur="2000" advTm="46559"/>
    </mc:Choice>
    <mc:Fallback>
      <p:transition spd="slow" advTm="4655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144016" y="1036969"/>
            <a:ext cx="8964488" cy="4840303"/>
          </a:xfrm>
        </p:spPr>
        <p:txBody>
          <a:bodyPr>
            <a:normAutofit/>
          </a:bodyPr>
          <a:lstStyle/>
          <a:p>
            <a:pPr marL="457200" lvl="1" indent="-457200">
              <a:buSzPct val="60000"/>
              <a:buFont typeface="Wingdings" panose="05000000000000000000" pitchFamily="2" charset="2"/>
              <a:buChar char="l"/>
            </a:pPr>
            <a:r>
              <a:rPr lang="en-US" altLang="zh-CN" dirty="0" smtClean="0"/>
              <a:t>Metrics</a:t>
            </a:r>
          </a:p>
          <a:p>
            <a:pPr marL="850900" lvl="2" indent="-450850">
              <a:buSzPct val="60000"/>
              <a:buFont typeface="Wingdings" panose="05000000000000000000" pitchFamily="2" charset="2"/>
              <a:buChar char="l"/>
            </a:pPr>
            <a:r>
              <a:rPr lang="en-US" altLang="zh-CN" dirty="0"/>
              <a:t>D</a:t>
            </a:r>
            <a:r>
              <a:rPr lang="en-US" altLang="zh-CN" dirty="0" smtClean="0"/>
              <a:t>elivery </a:t>
            </a:r>
            <a:r>
              <a:rPr lang="en-US" altLang="zh-CN" dirty="0"/>
              <a:t>ratio </a:t>
            </a:r>
            <a:endParaRPr lang="en-US" altLang="zh-CN" dirty="0" smtClean="0"/>
          </a:p>
          <a:p>
            <a:pPr marL="1308100" lvl="3" indent="-450850">
              <a:buSzPct val="60000"/>
              <a:buFont typeface="Wingdings" panose="05000000000000000000" pitchFamily="2" charset="2"/>
              <a:buChar char="l"/>
            </a:pPr>
            <a:r>
              <a:rPr lang="en-US" altLang="zh-CN" dirty="0" smtClean="0"/>
              <a:t>A ratio </a:t>
            </a:r>
            <a:r>
              <a:rPr lang="en-US" altLang="zh-CN" dirty="0"/>
              <a:t>of the number of messages received by POIs to </a:t>
            </a:r>
            <a:r>
              <a:rPr lang="en-US" altLang="zh-CN" dirty="0" smtClean="0"/>
              <a:t>the number </a:t>
            </a:r>
            <a:r>
              <a:rPr lang="en-US" altLang="zh-CN" dirty="0"/>
              <a:t>of messages sent by vehicles</a:t>
            </a:r>
            <a:endParaRPr lang="en-US" altLang="zh-CN" dirty="0" smtClean="0"/>
          </a:p>
          <a:p>
            <a:pPr marL="850900" lvl="2" indent="-450850">
              <a:buSzPct val="60000"/>
              <a:buFont typeface="Wingdings" panose="05000000000000000000" pitchFamily="2" charset="2"/>
              <a:buChar char="l"/>
            </a:pPr>
            <a:r>
              <a:rPr lang="en-US" altLang="zh-CN" dirty="0" smtClean="0"/>
              <a:t>Delivery delay</a:t>
            </a:r>
          </a:p>
          <a:p>
            <a:pPr marL="1308100" lvl="3" indent="-450850">
              <a:buSzPct val="60000"/>
              <a:buFont typeface="Wingdings" panose="05000000000000000000" pitchFamily="2" charset="2"/>
              <a:buChar char="l"/>
            </a:pPr>
            <a:r>
              <a:rPr lang="en-US" altLang="zh-CN" dirty="0" smtClean="0"/>
              <a:t>The </a:t>
            </a:r>
            <a:r>
              <a:rPr lang="en-US" altLang="zh-CN" dirty="0"/>
              <a:t>duration from the moment when </a:t>
            </a:r>
            <a:r>
              <a:rPr lang="en-US" altLang="zh-CN" dirty="0" smtClean="0"/>
              <a:t>a message </a:t>
            </a:r>
            <a:r>
              <a:rPr lang="en-US" altLang="zh-CN" dirty="0"/>
              <a:t>is sent from some vehicle to the moment </a:t>
            </a:r>
            <a:r>
              <a:rPr lang="en-US" altLang="zh-CN" dirty="0" smtClean="0"/>
              <a:t>when it </a:t>
            </a:r>
            <a:r>
              <a:rPr lang="en-US" altLang="zh-CN" dirty="0"/>
              <a:t>is delivered to the destination </a:t>
            </a:r>
            <a:r>
              <a:rPr lang="en-US" altLang="zh-CN" dirty="0" smtClean="0"/>
              <a:t>POI</a:t>
            </a:r>
          </a:p>
          <a:p>
            <a:pPr marL="457200" lvl="1" indent="-457200">
              <a:buSzPct val="60000"/>
              <a:buFont typeface="Wingdings" panose="05000000000000000000" pitchFamily="2" charset="2"/>
              <a:buChar char="l"/>
            </a:pPr>
            <a:r>
              <a:rPr lang="en-US" altLang="zh-CN" dirty="0" smtClean="0"/>
              <a:t>Comparison strategies</a:t>
            </a:r>
          </a:p>
          <a:p>
            <a:pPr marL="850900" lvl="2" indent="-450850">
              <a:buSzPct val="60000"/>
              <a:buFont typeface="Wingdings" panose="05000000000000000000" pitchFamily="2" charset="2"/>
              <a:buChar char="l"/>
            </a:pPr>
            <a:r>
              <a:rPr lang="en-US" altLang="zh-CN" dirty="0" smtClean="0"/>
              <a:t>Random strategy</a:t>
            </a:r>
          </a:p>
          <a:p>
            <a:pPr marL="850900" lvl="2" indent="-450850">
              <a:buSzPct val="60000"/>
              <a:buFont typeface="Wingdings" panose="05000000000000000000" pitchFamily="2" charset="2"/>
              <a:buChar char="l"/>
            </a:pPr>
            <a:r>
              <a:rPr lang="en-US" altLang="zh-CN" dirty="0" smtClean="0"/>
              <a:t>High </a:t>
            </a:r>
            <a:r>
              <a:rPr lang="en-US" altLang="zh-CN" dirty="0"/>
              <a:t>density </a:t>
            </a:r>
            <a:r>
              <a:rPr lang="en-US" altLang="zh-CN" dirty="0" smtClean="0"/>
              <a:t>strategy</a:t>
            </a:r>
          </a:p>
          <a:p>
            <a:pPr marL="1308100" lvl="3" indent="-450850">
              <a:buSzPct val="60000"/>
              <a:buFont typeface="Wingdings" panose="05000000000000000000" pitchFamily="2" charset="2"/>
              <a:buChar char="l"/>
            </a:pPr>
            <a:r>
              <a:rPr lang="en-US" altLang="zh-CN" dirty="0"/>
              <a:t>C</a:t>
            </a:r>
            <a:r>
              <a:rPr lang="en-US" altLang="zh-CN" dirty="0" smtClean="0"/>
              <a:t>hoose intersections </a:t>
            </a:r>
            <a:r>
              <a:rPr lang="en-US" altLang="zh-CN" dirty="0"/>
              <a:t>with higher traﬃc densities to deploy RSUs</a:t>
            </a:r>
          </a:p>
          <a:p>
            <a:pPr marL="1308100" lvl="3" indent="-450850"/>
            <a:endParaRPr lang="en-US" altLang="zh-CN" dirty="0" smtClean="0"/>
          </a:p>
        </p:txBody>
      </p:sp>
      <p:sp>
        <p:nvSpPr>
          <p:cNvPr id="4" name="标题 3"/>
          <p:cNvSpPr>
            <a:spLocks noGrp="1"/>
          </p:cNvSpPr>
          <p:nvPr>
            <p:ph type="title"/>
          </p:nvPr>
        </p:nvSpPr>
        <p:spPr/>
        <p:txBody>
          <a:bodyPr/>
          <a:lstStyle/>
          <a:p>
            <a:r>
              <a:rPr lang="en-US" altLang="zh-CN" dirty="0"/>
              <a:t>Experimental Setup</a:t>
            </a:r>
            <a:endParaRPr lang="zh-CN" altLang="en-US" dirty="0"/>
          </a:p>
        </p:txBody>
      </p:sp>
    </p:spTree>
    <p:extLst>
      <p:ext uri="{BB962C8B-B14F-4D97-AF65-F5344CB8AC3E}">
        <p14:creationId xmlns:p14="http://schemas.microsoft.com/office/powerpoint/2010/main" xmlns="" val="3446699593"/>
      </p:ext>
    </p:extLst>
  </p:cSld>
  <p:clrMapOvr>
    <a:masterClrMapping/>
  </p:clrMapOvr>
  <mc:AlternateContent xmlns:mc="http://schemas.openxmlformats.org/markup-compatibility/2006">
    <mc:Choice xmlns:p14="http://schemas.microsoft.com/office/powerpoint/2010/main" xmlns="" Requires="p14">
      <p:transition spd="slow" p14:dur="2000" advTm="43457"/>
    </mc:Choice>
    <mc:Fallback>
      <p:transition spd="slow" advTm="43457"/>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Experimental Setup</a:t>
            </a:r>
            <a:endParaRPr lang="zh-CN" altLang="en-US" dirty="0"/>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827584" y="1484784"/>
            <a:ext cx="4968552" cy="380274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1115616" y="2492896"/>
            <a:ext cx="6029888" cy="238191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TextBox 1"/>
          <p:cNvSpPr txBox="1"/>
          <p:nvPr/>
        </p:nvSpPr>
        <p:spPr>
          <a:xfrm>
            <a:off x="5940153" y="1785010"/>
            <a:ext cx="3096343" cy="707886"/>
          </a:xfrm>
          <a:prstGeom prst="rect">
            <a:avLst/>
          </a:prstGeom>
          <a:noFill/>
        </p:spPr>
        <p:txBody>
          <a:bodyPr wrap="square" rtlCol="0">
            <a:spAutoFit/>
          </a:bodyPr>
          <a:lstStyle/>
          <a:p>
            <a:r>
              <a:rPr lang="en-US" altLang="zh-CN" sz="2000" dirty="0" smtClean="0"/>
              <a:t>58 intersections </a:t>
            </a:r>
          </a:p>
          <a:p>
            <a:r>
              <a:rPr lang="en-US" altLang="zh-CN" sz="2000" dirty="0" smtClean="0"/>
              <a:t>86 two-lane road segments</a:t>
            </a:r>
            <a:endParaRPr lang="zh-CN" altLang="en-US" sz="2000" dirty="0"/>
          </a:p>
        </p:txBody>
      </p:sp>
      <p:pic>
        <p:nvPicPr>
          <p:cNvPr id="1026" name="Picture 2" descr="C:\Users\hujiafeng\Desktop\下载 (1).jpg"/>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6725664" y="563343"/>
            <a:ext cx="2238824" cy="1281481"/>
          </a:xfrm>
          <a:prstGeom prst="rect">
            <a:avLst/>
          </a:prstGeom>
          <a:noFill/>
          <a:extLst>
            <a:ext uri="{909E8E84-426E-40DD-AFC4-6F175D3DCCD1}">
              <a14:hiddenFill xmlns:a14="http://schemas.microsoft.com/office/drawing/2010/main" xmlns="">
                <a:solidFill>
                  <a:srgbClr val="FFFFFF"/>
                </a:solidFill>
              </a14:hiddenFill>
            </a:ext>
          </a:extLst>
        </p:spPr>
      </p:pic>
      <p:pic>
        <p:nvPicPr>
          <p:cNvPr id="1027" name="Picture 3" descr="C:\Users\hujiafeng\Desktop\下载 (2).jpg"/>
          <p:cNvPicPr>
            <a:picLocks noChangeAspect="1" noChangeArrowheads="1"/>
          </p:cNvPicPr>
          <p:nvPr/>
        </p:nvPicPr>
        <p:blipFill>
          <a:blip r:embed="rId7">
            <a:extLst>
              <a:ext uri="{28A0092B-C50C-407E-A947-70E740481C1C}">
                <a14:useLocalDpi xmlns:a14="http://schemas.microsoft.com/office/drawing/2010/main" xmlns="" val="0"/>
              </a:ext>
            </a:extLst>
          </a:blip>
          <a:srcRect/>
          <a:stretch>
            <a:fillRect/>
          </a:stretch>
        </p:blipFill>
        <p:spPr bwMode="auto">
          <a:xfrm>
            <a:off x="4942929" y="476672"/>
            <a:ext cx="1573287" cy="839086"/>
          </a:xfrm>
          <a:prstGeom prst="rect">
            <a:avLst/>
          </a:prstGeom>
          <a:noFill/>
          <a:extLst>
            <a:ext uri="{909E8E84-426E-40DD-AFC4-6F175D3DCCD1}">
              <a14:hiddenFill xmlns:a14="http://schemas.microsoft.com/office/drawing/2010/main" xmlns="">
                <a:solidFill>
                  <a:srgbClr val="FFFFFF"/>
                </a:solidFill>
              </a14:hiddenFill>
            </a:ext>
          </a:extLst>
        </p:spPr>
      </p:pic>
      <p:sp>
        <p:nvSpPr>
          <p:cNvPr id="6" name="矩形 5"/>
          <p:cNvSpPr/>
          <p:nvPr/>
        </p:nvSpPr>
        <p:spPr>
          <a:xfrm>
            <a:off x="0" y="5676712"/>
            <a:ext cx="9144000" cy="646331"/>
          </a:xfrm>
          <a:prstGeom prst="rect">
            <a:avLst/>
          </a:prstGeom>
        </p:spPr>
        <p:txBody>
          <a:bodyPr wrap="square">
            <a:spAutoFit/>
          </a:bodyPr>
          <a:lstStyle/>
          <a:p>
            <a:r>
              <a:rPr lang="en-US" altLang="zh-CN" dirty="0"/>
              <a:t>Zhang, F., Jin, B., </a:t>
            </a:r>
            <a:r>
              <a:rPr lang="en-US" altLang="zh-CN" dirty="0" smtClean="0"/>
              <a:t>et. al. (</a:t>
            </a:r>
            <a:r>
              <a:rPr lang="en-US" altLang="zh-CN" dirty="0"/>
              <a:t>2012) </a:t>
            </a:r>
            <a:r>
              <a:rPr lang="en-US" altLang="zh-CN" dirty="0" smtClean="0"/>
              <a:t>A </a:t>
            </a:r>
            <a:r>
              <a:rPr lang="en-US" altLang="zh-CN" dirty="0"/>
              <a:t>Content-Based </a:t>
            </a:r>
            <a:r>
              <a:rPr lang="en-US" altLang="zh-CN" dirty="0" smtClean="0"/>
              <a:t>Publish/Subscribe  System for </a:t>
            </a:r>
            <a:r>
              <a:rPr lang="en-US" altLang="zh-CN" dirty="0"/>
              <a:t>Efficient Event Notification over Vehicular Ad </a:t>
            </a:r>
            <a:r>
              <a:rPr lang="en-US" altLang="zh-CN" dirty="0" smtClean="0"/>
              <a:t>hoc Networks, UIC 2012</a:t>
            </a:r>
            <a:endParaRPr lang="zh-CN" altLang="en-US" dirty="0"/>
          </a:p>
        </p:txBody>
      </p:sp>
    </p:spTree>
    <p:custDataLst>
      <p:tags r:id="rId1"/>
    </p:custDataLst>
    <p:extLst>
      <p:ext uri="{BB962C8B-B14F-4D97-AF65-F5344CB8AC3E}">
        <p14:creationId xmlns:p14="http://schemas.microsoft.com/office/powerpoint/2010/main" xmlns="" val="1870171677"/>
      </p:ext>
    </p:extLst>
  </p:cSld>
  <p:clrMapOvr>
    <a:masterClrMapping/>
  </p:clrMapOvr>
  <mc:AlternateContent xmlns:mc="http://schemas.openxmlformats.org/markup-compatibility/2006">
    <mc:Choice xmlns:p14="http://schemas.microsoft.com/office/powerpoint/2010/main" xmlns="" Requires="p14">
      <p:transition spd="slow" p14:dur="2000" advTm="1232"/>
    </mc:Choice>
    <mc:Fallback>
      <p:transition spd="slow" advTm="123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719859" y="118200"/>
            <a:ext cx="8424141" cy="1008112"/>
          </a:xfrm>
        </p:spPr>
        <p:txBody>
          <a:bodyPr/>
          <a:lstStyle/>
          <a:p>
            <a:r>
              <a:rPr lang="en-US" altLang="zh-CN" dirty="0" smtClean="0"/>
              <a:t>Experimental Results and Analysis </a:t>
            </a:r>
            <a:r>
              <a:rPr lang="en-US" altLang="zh-CN" dirty="0"/>
              <a:t>-</a:t>
            </a:r>
            <a:r>
              <a:rPr lang="en-US" altLang="zh-CN" dirty="0" smtClean="0"/>
              <a:t>Deployment</a:t>
            </a:r>
            <a:endParaRPr lang="zh-CN" alt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02423" y="1124744"/>
            <a:ext cx="4229100" cy="37147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4691955" y="1108494"/>
            <a:ext cx="4200525" cy="36766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1333500" y="4960590"/>
            <a:ext cx="6477000" cy="6286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TextBox 1"/>
          <p:cNvSpPr txBox="1"/>
          <p:nvPr/>
        </p:nvSpPr>
        <p:spPr>
          <a:xfrm>
            <a:off x="3707904" y="4265373"/>
            <a:ext cx="2005549" cy="523220"/>
          </a:xfrm>
          <a:prstGeom prst="rect">
            <a:avLst/>
          </a:prstGeom>
          <a:noFill/>
        </p:spPr>
        <p:txBody>
          <a:bodyPr wrap="none" rtlCol="0">
            <a:spAutoFit/>
          </a:bodyPr>
          <a:lstStyle/>
          <a:p>
            <a:r>
              <a:rPr lang="en-US" altLang="zh-CN" sz="2800" b="1" dirty="0" smtClean="0"/>
              <a:t>100 </a:t>
            </a:r>
            <a:r>
              <a:rPr lang="en-US" altLang="zh-CN" sz="2800" b="1" dirty="0"/>
              <a:t>vehicles</a:t>
            </a:r>
            <a:endParaRPr lang="zh-CN" altLang="en-US" sz="2800" b="1" dirty="0"/>
          </a:p>
        </p:txBody>
      </p:sp>
    </p:spTree>
    <p:extLst>
      <p:ext uri="{BB962C8B-B14F-4D97-AF65-F5344CB8AC3E}">
        <p14:creationId xmlns:p14="http://schemas.microsoft.com/office/powerpoint/2010/main" xmlns="" val="2607916928"/>
      </p:ext>
    </p:extLst>
  </p:cSld>
  <p:clrMapOvr>
    <a:masterClrMapping/>
  </p:clrMapOvr>
  <mc:AlternateContent xmlns:mc="http://schemas.openxmlformats.org/markup-compatibility/2006">
    <mc:Choice xmlns:p14="http://schemas.microsoft.com/office/powerpoint/2010/main" xmlns="" Requires="p14">
      <p:transition spd="slow" p14:dur="2000" advTm="19145"/>
    </mc:Choice>
    <mc:Fallback>
      <p:transition spd="slow" advTm="19145"/>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23528" y="836712"/>
            <a:ext cx="8393484" cy="49018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7170" name="Picture 2"/>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1791357" y="5805264"/>
            <a:ext cx="5457825" cy="409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标题 3"/>
          <p:cNvSpPr txBox="1">
            <a:spLocks/>
          </p:cNvSpPr>
          <p:nvPr/>
        </p:nvSpPr>
        <p:spPr>
          <a:xfrm>
            <a:off x="719859" y="118200"/>
            <a:ext cx="8424141" cy="1008112"/>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a:solidFill>
                  <a:srgbClr val="00A7E2"/>
                </a:solidFill>
                <a:latin typeface="微软雅黑" pitchFamily="34" charset="-122"/>
                <a:ea typeface="微软雅黑" pitchFamily="34" charset="-122"/>
                <a:cs typeface="+mj-cs"/>
              </a:defRPr>
            </a:lvl1pPr>
          </a:lstStyle>
          <a:p>
            <a:r>
              <a:rPr lang="en-US" altLang="zh-CN" dirty="0" smtClean="0"/>
              <a:t>Experimental Results and Analysis -Deployment</a:t>
            </a:r>
            <a:endParaRPr lang="zh-CN" altLang="en-US" dirty="0"/>
          </a:p>
        </p:txBody>
      </p:sp>
    </p:spTree>
    <p:extLst>
      <p:ext uri="{BB962C8B-B14F-4D97-AF65-F5344CB8AC3E}">
        <p14:creationId xmlns:p14="http://schemas.microsoft.com/office/powerpoint/2010/main" xmlns="" val="947657261"/>
      </p:ext>
    </p:extLst>
  </p:cSld>
  <p:clrMapOvr>
    <a:masterClrMapping/>
  </p:clrMapOvr>
  <mc:AlternateContent xmlns:mc="http://schemas.openxmlformats.org/markup-compatibility/2006">
    <mc:Choice xmlns:p14="http://schemas.microsoft.com/office/powerpoint/2010/main" xmlns="" Requires="p14">
      <p:transition spd="slow" p14:dur="2000" advTm="7504"/>
    </mc:Choice>
    <mc:Fallback>
      <p:transition spd="slow" advTm="7504"/>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971600" y="1196752"/>
            <a:ext cx="6984776" cy="45732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标题 3"/>
          <p:cNvSpPr>
            <a:spLocks noGrp="1"/>
          </p:cNvSpPr>
          <p:nvPr>
            <p:ph type="title"/>
          </p:nvPr>
        </p:nvSpPr>
        <p:spPr>
          <a:xfrm>
            <a:off x="719859" y="118200"/>
            <a:ext cx="8424141" cy="1008112"/>
          </a:xfrm>
        </p:spPr>
        <p:txBody>
          <a:bodyPr/>
          <a:lstStyle/>
          <a:p>
            <a:r>
              <a:rPr lang="en-US" altLang="zh-CN" dirty="0" smtClean="0"/>
              <a:t>Experimental Results and Analysis -Adjustment</a:t>
            </a:r>
            <a:endParaRPr lang="zh-CN" altLang="en-US" dirty="0"/>
          </a:p>
        </p:txBody>
      </p:sp>
    </p:spTree>
    <p:extLst>
      <p:ext uri="{BB962C8B-B14F-4D97-AF65-F5344CB8AC3E}">
        <p14:creationId xmlns:p14="http://schemas.microsoft.com/office/powerpoint/2010/main" xmlns="" val="1201211309"/>
      </p:ext>
    </p:extLst>
  </p:cSld>
  <p:clrMapOvr>
    <a:masterClrMapping/>
  </p:clrMapOvr>
  <mc:AlternateContent xmlns:mc="http://schemas.openxmlformats.org/markup-compatibility/2006">
    <mc:Choice xmlns:p14="http://schemas.microsoft.com/office/powerpoint/2010/main" xmlns="" Requires="p14">
      <p:transition spd="slow" p14:dur="2000" advTm="5216"/>
    </mc:Choice>
    <mc:Fallback>
      <p:transition spd="slow" advTm="5216"/>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55576" y="836712"/>
            <a:ext cx="6624736" cy="21178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TextBox 1"/>
          <p:cNvSpPr txBox="1"/>
          <p:nvPr/>
        </p:nvSpPr>
        <p:spPr>
          <a:xfrm>
            <a:off x="12683" y="2852938"/>
            <a:ext cx="9239837" cy="369332"/>
          </a:xfrm>
          <a:prstGeom prst="rect">
            <a:avLst/>
          </a:prstGeom>
          <a:noFill/>
        </p:spPr>
        <p:txBody>
          <a:bodyPr wrap="none" rtlCol="0">
            <a:spAutoFit/>
          </a:bodyPr>
          <a:lstStyle/>
          <a:p>
            <a:r>
              <a:rPr lang="en-US" altLang="zh-CN" dirty="0" smtClean="0"/>
              <a:t>Fig.9  RSU </a:t>
            </a:r>
            <a:r>
              <a:rPr lang="en-US" altLang="zh-CN" dirty="0"/>
              <a:t>layouts obtained by Stepwise strategy and SBA with 3 adjusted RSUs after POIs change</a:t>
            </a:r>
            <a:endParaRPr lang="zh-CN" altLang="en-US" dirty="0"/>
          </a:p>
        </p:txBody>
      </p:sp>
      <p:pic>
        <p:nvPicPr>
          <p:cNvPr id="9219" name="Picture 3"/>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827584" y="3356992"/>
            <a:ext cx="6616700" cy="2082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TextBox 6"/>
          <p:cNvSpPr txBox="1"/>
          <p:nvPr/>
        </p:nvSpPr>
        <p:spPr>
          <a:xfrm>
            <a:off x="-36512" y="5358494"/>
            <a:ext cx="9152314" cy="369332"/>
          </a:xfrm>
          <a:prstGeom prst="rect">
            <a:avLst/>
          </a:prstGeom>
          <a:noFill/>
        </p:spPr>
        <p:txBody>
          <a:bodyPr wrap="none" rtlCol="0">
            <a:spAutoFit/>
          </a:bodyPr>
          <a:lstStyle/>
          <a:p>
            <a:r>
              <a:rPr lang="en-US" altLang="zh-CN" dirty="0" smtClean="0"/>
              <a:t>Fig. 10 RSU </a:t>
            </a:r>
            <a:r>
              <a:rPr lang="en-US" altLang="zh-CN" dirty="0"/>
              <a:t>layouts obtained by Greedy strategy and GBA with 3 adjusted RSUs after POIs change</a:t>
            </a:r>
            <a:endParaRPr lang="zh-CN" altLang="en-US" dirty="0"/>
          </a:p>
        </p:txBody>
      </p:sp>
      <p:sp>
        <p:nvSpPr>
          <p:cNvPr id="8" name="标题 3"/>
          <p:cNvSpPr>
            <a:spLocks noGrp="1"/>
          </p:cNvSpPr>
          <p:nvPr>
            <p:ph type="title"/>
          </p:nvPr>
        </p:nvSpPr>
        <p:spPr>
          <a:xfrm>
            <a:off x="719859" y="118200"/>
            <a:ext cx="8424141" cy="1008112"/>
          </a:xfrm>
        </p:spPr>
        <p:txBody>
          <a:bodyPr/>
          <a:lstStyle/>
          <a:p>
            <a:r>
              <a:rPr lang="en-US" altLang="zh-CN" dirty="0" smtClean="0"/>
              <a:t>Experimental Results and Analysis -Adjustment</a:t>
            </a:r>
            <a:endParaRPr lang="zh-CN" altLang="en-US" dirty="0"/>
          </a:p>
        </p:txBody>
      </p:sp>
    </p:spTree>
    <p:extLst>
      <p:ext uri="{BB962C8B-B14F-4D97-AF65-F5344CB8AC3E}">
        <p14:creationId xmlns:p14="http://schemas.microsoft.com/office/powerpoint/2010/main" xmlns="" val="1358682258"/>
      </p:ext>
    </p:extLst>
  </p:cSld>
  <p:clrMapOvr>
    <a:masterClrMapping/>
  </p:clrMapOvr>
  <mc:AlternateContent xmlns:mc="http://schemas.openxmlformats.org/markup-compatibility/2006">
    <mc:Choice xmlns:p14="http://schemas.microsoft.com/office/powerpoint/2010/main" xmlns="" Requires="p14">
      <p:transition spd="slow" p14:dur="2000" advTm="707"/>
    </mc:Choice>
    <mc:Fallback>
      <p:transition spd="slow" advTm="707"/>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extBox 70"/>
          <p:cNvSpPr txBox="1"/>
          <p:nvPr/>
        </p:nvSpPr>
        <p:spPr>
          <a:xfrm>
            <a:off x="2308941" y="4581128"/>
            <a:ext cx="2980708" cy="841378"/>
          </a:xfrm>
          <a:prstGeom prst="roundRect">
            <a:avLst>
              <a:gd name="adj" fmla="val 8176"/>
            </a:avLst>
          </a:prstGeom>
          <a:noFill/>
          <a:ln w="19050">
            <a:solidFill>
              <a:schemeClr val="bg1">
                <a:lumMod val="65000"/>
              </a:schemeClr>
            </a:solidFill>
          </a:ln>
        </p:spPr>
        <p:txBody>
          <a:bodyPr wrap="none" rtlCol="0" anchor="ctr">
            <a:noAutofit/>
          </a:bodyPr>
          <a:lstStyle/>
          <a:p>
            <a:pPr algn="ctr"/>
            <a:r>
              <a:rPr lang="en-US" altLang="zh-CN" sz="2400" b="1" dirty="0" smtClean="0">
                <a:solidFill>
                  <a:srgbClr val="00B0F0"/>
                </a:solidFill>
                <a:latin typeface="微软雅黑" pitchFamily="34" charset="-122"/>
                <a:ea typeface="微软雅黑" pitchFamily="34" charset="-122"/>
              </a:rPr>
              <a:t>Conclusion</a:t>
            </a:r>
            <a:endParaRPr lang="zh-CN" altLang="en-US" sz="2400" b="1" dirty="0">
              <a:solidFill>
                <a:srgbClr val="00B0F0"/>
              </a:solidFill>
              <a:latin typeface="微软雅黑" pitchFamily="34" charset="-122"/>
              <a:ea typeface="微软雅黑" pitchFamily="34" charset="-122"/>
            </a:endParaRPr>
          </a:p>
        </p:txBody>
      </p:sp>
      <p:grpSp>
        <p:nvGrpSpPr>
          <p:cNvPr id="3" name="组合 2"/>
          <p:cNvGrpSpPr/>
          <p:nvPr/>
        </p:nvGrpSpPr>
        <p:grpSpPr>
          <a:xfrm>
            <a:off x="5600370" y="1545387"/>
            <a:ext cx="1635926" cy="3619899"/>
            <a:chOff x="467544" y="1689180"/>
            <a:chExt cx="1635926" cy="3619899"/>
          </a:xfrm>
        </p:grpSpPr>
        <p:sp>
          <p:nvSpPr>
            <p:cNvPr id="52" name="任意多边形 51"/>
            <p:cNvSpPr/>
            <p:nvPr/>
          </p:nvSpPr>
          <p:spPr>
            <a:xfrm>
              <a:off x="623317" y="2109070"/>
              <a:ext cx="971550" cy="3028599"/>
            </a:xfrm>
            <a:custGeom>
              <a:avLst/>
              <a:gdLst>
                <a:gd name="connsiteX0" fmla="*/ 0 w 971550"/>
                <a:gd name="connsiteY0" fmla="*/ 0 h 3143250"/>
                <a:gd name="connsiteX1" fmla="*/ 704850 w 971550"/>
                <a:gd name="connsiteY1" fmla="*/ 857250 h 3143250"/>
                <a:gd name="connsiteX2" fmla="*/ 228600 w 971550"/>
                <a:gd name="connsiteY2" fmla="*/ 1971675 h 3143250"/>
                <a:gd name="connsiteX3" fmla="*/ 971550 w 971550"/>
                <a:gd name="connsiteY3" fmla="*/ 3143250 h 3143250"/>
              </a:gdLst>
              <a:ahLst/>
              <a:cxnLst>
                <a:cxn ang="0">
                  <a:pos x="connsiteX0" y="connsiteY0"/>
                </a:cxn>
                <a:cxn ang="0">
                  <a:pos x="connsiteX1" y="connsiteY1"/>
                </a:cxn>
                <a:cxn ang="0">
                  <a:pos x="connsiteX2" y="connsiteY2"/>
                </a:cxn>
                <a:cxn ang="0">
                  <a:pos x="connsiteX3" y="connsiteY3"/>
                </a:cxn>
              </a:cxnLst>
              <a:rect l="l" t="t" r="r" b="b"/>
              <a:pathLst>
                <a:path w="971550" h="3143250">
                  <a:moveTo>
                    <a:pt x="0" y="0"/>
                  </a:moveTo>
                  <a:cubicBezTo>
                    <a:pt x="333375" y="264319"/>
                    <a:pt x="666750" y="528638"/>
                    <a:pt x="704850" y="857250"/>
                  </a:cubicBezTo>
                  <a:cubicBezTo>
                    <a:pt x="742950" y="1185862"/>
                    <a:pt x="184150" y="1590675"/>
                    <a:pt x="228600" y="1971675"/>
                  </a:cubicBezTo>
                  <a:cubicBezTo>
                    <a:pt x="273050" y="2352675"/>
                    <a:pt x="622300" y="2747962"/>
                    <a:pt x="971550" y="3143250"/>
                  </a:cubicBezTo>
                </a:path>
              </a:pathLst>
            </a:custGeom>
            <a:ln w="1905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3" name="椭圆 52"/>
            <p:cNvSpPr/>
            <p:nvPr/>
          </p:nvSpPr>
          <p:spPr>
            <a:xfrm>
              <a:off x="1187624" y="2880727"/>
              <a:ext cx="360040" cy="173454"/>
            </a:xfrm>
            <a:prstGeom prst="ellipse">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611560" y="3921449"/>
              <a:ext cx="504056" cy="242835"/>
            </a:xfrm>
            <a:prstGeom prst="ellipse">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1269207" y="5031553"/>
              <a:ext cx="576064" cy="277526"/>
            </a:xfrm>
            <a:prstGeom prst="ellipse">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6" name="组合 55"/>
            <p:cNvGrpSpPr/>
            <p:nvPr/>
          </p:nvGrpSpPr>
          <p:grpSpPr>
            <a:xfrm>
              <a:off x="467544" y="1689180"/>
              <a:ext cx="405806" cy="497733"/>
              <a:chOff x="1745661" y="1874630"/>
              <a:chExt cx="405806" cy="497733"/>
            </a:xfrm>
          </p:grpSpPr>
          <p:sp>
            <p:nvSpPr>
              <p:cNvPr id="57" name="椭圆 56"/>
              <p:cNvSpPr/>
              <p:nvPr/>
            </p:nvSpPr>
            <p:spPr>
              <a:xfrm>
                <a:off x="1745661" y="2233600"/>
                <a:ext cx="288032" cy="138763"/>
              </a:xfrm>
              <a:prstGeom prst="ellipse">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8" name="组合 57"/>
              <p:cNvGrpSpPr/>
              <p:nvPr/>
            </p:nvGrpSpPr>
            <p:grpSpPr>
              <a:xfrm>
                <a:off x="1899802" y="1874630"/>
                <a:ext cx="251665" cy="444314"/>
                <a:chOff x="703336" y="1496923"/>
                <a:chExt cx="366191" cy="609985"/>
              </a:xfrm>
              <a:effectLst>
                <a:outerShdw blurRad="76200" dir="13500000" sy="23000" kx="1200000" algn="br" rotWithShape="0">
                  <a:prstClr val="black">
                    <a:alpha val="20000"/>
                  </a:prstClr>
                </a:outerShdw>
              </a:effectLst>
            </p:grpSpPr>
            <p:cxnSp>
              <p:nvCxnSpPr>
                <p:cNvPr id="59" name="直接连接符 58"/>
                <p:cNvCxnSpPr/>
                <p:nvPr/>
              </p:nvCxnSpPr>
              <p:spPr>
                <a:xfrm>
                  <a:off x="703336" y="1496923"/>
                  <a:ext cx="0" cy="60998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0" name="等腰三角形 59"/>
                <p:cNvSpPr/>
                <p:nvPr/>
              </p:nvSpPr>
              <p:spPr>
                <a:xfrm rot="5400000">
                  <a:off x="744054" y="1467574"/>
                  <a:ext cx="294545" cy="356400"/>
                </a:xfrm>
                <a:prstGeom prst="triangle">
                  <a:avLst/>
                </a:prstGeom>
                <a:solidFill>
                  <a:srgbClr val="29C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61" name="组合 60"/>
            <p:cNvGrpSpPr/>
            <p:nvPr/>
          </p:nvGrpSpPr>
          <p:grpSpPr>
            <a:xfrm>
              <a:off x="1377239" y="2463454"/>
              <a:ext cx="360000" cy="504000"/>
              <a:chOff x="703336" y="1496923"/>
              <a:chExt cx="366191" cy="609985"/>
            </a:xfrm>
            <a:effectLst>
              <a:outerShdw blurRad="76200" dir="13500000" sy="23000" kx="1200000" algn="br" rotWithShape="0">
                <a:prstClr val="black">
                  <a:alpha val="20000"/>
                </a:prstClr>
              </a:outerShdw>
            </a:effectLst>
          </p:grpSpPr>
          <p:cxnSp>
            <p:nvCxnSpPr>
              <p:cNvPr id="62" name="直接连接符 61"/>
              <p:cNvCxnSpPr/>
              <p:nvPr/>
            </p:nvCxnSpPr>
            <p:spPr>
              <a:xfrm>
                <a:off x="703336" y="1496923"/>
                <a:ext cx="0" cy="60998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3" name="等腰三角形 62"/>
              <p:cNvSpPr/>
              <p:nvPr/>
            </p:nvSpPr>
            <p:spPr>
              <a:xfrm rot="5400000">
                <a:off x="744054" y="1467574"/>
                <a:ext cx="294545" cy="356400"/>
              </a:xfrm>
              <a:prstGeom prst="triangle">
                <a:avLst/>
              </a:prstGeom>
              <a:solidFill>
                <a:srgbClr val="29C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4" name="组合 63"/>
            <p:cNvGrpSpPr/>
            <p:nvPr/>
          </p:nvGrpSpPr>
          <p:grpSpPr>
            <a:xfrm>
              <a:off x="890212" y="3435574"/>
              <a:ext cx="396000" cy="612000"/>
              <a:chOff x="703336" y="1496923"/>
              <a:chExt cx="366191" cy="609985"/>
            </a:xfrm>
            <a:effectLst>
              <a:outerShdw blurRad="76200" dir="13500000" sy="23000" kx="1200000" algn="br" rotWithShape="0">
                <a:prstClr val="black">
                  <a:alpha val="20000"/>
                </a:prstClr>
              </a:outerShdw>
            </a:effectLst>
          </p:grpSpPr>
          <p:cxnSp>
            <p:nvCxnSpPr>
              <p:cNvPr id="65" name="直接连接符 64"/>
              <p:cNvCxnSpPr/>
              <p:nvPr/>
            </p:nvCxnSpPr>
            <p:spPr>
              <a:xfrm>
                <a:off x="703336" y="1496923"/>
                <a:ext cx="0" cy="60998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6" name="等腰三角形 65"/>
              <p:cNvSpPr/>
              <p:nvPr/>
            </p:nvSpPr>
            <p:spPr>
              <a:xfrm rot="5400000">
                <a:off x="744054" y="1467574"/>
                <a:ext cx="294545" cy="356400"/>
              </a:xfrm>
              <a:prstGeom prst="triangle">
                <a:avLst/>
              </a:prstGeom>
              <a:solidFill>
                <a:srgbClr val="29C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7" name="组合 66"/>
            <p:cNvGrpSpPr/>
            <p:nvPr/>
          </p:nvGrpSpPr>
          <p:grpSpPr>
            <a:xfrm>
              <a:off x="1584978" y="4354137"/>
              <a:ext cx="518492" cy="832178"/>
              <a:chOff x="703336" y="1496923"/>
              <a:chExt cx="366191" cy="609985"/>
            </a:xfrm>
            <a:effectLst>
              <a:outerShdw blurRad="76200" dir="13500000" sy="23000" kx="1200000" algn="br" rotWithShape="0">
                <a:prstClr val="black">
                  <a:alpha val="20000"/>
                </a:prstClr>
              </a:outerShdw>
            </a:effectLst>
          </p:grpSpPr>
          <p:cxnSp>
            <p:nvCxnSpPr>
              <p:cNvPr id="68" name="直接连接符 67"/>
              <p:cNvCxnSpPr/>
              <p:nvPr/>
            </p:nvCxnSpPr>
            <p:spPr>
              <a:xfrm>
                <a:off x="703336" y="1496923"/>
                <a:ext cx="0" cy="60998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9" name="等腰三角形 68"/>
              <p:cNvSpPr/>
              <p:nvPr/>
            </p:nvSpPr>
            <p:spPr>
              <a:xfrm rot="5400000">
                <a:off x="744054" y="1467574"/>
                <a:ext cx="294545" cy="356400"/>
              </a:xfrm>
              <a:prstGeom prst="triangle">
                <a:avLst/>
              </a:prstGeom>
              <a:solidFill>
                <a:srgbClr val="29C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6" name="椭圆 75"/>
          <p:cNvSpPr/>
          <p:nvPr/>
        </p:nvSpPr>
        <p:spPr bwMode="auto">
          <a:xfrm>
            <a:off x="414303" y="1692911"/>
            <a:ext cx="504000" cy="504000"/>
          </a:xfrm>
          <a:prstGeom prst="ellipse">
            <a:avLst/>
          </a:prstGeom>
          <a:solidFill>
            <a:schemeClr val="accent6">
              <a:lumMod val="75000"/>
            </a:schemeClr>
          </a:solidFill>
          <a:ln w="76200">
            <a:solidFill>
              <a:srgbClr val="D9D9D9">
                <a:alpha val="63922"/>
              </a:srgbClr>
            </a:solidFill>
            <a:headEnd type="none" w="med" len="med"/>
            <a:tailEnd type="none" w="med" len="med"/>
          </a:ln>
          <a:effectLst>
            <a:outerShdw blurRad="63500" sx="102000" sy="102000" algn="ctr"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altLang="zh-CN" sz="2000" b="1" dirty="0" smtClean="0">
                <a:solidFill>
                  <a:schemeClr val="bg1">
                    <a:alpha val="99000"/>
                  </a:schemeClr>
                </a:solidFill>
                <a:latin typeface="Arial Black" pitchFamily="34" charset="0"/>
                <a:cs typeface="Arial" pitchFamily="34" charset="0"/>
              </a:rPr>
              <a:t>1</a:t>
            </a:r>
            <a:endParaRPr lang="zh-CN" altLang="en-US" sz="2000" b="1" dirty="0">
              <a:solidFill>
                <a:schemeClr val="bg1">
                  <a:alpha val="99000"/>
                </a:schemeClr>
              </a:solidFill>
              <a:latin typeface="Arial Black" pitchFamily="34" charset="0"/>
              <a:cs typeface="Arial" pitchFamily="34" charset="0"/>
            </a:endParaRPr>
          </a:p>
        </p:txBody>
      </p:sp>
      <p:sp>
        <p:nvSpPr>
          <p:cNvPr id="87" name="椭圆 86"/>
          <p:cNvSpPr/>
          <p:nvPr/>
        </p:nvSpPr>
        <p:spPr bwMode="auto">
          <a:xfrm>
            <a:off x="1124711" y="2550181"/>
            <a:ext cx="504000" cy="504000"/>
          </a:xfrm>
          <a:prstGeom prst="ellipse">
            <a:avLst/>
          </a:prstGeom>
          <a:solidFill>
            <a:schemeClr val="accent4">
              <a:lumMod val="75000"/>
            </a:schemeClr>
          </a:solidFill>
          <a:ln w="76200">
            <a:solidFill>
              <a:srgbClr val="D9D9D9">
                <a:alpha val="63922"/>
              </a:srgbClr>
            </a:solidFill>
            <a:headEnd type="none" w="med" len="med"/>
            <a:tailEnd type="none" w="med" len="med"/>
          </a:ln>
          <a:effectLst>
            <a:outerShdw blurRad="63500" sx="102000" sy="102000" algn="ctr"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altLang="zh-CN" sz="2000" b="1" dirty="0" smtClean="0">
                <a:solidFill>
                  <a:schemeClr val="bg1">
                    <a:alpha val="99000"/>
                  </a:schemeClr>
                </a:solidFill>
                <a:latin typeface="Arial Black" pitchFamily="34" charset="0"/>
                <a:cs typeface="Arial" pitchFamily="34" charset="0"/>
              </a:rPr>
              <a:t>2</a:t>
            </a:r>
            <a:endParaRPr lang="zh-CN" altLang="en-US" sz="2000" b="1" dirty="0">
              <a:solidFill>
                <a:schemeClr val="bg1">
                  <a:alpha val="99000"/>
                </a:schemeClr>
              </a:solidFill>
              <a:latin typeface="Arial Black" pitchFamily="34" charset="0"/>
              <a:cs typeface="Arial" pitchFamily="34" charset="0"/>
            </a:endParaRPr>
          </a:p>
        </p:txBody>
      </p:sp>
      <p:sp>
        <p:nvSpPr>
          <p:cNvPr id="88" name="椭圆 87"/>
          <p:cNvSpPr/>
          <p:nvPr/>
        </p:nvSpPr>
        <p:spPr bwMode="auto">
          <a:xfrm>
            <a:off x="764679" y="3660284"/>
            <a:ext cx="504000" cy="504000"/>
          </a:xfrm>
          <a:prstGeom prst="ellipse">
            <a:avLst/>
          </a:prstGeom>
          <a:solidFill>
            <a:srgbClr val="0070C0"/>
          </a:solidFill>
          <a:ln w="76200">
            <a:solidFill>
              <a:srgbClr val="D9D9D9">
                <a:alpha val="63922"/>
              </a:srgbClr>
            </a:solidFill>
            <a:headEnd type="none" w="med" len="med"/>
            <a:tailEnd type="none" w="med" len="med"/>
          </a:ln>
          <a:effectLst>
            <a:outerShdw blurRad="63500" sx="102000" sy="102000" algn="ctr"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altLang="zh-CN" sz="2000" b="1" dirty="0" smtClean="0">
                <a:solidFill>
                  <a:schemeClr val="bg1">
                    <a:alpha val="99000"/>
                  </a:schemeClr>
                </a:solidFill>
                <a:latin typeface="Arial Black" pitchFamily="34" charset="0"/>
                <a:cs typeface="Arial" pitchFamily="34" charset="0"/>
              </a:rPr>
              <a:t>3</a:t>
            </a:r>
            <a:endParaRPr lang="zh-CN" altLang="en-US" sz="2000" b="1" dirty="0">
              <a:solidFill>
                <a:schemeClr val="bg1">
                  <a:alpha val="99000"/>
                </a:schemeClr>
              </a:solidFill>
              <a:latin typeface="Arial Black" pitchFamily="34" charset="0"/>
              <a:cs typeface="Arial" pitchFamily="34" charset="0"/>
            </a:endParaRPr>
          </a:p>
        </p:txBody>
      </p:sp>
      <p:sp>
        <p:nvSpPr>
          <p:cNvPr id="89" name="椭圆 88"/>
          <p:cNvSpPr/>
          <p:nvPr/>
        </p:nvSpPr>
        <p:spPr bwMode="auto">
          <a:xfrm>
            <a:off x="1397812" y="4805079"/>
            <a:ext cx="504000" cy="504000"/>
          </a:xfrm>
          <a:prstGeom prst="ellipse">
            <a:avLst/>
          </a:prstGeom>
          <a:solidFill>
            <a:srgbClr val="99CC32"/>
          </a:solidFill>
          <a:ln w="76200">
            <a:solidFill>
              <a:srgbClr val="D9D9D9">
                <a:alpha val="63922"/>
              </a:srgbClr>
            </a:solidFill>
            <a:headEnd type="none" w="med" len="med"/>
            <a:tailEnd type="none" w="med" len="med"/>
          </a:ln>
          <a:effectLst>
            <a:outerShdw blurRad="63500" sx="102000" sy="102000" algn="ctr"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altLang="zh-CN" sz="2000" b="1" dirty="0" smtClean="0">
                <a:solidFill>
                  <a:schemeClr val="bg1">
                    <a:alpha val="99000"/>
                  </a:schemeClr>
                </a:solidFill>
                <a:latin typeface="Arial Black" pitchFamily="34" charset="0"/>
                <a:cs typeface="Arial" pitchFamily="34" charset="0"/>
              </a:rPr>
              <a:t>4</a:t>
            </a:r>
            <a:endParaRPr lang="zh-CN" altLang="en-US" sz="2000" b="1" dirty="0">
              <a:solidFill>
                <a:schemeClr val="bg1">
                  <a:alpha val="99000"/>
                </a:schemeClr>
              </a:solidFill>
              <a:latin typeface="Arial Black" pitchFamily="34" charset="0"/>
              <a:cs typeface="Arial" pitchFamily="34" charset="0"/>
            </a:endParaRPr>
          </a:p>
        </p:txBody>
      </p:sp>
      <p:grpSp>
        <p:nvGrpSpPr>
          <p:cNvPr id="90" name="组合 89"/>
          <p:cNvGrpSpPr/>
          <p:nvPr/>
        </p:nvGrpSpPr>
        <p:grpSpPr>
          <a:xfrm>
            <a:off x="1550094" y="3485731"/>
            <a:ext cx="3597970" cy="853106"/>
            <a:chOff x="5535558" y="1311371"/>
            <a:chExt cx="2694515" cy="853106"/>
          </a:xfrm>
        </p:grpSpPr>
        <p:sp>
          <p:nvSpPr>
            <p:cNvPr id="91" name="TextBox 90"/>
            <p:cNvSpPr txBox="1"/>
            <p:nvPr/>
          </p:nvSpPr>
          <p:spPr>
            <a:xfrm>
              <a:off x="5620337" y="1311371"/>
              <a:ext cx="2609736" cy="841378"/>
            </a:xfrm>
            <a:prstGeom prst="roundRect">
              <a:avLst>
                <a:gd name="adj" fmla="val 8176"/>
              </a:avLst>
            </a:prstGeom>
            <a:noFill/>
            <a:ln w="19050">
              <a:solidFill>
                <a:schemeClr val="bg1">
                  <a:lumMod val="65000"/>
                </a:schemeClr>
              </a:solidFill>
            </a:ln>
          </p:spPr>
          <p:txBody>
            <a:bodyPr wrap="none" rtlCol="0" anchor="ctr">
              <a:noAutofit/>
            </a:bodyPr>
            <a:lstStyle/>
            <a:p>
              <a:pPr algn="ctr"/>
              <a:r>
                <a:rPr lang="en-US" altLang="zh-CN" sz="2400" b="1" dirty="0" smtClean="0">
                  <a:solidFill>
                    <a:schemeClr val="bg1">
                      <a:lumMod val="65000"/>
                    </a:schemeClr>
                  </a:solidFill>
                  <a:latin typeface="微软雅黑" pitchFamily="34" charset="-122"/>
                  <a:ea typeface="微软雅黑" pitchFamily="34" charset="-122"/>
                </a:rPr>
                <a:t>Evaluation</a:t>
              </a:r>
              <a:endParaRPr lang="zh-CN" altLang="en-US" sz="2400" b="1" dirty="0">
                <a:solidFill>
                  <a:schemeClr val="bg1">
                    <a:lumMod val="65000"/>
                  </a:schemeClr>
                </a:solidFill>
                <a:latin typeface="微软雅黑" pitchFamily="34" charset="-122"/>
                <a:ea typeface="微软雅黑" pitchFamily="34" charset="-122"/>
              </a:endParaRPr>
            </a:p>
          </p:txBody>
        </p:sp>
        <p:cxnSp>
          <p:nvCxnSpPr>
            <p:cNvPr id="92" name="直接连接符 91"/>
            <p:cNvCxnSpPr/>
            <p:nvPr/>
          </p:nvCxnSpPr>
          <p:spPr>
            <a:xfrm>
              <a:off x="5626508" y="1743788"/>
              <a:ext cx="0" cy="42068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93" name="流程图: 联系 92"/>
            <p:cNvSpPr/>
            <p:nvPr/>
          </p:nvSpPr>
          <p:spPr>
            <a:xfrm>
              <a:off x="5535558" y="1724471"/>
              <a:ext cx="169589" cy="169589"/>
            </a:xfrm>
            <a:prstGeom prst="flowChartConnector">
              <a:avLst/>
            </a:prstGeom>
            <a:solidFill>
              <a:srgbClr val="00B0F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itchFamily="34" charset="-122"/>
                <a:ea typeface="微软雅黑" pitchFamily="34" charset="-122"/>
              </a:endParaRPr>
            </a:p>
          </p:txBody>
        </p:sp>
        <p:cxnSp>
          <p:nvCxnSpPr>
            <p:cNvPr id="94" name="直接连接符 93"/>
            <p:cNvCxnSpPr/>
            <p:nvPr/>
          </p:nvCxnSpPr>
          <p:spPr>
            <a:xfrm>
              <a:off x="5632781" y="2152421"/>
              <a:ext cx="321323"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95" name="组合 94"/>
          <p:cNvGrpSpPr/>
          <p:nvPr/>
        </p:nvGrpSpPr>
        <p:grpSpPr>
          <a:xfrm>
            <a:off x="1268366" y="1340768"/>
            <a:ext cx="3375642" cy="853106"/>
            <a:chOff x="5535558" y="1311371"/>
            <a:chExt cx="2317027" cy="853106"/>
          </a:xfrm>
        </p:grpSpPr>
        <p:sp>
          <p:nvSpPr>
            <p:cNvPr id="96" name="TextBox 95"/>
            <p:cNvSpPr txBox="1"/>
            <p:nvPr/>
          </p:nvSpPr>
          <p:spPr>
            <a:xfrm>
              <a:off x="5620337" y="1311371"/>
              <a:ext cx="2232248" cy="841378"/>
            </a:xfrm>
            <a:prstGeom prst="roundRect">
              <a:avLst>
                <a:gd name="adj" fmla="val 8176"/>
              </a:avLst>
            </a:prstGeom>
            <a:noFill/>
            <a:ln w="19050">
              <a:solidFill>
                <a:schemeClr val="bg1">
                  <a:lumMod val="65000"/>
                </a:schemeClr>
              </a:solidFill>
            </a:ln>
          </p:spPr>
          <p:txBody>
            <a:bodyPr wrap="none" rtlCol="0" anchor="ctr">
              <a:noAutofit/>
            </a:bodyPr>
            <a:lstStyle/>
            <a:p>
              <a:pPr algn="ctr"/>
              <a:r>
                <a:rPr lang="en-US" altLang="zh-CN" sz="2400" b="1" dirty="0" smtClean="0">
                  <a:solidFill>
                    <a:schemeClr val="bg1">
                      <a:lumMod val="65000"/>
                    </a:schemeClr>
                  </a:solidFill>
                  <a:latin typeface="微软雅黑" pitchFamily="34" charset="-122"/>
                  <a:ea typeface="微软雅黑" pitchFamily="34" charset="-122"/>
                </a:rPr>
                <a:t>Background</a:t>
              </a:r>
              <a:endParaRPr lang="zh-CN" altLang="en-US" sz="2400" b="1" dirty="0">
                <a:solidFill>
                  <a:schemeClr val="bg1">
                    <a:lumMod val="65000"/>
                  </a:schemeClr>
                </a:solidFill>
                <a:latin typeface="微软雅黑" pitchFamily="34" charset="-122"/>
                <a:ea typeface="微软雅黑" pitchFamily="34" charset="-122"/>
              </a:endParaRPr>
            </a:p>
          </p:txBody>
        </p:sp>
        <p:cxnSp>
          <p:nvCxnSpPr>
            <p:cNvPr id="97" name="直接连接符 96"/>
            <p:cNvCxnSpPr/>
            <p:nvPr/>
          </p:nvCxnSpPr>
          <p:spPr>
            <a:xfrm>
              <a:off x="5626508" y="1743788"/>
              <a:ext cx="0" cy="420689"/>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98" name="流程图: 联系 97"/>
            <p:cNvSpPr/>
            <p:nvPr/>
          </p:nvSpPr>
          <p:spPr>
            <a:xfrm>
              <a:off x="5535558" y="1724471"/>
              <a:ext cx="169589" cy="169589"/>
            </a:xfrm>
            <a:prstGeom prst="flowChartConnector">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itchFamily="34" charset="-122"/>
                <a:ea typeface="微软雅黑" pitchFamily="34" charset="-122"/>
              </a:endParaRPr>
            </a:p>
          </p:txBody>
        </p:sp>
        <p:cxnSp>
          <p:nvCxnSpPr>
            <p:cNvPr id="99" name="直接连接符 98"/>
            <p:cNvCxnSpPr/>
            <p:nvPr/>
          </p:nvCxnSpPr>
          <p:spPr>
            <a:xfrm>
              <a:off x="5632781" y="2148655"/>
              <a:ext cx="321323"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03" name="流程图: 联系 102"/>
          <p:cNvSpPr/>
          <p:nvPr/>
        </p:nvSpPr>
        <p:spPr>
          <a:xfrm>
            <a:off x="2195736" y="4843587"/>
            <a:ext cx="244858" cy="169589"/>
          </a:xfrm>
          <a:prstGeom prst="flowChartConnector">
            <a:avLst/>
          </a:prstGeom>
          <a:solidFill>
            <a:srgbClr val="92D05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itchFamily="34" charset="-122"/>
              <a:ea typeface="微软雅黑" pitchFamily="34" charset="-122"/>
            </a:endParaRPr>
          </a:p>
        </p:txBody>
      </p:sp>
      <p:grpSp>
        <p:nvGrpSpPr>
          <p:cNvPr id="105" name="组合 104"/>
          <p:cNvGrpSpPr/>
          <p:nvPr/>
        </p:nvGrpSpPr>
        <p:grpSpPr>
          <a:xfrm>
            <a:off x="1968641" y="2375628"/>
            <a:ext cx="3359009" cy="853106"/>
            <a:chOff x="5535558" y="1311371"/>
            <a:chExt cx="2751600" cy="853106"/>
          </a:xfrm>
        </p:grpSpPr>
        <p:sp>
          <p:nvSpPr>
            <p:cNvPr id="106" name="TextBox 105"/>
            <p:cNvSpPr txBox="1"/>
            <p:nvPr/>
          </p:nvSpPr>
          <p:spPr>
            <a:xfrm>
              <a:off x="5620336" y="1311371"/>
              <a:ext cx="2666822" cy="841378"/>
            </a:xfrm>
            <a:prstGeom prst="roundRect">
              <a:avLst>
                <a:gd name="adj" fmla="val 8176"/>
              </a:avLst>
            </a:prstGeom>
            <a:noFill/>
            <a:ln w="19050">
              <a:solidFill>
                <a:schemeClr val="bg1">
                  <a:lumMod val="65000"/>
                </a:schemeClr>
              </a:solidFill>
            </a:ln>
          </p:spPr>
          <p:txBody>
            <a:bodyPr wrap="none" rtlCol="0" anchor="ctr">
              <a:noAutofit/>
            </a:bodyPr>
            <a:lstStyle/>
            <a:p>
              <a:pPr algn="ctr"/>
              <a:r>
                <a:rPr lang="en-US" altLang="zh-CN" sz="2400" b="1" dirty="0" err="1" smtClean="0">
                  <a:solidFill>
                    <a:schemeClr val="bg1">
                      <a:lumMod val="65000"/>
                    </a:schemeClr>
                  </a:solidFill>
                  <a:latin typeface="微软雅黑" pitchFamily="34" charset="-122"/>
                  <a:ea typeface="微软雅黑" pitchFamily="34" charset="-122"/>
                </a:rPr>
                <a:t>Volans</a:t>
              </a:r>
              <a:endParaRPr lang="zh-CN" altLang="en-US" sz="2400" b="1" dirty="0">
                <a:solidFill>
                  <a:schemeClr val="bg1">
                    <a:lumMod val="65000"/>
                  </a:schemeClr>
                </a:solidFill>
                <a:latin typeface="微软雅黑" pitchFamily="34" charset="-122"/>
                <a:ea typeface="微软雅黑" pitchFamily="34" charset="-122"/>
              </a:endParaRPr>
            </a:p>
          </p:txBody>
        </p:sp>
        <p:cxnSp>
          <p:nvCxnSpPr>
            <p:cNvPr id="107" name="直接连接符 106"/>
            <p:cNvCxnSpPr/>
            <p:nvPr/>
          </p:nvCxnSpPr>
          <p:spPr>
            <a:xfrm>
              <a:off x="5626508" y="1743788"/>
              <a:ext cx="0" cy="420689"/>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108" name="流程图: 联系 107"/>
            <p:cNvSpPr/>
            <p:nvPr/>
          </p:nvSpPr>
          <p:spPr>
            <a:xfrm>
              <a:off x="5535558" y="1724471"/>
              <a:ext cx="169589" cy="169589"/>
            </a:xfrm>
            <a:prstGeom prst="flowChartConnector">
              <a:avLst/>
            </a:prstGeom>
            <a:solidFill>
              <a:schemeClr val="accent2">
                <a:lumMod val="60000"/>
                <a:lumOff val="4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itchFamily="34" charset="-122"/>
                <a:ea typeface="微软雅黑" pitchFamily="34" charset="-122"/>
              </a:endParaRPr>
            </a:p>
          </p:txBody>
        </p:sp>
        <p:cxnSp>
          <p:nvCxnSpPr>
            <p:cNvPr id="109" name="直接连接符 108"/>
            <p:cNvCxnSpPr/>
            <p:nvPr/>
          </p:nvCxnSpPr>
          <p:spPr>
            <a:xfrm>
              <a:off x="5632781" y="2148655"/>
              <a:ext cx="321323"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72" name="直接连接符 71"/>
          <p:cNvCxnSpPr/>
          <p:nvPr/>
        </p:nvCxnSpPr>
        <p:spPr>
          <a:xfrm>
            <a:off x="2317181" y="5013545"/>
            <a:ext cx="0" cy="42068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2325557" y="5422178"/>
            <a:ext cx="429061"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标题 3"/>
          <p:cNvSpPr>
            <a:spLocks noGrp="1"/>
          </p:cNvSpPr>
          <p:nvPr>
            <p:ph type="title"/>
          </p:nvPr>
        </p:nvSpPr>
        <p:spPr/>
        <p:txBody>
          <a:bodyPr/>
          <a:lstStyle/>
          <a:p>
            <a:r>
              <a:rPr lang="en-US" altLang="zh-CN" dirty="0" smtClean="0"/>
              <a:t>Outline</a:t>
            </a:r>
            <a:endParaRPr lang="zh-CN" altLang="en-US" dirty="0"/>
          </a:p>
        </p:txBody>
      </p:sp>
    </p:spTree>
    <p:extLst>
      <p:ext uri="{BB962C8B-B14F-4D97-AF65-F5344CB8AC3E}">
        <p14:creationId xmlns:p14="http://schemas.microsoft.com/office/powerpoint/2010/main" xmlns="" val="40436990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683568" y="1285860"/>
            <a:ext cx="7848872" cy="4840303"/>
          </a:xfrm>
        </p:spPr>
        <p:txBody>
          <a:bodyPr/>
          <a:lstStyle/>
          <a:p>
            <a:pPr>
              <a:buSzPct val="60000"/>
              <a:buFont typeface="Wingdings" panose="05000000000000000000" pitchFamily="2" charset="2"/>
              <a:buChar char="l"/>
            </a:pPr>
            <a:r>
              <a:rPr lang="en-US" altLang="zh-CN" dirty="0" smtClean="0"/>
              <a:t>VAENTs( Vehicular Ad hoc Networks)</a:t>
            </a:r>
          </a:p>
          <a:p>
            <a:pPr>
              <a:buSzPct val="60000"/>
              <a:buFont typeface="Wingdings" panose="05000000000000000000" pitchFamily="2" charset="2"/>
              <a:buChar char="l"/>
            </a:pPr>
            <a:r>
              <a:rPr lang="en-US" altLang="zh-CN" dirty="0" smtClean="0"/>
              <a:t>Mobile Ad hoc Networks</a:t>
            </a:r>
          </a:p>
          <a:p>
            <a:pPr>
              <a:buSzPct val="60000"/>
              <a:buFont typeface="Wingdings" panose="05000000000000000000" pitchFamily="2" charset="2"/>
              <a:buChar char="l"/>
            </a:pPr>
            <a:r>
              <a:rPr lang="en-US" altLang="zh-CN" dirty="0" smtClean="0"/>
              <a:t>Vehicle</a:t>
            </a:r>
          </a:p>
          <a:p>
            <a:pPr>
              <a:buSzPct val="60000"/>
              <a:buFont typeface="Wingdings" panose="05000000000000000000" pitchFamily="2" charset="2"/>
              <a:buChar char="l"/>
            </a:pPr>
            <a:r>
              <a:rPr lang="en-US" altLang="zh-CN" dirty="0" smtClean="0"/>
              <a:t>Roadside Unit</a:t>
            </a:r>
            <a:endParaRPr lang="zh-CN" altLang="en-US"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55576" y="980728"/>
            <a:ext cx="7704856" cy="44672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标题 3"/>
          <p:cNvSpPr>
            <a:spLocks noGrp="1"/>
          </p:cNvSpPr>
          <p:nvPr>
            <p:ph type="title"/>
          </p:nvPr>
        </p:nvSpPr>
        <p:spPr/>
        <p:txBody>
          <a:bodyPr/>
          <a:lstStyle/>
          <a:p>
            <a:r>
              <a:rPr lang="en-US" altLang="zh-CN" b="1" dirty="0">
                <a:solidFill>
                  <a:srgbClr val="00B0F0"/>
                </a:solidFill>
              </a:rPr>
              <a:t>Background</a:t>
            </a:r>
            <a:endParaRPr lang="zh-CN" altLang="en-US" dirty="0"/>
          </a:p>
        </p:txBody>
      </p:sp>
    </p:spTree>
    <p:extLst>
      <p:ext uri="{BB962C8B-B14F-4D97-AF65-F5344CB8AC3E}">
        <p14:creationId xmlns:p14="http://schemas.microsoft.com/office/powerpoint/2010/main" xmlns="" val="2574626209"/>
      </p:ext>
    </p:extLst>
  </p:cSld>
  <p:clrMapOvr>
    <a:masterClrMapping/>
  </p:clrMapOvr>
  <mc:AlternateContent xmlns:mc="http://schemas.openxmlformats.org/markup-compatibility/2006">
    <mc:Choice xmlns:p14="http://schemas.microsoft.com/office/powerpoint/2010/main" xmlns="" Requires="p14">
      <p:transition spd="slow" p14:dur="2000" advTm="13504"/>
    </mc:Choice>
    <mc:Fallback>
      <p:transition spd="slow" advTm="13504"/>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457200" y="928670"/>
            <a:ext cx="8229600" cy="4668839"/>
          </a:xfrm>
        </p:spPr>
        <p:txBody>
          <a:bodyPr>
            <a:normAutofit/>
          </a:bodyPr>
          <a:lstStyle/>
          <a:p>
            <a:pPr lvl="0">
              <a:buSzPct val="60000"/>
              <a:buFont typeface="Wingdings" panose="05000000000000000000" pitchFamily="2" charset="2"/>
              <a:buChar char="l"/>
            </a:pPr>
            <a:r>
              <a:rPr lang="en-US" dirty="0" smtClean="0"/>
              <a:t>Present an </a:t>
            </a:r>
            <a:r>
              <a:rPr lang="en-US" dirty="0"/>
              <a:t>RSU deployment </a:t>
            </a:r>
            <a:r>
              <a:rPr lang="en-US" dirty="0" smtClean="0"/>
              <a:t>and adjustment approach, called </a:t>
            </a:r>
            <a:r>
              <a:rPr lang="en-US" altLang="zh-CN" dirty="0" err="1"/>
              <a:t>Volans</a:t>
            </a:r>
            <a:r>
              <a:rPr lang="en-US" altLang="zh-CN" dirty="0"/>
              <a:t>, </a:t>
            </a:r>
            <a:r>
              <a:rPr lang="en-US" dirty="0" smtClean="0"/>
              <a:t>for </a:t>
            </a:r>
            <a:r>
              <a:rPr lang="en-US" dirty="0"/>
              <a:t>the </a:t>
            </a:r>
            <a:r>
              <a:rPr lang="en-US" dirty="0" smtClean="0"/>
              <a:t>POI- </a:t>
            </a:r>
            <a:r>
              <a:rPr lang="en-US" dirty="0"/>
              <a:t>related applications in urban </a:t>
            </a:r>
            <a:r>
              <a:rPr lang="en-US" dirty="0" smtClean="0"/>
              <a:t>scenarios</a:t>
            </a:r>
            <a:endParaRPr lang="zh-CN" altLang="en-US" dirty="0" smtClean="0"/>
          </a:p>
          <a:p>
            <a:pPr lvl="0">
              <a:buSzPct val="60000"/>
              <a:buFont typeface="Wingdings" panose="05000000000000000000" pitchFamily="2" charset="2"/>
              <a:buChar char="l"/>
            </a:pPr>
            <a:r>
              <a:rPr lang="en-US" dirty="0"/>
              <a:t>E</a:t>
            </a:r>
            <a:r>
              <a:rPr lang="en-US" dirty="0" smtClean="0"/>
              <a:t>xperimental results show that our approach can improve the performance on data delivery significantly</a:t>
            </a:r>
          </a:p>
          <a:p>
            <a:pPr lvl="0">
              <a:buSzPct val="60000"/>
              <a:buFont typeface="Wingdings" panose="05000000000000000000" pitchFamily="2" charset="2"/>
              <a:buChar char="l"/>
            </a:pPr>
            <a:r>
              <a:rPr lang="en-US" dirty="0" smtClean="0"/>
              <a:t>Future work</a:t>
            </a:r>
          </a:p>
          <a:p>
            <a:pPr lvl="1">
              <a:buSzPct val="60000"/>
              <a:buFont typeface="Wingdings" panose="05000000000000000000" pitchFamily="2" charset="2"/>
              <a:buChar char="l"/>
            </a:pPr>
            <a:r>
              <a:rPr lang="en-US" altLang="zh-CN" dirty="0" smtClean="0"/>
              <a:t>Analyze </a:t>
            </a:r>
            <a:r>
              <a:rPr lang="en-US" dirty="0" smtClean="0"/>
              <a:t>the </a:t>
            </a:r>
            <a:r>
              <a:rPr lang="en-US" dirty="0"/>
              <a:t>effects of different data </a:t>
            </a:r>
            <a:r>
              <a:rPr lang="en-US" dirty="0" smtClean="0"/>
              <a:t>routing mechanisms </a:t>
            </a:r>
            <a:r>
              <a:rPr lang="en-US" dirty="0"/>
              <a:t>on RSU </a:t>
            </a:r>
            <a:r>
              <a:rPr lang="en-US" dirty="0" smtClean="0"/>
              <a:t>deployment</a:t>
            </a:r>
          </a:p>
        </p:txBody>
      </p:sp>
      <p:sp>
        <p:nvSpPr>
          <p:cNvPr id="4" name="标题 3"/>
          <p:cNvSpPr>
            <a:spLocks noGrp="1"/>
          </p:cNvSpPr>
          <p:nvPr>
            <p:ph type="title"/>
          </p:nvPr>
        </p:nvSpPr>
        <p:spPr/>
        <p:txBody>
          <a:bodyPr/>
          <a:lstStyle/>
          <a:p>
            <a:r>
              <a:rPr lang="en-US" altLang="zh-CN" dirty="0"/>
              <a:t>Conclusions</a:t>
            </a:r>
            <a:endParaRPr lang="zh-CN" alt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0">
            <a:hlinkClick r:id="rId3"/>
          </p:cNvPr>
          <p:cNvSpPr>
            <a:spLocks noChangeArrowheads="1"/>
          </p:cNvSpPr>
          <p:nvPr/>
        </p:nvSpPr>
        <p:spPr bwMode="auto">
          <a:xfrm>
            <a:off x="5004049" y="3469789"/>
            <a:ext cx="444010" cy="523875"/>
          </a:xfrm>
          <a:prstGeom prst="ellipse">
            <a:avLst/>
          </a:prstGeom>
          <a:solidFill>
            <a:srgbClr val="0079C5">
              <a:alpha val="0"/>
            </a:srgbClr>
          </a:solidFill>
          <a:ln w="33338">
            <a:noFill/>
            <a:miter lim="800000"/>
            <a:headEnd/>
            <a:tailEnd/>
          </a:ln>
        </p:spPr>
        <p:txBody>
          <a:bodyPr/>
          <a:lstStyle/>
          <a:p>
            <a:pPr fontAlgn="base">
              <a:spcBef>
                <a:spcPct val="0"/>
              </a:spcBef>
              <a:spcAft>
                <a:spcPct val="0"/>
              </a:spcAft>
            </a:pPr>
            <a:endParaRPr lang="zh-CN" altLang="en-US" smtClean="0">
              <a:solidFill>
                <a:srgbClr val="000000"/>
              </a:solidFill>
              <a:latin typeface="Arial" pitchFamily="34" charset="0"/>
            </a:endParaRPr>
          </a:p>
        </p:txBody>
      </p:sp>
      <p:sp>
        <p:nvSpPr>
          <p:cNvPr id="8" name="Oval 61">
            <a:hlinkClick r:id="rId4"/>
          </p:cNvPr>
          <p:cNvSpPr>
            <a:spLocks noChangeArrowheads="1"/>
          </p:cNvSpPr>
          <p:nvPr/>
        </p:nvSpPr>
        <p:spPr bwMode="auto">
          <a:xfrm>
            <a:off x="5016011" y="4278223"/>
            <a:ext cx="420086" cy="521494"/>
          </a:xfrm>
          <a:prstGeom prst="ellipse">
            <a:avLst/>
          </a:prstGeom>
          <a:solidFill>
            <a:srgbClr val="0079C5">
              <a:alpha val="0"/>
            </a:srgbClr>
          </a:solidFill>
          <a:ln w="33338">
            <a:noFill/>
            <a:miter lim="800000"/>
            <a:headEnd/>
            <a:tailEnd/>
          </a:ln>
        </p:spPr>
        <p:txBody>
          <a:bodyPr/>
          <a:lstStyle/>
          <a:p>
            <a:pPr fontAlgn="base">
              <a:spcBef>
                <a:spcPct val="0"/>
              </a:spcBef>
              <a:spcAft>
                <a:spcPct val="0"/>
              </a:spcAft>
            </a:pPr>
            <a:endParaRPr lang="zh-CN" altLang="en-US" smtClean="0">
              <a:solidFill>
                <a:srgbClr val="000000"/>
              </a:solidFill>
              <a:latin typeface="Arial" pitchFamily="34" charset="0"/>
            </a:endParaRPr>
          </a:p>
        </p:txBody>
      </p:sp>
      <p:sp>
        <p:nvSpPr>
          <p:cNvPr id="9" name="矩形​​ 5"/>
          <p:cNvSpPr>
            <a:spLocks noChangeArrowheads="1"/>
          </p:cNvSpPr>
          <p:nvPr/>
        </p:nvSpPr>
        <p:spPr bwMode="auto">
          <a:xfrm>
            <a:off x="97135" y="1354683"/>
            <a:ext cx="8964613" cy="3946525"/>
          </a:xfrm>
          <a:prstGeom prst="rect">
            <a:avLst/>
          </a:prstGeom>
          <a:solidFill>
            <a:srgbClr val="00ADDC"/>
          </a:solidFill>
          <a:ln w="9525" cmpd="sng">
            <a:noFill/>
            <a:miter lim="800000"/>
            <a:headEnd/>
            <a:tailEnd/>
          </a:ln>
        </p:spPr>
        <p:txBody>
          <a:bodyPr lIns="288000" anchor="b"/>
          <a:lstStyle/>
          <a:p>
            <a:pPr fontAlgn="base">
              <a:spcBef>
                <a:spcPct val="0"/>
              </a:spcBef>
              <a:spcAft>
                <a:spcPct val="0"/>
              </a:spcAft>
            </a:pPr>
            <a:endParaRPr lang="zh-CN" altLang="zh-CN" sz="2800" dirty="0">
              <a:solidFill>
                <a:prstClr val="white"/>
              </a:solidFill>
              <a:latin typeface="微软雅黑" pitchFamily="34" charset="-122"/>
              <a:ea typeface="微软雅黑" pitchFamily="34" charset="-122"/>
              <a:sym typeface="Arial" pitchFamily="34" charset="0"/>
            </a:endParaRPr>
          </a:p>
        </p:txBody>
      </p:sp>
      <p:sp>
        <p:nvSpPr>
          <p:cNvPr id="10" name="TextBox 19"/>
          <p:cNvSpPr txBox="1">
            <a:spLocks noChangeArrowheads="1"/>
          </p:cNvSpPr>
          <p:nvPr/>
        </p:nvSpPr>
        <p:spPr bwMode="auto">
          <a:xfrm>
            <a:off x="6804027" y="4931876"/>
            <a:ext cx="184731" cy="369332"/>
          </a:xfrm>
          <a:prstGeom prst="rect">
            <a:avLst/>
          </a:prstGeom>
          <a:noFill/>
          <a:ln w="9525">
            <a:noFill/>
            <a:miter lim="800000"/>
            <a:headEnd/>
            <a:tailEnd/>
          </a:ln>
        </p:spPr>
        <p:txBody>
          <a:bodyPr wrap="none">
            <a:spAutoFit/>
          </a:bodyPr>
          <a:lstStyle/>
          <a:p>
            <a:pPr fontAlgn="base">
              <a:spcBef>
                <a:spcPct val="0"/>
              </a:spcBef>
              <a:spcAft>
                <a:spcPct val="0"/>
              </a:spcAft>
            </a:pPr>
            <a:endParaRPr lang="zh-CN" altLang="en-US" smtClean="0">
              <a:solidFill>
                <a:srgbClr val="FFFFFF"/>
              </a:solidFill>
              <a:latin typeface="Arial" pitchFamily="34" charset="0"/>
            </a:endParaRPr>
          </a:p>
        </p:txBody>
      </p:sp>
      <p:sp>
        <p:nvSpPr>
          <p:cNvPr id="11" name="Line 33"/>
          <p:cNvSpPr>
            <a:spLocks noChangeShapeType="1"/>
          </p:cNvSpPr>
          <p:nvPr/>
        </p:nvSpPr>
        <p:spPr bwMode="auto">
          <a:xfrm flipV="1">
            <a:off x="5224465" y="2383938"/>
            <a:ext cx="1587" cy="2700338"/>
          </a:xfrm>
          <a:prstGeom prst="line">
            <a:avLst/>
          </a:prstGeom>
          <a:noFill/>
          <a:ln w="33338">
            <a:solidFill>
              <a:srgbClr val="FFFFFF"/>
            </a:solidFill>
            <a:miter lim="800000"/>
            <a:headEnd/>
            <a:tailEnd/>
          </a:ln>
        </p:spPr>
        <p:txBody>
          <a:bodyPr/>
          <a:lstStyle/>
          <a:p>
            <a:pPr fontAlgn="base">
              <a:spcBef>
                <a:spcPct val="0"/>
              </a:spcBef>
              <a:spcAft>
                <a:spcPct val="0"/>
              </a:spcAft>
            </a:pPr>
            <a:endParaRPr lang="zh-CN" altLang="en-US" smtClean="0">
              <a:solidFill>
                <a:srgbClr val="FFFFFF"/>
              </a:solidFill>
              <a:latin typeface="Arial" charset="0"/>
            </a:endParaRPr>
          </a:p>
        </p:txBody>
      </p:sp>
      <p:sp>
        <p:nvSpPr>
          <p:cNvPr id="12" name="Line 5"/>
          <p:cNvSpPr>
            <a:spLocks noChangeShapeType="1"/>
          </p:cNvSpPr>
          <p:nvPr/>
        </p:nvSpPr>
        <p:spPr bwMode="auto">
          <a:xfrm>
            <a:off x="0" y="4625886"/>
            <a:ext cx="1384300" cy="2381"/>
          </a:xfrm>
          <a:prstGeom prst="line">
            <a:avLst/>
          </a:prstGeom>
          <a:noFill/>
          <a:ln w="33338">
            <a:solidFill>
              <a:srgbClr val="FFFFFF"/>
            </a:solidFill>
            <a:miter lim="800000"/>
            <a:headEnd/>
            <a:tailEnd/>
          </a:ln>
        </p:spPr>
        <p:txBody>
          <a:bodyPr/>
          <a:lstStyle/>
          <a:p>
            <a:pPr fontAlgn="base">
              <a:spcBef>
                <a:spcPct val="0"/>
              </a:spcBef>
              <a:spcAft>
                <a:spcPct val="0"/>
              </a:spcAft>
            </a:pPr>
            <a:endParaRPr lang="zh-CN" altLang="en-US" smtClean="0">
              <a:solidFill>
                <a:srgbClr val="FFFFFF"/>
              </a:solidFill>
              <a:latin typeface="Arial" charset="0"/>
            </a:endParaRPr>
          </a:p>
        </p:txBody>
      </p:sp>
      <p:sp>
        <p:nvSpPr>
          <p:cNvPr id="13" name="Freeform 18"/>
          <p:cNvSpPr>
            <a:spLocks/>
          </p:cNvSpPr>
          <p:nvPr/>
        </p:nvSpPr>
        <p:spPr bwMode="auto">
          <a:xfrm>
            <a:off x="1366838" y="3480504"/>
            <a:ext cx="201612" cy="1279922"/>
          </a:xfrm>
          <a:custGeom>
            <a:avLst/>
            <a:gdLst>
              <a:gd name="T0" fmla="*/ 127 w 127"/>
              <a:gd name="T1" fmla="*/ 0 h 1075"/>
              <a:gd name="T2" fmla="*/ 0 w 127"/>
              <a:gd name="T3" fmla="*/ 1075 h 1075"/>
              <a:gd name="T4" fmla="*/ 127 w 127"/>
              <a:gd name="T5" fmla="*/ 0 h 1075"/>
              <a:gd name="T6" fmla="*/ 0 60000 65536"/>
              <a:gd name="T7" fmla="*/ 0 60000 65536"/>
              <a:gd name="T8" fmla="*/ 0 60000 65536"/>
              <a:gd name="T9" fmla="*/ 0 w 127"/>
              <a:gd name="T10" fmla="*/ 0 h 1075"/>
              <a:gd name="T11" fmla="*/ 127 w 127"/>
              <a:gd name="T12" fmla="*/ 1075 h 1075"/>
            </a:gdLst>
            <a:ahLst/>
            <a:cxnLst>
              <a:cxn ang="T6">
                <a:pos x="T0" y="T1"/>
              </a:cxn>
              <a:cxn ang="T7">
                <a:pos x="T2" y="T3"/>
              </a:cxn>
              <a:cxn ang="T8">
                <a:pos x="T4" y="T5"/>
              </a:cxn>
            </a:cxnLst>
            <a:rect l="T9" t="T10" r="T11" b="T12"/>
            <a:pathLst>
              <a:path w="127" h="1075">
                <a:moveTo>
                  <a:pt x="127" y="0"/>
                </a:moveTo>
                <a:lnTo>
                  <a:pt x="0" y="1075"/>
                </a:lnTo>
                <a:lnTo>
                  <a:pt x="127" y="0"/>
                </a:lnTo>
                <a:close/>
              </a:path>
            </a:pathLst>
          </a:custGeom>
          <a:solidFill>
            <a:srgbClr val="FFFFFF"/>
          </a:solidFill>
          <a:ln w="9525">
            <a:noFill/>
            <a:round/>
            <a:headEnd/>
            <a:tailEnd/>
          </a:ln>
        </p:spPr>
        <p:txBody>
          <a:bodyPr/>
          <a:lstStyle/>
          <a:p>
            <a:pPr fontAlgn="base">
              <a:spcBef>
                <a:spcPct val="0"/>
              </a:spcBef>
              <a:spcAft>
                <a:spcPct val="0"/>
              </a:spcAft>
            </a:pPr>
            <a:endParaRPr lang="zh-CN" altLang="en-US" smtClean="0">
              <a:solidFill>
                <a:srgbClr val="FFFFFF"/>
              </a:solidFill>
              <a:latin typeface="Arial" charset="0"/>
            </a:endParaRPr>
          </a:p>
        </p:txBody>
      </p:sp>
      <p:sp>
        <p:nvSpPr>
          <p:cNvPr id="14" name="Line 19"/>
          <p:cNvSpPr>
            <a:spLocks noChangeShapeType="1"/>
          </p:cNvSpPr>
          <p:nvPr/>
        </p:nvSpPr>
        <p:spPr bwMode="auto">
          <a:xfrm flipH="1">
            <a:off x="1374778" y="3453119"/>
            <a:ext cx="200025" cy="1188244"/>
          </a:xfrm>
          <a:prstGeom prst="line">
            <a:avLst/>
          </a:prstGeom>
          <a:noFill/>
          <a:ln w="33338">
            <a:solidFill>
              <a:schemeClr val="bg1"/>
            </a:solidFill>
            <a:miter lim="800000"/>
            <a:headEnd/>
            <a:tailEnd/>
          </a:ln>
        </p:spPr>
        <p:txBody>
          <a:bodyPr/>
          <a:lstStyle/>
          <a:p>
            <a:pPr fontAlgn="base">
              <a:spcBef>
                <a:spcPct val="0"/>
              </a:spcBef>
              <a:spcAft>
                <a:spcPct val="0"/>
              </a:spcAft>
            </a:pPr>
            <a:endParaRPr lang="zh-CN" altLang="en-US" smtClean="0">
              <a:solidFill>
                <a:srgbClr val="FFFFFF"/>
              </a:solidFill>
              <a:latin typeface="Arial" charset="0"/>
            </a:endParaRPr>
          </a:p>
        </p:txBody>
      </p:sp>
      <p:sp>
        <p:nvSpPr>
          <p:cNvPr id="15" name="Freeform 20"/>
          <p:cNvSpPr>
            <a:spLocks/>
          </p:cNvSpPr>
          <p:nvPr/>
        </p:nvSpPr>
        <p:spPr bwMode="auto">
          <a:xfrm>
            <a:off x="2717800" y="3274526"/>
            <a:ext cx="7938" cy="1806178"/>
          </a:xfrm>
          <a:custGeom>
            <a:avLst/>
            <a:gdLst>
              <a:gd name="T0" fmla="*/ 0 w 5"/>
              <a:gd name="T1" fmla="*/ 0 h 1517"/>
              <a:gd name="T2" fmla="*/ 5 w 5"/>
              <a:gd name="T3" fmla="*/ 1517 h 1517"/>
              <a:gd name="T4" fmla="*/ 0 w 5"/>
              <a:gd name="T5" fmla="*/ 0 h 1517"/>
              <a:gd name="T6" fmla="*/ 0 60000 65536"/>
              <a:gd name="T7" fmla="*/ 0 60000 65536"/>
              <a:gd name="T8" fmla="*/ 0 60000 65536"/>
              <a:gd name="T9" fmla="*/ 0 w 5"/>
              <a:gd name="T10" fmla="*/ 0 h 1517"/>
              <a:gd name="T11" fmla="*/ 5 w 5"/>
              <a:gd name="T12" fmla="*/ 1517 h 1517"/>
            </a:gdLst>
            <a:ahLst/>
            <a:cxnLst>
              <a:cxn ang="T6">
                <a:pos x="T0" y="T1"/>
              </a:cxn>
              <a:cxn ang="T7">
                <a:pos x="T2" y="T3"/>
              </a:cxn>
              <a:cxn ang="T8">
                <a:pos x="T4" y="T5"/>
              </a:cxn>
            </a:cxnLst>
            <a:rect l="T9" t="T10" r="T11" b="T12"/>
            <a:pathLst>
              <a:path w="5" h="1517">
                <a:moveTo>
                  <a:pt x="0" y="0"/>
                </a:moveTo>
                <a:lnTo>
                  <a:pt x="5" y="1517"/>
                </a:lnTo>
                <a:lnTo>
                  <a:pt x="0" y="0"/>
                </a:lnTo>
                <a:close/>
              </a:path>
            </a:pathLst>
          </a:custGeom>
          <a:solidFill>
            <a:srgbClr val="FFFFFF"/>
          </a:solidFill>
          <a:ln w="9525">
            <a:noFill/>
            <a:round/>
            <a:headEnd/>
            <a:tailEnd/>
          </a:ln>
        </p:spPr>
        <p:txBody>
          <a:bodyPr/>
          <a:lstStyle/>
          <a:p>
            <a:pPr fontAlgn="base">
              <a:spcBef>
                <a:spcPct val="0"/>
              </a:spcBef>
              <a:spcAft>
                <a:spcPct val="0"/>
              </a:spcAft>
            </a:pPr>
            <a:endParaRPr lang="zh-CN" altLang="en-US" smtClean="0">
              <a:solidFill>
                <a:srgbClr val="FFFFFF"/>
              </a:solidFill>
              <a:latin typeface="Arial" charset="0"/>
            </a:endParaRPr>
          </a:p>
        </p:txBody>
      </p:sp>
      <p:sp>
        <p:nvSpPr>
          <p:cNvPr id="16" name="Line 21"/>
          <p:cNvSpPr>
            <a:spLocks noChangeShapeType="1"/>
          </p:cNvSpPr>
          <p:nvPr/>
        </p:nvSpPr>
        <p:spPr bwMode="auto">
          <a:xfrm>
            <a:off x="2587625" y="3274526"/>
            <a:ext cx="7938" cy="1806178"/>
          </a:xfrm>
          <a:prstGeom prst="line">
            <a:avLst/>
          </a:prstGeom>
          <a:noFill/>
          <a:ln w="33338">
            <a:solidFill>
              <a:schemeClr val="bg1"/>
            </a:solidFill>
            <a:miter lim="800000"/>
            <a:headEnd/>
            <a:tailEnd/>
          </a:ln>
        </p:spPr>
        <p:txBody>
          <a:bodyPr/>
          <a:lstStyle/>
          <a:p>
            <a:pPr fontAlgn="base">
              <a:spcBef>
                <a:spcPct val="0"/>
              </a:spcBef>
              <a:spcAft>
                <a:spcPct val="0"/>
              </a:spcAft>
            </a:pPr>
            <a:endParaRPr lang="zh-CN" altLang="en-US" smtClean="0">
              <a:solidFill>
                <a:srgbClr val="FFFFFF"/>
              </a:solidFill>
              <a:latin typeface="Arial" charset="0"/>
            </a:endParaRPr>
          </a:p>
        </p:txBody>
      </p:sp>
      <p:sp>
        <p:nvSpPr>
          <p:cNvPr id="17" name="Oval 22"/>
          <p:cNvSpPr>
            <a:spLocks noChangeArrowheads="1"/>
          </p:cNvSpPr>
          <p:nvPr/>
        </p:nvSpPr>
        <p:spPr bwMode="auto">
          <a:xfrm>
            <a:off x="4716019" y="1405244"/>
            <a:ext cx="1008109" cy="978694"/>
          </a:xfrm>
          <a:prstGeom prst="ellipse">
            <a:avLst/>
          </a:prstGeom>
          <a:noFill/>
          <a:ln w="33338">
            <a:solidFill>
              <a:srgbClr val="FFFFFF"/>
            </a:solidFill>
            <a:miter lim="800000"/>
            <a:headEnd/>
            <a:tailEnd/>
          </a:ln>
        </p:spPr>
        <p:txBody>
          <a:bodyPr/>
          <a:lstStyle/>
          <a:p>
            <a:pPr fontAlgn="base">
              <a:spcBef>
                <a:spcPct val="0"/>
              </a:spcBef>
              <a:spcAft>
                <a:spcPct val="0"/>
              </a:spcAft>
            </a:pPr>
            <a:endParaRPr lang="zh-CN" altLang="en-US" sz="2000" b="1" dirty="0" smtClean="0">
              <a:solidFill>
                <a:prstClr val="white"/>
              </a:solidFill>
              <a:latin typeface="微软雅黑" pitchFamily="34" charset="-122"/>
              <a:ea typeface="微软雅黑" pitchFamily="34" charset="-122"/>
            </a:endParaRPr>
          </a:p>
        </p:txBody>
      </p:sp>
      <p:sp>
        <p:nvSpPr>
          <p:cNvPr id="19" name="Oval 25"/>
          <p:cNvSpPr>
            <a:spLocks noChangeArrowheads="1"/>
          </p:cNvSpPr>
          <p:nvPr/>
        </p:nvSpPr>
        <p:spPr bwMode="auto">
          <a:xfrm>
            <a:off x="4944003" y="2678027"/>
            <a:ext cx="564102" cy="523876"/>
          </a:xfrm>
          <a:prstGeom prst="ellipse">
            <a:avLst/>
          </a:prstGeom>
          <a:solidFill>
            <a:schemeClr val="accent1"/>
          </a:solidFill>
          <a:ln w="33338">
            <a:solidFill>
              <a:srgbClr val="FFFFFF"/>
            </a:solidFill>
            <a:miter lim="800000"/>
            <a:headEnd/>
            <a:tailEnd/>
          </a:ln>
        </p:spPr>
        <p:txBody>
          <a:bodyPr/>
          <a:lstStyle/>
          <a:p>
            <a:pPr fontAlgn="base">
              <a:spcBef>
                <a:spcPct val="0"/>
              </a:spcBef>
              <a:spcAft>
                <a:spcPct val="0"/>
              </a:spcAft>
            </a:pPr>
            <a:endParaRPr lang="zh-CN" altLang="en-US" smtClean="0">
              <a:solidFill>
                <a:srgbClr val="000000"/>
              </a:solidFill>
              <a:latin typeface="Arial" pitchFamily="34" charset="0"/>
            </a:endParaRPr>
          </a:p>
        </p:txBody>
      </p:sp>
      <p:grpSp>
        <p:nvGrpSpPr>
          <p:cNvPr id="21" name="Group 63"/>
          <p:cNvGrpSpPr>
            <a:grpSpLocks/>
          </p:cNvGrpSpPr>
          <p:nvPr/>
        </p:nvGrpSpPr>
        <p:grpSpPr bwMode="auto">
          <a:xfrm>
            <a:off x="4944004" y="3469789"/>
            <a:ext cx="564100" cy="523875"/>
            <a:chOff x="3073" y="2610"/>
            <a:chExt cx="438" cy="440"/>
          </a:xfrm>
        </p:grpSpPr>
        <p:sp>
          <p:nvSpPr>
            <p:cNvPr id="22" name="Rectangle 28"/>
            <p:cNvSpPr>
              <a:spLocks noChangeArrowheads="1"/>
            </p:cNvSpPr>
            <p:nvPr/>
          </p:nvSpPr>
          <p:spPr bwMode="auto">
            <a:xfrm>
              <a:off x="3181" y="2748"/>
              <a:ext cx="222" cy="164"/>
            </a:xfrm>
            <a:prstGeom prst="rect">
              <a:avLst/>
            </a:prstGeom>
            <a:solidFill>
              <a:srgbClr val="FFFFFF"/>
            </a:solidFill>
            <a:ln w="11113">
              <a:noFill/>
              <a:miter lim="800000"/>
              <a:headEnd/>
              <a:tailEnd/>
            </a:ln>
          </p:spPr>
          <p:txBody>
            <a:bodyPr/>
            <a:lstStyle/>
            <a:p>
              <a:pPr fontAlgn="base">
                <a:spcBef>
                  <a:spcPct val="0"/>
                </a:spcBef>
                <a:spcAft>
                  <a:spcPct val="0"/>
                </a:spcAft>
              </a:pPr>
              <a:endParaRPr lang="zh-CN" altLang="en-US" smtClean="0">
                <a:solidFill>
                  <a:srgbClr val="000000"/>
                </a:solidFill>
                <a:latin typeface="Arial" pitchFamily="34" charset="0"/>
              </a:endParaRPr>
            </a:p>
          </p:txBody>
        </p:sp>
        <p:sp>
          <p:nvSpPr>
            <p:cNvPr id="23" name="Freeform 29"/>
            <p:cNvSpPr>
              <a:spLocks/>
            </p:cNvSpPr>
            <p:nvPr/>
          </p:nvSpPr>
          <p:spPr bwMode="auto">
            <a:xfrm>
              <a:off x="3182" y="2748"/>
              <a:ext cx="220" cy="110"/>
            </a:xfrm>
            <a:custGeom>
              <a:avLst/>
              <a:gdLst>
                <a:gd name="T0" fmla="*/ 0 w 278"/>
                <a:gd name="T1" fmla="*/ 0 h 140"/>
                <a:gd name="T2" fmla="*/ 138 w 278"/>
                <a:gd name="T3" fmla="*/ 140 h 140"/>
                <a:gd name="T4" fmla="*/ 278 w 278"/>
                <a:gd name="T5" fmla="*/ 0 h 140"/>
                <a:gd name="T6" fmla="*/ 0 w 278"/>
                <a:gd name="T7" fmla="*/ 0 h 140"/>
                <a:gd name="T8" fmla="*/ 0 60000 65536"/>
                <a:gd name="T9" fmla="*/ 0 60000 65536"/>
                <a:gd name="T10" fmla="*/ 0 60000 65536"/>
                <a:gd name="T11" fmla="*/ 0 60000 65536"/>
                <a:gd name="T12" fmla="*/ 0 w 278"/>
                <a:gd name="T13" fmla="*/ 0 h 140"/>
                <a:gd name="T14" fmla="*/ 278 w 278"/>
                <a:gd name="T15" fmla="*/ 140 h 140"/>
              </a:gdLst>
              <a:ahLst/>
              <a:cxnLst>
                <a:cxn ang="T8">
                  <a:pos x="T0" y="T1"/>
                </a:cxn>
                <a:cxn ang="T9">
                  <a:pos x="T2" y="T3"/>
                </a:cxn>
                <a:cxn ang="T10">
                  <a:pos x="T4" y="T5"/>
                </a:cxn>
                <a:cxn ang="T11">
                  <a:pos x="T6" y="T7"/>
                </a:cxn>
              </a:cxnLst>
              <a:rect l="T12" t="T13" r="T14" b="T15"/>
              <a:pathLst>
                <a:path w="278" h="140">
                  <a:moveTo>
                    <a:pt x="0" y="0"/>
                  </a:moveTo>
                  <a:lnTo>
                    <a:pt x="138" y="140"/>
                  </a:lnTo>
                  <a:lnTo>
                    <a:pt x="278" y="0"/>
                  </a:lnTo>
                  <a:lnTo>
                    <a:pt x="0" y="0"/>
                  </a:lnTo>
                  <a:close/>
                </a:path>
              </a:pathLst>
            </a:custGeom>
            <a:solidFill>
              <a:srgbClr val="FFFFFF"/>
            </a:solidFill>
            <a:ln w="19050" cap="flat" cmpd="sng">
              <a:solidFill>
                <a:schemeClr val="accent1"/>
              </a:solidFill>
              <a:prstDash val="solid"/>
              <a:miter lim="800000"/>
              <a:headEnd/>
              <a:tailEnd/>
            </a:ln>
          </p:spPr>
          <p:txBody>
            <a:bodyPr/>
            <a:lstStyle/>
            <a:p>
              <a:pPr fontAlgn="base">
                <a:spcBef>
                  <a:spcPct val="0"/>
                </a:spcBef>
                <a:spcAft>
                  <a:spcPct val="0"/>
                </a:spcAft>
              </a:pPr>
              <a:endParaRPr lang="zh-CN" altLang="en-US" smtClean="0">
                <a:solidFill>
                  <a:srgbClr val="FFFFFF"/>
                </a:solidFill>
                <a:latin typeface="Arial" charset="0"/>
              </a:endParaRPr>
            </a:p>
          </p:txBody>
        </p:sp>
        <p:sp>
          <p:nvSpPr>
            <p:cNvPr id="24" name="Oval 27"/>
            <p:cNvSpPr>
              <a:spLocks noChangeArrowheads="1"/>
            </p:cNvSpPr>
            <p:nvPr/>
          </p:nvSpPr>
          <p:spPr bwMode="auto">
            <a:xfrm>
              <a:off x="3073" y="2610"/>
              <a:ext cx="438" cy="440"/>
            </a:xfrm>
            <a:prstGeom prst="ellipse">
              <a:avLst/>
            </a:prstGeom>
            <a:solidFill>
              <a:schemeClr val="accent1"/>
            </a:solidFill>
            <a:ln w="33338">
              <a:solidFill>
                <a:srgbClr val="FFFFFF"/>
              </a:solidFill>
              <a:miter lim="800000"/>
              <a:headEnd/>
              <a:tailEnd/>
            </a:ln>
          </p:spPr>
          <p:txBody>
            <a:bodyPr/>
            <a:lstStyle/>
            <a:p>
              <a:pPr fontAlgn="base">
                <a:spcBef>
                  <a:spcPct val="0"/>
                </a:spcBef>
                <a:spcAft>
                  <a:spcPct val="0"/>
                </a:spcAft>
              </a:pPr>
              <a:endParaRPr lang="zh-CN" altLang="en-US" smtClean="0">
                <a:solidFill>
                  <a:srgbClr val="000000"/>
                </a:solidFill>
                <a:latin typeface="Arial" pitchFamily="34" charset="0"/>
              </a:endParaRPr>
            </a:p>
          </p:txBody>
        </p:sp>
      </p:grpSp>
      <p:grpSp>
        <p:nvGrpSpPr>
          <p:cNvPr id="25" name="Group 64"/>
          <p:cNvGrpSpPr>
            <a:grpSpLocks/>
          </p:cNvGrpSpPr>
          <p:nvPr/>
        </p:nvGrpSpPr>
        <p:grpSpPr bwMode="auto">
          <a:xfrm>
            <a:off x="4944004" y="4278223"/>
            <a:ext cx="564100" cy="521494"/>
            <a:chOff x="3073" y="3289"/>
            <a:chExt cx="438" cy="438"/>
          </a:xfrm>
        </p:grpSpPr>
        <p:sp>
          <p:nvSpPr>
            <p:cNvPr id="26" name="Freeform 32"/>
            <p:cNvSpPr>
              <a:spLocks/>
            </p:cNvSpPr>
            <p:nvPr/>
          </p:nvSpPr>
          <p:spPr bwMode="auto">
            <a:xfrm>
              <a:off x="3173" y="3389"/>
              <a:ext cx="240" cy="241"/>
            </a:xfrm>
            <a:custGeom>
              <a:avLst/>
              <a:gdLst>
                <a:gd name="T0" fmla="*/ 303 w 303"/>
                <a:gd name="T1" fmla="*/ 263 h 305"/>
                <a:gd name="T2" fmla="*/ 171 w 303"/>
                <a:gd name="T3" fmla="*/ 131 h 305"/>
                <a:gd name="T4" fmla="*/ 223 w 303"/>
                <a:gd name="T5" fmla="*/ 77 h 305"/>
                <a:gd name="T6" fmla="*/ 0 w 303"/>
                <a:gd name="T7" fmla="*/ 0 h 305"/>
                <a:gd name="T8" fmla="*/ 76 w 303"/>
                <a:gd name="T9" fmla="*/ 224 h 305"/>
                <a:gd name="T10" fmla="*/ 129 w 303"/>
                <a:gd name="T11" fmla="*/ 170 h 305"/>
                <a:gd name="T12" fmla="*/ 262 w 303"/>
                <a:gd name="T13" fmla="*/ 305 h 305"/>
                <a:gd name="T14" fmla="*/ 303 w 303"/>
                <a:gd name="T15" fmla="*/ 263 h 305"/>
                <a:gd name="T16" fmla="*/ 0 60000 65536"/>
                <a:gd name="T17" fmla="*/ 0 60000 65536"/>
                <a:gd name="T18" fmla="*/ 0 60000 65536"/>
                <a:gd name="T19" fmla="*/ 0 60000 65536"/>
                <a:gd name="T20" fmla="*/ 0 60000 65536"/>
                <a:gd name="T21" fmla="*/ 0 60000 65536"/>
                <a:gd name="T22" fmla="*/ 0 60000 65536"/>
                <a:gd name="T23" fmla="*/ 0 60000 65536"/>
                <a:gd name="T24" fmla="*/ 0 w 303"/>
                <a:gd name="T25" fmla="*/ 0 h 305"/>
                <a:gd name="T26" fmla="*/ 303 w 303"/>
                <a:gd name="T27" fmla="*/ 305 h 30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03" h="305">
                  <a:moveTo>
                    <a:pt x="303" y="263"/>
                  </a:moveTo>
                  <a:lnTo>
                    <a:pt x="171" y="131"/>
                  </a:lnTo>
                  <a:lnTo>
                    <a:pt x="223" y="77"/>
                  </a:lnTo>
                  <a:lnTo>
                    <a:pt x="0" y="0"/>
                  </a:lnTo>
                  <a:lnTo>
                    <a:pt x="76" y="224"/>
                  </a:lnTo>
                  <a:lnTo>
                    <a:pt x="129" y="170"/>
                  </a:lnTo>
                  <a:lnTo>
                    <a:pt x="262" y="305"/>
                  </a:lnTo>
                  <a:lnTo>
                    <a:pt x="303" y="263"/>
                  </a:lnTo>
                  <a:close/>
                </a:path>
              </a:pathLst>
            </a:custGeom>
            <a:solidFill>
              <a:schemeClr val="bg1"/>
            </a:solidFill>
            <a:ln w="11113" cap="flat">
              <a:noFill/>
              <a:prstDash val="solid"/>
              <a:miter lim="800000"/>
              <a:headEnd/>
              <a:tailEnd/>
            </a:ln>
          </p:spPr>
          <p:txBody>
            <a:bodyPr/>
            <a:lstStyle/>
            <a:p>
              <a:pPr fontAlgn="base">
                <a:spcBef>
                  <a:spcPct val="0"/>
                </a:spcBef>
                <a:spcAft>
                  <a:spcPct val="0"/>
                </a:spcAft>
              </a:pPr>
              <a:endParaRPr lang="zh-CN" altLang="en-US" smtClean="0">
                <a:solidFill>
                  <a:srgbClr val="FFFFFF"/>
                </a:solidFill>
                <a:latin typeface="Arial" charset="0"/>
              </a:endParaRPr>
            </a:p>
          </p:txBody>
        </p:sp>
        <p:sp>
          <p:nvSpPr>
            <p:cNvPr id="27" name="Oval 30"/>
            <p:cNvSpPr>
              <a:spLocks noChangeArrowheads="1"/>
            </p:cNvSpPr>
            <p:nvPr/>
          </p:nvSpPr>
          <p:spPr bwMode="auto">
            <a:xfrm>
              <a:off x="3073" y="3289"/>
              <a:ext cx="438" cy="438"/>
            </a:xfrm>
            <a:prstGeom prst="ellipse">
              <a:avLst/>
            </a:prstGeom>
            <a:solidFill>
              <a:schemeClr val="accent1"/>
            </a:solidFill>
            <a:ln w="33338">
              <a:solidFill>
                <a:srgbClr val="FFFFFF"/>
              </a:solidFill>
              <a:miter lim="800000"/>
              <a:headEnd/>
              <a:tailEnd/>
            </a:ln>
          </p:spPr>
          <p:txBody>
            <a:bodyPr/>
            <a:lstStyle/>
            <a:p>
              <a:pPr fontAlgn="base">
                <a:spcBef>
                  <a:spcPct val="0"/>
                </a:spcBef>
                <a:spcAft>
                  <a:spcPct val="0"/>
                </a:spcAft>
              </a:pPr>
              <a:endParaRPr lang="zh-CN" altLang="en-US" smtClean="0">
                <a:solidFill>
                  <a:srgbClr val="000000"/>
                </a:solidFill>
                <a:latin typeface="Arial" pitchFamily="34" charset="0"/>
              </a:endParaRPr>
            </a:p>
          </p:txBody>
        </p:sp>
      </p:grpSp>
      <p:sp>
        <p:nvSpPr>
          <p:cNvPr id="28" name="Line 43"/>
          <p:cNvSpPr>
            <a:spLocks noChangeShapeType="1"/>
          </p:cNvSpPr>
          <p:nvPr/>
        </p:nvSpPr>
        <p:spPr bwMode="auto">
          <a:xfrm>
            <a:off x="774700" y="3591233"/>
            <a:ext cx="1588" cy="1190"/>
          </a:xfrm>
          <a:prstGeom prst="line">
            <a:avLst/>
          </a:prstGeom>
          <a:noFill/>
          <a:ln w="9525">
            <a:noFill/>
            <a:round/>
            <a:headEnd/>
            <a:tailEnd/>
          </a:ln>
        </p:spPr>
        <p:txBody>
          <a:bodyPr/>
          <a:lstStyle/>
          <a:p>
            <a:pPr fontAlgn="base">
              <a:spcBef>
                <a:spcPct val="0"/>
              </a:spcBef>
              <a:spcAft>
                <a:spcPct val="0"/>
              </a:spcAft>
            </a:pPr>
            <a:endParaRPr lang="zh-CN" altLang="en-US" smtClean="0">
              <a:solidFill>
                <a:srgbClr val="FFFFFF"/>
              </a:solidFill>
              <a:latin typeface="Arial" charset="0"/>
            </a:endParaRPr>
          </a:p>
        </p:txBody>
      </p:sp>
      <p:sp>
        <p:nvSpPr>
          <p:cNvPr id="29" name="Line 45"/>
          <p:cNvSpPr>
            <a:spLocks noChangeShapeType="1"/>
          </p:cNvSpPr>
          <p:nvPr/>
        </p:nvSpPr>
        <p:spPr bwMode="auto">
          <a:xfrm>
            <a:off x="3741739" y="1623129"/>
            <a:ext cx="1587" cy="1191"/>
          </a:xfrm>
          <a:prstGeom prst="line">
            <a:avLst/>
          </a:prstGeom>
          <a:noFill/>
          <a:ln w="9525">
            <a:noFill/>
            <a:round/>
            <a:headEnd/>
            <a:tailEnd/>
          </a:ln>
        </p:spPr>
        <p:txBody>
          <a:bodyPr/>
          <a:lstStyle/>
          <a:p>
            <a:pPr fontAlgn="base">
              <a:spcBef>
                <a:spcPct val="0"/>
              </a:spcBef>
              <a:spcAft>
                <a:spcPct val="0"/>
              </a:spcAft>
            </a:pPr>
            <a:endParaRPr lang="zh-CN" altLang="en-US" smtClean="0">
              <a:solidFill>
                <a:srgbClr val="FFFFFF"/>
              </a:solidFill>
              <a:latin typeface="Arial" charset="0"/>
            </a:endParaRPr>
          </a:p>
        </p:txBody>
      </p:sp>
      <p:sp>
        <p:nvSpPr>
          <p:cNvPr id="30" name="Freeform 11"/>
          <p:cNvSpPr>
            <a:spLocks/>
          </p:cNvSpPr>
          <p:nvPr/>
        </p:nvSpPr>
        <p:spPr bwMode="auto">
          <a:xfrm>
            <a:off x="606428" y="3450738"/>
            <a:ext cx="981075" cy="198834"/>
          </a:xfrm>
          <a:custGeom>
            <a:avLst/>
            <a:gdLst>
              <a:gd name="T0" fmla="*/ 0 w 618"/>
              <a:gd name="T1" fmla="*/ 167 h 167"/>
              <a:gd name="T2" fmla="*/ 616 w 618"/>
              <a:gd name="T3" fmla="*/ 20 h 167"/>
              <a:gd name="T4" fmla="*/ 618 w 618"/>
              <a:gd name="T5" fmla="*/ 0 h 167"/>
              <a:gd name="T6" fmla="*/ 2 w 618"/>
              <a:gd name="T7" fmla="*/ 153 h 167"/>
              <a:gd name="T8" fmla="*/ 0 60000 65536"/>
              <a:gd name="T9" fmla="*/ 0 60000 65536"/>
              <a:gd name="T10" fmla="*/ 0 60000 65536"/>
              <a:gd name="T11" fmla="*/ 0 60000 65536"/>
              <a:gd name="T12" fmla="*/ 0 w 618"/>
              <a:gd name="T13" fmla="*/ 0 h 167"/>
              <a:gd name="T14" fmla="*/ 618 w 618"/>
              <a:gd name="T15" fmla="*/ 167 h 167"/>
            </a:gdLst>
            <a:ahLst/>
            <a:cxnLst>
              <a:cxn ang="T8">
                <a:pos x="T0" y="T1"/>
              </a:cxn>
              <a:cxn ang="T9">
                <a:pos x="T2" y="T3"/>
              </a:cxn>
              <a:cxn ang="T10">
                <a:pos x="T4" y="T5"/>
              </a:cxn>
              <a:cxn ang="T11">
                <a:pos x="T6" y="T7"/>
              </a:cxn>
            </a:cxnLst>
            <a:rect l="T12" t="T13" r="T14" b="T15"/>
            <a:pathLst>
              <a:path w="618" h="167">
                <a:moveTo>
                  <a:pt x="0" y="167"/>
                </a:moveTo>
                <a:lnTo>
                  <a:pt x="616" y="20"/>
                </a:lnTo>
                <a:lnTo>
                  <a:pt x="618" y="0"/>
                </a:lnTo>
                <a:lnTo>
                  <a:pt x="2" y="153"/>
                </a:lnTo>
              </a:path>
            </a:pathLst>
          </a:custGeom>
          <a:solidFill>
            <a:schemeClr val="bg1"/>
          </a:solidFill>
          <a:ln w="11113" cap="flat">
            <a:solidFill>
              <a:schemeClr val="bg1"/>
            </a:solidFill>
            <a:prstDash val="solid"/>
            <a:miter lim="800000"/>
            <a:headEnd/>
            <a:tailEnd/>
          </a:ln>
        </p:spPr>
        <p:txBody>
          <a:bodyPr/>
          <a:lstStyle/>
          <a:p>
            <a:pPr fontAlgn="base">
              <a:spcBef>
                <a:spcPct val="0"/>
              </a:spcBef>
              <a:spcAft>
                <a:spcPct val="0"/>
              </a:spcAft>
            </a:pPr>
            <a:endParaRPr lang="zh-CN" altLang="en-US" smtClean="0">
              <a:solidFill>
                <a:srgbClr val="FFFFFF"/>
              </a:solidFill>
              <a:latin typeface="Arial" charset="0"/>
            </a:endParaRPr>
          </a:p>
        </p:txBody>
      </p:sp>
      <p:sp>
        <p:nvSpPr>
          <p:cNvPr id="31" name="Freeform 13"/>
          <p:cNvSpPr>
            <a:spLocks/>
          </p:cNvSpPr>
          <p:nvPr/>
        </p:nvSpPr>
        <p:spPr bwMode="auto">
          <a:xfrm>
            <a:off x="1555750" y="3172132"/>
            <a:ext cx="1566863" cy="309563"/>
          </a:xfrm>
          <a:custGeom>
            <a:avLst/>
            <a:gdLst>
              <a:gd name="T0" fmla="*/ 0 w 987"/>
              <a:gd name="T1" fmla="*/ 260 h 260"/>
              <a:gd name="T2" fmla="*/ 985 w 987"/>
              <a:gd name="T3" fmla="*/ 19 h 260"/>
              <a:gd name="T4" fmla="*/ 987 w 987"/>
              <a:gd name="T5" fmla="*/ 0 h 260"/>
              <a:gd name="T6" fmla="*/ 8 w 987"/>
              <a:gd name="T7" fmla="*/ 238 h 260"/>
              <a:gd name="T8" fmla="*/ 0 60000 65536"/>
              <a:gd name="T9" fmla="*/ 0 60000 65536"/>
              <a:gd name="T10" fmla="*/ 0 60000 65536"/>
              <a:gd name="T11" fmla="*/ 0 60000 65536"/>
              <a:gd name="T12" fmla="*/ 0 w 987"/>
              <a:gd name="T13" fmla="*/ 0 h 260"/>
              <a:gd name="T14" fmla="*/ 987 w 987"/>
              <a:gd name="T15" fmla="*/ 260 h 260"/>
            </a:gdLst>
            <a:ahLst/>
            <a:cxnLst>
              <a:cxn ang="T8">
                <a:pos x="T0" y="T1"/>
              </a:cxn>
              <a:cxn ang="T9">
                <a:pos x="T2" y="T3"/>
              </a:cxn>
              <a:cxn ang="T10">
                <a:pos x="T4" y="T5"/>
              </a:cxn>
              <a:cxn ang="T11">
                <a:pos x="T6" y="T7"/>
              </a:cxn>
            </a:cxnLst>
            <a:rect l="T12" t="T13" r="T14" b="T15"/>
            <a:pathLst>
              <a:path w="987" h="260">
                <a:moveTo>
                  <a:pt x="0" y="260"/>
                </a:moveTo>
                <a:lnTo>
                  <a:pt x="985" y="19"/>
                </a:lnTo>
                <a:lnTo>
                  <a:pt x="987" y="0"/>
                </a:lnTo>
                <a:lnTo>
                  <a:pt x="8" y="238"/>
                </a:lnTo>
              </a:path>
            </a:pathLst>
          </a:custGeom>
          <a:solidFill>
            <a:schemeClr val="bg1"/>
          </a:solidFill>
          <a:ln w="11113" cap="flat" cmpd="sng">
            <a:solidFill>
              <a:schemeClr val="bg1"/>
            </a:solidFill>
            <a:prstDash val="solid"/>
            <a:miter lim="800000"/>
            <a:headEnd type="none" w="med" len="med"/>
            <a:tailEnd type="none" w="med" len="med"/>
          </a:ln>
        </p:spPr>
        <p:txBody>
          <a:bodyPr/>
          <a:lstStyle/>
          <a:p>
            <a:pPr fontAlgn="base">
              <a:spcBef>
                <a:spcPct val="0"/>
              </a:spcBef>
              <a:spcAft>
                <a:spcPct val="0"/>
              </a:spcAft>
            </a:pPr>
            <a:endParaRPr lang="zh-CN" altLang="en-US" smtClean="0">
              <a:solidFill>
                <a:srgbClr val="FFFFFF"/>
              </a:solidFill>
              <a:latin typeface="Arial" charset="0"/>
            </a:endParaRPr>
          </a:p>
        </p:txBody>
      </p:sp>
      <p:sp>
        <p:nvSpPr>
          <p:cNvPr id="32" name="Freeform 15"/>
          <p:cNvSpPr>
            <a:spLocks/>
          </p:cNvSpPr>
          <p:nvPr/>
        </p:nvSpPr>
        <p:spPr bwMode="auto">
          <a:xfrm>
            <a:off x="712791" y="1658848"/>
            <a:ext cx="2541587" cy="845344"/>
          </a:xfrm>
          <a:custGeom>
            <a:avLst/>
            <a:gdLst>
              <a:gd name="T0" fmla="*/ 1002 w 1002"/>
              <a:gd name="T1" fmla="*/ 3 h 396"/>
              <a:gd name="T2" fmla="*/ 997 w 1002"/>
              <a:gd name="T3" fmla="*/ 12 h 396"/>
              <a:gd name="T4" fmla="*/ 993 w 1002"/>
              <a:gd name="T5" fmla="*/ 11 h 396"/>
              <a:gd name="T6" fmla="*/ 982 w 1002"/>
              <a:gd name="T7" fmla="*/ 9 h 396"/>
              <a:gd name="T8" fmla="*/ 967 w 1002"/>
              <a:gd name="T9" fmla="*/ 9 h 396"/>
              <a:gd name="T10" fmla="*/ 953 w 1002"/>
              <a:gd name="T11" fmla="*/ 11 h 396"/>
              <a:gd name="T12" fmla="*/ 939 w 1002"/>
              <a:gd name="T13" fmla="*/ 16 h 396"/>
              <a:gd name="T14" fmla="*/ 424 w 1002"/>
              <a:gd name="T15" fmla="*/ 224 h 396"/>
              <a:gd name="T16" fmla="*/ 376 w 1002"/>
              <a:gd name="T17" fmla="*/ 244 h 396"/>
              <a:gd name="T18" fmla="*/ 1 w 1002"/>
              <a:gd name="T19" fmla="*/ 396 h 396"/>
              <a:gd name="T20" fmla="*/ 0 w 1002"/>
              <a:gd name="T21" fmla="*/ 390 h 396"/>
              <a:gd name="T22" fmla="*/ 377 w 1002"/>
              <a:gd name="T23" fmla="*/ 237 h 396"/>
              <a:gd name="T24" fmla="*/ 424 w 1002"/>
              <a:gd name="T25" fmla="*/ 218 h 396"/>
              <a:gd name="T26" fmla="*/ 938 w 1002"/>
              <a:gd name="T27" fmla="*/ 8 h 396"/>
              <a:gd name="T28" fmla="*/ 954 w 1002"/>
              <a:gd name="T29" fmla="*/ 3 h 396"/>
              <a:gd name="T30" fmla="*/ 971 w 1002"/>
              <a:gd name="T31" fmla="*/ 1 h 396"/>
              <a:gd name="T32" fmla="*/ 987 w 1002"/>
              <a:gd name="T33" fmla="*/ 0 h 396"/>
              <a:gd name="T34" fmla="*/ 1000 w 1002"/>
              <a:gd name="T35" fmla="*/ 3 h 396"/>
              <a:gd name="T36" fmla="*/ 1002 w 1002"/>
              <a:gd name="T37" fmla="*/ 3 h 39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02"/>
              <a:gd name="T58" fmla="*/ 0 h 396"/>
              <a:gd name="T59" fmla="*/ 1002 w 1002"/>
              <a:gd name="T60" fmla="*/ 396 h 39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02" h="396">
                <a:moveTo>
                  <a:pt x="1002" y="3"/>
                </a:moveTo>
                <a:cubicBezTo>
                  <a:pt x="997" y="12"/>
                  <a:pt x="997" y="12"/>
                  <a:pt x="997" y="12"/>
                </a:cubicBezTo>
                <a:cubicBezTo>
                  <a:pt x="993" y="11"/>
                  <a:pt x="993" y="11"/>
                  <a:pt x="993" y="11"/>
                </a:cubicBezTo>
                <a:cubicBezTo>
                  <a:pt x="990" y="10"/>
                  <a:pt x="986" y="9"/>
                  <a:pt x="982" y="9"/>
                </a:cubicBezTo>
                <a:cubicBezTo>
                  <a:pt x="977" y="9"/>
                  <a:pt x="972" y="9"/>
                  <a:pt x="967" y="9"/>
                </a:cubicBezTo>
                <a:cubicBezTo>
                  <a:pt x="962" y="10"/>
                  <a:pt x="957" y="10"/>
                  <a:pt x="953" y="11"/>
                </a:cubicBezTo>
                <a:cubicBezTo>
                  <a:pt x="948" y="13"/>
                  <a:pt x="943" y="14"/>
                  <a:pt x="939" y="16"/>
                </a:cubicBezTo>
                <a:cubicBezTo>
                  <a:pt x="424" y="224"/>
                  <a:pt x="424" y="224"/>
                  <a:pt x="424" y="224"/>
                </a:cubicBezTo>
                <a:cubicBezTo>
                  <a:pt x="376" y="244"/>
                  <a:pt x="376" y="244"/>
                  <a:pt x="376" y="244"/>
                </a:cubicBezTo>
                <a:cubicBezTo>
                  <a:pt x="1" y="396"/>
                  <a:pt x="1" y="396"/>
                  <a:pt x="1" y="396"/>
                </a:cubicBezTo>
                <a:cubicBezTo>
                  <a:pt x="0" y="390"/>
                  <a:pt x="0" y="390"/>
                  <a:pt x="0" y="390"/>
                </a:cubicBezTo>
                <a:cubicBezTo>
                  <a:pt x="377" y="237"/>
                  <a:pt x="377" y="237"/>
                  <a:pt x="377" y="237"/>
                </a:cubicBezTo>
                <a:cubicBezTo>
                  <a:pt x="424" y="218"/>
                  <a:pt x="424" y="218"/>
                  <a:pt x="424" y="218"/>
                </a:cubicBezTo>
                <a:cubicBezTo>
                  <a:pt x="938" y="8"/>
                  <a:pt x="938" y="8"/>
                  <a:pt x="938" y="8"/>
                </a:cubicBezTo>
                <a:cubicBezTo>
                  <a:pt x="943" y="6"/>
                  <a:pt x="948" y="5"/>
                  <a:pt x="954" y="3"/>
                </a:cubicBezTo>
                <a:cubicBezTo>
                  <a:pt x="959" y="2"/>
                  <a:pt x="965" y="1"/>
                  <a:pt x="971" y="1"/>
                </a:cubicBezTo>
                <a:cubicBezTo>
                  <a:pt x="976" y="0"/>
                  <a:pt x="982" y="0"/>
                  <a:pt x="987" y="0"/>
                </a:cubicBezTo>
                <a:cubicBezTo>
                  <a:pt x="992" y="1"/>
                  <a:pt x="996" y="1"/>
                  <a:pt x="1000" y="3"/>
                </a:cubicBezTo>
                <a:cubicBezTo>
                  <a:pt x="1002" y="3"/>
                  <a:pt x="1002" y="3"/>
                  <a:pt x="1002" y="3"/>
                </a:cubicBezTo>
              </a:path>
            </a:pathLst>
          </a:custGeom>
          <a:solidFill>
            <a:schemeClr val="bg1"/>
          </a:solidFill>
          <a:ln w="11113" cap="flat" cmpd="sng">
            <a:solidFill>
              <a:schemeClr val="bg1"/>
            </a:solidFill>
            <a:prstDash val="solid"/>
            <a:miter lim="800000"/>
            <a:headEnd type="none" w="med" len="med"/>
            <a:tailEnd type="none" w="med" len="med"/>
          </a:ln>
        </p:spPr>
        <p:txBody>
          <a:bodyPr/>
          <a:lstStyle/>
          <a:p>
            <a:pPr fontAlgn="base">
              <a:spcBef>
                <a:spcPct val="0"/>
              </a:spcBef>
              <a:spcAft>
                <a:spcPct val="0"/>
              </a:spcAft>
            </a:pPr>
            <a:endParaRPr lang="zh-CN" altLang="en-US" smtClean="0">
              <a:solidFill>
                <a:srgbClr val="FFFFFF"/>
              </a:solidFill>
              <a:latin typeface="Arial" charset="0"/>
            </a:endParaRPr>
          </a:p>
        </p:txBody>
      </p:sp>
      <p:sp>
        <p:nvSpPr>
          <p:cNvPr id="33" name="Freeform 16"/>
          <p:cNvSpPr>
            <a:spLocks/>
          </p:cNvSpPr>
          <p:nvPr/>
        </p:nvSpPr>
        <p:spPr bwMode="auto">
          <a:xfrm>
            <a:off x="390525" y="2491095"/>
            <a:ext cx="325438" cy="1190625"/>
          </a:xfrm>
          <a:custGeom>
            <a:avLst/>
            <a:gdLst>
              <a:gd name="T0" fmla="*/ 128 w 128"/>
              <a:gd name="T1" fmla="*/ 6 h 558"/>
              <a:gd name="T2" fmla="*/ 124 w 128"/>
              <a:gd name="T3" fmla="*/ 7 h 558"/>
              <a:gd name="T4" fmla="*/ 118 w 128"/>
              <a:gd name="T5" fmla="*/ 11 h 558"/>
              <a:gd name="T6" fmla="*/ 112 w 128"/>
              <a:gd name="T7" fmla="*/ 17 h 558"/>
              <a:gd name="T8" fmla="*/ 108 w 128"/>
              <a:gd name="T9" fmla="*/ 24 h 558"/>
              <a:gd name="T10" fmla="*/ 106 w 128"/>
              <a:gd name="T11" fmla="*/ 31 h 558"/>
              <a:gd name="T12" fmla="*/ 64 w 128"/>
              <a:gd name="T13" fmla="*/ 240 h 558"/>
              <a:gd name="T14" fmla="*/ 55 w 128"/>
              <a:gd name="T15" fmla="*/ 287 h 558"/>
              <a:gd name="T16" fmla="*/ 7 w 128"/>
              <a:gd name="T17" fmla="*/ 530 h 558"/>
              <a:gd name="T18" fmla="*/ 6 w 128"/>
              <a:gd name="T19" fmla="*/ 539 h 558"/>
              <a:gd name="T20" fmla="*/ 8 w 128"/>
              <a:gd name="T21" fmla="*/ 545 h 558"/>
              <a:gd name="T22" fmla="*/ 13 w 128"/>
              <a:gd name="T23" fmla="*/ 549 h 558"/>
              <a:gd name="T24" fmla="*/ 19 w 128"/>
              <a:gd name="T25" fmla="*/ 550 h 558"/>
              <a:gd name="T26" fmla="*/ 86 w 128"/>
              <a:gd name="T27" fmla="*/ 535 h 558"/>
              <a:gd name="T28" fmla="*/ 85 w 128"/>
              <a:gd name="T29" fmla="*/ 543 h 558"/>
              <a:gd name="T30" fmla="*/ 17 w 128"/>
              <a:gd name="T31" fmla="*/ 558 h 558"/>
              <a:gd name="T32" fmla="*/ 9 w 128"/>
              <a:gd name="T33" fmla="*/ 557 h 558"/>
              <a:gd name="T34" fmla="*/ 3 w 128"/>
              <a:gd name="T35" fmla="*/ 552 h 558"/>
              <a:gd name="T36" fmla="*/ 0 w 128"/>
              <a:gd name="T37" fmla="*/ 543 h 558"/>
              <a:gd name="T38" fmla="*/ 1 w 128"/>
              <a:gd name="T39" fmla="*/ 531 h 558"/>
              <a:gd name="T40" fmla="*/ 49 w 128"/>
              <a:gd name="T41" fmla="*/ 289 h 558"/>
              <a:gd name="T42" fmla="*/ 58 w 128"/>
              <a:gd name="T43" fmla="*/ 242 h 558"/>
              <a:gd name="T44" fmla="*/ 100 w 128"/>
              <a:gd name="T45" fmla="*/ 33 h 558"/>
              <a:gd name="T46" fmla="*/ 104 w 128"/>
              <a:gd name="T47" fmla="*/ 23 h 558"/>
              <a:gd name="T48" fmla="*/ 110 w 128"/>
              <a:gd name="T49" fmla="*/ 14 h 558"/>
              <a:gd name="T50" fmla="*/ 117 w 128"/>
              <a:gd name="T51" fmla="*/ 6 h 558"/>
              <a:gd name="T52" fmla="*/ 126 w 128"/>
              <a:gd name="T53" fmla="*/ 1 h 558"/>
              <a:gd name="T54" fmla="*/ 127 w 128"/>
              <a:gd name="T55" fmla="*/ 0 h 558"/>
              <a:gd name="T56" fmla="*/ 128 w 128"/>
              <a:gd name="T57" fmla="*/ 6 h 55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28"/>
              <a:gd name="T88" fmla="*/ 0 h 558"/>
              <a:gd name="T89" fmla="*/ 128 w 128"/>
              <a:gd name="T90" fmla="*/ 558 h 55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28" h="558">
                <a:moveTo>
                  <a:pt x="128" y="6"/>
                </a:moveTo>
                <a:cubicBezTo>
                  <a:pt x="124" y="7"/>
                  <a:pt x="124" y="7"/>
                  <a:pt x="124" y="7"/>
                </a:cubicBezTo>
                <a:cubicBezTo>
                  <a:pt x="122" y="8"/>
                  <a:pt x="120" y="9"/>
                  <a:pt x="118" y="11"/>
                </a:cubicBezTo>
                <a:cubicBezTo>
                  <a:pt x="116" y="13"/>
                  <a:pt x="114" y="15"/>
                  <a:pt x="112" y="17"/>
                </a:cubicBezTo>
                <a:cubicBezTo>
                  <a:pt x="111" y="19"/>
                  <a:pt x="109" y="21"/>
                  <a:pt x="108" y="24"/>
                </a:cubicBezTo>
                <a:cubicBezTo>
                  <a:pt x="107" y="26"/>
                  <a:pt x="106" y="28"/>
                  <a:pt x="106" y="31"/>
                </a:cubicBezTo>
                <a:cubicBezTo>
                  <a:pt x="64" y="240"/>
                  <a:pt x="64" y="240"/>
                  <a:pt x="64" y="240"/>
                </a:cubicBezTo>
                <a:cubicBezTo>
                  <a:pt x="55" y="287"/>
                  <a:pt x="55" y="287"/>
                  <a:pt x="55" y="287"/>
                </a:cubicBezTo>
                <a:cubicBezTo>
                  <a:pt x="7" y="530"/>
                  <a:pt x="7" y="530"/>
                  <a:pt x="7" y="530"/>
                </a:cubicBezTo>
                <a:cubicBezTo>
                  <a:pt x="6" y="533"/>
                  <a:pt x="6" y="536"/>
                  <a:pt x="6" y="539"/>
                </a:cubicBezTo>
                <a:cubicBezTo>
                  <a:pt x="6" y="541"/>
                  <a:pt x="7" y="544"/>
                  <a:pt x="8" y="545"/>
                </a:cubicBezTo>
                <a:cubicBezTo>
                  <a:pt x="9" y="547"/>
                  <a:pt x="11" y="548"/>
                  <a:pt x="13" y="549"/>
                </a:cubicBezTo>
                <a:cubicBezTo>
                  <a:pt x="14" y="550"/>
                  <a:pt x="17" y="550"/>
                  <a:pt x="19" y="550"/>
                </a:cubicBezTo>
                <a:cubicBezTo>
                  <a:pt x="86" y="535"/>
                  <a:pt x="86" y="535"/>
                  <a:pt x="86" y="535"/>
                </a:cubicBezTo>
                <a:cubicBezTo>
                  <a:pt x="85" y="543"/>
                  <a:pt x="85" y="543"/>
                  <a:pt x="85" y="543"/>
                </a:cubicBezTo>
                <a:cubicBezTo>
                  <a:pt x="17" y="558"/>
                  <a:pt x="17" y="558"/>
                  <a:pt x="17" y="558"/>
                </a:cubicBezTo>
                <a:cubicBezTo>
                  <a:pt x="14" y="558"/>
                  <a:pt x="11" y="558"/>
                  <a:pt x="9" y="557"/>
                </a:cubicBezTo>
                <a:cubicBezTo>
                  <a:pt x="6" y="556"/>
                  <a:pt x="4" y="554"/>
                  <a:pt x="3" y="552"/>
                </a:cubicBezTo>
                <a:cubicBezTo>
                  <a:pt x="1" y="550"/>
                  <a:pt x="0" y="547"/>
                  <a:pt x="0" y="543"/>
                </a:cubicBezTo>
                <a:cubicBezTo>
                  <a:pt x="0" y="540"/>
                  <a:pt x="0" y="536"/>
                  <a:pt x="1" y="531"/>
                </a:cubicBezTo>
                <a:cubicBezTo>
                  <a:pt x="49" y="289"/>
                  <a:pt x="49" y="289"/>
                  <a:pt x="49" y="289"/>
                </a:cubicBezTo>
                <a:cubicBezTo>
                  <a:pt x="58" y="242"/>
                  <a:pt x="58" y="242"/>
                  <a:pt x="58" y="242"/>
                </a:cubicBezTo>
                <a:cubicBezTo>
                  <a:pt x="100" y="33"/>
                  <a:pt x="100" y="33"/>
                  <a:pt x="100" y="33"/>
                </a:cubicBezTo>
                <a:cubicBezTo>
                  <a:pt x="101" y="30"/>
                  <a:pt x="102" y="26"/>
                  <a:pt x="104" y="23"/>
                </a:cubicBezTo>
                <a:cubicBezTo>
                  <a:pt x="105" y="20"/>
                  <a:pt x="107" y="17"/>
                  <a:pt x="110" y="14"/>
                </a:cubicBezTo>
                <a:cubicBezTo>
                  <a:pt x="112" y="11"/>
                  <a:pt x="114" y="8"/>
                  <a:pt x="117" y="6"/>
                </a:cubicBezTo>
                <a:cubicBezTo>
                  <a:pt x="120" y="4"/>
                  <a:pt x="123" y="2"/>
                  <a:pt x="126" y="1"/>
                </a:cubicBezTo>
                <a:cubicBezTo>
                  <a:pt x="127" y="0"/>
                  <a:pt x="127" y="0"/>
                  <a:pt x="127" y="0"/>
                </a:cubicBezTo>
                <a:lnTo>
                  <a:pt x="128" y="6"/>
                </a:lnTo>
                <a:close/>
              </a:path>
            </a:pathLst>
          </a:custGeom>
          <a:solidFill>
            <a:schemeClr val="bg1"/>
          </a:solidFill>
          <a:ln w="11113" cap="flat">
            <a:solidFill>
              <a:schemeClr val="bg1"/>
            </a:solidFill>
            <a:prstDash val="solid"/>
            <a:miter lim="800000"/>
            <a:headEnd/>
            <a:tailEnd/>
          </a:ln>
        </p:spPr>
        <p:txBody>
          <a:bodyPr/>
          <a:lstStyle/>
          <a:p>
            <a:pPr fontAlgn="base">
              <a:spcBef>
                <a:spcPct val="0"/>
              </a:spcBef>
              <a:spcAft>
                <a:spcPct val="0"/>
              </a:spcAft>
            </a:pPr>
            <a:endParaRPr lang="zh-CN" altLang="en-US" smtClean="0">
              <a:solidFill>
                <a:srgbClr val="FFFFFF"/>
              </a:solidFill>
              <a:latin typeface="Arial" charset="0"/>
            </a:endParaRPr>
          </a:p>
        </p:txBody>
      </p:sp>
      <p:sp>
        <p:nvSpPr>
          <p:cNvPr id="34" name="Freeform 17"/>
          <p:cNvSpPr>
            <a:spLocks/>
          </p:cNvSpPr>
          <p:nvPr/>
        </p:nvSpPr>
        <p:spPr bwMode="auto">
          <a:xfrm>
            <a:off x="3125788" y="1664801"/>
            <a:ext cx="1308100" cy="1528763"/>
          </a:xfrm>
          <a:custGeom>
            <a:avLst/>
            <a:gdLst>
              <a:gd name="T0" fmla="*/ 46 w 516"/>
              <a:gd name="T1" fmla="*/ 9 h 716"/>
              <a:gd name="T2" fmla="*/ 485 w 516"/>
              <a:gd name="T3" fmla="*/ 148 h 716"/>
              <a:gd name="T4" fmla="*/ 496 w 516"/>
              <a:gd name="T5" fmla="*/ 154 h 716"/>
              <a:gd name="T6" fmla="*/ 501 w 516"/>
              <a:gd name="T7" fmla="*/ 164 h 716"/>
              <a:gd name="T8" fmla="*/ 501 w 516"/>
              <a:gd name="T9" fmla="*/ 175 h 716"/>
              <a:gd name="T10" fmla="*/ 494 w 516"/>
              <a:gd name="T11" fmla="*/ 187 h 716"/>
              <a:gd name="T12" fmla="*/ 113 w 516"/>
              <a:gd name="T13" fmla="*/ 656 h 716"/>
              <a:gd name="T14" fmla="*/ 100 w 516"/>
              <a:gd name="T15" fmla="*/ 668 h 716"/>
              <a:gd name="T16" fmla="*/ 84 w 516"/>
              <a:gd name="T17" fmla="*/ 679 h 716"/>
              <a:gd name="T18" fmla="*/ 66 w 516"/>
              <a:gd name="T19" fmla="*/ 689 h 716"/>
              <a:gd name="T20" fmla="*/ 49 w 516"/>
              <a:gd name="T21" fmla="*/ 694 h 716"/>
              <a:gd name="T22" fmla="*/ 0 w 516"/>
              <a:gd name="T23" fmla="*/ 705 h 716"/>
              <a:gd name="T24" fmla="*/ 0 w 516"/>
              <a:gd name="T25" fmla="*/ 716 h 716"/>
              <a:gd name="T26" fmla="*/ 50 w 516"/>
              <a:gd name="T27" fmla="*/ 705 h 716"/>
              <a:gd name="T28" fmla="*/ 69 w 516"/>
              <a:gd name="T29" fmla="*/ 699 h 716"/>
              <a:gd name="T30" fmla="*/ 89 w 516"/>
              <a:gd name="T31" fmla="*/ 689 h 716"/>
              <a:gd name="T32" fmla="*/ 108 w 516"/>
              <a:gd name="T33" fmla="*/ 676 h 716"/>
              <a:gd name="T34" fmla="*/ 122 w 516"/>
              <a:gd name="T35" fmla="*/ 661 h 716"/>
              <a:gd name="T36" fmla="*/ 506 w 516"/>
              <a:gd name="T37" fmla="*/ 190 h 716"/>
              <a:gd name="T38" fmla="*/ 515 w 516"/>
              <a:gd name="T39" fmla="*/ 174 h 716"/>
              <a:gd name="T40" fmla="*/ 515 w 516"/>
              <a:gd name="T41" fmla="*/ 159 h 716"/>
              <a:gd name="T42" fmla="*/ 508 w 516"/>
              <a:gd name="T43" fmla="*/ 147 h 716"/>
              <a:gd name="T44" fmla="*/ 493 w 516"/>
              <a:gd name="T45" fmla="*/ 138 h 716"/>
              <a:gd name="T46" fmla="*/ 51 w 516"/>
              <a:gd name="T47" fmla="*/ 0 h 716"/>
              <a:gd name="T48" fmla="*/ 46 w 516"/>
              <a:gd name="T49" fmla="*/ 9 h 71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16"/>
              <a:gd name="T76" fmla="*/ 0 h 716"/>
              <a:gd name="T77" fmla="*/ 516 w 516"/>
              <a:gd name="T78" fmla="*/ 716 h 71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16" h="716">
                <a:moveTo>
                  <a:pt x="46" y="9"/>
                </a:moveTo>
                <a:cubicBezTo>
                  <a:pt x="485" y="148"/>
                  <a:pt x="485" y="148"/>
                  <a:pt x="485" y="148"/>
                </a:cubicBezTo>
                <a:cubicBezTo>
                  <a:pt x="490" y="150"/>
                  <a:pt x="493" y="152"/>
                  <a:pt x="496" y="154"/>
                </a:cubicBezTo>
                <a:cubicBezTo>
                  <a:pt x="499" y="157"/>
                  <a:pt x="500" y="160"/>
                  <a:pt x="501" y="164"/>
                </a:cubicBezTo>
                <a:cubicBezTo>
                  <a:pt x="502" y="167"/>
                  <a:pt x="502" y="171"/>
                  <a:pt x="501" y="175"/>
                </a:cubicBezTo>
                <a:cubicBezTo>
                  <a:pt x="500" y="179"/>
                  <a:pt x="498" y="183"/>
                  <a:pt x="494" y="187"/>
                </a:cubicBezTo>
                <a:cubicBezTo>
                  <a:pt x="113" y="656"/>
                  <a:pt x="113" y="656"/>
                  <a:pt x="113" y="656"/>
                </a:cubicBezTo>
                <a:cubicBezTo>
                  <a:pt x="109" y="660"/>
                  <a:pt x="105" y="664"/>
                  <a:pt x="100" y="668"/>
                </a:cubicBezTo>
                <a:cubicBezTo>
                  <a:pt x="95" y="672"/>
                  <a:pt x="89" y="676"/>
                  <a:pt x="84" y="679"/>
                </a:cubicBezTo>
                <a:cubicBezTo>
                  <a:pt x="78" y="683"/>
                  <a:pt x="72" y="686"/>
                  <a:pt x="66" y="689"/>
                </a:cubicBezTo>
                <a:cubicBezTo>
                  <a:pt x="60" y="691"/>
                  <a:pt x="55" y="693"/>
                  <a:pt x="49" y="694"/>
                </a:cubicBezTo>
                <a:cubicBezTo>
                  <a:pt x="0" y="705"/>
                  <a:pt x="0" y="705"/>
                  <a:pt x="0" y="705"/>
                </a:cubicBezTo>
                <a:cubicBezTo>
                  <a:pt x="0" y="716"/>
                  <a:pt x="0" y="716"/>
                  <a:pt x="0" y="716"/>
                </a:cubicBezTo>
                <a:cubicBezTo>
                  <a:pt x="50" y="705"/>
                  <a:pt x="50" y="705"/>
                  <a:pt x="50" y="705"/>
                </a:cubicBezTo>
                <a:cubicBezTo>
                  <a:pt x="56" y="704"/>
                  <a:pt x="63" y="702"/>
                  <a:pt x="69" y="699"/>
                </a:cubicBezTo>
                <a:cubicBezTo>
                  <a:pt x="76" y="696"/>
                  <a:pt x="83" y="693"/>
                  <a:pt x="89" y="689"/>
                </a:cubicBezTo>
                <a:cubicBezTo>
                  <a:pt x="96" y="685"/>
                  <a:pt x="102" y="680"/>
                  <a:pt x="108" y="676"/>
                </a:cubicBezTo>
                <a:cubicBezTo>
                  <a:pt x="113" y="671"/>
                  <a:pt x="118" y="666"/>
                  <a:pt x="122" y="661"/>
                </a:cubicBezTo>
                <a:cubicBezTo>
                  <a:pt x="506" y="190"/>
                  <a:pt x="506" y="190"/>
                  <a:pt x="506" y="190"/>
                </a:cubicBezTo>
                <a:cubicBezTo>
                  <a:pt x="510" y="185"/>
                  <a:pt x="513" y="180"/>
                  <a:pt x="515" y="174"/>
                </a:cubicBezTo>
                <a:cubicBezTo>
                  <a:pt x="516" y="169"/>
                  <a:pt x="516" y="164"/>
                  <a:pt x="515" y="159"/>
                </a:cubicBezTo>
                <a:cubicBezTo>
                  <a:pt x="514" y="154"/>
                  <a:pt x="511" y="150"/>
                  <a:pt x="508" y="147"/>
                </a:cubicBezTo>
                <a:cubicBezTo>
                  <a:pt x="504" y="143"/>
                  <a:pt x="499" y="140"/>
                  <a:pt x="493" y="138"/>
                </a:cubicBezTo>
                <a:cubicBezTo>
                  <a:pt x="51" y="0"/>
                  <a:pt x="51" y="0"/>
                  <a:pt x="51" y="0"/>
                </a:cubicBezTo>
                <a:lnTo>
                  <a:pt x="46" y="9"/>
                </a:lnTo>
                <a:close/>
              </a:path>
            </a:pathLst>
          </a:custGeom>
          <a:solidFill>
            <a:schemeClr val="bg1"/>
          </a:solidFill>
          <a:ln w="11113" cap="flat" cmpd="sng">
            <a:solidFill>
              <a:schemeClr val="bg1"/>
            </a:solidFill>
            <a:prstDash val="solid"/>
            <a:miter lim="800000"/>
            <a:headEnd type="none" w="med" len="med"/>
            <a:tailEnd type="none" w="med" len="med"/>
          </a:ln>
        </p:spPr>
        <p:txBody>
          <a:bodyPr/>
          <a:lstStyle/>
          <a:p>
            <a:pPr fontAlgn="base">
              <a:spcBef>
                <a:spcPct val="0"/>
              </a:spcBef>
              <a:spcAft>
                <a:spcPct val="0"/>
              </a:spcAft>
            </a:pPr>
            <a:endParaRPr lang="zh-CN" altLang="en-US" smtClean="0">
              <a:solidFill>
                <a:srgbClr val="FFFFFF"/>
              </a:solidFill>
              <a:latin typeface="Arial" charset="0"/>
            </a:endParaRPr>
          </a:p>
        </p:txBody>
      </p:sp>
      <p:sp>
        <p:nvSpPr>
          <p:cNvPr id="35" name="Line 51"/>
          <p:cNvSpPr>
            <a:spLocks noChangeShapeType="1"/>
          </p:cNvSpPr>
          <p:nvPr/>
        </p:nvSpPr>
        <p:spPr bwMode="auto">
          <a:xfrm>
            <a:off x="2581275" y="5078323"/>
            <a:ext cx="2659063" cy="4763"/>
          </a:xfrm>
          <a:prstGeom prst="line">
            <a:avLst/>
          </a:prstGeom>
          <a:noFill/>
          <a:ln w="33338">
            <a:solidFill>
              <a:srgbClr val="FFFFFF"/>
            </a:solidFill>
            <a:miter lim="800000"/>
            <a:headEnd/>
            <a:tailEnd/>
          </a:ln>
        </p:spPr>
        <p:txBody>
          <a:bodyPr/>
          <a:lstStyle/>
          <a:p>
            <a:pPr fontAlgn="base">
              <a:spcBef>
                <a:spcPct val="0"/>
              </a:spcBef>
              <a:spcAft>
                <a:spcPct val="0"/>
              </a:spcAft>
            </a:pPr>
            <a:endParaRPr lang="zh-CN" altLang="en-US" smtClean="0">
              <a:solidFill>
                <a:srgbClr val="FFFFFF"/>
              </a:solidFill>
              <a:latin typeface="Arial" charset="0"/>
            </a:endParaRPr>
          </a:p>
        </p:txBody>
      </p:sp>
      <p:sp>
        <p:nvSpPr>
          <p:cNvPr id="36" name="Text Box 52"/>
          <p:cNvSpPr txBox="1">
            <a:spLocks noChangeArrowheads="1"/>
          </p:cNvSpPr>
          <p:nvPr/>
        </p:nvSpPr>
        <p:spPr bwMode="auto">
          <a:xfrm>
            <a:off x="5694016" y="2759058"/>
            <a:ext cx="3368898" cy="567855"/>
          </a:xfrm>
          <a:prstGeom prst="rect">
            <a:avLst/>
          </a:prstGeom>
          <a:noFill/>
          <a:ln w="9525">
            <a:noFill/>
            <a:miter lim="800000"/>
            <a:headEnd/>
            <a:tailEnd/>
          </a:ln>
        </p:spPr>
        <p:txBody>
          <a:bodyPr anchor="ctr"/>
          <a:lstStyle/>
          <a:p>
            <a:pPr fontAlgn="base">
              <a:spcBef>
                <a:spcPct val="50000"/>
              </a:spcBef>
              <a:spcAft>
                <a:spcPct val="0"/>
              </a:spcAft>
            </a:pPr>
            <a:r>
              <a:rPr lang="en-GB" altLang="zh-CN" dirty="0" smtClean="0">
                <a:solidFill>
                  <a:srgbClr val="FFFFFF"/>
                </a:solidFill>
              </a:rPr>
              <a:t>hujiafeng11@otcaix.iscas.ac.cn</a:t>
            </a:r>
            <a:endParaRPr lang="en-GB" altLang="zh-CN" dirty="0" smtClean="0">
              <a:solidFill>
                <a:srgbClr val="FFFFFF"/>
              </a:solidFill>
              <a:latin typeface="Arial" pitchFamily="34" charset="0"/>
            </a:endParaRPr>
          </a:p>
        </p:txBody>
      </p:sp>
      <p:sp>
        <p:nvSpPr>
          <p:cNvPr id="37" name="Text Box 54">
            <a:hlinkClick r:id="rId3"/>
          </p:cNvPr>
          <p:cNvSpPr txBox="1">
            <a:spLocks noChangeArrowheads="1"/>
          </p:cNvSpPr>
          <p:nvPr/>
        </p:nvSpPr>
        <p:spPr bwMode="auto">
          <a:xfrm>
            <a:off x="5652120" y="3555513"/>
            <a:ext cx="2952328" cy="351234"/>
          </a:xfrm>
          <a:prstGeom prst="rect">
            <a:avLst/>
          </a:prstGeom>
          <a:noFill/>
          <a:ln w="9525">
            <a:noFill/>
            <a:miter lim="800000"/>
            <a:headEnd/>
            <a:tailEnd/>
          </a:ln>
        </p:spPr>
        <p:txBody>
          <a:bodyPr anchor="ctr"/>
          <a:lstStyle/>
          <a:p>
            <a:pPr fontAlgn="base">
              <a:spcBef>
                <a:spcPct val="50000"/>
              </a:spcBef>
              <a:spcAft>
                <a:spcPct val="0"/>
              </a:spcAft>
            </a:pPr>
            <a:endParaRPr lang="en-US" altLang="zh-CN" dirty="0">
              <a:solidFill>
                <a:srgbClr val="FFFFFF"/>
              </a:solidFill>
              <a:latin typeface="Arial" pitchFamily="34" charset="0"/>
            </a:endParaRPr>
          </a:p>
        </p:txBody>
      </p:sp>
      <p:sp>
        <p:nvSpPr>
          <p:cNvPr id="38" name="Text Box 62"/>
          <p:cNvSpPr txBox="1">
            <a:spLocks noChangeArrowheads="1"/>
          </p:cNvSpPr>
          <p:nvPr/>
        </p:nvSpPr>
        <p:spPr bwMode="auto">
          <a:xfrm>
            <a:off x="5724128" y="1423104"/>
            <a:ext cx="3316685" cy="919163"/>
          </a:xfrm>
          <a:prstGeom prst="rect">
            <a:avLst/>
          </a:prstGeom>
          <a:noFill/>
          <a:ln w="9525">
            <a:noFill/>
            <a:miter lim="800000"/>
            <a:headEnd/>
            <a:tailEnd/>
          </a:ln>
        </p:spPr>
        <p:txBody>
          <a:bodyPr anchor="ctr"/>
          <a:lstStyle/>
          <a:p>
            <a:pPr fontAlgn="base">
              <a:spcBef>
                <a:spcPct val="50000"/>
              </a:spcBef>
              <a:spcAft>
                <a:spcPct val="0"/>
              </a:spcAft>
            </a:pPr>
            <a:endParaRPr lang="en-GB" altLang="zh-CN" dirty="0" smtClean="0">
              <a:solidFill>
                <a:srgbClr val="FFFFFF"/>
              </a:solidFill>
              <a:latin typeface="微软雅黑" pitchFamily="34" charset="-122"/>
              <a:ea typeface="微软雅黑" pitchFamily="34" charset="-122"/>
            </a:endParaRPr>
          </a:p>
        </p:txBody>
      </p:sp>
      <p:sp>
        <p:nvSpPr>
          <p:cNvPr id="39" name="TextBox 38"/>
          <p:cNvSpPr txBox="1"/>
          <p:nvPr/>
        </p:nvSpPr>
        <p:spPr>
          <a:xfrm rot="20445248">
            <a:off x="761054" y="2204452"/>
            <a:ext cx="3118161" cy="923330"/>
          </a:xfrm>
          <a:prstGeom prst="rect">
            <a:avLst/>
          </a:prstGeom>
          <a:noFill/>
        </p:spPr>
        <p:txBody>
          <a:bodyPr wrap="none">
            <a:spAutoFit/>
          </a:bodyPr>
          <a:lstStyle/>
          <a:p>
            <a:pPr fontAlgn="base">
              <a:spcBef>
                <a:spcPct val="0"/>
              </a:spcBef>
              <a:spcAft>
                <a:spcPct val="0"/>
              </a:spcAft>
              <a:defRPr/>
            </a:pPr>
            <a:r>
              <a:rPr lang="en-US" altLang="zh-CN" sz="5400" b="1" dirty="0" smtClean="0">
                <a:solidFill>
                  <a:srgbClr val="FFFFFF"/>
                </a:solidFill>
                <a:latin typeface="微软雅黑" pitchFamily="34" charset="-122"/>
                <a:ea typeface="微软雅黑" pitchFamily="34" charset="-122"/>
              </a:rPr>
              <a:t>Thanks !</a:t>
            </a:r>
            <a:endParaRPr lang="zh-CN" altLang="en-US" sz="5400" b="1" dirty="0">
              <a:solidFill>
                <a:srgbClr val="FFFFFF"/>
              </a:solidFill>
              <a:latin typeface="微软雅黑" pitchFamily="34" charset="-122"/>
              <a:ea typeface="微软雅黑" pitchFamily="34" charset="-122"/>
            </a:endParaRPr>
          </a:p>
        </p:txBody>
      </p:sp>
      <p:sp>
        <p:nvSpPr>
          <p:cNvPr id="2" name="AutoShape 2" descr="data:image/jpeg;base64,/9j/4AAQSkZJRgABAQAAAQABAAD/2wCEAAkGBxQQEhAUEBIVFhQUFRQWFhUWGRcVFRUYFxcYGhQYHBkYHSggGRolGxcaITEhJikrLi4uGB8zODQtNygtLisBCgoKDg0OGhAQGzUlICQ0LCwsNzQsLCw0LSwsLDQsLCwsNCwsLCwvLCwsLCwsLCw0LC8sLCwsLCwsNC8sLCwsLP/AABEIAOEA4QMBIgACEQEDEQH/xAAcAAACAgMBAQAAAAAAAAAAAAAABwEGAgMFCAT/xABKEAABAwIBCAMKDQIGAgMBAAABAAIDBBEhBQYSMUFRYXEHMoETIiNCU3KCkZKhFRczNFJidKKxs8LS4kPBFCRjstPh0fCDk6Nz/8QAGQEAAgMBAAAAAAAAAAAAAAAAAAQCAwUB/8QAMhEAAgIBAwEGBAUEAwAAAAAAAAIBAwQRITESExQyQVHwBTOBkSJhcaHRI7Hh8UJSwf/aAAwDAQACEQMRAD8AeKEIQAIQhAAhCEACEIQAIQhAAhQSviyplOKmYZKiRrGDadp3Aa3HgMV2ImZ0gOD7C5fFV5UhiNpZ4mHc97Gn1OKV2dHSTLNpMowYo9RkPyruWxg9Z4hcOjzIrpx3QU7rOxvI5rHOvts86XaU6mHpGts9IvORvokajxADwHRv16nNILTzGpyybU2wkGjud4p7dh4H3pFUtVXZHltZ8RdiY3jSik9R0Xc2m43pl5sZ+09ZaOW0Mxw0Hm7Hn6rjgfNNjzULcRkjqXeCSXw207SXNC+QRFnyZw+gdXYfF5auS3Q1AdhqcNbTgf8AscQlC42oQhAAhCEACEIQAIQhAAhCEACEIQAIQhAAhCEACEIQAIQsS5AEkrFz7Ak4AayuDnLnbT0IIkdpS2wiZYv4E7Gjiey6VeWc5azKrxE0O0XHvaeK5B84638zYDXYJmnFezfiPUpsuVNuZLrnP0kRQ6TKMCaTVpn5FvIjGTsw47FRaPJtbliUvJc/Gxlf3sUY2gWFh5rRz3q35sdGYboyV50jrELD3o89w63IYcSmLBC2NrWsaGtaLNa0ANA3ADAK+bqqY0qjWfUrit7N32j0KzmvmNT0Wi9w7rMP6jxg0/UbqbzxPFWlShJO7POrSMqsLGkHy5QoI6hhjnja9h1tcL8iNx4jFLDOjoyfHpPoSZGbYXHwg81xweOBseabKhTqveqfwyRepX5Epm3n3U0J7lOHSxtNjHJcSx8A52OH0Xe5NPI2W6bKDNKF4cRiWnvZYzxGscxgd5WvOTNSnrx4VlpALNlZYSDdc+MOBv2JUZezTq8mP7qwuLGm7aiK4LfOAxZ728dib0pyOPwt/co1sq/OB2B7mda727x1hzA18x6l9EcgcLtII4JYZr9J3VjrxwE7B/vYNXNvqCYkJZK0SwPBDhcPYQ5rxxtg78UnbS9U6NBelivGx9qF8zam2Eg0TsPint2HgfevpVRMEIQgAQhCABCEIAEIQgAQhCABCFBKAJUErFzuwKiZz9I8UGkykAmk1af9Fp5j5Q8sOOxWV1NZOiwRd1SNZLjlPKUVMwyTyNYwbXbTuA1uPAYpX5z9JMkukyjBiZqMp+VdyGpg9Z5Lh0tDW5Yl0ruksbGR/exRjcLCw81ov+KZma+YtPR6L3eGmGPdHDBp+o3U3mbninOzqx933b0F+qy3w7QUPNrMCorCJKguhjcblzsZpL7Q06r/AEneopq5EyFBRM0KeMNv1na3v4uccTy1DYukhLXZD288ehbXUqcAhcDOvOuHJ7Rp9/K4XZE02J4uPit4+oFKHODOqprSe6yERnVEy7Y+RGt/pX7FOjFe3fiDll6pt5jhyjnhRU5IkqWaQ1tZeRwO4hgNu1cWbpPo29Vs7vNY0f7nBL3JeZVbUAFkBY0+NKRGPUe+tyC7sHRVUkd/PC07m6b/AHkNTHYYyeJvf0Ke1ubiCzQ9J9G7rNnZ5zGn/Y4ruZLzro6kgRVDC46muvG88mvAJ7EvKjorqQPBzQu4O02fpKrWWc1aqkBM8DtAeO2z2cyW30R51kRj477I24dravig9AqCEjc2c96iiLWlxlh2xvNyB9RxxbyxHDanLkXK0VZE2WB12nAg4OadrXDYR/7glb8Z6ueC+u5X4KlnT0bw1Gk+ktDLr0beBeeQ6h4tw4Jf09XXZGm0e+jJNyx3fQygbRY2PNpBHDUn2vlyjk6KpYY542vYfFcPeDrB4jFWVZcxHS+8EXoid12krWbGflPW2jktDMcNB5BY8/UccD5pseetWYRuZ8niPoHV6J2ctXJKzOnoykj0n0RMrNZidbujfNOp44Gx84rnZtZ/VNEe5VAdLE02LH3Esdtgc7HD6LuVwptipZHVTP0IxcyzpZA6oagOw1OGtpwI/wDI4hbVxMjZapsoM0oHhxbrb1ZYzxGscxgd5XREjmdbvm/SA74cwNfMepIssrOkjMTE7wfUhYxyBwu0gjeFkuACEIQAIQhAAhQStNTO1jXPe4NY0EucTYNA1klAG0uXAzkzsp6EWldpSWuImWLzuJ2NHE9l1Rc6Okh8mkyi8HHqMx+UcN7QeoOJx5L4M28w6isPdJy6KNxuXPuZZL7Q12OP0nc7FPJiwsdV06QLNfMz01xqfLlvOeryo8RNDg1x72niub+cdb+Zs0a7BWjNjozAtJXm51iBhwHnvGvk3DiVd8h5CgomaNPGG36zji9/nO1nlqGxdJcsy9umqNIOpRv1PvJhTwNja1kbQ1rRYNaAGgbgBqWxCEkMAuLnbl9tBTulIBee9jZ9J51eiNZ4Dku2kj0lZZ/xNY9oPg6e8bd2kPlTz0ho+gExi09q+k8eZVdZ0LtycWKKfKFRYXknmdck+8k+K0D1AADYE4c1MyoKENcQJJ9srh1TuYD1Rx1nfsXxdF+QBT0wnePC1ADuLY9bG9vWPMbluz+zu/wDBHFY1Egu2+Ijbq0yNuOAG0g7rJm+1rX7Kvj3+xTUiovW53srZcp6QA1EzGXxAJu4jg0XcewLhjpGoL27q+2/uUtv9t/ck7HHNVzWAfNNIfOe47yTsHqA3BWhnRlWlukTAD9AvdpcsGFt+1S7pSkf1G3OdvY3hgbuT8oRVDA+CRsjDhdpvjuO48CvjjzkpHSdyFTCXk6OjptxOrRGwngkfHUVOT5J4++ie5jopWHaHDA4G1xe7XDfhgTflFuFgOQ/Bdj4es6/i28jk5U+g1c/MwmPa+eiZovbdz4mjvXjaWjY/gNfPXTMxc4jQ1DS53gJSGyjYAerJzbe/K6edIwtYwPN3BrQ47yALn1pHdIWShTV0zWizJAJWjYA++kPbDuyy5i29pE1PudvTomHUeqFwsxK81FBSvcbuDNBx2kxksueJ0b9q7qznXpaVnyG1nqiJBcHOXNKnrx4VujJawlZYPG4HY4cD2WXeQhWlZ1WQmImNJERl3NWsyU8SsLixp72oiuNHzwMWdt2nVcqz5rdKAOjHlAW2Cdgw9Ng1c2+oJnkX1qg51dGkNRpSUZEMuvQ/ovPIfJniMOCeXIrujpuj6lE1Mm6FziLJGiWB4IcLh7CHMeN5tg7nrW1lTawkGidh8U8jsPApDUtdXZFmLbOjubmN/fQyjeLGx85pvs4JrZn55Q5SaWW0JgLvhcb3G1zT4zd+0bdhNN2K1cdS7qTS2G2naS2IXNmkdBYi5i1EayzcQfo8Nn4dCN4cARiClS0yQhCAMHlKzpYy+XPbSRnvWBr5bbXHFjTwAs7m5u5NIrz1VyOratxB76ons07u6Psz1Agdidwa4Z5afIWyWmF0jzLx0Y5ptc0VdQ2+PgWEYYGxkI24jveV91mctVLTtiYyNgs1jWtaNwaLD3BbUvdbNjy0l1aQi6QClAQqiYKVClAHzZTqxBDNKdUcb3+y0n+y8+ZHozVVEETiSZZGh522cfCHna5Tvz5dbJ9Z/8AycPXgfxSp6Now7KNNfZ3U/8A5PH91pYf4anf3tAnkbuqjumlbExznWaxjSTuDWi59QC88ZZym6rnlmk1yOJt9Fuprexth2J09IlQY8nVRG1rWdj3tYfc4pFxRF7mtGtxDRzJsPxUvh6R0y/0OZbbwo4ui3IIgphO4eFqBpX2tj8QDn1jzG5XVYwRBjWtaLNaA0DcALBZrOseXaWkbRelYiBW9M1I0PpJQO+cJGOO0hpaWerSd61TM1KPu9ZSR75WE+aw6bvutKtnTHWB09NEP6cbnn/5HAD3R+9fJ0SUenWueRhFE433OeQ0fdL1rVNKYus+k/4EXjqu0HGlH0x2/wAVT7+448tN1v7pupD9IOVBU10zmm7I7RNO8MvpHlpl3ZZJ4CzNuvoMZM6JoMXonv8A4AX8rLb1j+91clwMw6A09BTMcLOLe6OB1gyEvseIDgOxd9L3zrY0x6yW1xokEIUqFUTBQpUIA52XsixVsTop23adR8ZjtjmnYR/0cEgcoUs+S6wtDrSwPDmPGpw1tdba1zTYjiQvR6VvTZk0WpakDG5hcd4IL4/VZ/tJ7BtmH7OeJKL126vQv+Q8pMrqaKZo72VmLddjqe3scCOxYZFlLHPhceqTb+3rCpnQpXaUFTCT8lI144Nkbq9phPardWHQqWu+k0HtBI/CyWvr7OyVLUbqWJO8hF0KokfBlaXQgnd9GKR3qYSkDkGuFNPBMWaYicHaN7Xtx9/YnvnL8zrPs8/5bl57Wn8PWJRtfMTyp0aD0Dm/nHT1zbwP74C7o3YSN5t3cRccV1l5rgmdG5r2OLXNN2uaS1wPAjEJiZsdJhbZleNIahMwd8PPYNfNvqOtQuwWXdNyVeTE7MNFC00dWyZjXxPa9jtTmkEH1beC3LPmNBqCUIQgDk52U5loqxgxJhksN5DSR7wk1mHVCLKFI4nAvLP/ALGuY33uCfZF154y9k51FVTRC47k/vDt0etE6+/RI7brRwZhlaufP/QnkxpKsOjP6jM2T6prRchgeBv7m4PPuakPFIWOa4a2kOHMG4XoHNfLLa6mjlFrkaMjfovHXby2jgQlPn1mg+hkdJG0mmcbtcMe5X8R24DYd1hr1ywn6ZmpuTmSvVEPA6KCrbPHHLGbse0OaeBH4rXlXKUdLE+WZ2ixgud5OwAbSdQCQ+Rc56qjaW08xawm+gQ17bnaA4G3ZZZSVVZlSVjHOfO/xW4Brd7rNAawb3YKPcJhtZn8JLvW20bnyZbym6rnlnfgZHXt9Fowa3saAEx+hqkAhqpdrpGx9jG6X4ye5LGupHQySRSCz43FrhxH9jrB2ghbaPKs0DXshmkja/FwY4tB2Xw22wunbau0r6F/IWrfpfqkanSDno2nY+npn3ncNFzm/wBEHXj9O2obNZ2A0HMXNw11Q0FvgY7OlOwjxWela3LSUZs5n1FcQWtLIjrmeDa31RreeWG8hObI+S4aCARx2axt3Oe4i7j4z3u3+4WtgAlHdMdOhN2n3/qC9Va1upuDpIXy5PylDUAmCVkgBsSxwdY7jbUvqWbMTG0jsTrwChShcAhBQq1nRnrT0N2uPdJtkTCLjzzqYOeO4FSRGedFjU5LQu8ljkeGglxAAFySbAAayTsCU/SbnnT1MJpqe8nftcZRhGC3Y3a++IvgMdZVVzmzsqa8kSv0Y73ELLiMbr7XniewBV8rVx8LomGedxSy/q2gYXQnJapqm/ShafZfb9aY2XcJIDweP9qWfQuf87N9nd+ZGmZl/rwen+lKZ3zp+hfR4D7u7oXyoSZabM5fmdZ9nn/LcvPa9CZy/M6z7PP+W5ee1q/DvCwll8wCEIWiJnQyLluejfp08haT1m62P85uo89Y2EJqZsdIcFTosqLQSnDE+CeeDj1Twd2EpNoS92OlvPJbXaycHplCRubOe9RRWbfusI/pvJu0fUdrbyxHAa02M3c56eub4F9ngXdE7CRvZtHEXCyrsV6t+YHq7lf9TtKi9KGbBqYxUQtvLE2z2jW+PXhvc03NtoJ4K9BSqqrJraGgsdIeNJEDmlnNJk+XTZ30b7d0jvg4bCDscNh7OTqyJl2nro9KB4dh3zDg9t9jmnV+B2XVUzx6O2zl01GWskNy6M4RvO0i3UcfUeGJSyq6OeikHdGyQyDqnFp9F7cDzBWiyVZUdSzo3v3qJwz07TvA75sz6F7tI0kV+A0R6m2C6lBk+KBujBEyNu5jQ0Hibaykzk/pDroRYyMlH+q259bC0ntJXZi6V5h1qWMng9zfxBVD4l/Guv1/ksW+rnj6DEynkGmqSDPBG9wFg4jvrbtIY24LTR5rUcRDo6WIOGolocRyLrkKgv6WJfFpYxzkc79IXKrukiukBDXRxD/TZj63l3uQuLkca6R+v8BN9XP/AIN7KuVYaRhfPI1jRqvrPBrRi48Ak3ntnk+vdoMBZTtNww9Z5Gpz7Ycm6hxOrjQwVNfL3olnkOBOLyObjg0cyAmPmj0cNiLZa0te8YtiGMbTsLj454auauWurG/E86z796kJd7tljSDb0UZAfBHJUSgtM4aGMOB0G3IceJvgN3NX1StcsoYC55DWgXLiQABvJOoLPtsmx5afMbRIRdIM18GWcsQ0jNOokDBsBxc47mtGLjyVIzn6TWM0o6EB7tRmcD3Mea3W88TYc0sq+ukqHmSeR0jzrc43PIbAOAwTVOEzbvtH7lFmREbLuW7OnpHmqNJlLeCI4aV/DOHMdT0ceOxUUrIrErVrrWuNFgUZ5adZMSsCsysHKwIL30MfPZvs7vzI0zMv9eD0/wBKWfQx89m+zO/MjTMy/wBeD0/0rEz/AJw/R4DYhCEmWmzOX5nWfZ5/y3Lz2vQmcvzOs+zz/luXntavw7wsJZfMAhCFoiYIQhAAsopCxwcxxa5puHNJDgd4IxBWKFwBiZsdJj2WZXAvbq7s0d+POaMHcxjwKZtBXR1DBJC9r2HU5puOI4HgcV5uX3ZHyxNSP06eQsO0a2uG5zTgf/bWSV2ErbptP7DNeSy7NuejFqqKdkjS2RjXtOtrgHA9hwVLzY6RoajRZVWhl1aV/BOPBx6h4Ow4lXgFZb1vXOjRoPK6vGsFYrcwKCXHuGgf9NzmD2QdH3LlydFdKerNUDhpRke+O6viFKMi2OGkjNKT5FDi6K6Udaaodw0owPdHddWizBoIse4aZ/1HOePZJ0fcrOhE5Fs8tIRUkeRrp4GxtDY2ta0amtAaB2BbFzst5cgo2adRIGg9Vut7jua0Yn+21KrOfpDnqbsp7wRHDA+FcOLh1eTfWVKrHe2duPU5Zaqcl+zoz4p6LSYD3WYf0mHqn67tTOWJ4JS5xZz1FcfDPswG7Ym4Rjdh4x4m/Cy4yFq04qVb8yI2XM/6EKFKhMlRBWJWRWJQSMSsHLMrArpKC99DHz2b7M78yNMzL/Xg9P8ASln0MfPZvs7vzI0zMv8AXg9P9KxM/wCd9h+jwGxCEJMtNmcvzOs+zz/luXnteg85fmdZ9nn/AC3Lz4tX4d4WEsvmAQhC0RMEIQgAQhCABCEIAFY82c86ihs1p7pCP6TzgB9R2tnLEcFXEKDorxo0ElaVnWB+5t5109ePBO0ZALmJ9g8byB4w4i/Gy7q8zseWkOaSHA3BBIIOwgjEFWek6Qq6Nuj3Vr7ai9jS71i1+26zrcCddUn7jaZX/aB2zzNja5z3BrWi7nOIDQN5JwAS6zn6TQ28dANI6jM8d6PMaetzOHAqg5azgqKwj/ESueAbhmDWDjotsL8TcrmKynBVd33IWZMzsuxvrKuSZ5kme573a3ONzy4DgMAtCEJ+NhYhCEFdAhQpKgoOmJUFSoKDpiVrKzKwK6SgvnQx89m+zu/MjTMy/wBeD0/0pZdC/wA9m+zO/MjTNy/14PT/AErEz/nfYfo8BsQhCTLTPOX5nWfZ5/y3Lz4vQecvzOs+zz/luXnsLV+HeFhLL5glCELRFAQhCDgIQhAAhC+igoZKh4jgjc951NaPeTqA4nBcmdOQPnXbzczVqK8+CbaO9jK/Bg3gfSPAdtle82OjRkdpK4iR2sRN+THnHW88MBzTAAbG3CzWNHBrWgD1AALPuzojavcbrxpndhf1PRXF3EiOeTuwGDnaPc3O3FoFwDzNuKVRFsDrGsJr51dJEcYdHRWkfiO6/wBNnFv0z7uJ1JTq7F7WYmbPoV39nrEIWnMTNQZRkk7o9zIog3S0baTi69mgm4Gokm27fh3c4+jFzBp0Ly+2uKQgPPmuAAPI257FWMz86H5Okc4ND45A0SMvY97ezmnY4XPO/IhyZAzjp65ulA+5A76N2EjObd3EXHFU5Nl1b9UeH3yWUpW66Tyef54XRucx7S1zTZzXAtcDuIOIWtegs4c2qeubadnfAWbI3CRvI7RwNxwSmzozGqKK7wO6wjHujBi0fXbrHMXHJXU5aWbTtJCyhk35gqyhSoTZQCxKlQUHSFiVJWJXTsGJWBWRWDkE4L50L/PZvszvzI0zsv8AXg9P9KWHQt89m+zO/MjTPy/14PT/AErEz/nfYep8BsQhCTLTPOX5nWfZ5/y3Lz2vQecvzOs+zz/luXnwLV+HeFhLL5glChStEUBCEIAELs5u5sVFcfAsswGzpXYRjfj4x4C/GybObGZVPQ2dbus3lXjUfqN1M954pa7KSrbmS2uln/QoebHR3NUaL6m8MRx0beGcOAPU5ux4JqZHyPDSM0KeMMG3a5x3uccXHms8qZTipWGSeRrGjadZO4AYuPAJXZz9JEs12UYMMeoyH5V3LYwcrniFn/1smfy/Ya/p0x+ZfM5s8KehBD3acuyJli7hpHUwc8dwKUucmdtRXkiR2jFshZcM4aW1554bgFwnG5JOJJuScSSdZJ2lQn6cVK9+ZFbLmf8AQEIQmioFsp53Rua+Nzmvabtc0lrhyIWtQuAMvNfpNI0Y68X2Cdgx9Ng/Fvq2plUtUyVjXxPa9jhcOaQQe0LzUunkLL89E/Sp5LAnvmHGN/nN/uLHikbsFW3Taf2Ga8mY2bcaWdHR5BVaT6e0EpxwHgnn6zR1TxbvxBSpy1kWejfoVEZaT1Xa2P4tdqPLWNoCbea+f8FZosltDMcNFx7x5+q/f9U2O66tFdRRzsdHMxr2O1tcLj/o8UumTbRPTZGxc1SWRqp5rKxTHzo6MnM0pKAl7dfcXHvx5jj1uTseJS6mjcxzmvaWuabOa4EOB3EHEFadVqWRqsijIyzpJrKxKkrAlWnIIK1uKyJWtxXScF+6Ffn032Z35kaZ+XuvB6f6UruhQ/56b7M78yJNHL3Xg9P9Kw8/532HqfCbUIQkywyzl+Z1n2ef8ty89hehc4m3pKsDWaeYDtjcvPIWr8O8LCWXzBkhRdXTNjo+nqbPqLwRHHEeFeODT1Rxd6inbLFSNWkWVJadIKnQ0ck7xHCxz3nU1ouefAcTgmZmx0atZoyVxD3axC094POdrceAsOaumRsiw0bNCnjDBtOtzjvc44lfDnJnbT0ItI7SlthEyxfwJ2MHE9l1m2Zdls9NUfz/AIHEoVI6nO5GxrGgNAa1owAs1rQOGoBUbOfpIihuyjAmk1d0PyTeVsZDysOOxUPOXO+orrh7tCLZCwnR9I63nnhwCr6tpwYjez7ELMnXZD7Mp5SlqnmSeRz37zqA3NAwaOAXyKELQiIiNIFJnUlChC6BKhCEACEKEASoQoQdAq25sZ/1FHoskvNCMNFx79g+q87PqnDYLKokqFB61eNGgkrSs6weiMgZw09czSp5ASOsw4SM85v99R2FaM5M16evbaZlngWbK3CRvbtHA3CQVNUvie18T3Me3U5pIcO0JkZrdKHVjygOAnYMPTYNXNvqGtZtuG9c9VU/yOJerbOVbOrMepodJ9u6wj+qwHvR9dutnPEcdiqpK9O09QyVjXxua9jhcOaQ5rhwIwKpOdfRtDU6UlLaCY3NgPAvPFo6h4t9RVlGf/xs+/8AJx8fzUSjitbiujlzI09G/udTGWHHROtjwNrXDBw9422XLcVprMTGsFUQMDoTP+em+zP/ADIk0svdeD0/0pWdCDb1tQdgpnD1yR2/App5d68Hp/pWHn/O+w3V4TahCEmWH32D22OpwII54ELzrlCjdTyywv60T3MPHRNgeRFj2r0Mx2jI5h23e3jfrD149qX/AEpZsF/+cgbcgATtGuw6snGwwPAA7CncG2Efpnz/ALi+SnUuseRo6Icmwyd3me1rpY3MDAbHQBBOkBsJNxf6vNMfKWUYqZhknkaxg2u2ncBrceAxXnrJuU5aZ+nTyOjda127RuIOBHArLKWU5al+nUSukcBYFx1DcAMGjkE1bhzZZ1TOxSl8ImkRuXTObpJklvHRAxM1GU/Ku80amD1nkqG5xJJJJJNySbkk6ySdZWClN11LXGiwUO7NOskoUIVhAlChCAJQoQgCVCFCAJQoUXQdJUEqLoQdBQVBKgldACVgSglYkoJRB1s385KigdpU8lmk3dG7vo3827+IseKbmanSDT1uix/gZzhoPPevP1H6j5pseB1pFOK1PVF2KlvO0+pfW7KeoMpZOiqY3RTxtex2trh7xuI2EYheX61rWySNY7Sa172td9JocQ12G8AHtXVfnZWmHuBq5e5W0dG4vo/R07aduF+C+HIORpa6dkEAu52t3ixt8Z7tzR7zYDEqGLRNENLNsWM3XppAz+gvJhbHV1JGEjmRM4iO5eR6TwPRKu2WX6U0bfotJ9o/9L68lZPioaaOGPCOFlrnWdrnHe5xJJ4lc7J7TNKXnxj6hs9yx77O0slhhY0jQ6XcipXU0BuQqjp82UaXujRomz24tO4r5aOvDjoP72QaxsdxH/hdVfFlDJzZRjg7egCm5w9G8FQ4vp3dwecS0DSiJ824Lew24KtO6Laq+E0BG8mQe7QKYjhUQ7dNv1sfeMfWj4YeNcPqd/0mUy7VjTUqahJnXQXfxW1flaf2pP2I+K6r8rT+1J+xMX4Zf5H738UfDTvI/e/ipd+uI93QXfxW1flaf2pP2I+K2r8rT+1J+xMT4ad5H738VPw07yP3v4o79cHdqxdfFbV+Vp/ak/Yj4ravytP7Un7Exfhp3kfvfxR8NP8AI/e/ijv1wd2QXXxW1flaf2pP2I+K2r8rT+1J+xMX4bd5H738UfDbvI/e/ijv1wd2QXXxW1flaf2pP2I+Kyr8rT+1J+xMX4bd5H738UfDbvI/e/ijv1od2QXPxWVflaf2pP2I+Kyr8rT+1J+xMb4bd5H738UfDbvI/e/iu9+uDu6C4+Kur8rT+1J+xHxV1flaf2pP2Jj/AA27yP3v4o+G3+R+9/FHfrg7ugt/iqq/K0/tSfsWJ6KavytP7Un/ABplfDTvI/e/ij4ad5H738Ud+uO9ggtD0UVflaf2pP8AjWJ6J6zytP7Un/GmZ8NP8j97+KPhp3kfvfxR3+73B3sEFgeiWs8tTe1J/wAaxPRHWeWpvak/400fhp3kfvfxR8Mv8j97+KO/3e4O9iot6DodlJH+IqmNbtETXPceTn2A52KY+QshU2TYi2BoY3W97jd7zvc7bwGobAsH5Vld1Y2t53d/4WltFLMQZCXfgOzUFVbk2Wxo07EoWI4Ma6sNQQ1txGD2uO88OC7mSqPubbnWUUOTRHicT7l96oJAhCEACEIQALl1OtCEAaUIQgAQhCABCEIAEIQgAQhCABCEIAEIQgAQhCABCEIAEIQgDOHWuqzUEIQBkhCEACEIQB//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4" descr="data:image/jpeg;base64,/9j/4AAQSkZJRgABAQAAAQABAAD/2wCEAAkGBxQQEhAUEBIVFhQUFRQWFhUWGRcVFRUYFxcYGhQYHBkYHSggGRolGxcaITEhJikrLi4uGB8zODQtNygtLisBCgoKDg0OGhAQGzUlICQ0LCwsNzQsLCw0LSwsLDQsLCwsNCwsLCwvLCwsLCwsLCw0LC8sLCwsLCwsNC8sLCwsLP/AABEIAOEA4QMBIgACEQEDEQH/xAAcAAACAgMBAQAAAAAAAAAAAAAABwEGAgMFCAT/xABKEAABAwIBCAMKDQIGAgMBAAABAAIDBBEhBQYSMUFRYXEHMoETIiNCU3KCkZKhFRczNFJidKKxs8LS4kPBFCRjstPh0fCDk6Nz/8QAGQEAAgMBAAAAAAAAAAAAAAAAAAQCAwUB/8QAMhEAAgIBAwEGBAUEAwAAAAAAAAIBAwQRITESExQyQVHwBTOBkSJhcaHRI7Hh8UJSwf/aAAwDAQACEQMRAD8AeKEIQAIQhAAhCEACEIQAIQhAAhQSviyplOKmYZKiRrGDadp3Aa3HgMV2ImZ0gOD7C5fFV5UhiNpZ4mHc97Gn1OKV2dHSTLNpMowYo9RkPyruWxg9Z4hcOjzIrpx3QU7rOxvI5rHOvts86XaU6mHpGts9IvORvokajxADwHRv16nNILTzGpyybU2wkGjud4p7dh4H3pFUtVXZHltZ8RdiY3jSik9R0Xc2m43pl5sZ+09ZaOW0Mxw0Hm7Hn6rjgfNNjzULcRkjqXeCSXw207SXNC+QRFnyZw+gdXYfF5auS3Q1AdhqcNbTgf8AscQlC42oQhAAhCEACEIQAIQhAAhCEACEIQAIQhAAhCEACEIQAIQsS5AEkrFz7Ak4AayuDnLnbT0IIkdpS2wiZYv4E7Gjiey6VeWc5azKrxE0O0XHvaeK5B84638zYDXYJmnFezfiPUpsuVNuZLrnP0kRQ6TKMCaTVpn5FvIjGTsw47FRaPJtbliUvJc/Gxlf3sUY2gWFh5rRz3q35sdGYboyV50jrELD3o89w63IYcSmLBC2NrWsaGtaLNa0ANA3ADAK+bqqY0qjWfUrit7N32j0KzmvmNT0Wi9w7rMP6jxg0/UbqbzxPFWlShJO7POrSMqsLGkHy5QoI6hhjnja9h1tcL8iNx4jFLDOjoyfHpPoSZGbYXHwg81xweOBseabKhTqveqfwyRepX5Epm3n3U0J7lOHSxtNjHJcSx8A52OH0Xe5NPI2W6bKDNKF4cRiWnvZYzxGscxgd5WvOTNSnrx4VlpALNlZYSDdc+MOBv2JUZezTq8mP7qwuLGm7aiK4LfOAxZ728dib0pyOPwt/co1sq/OB2B7mda727x1hzA18x6l9EcgcLtII4JYZr9J3VjrxwE7B/vYNXNvqCYkJZK0SwPBDhcPYQ5rxxtg78UnbS9U6NBelivGx9qF8zam2Eg0TsPint2HgfevpVRMEIQgAQhCABCEIAEIQgAQhCABCFBKAJUErFzuwKiZz9I8UGkykAmk1af9Fp5j5Q8sOOxWV1NZOiwRd1SNZLjlPKUVMwyTyNYwbXbTuA1uPAYpX5z9JMkukyjBiZqMp+VdyGpg9Z5Lh0tDW5Yl0ruksbGR/exRjcLCw81ov+KZma+YtPR6L3eGmGPdHDBp+o3U3mbninOzqx933b0F+qy3w7QUPNrMCorCJKguhjcblzsZpL7Q06r/AEneopq5EyFBRM0KeMNv1na3v4uccTy1DYukhLXZD288ehbXUqcAhcDOvOuHJ7Rp9/K4XZE02J4uPit4+oFKHODOqprSe6yERnVEy7Y+RGt/pX7FOjFe3fiDll6pt5jhyjnhRU5IkqWaQ1tZeRwO4hgNu1cWbpPo29Vs7vNY0f7nBL3JeZVbUAFkBY0+NKRGPUe+tyC7sHRVUkd/PC07m6b/AHkNTHYYyeJvf0Ke1ubiCzQ9J9G7rNnZ5zGn/Y4ruZLzro6kgRVDC46muvG88mvAJ7EvKjorqQPBzQu4O02fpKrWWc1aqkBM8DtAeO2z2cyW30R51kRj477I24dravig9AqCEjc2c96iiLWlxlh2xvNyB9RxxbyxHDanLkXK0VZE2WB12nAg4OadrXDYR/7glb8Z6ueC+u5X4KlnT0bw1Gk+ktDLr0beBeeQ6h4tw4Jf09XXZGm0e+jJNyx3fQygbRY2PNpBHDUn2vlyjk6KpYY542vYfFcPeDrB4jFWVZcxHS+8EXoid12krWbGflPW2jktDMcNB5BY8/UccD5pseetWYRuZ8niPoHV6J2ctXJKzOnoykj0n0RMrNZidbujfNOp44Gx84rnZtZ/VNEe5VAdLE02LH3Esdtgc7HD6LuVwptipZHVTP0IxcyzpZA6oagOw1OGtpwI/wDI4hbVxMjZapsoM0oHhxbrb1ZYzxGscxgd5XREjmdbvm/SA74cwNfMepIssrOkjMTE7wfUhYxyBwu0gjeFkuACEIQAIQhAAhQStNTO1jXPe4NY0EucTYNA1klAG0uXAzkzsp6EWldpSWuImWLzuJ2NHE9l1Rc6Okh8mkyi8HHqMx+UcN7QeoOJx5L4M28w6isPdJy6KNxuXPuZZL7Q12OP0nc7FPJiwsdV06QLNfMz01xqfLlvOeryo8RNDg1x72niub+cdb+Zs0a7BWjNjozAtJXm51iBhwHnvGvk3DiVd8h5CgomaNPGG36zji9/nO1nlqGxdJcsy9umqNIOpRv1PvJhTwNja1kbQ1rRYNaAGgbgBqWxCEkMAuLnbl9tBTulIBee9jZ9J51eiNZ4Dku2kj0lZZ/xNY9oPg6e8bd2kPlTz0ho+gExi09q+k8eZVdZ0LtycWKKfKFRYXknmdck+8k+K0D1AADYE4c1MyoKENcQJJ9srh1TuYD1Rx1nfsXxdF+QBT0wnePC1ADuLY9bG9vWPMbluz+zu/wDBHFY1Egu2+Ijbq0yNuOAG0g7rJm+1rX7Kvj3+xTUiovW53srZcp6QA1EzGXxAJu4jg0XcewLhjpGoL27q+2/uUtv9t/ck7HHNVzWAfNNIfOe47yTsHqA3BWhnRlWlukTAD9AvdpcsGFt+1S7pSkf1G3OdvY3hgbuT8oRVDA+CRsjDhdpvjuO48CvjjzkpHSdyFTCXk6OjptxOrRGwngkfHUVOT5J4++ie5jopWHaHDA4G1xe7XDfhgTflFuFgOQ/Bdj4es6/i28jk5U+g1c/MwmPa+eiZovbdz4mjvXjaWjY/gNfPXTMxc4jQ1DS53gJSGyjYAerJzbe/K6edIwtYwPN3BrQ47yALn1pHdIWShTV0zWizJAJWjYA++kPbDuyy5i29pE1PudvTomHUeqFwsxK81FBSvcbuDNBx2kxksueJ0b9q7qznXpaVnyG1nqiJBcHOXNKnrx4VujJawlZYPG4HY4cD2WXeQhWlZ1WQmImNJERl3NWsyU8SsLixp72oiuNHzwMWdt2nVcqz5rdKAOjHlAW2Cdgw9Ng1c2+oJnkX1qg51dGkNRpSUZEMuvQ/ovPIfJniMOCeXIrujpuj6lE1Mm6FziLJGiWB4IcLh7CHMeN5tg7nrW1lTawkGidh8U8jsPApDUtdXZFmLbOjubmN/fQyjeLGx85pvs4JrZn55Q5SaWW0JgLvhcb3G1zT4zd+0bdhNN2K1cdS7qTS2G2naS2IXNmkdBYi5i1EayzcQfo8Nn4dCN4cARiClS0yQhCAMHlKzpYy+XPbSRnvWBr5bbXHFjTwAs7m5u5NIrz1VyOratxB76ons07u6Psz1Agdidwa4Z5afIWyWmF0jzLx0Y5ptc0VdQ2+PgWEYYGxkI24jveV91mctVLTtiYyNgs1jWtaNwaLD3BbUvdbNjy0l1aQi6QClAQqiYKVClAHzZTqxBDNKdUcb3+y0n+y8+ZHozVVEETiSZZGh522cfCHna5Tvz5dbJ9Z/8AycPXgfxSp6Now7KNNfZ3U/8A5PH91pYf4anf3tAnkbuqjumlbExznWaxjSTuDWi59QC88ZZym6rnlmk1yOJt9Fuprexth2J09IlQY8nVRG1rWdj3tYfc4pFxRF7mtGtxDRzJsPxUvh6R0y/0OZbbwo4ui3IIgphO4eFqBpX2tj8QDn1jzG5XVYwRBjWtaLNaA0DcALBZrOseXaWkbRelYiBW9M1I0PpJQO+cJGOO0hpaWerSd61TM1KPu9ZSR75WE+aw6bvutKtnTHWB09NEP6cbnn/5HAD3R+9fJ0SUenWueRhFE433OeQ0fdL1rVNKYus+k/4EXjqu0HGlH0x2/wAVT7+448tN1v7pupD9IOVBU10zmm7I7RNO8MvpHlpl3ZZJ4CzNuvoMZM6JoMXonv8A4AX8rLb1j+91clwMw6A09BTMcLOLe6OB1gyEvseIDgOxd9L3zrY0x6yW1xokEIUqFUTBQpUIA52XsixVsTop23adR8ZjtjmnYR/0cEgcoUs+S6wtDrSwPDmPGpw1tdba1zTYjiQvR6VvTZk0WpakDG5hcd4IL4/VZ/tJ7BtmH7OeJKL126vQv+Q8pMrqaKZo72VmLddjqe3scCOxYZFlLHPhceqTb+3rCpnQpXaUFTCT8lI144Nkbq9phPardWHQqWu+k0HtBI/CyWvr7OyVLUbqWJO8hF0KokfBlaXQgnd9GKR3qYSkDkGuFNPBMWaYicHaN7Xtx9/YnvnL8zrPs8/5bl57Wn8PWJRtfMTyp0aD0Dm/nHT1zbwP74C7o3YSN5t3cRccV1l5rgmdG5r2OLXNN2uaS1wPAjEJiZsdJhbZleNIahMwd8PPYNfNvqOtQuwWXdNyVeTE7MNFC00dWyZjXxPa9jtTmkEH1beC3LPmNBqCUIQgDk52U5loqxgxJhksN5DSR7wk1mHVCLKFI4nAvLP/ALGuY33uCfZF154y9k51FVTRC47k/vDt0etE6+/RI7brRwZhlaufP/QnkxpKsOjP6jM2T6prRchgeBv7m4PPuakPFIWOa4a2kOHMG4XoHNfLLa6mjlFrkaMjfovHXby2jgQlPn1mg+hkdJG0mmcbtcMe5X8R24DYd1hr1ywn6ZmpuTmSvVEPA6KCrbPHHLGbse0OaeBH4rXlXKUdLE+WZ2ixgud5OwAbSdQCQ+Rc56qjaW08xawm+gQ17bnaA4G3ZZZSVVZlSVjHOfO/xW4Brd7rNAawb3YKPcJhtZn8JLvW20bnyZbym6rnlnfgZHXt9Fowa3saAEx+hqkAhqpdrpGx9jG6X4ye5LGupHQySRSCz43FrhxH9jrB2ghbaPKs0DXshmkja/FwY4tB2Xw22wunbau0r6F/IWrfpfqkanSDno2nY+npn3ncNFzm/wBEHXj9O2obNZ2A0HMXNw11Q0FvgY7OlOwjxWela3LSUZs5n1FcQWtLIjrmeDa31RreeWG8hObI+S4aCARx2axt3Oe4i7j4z3u3+4WtgAlHdMdOhN2n3/qC9Va1upuDpIXy5PylDUAmCVkgBsSxwdY7jbUvqWbMTG0jsTrwChShcAhBQq1nRnrT0N2uPdJtkTCLjzzqYOeO4FSRGedFjU5LQu8ljkeGglxAAFySbAAayTsCU/SbnnT1MJpqe8nftcZRhGC3Y3a++IvgMdZVVzmzsqa8kSv0Y73ELLiMbr7XniewBV8rVx8LomGedxSy/q2gYXQnJapqm/ShafZfb9aY2XcJIDweP9qWfQuf87N9nd+ZGmZl/rwen+lKZ3zp+hfR4D7u7oXyoSZabM5fmdZ9nn/LcvPa9CZy/M6z7PP+W5ee1q/DvCwll8wCEIWiJnQyLluejfp08haT1m62P85uo89Y2EJqZsdIcFTosqLQSnDE+CeeDj1Twd2EpNoS92OlvPJbXaycHplCRubOe9RRWbfusI/pvJu0fUdrbyxHAa02M3c56eub4F9ngXdE7CRvZtHEXCyrsV6t+YHq7lf9TtKi9KGbBqYxUQtvLE2z2jW+PXhvc03NtoJ4K9BSqqrJraGgsdIeNJEDmlnNJk+XTZ30b7d0jvg4bCDscNh7OTqyJl2nro9KB4dh3zDg9t9jmnV+B2XVUzx6O2zl01GWskNy6M4RvO0i3UcfUeGJSyq6OeikHdGyQyDqnFp9F7cDzBWiyVZUdSzo3v3qJwz07TvA75sz6F7tI0kV+A0R6m2C6lBk+KBujBEyNu5jQ0Hibaykzk/pDroRYyMlH+q259bC0ntJXZi6V5h1qWMng9zfxBVD4l/Guv1/ksW+rnj6DEynkGmqSDPBG9wFg4jvrbtIY24LTR5rUcRDo6WIOGolocRyLrkKgv6WJfFpYxzkc79IXKrukiukBDXRxD/TZj63l3uQuLkca6R+v8BN9XP/AIN7KuVYaRhfPI1jRqvrPBrRi48Ak3ntnk+vdoMBZTtNww9Z5Gpz7Ycm6hxOrjQwVNfL3olnkOBOLyObjg0cyAmPmj0cNiLZa0te8YtiGMbTsLj454auauWurG/E86z796kJd7tljSDb0UZAfBHJUSgtM4aGMOB0G3IceJvgN3NX1StcsoYC55DWgXLiQABvJOoLPtsmx5afMbRIRdIM18GWcsQ0jNOokDBsBxc47mtGLjyVIzn6TWM0o6EB7tRmcD3Mea3W88TYc0sq+ukqHmSeR0jzrc43PIbAOAwTVOEzbvtH7lFmREbLuW7OnpHmqNJlLeCI4aV/DOHMdT0ceOxUUrIrErVrrWuNFgUZ5adZMSsCsysHKwIL30MfPZvs7vzI0zMv9eD0/wBKWfQx89m+zO/MjTMy/wBeD0/0rEz/AJw/R4DYhCEmWmzOX5nWfZ5/y3Lz2vQmcvzOs+zz/luXntavw7wsJZfMAhCFoiYIQhAAsopCxwcxxa5puHNJDgd4IxBWKFwBiZsdJj2WZXAvbq7s0d+POaMHcxjwKZtBXR1DBJC9r2HU5puOI4HgcV5uX3ZHyxNSP06eQsO0a2uG5zTgf/bWSV2ErbptP7DNeSy7NuejFqqKdkjS2RjXtOtrgHA9hwVLzY6RoajRZVWhl1aV/BOPBx6h4Ow4lXgFZb1vXOjRoPK6vGsFYrcwKCXHuGgf9NzmD2QdH3LlydFdKerNUDhpRke+O6viFKMi2OGkjNKT5FDi6K6Udaaodw0owPdHddWizBoIse4aZ/1HOePZJ0fcrOhE5Fs8tIRUkeRrp4GxtDY2ta0amtAaB2BbFzst5cgo2adRIGg9Vut7jua0Yn+21KrOfpDnqbsp7wRHDA+FcOLh1eTfWVKrHe2duPU5Zaqcl+zoz4p6LSYD3WYf0mHqn67tTOWJ4JS5xZz1FcfDPswG7Ym4Rjdh4x4m/Cy4yFq04qVb8yI2XM/6EKFKhMlRBWJWRWJQSMSsHLMrArpKC99DHz2b7M78yNMzL/Xg9P8ASln0MfPZvs7vzI0zMv8AXg9P9KxM/wCd9h+jwGxCEJMtNmcvzOs+zz/luXnteg85fmdZ9nn/AC3Lz4tX4d4WEsvmAQhC0RMEIQgAQhCABCEIAFY82c86ihs1p7pCP6TzgB9R2tnLEcFXEKDorxo0ElaVnWB+5t5109ePBO0ZALmJ9g8byB4w4i/Gy7q8zseWkOaSHA3BBIIOwgjEFWek6Qq6Nuj3Vr7ai9jS71i1+26zrcCddUn7jaZX/aB2zzNja5z3BrWi7nOIDQN5JwAS6zn6TQ28dANI6jM8d6PMaetzOHAqg5azgqKwj/ESueAbhmDWDjotsL8TcrmKynBVd33IWZMzsuxvrKuSZ5kme573a3ONzy4DgMAtCEJ+NhYhCEFdAhQpKgoOmJUFSoKDpiVrKzKwK6SgvnQx89m+zu/MjTMy/wBeD0/0pZdC/wA9m+zO/MjTNy/14PT/AErEz/nfYfo8BsQhCTLTPOX5nWfZ5/y3Lz4vQecvzOs+zz/luXnsLV+HeFhLL5glCELRFAQhCDgIQhAAhC+igoZKh4jgjc951NaPeTqA4nBcmdOQPnXbzczVqK8+CbaO9jK/Bg3gfSPAdtle82OjRkdpK4iR2sRN+THnHW88MBzTAAbG3CzWNHBrWgD1AALPuzojavcbrxpndhf1PRXF3EiOeTuwGDnaPc3O3FoFwDzNuKVRFsDrGsJr51dJEcYdHRWkfiO6/wBNnFv0z7uJ1JTq7F7WYmbPoV39nrEIWnMTNQZRkk7o9zIog3S0baTi69mgm4Gokm27fh3c4+jFzBp0Ly+2uKQgPPmuAAPI257FWMz86H5Okc4ND45A0SMvY97ezmnY4XPO/IhyZAzjp65ulA+5A76N2EjObd3EXHFU5Nl1b9UeH3yWUpW66Tyef54XRucx7S1zTZzXAtcDuIOIWtegs4c2qeubadnfAWbI3CRvI7RwNxwSmzozGqKK7wO6wjHujBi0fXbrHMXHJXU5aWbTtJCyhk35gqyhSoTZQCxKlQUHSFiVJWJXTsGJWBWRWDkE4L50L/PZvszvzI0zsv8AXg9P9KWHQt89m+zO/MjTPy/14PT/AErEz/nfYep8BsQhCTLTPOX5nWfZ5/y3Lz2vQecvzOs+zz/luXnwLV+HeFhLL5glChStEUBCEIAELs5u5sVFcfAsswGzpXYRjfj4x4C/GybObGZVPQ2dbus3lXjUfqN1M954pa7KSrbmS2uln/QoebHR3NUaL6m8MRx0beGcOAPU5ux4JqZHyPDSM0KeMMG3a5x3uccXHms8qZTipWGSeRrGjadZO4AYuPAJXZz9JEs12UYMMeoyH5V3LYwcrniFn/1smfy/Ya/p0x+ZfM5s8KehBD3acuyJli7hpHUwc8dwKUucmdtRXkiR2jFshZcM4aW1554bgFwnG5JOJJuScSSdZJ2lQn6cVK9+ZFbLmf8AQEIQmioFsp53Rua+Nzmvabtc0lrhyIWtQuAMvNfpNI0Y68X2Cdgx9Ng/Fvq2plUtUyVjXxPa9jhcOaQQe0LzUunkLL89E/Sp5LAnvmHGN/nN/uLHikbsFW3Taf2Ga8mY2bcaWdHR5BVaT6e0EpxwHgnn6zR1TxbvxBSpy1kWejfoVEZaT1Xa2P4tdqPLWNoCbea+f8FZosltDMcNFx7x5+q/f9U2O66tFdRRzsdHMxr2O1tcLj/o8UumTbRPTZGxc1SWRqp5rKxTHzo6MnM0pKAl7dfcXHvx5jj1uTseJS6mjcxzmvaWuabOa4EOB3EHEFadVqWRqsijIyzpJrKxKkrAlWnIIK1uKyJWtxXScF+6Ffn032Z35kaZ+XuvB6f6UruhQ/56b7M78yJNHL3Xg9P9Kw8/532HqfCbUIQkywyzl+Z1n2ef8ty89hehc4m3pKsDWaeYDtjcvPIWr8O8LCWXzBkhRdXTNjo+nqbPqLwRHHEeFeODT1Rxd6inbLFSNWkWVJadIKnQ0ck7xHCxz3nU1ouefAcTgmZmx0atZoyVxD3axC094POdrceAsOaumRsiw0bNCnjDBtOtzjvc44lfDnJnbT0ItI7SlthEyxfwJ2MHE9l1m2Zdls9NUfz/AIHEoVI6nO5GxrGgNAa1owAs1rQOGoBUbOfpIihuyjAmk1d0PyTeVsZDysOOxUPOXO+orrh7tCLZCwnR9I63nnhwCr6tpwYjez7ELMnXZD7Mp5SlqnmSeRz37zqA3NAwaOAXyKELQiIiNIFJnUlChC6BKhCEACEKEASoQoQdAq25sZ/1FHoskvNCMNFx79g+q87PqnDYLKokqFB61eNGgkrSs6weiMgZw09czSp5ASOsw4SM85v99R2FaM5M16evbaZlngWbK3CRvbtHA3CQVNUvie18T3Me3U5pIcO0JkZrdKHVjygOAnYMPTYNXNvqGtZtuG9c9VU/yOJerbOVbOrMepodJ9u6wj+qwHvR9dutnPEcdiqpK9O09QyVjXxua9jhcOaQ5rhwIwKpOdfRtDU6UlLaCY3NgPAvPFo6h4t9RVlGf/xs+/8AJx8fzUSjitbiujlzI09G/udTGWHHROtjwNrXDBw9422XLcVprMTGsFUQMDoTP+em+zP/ADIk0svdeD0/0pWdCDb1tQdgpnD1yR2/App5d68Hp/pWHn/O+w3V4TahCEmWH32D22OpwII54ELzrlCjdTyywv60T3MPHRNgeRFj2r0Mx2jI5h23e3jfrD149qX/AEpZsF/+cgbcgATtGuw6snGwwPAA7CncG2Efpnz/ALi+SnUuseRo6Icmwyd3me1rpY3MDAbHQBBOkBsJNxf6vNMfKWUYqZhknkaxg2u2ncBrceAxXnrJuU5aZ+nTyOjda127RuIOBHArLKWU5al+nUSukcBYFx1DcAMGjkE1bhzZZ1TOxSl8ImkRuXTObpJklvHRAxM1GU/Ku80amD1nkqG5xJJJJJNySbkk6ySdZWClN11LXGiwUO7NOskoUIVhAlChCAJQoQgCVCFCAJQoUXQdJUEqLoQdBQVBKgldACVgSglYkoJRB1s385KigdpU8lmk3dG7vo3827+IseKbmanSDT1uix/gZzhoPPevP1H6j5pseB1pFOK1PVF2KlvO0+pfW7KeoMpZOiqY3RTxtex2trh7xuI2EYheX61rWySNY7Sa172td9JocQ12G8AHtXVfnZWmHuBq5e5W0dG4vo/R07aduF+C+HIORpa6dkEAu52t3ixt8Z7tzR7zYDEqGLRNENLNsWM3XppAz+gvJhbHV1JGEjmRM4iO5eR6TwPRKu2WX6U0bfotJ9o/9L68lZPioaaOGPCOFlrnWdrnHe5xJJ4lc7J7TNKXnxj6hs9yx77O0slhhY0jQ6XcipXU0BuQqjp82UaXujRomz24tO4r5aOvDjoP72QaxsdxH/hdVfFlDJzZRjg7egCm5w9G8FQ4vp3dwecS0DSiJ824Lew24KtO6Laq+E0BG8mQe7QKYjhUQ7dNv1sfeMfWj4YeNcPqd/0mUy7VjTUqahJnXQXfxW1flaf2pP2I+K6r8rT+1J+xMX4Zf5H738UfDTvI/e/ipd+uI93QXfxW1flaf2pP2I+K2r8rT+1J+xMT4ad5H738VPw07yP3v4o79cHdqxdfFbV+Vp/ak/Yj4ravytP7Un7Exfhp3kfvfxR8NP8AI/e/ijv1wd2QXXxW1flaf2pP2I+K2r8rT+1J+xMX4bd5H738UfDbvI/e/ijv1wd2QXXxW1flaf2pP2I+Kyr8rT+1J+xMX4bd5H738UfDbvI/e/ijv1od2QXPxWVflaf2pP2I+Kyr8rT+1J+xMb4bd5H738UfDbvI/e/iu9+uDu6C4+Kur8rT+1J+xHxV1flaf2pP2Jj/AA27yP3v4o+G3+R+9/FHfrg7ugt/iqq/K0/tSfsWJ6KavytP7Un/ABplfDTvI/e/ij4ad5H738Ud+uO9ggtD0UVflaf2pP8AjWJ6J6zytP7Un/GmZ8NP8j97+KPhp3kfvfxR3+73B3sEFgeiWs8tTe1J/wAaxPRHWeWpvak/400fhp3kfvfxR8Mv8j97+KO/3e4O9iot6DodlJH+IqmNbtETXPceTn2A52KY+QshU2TYi2BoY3W97jd7zvc7bwGobAsH5Vld1Y2t53d/4WltFLMQZCXfgOzUFVbk2Wxo07EoWI4Ma6sNQQ1txGD2uO88OC7mSqPubbnWUUOTRHicT7l96oJAhCEACEIQALl1OtCEAaUIQgAQhCABCEIAEIQgAQhCABCEIAEIQgAQhCABCEIAEIQgDOHWuqzUEIQBkhCEACEIQB//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30" name="Picture 6"/>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5033767" y="2738639"/>
            <a:ext cx="402329" cy="4023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754866" y="1246343"/>
            <a:ext cx="3655641" cy="1569660"/>
          </a:xfrm>
          <a:prstGeom prst="rect">
            <a:avLst/>
          </a:prstGeom>
          <a:noFill/>
        </p:spPr>
        <p:txBody>
          <a:bodyPr wrap="square" lIns="91440" tIns="45720" rIns="91440" bIns="45720">
            <a:spAutoFit/>
          </a:bodyPr>
          <a:lstStyle/>
          <a:p>
            <a:pPr algn="ctr"/>
            <a:r>
              <a:rPr lang="en-US" altLang="zh-CN" sz="9600" b="1" spc="100" dirty="0" smtClean="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rPr>
              <a:t>Q&amp;A</a:t>
            </a:r>
            <a:endParaRPr lang="zh-CN" altLang="en-US" sz="9600" b="1" spc="100" dirty="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endParaRPr>
          </a:p>
        </p:txBody>
      </p:sp>
      <p:pic>
        <p:nvPicPr>
          <p:cNvPr id="6"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018278" y="3551889"/>
            <a:ext cx="402329" cy="4023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TextBox 6"/>
          <p:cNvSpPr txBox="1"/>
          <p:nvPr/>
        </p:nvSpPr>
        <p:spPr>
          <a:xfrm>
            <a:off x="611560" y="3460667"/>
            <a:ext cx="1936941" cy="584775"/>
          </a:xfrm>
          <a:prstGeom prst="rect">
            <a:avLst/>
          </a:prstGeom>
          <a:noFill/>
        </p:spPr>
        <p:txBody>
          <a:bodyPr wrap="none" rtlCol="0">
            <a:spAutoFit/>
          </a:bodyPr>
          <a:lstStyle/>
          <a:p>
            <a:r>
              <a:rPr lang="en-US" altLang="zh-CN" sz="3200" b="1" dirty="0" err="1" smtClean="0"/>
              <a:t>Jiafeng</a:t>
            </a:r>
            <a:r>
              <a:rPr lang="en-US" altLang="zh-CN" sz="3200" b="1" dirty="0" smtClean="0"/>
              <a:t> Hu</a:t>
            </a:r>
            <a:endParaRPr lang="zh-CN" altLang="en-US" sz="3200" b="1" dirty="0"/>
          </a:p>
        </p:txBody>
      </p:sp>
      <p:sp>
        <p:nvSpPr>
          <p:cNvPr id="8" name="矩形 7"/>
          <p:cNvSpPr/>
          <p:nvPr/>
        </p:nvSpPr>
        <p:spPr>
          <a:xfrm>
            <a:off x="3424765" y="3460667"/>
            <a:ext cx="5467715" cy="584775"/>
          </a:xfrm>
          <a:prstGeom prst="rect">
            <a:avLst/>
          </a:prstGeom>
        </p:spPr>
        <p:txBody>
          <a:bodyPr wrap="none">
            <a:spAutoFit/>
          </a:bodyPr>
          <a:lstStyle/>
          <a:p>
            <a:pPr fontAlgn="base">
              <a:spcBef>
                <a:spcPct val="50000"/>
              </a:spcBef>
              <a:spcAft>
                <a:spcPct val="0"/>
              </a:spcAft>
            </a:pPr>
            <a:r>
              <a:rPr lang="en-GB" altLang="zh-CN" sz="3200" dirty="0"/>
              <a:t>hujiafeng11@otcaix.iscas.ac.cn</a:t>
            </a:r>
            <a:endParaRPr lang="en-GB" altLang="zh-CN" sz="3200" dirty="0">
              <a:latin typeface="Arial" pitchFamily="34" charset="0"/>
            </a:endParaRPr>
          </a:p>
        </p:txBody>
      </p:sp>
    </p:spTree>
    <p:extLst>
      <p:ext uri="{BB962C8B-B14F-4D97-AF65-F5344CB8AC3E}">
        <p14:creationId xmlns:p14="http://schemas.microsoft.com/office/powerpoint/2010/main" xmlns="" val="16586872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683568" y="1285860"/>
            <a:ext cx="7848872" cy="4840303"/>
          </a:xfrm>
        </p:spPr>
        <p:txBody>
          <a:bodyPr/>
          <a:lstStyle/>
          <a:p>
            <a:pPr>
              <a:buSzPct val="60000"/>
              <a:buFont typeface="Wingdings" panose="05000000000000000000" pitchFamily="2" charset="2"/>
              <a:buChar char="l"/>
            </a:pPr>
            <a:r>
              <a:rPr lang="en-US" altLang="zh-CN" dirty="0" smtClean="0"/>
              <a:t>VAENTs( Vehicular Ad hoc Networks)</a:t>
            </a:r>
          </a:p>
          <a:p>
            <a:pPr>
              <a:buSzPct val="60000"/>
              <a:buFont typeface="Wingdings" panose="05000000000000000000" pitchFamily="2" charset="2"/>
              <a:buChar char="l"/>
            </a:pPr>
            <a:r>
              <a:rPr lang="en-US" altLang="zh-CN" dirty="0" smtClean="0"/>
              <a:t>Mobile Ad hoc Networks</a:t>
            </a:r>
          </a:p>
          <a:p>
            <a:pPr>
              <a:buSzPct val="60000"/>
              <a:buFont typeface="Wingdings" panose="05000000000000000000" pitchFamily="2" charset="2"/>
              <a:buChar char="l"/>
            </a:pPr>
            <a:r>
              <a:rPr lang="en-US" altLang="zh-CN" dirty="0" smtClean="0"/>
              <a:t>Vehicle</a:t>
            </a:r>
          </a:p>
          <a:p>
            <a:pPr>
              <a:buSzPct val="60000"/>
              <a:buFont typeface="Wingdings" panose="05000000000000000000" pitchFamily="2" charset="2"/>
              <a:buChar char="l"/>
            </a:pPr>
            <a:r>
              <a:rPr lang="en-US" altLang="zh-CN" dirty="0" smtClean="0"/>
              <a:t>Roadside Unit (RSU)</a:t>
            </a:r>
            <a:endParaRPr lang="zh-CN" altLang="en-US"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572000" y="2707050"/>
            <a:ext cx="7704856" cy="44672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标题 3"/>
          <p:cNvSpPr>
            <a:spLocks noGrp="1"/>
          </p:cNvSpPr>
          <p:nvPr>
            <p:ph type="title"/>
          </p:nvPr>
        </p:nvSpPr>
        <p:spPr/>
        <p:txBody>
          <a:bodyPr/>
          <a:lstStyle/>
          <a:p>
            <a:r>
              <a:rPr lang="en-US" altLang="zh-CN" b="1" dirty="0">
                <a:solidFill>
                  <a:srgbClr val="00B0F0"/>
                </a:solidFill>
              </a:rPr>
              <a:t>Background</a:t>
            </a:r>
            <a:endParaRPr lang="zh-CN" altLang="en-US" dirty="0"/>
          </a:p>
        </p:txBody>
      </p:sp>
    </p:spTree>
    <p:extLst>
      <p:ext uri="{BB962C8B-B14F-4D97-AF65-F5344CB8AC3E}">
        <p14:creationId xmlns:p14="http://schemas.microsoft.com/office/powerpoint/2010/main" xmlns="" val="421920670"/>
      </p:ext>
    </p:extLst>
  </p:cSld>
  <p:clrMapOvr>
    <a:masterClrMapping/>
  </p:clrMapOvr>
  <mc:AlternateContent xmlns:mc="http://schemas.openxmlformats.org/markup-compatibility/2006">
    <mc:Choice xmlns:p14="http://schemas.microsoft.com/office/powerpoint/2010/main" xmlns="" Requires="p14">
      <p:transition spd="slow" p14:dur="2000" advTm="27757"/>
    </mc:Choice>
    <mc:Fallback>
      <p:transition spd="slow" advTm="27757"/>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683568" y="1285860"/>
            <a:ext cx="8352928" cy="4840303"/>
          </a:xfrm>
        </p:spPr>
        <p:txBody>
          <a:bodyPr/>
          <a:lstStyle/>
          <a:p>
            <a:pPr>
              <a:buSzPct val="60000"/>
              <a:buFont typeface="Wingdings" panose="05000000000000000000" pitchFamily="2" charset="2"/>
              <a:buChar char="l"/>
            </a:pPr>
            <a:r>
              <a:rPr lang="en-US" altLang="zh-CN" dirty="0" smtClean="0"/>
              <a:t>Temporally store and relay data</a:t>
            </a:r>
          </a:p>
          <a:p>
            <a:pPr>
              <a:buSzPct val="60000"/>
              <a:buFont typeface="Wingdings" panose="05000000000000000000" pitchFamily="2" charset="2"/>
              <a:buChar char="l"/>
            </a:pPr>
            <a:r>
              <a:rPr lang="en-US" altLang="zh-CN" dirty="0" smtClean="0"/>
              <a:t>Gateways to the Internet</a:t>
            </a:r>
          </a:p>
          <a:p>
            <a:pPr>
              <a:buSzPct val="60000"/>
              <a:buFont typeface="Wingdings" panose="05000000000000000000" pitchFamily="2" charset="2"/>
              <a:buChar char="l"/>
            </a:pPr>
            <a:r>
              <a:rPr lang="en-US" altLang="zh-CN" dirty="0" smtClean="0"/>
              <a:t>Channel coordination and access in MAC layer</a:t>
            </a:r>
          </a:p>
          <a:p>
            <a:pPr>
              <a:buSzPct val="60000"/>
              <a:buFont typeface="Wingdings" panose="05000000000000000000" pitchFamily="2" charset="2"/>
              <a:buChar char="l"/>
            </a:pPr>
            <a:endParaRPr lang="zh-CN" altLang="en-US" dirty="0"/>
          </a:p>
        </p:txBody>
      </p:sp>
      <p:sp>
        <p:nvSpPr>
          <p:cNvPr id="4" name="标题 3"/>
          <p:cNvSpPr>
            <a:spLocks noGrp="1"/>
          </p:cNvSpPr>
          <p:nvPr>
            <p:ph type="title"/>
          </p:nvPr>
        </p:nvSpPr>
        <p:spPr/>
        <p:txBody>
          <a:bodyPr/>
          <a:lstStyle/>
          <a:p>
            <a:r>
              <a:rPr lang="en-US" altLang="zh-CN" b="1" dirty="0">
                <a:solidFill>
                  <a:srgbClr val="00B0F0"/>
                </a:solidFill>
              </a:rPr>
              <a:t>Introduction of RSU</a:t>
            </a:r>
            <a:endParaRPr lang="zh-CN" altLang="en-US" dirty="0"/>
          </a:p>
        </p:txBody>
      </p:sp>
      <p:pic>
        <p:nvPicPr>
          <p:cNvPr id="1026" name="Picture 2" descr="E:\My Dropbox\Dropbox\专利\RSU - 1_opt.jpe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979712" y="3356992"/>
            <a:ext cx="2717944" cy="210155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658510298"/>
      </p:ext>
    </p:extLst>
  </p:cSld>
  <p:clrMapOvr>
    <a:masterClrMapping/>
  </p:clrMapOvr>
  <mc:AlternateContent xmlns:mc="http://schemas.openxmlformats.org/markup-compatibility/2006">
    <mc:Choice xmlns:p14="http://schemas.microsoft.com/office/powerpoint/2010/main" xmlns="" Requires="p14">
      <p:transition spd="slow" p14:dur="2000" advTm="29583"/>
    </mc:Choice>
    <mc:Fallback>
      <p:transition spd="slow" advTm="29583"/>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683568" y="1285860"/>
            <a:ext cx="8352928" cy="4840303"/>
          </a:xfrm>
        </p:spPr>
        <p:txBody>
          <a:bodyPr/>
          <a:lstStyle/>
          <a:p>
            <a:pPr>
              <a:buSzPct val="60000"/>
              <a:buFont typeface="Wingdings" panose="05000000000000000000" pitchFamily="2" charset="2"/>
              <a:buChar char="l"/>
            </a:pPr>
            <a:r>
              <a:rPr lang="en-US" altLang="zh-CN" dirty="0" smtClean="0"/>
              <a:t>Temporally store and relay data</a:t>
            </a:r>
          </a:p>
          <a:p>
            <a:pPr>
              <a:buSzPct val="60000"/>
              <a:buFont typeface="Wingdings" panose="05000000000000000000" pitchFamily="2" charset="2"/>
              <a:buChar char="l"/>
            </a:pPr>
            <a:r>
              <a:rPr lang="en-US" altLang="zh-CN" dirty="0" smtClean="0"/>
              <a:t>Gateways to the Internet</a:t>
            </a:r>
          </a:p>
          <a:p>
            <a:pPr>
              <a:buSzPct val="60000"/>
              <a:buFont typeface="Wingdings" panose="05000000000000000000" pitchFamily="2" charset="2"/>
              <a:buChar char="l"/>
            </a:pPr>
            <a:r>
              <a:rPr lang="en-US" altLang="zh-CN" dirty="0" smtClean="0"/>
              <a:t>Channel coordination and access in MAC layer</a:t>
            </a:r>
          </a:p>
          <a:p>
            <a:pPr>
              <a:buSzPct val="60000"/>
              <a:buFont typeface="Wingdings" panose="05000000000000000000" pitchFamily="2" charset="2"/>
              <a:buChar char="l"/>
            </a:pPr>
            <a:endParaRPr lang="zh-CN" altLang="en-US" dirty="0"/>
          </a:p>
        </p:txBody>
      </p:sp>
      <p:sp>
        <p:nvSpPr>
          <p:cNvPr id="6" name="流程图: 可选过程 5"/>
          <p:cNvSpPr/>
          <p:nvPr/>
        </p:nvSpPr>
        <p:spPr>
          <a:xfrm>
            <a:off x="107504" y="3645024"/>
            <a:ext cx="8964488" cy="1440160"/>
          </a:xfrm>
          <a:prstGeom prst="flowChartAlternateProcess">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latin typeface="Times New Roman" pitchFamily="18" charset="0"/>
                <a:cs typeface="Times New Roman" pitchFamily="18" charset="0"/>
              </a:rPr>
              <a:t>Tradeoff </a:t>
            </a:r>
            <a:r>
              <a:rPr lang="en-US" altLang="zh-CN" sz="2800" dirty="0">
                <a:latin typeface="Times New Roman" pitchFamily="18" charset="0"/>
                <a:cs typeface="Times New Roman" pitchFamily="18" charset="0"/>
              </a:rPr>
              <a:t>between the RSU deployment </a:t>
            </a:r>
            <a:r>
              <a:rPr lang="en-US" altLang="zh-CN" sz="2800" dirty="0" smtClean="0">
                <a:latin typeface="Times New Roman" pitchFamily="18" charset="0"/>
                <a:cs typeface="Times New Roman" pitchFamily="18" charset="0"/>
              </a:rPr>
              <a:t>(including number and location) </a:t>
            </a:r>
            <a:r>
              <a:rPr lang="en-US" altLang="zh-CN" sz="2800" dirty="0">
                <a:latin typeface="Times New Roman" pitchFamily="18" charset="0"/>
                <a:cs typeface="Times New Roman" pitchFamily="18" charset="0"/>
              </a:rPr>
              <a:t>and the performance of </a:t>
            </a:r>
            <a:r>
              <a:rPr lang="en-US" altLang="zh-CN" sz="2800" dirty="0" smtClean="0">
                <a:latin typeface="Times New Roman" pitchFamily="18" charset="0"/>
                <a:cs typeface="Times New Roman" pitchFamily="18" charset="0"/>
              </a:rPr>
              <a:t>VANETs</a:t>
            </a:r>
            <a:endParaRPr lang="zh-CN" altLang="en-US" sz="2800" dirty="0">
              <a:solidFill>
                <a:schemeClr val="bg1"/>
              </a:solidFill>
              <a:cs typeface="Times New Roman" pitchFamily="18" charset="0"/>
            </a:endParaRPr>
          </a:p>
        </p:txBody>
      </p:sp>
      <p:sp>
        <p:nvSpPr>
          <p:cNvPr id="4" name="标题 3"/>
          <p:cNvSpPr>
            <a:spLocks noGrp="1"/>
          </p:cNvSpPr>
          <p:nvPr>
            <p:ph type="title"/>
          </p:nvPr>
        </p:nvSpPr>
        <p:spPr/>
        <p:txBody>
          <a:bodyPr/>
          <a:lstStyle/>
          <a:p>
            <a:r>
              <a:rPr lang="en-US" altLang="zh-CN" b="1" dirty="0">
                <a:solidFill>
                  <a:srgbClr val="00B0F0"/>
                </a:solidFill>
              </a:rPr>
              <a:t>Introduction of RSU</a:t>
            </a:r>
            <a:endParaRPr lang="zh-CN" altLang="en-US" dirty="0"/>
          </a:p>
        </p:txBody>
      </p:sp>
    </p:spTree>
    <p:extLst>
      <p:ext uri="{BB962C8B-B14F-4D97-AF65-F5344CB8AC3E}">
        <p14:creationId xmlns:p14="http://schemas.microsoft.com/office/powerpoint/2010/main" xmlns="" val="3469694615"/>
      </p:ext>
    </p:extLst>
  </p:cSld>
  <p:clrMapOvr>
    <a:masterClrMapping/>
  </p:clrMapOvr>
  <mc:AlternateContent xmlns:mc="http://schemas.openxmlformats.org/markup-compatibility/2006">
    <mc:Choice xmlns:p14="http://schemas.microsoft.com/office/powerpoint/2010/main" xmlns="" Requires="p14">
      <p:transition spd="slow" p14:dur="2000" advTm="24360"/>
    </mc:Choice>
    <mc:Fallback>
      <p:transition spd="slow" advTm="2436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683568" y="908720"/>
            <a:ext cx="8352928" cy="4840303"/>
          </a:xfrm>
        </p:spPr>
        <p:txBody>
          <a:bodyPr/>
          <a:lstStyle/>
          <a:p>
            <a:pPr>
              <a:buSzPct val="60000"/>
              <a:buFont typeface="Wingdings" panose="05000000000000000000" pitchFamily="2" charset="2"/>
              <a:buChar char="l"/>
            </a:pPr>
            <a:r>
              <a:rPr lang="en-US" altLang="zh-CN" dirty="0"/>
              <a:t>No theoretical </a:t>
            </a:r>
            <a:r>
              <a:rPr lang="en-US" altLang="zh-CN" dirty="0" smtClean="0"/>
              <a:t>model</a:t>
            </a:r>
          </a:p>
          <a:p>
            <a:pPr lvl="1">
              <a:buSzPct val="60000"/>
              <a:buFont typeface="Wingdings" panose="05000000000000000000" pitchFamily="2" charset="2"/>
              <a:buChar char="l"/>
            </a:pPr>
            <a:r>
              <a:rPr lang="en-US" altLang="zh-CN" dirty="0" smtClean="0"/>
              <a:t>Intrinsic </a:t>
            </a:r>
            <a:r>
              <a:rPr lang="en-US" altLang="zh-CN" dirty="0"/>
              <a:t>complexity of road </a:t>
            </a:r>
            <a:r>
              <a:rPr lang="en-US" altLang="zh-CN" dirty="0" smtClean="0"/>
              <a:t>networks</a:t>
            </a:r>
          </a:p>
          <a:p>
            <a:pPr lvl="1">
              <a:buSzPct val="60000"/>
              <a:buFont typeface="Wingdings" panose="05000000000000000000" pitchFamily="2" charset="2"/>
              <a:buChar char="l"/>
            </a:pPr>
            <a:r>
              <a:rPr lang="en-US" altLang="zh-CN" dirty="0" smtClean="0"/>
              <a:t>Vehicle behaviors</a:t>
            </a:r>
          </a:p>
          <a:p>
            <a:pPr>
              <a:buSzPct val="60000"/>
              <a:buFont typeface="Wingdings" panose="05000000000000000000" pitchFamily="2" charset="2"/>
              <a:buChar char="l"/>
            </a:pPr>
            <a:r>
              <a:rPr lang="en-US" altLang="zh-CN" dirty="0" smtClean="0"/>
              <a:t>Huge </a:t>
            </a:r>
            <a:r>
              <a:rPr lang="en-US" altLang="zh-CN" dirty="0"/>
              <a:t>s</a:t>
            </a:r>
            <a:r>
              <a:rPr lang="en-US" altLang="zh-CN" dirty="0" smtClean="0"/>
              <a:t>olution space</a:t>
            </a:r>
          </a:p>
          <a:p>
            <a:pPr lvl="1">
              <a:buSzPct val="60000"/>
              <a:buFont typeface="Wingdings" panose="05000000000000000000" pitchFamily="2" charset="2"/>
              <a:buChar char="l"/>
            </a:pPr>
            <a:r>
              <a:rPr lang="en-US" altLang="zh-CN" dirty="0" smtClean="0"/>
              <a:t>possible combination</a:t>
            </a:r>
          </a:p>
          <a:p>
            <a:pPr lvl="1">
              <a:buSzPct val="60000"/>
              <a:buFont typeface="Wingdings" panose="05000000000000000000" pitchFamily="2" charset="2"/>
              <a:buChar char="l"/>
            </a:pPr>
            <a:r>
              <a:rPr lang="en-US" altLang="zh-CN" dirty="0" smtClean="0"/>
              <a:t>Topology </a:t>
            </a:r>
            <a:r>
              <a:rPr lang="en-US" altLang="zh-CN" dirty="0"/>
              <a:t>of road </a:t>
            </a:r>
            <a:r>
              <a:rPr lang="en-US" altLang="zh-CN" dirty="0" smtClean="0"/>
              <a:t>networks</a:t>
            </a:r>
          </a:p>
          <a:p>
            <a:pPr lvl="1">
              <a:buSzPct val="60000"/>
              <a:buFont typeface="Wingdings" panose="05000000000000000000" pitchFamily="2" charset="2"/>
              <a:buChar char="l"/>
            </a:pPr>
            <a:r>
              <a:rPr lang="en-US" altLang="zh-CN" dirty="0" smtClean="0"/>
              <a:t>Vehicle </a:t>
            </a:r>
            <a:r>
              <a:rPr lang="en-US" altLang="zh-CN" dirty="0"/>
              <a:t>trajectories, speeds and </a:t>
            </a:r>
            <a:r>
              <a:rPr lang="en-US" altLang="zh-CN" dirty="0" smtClean="0"/>
              <a:t>densities</a:t>
            </a:r>
          </a:p>
          <a:p>
            <a:pPr lvl="1">
              <a:buSzPct val="60000"/>
              <a:buFont typeface="Wingdings" panose="05000000000000000000" pitchFamily="2" charset="2"/>
              <a:buChar char="l"/>
            </a:pPr>
            <a:r>
              <a:rPr lang="en-US" altLang="zh-CN" dirty="0" smtClean="0"/>
              <a:t>Data routing</a:t>
            </a:r>
          </a:p>
          <a:p>
            <a:pPr lvl="1">
              <a:buSzPct val="60000"/>
              <a:buFont typeface="Wingdings" panose="05000000000000000000" pitchFamily="2" charset="2"/>
              <a:buChar char="l"/>
            </a:pPr>
            <a:r>
              <a:rPr lang="en-US" altLang="zh-CN" dirty="0" smtClean="0"/>
              <a:t>Application </a:t>
            </a:r>
            <a:r>
              <a:rPr lang="en-US" altLang="zh-CN" dirty="0"/>
              <a:t>scenarios</a:t>
            </a:r>
          </a:p>
          <a:p>
            <a:pPr lvl="1"/>
            <a:endParaRPr lang="en-US" altLang="zh-CN" dirty="0" smtClean="0"/>
          </a:p>
          <a:p>
            <a:endParaRPr lang="zh-CN" altLang="en-US" dirty="0"/>
          </a:p>
        </p:txBody>
      </p:sp>
      <p:sp>
        <p:nvSpPr>
          <p:cNvPr id="4" name="标题 3"/>
          <p:cNvSpPr>
            <a:spLocks noGrp="1"/>
          </p:cNvSpPr>
          <p:nvPr>
            <p:ph type="title"/>
          </p:nvPr>
        </p:nvSpPr>
        <p:spPr/>
        <p:txBody>
          <a:bodyPr/>
          <a:lstStyle/>
          <a:p>
            <a:r>
              <a:rPr lang="en-US" altLang="zh-CN" b="1" dirty="0">
                <a:solidFill>
                  <a:srgbClr val="00B0F0"/>
                </a:solidFill>
              </a:rPr>
              <a:t>Challenges </a:t>
            </a:r>
            <a:r>
              <a:rPr lang="en-US" altLang="zh-CN" b="1" dirty="0" smtClean="0">
                <a:solidFill>
                  <a:srgbClr val="00B0F0"/>
                </a:solidFill>
              </a:rPr>
              <a:t>in </a:t>
            </a:r>
            <a:r>
              <a:rPr lang="en-US" altLang="zh-CN" b="1" dirty="0">
                <a:solidFill>
                  <a:srgbClr val="00B0F0"/>
                </a:solidFill>
              </a:rPr>
              <a:t>RSU Deployment</a:t>
            </a:r>
            <a:endParaRPr lang="zh-CN" altLang="en-US" dirty="0"/>
          </a:p>
        </p:txBody>
      </p:sp>
    </p:spTree>
    <p:custDataLst>
      <p:tags r:id="rId1"/>
    </p:custDataLst>
    <p:extLst>
      <p:ext uri="{BB962C8B-B14F-4D97-AF65-F5344CB8AC3E}">
        <p14:creationId xmlns:p14="http://schemas.microsoft.com/office/powerpoint/2010/main" xmlns="" val="3613446081"/>
      </p:ext>
    </p:extLst>
  </p:cSld>
  <p:clrMapOvr>
    <a:masterClrMapping/>
  </p:clrMapOvr>
  <mc:AlternateContent xmlns:mc="http://schemas.openxmlformats.org/markup-compatibility/2006">
    <mc:Choice xmlns:p14="http://schemas.microsoft.com/office/powerpoint/2010/main" xmlns="" Requires="p14">
      <p:transition spd="slow" p14:dur="2000" advTm="84847"/>
    </mc:Choice>
    <mc:Fallback>
      <p:transition spd="slow" advTm="8484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1403648" y="1845528"/>
            <a:ext cx="5616624" cy="38877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内容占位符 2"/>
          <p:cNvSpPr>
            <a:spLocks noGrp="1"/>
          </p:cNvSpPr>
          <p:nvPr>
            <p:ph idx="4294967295"/>
          </p:nvPr>
        </p:nvSpPr>
        <p:spPr>
          <a:xfrm>
            <a:off x="683568" y="1285860"/>
            <a:ext cx="8352928" cy="4840303"/>
          </a:xfrm>
        </p:spPr>
        <p:txBody>
          <a:bodyPr/>
          <a:lstStyle/>
          <a:p>
            <a:pPr>
              <a:buSzPct val="60000"/>
              <a:buFont typeface="Wingdings" panose="05000000000000000000" pitchFamily="2" charset="2"/>
              <a:buChar char="l"/>
            </a:pPr>
            <a:r>
              <a:rPr lang="en-US" altLang="zh-CN" dirty="0" smtClean="0"/>
              <a:t>POI (Point of Interest) -related applications</a:t>
            </a:r>
          </a:p>
          <a:p>
            <a:endParaRPr lang="zh-CN" altLang="en-US" dirty="0"/>
          </a:p>
        </p:txBody>
      </p:sp>
      <p:pic>
        <p:nvPicPr>
          <p:cNvPr id="2052" name="Picture 4"/>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2771800" y="3789392"/>
            <a:ext cx="500063" cy="2349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标题 3"/>
          <p:cNvSpPr>
            <a:spLocks noGrp="1"/>
          </p:cNvSpPr>
          <p:nvPr>
            <p:ph type="title"/>
          </p:nvPr>
        </p:nvSpPr>
        <p:spPr/>
        <p:txBody>
          <a:bodyPr/>
          <a:lstStyle/>
          <a:p>
            <a:r>
              <a:rPr lang="en-US" altLang="zh-CN" dirty="0">
                <a:solidFill>
                  <a:srgbClr val="00B0F0"/>
                </a:solidFill>
              </a:rPr>
              <a:t>Motivation</a:t>
            </a:r>
            <a:endParaRPr lang="zh-CN" altLang="en-US" dirty="0"/>
          </a:p>
        </p:txBody>
      </p:sp>
    </p:spTree>
    <p:custDataLst>
      <p:tags r:id="rId1"/>
    </p:custDataLst>
    <p:extLst>
      <p:ext uri="{BB962C8B-B14F-4D97-AF65-F5344CB8AC3E}">
        <p14:creationId xmlns:p14="http://schemas.microsoft.com/office/powerpoint/2010/main" xmlns="" val="2780573250"/>
      </p:ext>
    </p:extLst>
  </p:cSld>
  <p:clrMapOvr>
    <a:masterClrMapping/>
  </p:clrMapOvr>
  <mc:AlternateContent xmlns:mc="http://schemas.openxmlformats.org/markup-compatibility/2006">
    <mc:Choice xmlns:p14="http://schemas.microsoft.com/office/powerpoint/2010/main" xmlns="" Requires="p14">
      <p:transition spd="slow" p14:dur="2000" advTm="79306"/>
    </mc:Choice>
    <mc:Fallback>
      <p:transition spd="slow" advTm="7930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205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37.2"/>
</p:tagLst>
</file>

<file path=ppt/tags/tag2.xml><?xml version="1.0" encoding="utf-8"?>
<p:tagLst xmlns:a="http://schemas.openxmlformats.org/drawingml/2006/main" xmlns:r="http://schemas.openxmlformats.org/officeDocument/2006/relationships" xmlns:p="http://schemas.openxmlformats.org/presentationml/2006/main">
  <p:tag name="TIMING" val="|74.9"/>
</p:tagLst>
</file>

<file path=ppt/tags/tag3.xml><?xml version="1.0" encoding="utf-8"?>
<p:tagLst xmlns:a="http://schemas.openxmlformats.org/drawingml/2006/main" xmlns:r="http://schemas.openxmlformats.org/officeDocument/2006/relationships" xmlns:p="http://schemas.openxmlformats.org/presentationml/2006/main">
  <p:tag name="TIMING" val="|7.9|2.1|17.1|12.7|4.5"/>
</p:tagLst>
</file>

<file path=ppt/tags/tag4.xml><?xml version="1.0" encoding="utf-8"?>
<p:tagLst xmlns:a="http://schemas.openxmlformats.org/drawingml/2006/main" xmlns:r="http://schemas.openxmlformats.org/officeDocument/2006/relationships" xmlns:p="http://schemas.openxmlformats.org/presentationml/2006/main">
  <p:tag name="TIMING" val="|28.5"/>
</p:tagLst>
</file>

<file path=ppt/tags/tag5.xml><?xml version="1.0" encoding="utf-8"?>
<p:tagLst xmlns:a="http://schemas.openxmlformats.org/drawingml/2006/main" xmlns:r="http://schemas.openxmlformats.org/officeDocument/2006/relationships" xmlns:p="http://schemas.openxmlformats.org/presentationml/2006/main">
  <p:tag name="TIMING" val="|0.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2111</TotalTime>
  <Words>3211</Words>
  <Application>Microsoft Office PowerPoint</Application>
  <PresentationFormat>On-screen Show (4:3)</PresentationFormat>
  <Paragraphs>331</Paragraphs>
  <Slides>42</Slides>
  <Notes>42</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Office 主题</vt:lpstr>
      <vt:lpstr>Towards Connectivity-Aware Deployment and Adjustment for Roadside Units</vt:lpstr>
      <vt:lpstr>Outline</vt:lpstr>
      <vt:lpstr>Outline</vt:lpstr>
      <vt:lpstr>Background</vt:lpstr>
      <vt:lpstr>Background</vt:lpstr>
      <vt:lpstr>Introduction of RSU</vt:lpstr>
      <vt:lpstr>Introduction of RSU</vt:lpstr>
      <vt:lpstr>Challenges in RSU Deployment</vt:lpstr>
      <vt:lpstr>Motivation</vt:lpstr>
      <vt:lpstr>Motivation</vt:lpstr>
      <vt:lpstr>Motivation</vt:lpstr>
      <vt:lpstr>Contributions</vt:lpstr>
      <vt:lpstr>Outline</vt:lpstr>
      <vt:lpstr>Assumptions</vt:lpstr>
      <vt:lpstr>Problem Formulation</vt:lpstr>
      <vt:lpstr>Problem Formulation</vt:lpstr>
      <vt:lpstr>Example of Oe()</vt:lpstr>
      <vt:lpstr>Problem Formulation</vt:lpstr>
      <vt:lpstr>Problem Formulation</vt:lpstr>
      <vt:lpstr>Problem Formulation</vt:lpstr>
      <vt:lpstr>Stepwise Strategy</vt:lpstr>
      <vt:lpstr>Stepwise Strategy</vt:lpstr>
      <vt:lpstr>Stepwise Strategy</vt:lpstr>
      <vt:lpstr>Stepwise Strategy</vt:lpstr>
      <vt:lpstr>Stepwise-Based Adjustment (SBA)</vt:lpstr>
      <vt:lpstr>Stepwise-Based Adjustment (SBA)</vt:lpstr>
      <vt:lpstr>Greedy Strategy</vt:lpstr>
      <vt:lpstr>Greedy Strategy</vt:lpstr>
      <vt:lpstr>Greedy Strategy</vt:lpstr>
      <vt:lpstr>Greedy-Based Adjustment (GBA)</vt:lpstr>
      <vt:lpstr>Outline</vt:lpstr>
      <vt:lpstr>RSU Deployment Tool</vt:lpstr>
      <vt:lpstr>Experimental Setup</vt:lpstr>
      <vt:lpstr>Experimental Setup</vt:lpstr>
      <vt:lpstr>Experimental Results and Analysis -Deployment</vt:lpstr>
      <vt:lpstr>Slide 35</vt:lpstr>
      <vt:lpstr>Experimental Results and Analysis -Adjustment</vt:lpstr>
      <vt:lpstr>Experimental Results and Analysis -Adjustment</vt:lpstr>
      <vt:lpstr>Outline</vt:lpstr>
      <vt:lpstr>Conclusions</vt:lpstr>
      <vt:lpstr>Slide 40</vt:lpstr>
      <vt:lpstr>Slide 41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cp:lastModifiedBy>Admin Account</cp:lastModifiedBy>
  <cp:revision>295</cp:revision>
  <dcterms:modified xsi:type="dcterms:W3CDTF">2015-08-31T08:17:07Z</dcterms:modified>
</cp:coreProperties>
</file>