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8" r:id="rId8"/>
    <p:sldId id="269" r:id="rId9"/>
    <p:sldId id="270" r:id="rId10"/>
    <p:sldId id="271" r:id="rId11"/>
    <p:sldId id="286" r:id="rId12"/>
    <p:sldId id="287" r:id="rId13"/>
    <p:sldId id="284" r:id="rId14"/>
    <p:sldId id="262" r:id="rId15"/>
    <p:sldId id="266" r:id="rId16"/>
    <p:sldId id="288" r:id="rId17"/>
    <p:sldId id="267" r:id="rId18"/>
    <p:sldId id="289" r:id="rId19"/>
    <p:sldId id="285" r:id="rId20"/>
    <p:sldId id="264" r:id="rId21"/>
    <p:sldId id="273" r:id="rId22"/>
    <p:sldId id="274" r:id="rId23"/>
    <p:sldId id="275" r:id="rId24"/>
    <p:sldId id="276" r:id="rId25"/>
    <p:sldId id="277" r:id="rId26"/>
    <p:sldId id="278" r:id="rId27"/>
    <p:sldId id="279" r:id="rId28"/>
    <p:sldId id="280" r:id="rId29"/>
    <p:sldId id="281" r:id="rId30"/>
    <p:sldId id="265" r:id="rId31"/>
    <p:sldId id="282" r:id="rId32"/>
    <p:sldId id="283"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09" autoAdjust="0"/>
  </p:normalViewPr>
  <p:slideViewPr>
    <p:cSldViewPr>
      <p:cViewPr varScale="1">
        <p:scale>
          <a:sx n="37" d="100"/>
          <a:sy n="37" d="100"/>
        </p:scale>
        <p:origin x="-155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7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18386F-AF5B-4EA6-9117-0AD4AF715AF1}" type="datetimeFigureOut">
              <a:rPr lang="zh-CN" altLang="en-US" smtClean="0"/>
              <a:pPr/>
              <a:t>2012/9/7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985768-62F9-44D9-90AB-654120FD121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C795-59A6-4B30-8A88-852581C5363D}" type="datetimeFigureOut">
              <a:rPr lang="zh-CN" altLang="en-US" smtClean="0"/>
              <a:pPr/>
              <a:t>2012/9/7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185955-A77B-44D5-A255-C9176C04A87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uic.edu/"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hlinkClick r:id="rId3"/>
              </a:rPr>
              <a:t>University of Illinois at Chicago </a:t>
            </a:r>
            <a:endParaRPr lang="zh-CN" altLang="en-US" dirty="0"/>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The benefit of space partition: it can be used as the foundation</a:t>
            </a:r>
            <a:r>
              <a:rPr lang="en-US" altLang="zh-CN" sz="1200" kern="1200" baseline="0" dirty="0" smtClean="0">
                <a:solidFill>
                  <a:schemeClr val="tx1"/>
                </a:solidFill>
                <a:latin typeface="+mn-lt"/>
                <a:ea typeface="+mn-ea"/>
                <a:cs typeface="+mn-cs"/>
              </a:rPr>
              <a:t> of applications aiming to same geographical space, so these applications can share the same spatial data.</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空间优先的方法的好处：面向同一个空间的多个应用共享这一空间的基础数据。</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这种划分方法的好处</a:t>
            </a:r>
            <a:endParaRPr lang="zh-CN" altLang="en-US" dirty="0"/>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2</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785794"/>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85852" y="235743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8" name="Text Box 10"/>
          <p:cNvSpPr txBox="1">
            <a:spLocks noChangeArrowheads="1"/>
          </p:cNvSpPr>
          <p:nvPr userDrawn="1"/>
        </p:nvSpPr>
        <p:spPr bwMode="auto">
          <a:xfrm>
            <a:off x="6858000" y="228600"/>
            <a:ext cx="2322513" cy="244475"/>
          </a:xfrm>
          <a:prstGeom prst="rect">
            <a:avLst/>
          </a:prstGeom>
          <a:noFill/>
          <a:ln w="9525">
            <a:noFill/>
            <a:miter lim="800000"/>
            <a:headEnd/>
            <a:tailEnd/>
          </a:ln>
          <a:effectLst/>
        </p:spPr>
        <p:txBody>
          <a:bodyPr wrap="none">
            <a:spAutoFit/>
          </a:bodyPr>
          <a:lstStyle/>
          <a:p>
            <a:pPr algn="r"/>
            <a:r>
              <a:rPr kumimoji="1" lang="en-US" altLang="zh-CN" sz="1000" b="1" dirty="0">
                <a:solidFill>
                  <a:srgbClr val="969696"/>
                </a:solidFill>
                <a:latin typeface="华文行楷" pitchFamily="2" charset="-122"/>
                <a:ea typeface="华文行楷" pitchFamily="2" charset="-122"/>
              </a:rPr>
              <a:t>Institute of Software, Chinese Academy of Sciences</a:t>
            </a:r>
          </a:p>
        </p:txBody>
      </p:sp>
      <p:pic>
        <p:nvPicPr>
          <p:cNvPr id="9" name="Picture 10" descr="iscas-mzd"/>
          <p:cNvPicPr>
            <a:picLocks noChangeAspect="1" noChangeArrowheads="1"/>
          </p:cNvPicPr>
          <p:nvPr userDrawn="1"/>
        </p:nvPicPr>
        <p:blipFill>
          <a:blip r:embed="rId2" cstate="print"/>
          <a:srcRect/>
          <a:stretch>
            <a:fillRect/>
          </a:stretch>
        </p:blipFill>
        <p:spPr bwMode="auto">
          <a:xfrm>
            <a:off x="7002463" y="0"/>
            <a:ext cx="2141537" cy="334963"/>
          </a:xfrm>
          <a:prstGeom prst="rect">
            <a:avLst/>
          </a:prstGeom>
          <a:noFill/>
        </p:spPr>
      </p:pic>
      <p:pic>
        <p:nvPicPr>
          <p:cNvPr id="10" name="Picture 2"/>
          <p:cNvPicPr>
            <a:picLocks noChangeAspect="1" noChangeArrowheads="1"/>
          </p:cNvPicPr>
          <p:nvPr userDrawn="1"/>
        </p:nvPicPr>
        <p:blipFill>
          <a:blip r:embed="rId3" cstate="print"/>
          <a:srcRect/>
          <a:stretch>
            <a:fillRect/>
          </a:stretch>
        </p:blipFill>
        <p:spPr bwMode="auto">
          <a:xfrm>
            <a:off x="0" y="4286256"/>
            <a:ext cx="9131226" cy="2571768"/>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2012/9/7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2012/9/7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7415" name="Picture 7"/>
          <p:cNvPicPr>
            <a:picLocks noChangeAspect="1" noChangeArrowheads="1"/>
          </p:cNvPicPr>
          <p:nvPr userDrawn="1"/>
        </p:nvPicPr>
        <p:blipFill>
          <a:blip r:embed="rId2" cstate="print"/>
          <a:srcRect/>
          <a:stretch>
            <a:fillRect/>
          </a:stretch>
        </p:blipFill>
        <p:spPr bwMode="auto">
          <a:xfrm>
            <a:off x="0" y="5572140"/>
            <a:ext cx="9144000" cy="1285860"/>
          </a:xfrm>
          <a:prstGeom prst="rect">
            <a:avLst/>
          </a:prstGeom>
          <a:noFill/>
          <a:ln w="9525">
            <a:noFill/>
            <a:miter lim="800000"/>
            <a:headEnd/>
            <a:tailEnd/>
          </a:ln>
          <a:effectLst/>
        </p:spPr>
      </p:pic>
      <p:sp>
        <p:nvSpPr>
          <p:cNvPr id="2" name="标题 1"/>
          <p:cNvSpPr>
            <a:spLocks noGrp="1"/>
          </p:cNvSpPr>
          <p:nvPr>
            <p:ph type="title"/>
          </p:nvPr>
        </p:nvSpPr>
        <p:spPr>
          <a:xfrm>
            <a:off x="457200" y="142852"/>
            <a:ext cx="8229600" cy="785818"/>
          </a:xfrm>
        </p:spPr>
        <p:txBody>
          <a:bodyPr>
            <a:normAutofit/>
          </a:bodyPr>
          <a:lstStyle>
            <a:lvl1pPr>
              <a:defRPr sz="4000" b="1" baseline="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928670"/>
            <a:ext cx="8229600" cy="466883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Text Box 8"/>
          <p:cNvSpPr txBox="1">
            <a:spLocks noChangeArrowheads="1"/>
          </p:cNvSpPr>
          <p:nvPr userDrawn="1"/>
        </p:nvSpPr>
        <p:spPr bwMode="auto">
          <a:xfrm>
            <a:off x="5357818" y="6550223"/>
            <a:ext cx="396262" cy="307777"/>
          </a:xfrm>
          <a:prstGeom prst="rect">
            <a:avLst/>
          </a:prstGeom>
          <a:noFill/>
          <a:ln w="9525">
            <a:noFill/>
            <a:miter lim="800000"/>
            <a:headEnd/>
            <a:tailEnd/>
          </a:ln>
          <a:effectLst/>
        </p:spPr>
        <p:txBody>
          <a:bodyPr wrap="none">
            <a:spAutoFit/>
          </a:bodyPr>
          <a:lstStyle/>
          <a:p>
            <a:fld id="{1F92BFC4-DA1B-481C-ABAD-FBAC3EF9CE28}" type="slidenum">
              <a:rPr lang="en-US" altLang="zh-CN" sz="1400" smtClean="0"/>
              <a:pPr/>
              <a:t>‹#›</a:t>
            </a:fld>
            <a:endParaRPr lang="en-US" altLang="zh-CN" sz="1400" dirty="0"/>
          </a:p>
        </p:txBody>
      </p:sp>
      <p:sp>
        <p:nvSpPr>
          <p:cNvPr id="8" name="Text Box 10"/>
          <p:cNvSpPr txBox="1">
            <a:spLocks noChangeArrowheads="1"/>
          </p:cNvSpPr>
          <p:nvPr userDrawn="1"/>
        </p:nvSpPr>
        <p:spPr bwMode="auto">
          <a:xfrm>
            <a:off x="0" y="6537325"/>
            <a:ext cx="4630737" cy="320675"/>
          </a:xfrm>
          <a:prstGeom prst="rect">
            <a:avLst/>
          </a:prstGeom>
          <a:noFill/>
          <a:ln w="9525">
            <a:noFill/>
            <a:miter lim="800000"/>
            <a:headEnd/>
            <a:tailEnd/>
          </a:ln>
          <a:effectLst/>
        </p:spPr>
        <p:txBody>
          <a:bodyPr wrap="none">
            <a:spAutoFit/>
          </a:bodyPr>
          <a:lstStyle/>
          <a:p>
            <a:pPr algn="r"/>
            <a:r>
              <a:rPr kumimoji="1" lang="en-US" altLang="zh-CN" sz="1500" dirty="0">
                <a:latin typeface="Monotype Corsiva" pitchFamily="66" charset="0"/>
                <a:ea typeface="华文行楷" pitchFamily="2" charset="-122"/>
              </a:rPr>
              <a:t>Beihong Jin @ Institute of Software, Chinese Academy of Sciences</a:t>
            </a:r>
          </a:p>
        </p:txBody>
      </p:sp>
      <p:sp>
        <p:nvSpPr>
          <p:cNvPr id="9" name="Text Box 12"/>
          <p:cNvSpPr txBox="1">
            <a:spLocks noChangeArrowheads="1"/>
          </p:cNvSpPr>
          <p:nvPr userDrawn="1"/>
        </p:nvSpPr>
        <p:spPr bwMode="auto">
          <a:xfrm>
            <a:off x="7449305" y="6534835"/>
            <a:ext cx="1694695" cy="323165"/>
          </a:xfrm>
          <a:prstGeom prst="rect">
            <a:avLst/>
          </a:prstGeom>
          <a:noFill/>
          <a:ln w="9525">
            <a:noFill/>
            <a:miter lim="800000"/>
            <a:headEnd/>
            <a:tailEnd/>
          </a:ln>
          <a:effectLst/>
        </p:spPr>
        <p:txBody>
          <a:bodyPr wrap="none">
            <a:spAutoFit/>
          </a:bodyPr>
          <a:lstStyle/>
          <a:p>
            <a:r>
              <a:rPr kumimoji="1" lang="en-US" altLang="zh-CN" sz="1500" kern="1200" dirty="0" err="1" smtClean="0">
                <a:solidFill>
                  <a:schemeClr val="tx1"/>
                </a:solidFill>
                <a:latin typeface="Monotype Corsiva" pitchFamily="66" charset="0"/>
                <a:ea typeface="华文行楷" pitchFamily="2" charset="-122"/>
                <a:cs typeface="+mn-cs"/>
              </a:rPr>
              <a:t>GreenPS</a:t>
            </a:r>
            <a:r>
              <a:rPr kumimoji="1" lang="en-US" altLang="zh-CN" sz="1500" kern="1200" baseline="0" dirty="0" smtClean="0">
                <a:solidFill>
                  <a:schemeClr val="tx1"/>
                </a:solidFill>
                <a:latin typeface="Monotype Corsiva" pitchFamily="66" charset="0"/>
                <a:ea typeface="华文行楷" pitchFamily="2" charset="-122"/>
                <a:cs typeface="+mn-cs"/>
              </a:rPr>
              <a:t> at </a:t>
            </a:r>
            <a:r>
              <a:rPr kumimoji="1" lang="en-US" altLang="zh-CN" sz="1500" kern="1200" dirty="0" smtClean="0">
                <a:solidFill>
                  <a:schemeClr val="tx1"/>
                </a:solidFill>
                <a:latin typeface="Monotype Corsiva" pitchFamily="66" charset="0"/>
                <a:ea typeface="华文行楷" pitchFamily="2" charset="-122"/>
                <a:cs typeface="+mn-cs"/>
              </a:rPr>
              <a:t>UIC 2012</a:t>
            </a:r>
            <a:endParaRPr kumimoji="1" lang="en-US" altLang="zh-CN" sz="1500" kern="1200" dirty="0">
              <a:solidFill>
                <a:schemeClr val="tx1"/>
              </a:solidFill>
              <a:latin typeface="Monotype Corsiva" pitchFamily="66" charset="0"/>
              <a:ea typeface="华文行楷" pitchFamily="2" charset="-122"/>
              <a:cs typeface="+mn-cs"/>
            </a:endParaRPr>
          </a:p>
        </p:txBody>
      </p:sp>
      <p:sp>
        <p:nvSpPr>
          <p:cNvPr id="17410" name="AutoShape 2" descr="http://t2.baidu.com/it/u=857637612,1483450918&amp;fm=52&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412" name="AutoShape 4" descr="http://t2.baidu.com/it/u=857637612,1483450918&amp;fm=52&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414" name="AutoShape 6" descr="http://t2.baidu.com/it/u=857637612,1483450918&amp;fm=52&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2012/9/7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2012/9/7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2012/9/7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2012/9/7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2012/9/7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2012/9/7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2012/9/7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Text Box 10"/>
          <p:cNvSpPr txBox="1">
            <a:spLocks noChangeArrowheads="1"/>
          </p:cNvSpPr>
          <p:nvPr userDrawn="1"/>
        </p:nvSpPr>
        <p:spPr bwMode="auto">
          <a:xfrm>
            <a:off x="6858000" y="228600"/>
            <a:ext cx="2322513" cy="244475"/>
          </a:xfrm>
          <a:prstGeom prst="rect">
            <a:avLst/>
          </a:prstGeom>
          <a:noFill/>
          <a:ln w="9525">
            <a:noFill/>
            <a:miter lim="800000"/>
            <a:headEnd/>
            <a:tailEnd/>
          </a:ln>
          <a:effectLst/>
        </p:spPr>
        <p:txBody>
          <a:bodyPr wrap="none">
            <a:spAutoFit/>
          </a:bodyPr>
          <a:lstStyle/>
          <a:p>
            <a:pPr algn="r"/>
            <a:r>
              <a:rPr kumimoji="1" lang="en-US" altLang="zh-CN" sz="1000" b="1" dirty="0">
                <a:solidFill>
                  <a:srgbClr val="969696"/>
                </a:solidFill>
                <a:latin typeface="华文行楷" pitchFamily="2" charset="-122"/>
                <a:ea typeface="华文行楷" pitchFamily="2" charset="-122"/>
              </a:rPr>
              <a:t>Institute of Software, Chinese Academy of Sciences</a:t>
            </a:r>
          </a:p>
        </p:txBody>
      </p:sp>
      <p:pic>
        <p:nvPicPr>
          <p:cNvPr id="8" name="Picture 10" descr="iscas-mzd"/>
          <p:cNvPicPr>
            <a:picLocks noChangeAspect="1" noChangeArrowheads="1"/>
          </p:cNvPicPr>
          <p:nvPr userDrawn="1"/>
        </p:nvPicPr>
        <p:blipFill>
          <a:blip r:embed="rId13" cstate="print"/>
          <a:srcRect/>
          <a:stretch>
            <a:fillRect/>
          </a:stretch>
        </p:blipFill>
        <p:spPr bwMode="auto">
          <a:xfrm>
            <a:off x="7002463" y="0"/>
            <a:ext cx="2141537" cy="334963"/>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p"/>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p"/>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3.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12.emf"/><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785794"/>
            <a:ext cx="8001056" cy="1470025"/>
          </a:xfrm>
        </p:spPr>
        <p:txBody>
          <a:bodyPr>
            <a:normAutofit fontScale="90000"/>
          </a:bodyPr>
          <a:lstStyle/>
          <a:p>
            <a:r>
              <a:rPr lang="en-US" altLang="zh-CN" b="1" dirty="0" smtClean="0">
                <a:cs typeface="Times New Roman" pitchFamily="18" charset="0"/>
              </a:rPr>
              <a:t>Towards Scalable Processing for </a:t>
            </a:r>
            <a:br>
              <a:rPr lang="en-US" altLang="zh-CN" b="1" dirty="0" smtClean="0">
                <a:cs typeface="Times New Roman" pitchFamily="18" charset="0"/>
              </a:rPr>
            </a:br>
            <a:r>
              <a:rPr lang="en-US" altLang="zh-CN" b="1" dirty="0" smtClean="0">
                <a:cs typeface="Times New Roman" pitchFamily="18" charset="0"/>
              </a:rPr>
              <a:t>a Large-Scale Ride Sharing Service</a:t>
            </a:r>
            <a:endParaRPr lang="zh-CN" altLang="en-US" dirty="0"/>
          </a:p>
        </p:txBody>
      </p:sp>
      <p:sp>
        <p:nvSpPr>
          <p:cNvPr id="3" name="副标题 2"/>
          <p:cNvSpPr>
            <a:spLocks noGrp="1"/>
          </p:cNvSpPr>
          <p:nvPr>
            <p:ph type="subTitle" idx="1"/>
          </p:nvPr>
        </p:nvSpPr>
        <p:spPr>
          <a:xfrm>
            <a:off x="785786" y="2357430"/>
            <a:ext cx="7786742" cy="1752600"/>
          </a:xfrm>
        </p:spPr>
        <p:txBody>
          <a:bodyPr>
            <a:normAutofit fontScale="92500" lnSpcReduction="10000"/>
          </a:bodyPr>
          <a:lstStyle/>
          <a:p>
            <a:endParaRPr lang="en-US" altLang="zh-CN" dirty="0" smtClean="0">
              <a:solidFill>
                <a:schemeClr val="tx1"/>
              </a:solidFill>
              <a:latin typeface="Verdana" pitchFamily="34" charset="0"/>
              <a:cs typeface="Times New Roman" pitchFamily="18" charset="0"/>
            </a:endParaRPr>
          </a:p>
          <a:p>
            <a:r>
              <a:rPr lang="en-US" altLang="zh-CN" dirty="0" smtClean="0">
                <a:solidFill>
                  <a:schemeClr val="tx1"/>
                </a:solidFill>
                <a:cs typeface="Times New Roman" pitchFamily="18" charset="0"/>
              </a:rPr>
              <a:t>Beihong Jin, Jiafeng Hu</a:t>
            </a:r>
          </a:p>
          <a:p>
            <a:pPr>
              <a:defRPr/>
            </a:pPr>
            <a:r>
              <a:rPr lang="en-US" altLang="zh-CN" sz="2000" dirty="0" smtClean="0">
                <a:cs typeface="Times New Roman" pitchFamily="18" charset="0"/>
              </a:rPr>
              <a:t>Institute of Software, Chinese Academy of Sciences</a:t>
            </a:r>
          </a:p>
          <a:p>
            <a:pPr>
              <a:defRPr/>
            </a:pPr>
            <a:r>
              <a:rPr lang="en-US" altLang="zh-CN" sz="2000" dirty="0" smtClean="0">
                <a:cs typeface="Times New Roman" pitchFamily="18" charset="0"/>
              </a:rPr>
              <a:t>Sep. 7, 2012</a:t>
            </a:r>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nvSpPr>
        <p:spPr>
          <a:xfrm>
            <a:off x="5004048" y="1484784"/>
            <a:ext cx="3888432" cy="115212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Increasing the success probability of ride sharing, but leading to detour</a:t>
            </a:r>
            <a:endParaRPr lang="zh-CN" altLang="en-US" sz="2400" dirty="0"/>
          </a:p>
        </p:txBody>
      </p:sp>
      <p:sp>
        <p:nvSpPr>
          <p:cNvPr id="2" name="标题 1"/>
          <p:cNvSpPr>
            <a:spLocks noGrp="1"/>
          </p:cNvSpPr>
          <p:nvPr>
            <p:ph type="title"/>
          </p:nvPr>
        </p:nvSpPr>
        <p:spPr/>
        <p:txBody>
          <a:bodyPr/>
          <a:lstStyle/>
          <a:p>
            <a:r>
              <a:rPr lang="en-US" dirty="0" smtClean="0"/>
              <a:t>Requirement Analyses</a:t>
            </a:r>
            <a:endParaRPr lang="zh-CN" altLang="en-US" dirty="0"/>
          </a:p>
        </p:txBody>
      </p:sp>
      <p:sp>
        <p:nvSpPr>
          <p:cNvPr id="3" name="内容占位符 2"/>
          <p:cNvSpPr>
            <a:spLocks noGrp="1"/>
          </p:cNvSpPr>
          <p:nvPr>
            <p:ph idx="1"/>
          </p:nvPr>
        </p:nvSpPr>
        <p:spPr/>
        <p:txBody>
          <a:bodyPr/>
          <a:lstStyle/>
          <a:p>
            <a:r>
              <a:rPr lang="en-US" b="1" dirty="0" smtClean="0"/>
              <a:t>The differences among metrics</a:t>
            </a:r>
            <a:endParaRPr lang="zh-CN" altLang="en-US" b="1" dirty="0"/>
          </a:p>
        </p:txBody>
      </p:sp>
      <p:sp>
        <p:nvSpPr>
          <p:cNvPr id="5" name="矩形 4"/>
          <p:cNvSpPr/>
          <p:nvPr/>
        </p:nvSpPr>
        <p:spPr>
          <a:xfrm>
            <a:off x="285720" y="4357694"/>
            <a:ext cx="1944216" cy="1200329"/>
          </a:xfrm>
          <a:prstGeom prst="rect">
            <a:avLst/>
          </a:prstGeom>
        </p:spPr>
        <p:txBody>
          <a:bodyPr wrap="square">
            <a:spAutoFit/>
          </a:bodyPr>
          <a:lstStyle/>
          <a:p>
            <a:r>
              <a:rPr lang="en-US" altLang="zh-CN" dirty="0" smtClean="0">
                <a:latin typeface="Times New Roman" pitchFamily="18" charset="0"/>
                <a:cs typeface="Times New Roman" pitchFamily="18" charset="0"/>
              </a:rPr>
              <a:t>Driver</a:t>
            </a:r>
            <a:r>
              <a:rPr lang="x-none" altLang="zh-CN" dirty="0" smtClean="0">
                <a:latin typeface="Times New Roman" pitchFamily="18" charset="0"/>
                <a:cs typeface="Times New Roman" pitchFamily="18" charset="0"/>
              </a:rPr>
              <a:t>1</a:t>
            </a:r>
            <a:r>
              <a:rPr lang="x-none"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x-none" altLang="zh-CN" dirty="0" smtClean="0">
                <a:latin typeface="Times New Roman" pitchFamily="18" charset="0"/>
                <a:cs typeface="Times New Roman" pitchFamily="18" charset="0"/>
              </a:rPr>
              <a:t>E</a:t>
            </a:r>
            <a:r>
              <a:rPr lang="x-none" altLang="zh-CN" dirty="0">
                <a:latin typeface="Times New Roman" pitchFamily="18" charset="0"/>
                <a:cs typeface="Times New Roman" pitchFamily="18" charset="0"/>
                <a:sym typeface="Wingdings"/>
              </a:rPr>
              <a:t></a:t>
            </a:r>
            <a:r>
              <a:rPr lang="x-none" altLang="zh-CN" dirty="0">
                <a:latin typeface="Times New Roman" pitchFamily="18" charset="0"/>
                <a:cs typeface="Times New Roman" pitchFamily="18" charset="0"/>
              </a:rPr>
              <a:t>B</a:t>
            </a:r>
            <a:endParaRPr lang="zh-CN" altLang="zh-CN" dirty="0">
              <a:latin typeface="Times New Roman" pitchFamily="18" charset="0"/>
              <a:cs typeface="Times New Roman" pitchFamily="18" charset="0"/>
            </a:endParaRPr>
          </a:p>
          <a:p>
            <a:r>
              <a:rPr lang="x-none" altLang="zh-CN"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rPr>
              <a:t>river</a:t>
            </a:r>
            <a:r>
              <a:rPr lang="x-none" altLang="zh-CN" dirty="0" smtClean="0">
                <a:latin typeface="Times New Roman" pitchFamily="18" charset="0"/>
                <a:cs typeface="Times New Roman" pitchFamily="18" charset="0"/>
              </a:rPr>
              <a:t>2</a:t>
            </a:r>
            <a:r>
              <a:rPr lang="x-none"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x-none" altLang="zh-CN" dirty="0" smtClean="0">
                <a:latin typeface="Times New Roman" pitchFamily="18" charset="0"/>
                <a:cs typeface="Times New Roman" pitchFamily="18" charset="0"/>
              </a:rPr>
              <a:t>A</a:t>
            </a:r>
            <a:r>
              <a:rPr lang="x-none" altLang="zh-CN" dirty="0">
                <a:latin typeface="Times New Roman" pitchFamily="18" charset="0"/>
                <a:cs typeface="Times New Roman" pitchFamily="18" charset="0"/>
                <a:sym typeface="Wingdings"/>
              </a:rPr>
              <a:t></a:t>
            </a:r>
            <a:r>
              <a:rPr lang="x-none" altLang="zh-CN" dirty="0">
                <a:latin typeface="Times New Roman" pitchFamily="18" charset="0"/>
                <a:cs typeface="Times New Roman" pitchFamily="18" charset="0"/>
              </a:rPr>
              <a:t>B</a:t>
            </a:r>
            <a:endParaRPr lang="zh-CN" altLang="zh-CN" dirty="0">
              <a:latin typeface="Times New Roman" pitchFamily="18" charset="0"/>
              <a:cs typeface="Times New Roman" pitchFamily="18" charset="0"/>
            </a:endParaRPr>
          </a:p>
          <a:p>
            <a:r>
              <a:rPr lang="x-none" altLang="zh-CN"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assenger1 </a:t>
            </a:r>
            <a:r>
              <a:rPr lang="x-none" altLang="zh-CN" dirty="0" smtClean="0">
                <a:latin typeface="Times New Roman" pitchFamily="18" charset="0"/>
                <a:cs typeface="Times New Roman" pitchFamily="18" charset="0"/>
              </a:rPr>
              <a:t>: </a:t>
            </a:r>
            <a:r>
              <a:rPr lang="x-none" altLang="zh-CN" dirty="0">
                <a:latin typeface="Times New Roman" pitchFamily="18" charset="0"/>
                <a:cs typeface="Times New Roman" pitchFamily="18" charset="0"/>
              </a:rPr>
              <a:t>C</a:t>
            </a:r>
            <a:r>
              <a:rPr lang="x-none" altLang="zh-CN" dirty="0">
                <a:latin typeface="Times New Roman" pitchFamily="18" charset="0"/>
                <a:cs typeface="Times New Roman" pitchFamily="18" charset="0"/>
                <a:sym typeface="Wingdings"/>
              </a:rPr>
              <a:t></a:t>
            </a:r>
            <a:r>
              <a:rPr lang="x-none" altLang="zh-CN" dirty="0">
                <a:latin typeface="Times New Roman" pitchFamily="18" charset="0"/>
                <a:cs typeface="Times New Roman" pitchFamily="18" charset="0"/>
              </a:rPr>
              <a:t>B</a:t>
            </a:r>
            <a:endParaRPr lang="zh-CN" altLang="zh-CN" dirty="0">
              <a:latin typeface="Times New Roman" pitchFamily="18" charset="0"/>
              <a:cs typeface="Times New Roman" pitchFamily="18" charset="0"/>
            </a:endParaRPr>
          </a:p>
          <a:p>
            <a:r>
              <a:rPr lang="x-none" altLang="zh-CN" dirty="0" smtClean="0">
                <a:latin typeface="Times New Roman" pitchFamily="18" charset="0"/>
                <a:cs typeface="Times New Roman" pitchFamily="18" charset="0"/>
              </a:rPr>
              <a:t>P</a:t>
            </a:r>
            <a:r>
              <a:rPr lang="en-US" altLang="zh-CN" dirty="0" smtClean="0">
                <a:latin typeface="Times New Roman" pitchFamily="18" charset="0"/>
                <a:cs typeface="Times New Roman" pitchFamily="18" charset="0"/>
              </a:rPr>
              <a:t>assenger2</a:t>
            </a:r>
            <a:r>
              <a:rPr lang="x-none" altLang="zh-CN"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x-none" altLang="zh-CN" dirty="0" smtClean="0">
                <a:latin typeface="Times New Roman" pitchFamily="18" charset="0"/>
                <a:cs typeface="Times New Roman" pitchFamily="18" charset="0"/>
              </a:rPr>
              <a:t>D</a:t>
            </a:r>
            <a:r>
              <a:rPr lang="x-none" altLang="zh-CN" dirty="0" smtClean="0">
                <a:latin typeface="Times New Roman" pitchFamily="18" charset="0"/>
                <a:cs typeface="Times New Roman" pitchFamily="18" charset="0"/>
                <a:sym typeface="Wingdings"/>
              </a:rPr>
              <a:t></a:t>
            </a:r>
            <a:r>
              <a:rPr lang="x-none" altLang="zh-CN" dirty="0" smtClean="0">
                <a:latin typeface="Times New Roman" pitchFamily="18" charset="0"/>
                <a:cs typeface="Times New Roman" pitchFamily="18" charset="0"/>
              </a:rPr>
              <a:t>B</a:t>
            </a:r>
            <a:endParaRPr lang="zh-CN" altLang="zh-CN" dirty="0">
              <a:latin typeface="Times New Roman" pitchFamily="18" charset="0"/>
              <a:cs typeface="Times New Roman" pitchFamily="18" charset="0"/>
            </a:endParaRPr>
          </a:p>
        </p:txBody>
      </p:sp>
      <p:sp>
        <p:nvSpPr>
          <p:cNvPr id="6" name="TextBox 5"/>
          <p:cNvSpPr txBox="1"/>
          <p:nvPr/>
        </p:nvSpPr>
        <p:spPr>
          <a:xfrm>
            <a:off x="3779912" y="1844824"/>
            <a:ext cx="4464496" cy="3139321"/>
          </a:xfrm>
          <a:prstGeom prst="rect">
            <a:avLst/>
          </a:prstGeom>
          <a:noFill/>
        </p:spPr>
        <p:txBody>
          <a:bodyPr wrap="square" rtlCol="0">
            <a:spAutoFit/>
          </a:bodyPr>
          <a:lstStyle/>
          <a:p>
            <a:endParaRPr lang="en-US" altLang="zh-CN" dirty="0" smtClean="0">
              <a:latin typeface="Times New Roman" pitchFamily="18" charset="0"/>
              <a:cs typeface="Times New Roman" pitchFamily="18" charset="0"/>
            </a:endParaRPr>
          </a:p>
          <a:p>
            <a:endParaRPr lang="en-US" altLang="zh-CN" dirty="0" smtClean="0">
              <a:latin typeface="Times New Roman" pitchFamily="18" charset="0"/>
              <a:cs typeface="Times New Roman" pitchFamily="18" charset="0"/>
            </a:endParaRPr>
          </a:p>
          <a:p>
            <a:r>
              <a:rPr lang="en-US" altLang="zh-CN" dirty="0" smtClean="0">
                <a:latin typeface="Times New Roman" pitchFamily="18" charset="0"/>
                <a:cs typeface="Times New Roman" pitchFamily="18" charset="0"/>
              </a:rPr>
              <a:t>Solution 1:</a:t>
            </a:r>
          </a:p>
          <a:p>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(D1, P1) pair whose routing is E</a:t>
            </a:r>
            <a:r>
              <a:rPr lang="en-US" altLang="zh-CN" dirty="0">
                <a:latin typeface="Times New Roman" pitchFamily="18" charset="0"/>
                <a:cs typeface="Times New Roman" pitchFamily="18" charset="0"/>
                <a:sym typeface="Wingdings"/>
              </a:rPr>
              <a:t></a:t>
            </a:r>
            <a:r>
              <a:rPr lang="en-US" altLang="zh-CN" dirty="0">
                <a:latin typeface="Times New Roman" pitchFamily="18" charset="0"/>
                <a:cs typeface="Times New Roman" pitchFamily="18" charset="0"/>
              </a:rPr>
              <a:t>D</a:t>
            </a:r>
            <a:r>
              <a:rPr lang="en-US" altLang="zh-CN" dirty="0">
                <a:latin typeface="Times New Roman" pitchFamily="18" charset="0"/>
                <a:cs typeface="Times New Roman" pitchFamily="18" charset="0"/>
                <a:sym typeface="Wingdings"/>
              </a:rPr>
              <a:t></a:t>
            </a:r>
            <a:r>
              <a:rPr lang="en-US" altLang="zh-CN" dirty="0">
                <a:latin typeface="Times New Roman" pitchFamily="18" charset="0"/>
                <a:cs typeface="Times New Roman" pitchFamily="18" charset="0"/>
              </a:rPr>
              <a:t>C</a:t>
            </a:r>
            <a:r>
              <a:rPr lang="en-US" altLang="zh-CN" dirty="0">
                <a:latin typeface="Times New Roman" pitchFamily="18" charset="0"/>
                <a:cs typeface="Times New Roman" pitchFamily="18" charset="0"/>
                <a:sym typeface="Wingdings"/>
              </a:rPr>
              <a:t></a:t>
            </a:r>
            <a:r>
              <a:rPr lang="en-US" altLang="zh-CN" dirty="0" smtClean="0">
                <a:latin typeface="Times New Roman" pitchFamily="18" charset="0"/>
                <a:cs typeface="Times New Roman" pitchFamily="18" charset="0"/>
              </a:rPr>
              <a:t>B   </a:t>
            </a:r>
          </a:p>
          <a:p>
            <a:r>
              <a:rPr lang="en-US" altLang="zh-CN" dirty="0" smtClean="0">
                <a:latin typeface="Times New Roman" pitchFamily="18" charset="0"/>
                <a:cs typeface="Times New Roman" pitchFamily="18" charset="0"/>
              </a:rPr>
              <a:t> (D2, P2) pair with a routing of A</a:t>
            </a:r>
            <a:r>
              <a:rPr lang="en-US" altLang="zh-CN" dirty="0" smtClean="0">
                <a:latin typeface="Times New Roman" pitchFamily="18" charset="0"/>
                <a:cs typeface="Times New Roman" pitchFamily="18" charset="0"/>
                <a:sym typeface="Wingdings"/>
              </a:rPr>
              <a:t></a:t>
            </a:r>
            <a:r>
              <a:rPr lang="en-US" altLang="zh-CN" dirty="0" smtClean="0">
                <a:latin typeface="Times New Roman" pitchFamily="18" charset="0"/>
                <a:cs typeface="Times New Roman" pitchFamily="18" charset="0"/>
              </a:rPr>
              <a:t>E</a:t>
            </a:r>
            <a:r>
              <a:rPr lang="en-US" altLang="zh-CN" dirty="0" smtClean="0">
                <a:latin typeface="Times New Roman" pitchFamily="18" charset="0"/>
                <a:cs typeface="Times New Roman" pitchFamily="18" charset="0"/>
                <a:sym typeface="Wingdings"/>
              </a:rPr>
              <a:t></a:t>
            </a:r>
            <a:r>
              <a:rPr lang="en-US" altLang="zh-CN"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sym typeface="Wingdings"/>
              </a:rPr>
              <a:t></a:t>
            </a:r>
            <a:r>
              <a:rPr lang="en-US" altLang="zh-CN" dirty="0" smtClean="0">
                <a:latin typeface="Times New Roman" pitchFamily="18" charset="0"/>
                <a:cs typeface="Times New Roman" pitchFamily="18" charset="0"/>
              </a:rPr>
              <a:t>B  </a:t>
            </a:r>
          </a:p>
          <a:p>
            <a:r>
              <a:rPr lang="en-US" altLang="zh-CN" dirty="0" smtClean="0">
                <a:latin typeface="Times New Roman" pitchFamily="18" charset="0"/>
                <a:cs typeface="Times New Roman" pitchFamily="18" charset="0"/>
              </a:rPr>
              <a:t> 	cost: 19+15=34</a:t>
            </a:r>
          </a:p>
          <a:p>
            <a:r>
              <a:rPr lang="en-US" altLang="zh-CN" dirty="0" smtClean="0">
                <a:latin typeface="Times New Roman" pitchFamily="18" charset="0"/>
                <a:cs typeface="Times New Roman" pitchFamily="18" charset="0"/>
              </a:rPr>
              <a:t>Solution2:</a:t>
            </a:r>
          </a:p>
          <a:p>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D1, P2) pair with E</a:t>
            </a:r>
            <a:r>
              <a:rPr lang="en-US" altLang="zh-CN" dirty="0">
                <a:latin typeface="Times New Roman" pitchFamily="18" charset="0"/>
                <a:cs typeface="Times New Roman" pitchFamily="18" charset="0"/>
                <a:sym typeface="Wingdings"/>
              </a:rPr>
              <a:t></a:t>
            </a:r>
            <a:r>
              <a:rPr lang="en-US" altLang="zh-CN" dirty="0">
                <a:latin typeface="Times New Roman" pitchFamily="18" charset="0"/>
                <a:cs typeface="Times New Roman" pitchFamily="18" charset="0"/>
              </a:rPr>
              <a:t>D</a:t>
            </a:r>
            <a:r>
              <a:rPr lang="en-US" altLang="zh-CN" dirty="0">
                <a:latin typeface="Times New Roman" pitchFamily="18" charset="0"/>
                <a:cs typeface="Times New Roman" pitchFamily="18" charset="0"/>
                <a:sym typeface="Wingdings"/>
              </a:rPr>
              <a:t></a:t>
            </a:r>
            <a:r>
              <a:rPr lang="en-US" altLang="zh-CN" dirty="0" smtClean="0">
                <a:latin typeface="Times New Roman" pitchFamily="18" charset="0"/>
                <a:cs typeface="Times New Roman" pitchFamily="18" charset="0"/>
              </a:rPr>
              <a:t>B  </a:t>
            </a:r>
          </a:p>
          <a:p>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D2:  A</a:t>
            </a:r>
            <a:r>
              <a:rPr lang="en-US" altLang="zh-CN" dirty="0" smtClean="0">
                <a:latin typeface="Times New Roman" pitchFamily="18" charset="0"/>
                <a:cs typeface="Times New Roman" pitchFamily="18" charset="0"/>
                <a:sym typeface="Wingdings" pitchFamily="2" charset="2"/>
              </a:rPr>
              <a:t></a:t>
            </a:r>
            <a:r>
              <a:rPr lang="en-US" altLang="zh-CN" dirty="0" smtClean="0">
                <a:latin typeface="Times New Roman" pitchFamily="18" charset="0"/>
                <a:cs typeface="Times New Roman" pitchFamily="18" charset="0"/>
              </a:rPr>
              <a:t>B</a:t>
            </a:r>
          </a:p>
          <a:p>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P1:  C</a:t>
            </a:r>
            <a:r>
              <a:rPr lang="en-US" altLang="zh-CN" dirty="0" smtClean="0">
                <a:latin typeface="Times New Roman" pitchFamily="18" charset="0"/>
                <a:cs typeface="Times New Roman" pitchFamily="18" charset="0"/>
                <a:sym typeface="Wingdings" pitchFamily="2" charset="2"/>
              </a:rPr>
              <a:t></a:t>
            </a:r>
            <a:r>
              <a:rPr lang="en-US" altLang="zh-CN" dirty="0" smtClean="0">
                <a:latin typeface="Times New Roman" pitchFamily="18" charset="0"/>
                <a:cs typeface="Times New Roman" pitchFamily="18" charset="0"/>
              </a:rPr>
              <a:t>B   </a:t>
            </a:r>
          </a:p>
          <a:p>
            <a:r>
              <a:rPr lang="en-US" altLang="zh-CN" dirty="0" smtClean="0">
                <a:latin typeface="Times New Roman" pitchFamily="18" charset="0"/>
                <a:cs typeface="Times New Roman" pitchFamily="18" charset="0"/>
              </a:rPr>
              <a:t> 	cost: 11+9+10=30</a:t>
            </a:r>
            <a:endParaRPr lang="zh-CN" altLang="en-US" dirty="0">
              <a:latin typeface="Times New Roman" pitchFamily="18" charset="0"/>
              <a:cs typeface="Times New Roman" pitchFamily="18" charset="0"/>
            </a:endParaRPr>
          </a:p>
        </p:txBody>
      </p:sp>
      <p:sp>
        <p:nvSpPr>
          <p:cNvPr id="7" name="流程图: 联系 6"/>
          <p:cNvSpPr/>
          <p:nvPr/>
        </p:nvSpPr>
        <p:spPr>
          <a:xfrm>
            <a:off x="1187624" y="2780928"/>
            <a:ext cx="114300" cy="114300"/>
          </a:xfrm>
          <a:prstGeom prst="flowChartConnector">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itchFamily="18" charset="0"/>
              <a:cs typeface="Times New Roman" pitchFamily="18" charset="0"/>
            </a:endParaRPr>
          </a:p>
        </p:txBody>
      </p:sp>
      <p:sp>
        <p:nvSpPr>
          <p:cNvPr id="8" name="流程图: 联系 7"/>
          <p:cNvSpPr/>
          <p:nvPr/>
        </p:nvSpPr>
        <p:spPr>
          <a:xfrm>
            <a:off x="1704228" y="2334022"/>
            <a:ext cx="114300" cy="114300"/>
          </a:xfrm>
          <a:prstGeom prst="flowChartConnector">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itchFamily="18" charset="0"/>
              <a:cs typeface="Times New Roman" pitchFamily="18" charset="0"/>
            </a:endParaRPr>
          </a:p>
        </p:txBody>
      </p:sp>
      <p:sp>
        <p:nvSpPr>
          <p:cNvPr id="9" name="流程图: 联系 8"/>
          <p:cNvSpPr/>
          <p:nvPr/>
        </p:nvSpPr>
        <p:spPr>
          <a:xfrm>
            <a:off x="2123728" y="2624297"/>
            <a:ext cx="114300" cy="114300"/>
          </a:xfrm>
          <a:prstGeom prst="flowChartConnector">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itchFamily="18" charset="0"/>
              <a:cs typeface="Times New Roman" pitchFamily="18" charset="0"/>
            </a:endParaRPr>
          </a:p>
        </p:txBody>
      </p:sp>
      <p:sp>
        <p:nvSpPr>
          <p:cNvPr id="10" name="流程图: 联系 9"/>
          <p:cNvSpPr/>
          <p:nvPr/>
        </p:nvSpPr>
        <p:spPr>
          <a:xfrm>
            <a:off x="2945532" y="2738636"/>
            <a:ext cx="114300" cy="114300"/>
          </a:xfrm>
          <a:prstGeom prst="flowChartConnector">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itchFamily="18" charset="0"/>
              <a:cs typeface="Times New Roman" pitchFamily="18" charset="0"/>
            </a:endParaRPr>
          </a:p>
        </p:txBody>
      </p:sp>
      <p:sp>
        <p:nvSpPr>
          <p:cNvPr id="11" name="流程图: 联系 10"/>
          <p:cNvSpPr/>
          <p:nvPr/>
        </p:nvSpPr>
        <p:spPr>
          <a:xfrm>
            <a:off x="1979712" y="3818756"/>
            <a:ext cx="114300" cy="114300"/>
          </a:xfrm>
          <a:prstGeom prst="flowChartConnector">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itchFamily="18" charset="0"/>
              <a:cs typeface="Times New Roman" pitchFamily="18" charset="0"/>
            </a:endParaRPr>
          </a:p>
        </p:txBody>
      </p:sp>
      <p:cxnSp>
        <p:nvCxnSpPr>
          <p:cNvPr id="12" name="直接连接符 11"/>
          <p:cNvCxnSpPr>
            <a:stCxn id="7" idx="7"/>
            <a:endCxn id="8" idx="3"/>
          </p:cNvCxnSpPr>
          <p:nvPr/>
        </p:nvCxnSpPr>
        <p:spPr>
          <a:xfrm flipV="1">
            <a:off x="1285185" y="2431583"/>
            <a:ext cx="435782" cy="366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1"/>
            <a:endCxn id="8" idx="5"/>
          </p:cNvCxnSpPr>
          <p:nvPr/>
        </p:nvCxnSpPr>
        <p:spPr>
          <a:xfrm flipH="1" flipV="1">
            <a:off x="1801789" y="2431583"/>
            <a:ext cx="338678" cy="209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2"/>
            <a:endCxn id="9" idx="6"/>
          </p:cNvCxnSpPr>
          <p:nvPr/>
        </p:nvCxnSpPr>
        <p:spPr>
          <a:xfrm flipH="1" flipV="1">
            <a:off x="2238028" y="2681447"/>
            <a:ext cx="707504" cy="114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7"/>
            <a:endCxn id="10" idx="3"/>
          </p:cNvCxnSpPr>
          <p:nvPr/>
        </p:nvCxnSpPr>
        <p:spPr>
          <a:xfrm flipV="1">
            <a:off x="2077273" y="2836197"/>
            <a:ext cx="884998" cy="999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2"/>
            <a:endCxn id="7" idx="5"/>
          </p:cNvCxnSpPr>
          <p:nvPr/>
        </p:nvCxnSpPr>
        <p:spPr>
          <a:xfrm flipH="1" flipV="1">
            <a:off x="1285185" y="2878489"/>
            <a:ext cx="694527" cy="9974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0"/>
            <a:endCxn id="9" idx="4"/>
          </p:cNvCxnSpPr>
          <p:nvPr/>
        </p:nvCxnSpPr>
        <p:spPr>
          <a:xfrm flipV="1">
            <a:off x="2036862" y="2738597"/>
            <a:ext cx="144016" cy="1080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0330218">
            <a:off x="1286626" y="2387740"/>
            <a:ext cx="201152"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19" name="TextBox 18"/>
          <p:cNvSpPr txBox="1"/>
          <p:nvPr/>
        </p:nvSpPr>
        <p:spPr>
          <a:xfrm rot="20330218">
            <a:off x="1378149" y="3176967"/>
            <a:ext cx="268419"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9</a:t>
            </a:r>
            <a:endParaRPr lang="zh-CN" altLang="en-US" dirty="0">
              <a:latin typeface="Times New Roman" pitchFamily="18" charset="0"/>
              <a:cs typeface="Times New Roman" pitchFamily="18" charset="0"/>
            </a:endParaRPr>
          </a:p>
        </p:txBody>
      </p:sp>
      <p:sp>
        <p:nvSpPr>
          <p:cNvPr id="20" name="TextBox 19"/>
          <p:cNvSpPr txBox="1"/>
          <p:nvPr/>
        </p:nvSpPr>
        <p:spPr>
          <a:xfrm rot="20330218">
            <a:off x="1869699" y="2312871"/>
            <a:ext cx="268419"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21" name="TextBox 20"/>
          <p:cNvSpPr txBox="1"/>
          <p:nvPr/>
        </p:nvSpPr>
        <p:spPr>
          <a:xfrm rot="20330218">
            <a:off x="2457570" y="2496780"/>
            <a:ext cx="268419"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
        <p:nvSpPr>
          <p:cNvPr id="22" name="TextBox 21"/>
          <p:cNvSpPr txBox="1"/>
          <p:nvPr/>
        </p:nvSpPr>
        <p:spPr>
          <a:xfrm rot="20330218">
            <a:off x="1893314" y="3023669"/>
            <a:ext cx="268419"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8</a:t>
            </a:r>
            <a:endParaRPr lang="zh-CN" altLang="en-US" dirty="0">
              <a:latin typeface="Times New Roman" pitchFamily="18" charset="0"/>
              <a:cs typeface="Times New Roman" pitchFamily="18" charset="0"/>
            </a:endParaRPr>
          </a:p>
        </p:txBody>
      </p:sp>
      <p:sp>
        <p:nvSpPr>
          <p:cNvPr id="23" name="TextBox 22"/>
          <p:cNvSpPr txBox="1"/>
          <p:nvPr/>
        </p:nvSpPr>
        <p:spPr>
          <a:xfrm rot="20330218">
            <a:off x="2463991" y="3138850"/>
            <a:ext cx="428161"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10</a:t>
            </a:r>
            <a:endParaRPr lang="zh-CN" altLang="en-US" dirty="0">
              <a:latin typeface="Times New Roman" pitchFamily="18" charset="0"/>
              <a:cs typeface="Times New Roman" pitchFamily="18" charset="0"/>
            </a:endParaRPr>
          </a:p>
        </p:txBody>
      </p:sp>
      <p:sp>
        <p:nvSpPr>
          <p:cNvPr id="24" name="TextBox 23"/>
          <p:cNvSpPr txBox="1"/>
          <p:nvPr/>
        </p:nvSpPr>
        <p:spPr>
          <a:xfrm>
            <a:off x="941916" y="2627620"/>
            <a:ext cx="35137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A</a:t>
            </a:r>
            <a:endParaRPr lang="zh-CN" altLang="en-US" dirty="0">
              <a:latin typeface="Times New Roman" pitchFamily="18" charset="0"/>
              <a:cs typeface="Times New Roman" pitchFamily="18" charset="0"/>
            </a:endParaRPr>
          </a:p>
        </p:txBody>
      </p:sp>
      <p:sp>
        <p:nvSpPr>
          <p:cNvPr id="25" name="TextBox 24"/>
          <p:cNvSpPr txBox="1"/>
          <p:nvPr/>
        </p:nvSpPr>
        <p:spPr>
          <a:xfrm>
            <a:off x="1763688" y="3789040"/>
            <a:ext cx="338554"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B</a:t>
            </a:r>
            <a:endParaRPr lang="zh-CN" altLang="en-US" dirty="0">
              <a:latin typeface="Times New Roman" pitchFamily="18" charset="0"/>
              <a:cs typeface="Times New Roman" pitchFamily="18" charset="0"/>
            </a:endParaRPr>
          </a:p>
        </p:txBody>
      </p:sp>
      <p:sp>
        <p:nvSpPr>
          <p:cNvPr id="26" name="TextBox 25"/>
          <p:cNvSpPr txBox="1"/>
          <p:nvPr/>
        </p:nvSpPr>
        <p:spPr>
          <a:xfrm>
            <a:off x="2987824" y="2627620"/>
            <a:ext cx="338554"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C</a:t>
            </a:r>
            <a:endParaRPr lang="zh-CN" altLang="en-US" dirty="0">
              <a:latin typeface="Times New Roman" pitchFamily="18" charset="0"/>
              <a:cs typeface="Times New Roman" pitchFamily="18" charset="0"/>
            </a:endParaRPr>
          </a:p>
        </p:txBody>
      </p:sp>
      <p:sp>
        <p:nvSpPr>
          <p:cNvPr id="27" name="TextBox 26"/>
          <p:cNvSpPr txBox="1"/>
          <p:nvPr/>
        </p:nvSpPr>
        <p:spPr>
          <a:xfrm>
            <a:off x="2108870" y="2348880"/>
            <a:ext cx="35137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D</a:t>
            </a:r>
            <a:endParaRPr lang="zh-CN" altLang="en-US" dirty="0">
              <a:latin typeface="Times New Roman" pitchFamily="18" charset="0"/>
              <a:cs typeface="Times New Roman" pitchFamily="18" charset="0"/>
            </a:endParaRPr>
          </a:p>
        </p:txBody>
      </p:sp>
      <p:sp>
        <p:nvSpPr>
          <p:cNvPr id="28" name="TextBox 27"/>
          <p:cNvSpPr txBox="1"/>
          <p:nvPr/>
        </p:nvSpPr>
        <p:spPr>
          <a:xfrm>
            <a:off x="1619672" y="2051556"/>
            <a:ext cx="325730"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E</a:t>
            </a:r>
            <a:endParaRPr lang="zh-CN" altLang="en-US" dirty="0">
              <a:latin typeface="Times New Roman" pitchFamily="18" charset="0"/>
              <a:cs typeface="Times New Roman" pitchFamily="18" charset="0"/>
            </a:endParaRPr>
          </a:p>
        </p:txBody>
      </p:sp>
      <p:sp>
        <p:nvSpPr>
          <p:cNvPr id="29" name="流程图: 联系 28"/>
          <p:cNvSpPr/>
          <p:nvPr/>
        </p:nvSpPr>
        <p:spPr>
          <a:xfrm>
            <a:off x="3779912" y="2764189"/>
            <a:ext cx="114300" cy="114300"/>
          </a:xfrm>
          <a:prstGeom prst="flowChartConnector">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Times New Roman" pitchFamily="18" charset="0"/>
              <a:cs typeface="Times New Roman" pitchFamily="18" charset="0"/>
            </a:endParaRPr>
          </a:p>
        </p:txBody>
      </p:sp>
      <p:sp>
        <p:nvSpPr>
          <p:cNvPr id="30" name="流程图: 联系 29"/>
          <p:cNvSpPr/>
          <p:nvPr/>
        </p:nvSpPr>
        <p:spPr>
          <a:xfrm>
            <a:off x="3779912" y="3098676"/>
            <a:ext cx="114300" cy="114300"/>
          </a:xfrm>
          <a:prstGeom prst="flowChartConnector">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Times New Roman" pitchFamily="18" charset="0"/>
              <a:cs typeface="Times New Roman" pitchFamily="18" charset="0"/>
            </a:endParaRPr>
          </a:p>
        </p:txBody>
      </p:sp>
      <p:sp>
        <p:nvSpPr>
          <p:cNvPr id="31" name="流程图: 联系 30"/>
          <p:cNvSpPr/>
          <p:nvPr/>
        </p:nvSpPr>
        <p:spPr>
          <a:xfrm>
            <a:off x="3779912" y="3098676"/>
            <a:ext cx="114300" cy="114300"/>
          </a:xfrm>
          <a:prstGeom prst="flowChartConnector">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Times New Roman" pitchFamily="18" charset="0"/>
              <a:cs typeface="Times New Roman" pitchFamily="18" charset="0"/>
            </a:endParaRPr>
          </a:p>
        </p:txBody>
      </p:sp>
      <p:sp>
        <p:nvSpPr>
          <p:cNvPr id="32" name="流程图: 联系 31"/>
          <p:cNvSpPr/>
          <p:nvPr/>
        </p:nvSpPr>
        <p:spPr>
          <a:xfrm>
            <a:off x="3779912" y="2762448"/>
            <a:ext cx="114300" cy="114300"/>
          </a:xfrm>
          <a:prstGeom prst="flowChartConnector">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Times New Roman" pitchFamily="18" charset="0"/>
              <a:cs typeface="Times New Roman" pitchFamily="18" charset="0"/>
            </a:endParaRPr>
          </a:p>
        </p:txBody>
      </p:sp>
      <p:sp>
        <p:nvSpPr>
          <p:cNvPr id="33" name="流程图: 联系 32"/>
          <p:cNvSpPr/>
          <p:nvPr/>
        </p:nvSpPr>
        <p:spPr>
          <a:xfrm>
            <a:off x="3779912" y="3890764"/>
            <a:ext cx="114300" cy="114300"/>
          </a:xfrm>
          <a:prstGeom prst="flowChartConnector">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Times New Roman" pitchFamily="18" charset="0"/>
              <a:cs typeface="Times New Roman" pitchFamily="18" charset="0"/>
            </a:endParaRPr>
          </a:p>
        </p:txBody>
      </p:sp>
      <p:sp>
        <p:nvSpPr>
          <p:cNvPr id="34" name="流程图: 联系 33"/>
          <p:cNvSpPr/>
          <p:nvPr/>
        </p:nvSpPr>
        <p:spPr>
          <a:xfrm>
            <a:off x="3779912" y="3890764"/>
            <a:ext cx="114300" cy="114300"/>
          </a:xfrm>
          <a:prstGeom prst="flowChartConnector">
            <a:avLst/>
          </a:prstGeom>
          <a:solidFill>
            <a:srgbClr val="0070C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Times New Roman" pitchFamily="18" charset="0"/>
              <a:cs typeface="Times New Roman" pitchFamily="18" charset="0"/>
            </a:endParaRPr>
          </a:p>
        </p:txBody>
      </p:sp>
      <p:sp>
        <p:nvSpPr>
          <p:cNvPr id="35" name="流程图: 可选过程 34"/>
          <p:cNvSpPr/>
          <p:nvPr/>
        </p:nvSpPr>
        <p:spPr>
          <a:xfrm>
            <a:off x="2627784" y="5229200"/>
            <a:ext cx="6336704" cy="1098116"/>
          </a:xfrm>
          <a:prstGeom prst="flowChartAlternate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Times New Roman" pitchFamily="18" charset="0"/>
                <a:cs typeface="Times New Roman" pitchFamily="18" charset="0"/>
              </a:rPr>
              <a:t> </a:t>
            </a:r>
            <a:r>
              <a:rPr lang="en-US" altLang="zh-CN" sz="2400" dirty="0" smtClean="0">
                <a:solidFill>
                  <a:schemeClr val="bg1"/>
                </a:solidFill>
                <a:cs typeface="Times New Roman" pitchFamily="18" charset="0"/>
              </a:rPr>
              <a:t>Optimizing </a:t>
            </a:r>
            <a:r>
              <a:rPr lang="en-US" altLang="zh-CN" sz="2400" dirty="0">
                <a:solidFill>
                  <a:schemeClr val="bg1"/>
                </a:solidFill>
                <a:cs typeface="Times New Roman" pitchFamily="18" charset="0"/>
              </a:rPr>
              <a:t>the metrics for driver-passenger pairs without changing </a:t>
            </a:r>
            <a:r>
              <a:rPr lang="en-US" altLang="zh-CN" sz="2400" dirty="0" smtClean="0">
                <a:solidFill>
                  <a:schemeClr val="bg1"/>
                </a:solidFill>
                <a:cs typeface="Times New Roman" pitchFamily="18" charset="0"/>
              </a:rPr>
              <a:t>the driver’s original </a:t>
            </a:r>
            <a:r>
              <a:rPr lang="en-US" altLang="zh-CN" sz="2400" dirty="0">
                <a:solidFill>
                  <a:schemeClr val="bg1"/>
                </a:solidFill>
                <a:cs typeface="Times New Roman" pitchFamily="18" charset="0"/>
              </a:rPr>
              <a:t>routes is more </a:t>
            </a:r>
            <a:r>
              <a:rPr lang="en-US" altLang="zh-CN" sz="2400" dirty="0" smtClean="0">
                <a:solidFill>
                  <a:schemeClr val="bg1"/>
                </a:solidFill>
                <a:cs typeface="Times New Roman" pitchFamily="18" charset="0"/>
              </a:rPr>
              <a:t>important</a:t>
            </a:r>
            <a:endParaRPr lang="zh-CN" altLang="en-US" sz="2400" dirty="0">
              <a:solidFill>
                <a:schemeClr val="bg1"/>
              </a:solidFill>
              <a:cs typeface="Times New Roman" pitchFamily="18" charset="0"/>
            </a:endParaRPr>
          </a:p>
        </p:txBody>
      </p:sp>
      <p:sp>
        <p:nvSpPr>
          <p:cNvPr id="36" name="矩形 35"/>
          <p:cNvSpPr/>
          <p:nvPr/>
        </p:nvSpPr>
        <p:spPr>
          <a:xfrm>
            <a:off x="1121544" y="4005064"/>
            <a:ext cx="1986378" cy="307777"/>
          </a:xfrm>
          <a:prstGeom prst="rect">
            <a:avLst/>
          </a:prstGeom>
        </p:spPr>
        <p:txBody>
          <a:bodyPr wrap="none">
            <a:spAutoFit/>
          </a:bodyPr>
          <a:lstStyle/>
          <a:p>
            <a:r>
              <a:rPr lang="zh-CN" altLang="zh-CN" sz="1400" b="1" dirty="0">
                <a:latin typeface="Times New Roman" pitchFamily="18" charset="0"/>
                <a:cs typeface="Times New Roman" pitchFamily="18" charset="0"/>
              </a:rPr>
              <a:t> </a:t>
            </a:r>
            <a:r>
              <a:rPr lang="en-US" altLang="zh-CN" sz="1400" b="1" dirty="0">
                <a:latin typeface="Times New Roman" pitchFamily="18" charset="0"/>
                <a:cs typeface="Times New Roman" pitchFamily="18" charset="0"/>
              </a:rPr>
              <a:t>a sample road network</a:t>
            </a:r>
            <a:endParaRPr lang="zh-CN" altLang="en-US" sz="1400" b="1" dirty="0">
              <a:latin typeface="Times New Roman" pitchFamily="18" charset="0"/>
              <a:cs typeface="Times New Roman" pitchFamily="18" charset="0"/>
            </a:endParaRPr>
          </a:p>
        </p:txBody>
      </p:sp>
      <p:sp>
        <p:nvSpPr>
          <p:cNvPr id="37" name="流程图: 联系 36"/>
          <p:cNvSpPr/>
          <p:nvPr/>
        </p:nvSpPr>
        <p:spPr>
          <a:xfrm>
            <a:off x="3782214" y="4152642"/>
            <a:ext cx="114300" cy="114300"/>
          </a:xfrm>
          <a:prstGeom prst="flowChartConnector">
            <a:avLst/>
          </a:prstGeom>
          <a:solidFill>
            <a:schemeClr val="accent6">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Times New Roman" pitchFamily="18" charset="0"/>
              <a:cs typeface="Times New Roman" pitchFamily="18" charset="0"/>
            </a:endParaRPr>
          </a:p>
        </p:txBody>
      </p:sp>
      <p:sp>
        <p:nvSpPr>
          <p:cNvPr id="38" name="流程图: 联系 37"/>
          <p:cNvSpPr/>
          <p:nvPr/>
        </p:nvSpPr>
        <p:spPr>
          <a:xfrm>
            <a:off x="3782214" y="4437112"/>
            <a:ext cx="114300" cy="114300"/>
          </a:xfrm>
          <a:prstGeom prst="flowChartConnector">
            <a:avLst/>
          </a:prstGeom>
          <a:solidFill>
            <a:srgbClr val="7030A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Times New Roman" pitchFamily="18" charset="0"/>
              <a:cs typeface="Times New Roman" pitchFamily="18" charset="0"/>
            </a:endParaRPr>
          </a:p>
        </p:txBody>
      </p:sp>
      <p:sp>
        <p:nvSpPr>
          <p:cNvPr id="39" name="流程图: 联系 38"/>
          <p:cNvSpPr/>
          <p:nvPr/>
        </p:nvSpPr>
        <p:spPr>
          <a:xfrm>
            <a:off x="3779912" y="4152642"/>
            <a:ext cx="114300" cy="114300"/>
          </a:xfrm>
          <a:prstGeom prst="flowChartConnector">
            <a:avLst/>
          </a:prstGeom>
          <a:solidFill>
            <a:schemeClr val="accent6">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Times New Roman" pitchFamily="18" charset="0"/>
              <a:cs typeface="Times New Roman" pitchFamily="18" charset="0"/>
            </a:endParaRPr>
          </a:p>
        </p:txBody>
      </p:sp>
      <p:sp>
        <p:nvSpPr>
          <p:cNvPr id="40" name="流程图: 联系 39"/>
          <p:cNvSpPr/>
          <p:nvPr/>
        </p:nvSpPr>
        <p:spPr>
          <a:xfrm>
            <a:off x="3779912" y="4437112"/>
            <a:ext cx="114300" cy="114300"/>
          </a:xfrm>
          <a:prstGeom prst="flowChartConnector">
            <a:avLst/>
          </a:prstGeom>
          <a:solidFill>
            <a:srgbClr val="7030A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2"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2"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22778 -0.06111 C -0.22604 -0.05949 -0.22483 -0.05694 -0.22292 -0.05555 C -0.21962 -0.05347 -0.21597 -0.05139 -0.21285 -0.04861 C -0.21198 -0.04699 -0.21059 -0.04606 -0.20903 -0.04537 C -0.20764 -0.04351 -0.20573 -0.04213 -0.20382 -0.0412 C -0.20261 -0.03958 -0.20122 -0.03865 -0.19965 -0.03796 C -0.19827 -0.03541 -0.19618 -0.03426 -0.1941 -0.0324 C -0.1934 -0.03171 -0.19202 -0.03055 -0.19202 -0.03055 C -0.19115 -0.02893 -0.19063 -0.02801 -0.18924 -0.02731 C -0.1875 -0.02407 -0.18438 -0.02314 -0.1816 -0.02268 C -0.17952 -0.0199 -0.17656 -0.0206 -0.17361 -0.0199 C -0.16962 -0.01898 -0.1658 -0.0162 -0.16181 -0.01574 C -0.1599 -0.01551 -0.15781 -0.01551 -0.1559 -0.01527 C -0.15486 -0.01527 -0.15382 -0.01504 -0.15278 -0.01481 C -0.14497 -0.01226 -0.13681 -0.01134 -0.12882 -0.01064 C -0.12327 -0.00926 -0.11771 -0.00879 -0.11215 -0.00833 C -0.10747 -0.00625 -0.10174 -0.00509 -0.09688 -0.00463 C -0.09566 -0.00439 -0.09306 -0.00324 -0.09306 -0.00324 C -0.0934 0.00047 -0.09306 0.00139 -0.09514 0.00324 C -0.09549 0.00463 -0.09757 0.00649 -0.09757 0.00649 C -0.09809 0.00834 -0.09931 0.00903 -0.10035 0.01111 C -0.10174 0.01389 -0.10191 0.0169 -0.10417 0.01899 C -0.10538 0.02153 -0.10677 0.02338 -0.10833 0.02547 C -0.1092 0.02871 -0.11441 0.03635 -0.11702 0.0375 C -0.11754 0.0382 -0.11771 0.03959 -0.1184 0.04028 C -0.11893 0.04074 -0.12049 0.04121 -0.12049 0.04121 C -0.1217 0.04375 -0.12327 0.04468 -0.125 0.0463 C -0.12604 0.04838 -0.12761 0.05093 -0.12917 0.05232 C -0.13038 0.05486 -0.13038 0.05533 -0.13229 0.05787 C -0.13281 0.05857 -0.13438 0.05973 -0.13438 0.05973 C -0.1349 0.06204 -0.13681 0.06412 -0.1382 0.06574 C -0.13889 0.06644 -0.14028 0.0676 -0.14028 0.0676 C -0.14115 0.06922 -0.14254 0.07107 -0.14375 0.07223 C -0.14462 0.07408 -0.14566 0.07616 -0.14688 0.07732 C -0.14774 0.07894 -0.14879 0.08079 -0.15 0.08195 C -0.15104 0.08403 -0.15226 0.08704 -0.15417 0.08797 C -0.15521 0.09005 -0.15677 0.0926 -0.15833 0.09399 C -0.1599 0.09723 -0.15903 0.09607 -0.16077 0.09769 C -0.16198 0.1 -0.16476 0.10533 -0.16667 0.10695 C -0.16719 0.1088 -0.16754 0.10949 -0.16875 0.11065 C -0.16979 0.11274 -0.17083 0.11366 -0.17257 0.11528 C -0.17292 0.11551 -0.17361 0.11621 -0.17361 0.11621 C -0.17465 0.11852 -0.17518 0.1213 -0.17674 0.12269 C -0.17778 0.12477 -0.17813 0.12662 -0.17986 0.12732 C -0.18056 0.12986 -0.18108 0.13079 -0.18264 0.13195 C -0.18333 0.13241 -0.18472 0.1338 -0.18472 0.1338 C -0.18559 0.13565 -0.18733 0.13635 -0.18854 0.13797 C -0.18941 0.14121 -0.1882 0.13774 -0.18993 0.14028 C -0.19167 0.14283 -0.19202 0.14792 -0.19445 0.14908 C -0.19514 0.15162 -0.19688 0.15255 -0.19688 0.15556 " pathEditMode="relative" ptsTypes="fffffffffffffffffffffffffffffffffffffffffffffffffA">
                                      <p:cBhvr>
                                        <p:cTn id="26" dur="3000" fill="hold"/>
                                        <p:tgtEl>
                                          <p:spTgt spid="32"/>
                                        </p:tgtEl>
                                        <p:attrNameLst>
                                          <p:attrName>ppt_x</p:attrName>
                                          <p:attrName>ppt_y</p:attrName>
                                        </p:attrNameLst>
                                      </p:cBhvr>
                                    </p:animMotion>
                                  </p:childTnLst>
                                </p:cTn>
                              </p:par>
                            </p:childTnLst>
                          </p:cTn>
                        </p:par>
                        <p:par>
                          <p:cTn id="27" fill="hold">
                            <p:stCondLst>
                              <p:cond delay="3000"/>
                            </p:stCondLst>
                            <p:childTnLst>
                              <p:par>
                                <p:cTn id="28" presetID="1" presetClass="exit" presetSubtype="0" fill="hold" grpId="1" nodeType="afterEffect">
                                  <p:stCondLst>
                                    <p:cond delay="0"/>
                                  </p:stCondLst>
                                  <p:childTnLst>
                                    <p:set>
                                      <p:cBhvr>
                                        <p:cTn id="29" dur="1" fill="hold">
                                          <p:stCondLst>
                                            <p:cond delay="0"/>
                                          </p:stCondLst>
                                        </p:cTn>
                                        <p:tgtEl>
                                          <p:spTgt spid="3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0.28299 -0.04584 C -0.28038 -0.04699 -0.27969 -0.04931 -0.27743 -0.05139 C -0.27344 -0.05926 -0.26684 -0.06343 -0.26077 -0.06806 C -0.25781 -0.07037 -0.25538 -0.07384 -0.25243 -0.07639 C -0.2507 -0.07801 -0.24809 -0.07871 -0.24618 -0.08009 C -0.24479 -0.08125 -0.2434 -0.08264 -0.24202 -0.0838 C -0.24132 -0.08449 -0.23993 -0.08565 -0.23993 -0.08565 C -0.23854 -0.08843 -0.23438 -0.09213 -0.23438 -0.09213 C -0.23299 -0.09491 -0.23125 -0.09699 -0.22952 -0.09954 C -0.22813 -0.10139 -0.22535 -0.10509 -0.22535 -0.10509 C -0.22379 -0.11158 -0.23177 -0.11065 -0.22118 -0.1088 C -0.21667 -0.10509 -0.21181 -0.10209 -0.2066 -0.10047 C -0.20469 -0.09653 -0.20174 -0.09653 -0.19896 -0.09398 C -0.19688 -0.08982 -0.19375 -0.0882 -0.19132 -0.0838 C -0.18906 -0.07986 -0.18681 -0.07547 -0.18368 -0.07269 C -0.18299 -0.06968 -0.1816 -0.06736 -0.1809 -0.06435 C -0.18108 -0.05672 -0.18125 -0.04884 -0.1816 -0.04121 C -0.1816 -0.04028 -0.18212 -0.03935 -0.18229 -0.03843 C -0.18264 -0.03588 -0.18264 -0.03357 -0.18299 -0.03102 C -0.18333 -0.02917 -0.18438 -0.02547 -0.18438 -0.02547 C -0.18524 -0.01644 -0.18646 -0.00741 -0.18785 0.00139 C -0.18837 0.00972 -0.18906 0.01805 -0.18993 0.02639 C -0.19028 0.03842 -0.19045 0.07083 -0.1934 0.08287 C -0.19393 0.08842 -0.1941 0.09166 -0.19479 0.09676 C -0.19531 0.10023 -0.19688 0.10347 -0.19688 0.10694 " pathEditMode="relative" ptsTypes="ffffffffffffffffffffffffA">
                                      <p:cBhvr>
                                        <p:cTn id="33" dur="3000" fill="hold"/>
                                        <p:tgtEl>
                                          <p:spTgt spid="30"/>
                                        </p:tgtEl>
                                        <p:attrNameLst>
                                          <p:attrName>ppt_x</p:attrName>
                                          <p:attrName>ppt_y</p:attrName>
                                        </p:attrNameLst>
                                      </p:cBhvr>
                                    </p:animMotion>
                                  </p:childTnLst>
                                </p:cTn>
                              </p:par>
                            </p:childTnLst>
                          </p:cTn>
                        </p:par>
                        <p:par>
                          <p:cTn id="34" fill="hold">
                            <p:stCondLst>
                              <p:cond delay="3000"/>
                            </p:stCondLst>
                            <p:childTnLst>
                              <p:par>
                                <p:cTn id="35" presetID="1" presetClass="exit" presetSubtype="0" fill="hold" grpId="1" nodeType="afterEffect">
                                  <p:stCondLst>
                                    <p:cond delay="0"/>
                                  </p:stCondLst>
                                  <p:childTnLst>
                                    <p:set>
                                      <p:cBhvr>
                                        <p:cTn id="36" dur="1" fill="hold">
                                          <p:stCondLst>
                                            <p:cond delay="0"/>
                                          </p:stCondLst>
                                        </p:cTn>
                                        <p:tgtEl>
                                          <p:spTgt spid="3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 calcmode="lin" valueType="num">
                                      <p:cBhvr>
                                        <p:cTn id="41"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2"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43" dur="1000" fill="hold"/>
                                        <p:tgtEl>
                                          <p:spTgt spid="6">
                                            <p:txEl>
                                              <p:pRg st="5" end="5"/>
                                            </p:txEl>
                                          </p:spTgt>
                                        </p:tgtEl>
                                        <p:attrNameLst>
                                          <p:attrName>style.rotation</p:attrName>
                                        </p:attrNameLst>
                                      </p:cBhvr>
                                      <p:tavLst>
                                        <p:tav tm="0">
                                          <p:val>
                                            <p:fltVal val="90"/>
                                          </p:val>
                                        </p:tav>
                                        <p:tav tm="100000">
                                          <p:val>
                                            <p:fltVal val="0"/>
                                          </p:val>
                                        </p:tav>
                                      </p:tavLst>
                                    </p:anim>
                                    <p:animEffect transition="in" filter="fade">
                                      <p:cBhvr>
                                        <p:cTn id="44" dur="1000"/>
                                        <p:tgtEl>
                                          <p:spTgt spid="6">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1" nodeType="clickEffect">
                                  <p:stCondLst>
                                    <p:cond delay="0"/>
                                  </p:stCondLst>
                                  <p:childTnLst>
                                    <p:animMotion origin="layout" path="M -0.22813 -0.22963 C -0.22674 -0.22824 -0.22535 -0.22685 -0.22396 -0.22546 C -0.22188 -0.22361 -0.21771 -0.2199 -0.21771 -0.2199 C -0.2132 -0.21088 -0.20816 -0.20185 -0.2 -0.19907 C -0.19427 -0.19143 -0.18594 -0.18865 -0.18021 -0.18101 C -0.18108 -0.16527 -0.18264 -0.14629 -0.18646 -0.13101 C -0.18681 -0.12777 -0.18698 -0.12453 -0.1875 -0.12129 C -0.18802 -0.11851 -0.18958 -0.11296 -0.18958 -0.11296 C -0.1908 -0.08634 -0.1875 -0.05763 -0.19375 -0.0324 C -0.19462 -0.025 -0.19583 -0.01759 -0.19583 -0.01018 " pathEditMode="relative" ptsTypes="fffffffffA">
                                      <p:cBhvr>
                                        <p:cTn id="70" dur="3000" fill="hold"/>
                                        <p:tgtEl>
                                          <p:spTgt spid="34"/>
                                        </p:tgtEl>
                                        <p:attrNameLst>
                                          <p:attrName>ppt_x</p:attrName>
                                          <p:attrName>ppt_y</p:attrName>
                                        </p:attrNameLst>
                                      </p:cBhvr>
                                    </p:animMotion>
                                  </p:childTnLst>
                                </p:cTn>
                              </p:par>
                            </p:childTnLst>
                          </p:cTn>
                        </p:par>
                        <p:par>
                          <p:cTn id="71" fill="hold">
                            <p:stCondLst>
                              <p:cond delay="3000"/>
                            </p:stCondLst>
                            <p:childTnLst>
                              <p:par>
                                <p:cTn id="72" presetID="1" presetClass="exit" presetSubtype="0" fill="hold" grpId="2" nodeType="afterEffect">
                                  <p:stCondLst>
                                    <p:cond delay="0"/>
                                  </p:stCondLst>
                                  <p:childTnLst>
                                    <p:set>
                                      <p:cBhvr>
                                        <p:cTn id="73" dur="1" fill="hold">
                                          <p:stCondLst>
                                            <p:cond delay="0"/>
                                          </p:stCondLst>
                                        </p:cTn>
                                        <p:tgtEl>
                                          <p:spTgt spid="3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0" presetClass="path" presetSubtype="0" accel="50000" decel="50000" fill="hold" grpId="1" nodeType="clickEffect">
                                  <p:stCondLst>
                                    <p:cond delay="0"/>
                                  </p:stCondLst>
                                  <p:childTnLst>
                                    <p:animMotion origin="layout" path="M -0.28368 -0.20486 C -0.28299 -0.20347 -0.28264 -0.20185 -0.2816 -0.2007 C -0.28073 -0.19977 -0.27917 -0.20023 -0.27847 -0.19931 C -0.27778 -0.19838 -0.27813 -0.1963 -0.27743 -0.19514 C -0.27518 -0.19074 -0.2724 -0.18704 -0.27014 -0.18264 C -0.26667 -0.17546 -0.26927 -0.16736 -0.26285 -0.16458 C -0.26077 -0.15602 -0.25868 -0.15093 -0.25347 -0.14514 C -0.25226 -0.14398 -0.25156 -0.14213 -0.25035 -0.14097 C -0.24844 -0.13889 -0.2441 -0.13542 -0.2441 -0.13519 C -0.2434 -0.13403 -0.24288 -0.13241 -0.24202 -0.13125 C -0.24115 -0.13009 -0.23976 -0.12986 -0.23889 -0.12847 C -0.23316 -0.11898 -0.24375 -0.1294 -0.23472 -0.12153 C -0.23125 -0.11458 -0.22865 -0.10671 -0.22327 -0.10208 C -0.2184 -0.09236 -0.22118 -0.0956 -0.21597 -0.09097 C -0.21528 -0.08958 -0.21476 -0.08796 -0.21389 -0.08681 C -0.21302 -0.08565 -0.21163 -0.08542 -0.21077 -0.08403 C -0.20504 -0.07454 -0.21563 -0.08496 -0.2066 -0.07708 C -0.20504 -0.07408 -0.20278 -0.07199 -0.20139 -0.06875 C -0.19913 -0.0632 -0.19861 -0.05533 -0.19514 -0.0507 " pathEditMode="relative" rAng="0" ptsTypes="ffffffffffffffffffA">
                                      <p:cBhvr>
                                        <p:cTn id="77" dur="2000" fill="hold"/>
                                        <p:tgtEl>
                                          <p:spTgt spid="39"/>
                                        </p:tgtEl>
                                        <p:attrNameLst>
                                          <p:attrName>ppt_x</p:attrName>
                                          <p:attrName>ppt_y</p:attrName>
                                        </p:attrNameLst>
                                      </p:cBhvr>
                                      <p:rCtr x="4427" y="7708"/>
                                    </p:animMotion>
                                  </p:childTnLst>
                                </p:cTn>
                              </p:par>
                            </p:childTnLst>
                          </p:cTn>
                        </p:par>
                        <p:par>
                          <p:cTn id="78" fill="hold">
                            <p:stCondLst>
                              <p:cond delay="2000"/>
                            </p:stCondLst>
                            <p:childTnLst>
                              <p:par>
                                <p:cTn id="79" presetID="1" presetClass="exit" presetSubtype="0" fill="hold" grpId="2" nodeType="afterEffect">
                                  <p:stCondLst>
                                    <p:cond delay="0"/>
                                  </p:stCondLst>
                                  <p:childTnLst>
                                    <p:set>
                                      <p:cBhvr>
                                        <p:cTn id="80" dur="1" fill="hold">
                                          <p:stCondLst>
                                            <p:cond delay="0"/>
                                          </p:stCondLst>
                                        </p:cTn>
                                        <p:tgtEl>
                                          <p:spTgt spid="3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1" nodeType="clickEffect">
                                  <p:stCondLst>
                                    <p:cond delay="0"/>
                                  </p:stCondLst>
                                  <p:childTnLst>
                                    <p:animMotion origin="layout" path="M -0.09288 -0.25 L -0.19514 -0.09237 " pathEditMode="relative" rAng="0" ptsTypes="AA">
                                      <p:cBhvr>
                                        <p:cTn id="84" dur="2000" fill="hold"/>
                                        <p:tgtEl>
                                          <p:spTgt spid="40"/>
                                        </p:tgtEl>
                                        <p:attrNameLst>
                                          <p:attrName>ppt_x</p:attrName>
                                          <p:attrName>ppt_y</p:attrName>
                                        </p:attrNameLst>
                                      </p:cBhvr>
                                      <p:rCtr x="-5122" y="7870"/>
                                    </p:animMotion>
                                  </p:childTnLst>
                                </p:cTn>
                              </p:par>
                            </p:childTnLst>
                          </p:cTn>
                        </p:par>
                        <p:par>
                          <p:cTn id="85" fill="hold">
                            <p:stCondLst>
                              <p:cond delay="2000"/>
                            </p:stCondLst>
                            <p:childTnLst>
                              <p:par>
                                <p:cTn id="86" presetID="1" presetClass="exit" presetSubtype="0" fill="hold" grpId="2" nodeType="afterEffect">
                                  <p:stCondLst>
                                    <p:cond delay="0"/>
                                  </p:stCondLst>
                                  <p:childTnLst>
                                    <p:set>
                                      <p:cBhvr>
                                        <p:cTn id="87" dur="1" fill="hold">
                                          <p:stCondLst>
                                            <p:cond delay="0"/>
                                          </p:stCondLst>
                                        </p:cTn>
                                        <p:tgtEl>
                                          <p:spTgt spid="4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1" presetClass="entr" presetSubtype="0" fill="hold" nodeType="clickEffect">
                                  <p:stCondLst>
                                    <p:cond delay="0"/>
                                  </p:stCondLst>
                                  <p:childTnLst>
                                    <p:set>
                                      <p:cBhvr>
                                        <p:cTn id="91" dur="1" fill="hold">
                                          <p:stCondLst>
                                            <p:cond delay="0"/>
                                          </p:stCondLst>
                                        </p:cTn>
                                        <p:tgtEl>
                                          <p:spTgt spid="6">
                                            <p:txEl>
                                              <p:pRg st="10" end="10"/>
                                            </p:txEl>
                                          </p:spTgt>
                                        </p:tgtEl>
                                        <p:attrNameLst>
                                          <p:attrName>style.visibility</p:attrName>
                                        </p:attrNameLst>
                                      </p:cBhvr>
                                      <p:to>
                                        <p:strVal val="visible"/>
                                      </p:to>
                                    </p:set>
                                    <p:anim calcmode="lin" valueType="num">
                                      <p:cBhvr>
                                        <p:cTn id="92" dur="1000" fill="hold"/>
                                        <p:tgtEl>
                                          <p:spTgt spid="6">
                                            <p:txEl>
                                              <p:pRg st="10" end="10"/>
                                            </p:txEl>
                                          </p:spTgt>
                                        </p:tgtEl>
                                        <p:attrNameLst>
                                          <p:attrName>ppt_w</p:attrName>
                                        </p:attrNameLst>
                                      </p:cBhvr>
                                      <p:tavLst>
                                        <p:tav tm="0">
                                          <p:val>
                                            <p:fltVal val="0"/>
                                          </p:val>
                                        </p:tav>
                                        <p:tav tm="100000">
                                          <p:val>
                                            <p:strVal val="#ppt_w"/>
                                          </p:val>
                                        </p:tav>
                                      </p:tavLst>
                                    </p:anim>
                                    <p:anim calcmode="lin" valueType="num">
                                      <p:cBhvr>
                                        <p:cTn id="93" dur="1000" fill="hold"/>
                                        <p:tgtEl>
                                          <p:spTgt spid="6">
                                            <p:txEl>
                                              <p:pRg st="10" end="10"/>
                                            </p:txEl>
                                          </p:spTgt>
                                        </p:tgtEl>
                                        <p:attrNameLst>
                                          <p:attrName>ppt_h</p:attrName>
                                        </p:attrNameLst>
                                      </p:cBhvr>
                                      <p:tavLst>
                                        <p:tav tm="0">
                                          <p:val>
                                            <p:fltVal val="0"/>
                                          </p:val>
                                        </p:tav>
                                        <p:tav tm="100000">
                                          <p:val>
                                            <p:strVal val="#ppt_h"/>
                                          </p:val>
                                        </p:tav>
                                      </p:tavLst>
                                    </p:anim>
                                    <p:anim calcmode="lin" valueType="num">
                                      <p:cBhvr>
                                        <p:cTn id="94" dur="1000" fill="hold"/>
                                        <p:tgtEl>
                                          <p:spTgt spid="6">
                                            <p:txEl>
                                              <p:pRg st="10" end="10"/>
                                            </p:txEl>
                                          </p:spTgt>
                                        </p:tgtEl>
                                        <p:attrNameLst>
                                          <p:attrName>style.rotation</p:attrName>
                                        </p:attrNameLst>
                                      </p:cBhvr>
                                      <p:tavLst>
                                        <p:tav tm="0">
                                          <p:val>
                                            <p:fltVal val="90"/>
                                          </p:val>
                                        </p:tav>
                                        <p:tav tm="100000">
                                          <p:val>
                                            <p:fltVal val="0"/>
                                          </p:val>
                                        </p:tav>
                                      </p:tavLst>
                                    </p:anim>
                                    <p:animEffect transition="in" filter="fade">
                                      <p:cBhvr>
                                        <p:cTn id="95" dur="1000"/>
                                        <p:tgtEl>
                                          <p:spTgt spid="6">
                                            <p:txEl>
                                              <p:pRg st="10" end="1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2" fill="hold" grpId="0" nodeType="clickEffect">
                                  <p:stCondLst>
                                    <p:cond delay="0"/>
                                  </p:stCondLst>
                                  <p:childTnLst>
                                    <p:set>
                                      <p:cBhvr>
                                        <p:cTn id="99" dur="1" fill="hold">
                                          <p:stCondLst>
                                            <p:cond delay="0"/>
                                          </p:stCondLst>
                                        </p:cTn>
                                        <p:tgtEl>
                                          <p:spTgt spid="42"/>
                                        </p:tgtEl>
                                        <p:attrNameLst>
                                          <p:attrName>style.visibility</p:attrName>
                                        </p:attrNameLst>
                                      </p:cBhvr>
                                      <p:to>
                                        <p:strVal val="visible"/>
                                      </p:to>
                                    </p:set>
                                    <p:anim calcmode="lin" valueType="num">
                                      <p:cBhvr additive="base">
                                        <p:cTn id="100" dur="500" fill="hold"/>
                                        <p:tgtEl>
                                          <p:spTgt spid="42"/>
                                        </p:tgtEl>
                                        <p:attrNameLst>
                                          <p:attrName>ppt_x</p:attrName>
                                        </p:attrNameLst>
                                      </p:cBhvr>
                                      <p:tavLst>
                                        <p:tav tm="0">
                                          <p:val>
                                            <p:strVal val="1+#ppt_w/2"/>
                                          </p:val>
                                        </p:tav>
                                        <p:tav tm="100000">
                                          <p:val>
                                            <p:strVal val="#ppt_x"/>
                                          </p:val>
                                        </p:tav>
                                      </p:tavLst>
                                    </p:anim>
                                    <p:anim calcmode="lin" valueType="num">
                                      <p:cBhvr additive="base">
                                        <p:cTn id="101"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fade">
                                      <p:cBhvr>
                                        <p:cTn id="10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 grpId="0"/>
      <p:bldP spid="29" grpId="0" animBg="1"/>
      <p:bldP spid="30" grpId="0" animBg="1"/>
      <p:bldP spid="30" grpId="1" animBg="1"/>
      <p:bldP spid="30" grpId="2" animBg="1"/>
      <p:bldP spid="31" grpId="0" animBg="1"/>
      <p:bldP spid="32" grpId="0" animBg="1"/>
      <p:bldP spid="32" grpId="1" animBg="1"/>
      <p:bldP spid="32" grpId="2" animBg="1"/>
      <p:bldP spid="33" grpId="0" animBg="1"/>
      <p:bldP spid="34" grpId="0" animBg="1"/>
      <p:bldP spid="34" grpId="1" animBg="1"/>
      <p:bldP spid="34" grpId="2" animBg="1"/>
      <p:bldP spid="35" grpId="0" animBg="1"/>
      <p:bldP spid="37" grpId="0" animBg="1"/>
      <p:bldP spid="38" grpId="0" animBg="1"/>
      <p:bldP spid="39" grpId="0" animBg="1"/>
      <p:bldP spid="39" grpId="1" animBg="1"/>
      <p:bldP spid="39" grpId="2" animBg="1"/>
      <p:bldP spid="40" grpId="0" animBg="1"/>
      <p:bldP spid="40" grpId="1" animBg="1"/>
      <p:bldP spid="4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85818"/>
          </a:xfrm>
        </p:spPr>
        <p:txBody>
          <a:bodyPr/>
          <a:lstStyle/>
          <a:p>
            <a:r>
              <a:rPr lang="en-US" altLang="zh-CN" dirty="0" smtClean="0"/>
              <a:t>Requirement Analyses</a:t>
            </a:r>
            <a:endParaRPr lang="zh-CN" altLang="en-US" dirty="0"/>
          </a:p>
        </p:txBody>
      </p:sp>
      <p:sp>
        <p:nvSpPr>
          <p:cNvPr id="3" name="内容占位符 2"/>
          <p:cNvSpPr>
            <a:spLocks noGrp="1"/>
          </p:cNvSpPr>
          <p:nvPr>
            <p:ph idx="1"/>
          </p:nvPr>
        </p:nvSpPr>
        <p:spPr>
          <a:xfrm>
            <a:off x="457200" y="620689"/>
            <a:ext cx="8229600" cy="4248472"/>
          </a:xfrm>
        </p:spPr>
        <p:txBody>
          <a:bodyPr>
            <a:normAutofit/>
          </a:bodyPr>
          <a:lstStyle/>
          <a:p>
            <a:pPr>
              <a:lnSpc>
                <a:spcPct val="80000"/>
              </a:lnSpc>
              <a:spcBef>
                <a:spcPts val="500"/>
              </a:spcBef>
            </a:pPr>
            <a:r>
              <a:rPr lang="en-US" altLang="zh-CN" b="1" dirty="0" smtClean="0"/>
              <a:t>The ride sharing desires can be expressed by a logical combination of predicates in a form of “type attribute operator value”</a:t>
            </a:r>
          </a:p>
          <a:p>
            <a:pPr>
              <a:lnSpc>
                <a:spcPct val="80000"/>
              </a:lnSpc>
              <a:spcBef>
                <a:spcPts val="500"/>
              </a:spcBef>
            </a:pPr>
            <a:r>
              <a:rPr lang="en-US" altLang="zh-CN" b="1" dirty="0" smtClean="0"/>
              <a:t>Drivers’ events: a trajectory predicate which has a set of segments {</a:t>
            </a:r>
            <a:r>
              <a:rPr lang="en-US" altLang="zh-CN" b="1" dirty="0" err="1" smtClean="0"/>
              <a:t>SegX</a:t>
            </a:r>
            <a:r>
              <a:rPr lang="en-US" altLang="zh-CN" b="1" dirty="0" smtClean="0"/>
              <a:t>} is given</a:t>
            </a:r>
          </a:p>
          <a:p>
            <a:pPr>
              <a:lnSpc>
                <a:spcPct val="80000"/>
              </a:lnSpc>
              <a:spcBef>
                <a:spcPts val="500"/>
              </a:spcBef>
            </a:pPr>
            <a:r>
              <a:rPr lang="en-US" altLang="zh-CN" b="1" dirty="0" smtClean="0"/>
              <a:t>Passengers’ requests: original point and destination point (denoted by </a:t>
            </a:r>
            <a:r>
              <a:rPr lang="en-US" altLang="zh-CN" b="1" dirty="0" err="1" smtClean="0"/>
              <a:t>OPoint</a:t>
            </a:r>
            <a:r>
              <a:rPr lang="en-US" altLang="zh-CN" b="1" dirty="0" smtClean="0"/>
              <a:t>, </a:t>
            </a:r>
            <a:r>
              <a:rPr lang="en-US" altLang="zh-CN" b="1" dirty="0" err="1" smtClean="0"/>
              <a:t>DPoint</a:t>
            </a:r>
            <a:r>
              <a:rPr lang="en-US" altLang="zh-CN" b="1" dirty="0" smtClean="0"/>
              <a:t>) are given</a:t>
            </a:r>
          </a:p>
        </p:txBody>
      </p:sp>
      <p:sp>
        <p:nvSpPr>
          <p:cNvPr id="1025" name="Rectangle 1"/>
          <p:cNvSpPr>
            <a:spLocks noChangeArrowheads="1"/>
          </p:cNvSpPr>
          <p:nvPr/>
        </p:nvSpPr>
        <p:spPr bwMode="auto">
          <a:xfrm>
            <a:off x="2555776" y="3645024"/>
            <a:ext cx="6228184" cy="18722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ReqP1: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Opoint</a:t>
            </a: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=o1,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Dpoint</a:t>
            </a: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=d1</a:t>
            </a:r>
            <a:r>
              <a:rPr kumimoji="0" lang="en-US" altLang="zh-CN" sz="1400" b="1" i="0" u="none" strike="noStrike" cap="none" normalizeH="0" baseline="-30000" dirty="0" smtClean="0">
                <a:ln>
                  <a:noFill/>
                </a:ln>
                <a:solidFill>
                  <a:schemeClr val="tx1"/>
                </a:solidFill>
                <a:effectLst/>
                <a:ea typeface="宋体" pitchFamily="2" charset="-122"/>
                <a:cs typeface="Calibri" pitchFamily="34" charset="0"/>
              </a:rPr>
              <a:t> </a:t>
            </a: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//o1 is on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Seg</a:t>
            </a:r>
            <a:r>
              <a:rPr kumimoji="0" lang="en-US" altLang="zh-CN" sz="1400" b="1" i="0" u="none" strike="noStrike" cap="none" normalizeH="0" baseline="-30000" dirty="0" err="1" smtClean="0">
                <a:ln>
                  <a:noFill/>
                </a:ln>
                <a:solidFill>
                  <a:schemeClr val="tx1"/>
                </a:solidFill>
                <a:effectLst/>
                <a:ea typeface="宋体" pitchFamily="2" charset="-122"/>
                <a:cs typeface="Calibri" pitchFamily="34" charset="0"/>
              </a:rPr>
              <a:t>h</a:t>
            </a: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 d1 is on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Seg</a:t>
            </a:r>
            <a:r>
              <a:rPr kumimoji="0" lang="en-US" altLang="zh-CN" sz="1400" b="1" i="0" u="none" strike="noStrike" cap="none" normalizeH="0" baseline="-30000" dirty="0" err="1" smtClean="0">
                <a:ln>
                  <a:noFill/>
                </a:ln>
                <a:solidFill>
                  <a:schemeClr val="tx1"/>
                </a:solidFill>
                <a:effectLst/>
                <a:ea typeface="宋体" pitchFamily="2" charset="-122"/>
                <a:cs typeface="Calibri" pitchFamily="34" charset="0"/>
              </a:rPr>
              <a:t>g</a:t>
            </a:r>
            <a:endParaRPr kumimoji="0" lang="en-US" altLang="zh-CN" sz="1400" b="1" i="0" u="none" strike="noStrike" cap="none" normalizeH="0" baseline="0" dirty="0" smtClean="0">
              <a:ln>
                <a:noFill/>
              </a:ln>
              <a:solidFill>
                <a:schemeClr val="tx1"/>
              </a:solidFill>
              <a:effectLst/>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Start time: 2012-7-7 9:00am-9:30am, Arrival time: 2012-7-7 10:00am-10:20am</a:t>
            </a:r>
            <a:endParaRPr kumimoji="0" lang="en-US" altLang="zh-CN" sz="1400" b="1" i="0" u="none" strike="noStrike" cap="none" normalizeH="0" baseline="0" dirty="0" smtClean="0">
              <a:ln>
                <a:noFill/>
              </a:ln>
              <a:solidFill>
                <a:schemeClr val="tx1"/>
              </a:solidFill>
              <a:effectLst/>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ReqP2: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Opoint</a:t>
            </a: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=o2,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Dpoint</a:t>
            </a: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=d2 //o2 is on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Seg</a:t>
            </a:r>
            <a:r>
              <a:rPr kumimoji="0" lang="en-US" altLang="zh-CN" sz="1400" b="1" i="0" u="none" strike="noStrike" cap="none" normalizeH="0" baseline="-30000" dirty="0" err="1" smtClean="0">
                <a:ln>
                  <a:noFill/>
                </a:ln>
                <a:solidFill>
                  <a:schemeClr val="tx1"/>
                </a:solidFill>
                <a:effectLst/>
                <a:ea typeface="宋体" pitchFamily="2" charset="-122"/>
                <a:cs typeface="Calibri" pitchFamily="34" charset="0"/>
              </a:rPr>
              <a:t>h</a:t>
            </a: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 d2 is on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Seg</a:t>
            </a:r>
            <a:r>
              <a:rPr kumimoji="0" lang="en-US" altLang="zh-CN" sz="1400" b="1" i="0" u="none" strike="noStrike" cap="none" normalizeH="0" baseline="-30000" dirty="0" err="1" smtClean="0">
                <a:ln>
                  <a:noFill/>
                </a:ln>
                <a:solidFill>
                  <a:schemeClr val="tx1"/>
                </a:solidFill>
                <a:effectLst/>
                <a:ea typeface="宋体" pitchFamily="2" charset="-122"/>
                <a:cs typeface="Calibri" pitchFamily="34" charset="0"/>
              </a:rPr>
              <a:t>e</a:t>
            </a:r>
            <a:endParaRPr kumimoji="0" lang="en-US" altLang="zh-CN" sz="1400" b="1" i="0" u="none" strike="noStrike" cap="none" normalizeH="0" baseline="0" dirty="0" smtClean="0">
              <a:ln>
                <a:noFill/>
              </a:ln>
              <a:solidFill>
                <a:schemeClr val="tx1"/>
              </a:solidFill>
              <a:effectLst/>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Start time: 2012-7-7 9:05am-9:15am, Arrival time: 2012-7-7 10:20am-10:30am</a:t>
            </a:r>
            <a:endParaRPr kumimoji="0" lang="en-US" altLang="zh-CN" sz="1400" b="1" i="0" u="none" strike="noStrike" cap="none" normalizeH="0" baseline="0" dirty="0" smtClean="0">
              <a:ln>
                <a:noFill/>
              </a:ln>
              <a:solidFill>
                <a:schemeClr val="tx1"/>
              </a:solidFill>
              <a:effectLst/>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ReqP3: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Opoint</a:t>
            </a: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=o3,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Dpoint</a:t>
            </a: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=d3 //o3 is on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Seg</a:t>
            </a:r>
            <a:r>
              <a:rPr kumimoji="0" lang="en-US" altLang="zh-CN" sz="1400" b="1" i="0" u="none" strike="noStrike" cap="none" normalizeH="0" baseline="-30000" dirty="0" err="1" smtClean="0">
                <a:ln>
                  <a:noFill/>
                </a:ln>
                <a:solidFill>
                  <a:schemeClr val="tx1"/>
                </a:solidFill>
                <a:effectLst/>
                <a:ea typeface="宋体" pitchFamily="2" charset="-122"/>
                <a:cs typeface="Calibri" pitchFamily="34" charset="0"/>
              </a:rPr>
              <a:t>h</a:t>
            </a:r>
            <a:r>
              <a:rPr kumimoji="0" lang="en-US" altLang="zh-CN" sz="1400" b="1" i="0" u="none" strike="noStrike" cap="none" normalizeH="0" baseline="-30000" dirty="0" smtClean="0">
                <a:ln>
                  <a:noFill/>
                </a:ln>
                <a:solidFill>
                  <a:schemeClr val="tx1"/>
                </a:solidFill>
                <a:effectLst/>
                <a:ea typeface="宋体" pitchFamily="2" charset="-122"/>
                <a:cs typeface="Calibri" pitchFamily="34" charset="0"/>
              </a:rPr>
              <a:t> </a:t>
            </a: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 d3 is on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Seg</a:t>
            </a:r>
            <a:r>
              <a:rPr kumimoji="0" lang="en-US" altLang="zh-CN" sz="1400" b="1" i="0" u="none" strike="noStrike" cap="none" normalizeH="0" baseline="-30000" dirty="0" err="1" smtClean="0">
                <a:ln>
                  <a:noFill/>
                </a:ln>
                <a:solidFill>
                  <a:schemeClr val="tx1"/>
                </a:solidFill>
                <a:effectLst/>
                <a:ea typeface="宋体" pitchFamily="2" charset="-122"/>
                <a:cs typeface="Calibri" pitchFamily="34" charset="0"/>
              </a:rPr>
              <a:t>c</a:t>
            </a:r>
            <a:endParaRPr kumimoji="0" lang="en-US" altLang="zh-CN" sz="1400" b="1" i="0" u="none" strike="noStrike" cap="none" normalizeH="0" baseline="0" dirty="0" smtClean="0">
              <a:ln>
                <a:noFill/>
              </a:ln>
              <a:solidFill>
                <a:schemeClr val="tx1"/>
              </a:solidFill>
              <a:effectLst/>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Start time: 2012-7-7 2:10pm-2:25pm, Arrival time: 2012-7-7 3:00pm-3:15pm</a:t>
            </a:r>
            <a:endParaRPr kumimoji="0" lang="en-US" altLang="zh-CN" sz="1400" b="1" i="0" u="none" strike="noStrike" cap="none" normalizeH="0" baseline="0" dirty="0" smtClean="0">
              <a:ln>
                <a:noFill/>
              </a:ln>
              <a:solidFill>
                <a:schemeClr val="tx1"/>
              </a:solidFill>
              <a:effectLst/>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ReqP4: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Opoint</a:t>
            </a: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=o4,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Dpoint</a:t>
            </a: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=d4 //o4 is on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Seg</a:t>
            </a:r>
            <a:r>
              <a:rPr kumimoji="0" lang="en-US" altLang="zh-CN" sz="1400" b="1" i="0" u="none" strike="noStrike" cap="none" normalizeH="0" baseline="-30000" dirty="0" err="1" smtClean="0">
                <a:ln>
                  <a:noFill/>
                </a:ln>
                <a:solidFill>
                  <a:schemeClr val="tx1"/>
                </a:solidFill>
                <a:effectLst/>
                <a:ea typeface="宋体" pitchFamily="2" charset="-122"/>
                <a:cs typeface="Calibri" pitchFamily="34" charset="0"/>
              </a:rPr>
              <a:t>h</a:t>
            </a:r>
            <a:r>
              <a:rPr kumimoji="0" lang="en-US" altLang="zh-CN" sz="1400" b="1" i="0" u="none" strike="noStrike" cap="none" normalizeH="0" baseline="-30000" dirty="0" smtClean="0">
                <a:ln>
                  <a:noFill/>
                </a:ln>
                <a:solidFill>
                  <a:schemeClr val="tx1"/>
                </a:solidFill>
                <a:effectLst/>
                <a:ea typeface="宋体" pitchFamily="2" charset="-122"/>
                <a:cs typeface="Calibri" pitchFamily="34" charset="0"/>
              </a:rPr>
              <a:t> </a:t>
            </a: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 d4 is on </a:t>
            </a:r>
            <a:r>
              <a:rPr kumimoji="0" lang="en-US" altLang="zh-CN" sz="1400" b="1" i="0" u="none" strike="noStrike" cap="none" normalizeH="0" baseline="0" dirty="0" err="1" smtClean="0">
                <a:ln>
                  <a:noFill/>
                </a:ln>
                <a:solidFill>
                  <a:schemeClr val="tx1"/>
                </a:solidFill>
                <a:effectLst/>
                <a:ea typeface="宋体" pitchFamily="2" charset="-122"/>
                <a:cs typeface="Calibri" pitchFamily="34" charset="0"/>
              </a:rPr>
              <a:t>Seg</a:t>
            </a:r>
            <a:r>
              <a:rPr kumimoji="0" lang="en-US" altLang="zh-CN" sz="1400" b="1" i="0" u="none" strike="noStrike" cap="none" normalizeH="0" baseline="-30000" dirty="0" err="1" smtClean="0">
                <a:ln>
                  <a:noFill/>
                </a:ln>
                <a:solidFill>
                  <a:schemeClr val="tx1"/>
                </a:solidFill>
                <a:effectLst/>
                <a:ea typeface="宋体" pitchFamily="2" charset="-122"/>
                <a:cs typeface="Calibri" pitchFamily="34" charset="0"/>
              </a:rPr>
              <a:t>c</a:t>
            </a:r>
            <a:endParaRPr kumimoji="0" lang="en-US" altLang="zh-CN" sz="1400" b="1" i="0" u="none" strike="noStrike" cap="none" normalizeH="0" baseline="0" dirty="0" smtClean="0">
              <a:ln>
                <a:noFill/>
              </a:ln>
              <a:solidFill>
                <a:schemeClr val="tx1"/>
              </a:solidFill>
              <a:effectLst/>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ea typeface="宋体" pitchFamily="2" charset="-122"/>
                <a:cs typeface="Calibri" pitchFamily="34" charset="0"/>
              </a:rPr>
              <a:t>Start time: 2012-7-7 9:10am-9:25am, Arrival time: 2012-7-7 10:00am-10:15am</a:t>
            </a:r>
            <a:endParaRPr kumimoji="0" lang="en-US" altLang="zh-CN" sz="1400" b="1" i="0" u="none" strike="noStrike" cap="none" normalizeH="0" baseline="0" dirty="0" smtClean="0">
              <a:ln>
                <a:noFill/>
              </a:ln>
              <a:solidFill>
                <a:schemeClr val="tx1"/>
              </a:solidFill>
              <a:effectLst/>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Challenges in </a:t>
            </a:r>
            <a:r>
              <a:rPr lang="en-US" b="1" dirty="0" smtClean="0"/>
              <a:t>Ridesharing Services</a:t>
            </a:r>
            <a:endParaRPr lang="zh-CN" altLang="en-US" dirty="0"/>
          </a:p>
        </p:txBody>
      </p:sp>
      <p:sp>
        <p:nvSpPr>
          <p:cNvPr id="3" name="内容占位符 2"/>
          <p:cNvSpPr>
            <a:spLocks noGrp="1"/>
          </p:cNvSpPr>
          <p:nvPr>
            <p:ph idx="1"/>
          </p:nvPr>
        </p:nvSpPr>
        <p:spPr/>
        <p:txBody>
          <a:bodyPr>
            <a:normAutofit fontScale="92500" lnSpcReduction="20000"/>
          </a:bodyPr>
          <a:lstStyle/>
          <a:p>
            <a:r>
              <a:rPr lang="en-US" sz="3500" b="1" dirty="0" smtClean="0"/>
              <a:t>Effective trajectory matching</a:t>
            </a:r>
          </a:p>
          <a:p>
            <a:pPr lvl="1"/>
            <a:r>
              <a:rPr lang="en-US" altLang="zh-CN" sz="3000" dirty="0" smtClean="0"/>
              <a:t>Generate the trajectory (digital navigation map)</a:t>
            </a:r>
            <a:endParaRPr lang="zh-CN" altLang="en-US" sz="3000" dirty="0" smtClean="0"/>
          </a:p>
          <a:p>
            <a:pPr lvl="1"/>
            <a:r>
              <a:rPr lang="en-US" altLang="zh-CN" sz="3000" dirty="0" smtClean="0"/>
              <a:t>Find the ones which pass the two designated points (original point and destination point, denoted by </a:t>
            </a:r>
            <a:r>
              <a:rPr lang="en-US" altLang="zh-CN" sz="3000" dirty="0" err="1" smtClean="0"/>
              <a:t>OPoint</a:t>
            </a:r>
            <a:r>
              <a:rPr lang="en-US" altLang="zh-CN" sz="3000" dirty="0" smtClean="0"/>
              <a:t>, </a:t>
            </a:r>
            <a:r>
              <a:rPr lang="en-US" altLang="zh-CN" sz="3000" dirty="0" err="1" smtClean="0"/>
              <a:t>DPoint</a:t>
            </a:r>
            <a:r>
              <a:rPr lang="en-US" altLang="zh-CN" sz="3000" dirty="0" smtClean="0"/>
              <a:t>)</a:t>
            </a:r>
            <a:endParaRPr lang="zh-CN" altLang="en-US" sz="3000" dirty="0" smtClean="0"/>
          </a:p>
          <a:p>
            <a:pPr lvl="2"/>
            <a:r>
              <a:rPr lang="en-US" altLang="zh-CN" sz="3000" dirty="0" smtClean="0"/>
              <a:t>Every trajectory can be divided into a set of connected segments</a:t>
            </a:r>
            <a:endParaRPr lang="zh-CN" altLang="en-US" sz="3000" dirty="0" smtClean="0"/>
          </a:p>
          <a:p>
            <a:pPr lvl="2"/>
            <a:r>
              <a:rPr lang="en-US" altLang="zh-CN" sz="3000" dirty="0" smtClean="0"/>
              <a:t>If </a:t>
            </a:r>
            <a:r>
              <a:rPr lang="en-US" altLang="zh-CN" sz="3000" dirty="0" err="1" smtClean="0"/>
              <a:t>OPoint</a:t>
            </a:r>
            <a:r>
              <a:rPr lang="en-US" altLang="zh-CN" sz="3000" dirty="0" smtClean="0"/>
              <a:t> is on one segment (denoted by </a:t>
            </a:r>
            <a:r>
              <a:rPr lang="en-US" altLang="zh-CN" sz="3000" dirty="0" err="1" smtClean="0"/>
              <a:t>SegA</a:t>
            </a:r>
            <a:r>
              <a:rPr lang="en-US" altLang="zh-CN" sz="3000" dirty="0" smtClean="0"/>
              <a:t>), </a:t>
            </a:r>
            <a:r>
              <a:rPr lang="en-US" altLang="zh-CN" sz="3000" dirty="0" err="1" smtClean="0"/>
              <a:t>DPoint</a:t>
            </a:r>
            <a:r>
              <a:rPr lang="en-US" altLang="zh-CN" sz="3000" dirty="0" smtClean="0"/>
              <a:t> is on another segment (denoted by </a:t>
            </a:r>
            <a:r>
              <a:rPr lang="en-US" altLang="zh-CN" sz="3000" dirty="0" err="1" smtClean="0"/>
              <a:t>SegB</a:t>
            </a:r>
            <a:r>
              <a:rPr lang="en-US" altLang="zh-CN" sz="3000" dirty="0" smtClean="0"/>
              <a:t>), and </a:t>
            </a:r>
            <a:r>
              <a:rPr lang="en-US" altLang="zh-CN" sz="3000" dirty="0" err="1" smtClean="0"/>
              <a:t>SegA</a:t>
            </a:r>
            <a:r>
              <a:rPr lang="en-US" altLang="zh-CN" sz="3000" dirty="0" smtClean="0"/>
              <a:t> and </a:t>
            </a:r>
            <a:r>
              <a:rPr lang="en-US" altLang="zh-CN" sz="3000" dirty="0" err="1" smtClean="0"/>
              <a:t>SegB</a:t>
            </a:r>
            <a:r>
              <a:rPr lang="en-US" altLang="zh-CN" sz="3000" dirty="0" smtClean="0"/>
              <a:t> belong to the same trajectory</a:t>
            </a:r>
            <a:endParaRPr lang="zh-CN" altLang="en-US" sz="3000" dirty="0" smtClean="0"/>
          </a:p>
          <a:p>
            <a:pPr lvl="2"/>
            <a:r>
              <a:rPr lang="en-US" altLang="zh-CN" sz="3000" dirty="0" smtClean="0"/>
              <a:t>Then the matching succeeds</a:t>
            </a:r>
            <a:endParaRPr lang="zh-CN" altLang="en-US" sz="3000" dirty="0" smtClean="0"/>
          </a:p>
          <a:p>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Challenges in </a:t>
            </a:r>
            <a:r>
              <a:rPr lang="en-US" b="1" dirty="0" smtClean="0"/>
              <a:t>Ridesharing Services</a:t>
            </a:r>
            <a:endParaRPr lang="zh-CN" altLang="en-US" dirty="0"/>
          </a:p>
        </p:txBody>
      </p:sp>
      <p:sp>
        <p:nvSpPr>
          <p:cNvPr id="3" name="内容占位符 2"/>
          <p:cNvSpPr>
            <a:spLocks noGrp="1"/>
          </p:cNvSpPr>
          <p:nvPr>
            <p:ph idx="1"/>
          </p:nvPr>
        </p:nvSpPr>
        <p:spPr/>
        <p:txBody>
          <a:bodyPr>
            <a:normAutofit fontScale="92500"/>
          </a:bodyPr>
          <a:lstStyle/>
          <a:p>
            <a:r>
              <a:rPr lang="en-US" b="1" dirty="0" smtClean="0"/>
              <a:t>Dynamics of ride sharing requirements</a:t>
            </a:r>
          </a:p>
          <a:p>
            <a:pPr lvl="1"/>
            <a:r>
              <a:rPr lang="en-US" sz="3000" dirty="0" smtClean="0"/>
              <a:t>The requests from drivers and passengers are subject to change frequently and unpredictably </a:t>
            </a:r>
          </a:p>
          <a:p>
            <a:pPr lvl="1"/>
            <a:r>
              <a:rPr lang="en-US" altLang="zh-CN" sz="3200" dirty="0" smtClean="0">
                <a:cs typeface="Times New Roman" pitchFamily="18" charset="0"/>
              </a:rPr>
              <a:t>The cloud infrastructure on cluster computers, featured as the elastic resource provision and a pay-as-you-go manner, is appropriate for hosting a ride sharing service</a:t>
            </a:r>
            <a:endParaRPr lang="zh-CN" altLang="en-US" sz="3200" dirty="0" smtClean="0">
              <a:cs typeface="Times New Roman" pitchFamily="18" charset="0"/>
            </a:endParaRPr>
          </a:p>
          <a:p>
            <a:r>
              <a:rPr lang="en-US" b="1" dirty="0" smtClean="0"/>
              <a:t>Fare calculation/splitting </a:t>
            </a:r>
          </a:p>
          <a:p>
            <a:r>
              <a:rPr lang="en-US" b="1" dirty="0" smtClean="0"/>
              <a:t>Privacy/security protection</a:t>
            </a:r>
            <a:endParaRPr lang="zh-CN" alt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Outline</a:t>
            </a:r>
            <a:endParaRPr lang="zh-CN" altLang="en-US" dirty="0"/>
          </a:p>
        </p:txBody>
      </p:sp>
      <p:sp>
        <p:nvSpPr>
          <p:cNvPr id="3" name="内容占位符 2"/>
          <p:cNvSpPr>
            <a:spLocks noGrp="1"/>
          </p:cNvSpPr>
          <p:nvPr>
            <p:ph idx="1"/>
          </p:nvPr>
        </p:nvSpPr>
        <p:spPr/>
        <p:txBody>
          <a:bodyPr/>
          <a:lstStyle/>
          <a:p>
            <a:pPr lvl="0"/>
            <a:r>
              <a:rPr lang="en-US" b="1" dirty="0" smtClean="0"/>
              <a:t>Background</a:t>
            </a:r>
            <a:endParaRPr lang="zh-CN" altLang="en-US" b="1" dirty="0" smtClean="0"/>
          </a:p>
          <a:p>
            <a:pPr lvl="0"/>
            <a:r>
              <a:rPr lang="en-US" b="1" dirty="0" smtClean="0">
                <a:solidFill>
                  <a:srgbClr val="0070C0"/>
                </a:solidFill>
              </a:rPr>
              <a:t>Related Work</a:t>
            </a:r>
          </a:p>
          <a:p>
            <a:pPr lvl="0"/>
            <a:r>
              <a:rPr lang="en-US" b="1" dirty="0" smtClean="0"/>
              <a:t>Solutions</a:t>
            </a:r>
            <a:endParaRPr lang="zh-CN" altLang="en-US" b="1" dirty="0" smtClean="0"/>
          </a:p>
          <a:p>
            <a:pPr lvl="0"/>
            <a:r>
              <a:rPr lang="en-US" b="1" dirty="0" smtClean="0"/>
              <a:t>Conclusions</a:t>
            </a:r>
            <a:endParaRPr lang="zh-CN" altLang="en-US" b="1"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Work-I</a:t>
            </a:r>
            <a:endParaRPr lang="zh-CN" altLang="en-US" dirty="0"/>
          </a:p>
        </p:txBody>
      </p:sp>
      <p:sp>
        <p:nvSpPr>
          <p:cNvPr id="3" name="内容占位符 2"/>
          <p:cNvSpPr>
            <a:spLocks noGrp="1"/>
          </p:cNvSpPr>
          <p:nvPr>
            <p:ph idx="1"/>
          </p:nvPr>
        </p:nvSpPr>
        <p:spPr/>
        <p:txBody>
          <a:bodyPr>
            <a:normAutofit fontScale="85000" lnSpcReduction="20000"/>
          </a:bodyPr>
          <a:lstStyle/>
          <a:p>
            <a:r>
              <a:rPr lang="en-US" b="1" dirty="0" smtClean="0"/>
              <a:t>Government: </a:t>
            </a:r>
          </a:p>
          <a:p>
            <a:pPr lvl="1"/>
            <a:r>
              <a:rPr lang="en-US" dirty="0" smtClean="0"/>
              <a:t>A survey report to U.S. Department of Transportation</a:t>
            </a:r>
          </a:p>
          <a:p>
            <a:r>
              <a:rPr lang="en-US" b="1" dirty="0" smtClean="0"/>
              <a:t>Industry:  </a:t>
            </a:r>
          </a:p>
          <a:p>
            <a:pPr lvl="1"/>
            <a:r>
              <a:rPr lang="en-US" dirty="0" err="1" smtClean="0"/>
              <a:t>Carticipate</a:t>
            </a:r>
            <a:r>
              <a:rPr lang="en-US" dirty="0" smtClean="0"/>
              <a:t> on the </a:t>
            </a:r>
            <a:r>
              <a:rPr lang="en-US" dirty="0" err="1" smtClean="0"/>
              <a:t>iPhone</a:t>
            </a:r>
            <a:r>
              <a:rPr lang="en-US" dirty="0" smtClean="0"/>
              <a:t> is the first ride sharing application on a location aware mobile platform and is available as a free download on Apple's App Store. </a:t>
            </a:r>
            <a:r>
              <a:rPr lang="en-US" dirty="0" err="1" smtClean="0"/>
              <a:t>Avego</a:t>
            </a:r>
            <a:r>
              <a:rPr lang="en-US" dirty="0" smtClean="0"/>
              <a:t> is another </a:t>
            </a:r>
            <a:r>
              <a:rPr lang="en-US" dirty="0" err="1" smtClean="0"/>
              <a:t>iPhone</a:t>
            </a:r>
            <a:r>
              <a:rPr lang="en-US" dirty="0" smtClean="0"/>
              <a:t> app for ridesharing.</a:t>
            </a:r>
          </a:p>
          <a:p>
            <a:pPr lvl="1"/>
            <a:r>
              <a:rPr lang="en-US" dirty="0" smtClean="0"/>
              <a:t> Piggyback, </a:t>
            </a:r>
            <a:r>
              <a:rPr lang="en-US" dirty="0" err="1" smtClean="0"/>
              <a:t>Zimride</a:t>
            </a:r>
            <a:r>
              <a:rPr lang="en-US" dirty="0" smtClean="0"/>
              <a:t>, </a:t>
            </a:r>
            <a:r>
              <a:rPr lang="en-US" dirty="0" err="1" smtClean="0"/>
              <a:t>GoLoco</a:t>
            </a:r>
            <a:r>
              <a:rPr lang="en-US" dirty="0" smtClean="0"/>
              <a:t> and </a:t>
            </a:r>
            <a:r>
              <a:rPr lang="en-US" dirty="0" err="1" smtClean="0"/>
              <a:t>Wodache</a:t>
            </a:r>
            <a:r>
              <a:rPr lang="en-US" dirty="0" smtClean="0"/>
              <a:t> offer ride sharing services</a:t>
            </a:r>
          </a:p>
          <a:p>
            <a:r>
              <a:rPr lang="en-US" b="1" dirty="0" smtClean="0"/>
              <a:t> Academia: </a:t>
            </a:r>
          </a:p>
          <a:p>
            <a:pPr lvl="1"/>
            <a:r>
              <a:rPr lang="en-US" dirty="0" smtClean="0"/>
              <a:t>Intelligent Transportation System</a:t>
            </a:r>
            <a:endParaRPr lang="en-US" b="1" dirty="0" smtClean="0"/>
          </a:p>
          <a:p>
            <a:pPr lvl="1"/>
            <a:r>
              <a:rPr lang="en-US" dirty="0" smtClean="0"/>
              <a:t>Computational Transportation Science, a new multidisciplinary field</a:t>
            </a:r>
          </a:p>
          <a:p>
            <a:pPr lvl="1"/>
            <a:endParaRPr lang="en-US" b="1" dirty="0" smtClean="0"/>
          </a:p>
          <a:p>
            <a:pPr lvl="1"/>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Work-II</a:t>
            </a:r>
            <a:endParaRPr lang="zh-CN" altLang="en-US" dirty="0"/>
          </a:p>
        </p:txBody>
      </p:sp>
      <p:sp>
        <p:nvSpPr>
          <p:cNvPr id="3" name="内容占位符 2"/>
          <p:cNvSpPr>
            <a:spLocks noGrp="1"/>
          </p:cNvSpPr>
          <p:nvPr>
            <p:ph idx="1"/>
          </p:nvPr>
        </p:nvSpPr>
        <p:spPr/>
        <p:txBody>
          <a:bodyPr>
            <a:normAutofit lnSpcReduction="10000"/>
          </a:bodyPr>
          <a:lstStyle/>
          <a:p>
            <a:r>
              <a:rPr lang="en-US" b="1" dirty="0" smtClean="0"/>
              <a:t>Pub/Sub middleware</a:t>
            </a:r>
          </a:p>
          <a:p>
            <a:pPr lvl="1"/>
            <a:r>
              <a:rPr lang="en-US" altLang="zh-CN" dirty="0" smtClean="0"/>
              <a:t>Ride sharing service can be regarded as a kind of applications of Pub/Sub middleware: the drivers and passengers can be decoupled in time, space, and control flow</a:t>
            </a:r>
            <a:endParaRPr lang="en-US" dirty="0" smtClean="0"/>
          </a:p>
          <a:p>
            <a:pPr lvl="1"/>
            <a:r>
              <a:rPr lang="en-US" dirty="0" smtClean="0"/>
              <a:t>SIENA for wide-area network applications, PADRES for workflow management and business process, </a:t>
            </a:r>
            <a:r>
              <a:rPr lang="en-US" dirty="0" err="1" smtClean="0"/>
              <a:t>OncePubSub</a:t>
            </a:r>
            <a:r>
              <a:rPr lang="en-US" dirty="0" smtClean="0"/>
              <a:t> for RFID applications, APUS for VANET applications</a:t>
            </a:r>
          </a:p>
          <a:p>
            <a:pPr lvl="1"/>
            <a:r>
              <a:rPr lang="en-US" dirty="0" smtClean="0"/>
              <a:t>But the response to ride sharing requests should be on very short notice or even en-route</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Work-III</a:t>
            </a:r>
            <a:endParaRPr lang="zh-CN" altLang="en-US" dirty="0"/>
          </a:p>
        </p:txBody>
      </p:sp>
      <p:sp>
        <p:nvSpPr>
          <p:cNvPr id="3" name="内容占位符 2"/>
          <p:cNvSpPr>
            <a:spLocks noGrp="1"/>
          </p:cNvSpPr>
          <p:nvPr>
            <p:ph idx="1"/>
          </p:nvPr>
        </p:nvSpPr>
        <p:spPr>
          <a:xfrm>
            <a:off x="457200" y="928670"/>
            <a:ext cx="8229600" cy="4732578"/>
          </a:xfrm>
        </p:spPr>
        <p:txBody>
          <a:bodyPr>
            <a:normAutofit fontScale="92500" lnSpcReduction="10000"/>
          </a:bodyPr>
          <a:lstStyle/>
          <a:p>
            <a:r>
              <a:rPr lang="en-US" b="1" dirty="0" smtClean="0"/>
              <a:t>Spatial data processing</a:t>
            </a:r>
          </a:p>
          <a:p>
            <a:pPr lvl="1"/>
            <a:r>
              <a:rPr lang="en-US" dirty="0" smtClean="0"/>
              <a:t>R-tree, 3D R-tree, TB-tree (Trajectory Bundle tree), SETI (Scalable and Efficient Trajectory Index) for trajectory data, FNR-tree (Fixed Network R-tree) for spatial data in a fixed spatial network</a:t>
            </a:r>
          </a:p>
          <a:p>
            <a:pPr lvl="1"/>
            <a:r>
              <a:rPr lang="en-US" altLang="zh-CN" dirty="0" smtClean="0"/>
              <a:t>Given an ID of a moving object, its location or the other objects (and their locations) related with the object can be obtained by traversing the index. </a:t>
            </a:r>
          </a:p>
          <a:p>
            <a:pPr lvl="1"/>
            <a:r>
              <a:rPr lang="en-US" altLang="zh-CN" dirty="0" smtClean="0"/>
              <a:t>But the trajectory matching in a ridesharing service is to find the trajectories on which a passenger’s location is, and then to find the owners of the trajectories.</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Work-IV</a:t>
            </a:r>
            <a:endParaRPr lang="zh-CN" altLang="en-US" dirty="0"/>
          </a:p>
        </p:txBody>
      </p:sp>
      <p:sp>
        <p:nvSpPr>
          <p:cNvPr id="3" name="内容占位符 2"/>
          <p:cNvSpPr>
            <a:spLocks noGrp="1"/>
          </p:cNvSpPr>
          <p:nvPr>
            <p:ph idx="1"/>
          </p:nvPr>
        </p:nvSpPr>
        <p:spPr/>
        <p:txBody>
          <a:bodyPr/>
          <a:lstStyle/>
          <a:p>
            <a:r>
              <a:rPr lang="en-US" altLang="zh-CN" b="1" dirty="0" smtClean="0"/>
              <a:t>Distributed processing of trajectory data</a:t>
            </a:r>
          </a:p>
          <a:p>
            <a:pPr lvl="1"/>
            <a:r>
              <a:rPr lang="en-US" altLang="zh-CN" dirty="0" smtClean="0"/>
              <a:t>A distributed trajectory index similar to a skip list </a:t>
            </a:r>
          </a:p>
          <a:p>
            <a:pPr lvl="1"/>
            <a:r>
              <a:rPr lang="en-US" altLang="zh-CN" dirty="0" smtClean="0"/>
              <a:t>Space partitioning approach: each server is designated to be responsible for a region in advance, and then it stores the segments which belong to the region, or execute the queries related to the region or updates the locations of objects in the region.</a:t>
            </a:r>
          </a:p>
          <a:p>
            <a:pPr lvl="1"/>
            <a:endParaRPr lang="en-US" altLang="zh-CN"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Work-V</a:t>
            </a:r>
            <a:endParaRPr lang="zh-CN" altLang="en-US" dirty="0"/>
          </a:p>
        </p:txBody>
      </p:sp>
      <p:sp>
        <p:nvSpPr>
          <p:cNvPr id="3" name="内容占位符 2"/>
          <p:cNvSpPr>
            <a:spLocks noGrp="1"/>
          </p:cNvSpPr>
          <p:nvPr>
            <p:ph idx="1"/>
          </p:nvPr>
        </p:nvSpPr>
        <p:spPr/>
        <p:txBody>
          <a:bodyPr>
            <a:normAutofit/>
          </a:bodyPr>
          <a:lstStyle/>
          <a:p>
            <a:r>
              <a:rPr lang="en-US" b="1" dirty="0" smtClean="0"/>
              <a:t>Migrating existing systems to cloud infrastructure</a:t>
            </a:r>
          </a:p>
          <a:p>
            <a:pPr lvl="1"/>
            <a:r>
              <a:rPr lang="en-US" dirty="0" smtClean="0"/>
              <a:t>A computation-intensive system can obtain the scalability by replicating its components. But a data-intensive system may spend a lot of time to transfer the data in memory and bear heavy burdens of network traffic while utilizing the elastic resources in the cloud</a:t>
            </a:r>
          </a:p>
          <a:p>
            <a:pPr lvl="1"/>
            <a:r>
              <a:rPr lang="en-US" dirty="0" smtClean="0"/>
              <a:t>A ridesharing system over the cloud relates to load balancing, server consolidation and migration</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Outline</a:t>
            </a:r>
            <a:endParaRPr lang="zh-CN" altLang="en-US" b="1" dirty="0"/>
          </a:p>
        </p:txBody>
      </p:sp>
      <p:sp>
        <p:nvSpPr>
          <p:cNvPr id="3" name="内容占位符 2"/>
          <p:cNvSpPr>
            <a:spLocks noGrp="1"/>
          </p:cNvSpPr>
          <p:nvPr>
            <p:ph idx="1"/>
          </p:nvPr>
        </p:nvSpPr>
        <p:spPr/>
        <p:txBody>
          <a:bodyPr/>
          <a:lstStyle/>
          <a:p>
            <a:pPr lvl="0"/>
            <a:r>
              <a:rPr lang="en-US" b="1" dirty="0" smtClean="0"/>
              <a:t>Background</a:t>
            </a:r>
            <a:endParaRPr lang="zh-CN" altLang="en-US" b="1" dirty="0" smtClean="0"/>
          </a:p>
          <a:p>
            <a:pPr lvl="0"/>
            <a:r>
              <a:rPr lang="en-US" b="1" dirty="0" smtClean="0"/>
              <a:t>Related Work</a:t>
            </a:r>
          </a:p>
          <a:p>
            <a:pPr lvl="0"/>
            <a:r>
              <a:rPr lang="en-US" b="1" dirty="0" smtClean="0"/>
              <a:t>Solutions</a:t>
            </a:r>
            <a:endParaRPr lang="zh-CN" altLang="en-US" b="1" dirty="0" smtClean="0"/>
          </a:p>
          <a:p>
            <a:pPr lvl="0"/>
            <a:r>
              <a:rPr lang="en-US" b="1" dirty="0" smtClean="0"/>
              <a:t>Conclusions</a:t>
            </a:r>
            <a:endParaRPr lang="zh-CN" altLang="en-US" b="1"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Outline</a:t>
            </a:r>
            <a:endParaRPr lang="zh-CN" altLang="en-US" dirty="0"/>
          </a:p>
        </p:txBody>
      </p:sp>
      <p:sp>
        <p:nvSpPr>
          <p:cNvPr id="3" name="内容占位符 2"/>
          <p:cNvSpPr>
            <a:spLocks noGrp="1"/>
          </p:cNvSpPr>
          <p:nvPr>
            <p:ph idx="1"/>
          </p:nvPr>
        </p:nvSpPr>
        <p:spPr/>
        <p:txBody>
          <a:bodyPr/>
          <a:lstStyle/>
          <a:p>
            <a:pPr lvl="0"/>
            <a:r>
              <a:rPr lang="en-US" b="1" dirty="0" smtClean="0"/>
              <a:t>Background</a:t>
            </a:r>
            <a:endParaRPr lang="zh-CN" altLang="en-US" b="1" dirty="0" smtClean="0"/>
          </a:p>
          <a:p>
            <a:pPr lvl="0"/>
            <a:r>
              <a:rPr lang="en-US" b="1" dirty="0" smtClean="0"/>
              <a:t>Related Work</a:t>
            </a:r>
          </a:p>
          <a:p>
            <a:pPr lvl="0"/>
            <a:r>
              <a:rPr lang="en-US" b="1" dirty="0" smtClean="0">
                <a:solidFill>
                  <a:srgbClr val="0070C0"/>
                </a:solidFill>
              </a:rPr>
              <a:t>Solutions</a:t>
            </a:r>
            <a:endParaRPr lang="zh-CN" altLang="en-US" b="1" dirty="0" smtClean="0">
              <a:solidFill>
                <a:srgbClr val="0070C0"/>
              </a:solidFill>
            </a:endParaRPr>
          </a:p>
          <a:p>
            <a:pPr lvl="0"/>
            <a:r>
              <a:rPr lang="en-US" b="1" dirty="0" smtClean="0"/>
              <a:t>Conclusions</a:t>
            </a:r>
            <a:endParaRPr lang="zh-CN" altLang="en-US" b="1"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Preprocessing</a:t>
            </a:r>
            <a:endParaRPr lang="zh-CN" altLang="en-US" dirty="0"/>
          </a:p>
        </p:txBody>
      </p:sp>
      <p:sp>
        <p:nvSpPr>
          <p:cNvPr id="3" name="内容占位符 2"/>
          <p:cNvSpPr>
            <a:spLocks noGrp="1"/>
          </p:cNvSpPr>
          <p:nvPr>
            <p:ph idx="1"/>
          </p:nvPr>
        </p:nvSpPr>
        <p:spPr/>
        <p:txBody>
          <a:bodyPr/>
          <a:lstStyle/>
          <a:p>
            <a:pPr lvl="0"/>
            <a:r>
              <a:rPr lang="en-US" b="1" dirty="0" smtClean="0"/>
              <a:t>Partition the road network into several disjoint regional subnets</a:t>
            </a:r>
            <a:endParaRPr lang="zh-CN" altLang="en-US" b="1" dirty="0" smtClean="0"/>
          </a:p>
          <a:p>
            <a:pPr lvl="1"/>
            <a:r>
              <a:rPr lang="en-US" sz="3200" dirty="0" smtClean="0"/>
              <a:t>Divide by network semantics</a:t>
            </a:r>
            <a:endParaRPr lang="zh-CN" altLang="en-US" sz="3200" dirty="0" smtClean="0"/>
          </a:p>
          <a:p>
            <a:pPr lvl="1"/>
            <a:r>
              <a:rPr lang="en-US" sz="3200" dirty="0" smtClean="0"/>
              <a:t>Adopt existing heuristic algorithms</a:t>
            </a:r>
            <a:endParaRPr lang="zh-CN" altLang="en-US" sz="3200" dirty="0" smtClean="0"/>
          </a:p>
          <a:p>
            <a:pPr lvl="0"/>
            <a:r>
              <a:rPr lang="en-US" b="1" dirty="0" smtClean="0"/>
              <a:t>Use R-tree or its variants to index regional subnets</a:t>
            </a:r>
            <a:endParaRPr lang="zh-CN" altLang="en-US" b="1" dirty="0" smtClean="0"/>
          </a:p>
          <a:p>
            <a:endParaRPr lang="zh-CN" altLang="en-US" dirty="0"/>
          </a:p>
        </p:txBody>
      </p:sp>
      <p:grpSp>
        <p:nvGrpSpPr>
          <p:cNvPr id="4" name="组合 3"/>
          <p:cNvGrpSpPr/>
          <p:nvPr/>
        </p:nvGrpSpPr>
        <p:grpSpPr>
          <a:xfrm>
            <a:off x="2981042" y="3638387"/>
            <a:ext cx="2376776" cy="2005191"/>
            <a:chOff x="323528" y="4365104"/>
            <a:chExt cx="2376776" cy="2005191"/>
          </a:xfrm>
        </p:grpSpPr>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3528" y="4365104"/>
              <a:ext cx="2304256" cy="1810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矩形 5"/>
            <p:cNvSpPr/>
            <p:nvPr/>
          </p:nvSpPr>
          <p:spPr>
            <a:xfrm>
              <a:off x="382746" y="6093296"/>
              <a:ext cx="2317558" cy="276999"/>
            </a:xfrm>
            <a:prstGeom prst="rect">
              <a:avLst/>
            </a:prstGeom>
          </p:spPr>
          <p:txBody>
            <a:bodyPr wrap="none">
              <a:spAutoFit/>
            </a:bodyPr>
            <a:lstStyle/>
            <a:p>
              <a:r>
                <a:rPr lang="en-US" altLang="zh-CN" sz="1200" b="1" dirty="0" smtClean="0">
                  <a:latin typeface="Times New Roman" pitchFamily="18" charset="0"/>
                  <a:cs typeface="Times New Roman" pitchFamily="18" charset="0"/>
                </a:rPr>
                <a:t>Figure 1. a </a:t>
              </a:r>
              <a:r>
                <a:rPr lang="en-US" altLang="zh-CN" sz="1200" b="1" dirty="0">
                  <a:latin typeface="Times New Roman" pitchFamily="18" charset="0"/>
                  <a:cs typeface="Times New Roman" pitchFamily="18" charset="0"/>
                </a:rPr>
                <a:t>sample road network</a:t>
              </a:r>
              <a:endParaRPr lang="zh-CN" altLang="en-US" sz="1200" b="1" dirty="0">
                <a:latin typeface="Times New Roman" pitchFamily="18" charset="0"/>
                <a:cs typeface="Times New Roman" pitchFamily="18" charset="0"/>
              </a:endParaRPr>
            </a:p>
          </p:txBody>
        </p:sp>
      </p:grpSp>
      <p:grpSp>
        <p:nvGrpSpPr>
          <p:cNvPr id="7" name="组合 6"/>
          <p:cNvGrpSpPr/>
          <p:nvPr/>
        </p:nvGrpSpPr>
        <p:grpSpPr>
          <a:xfrm>
            <a:off x="6385466" y="3857628"/>
            <a:ext cx="2329938" cy="1778134"/>
            <a:chOff x="2847208" y="4589085"/>
            <a:chExt cx="2329938" cy="1778134"/>
          </a:xfrm>
        </p:grpSpPr>
        <p:pic>
          <p:nvPicPr>
            <p:cNvPr id="8"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47208" y="4589085"/>
              <a:ext cx="2329938" cy="1501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矩形 8"/>
            <p:cNvSpPr/>
            <p:nvPr/>
          </p:nvSpPr>
          <p:spPr>
            <a:xfrm>
              <a:off x="3491880" y="6090220"/>
              <a:ext cx="1230273" cy="276999"/>
            </a:xfrm>
            <a:prstGeom prst="rect">
              <a:avLst/>
            </a:prstGeom>
          </p:spPr>
          <p:txBody>
            <a:bodyPr wrap="none">
              <a:spAutoFit/>
            </a:bodyPr>
            <a:lstStyle/>
            <a:p>
              <a:r>
                <a:rPr lang="en-US" altLang="zh-CN" sz="1200" b="1" dirty="0">
                  <a:latin typeface="Times New Roman" pitchFamily="18" charset="0"/>
                  <a:cs typeface="Times New Roman" pitchFamily="18" charset="0"/>
                </a:rPr>
                <a:t>Figure </a:t>
              </a:r>
              <a:r>
                <a:rPr lang="en-US" altLang="zh-CN" sz="1200" b="1" dirty="0" smtClean="0">
                  <a:latin typeface="Times New Roman" pitchFamily="18" charset="0"/>
                  <a:cs typeface="Times New Roman" pitchFamily="18" charset="0"/>
                </a:rPr>
                <a:t>2. MBRs</a:t>
              </a:r>
              <a:endParaRPr lang="zh-CN" altLang="en-US" sz="1200" b="1" dirty="0">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Basic Solution: Drivers</a:t>
            </a:r>
            <a:endParaRPr lang="zh-CN" altLang="en-US" dirty="0"/>
          </a:p>
        </p:txBody>
      </p:sp>
      <p:sp>
        <p:nvSpPr>
          <p:cNvPr id="3" name="内容占位符 2"/>
          <p:cNvSpPr>
            <a:spLocks noGrp="1"/>
          </p:cNvSpPr>
          <p:nvPr>
            <p:ph idx="1"/>
          </p:nvPr>
        </p:nvSpPr>
        <p:spPr>
          <a:xfrm>
            <a:off x="457200" y="928670"/>
            <a:ext cx="8229600" cy="4876594"/>
          </a:xfrm>
        </p:spPr>
        <p:txBody>
          <a:bodyPr>
            <a:normAutofit lnSpcReduction="10000"/>
          </a:bodyPr>
          <a:lstStyle/>
          <a:p>
            <a:pPr lvl="0"/>
            <a:r>
              <a:rPr lang="en-US" b="1" dirty="0" smtClean="0"/>
              <a:t>It takes a trajectory as input </a:t>
            </a:r>
            <a:endParaRPr lang="zh-CN" altLang="en-US" b="1" dirty="0" smtClean="0"/>
          </a:p>
          <a:p>
            <a:pPr lvl="0"/>
            <a:r>
              <a:rPr lang="en-US" b="1" dirty="0" smtClean="0"/>
              <a:t>For every segment (denoted by </a:t>
            </a:r>
            <a:r>
              <a:rPr lang="en-US" b="1" dirty="0" err="1" smtClean="0"/>
              <a:t>SegX</a:t>
            </a:r>
            <a:r>
              <a:rPr lang="en-US" b="1" dirty="0" smtClean="0"/>
              <a:t>) which consists of the trajectory: </a:t>
            </a:r>
            <a:endParaRPr lang="zh-CN" altLang="en-US" b="1" dirty="0" smtClean="0"/>
          </a:p>
          <a:p>
            <a:pPr lvl="1"/>
            <a:r>
              <a:rPr lang="en-US" dirty="0" smtClean="0"/>
              <a:t>locates the leaf node that </a:t>
            </a:r>
            <a:r>
              <a:rPr lang="en-US" dirty="0" err="1" smtClean="0"/>
              <a:t>SegX</a:t>
            </a:r>
            <a:r>
              <a:rPr lang="en-US" dirty="0" smtClean="0"/>
              <a:t> belongs to</a:t>
            </a:r>
            <a:endParaRPr lang="zh-CN" altLang="en-US" dirty="0" smtClean="0"/>
          </a:p>
          <a:p>
            <a:pPr lvl="1"/>
            <a:r>
              <a:rPr lang="en-US" dirty="0" smtClean="0"/>
              <a:t>matches </a:t>
            </a:r>
            <a:r>
              <a:rPr lang="en-US" dirty="0" err="1" smtClean="0"/>
              <a:t>SegX</a:t>
            </a:r>
            <a:r>
              <a:rPr lang="en-US" dirty="0" smtClean="0"/>
              <a:t> with the stored </a:t>
            </a:r>
            <a:r>
              <a:rPr lang="en-US" dirty="0" err="1" smtClean="0"/>
              <a:t>OPoints</a:t>
            </a:r>
            <a:r>
              <a:rPr lang="en-US" dirty="0" smtClean="0"/>
              <a:t> or </a:t>
            </a:r>
            <a:r>
              <a:rPr lang="en-US" dirty="0" err="1" smtClean="0"/>
              <a:t>DPoints</a:t>
            </a:r>
            <a:r>
              <a:rPr lang="en-US" dirty="0" smtClean="0"/>
              <a:t> at the leaf node</a:t>
            </a:r>
            <a:endParaRPr lang="zh-CN" altLang="en-US" dirty="0" smtClean="0"/>
          </a:p>
          <a:p>
            <a:pPr lvl="2"/>
            <a:r>
              <a:rPr lang="en-US" sz="2800" dirty="0" smtClean="0"/>
              <a:t>If the trajectory is found that it passes the stored </a:t>
            </a:r>
            <a:r>
              <a:rPr lang="en-US" sz="2800" dirty="0" err="1" smtClean="0"/>
              <a:t>OPoint</a:t>
            </a:r>
            <a:r>
              <a:rPr lang="en-US" sz="2800" dirty="0" smtClean="0"/>
              <a:t> and </a:t>
            </a:r>
            <a:r>
              <a:rPr lang="en-US" sz="2800" dirty="0" err="1" smtClean="0"/>
              <a:t>DPoint</a:t>
            </a:r>
            <a:r>
              <a:rPr lang="en-US" sz="2800" dirty="0" smtClean="0"/>
              <a:t> (with same owners and same time), then the trajectory matching succeeds, else the trajectory will be saved in several leaf nodes</a:t>
            </a:r>
            <a:endParaRPr lang="zh-CN" alt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Basic Solution: Passengers</a:t>
            </a:r>
            <a:endParaRPr lang="zh-CN" altLang="en-US" dirty="0"/>
          </a:p>
        </p:txBody>
      </p:sp>
      <p:sp>
        <p:nvSpPr>
          <p:cNvPr id="3" name="内容占位符 2"/>
          <p:cNvSpPr>
            <a:spLocks noGrp="1"/>
          </p:cNvSpPr>
          <p:nvPr>
            <p:ph idx="1"/>
          </p:nvPr>
        </p:nvSpPr>
        <p:spPr/>
        <p:txBody>
          <a:bodyPr/>
          <a:lstStyle/>
          <a:p>
            <a:pPr lvl="0"/>
            <a:r>
              <a:rPr lang="en-US" b="1" dirty="0" smtClean="0"/>
              <a:t>It takes </a:t>
            </a:r>
            <a:r>
              <a:rPr lang="en-US" b="1" dirty="0" err="1" smtClean="0"/>
              <a:t>OPoint</a:t>
            </a:r>
            <a:r>
              <a:rPr lang="en-US" b="1" dirty="0" smtClean="0"/>
              <a:t> and </a:t>
            </a:r>
            <a:r>
              <a:rPr lang="en-US" b="1" dirty="0" err="1" smtClean="0"/>
              <a:t>DPoint</a:t>
            </a:r>
            <a:r>
              <a:rPr lang="en-US" b="1" dirty="0" smtClean="0"/>
              <a:t> as input</a:t>
            </a:r>
            <a:endParaRPr lang="zh-CN" altLang="en-US" b="1" dirty="0" smtClean="0"/>
          </a:p>
          <a:p>
            <a:pPr lvl="0"/>
            <a:r>
              <a:rPr lang="en-US" b="1" dirty="0" smtClean="0"/>
              <a:t>Judges whether they are on some trajectory by traversing the R tree</a:t>
            </a:r>
            <a:endParaRPr lang="zh-CN" altLang="en-US" b="1" dirty="0" smtClean="0"/>
          </a:p>
          <a:p>
            <a:pPr lvl="1"/>
            <a:r>
              <a:rPr lang="en-US" dirty="0" smtClean="0"/>
              <a:t>If </a:t>
            </a:r>
            <a:r>
              <a:rPr lang="en-US" dirty="0" err="1" smtClean="0"/>
              <a:t>OPoint</a:t>
            </a:r>
            <a:r>
              <a:rPr lang="en-US" dirty="0" smtClean="0"/>
              <a:t> and </a:t>
            </a:r>
            <a:r>
              <a:rPr lang="en-US" dirty="0" err="1" smtClean="0"/>
              <a:t>DPoint</a:t>
            </a:r>
            <a:r>
              <a:rPr lang="en-US" dirty="0" smtClean="0"/>
              <a:t> are on the same trajectory, then the trajectory matching succeeds.</a:t>
            </a:r>
            <a:endParaRPr lang="zh-CN" altLang="en-US" dirty="0" smtClean="0"/>
          </a:p>
          <a:p>
            <a:pPr lvl="1"/>
            <a:r>
              <a:rPr lang="en-US" dirty="0" smtClean="0"/>
              <a:t>Otherwise, it will save </a:t>
            </a:r>
            <a:r>
              <a:rPr lang="en-US" dirty="0" err="1" smtClean="0"/>
              <a:t>OPoint</a:t>
            </a:r>
            <a:r>
              <a:rPr lang="en-US" dirty="0" smtClean="0"/>
              <a:t> and </a:t>
            </a:r>
            <a:r>
              <a:rPr lang="en-US" dirty="0" err="1" smtClean="0"/>
              <a:t>DPoint</a:t>
            </a:r>
            <a:r>
              <a:rPr lang="en-US" dirty="0" smtClean="0"/>
              <a:t> on the proper leaf nodes by their locations.</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b="1" dirty="0" smtClean="0"/>
              <a:t>Three kinds of servers: </a:t>
            </a:r>
            <a:endParaRPr lang="zh-CN" altLang="en-US" b="1" dirty="0" smtClean="0"/>
          </a:p>
          <a:p>
            <a:pPr lvl="1"/>
            <a:r>
              <a:rPr lang="en-US" dirty="0" smtClean="0"/>
              <a:t>An access server X, maintains an R-tree to store all the segments in the network of roads</a:t>
            </a:r>
            <a:endParaRPr lang="zh-CN" altLang="en-US" dirty="0" smtClean="0"/>
          </a:p>
          <a:p>
            <a:pPr lvl="1"/>
            <a:r>
              <a:rPr lang="en-US" dirty="0" smtClean="0"/>
              <a:t>Several working servers Yi , deal with the requests within its administrative region</a:t>
            </a:r>
            <a:endParaRPr lang="zh-CN" altLang="en-US" dirty="0" smtClean="0"/>
          </a:p>
          <a:p>
            <a:pPr lvl="1"/>
            <a:r>
              <a:rPr lang="en-US" dirty="0" smtClean="0"/>
              <a:t>A finalized server Z, maintains a list named </a:t>
            </a:r>
            <a:r>
              <a:rPr lang="en-US" dirty="0" err="1" smtClean="0"/>
              <a:t>SemiMatchedList</a:t>
            </a:r>
            <a:r>
              <a:rPr lang="en-US" dirty="0" smtClean="0"/>
              <a:t> which consists of some parameters (</a:t>
            </a:r>
            <a:r>
              <a:rPr lang="en-US" dirty="0" err="1" smtClean="0"/>
              <a:t>ReqDId</a:t>
            </a:r>
            <a:r>
              <a:rPr lang="en-US" dirty="0" smtClean="0"/>
              <a:t>, </a:t>
            </a:r>
            <a:r>
              <a:rPr lang="en-US" dirty="0" err="1" smtClean="0"/>
              <a:t>ReqD</a:t>
            </a:r>
            <a:r>
              <a:rPr lang="en-US" dirty="0" smtClean="0"/>
              <a:t>…)</a:t>
            </a:r>
          </a:p>
          <a:p>
            <a:r>
              <a:rPr lang="en-US" altLang="zh-CN" b="1" dirty="0" smtClean="0"/>
              <a:t>Deploy all these servers in VMs in a cloud infrastructure (e.g. </a:t>
            </a:r>
            <a:r>
              <a:rPr lang="en-US" altLang="zh-CN" b="1" dirty="0" err="1" smtClean="0"/>
              <a:t>XenServer</a:t>
            </a:r>
            <a:r>
              <a:rPr lang="en-US" altLang="zh-CN" b="1" dirty="0" smtClean="0"/>
              <a:t>)</a:t>
            </a:r>
            <a:endParaRPr lang="en-US" dirty="0" smtClean="0"/>
          </a:p>
        </p:txBody>
      </p:sp>
      <p:sp>
        <p:nvSpPr>
          <p:cNvPr id="2" name="标题 1"/>
          <p:cNvSpPr>
            <a:spLocks noGrp="1"/>
          </p:cNvSpPr>
          <p:nvPr>
            <p:ph type="title"/>
          </p:nvPr>
        </p:nvSpPr>
        <p:spPr/>
        <p:txBody>
          <a:bodyPr>
            <a:normAutofit/>
          </a:bodyPr>
          <a:lstStyle/>
          <a:p>
            <a:r>
              <a:rPr lang="en-US" b="1" dirty="0" smtClean="0"/>
              <a:t>Scalable Solution</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Scalable Solution: Server Y</a:t>
            </a:r>
            <a:endParaRPr lang="zh-CN" altLang="en-US" dirty="0"/>
          </a:p>
        </p:txBody>
      </p:sp>
      <p:sp>
        <p:nvSpPr>
          <p:cNvPr id="3" name="内容占位符 2"/>
          <p:cNvSpPr>
            <a:spLocks noGrp="1"/>
          </p:cNvSpPr>
          <p:nvPr>
            <p:ph idx="1"/>
          </p:nvPr>
        </p:nvSpPr>
        <p:spPr/>
        <p:txBody>
          <a:bodyPr>
            <a:normAutofit fontScale="85000" lnSpcReduction="20000"/>
          </a:bodyPr>
          <a:lstStyle/>
          <a:p>
            <a:pPr lvl="0"/>
            <a:r>
              <a:rPr lang="en-US" b="1" dirty="0" smtClean="0"/>
              <a:t>At service startup, only one Y is deployed, so it is responsible for dealing with all the requests. </a:t>
            </a:r>
            <a:endParaRPr lang="zh-CN" altLang="en-US" b="1" dirty="0" smtClean="0"/>
          </a:p>
          <a:p>
            <a:pPr lvl="0"/>
            <a:r>
              <a:rPr lang="en-US" b="1" dirty="0" smtClean="0"/>
              <a:t>As time goes by, the number of Y (denoted by </a:t>
            </a:r>
            <a:r>
              <a:rPr lang="en-US" b="1" i="1" dirty="0" smtClean="0"/>
              <a:t>n</a:t>
            </a:r>
            <a:r>
              <a:rPr lang="en-US" b="1" dirty="0" smtClean="0"/>
              <a:t>) is adjusted automatically by the method in next subsection. </a:t>
            </a:r>
            <a:endParaRPr lang="zh-CN" altLang="en-US" b="1" dirty="0" smtClean="0"/>
          </a:p>
          <a:p>
            <a:pPr lvl="1"/>
            <a:r>
              <a:rPr lang="en-US" dirty="0" smtClean="0"/>
              <a:t>At X, Yi (1&lt;=</a:t>
            </a:r>
            <a:r>
              <a:rPr lang="en-US" dirty="0" err="1" smtClean="0"/>
              <a:t>i</a:t>
            </a:r>
            <a:r>
              <a:rPr lang="en-US" dirty="0" smtClean="0"/>
              <a:t>&lt;=</a:t>
            </a:r>
            <a:r>
              <a:rPr lang="en-US" i="1" dirty="0" smtClean="0"/>
              <a:t>n</a:t>
            </a:r>
            <a:r>
              <a:rPr lang="en-US" dirty="0" smtClean="0"/>
              <a:t>) in the leaf nodes is also changed, and the Yi may have one or multiple administrative regions. </a:t>
            </a:r>
            <a:endParaRPr lang="zh-CN" altLang="en-US" dirty="0" smtClean="0"/>
          </a:p>
          <a:p>
            <a:pPr lvl="0"/>
            <a:r>
              <a:rPr lang="en-US" b="1" dirty="0" smtClean="0"/>
              <a:t>Yi stores the requests of passengers whose </a:t>
            </a:r>
            <a:r>
              <a:rPr lang="en-US" b="1" dirty="0" err="1" smtClean="0"/>
              <a:t>OPoints</a:t>
            </a:r>
            <a:r>
              <a:rPr lang="en-US" b="1" dirty="0" smtClean="0"/>
              <a:t> or </a:t>
            </a:r>
            <a:r>
              <a:rPr lang="en-US" b="1" dirty="0" err="1" smtClean="0"/>
              <a:t>DPoints</a:t>
            </a:r>
            <a:r>
              <a:rPr lang="en-US" b="1" dirty="0" smtClean="0"/>
              <a:t> are in administrative region(s) of Yi. </a:t>
            </a:r>
            <a:endParaRPr lang="zh-CN" altLang="en-US" b="1" dirty="0" smtClean="0"/>
          </a:p>
          <a:p>
            <a:pPr lvl="0"/>
            <a:r>
              <a:rPr lang="en-US" b="1" dirty="0" smtClean="0"/>
              <a:t>Moreover, Yi stores in the unmatched drivers’ requests whose trajectories pass by the administrative region(s) of Yi.</a:t>
            </a:r>
            <a:endParaRPr lang="zh-CN" altLang="en-US" b="1" dirty="0" smtClean="0"/>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Processing a driver’s request</a:t>
            </a:r>
            <a:endParaRPr lang="zh-CN" altLang="en-US" dirty="0"/>
          </a:p>
        </p:txBody>
      </p:sp>
      <p:sp>
        <p:nvSpPr>
          <p:cNvPr id="3" name="内容占位符 2"/>
          <p:cNvSpPr>
            <a:spLocks noGrp="1"/>
          </p:cNvSpPr>
          <p:nvPr>
            <p:ph idx="1"/>
          </p:nvPr>
        </p:nvSpPr>
        <p:spPr/>
        <p:txBody>
          <a:bodyPr>
            <a:normAutofit fontScale="62500" lnSpcReduction="20000"/>
          </a:bodyPr>
          <a:lstStyle/>
          <a:p>
            <a:r>
              <a:rPr lang="x-none" b="1" dirty="0" smtClean="0"/>
              <a:t>While request ReqD arrives at X</a:t>
            </a:r>
            <a:r>
              <a:rPr lang="en-US" b="1" dirty="0" smtClean="0"/>
              <a:t>,</a:t>
            </a:r>
            <a:r>
              <a:rPr lang="x-none" b="1" dirty="0" smtClean="0"/>
              <a:t> for every segment SegX in the ReqD, </a:t>
            </a:r>
            <a:r>
              <a:rPr lang="en-US" b="1" dirty="0" smtClean="0"/>
              <a:t>X </a:t>
            </a:r>
            <a:r>
              <a:rPr lang="x-none" b="1" dirty="0" smtClean="0"/>
              <a:t>finds the leaf node which stores SegX and sends </a:t>
            </a:r>
            <a:r>
              <a:rPr lang="en-US" b="1" dirty="0" smtClean="0"/>
              <a:t>message </a:t>
            </a:r>
            <a:r>
              <a:rPr lang="x-none" b="1" dirty="0" smtClean="0"/>
              <a:t>to the Yi whose administrative region covers SegX</a:t>
            </a:r>
            <a:endParaRPr lang="zh-CN" altLang="en-US" b="1" dirty="0" smtClean="0"/>
          </a:p>
          <a:p>
            <a:r>
              <a:rPr lang="x-none" b="1" dirty="0" smtClean="0"/>
              <a:t>While Yi receives the above message, it searches the STree corresponding to SegX</a:t>
            </a:r>
            <a:endParaRPr lang="zh-CN" altLang="en-US" b="1" dirty="0" smtClean="0"/>
          </a:p>
          <a:p>
            <a:pPr lvl="1"/>
            <a:r>
              <a:rPr lang="x-none" b="1" dirty="0" smtClean="0"/>
              <a:t>If OPoint or DPoint in a stored request of passenger ReqP is on SegX and ReqD satisfy the other predicate constraints in ReqP</a:t>
            </a:r>
            <a:r>
              <a:rPr lang="en-US" b="1" dirty="0" smtClean="0"/>
              <a:t> , </a:t>
            </a:r>
            <a:endParaRPr lang="zh-CN" altLang="en-US" b="1" dirty="0" smtClean="0"/>
          </a:p>
          <a:p>
            <a:pPr lvl="1"/>
            <a:r>
              <a:rPr lang="en-US" b="1" dirty="0" smtClean="0"/>
              <a:t>Then </a:t>
            </a:r>
            <a:r>
              <a:rPr lang="x-none" b="1" dirty="0" smtClean="0"/>
              <a:t>packages </a:t>
            </a:r>
            <a:r>
              <a:rPr lang="en-US" b="1" dirty="0" smtClean="0"/>
              <a:t>them </a:t>
            </a:r>
            <a:r>
              <a:rPr lang="x-none" b="1" dirty="0" smtClean="0"/>
              <a:t> into a message and sends it to Z</a:t>
            </a:r>
            <a:r>
              <a:rPr lang="en-US" b="1" dirty="0" smtClean="0"/>
              <a:t>, O</a:t>
            </a:r>
            <a:r>
              <a:rPr lang="x-none" b="1" dirty="0" smtClean="0"/>
              <a:t>therwise it will store the driver’s request. </a:t>
            </a:r>
            <a:endParaRPr lang="zh-CN" altLang="en-US" b="1" dirty="0" smtClean="0"/>
          </a:p>
          <a:p>
            <a:r>
              <a:rPr lang="x-none" b="1" dirty="0" smtClean="0"/>
              <a:t>Upon receiving the message from Yi, Z searches SemiMatchedList</a:t>
            </a:r>
            <a:endParaRPr lang="zh-CN" altLang="en-US" b="1" dirty="0" smtClean="0"/>
          </a:p>
          <a:p>
            <a:pPr lvl="1"/>
            <a:r>
              <a:rPr lang="x-none" b="1" dirty="0" smtClean="0"/>
              <a:t>If a successful ridesharing pair (ReqD, ReqP) is found, then sends a successful matching message to Yi, and a notification to the passenger and the driver</a:t>
            </a:r>
            <a:endParaRPr lang="zh-CN" altLang="en-US" b="1" dirty="0" smtClean="0"/>
          </a:p>
          <a:p>
            <a:pPr lvl="1"/>
            <a:r>
              <a:rPr lang="en-US" b="1" dirty="0" smtClean="0"/>
              <a:t>E</a:t>
            </a:r>
            <a:r>
              <a:rPr lang="x-none" b="1" dirty="0" smtClean="0"/>
              <a:t>lse it saves the message into the SemiMatchedList and sends a non-matched message in passing ReqDId to Yi</a:t>
            </a:r>
            <a:endParaRPr lang="zh-CN" altLang="en-US" b="1" dirty="0" smtClean="0"/>
          </a:p>
          <a:p>
            <a:r>
              <a:rPr lang="en-US" b="1" dirty="0" smtClean="0"/>
              <a:t>While Yi receives the successful matching message from Z, it will delete the stored information related with </a:t>
            </a:r>
            <a:r>
              <a:rPr lang="en-US" b="1" dirty="0" err="1" smtClean="0"/>
              <a:t>ReqPId</a:t>
            </a:r>
            <a:r>
              <a:rPr lang="en-US" b="1" dirty="0" smtClean="0"/>
              <a:t>. If Yi receives the non-matched message, it will store the unmatched driver’ request</a:t>
            </a:r>
            <a:endParaRPr lang="zh-CN" altLang="en-US" b="1" dirty="0"/>
          </a:p>
        </p:txBody>
      </p:sp>
      <p:sp>
        <p:nvSpPr>
          <p:cNvPr id="4" name="圆角矩形 3"/>
          <p:cNvSpPr/>
          <p:nvPr/>
        </p:nvSpPr>
        <p:spPr>
          <a:xfrm>
            <a:off x="0" y="5357826"/>
            <a:ext cx="914400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cs typeface="Times New Roman" pitchFamily="18" charset="0"/>
              </a:rPr>
              <a:t>The procedure of processing a passenger’s request is </a:t>
            </a:r>
            <a:r>
              <a:rPr lang="en-US" altLang="zh-CN" sz="2800" dirty="0"/>
              <a:t>similar </a:t>
            </a:r>
            <a:r>
              <a:rPr lang="en-US" altLang="zh-CN" sz="2800" dirty="0" smtClean="0">
                <a:cs typeface="Times New Roman" pitchFamily="18" charset="0"/>
              </a:rPr>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Self-adjusting the number of Y(split)</a:t>
            </a:r>
            <a:endParaRPr lang="zh-CN" altLang="en-US" dirty="0"/>
          </a:p>
        </p:txBody>
      </p:sp>
      <p:sp>
        <p:nvSpPr>
          <p:cNvPr id="3" name="内容占位符 2"/>
          <p:cNvSpPr>
            <a:spLocks noGrp="1"/>
          </p:cNvSpPr>
          <p:nvPr>
            <p:ph idx="1"/>
          </p:nvPr>
        </p:nvSpPr>
        <p:spPr>
          <a:xfrm>
            <a:off x="457200" y="1928802"/>
            <a:ext cx="8229600" cy="3668707"/>
          </a:xfrm>
        </p:spPr>
        <p:txBody>
          <a:bodyPr>
            <a:normAutofit fontScale="92500" lnSpcReduction="20000"/>
          </a:bodyPr>
          <a:lstStyle/>
          <a:p>
            <a:pPr>
              <a:buFont typeface="Arial" pitchFamily="34" charset="0"/>
              <a:buChar char="•"/>
            </a:pPr>
            <a:r>
              <a:rPr lang="en-US" altLang="zh-CN" b="1" dirty="0" smtClean="0">
                <a:cs typeface="Times New Roman" pitchFamily="18" charset="0"/>
              </a:rPr>
              <a:t>When X finds Y is over-loaded, i.e., |E</a:t>
            </a:r>
            <a:r>
              <a:rPr lang="en-US" altLang="zh-CN" b="1" baseline="-25000" dirty="0" smtClean="0">
                <a:cs typeface="Times New Roman" pitchFamily="18" charset="0"/>
              </a:rPr>
              <a:t>Y</a:t>
            </a:r>
            <a:r>
              <a:rPr lang="en-US" altLang="zh-CN" b="1" dirty="0" smtClean="0">
                <a:cs typeface="Times New Roman" pitchFamily="18" charset="0"/>
              </a:rPr>
              <a:t>|  &gt; ∆max, then decides to add a new Y (</a:t>
            </a:r>
            <a:r>
              <a:rPr lang="en-US" altLang="zh-CN" b="1" dirty="0" err="1" smtClean="0">
                <a:cs typeface="Times New Roman" pitchFamily="18" charset="0"/>
              </a:rPr>
              <a:t>Ynew</a:t>
            </a:r>
            <a:r>
              <a:rPr lang="en-US" altLang="zh-CN" b="1" dirty="0" smtClean="0">
                <a:cs typeface="Times New Roman" pitchFamily="18" charset="0"/>
              </a:rPr>
              <a:t>)</a:t>
            </a:r>
          </a:p>
          <a:p>
            <a:pPr>
              <a:buFont typeface="Arial" pitchFamily="34" charset="0"/>
              <a:buChar char="•"/>
            </a:pPr>
            <a:r>
              <a:rPr lang="en-US" altLang="zh-CN" b="1" dirty="0" smtClean="0">
                <a:cs typeface="Times New Roman" pitchFamily="18" charset="0"/>
              </a:rPr>
              <a:t>X splits the leaf nodes Y manages into two sets setL1 and setL2, minimize the difference between the total load of segments in setL1 and setL2</a:t>
            </a:r>
          </a:p>
          <a:p>
            <a:pPr>
              <a:buFont typeface="Arial" pitchFamily="34" charset="0"/>
              <a:buChar char="•"/>
            </a:pPr>
            <a:r>
              <a:rPr lang="en-US" altLang="zh-CN" b="1" dirty="0" smtClean="0">
                <a:cs typeface="Times New Roman" pitchFamily="18" charset="0"/>
              </a:rPr>
              <a:t>This can be turned into a classical set partitioning problem which can be solved by the method in [</a:t>
            </a:r>
            <a:r>
              <a:rPr lang="zh-CN" altLang="en-US" b="1" dirty="0" smtClean="0">
                <a:cs typeface="Times New Roman" pitchFamily="18" charset="0"/>
              </a:rPr>
              <a:t>*</a:t>
            </a:r>
            <a:r>
              <a:rPr lang="en-US" altLang="zh-CN" b="1" dirty="0" smtClean="0">
                <a:cs typeface="Times New Roman" pitchFamily="18" charset="0"/>
              </a:rPr>
              <a:t>] (</a:t>
            </a:r>
            <a:r>
              <a:rPr lang="en-US" altLang="zh-CN" b="1" i="1" dirty="0" smtClean="0">
                <a:cs typeface="Times New Roman" pitchFamily="18" charset="0"/>
              </a:rPr>
              <a:t>O(</a:t>
            </a:r>
            <a:r>
              <a:rPr lang="en-US" altLang="zh-CN" b="1" i="1" dirty="0" err="1" smtClean="0">
                <a:cs typeface="Times New Roman" pitchFamily="18" charset="0"/>
              </a:rPr>
              <a:t>nlogn</a:t>
            </a:r>
            <a:r>
              <a:rPr lang="en-US" altLang="zh-CN" b="1" i="1" dirty="0" smtClean="0">
                <a:cs typeface="Times New Roman" pitchFamily="18" charset="0"/>
              </a:rPr>
              <a:t>)</a:t>
            </a:r>
            <a:r>
              <a:rPr lang="en-US" altLang="zh-CN" b="1" dirty="0" smtClean="0">
                <a:cs typeface="Times New Roman" pitchFamily="18" charset="0"/>
              </a:rPr>
              <a:t>)</a:t>
            </a:r>
            <a:endParaRPr lang="zh-CN" altLang="en-US" b="1" dirty="0" smtClean="0">
              <a:cs typeface="Times New Roman" pitchFamily="18" charset="0"/>
            </a:endParaRPr>
          </a:p>
          <a:p>
            <a:endParaRPr lang="zh-CN" altLang="en-US" dirty="0"/>
          </a:p>
        </p:txBody>
      </p:sp>
      <p:sp>
        <p:nvSpPr>
          <p:cNvPr id="4" name="Rectangle 5"/>
          <p:cNvSpPr>
            <a:spLocks noChangeArrowheads="1"/>
          </p:cNvSpPr>
          <p:nvPr/>
        </p:nvSpPr>
        <p:spPr bwMode="auto">
          <a:xfrm>
            <a:off x="857224" y="857232"/>
            <a:ext cx="6984776"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a:t>
            </a:r>
            <a:r>
              <a:rPr lang="en-US" altLang="zh-CN" sz="2000" dirty="0" smtClean="0">
                <a:latin typeface="Times New Roman" pitchFamily="18" charset="0"/>
                <a:ea typeface="宋体" pitchFamily="2" charset="-122"/>
                <a:cs typeface="Times New Roman" pitchFamily="18" charset="0"/>
              </a:rPr>
              <a:t>: </a:t>
            </a:r>
            <a:r>
              <a:rPr kumimoji="0" lang="en-US" altLang="zh-CN" sz="2000" b="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the number of requests concerning segment e</a:t>
            </a:r>
            <a:endParaRPr lang="en-US" altLang="zh-CN" sz="2000" dirty="0">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a:t>
            </a:r>
            <a:r>
              <a:rPr kumimoji="0" lang="en-US" altLang="zh-CN" sz="2000" b="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Y</a:t>
            </a:r>
            <a:r>
              <a:rPr kumimoji="0" lang="en-US" altLang="zh-CN" sz="2000" b="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the set of all segments which Y is charge of</a:t>
            </a:r>
          </a:p>
          <a:p>
            <a:pPr fontAlgn="base">
              <a:spcBef>
                <a:spcPct val="0"/>
              </a:spcBef>
              <a:spcAft>
                <a:spcPct val="0"/>
              </a:spcAft>
            </a:pPr>
            <a:r>
              <a:rPr lang="en-US" altLang="zh-CN" sz="2000" dirty="0">
                <a:latin typeface="Times New Roman" pitchFamily="18" charset="0"/>
                <a:ea typeface="宋体" pitchFamily="2" charset="-122"/>
                <a:cs typeface="Times New Roman" pitchFamily="18" charset="0"/>
              </a:rPr>
              <a:t>U</a:t>
            </a:r>
            <a:r>
              <a:rPr kumimoji="0" lang="en-US" altLang="zh-CN" sz="2000" b="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se |e| as the load of segment e, and |E</a:t>
            </a:r>
            <a:r>
              <a:rPr kumimoji="0" lang="en-US" altLang="zh-CN" sz="2000" b="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Y</a:t>
            </a:r>
            <a:r>
              <a:rPr lang="en-US" altLang="zh-CN" sz="2000" dirty="0">
                <a:latin typeface="Times New Roman" pitchFamily="18" charset="0"/>
                <a:ea typeface="宋体" pitchFamily="2" charset="-122"/>
                <a:cs typeface="Times New Roman" pitchFamily="18" charset="0"/>
              </a:rPr>
              <a:t>|=       </a:t>
            </a:r>
            <a:r>
              <a:rPr lang="en-US" altLang="zh-CN" sz="2000" dirty="0" smtClean="0">
                <a:latin typeface="Times New Roman" pitchFamily="18" charset="0"/>
                <a:ea typeface="宋体" pitchFamily="2" charset="-122"/>
                <a:cs typeface="Times New Roman" pitchFamily="18" charset="0"/>
              </a:rPr>
              <a:t>as </a:t>
            </a:r>
            <a:r>
              <a:rPr lang="en-US" altLang="zh-CN" sz="2000" dirty="0">
                <a:latin typeface="Times New Roman" pitchFamily="18" charset="0"/>
                <a:ea typeface="宋体" pitchFamily="2" charset="-122"/>
                <a:cs typeface="Times New Roman" pitchFamily="18" charset="0"/>
              </a:rPr>
              <a:t>the load of </a:t>
            </a:r>
            <a:r>
              <a:rPr lang="en-US" altLang="zh-CN" sz="2000" dirty="0" smtClean="0">
                <a:latin typeface="Times New Roman" pitchFamily="18" charset="0"/>
                <a:ea typeface="宋体" pitchFamily="2" charset="-122"/>
                <a:cs typeface="Times New Roman" pitchFamily="18" charset="0"/>
              </a:rPr>
              <a:t>Y</a:t>
            </a:r>
            <a:endParaRPr kumimoji="0" lang="en-US" altLang="zh-CN" sz="4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pic>
        <p:nvPicPr>
          <p:cNvPr id="5" name="Picture 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rot="10800000" flipH="1" flipV="1">
            <a:off x="5214942" y="1500174"/>
            <a:ext cx="394676" cy="3162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899592" y="5589240"/>
            <a:ext cx="7575215" cy="646331"/>
          </a:xfrm>
          <a:prstGeom prst="rect">
            <a:avLst/>
          </a:prstGeom>
          <a:noFill/>
        </p:spPr>
        <p:txBody>
          <a:bodyPr wrap="none" rtlCol="0">
            <a:spAutoFit/>
          </a:bodyPr>
          <a:lstStyle/>
          <a:p>
            <a:r>
              <a:rPr lang="en-US" altLang="zh-CN" b="1" dirty="0" smtClean="0"/>
              <a:t>[</a:t>
            </a:r>
            <a:r>
              <a:rPr lang="zh-CN" altLang="en-US" b="1" dirty="0" smtClean="0"/>
              <a:t>*</a:t>
            </a:r>
            <a:r>
              <a:rPr lang="en-US" altLang="zh-CN" b="1" dirty="0" smtClean="0"/>
              <a:t>] </a:t>
            </a:r>
            <a:r>
              <a:rPr lang="en-US" altLang="zh-CN" b="1" dirty="0" err="1" smtClean="0"/>
              <a:t>N.karmarkar</a:t>
            </a:r>
            <a:r>
              <a:rPr lang="en-US" altLang="zh-CN" b="1" dirty="0" smtClean="0"/>
              <a:t> and R. M. Karp. The Differencing Method of Set Partitioning. </a:t>
            </a:r>
          </a:p>
          <a:p>
            <a:r>
              <a:rPr lang="en-US" altLang="zh-CN" b="1" dirty="0" smtClean="0"/>
              <a:t>Technical Report UDB/CSD 82/113, UC, Berkeley, 1982.</a:t>
            </a:r>
            <a:endParaRPr lang="zh-CN" alt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Self-adjusting the number of Y(merge)</a:t>
            </a:r>
            <a:endParaRPr lang="zh-CN" altLang="en-US" dirty="0"/>
          </a:p>
        </p:txBody>
      </p:sp>
      <p:sp>
        <p:nvSpPr>
          <p:cNvPr id="3" name="内容占位符 2"/>
          <p:cNvSpPr>
            <a:spLocks noGrp="1"/>
          </p:cNvSpPr>
          <p:nvPr>
            <p:ph idx="1"/>
          </p:nvPr>
        </p:nvSpPr>
        <p:spPr/>
        <p:txBody>
          <a:bodyPr/>
          <a:lstStyle/>
          <a:p>
            <a:pPr lvl="0"/>
            <a:r>
              <a:rPr lang="en-US" b="1" dirty="0" smtClean="0"/>
              <a:t>When X finds that Y is low-loaded, i.e., |E</a:t>
            </a:r>
            <a:r>
              <a:rPr lang="en-US" b="1" baseline="-25000" dirty="0" smtClean="0"/>
              <a:t>Y</a:t>
            </a:r>
            <a:r>
              <a:rPr lang="en-US" b="1" dirty="0" smtClean="0"/>
              <a:t>|  &lt; ∆min, then searches the server who can hold the Y’s load</a:t>
            </a:r>
            <a:endParaRPr lang="zh-CN" altLang="en-US" b="1" dirty="0" smtClean="0"/>
          </a:p>
          <a:p>
            <a:pPr lvl="0"/>
            <a:r>
              <a:rPr lang="en-US" b="1" dirty="0" smtClean="0"/>
              <a:t>Chooses the server whose load is minimal (except Y) (named </a:t>
            </a:r>
            <a:r>
              <a:rPr lang="en-US" b="1" dirty="0" err="1" smtClean="0"/>
              <a:t>Ymin</a:t>
            </a:r>
            <a:r>
              <a:rPr lang="en-US" b="1" dirty="0" smtClean="0"/>
              <a:t>), and transfers the load of Y to </a:t>
            </a:r>
            <a:r>
              <a:rPr lang="en-US" b="1" dirty="0" err="1" smtClean="0"/>
              <a:t>Ymin</a:t>
            </a:r>
            <a:r>
              <a:rPr lang="en-US" b="1" dirty="0" smtClean="0"/>
              <a:t> if the sum of load of Y and </a:t>
            </a:r>
            <a:r>
              <a:rPr lang="en-US" b="1" dirty="0" err="1" smtClean="0"/>
              <a:t>Ymin</a:t>
            </a:r>
            <a:r>
              <a:rPr lang="en-US" b="1" dirty="0" smtClean="0"/>
              <a:t> is less than ∆max</a:t>
            </a:r>
            <a:endParaRPr lang="zh-CN" altLang="en-US" b="1" dirty="0" smtClean="0"/>
          </a:p>
          <a:p>
            <a:r>
              <a:rPr lang="en-US" b="1" dirty="0" smtClean="0"/>
              <a:t>Shut down Y</a:t>
            </a:r>
            <a:endParaRPr lang="zh-CN" alt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An example of adjustment</a:t>
            </a:r>
            <a:endParaRPr lang="zh-CN" altLang="en-US" dirty="0"/>
          </a:p>
        </p:txBody>
      </p:sp>
      <p:sp>
        <p:nvSpPr>
          <p:cNvPr id="3" name="内容占位符 2"/>
          <p:cNvSpPr>
            <a:spLocks noGrp="1"/>
          </p:cNvSpPr>
          <p:nvPr>
            <p:ph idx="1"/>
          </p:nvPr>
        </p:nvSpPr>
        <p:spPr>
          <a:xfrm>
            <a:off x="457200" y="928671"/>
            <a:ext cx="8229600" cy="3786214"/>
          </a:xfrm>
        </p:spPr>
        <p:txBody>
          <a:bodyPr>
            <a:noAutofit/>
          </a:bodyPr>
          <a:lstStyle/>
          <a:p>
            <a:pPr lvl="0"/>
            <a:r>
              <a:rPr lang="en-US" sz="2400" b="1" dirty="0" smtClean="0"/>
              <a:t>Assume that four leaf nodes are managed by Y1 so the load on Y1 consists of four parts {(R1,30),(R2,16),(R3,73),(R4,56)}</a:t>
            </a:r>
            <a:endParaRPr lang="zh-CN" altLang="en-US" sz="2400" b="1" dirty="0" smtClean="0"/>
          </a:p>
          <a:p>
            <a:pPr lvl="0"/>
            <a:r>
              <a:rPr lang="en-US" sz="2400" b="1" dirty="0" smtClean="0"/>
              <a:t>A</a:t>
            </a:r>
            <a:r>
              <a:rPr lang="x-none" sz="2400" b="1" dirty="0" smtClean="0"/>
              <a:t>fter applying set partitioning algorithm, we can get two sets as follows: </a:t>
            </a:r>
            <a:endParaRPr lang="zh-CN" altLang="en-US" sz="2400" b="1" dirty="0" smtClean="0"/>
          </a:p>
          <a:p>
            <a:pPr lvl="1"/>
            <a:r>
              <a:rPr lang="x-none" sz="2400" b="1" dirty="0" smtClean="0"/>
              <a:t>set1={(R1,30), (R3,56)};  set2={(R2,16), (R4,73)}; </a:t>
            </a:r>
            <a:r>
              <a:rPr lang="en-US" sz="2400" b="1" dirty="0" smtClean="0"/>
              <a:t>  (</a:t>
            </a:r>
            <a:r>
              <a:rPr lang="x-none" sz="2400" b="1" dirty="0" smtClean="0"/>
              <a:t>||set1|-|set2||=3</a:t>
            </a:r>
            <a:r>
              <a:rPr lang="en-US" sz="2400" b="1" dirty="0" smtClean="0"/>
              <a:t>)</a:t>
            </a:r>
            <a:endParaRPr lang="zh-CN" altLang="en-US" sz="2400" b="1" dirty="0" smtClean="0"/>
          </a:p>
          <a:p>
            <a:r>
              <a:rPr lang="en-US" sz="2400" b="1" dirty="0" smtClean="0"/>
              <a:t>Y1 is assigned to deal with the requests concerning R1 and R3 which are shown as red dotted rectangles respectively, and Y2 is for requests concerning R2 and R4</a:t>
            </a:r>
            <a:endParaRPr lang="zh-CN" altLang="en-US" sz="2400" b="1" dirty="0"/>
          </a:p>
        </p:txBody>
      </p:sp>
      <p:pic>
        <p:nvPicPr>
          <p:cNvPr id="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38784" y="4821108"/>
            <a:ext cx="1988466" cy="1426872"/>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678778" y="4821108"/>
            <a:ext cx="2270786" cy="1459791"/>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337817" y="4762802"/>
            <a:ext cx="2052929" cy="159515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1235848" y="6357366"/>
            <a:ext cx="1471878" cy="261610"/>
          </a:xfrm>
          <a:prstGeom prst="rect">
            <a:avLst/>
          </a:prstGeom>
          <a:noFill/>
        </p:spPr>
        <p:txBody>
          <a:bodyPr wrap="none" rtlCol="0">
            <a:spAutoFit/>
          </a:bodyPr>
          <a:lstStyle/>
          <a:p>
            <a:r>
              <a:rPr lang="en-US" altLang="zh-CN" sz="1100" b="1" dirty="0" smtClean="0">
                <a:latin typeface="Times New Roman" pitchFamily="18" charset="0"/>
                <a:cs typeface="Times New Roman" pitchFamily="18" charset="0"/>
              </a:rPr>
              <a:t>A. Before adjustment</a:t>
            </a:r>
            <a:endParaRPr lang="zh-CN" altLang="en-US" sz="1100" b="1" dirty="0">
              <a:latin typeface="Times New Roman" pitchFamily="18" charset="0"/>
              <a:cs typeface="Times New Roman" pitchFamily="18" charset="0"/>
            </a:endParaRPr>
          </a:p>
        </p:txBody>
      </p:sp>
      <p:sp>
        <p:nvSpPr>
          <p:cNvPr id="8" name="TextBox 7"/>
          <p:cNvSpPr txBox="1"/>
          <p:nvPr/>
        </p:nvSpPr>
        <p:spPr>
          <a:xfrm>
            <a:off x="6120548" y="6357366"/>
            <a:ext cx="1385316" cy="261610"/>
          </a:xfrm>
          <a:prstGeom prst="rect">
            <a:avLst/>
          </a:prstGeom>
          <a:noFill/>
        </p:spPr>
        <p:txBody>
          <a:bodyPr wrap="none" rtlCol="0">
            <a:spAutoFit/>
          </a:bodyPr>
          <a:lstStyle/>
          <a:p>
            <a:r>
              <a:rPr lang="en-US" altLang="zh-CN" sz="1100" b="1" dirty="0" smtClean="0">
                <a:latin typeface="Times New Roman" pitchFamily="18" charset="0"/>
                <a:cs typeface="Times New Roman" pitchFamily="18" charset="0"/>
              </a:rPr>
              <a:t>B. After adjustment</a:t>
            </a:r>
            <a:endParaRPr lang="zh-CN" altLang="en-US" sz="1100" b="1" dirty="0">
              <a:latin typeface="Times New Roman" pitchFamily="18" charset="0"/>
              <a:cs typeface="Times New Roman" pitchFamily="18" charset="0"/>
            </a:endParaRPr>
          </a:p>
        </p:txBody>
      </p:sp>
      <p:grpSp>
        <p:nvGrpSpPr>
          <p:cNvPr id="9" name="组合 8"/>
          <p:cNvGrpSpPr/>
          <p:nvPr/>
        </p:nvGrpSpPr>
        <p:grpSpPr>
          <a:xfrm>
            <a:off x="214282" y="4856823"/>
            <a:ext cx="2123533" cy="1368152"/>
            <a:chOff x="35496" y="4171093"/>
            <a:chExt cx="2123533" cy="1368152"/>
          </a:xfrm>
        </p:grpSpPr>
        <p:pic>
          <p:nvPicPr>
            <p:cNvPr id="10" name="Picture 3"/>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5496" y="4171093"/>
              <a:ext cx="2123533" cy="1368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6"/>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79512" y="4197247"/>
              <a:ext cx="432048" cy="3118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Outline</a:t>
            </a:r>
            <a:endParaRPr lang="zh-CN" altLang="en-US" dirty="0"/>
          </a:p>
        </p:txBody>
      </p:sp>
      <p:sp>
        <p:nvSpPr>
          <p:cNvPr id="3" name="内容占位符 2"/>
          <p:cNvSpPr>
            <a:spLocks noGrp="1"/>
          </p:cNvSpPr>
          <p:nvPr>
            <p:ph idx="1"/>
          </p:nvPr>
        </p:nvSpPr>
        <p:spPr/>
        <p:txBody>
          <a:bodyPr/>
          <a:lstStyle/>
          <a:p>
            <a:pPr lvl="0"/>
            <a:r>
              <a:rPr lang="en-US" b="1" dirty="0" smtClean="0">
                <a:solidFill>
                  <a:srgbClr val="0070C0"/>
                </a:solidFill>
              </a:rPr>
              <a:t>Background</a:t>
            </a:r>
            <a:endParaRPr lang="zh-CN" altLang="en-US" b="1" dirty="0" smtClean="0">
              <a:solidFill>
                <a:srgbClr val="0070C0"/>
              </a:solidFill>
            </a:endParaRPr>
          </a:p>
          <a:p>
            <a:pPr lvl="0"/>
            <a:r>
              <a:rPr lang="en-US" b="1" dirty="0" smtClean="0"/>
              <a:t>Related Work</a:t>
            </a:r>
          </a:p>
          <a:p>
            <a:pPr lvl="0"/>
            <a:r>
              <a:rPr lang="en-US" b="1" dirty="0" smtClean="0"/>
              <a:t>Solutions</a:t>
            </a:r>
            <a:endParaRPr lang="zh-CN" altLang="en-US" b="1" dirty="0" smtClean="0"/>
          </a:p>
          <a:p>
            <a:pPr lvl="0"/>
            <a:r>
              <a:rPr lang="en-US" b="1" dirty="0" smtClean="0"/>
              <a:t>Conclusions</a:t>
            </a:r>
            <a:endParaRPr lang="zh-CN" altLang="en-US" b="1" dirty="0" smtClean="0"/>
          </a:p>
          <a:p>
            <a:endParaRPr lang="zh-CN" altLang="en-US"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Outline</a:t>
            </a:r>
            <a:endParaRPr lang="zh-CN" altLang="en-US" dirty="0"/>
          </a:p>
        </p:txBody>
      </p:sp>
      <p:sp>
        <p:nvSpPr>
          <p:cNvPr id="3" name="内容占位符 2"/>
          <p:cNvSpPr>
            <a:spLocks noGrp="1"/>
          </p:cNvSpPr>
          <p:nvPr>
            <p:ph idx="1"/>
          </p:nvPr>
        </p:nvSpPr>
        <p:spPr/>
        <p:txBody>
          <a:bodyPr/>
          <a:lstStyle/>
          <a:p>
            <a:pPr lvl="0"/>
            <a:r>
              <a:rPr lang="en-US" b="1" dirty="0" smtClean="0"/>
              <a:t>Background</a:t>
            </a:r>
            <a:endParaRPr lang="zh-CN" altLang="en-US" b="1" dirty="0" smtClean="0"/>
          </a:p>
          <a:p>
            <a:pPr lvl="0"/>
            <a:r>
              <a:rPr lang="en-US" b="1" dirty="0" smtClean="0"/>
              <a:t>Related Work</a:t>
            </a:r>
          </a:p>
          <a:p>
            <a:pPr lvl="0"/>
            <a:r>
              <a:rPr lang="en-US" b="1" dirty="0" smtClean="0"/>
              <a:t>Solutions</a:t>
            </a:r>
            <a:endParaRPr lang="zh-CN" altLang="en-US" b="1" dirty="0" smtClean="0"/>
          </a:p>
          <a:p>
            <a:pPr lvl="0"/>
            <a:r>
              <a:rPr lang="en-US" b="1" dirty="0" smtClean="0">
                <a:solidFill>
                  <a:srgbClr val="0070C0"/>
                </a:solidFill>
              </a:rPr>
              <a:t>Conclusions</a:t>
            </a:r>
            <a:endParaRPr lang="zh-CN" altLang="en-US" b="1" dirty="0" smtClean="0">
              <a:solidFill>
                <a:srgbClr val="0070C0"/>
              </a:solidFill>
            </a:endParaRP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Conclusions</a:t>
            </a:r>
            <a:endParaRPr lang="zh-CN" altLang="en-US" dirty="0"/>
          </a:p>
        </p:txBody>
      </p:sp>
      <p:sp>
        <p:nvSpPr>
          <p:cNvPr id="3" name="内容占位符 2"/>
          <p:cNvSpPr>
            <a:spLocks noGrp="1"/>
          </p:cNvSpPr>
          <p:nvPr>
            <p:ph idx="1"/>
          </p:nvPr>
        </p:nvSpPr>
        <p:spPr/>
        <p:txBody>
          <a:bodyPr/>
          <a:lstStyle/>
          <a:p>
            <a:pPr lvl="0"/>
            <a:r>
              <a:rPr lang="en-US" b="1" dirty="0" smtClean="0"/>
              <a:t>Analyze the r</a:t>
            </a:r>
            <a:r>
              <a:rPr lang="x-none" b="1" dirty="0" smtClean="0"/>
              <a:t>ide sharing</a:t>
            </a:r>
            <a:r>
              <a:rPr lang="en-US" b="1" dirty="0" smtClean="0"/>
              <a:t> service</a:t>
            </a:r>
            <a:endParaRPr lang="zh-CN" altLang="en-US" b="1" dirty="0" smtClean="0"/>
          </a:p>
          <a:p>
            <a:pPr lvl="0"/>
            <a:r>
              <a:rPr lang="en-US" b="1" dirty="0" smtClean="0"/>
              <a:t>Model the matching of trajectories</a:t>
            </a:r>
            <a:endParaRPr lang="zh-CN" altLang="en-US" b="1" dirty="0" smtClean="0"/>
          </a:p>
          <a:p>
            <a:pPr lvl="0"/>
            <a:r>
              <a:rPr lang="en-US" b="1" dirty="0" smtClean="0"/>
              <a:t>Propose both basic and scalable solution for a ride sharing service </a:t>
            </a:r>
            <a:endParaRPr lang="zh-CN" altLang="en-US" b="1" dirty="0" smtClean="0"/>
          </a:p>
          <a:p>
            <a:r>
              <a:rPr lang="x-none" b="1" dirty="0" smtClean="0"/>
              <a:t>Next step is to implement the </a:t>
            </a:r>
            <a:r>
              <a:rPr lang="en-US" altLang="zh-CN" b="1" dirty="0" smtClean="0"/>
              <a:t>trajectory matching algorithm </a:t>
            </a:r>
            <a:r>
              <a:rPr lang="en-US" altLang="zh-CN" b="1" smtClean="0"/>
              <a:t>and </a:t>
            </a:r>
            <a:r>
              <a:rPr lang="x-none" altLang="zh-CN" b="1" smtClean="0"/>
              <a:t>evaluate </a:t>
            </a:r>
            <a:r>
              <a:rPr lang="en-US" altLang="zh-CN" b="1" dirty="0" smtClean="0"/>
              <a:t>it using a </a:t>
            </a:r>
            <a:r>
              <a:rPr lang="x-none" b="1" dirty="0" smtClean="0"/>
              <a:t>ride sharing service </a:t>
            </a:r>
            <a:r>
              <a:rPr lang="en-US" b="1" dirty="0" smtClean="0"/>
              <a:t>as its application</a:t>
            </a:r>
            <a:endParaRPr lang="zh-CN" alt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323528" y="2928934"/>
            <a:ext cx="8670708"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5400" b="1" cap="none" spc="0" dirty="0" smtClean="0">
                <a:ln/>
                <a:solidFill>
                  <a:srgbClr val="0070C0"/>
                </a:solidFill>
                <a:effectLst/>
              </a:rPr>
              <a:t>Thank you for your attention!</a:t>
            </a:r>
            <a:endParaRPr lang="zh-CN" altLang="en-US" sz="5400" b="1" cap="none" spc="0" dirty="0">
              <a:ln/>
              <a:solidFill>
                <a:srgbClr val="0070C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Background</a:t>
            </a:r>
            <a:endParaRPr lang="zh-CN" altLang="en-US" dirty="0"/>
          </a:p>
        </p:txBody>
      </p:sp>
      <p:sp>
        <p:nvSpPr>
          <p:cNvPr id="3" name="内容占位符 2"/>
          <p:cNvSpPr>
            <a:spLocks noGrp="1"/>
          </p:cNvSpPr>
          <p:nvPr>
            <p:ph idx="1"/>
          </p:nvPr>
        </p:nvSpPr>
        <p:spPr/>
        <p:txBody>
          <a:bodyPr>
            <a:normAutofit fontScale="92500" lnSpcReduction="10000"/>
          </a:bodyPr>
          <a:lstStyle/>
          <a:p>
            <a:pPr lvl="0"/>
            <a:r>
              <a:rPr lang="en-US" b="1" dirty="0" smtClean="0"/>
              <a:t>The number of vehicles increases rapidly</a:t>
            </a:r>
            <a:endParaRPr lang="zh-CN" altLang="en-US" b="1" dirty="0" smtClean="0"/>
          </a:p>
          <a:p>
            <a:pPr lvl="1"/>
            <a:r>
              <a:rPr lang="en-US" dirty="0" smtClean="0"/>
              <a:t>5 million vehicles in Beijing, 2012</a:t>
            </a:r>
            <a:endParaRPr lang="zh-CN" altLang="en-US" dirty="0" smtClean="0"/>
          </a:p>
          <a:p>
            <a:pPr lvl="0"/>
            <a:r>
              <a:rPr lang="en-US" b="1" dirty="0" smtClean="0"/>
              <a:t>Traffic congestion becomes a worldwide problem</a:t>
            </a:r>
            <a:endParaRPr lang="zh-CN" altLang="en-US" b="1" dirty="0" smtClean="0"/>
          </a:p>
          <a:p>
            <a:pPr lvl="1"/>
            <a:r>
              <a:rPr lang="en-US" dirty="0" smtClean="0"/>
              <a:t>Beijing-Tibet  Expressway snarl-up in 2010 that caused a 62-mile, nine-day traffic jam</a:t>
            </a:r>
            <a:endParaRPr lang="zh-CN" altLang="en-US" dirty="0" smtClean="0"/>
          </a:p>
          <a:p>
            <a:pPr lvl="0"/>
            <a:r>
              <a:rPr lang="en-US" b="1" dirty="0" smtClean="0"/>
              <a:t>Vehicle exhaust has become an important factor of city air pollution</a:t>
            </a:r>
            <a:endParaRPr lang="zh-CN" altLang="en-US" b="1" dirty="0" smtClean="0"/>
          </a:p>
          <a:p>
            <a:pPr lvl="1"/>
            <a:r>
              <a:rPr lang="en-US" dirty="0" smtClean="0"/>
              <a:t>It leads to the obvious decrease of air quality and also damages the health of the individuals</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Background: Some solutions</a:t>
            </a:r>
            <a:endParaRPr lang="zh-CN" altLang="en-US" dirty="0"/>
          </a:p>
        </p:txBody>
      </p:sp>
      <p:sp>
        <p:nvSpPr>
          <p:cNvPr id="3" name="内容占位符 2"/>
          <p:cNvSpPr>
            <a:spLocks noGrp="1"/>
          </p:cNvSpPr>
          <p:nvPr>
            <p:ph idx="1"/>
          </p:nvPr>
        </p:nvSpPr>
        <p:spPr/>
        <p:txBody>
          <a:bodyPr/>
          <a:lstStyle/>
          <a:p>
            <a:pPr lvl="0"/>
            <a:r>
              <a:rPr lang="en-US" b="1" dirty="0" smtClean="0"/>
              <a:t>Even-odd license plate policy</a:t>
            </a:r>
            <a:endParaRPr lang="zh-CN" altLang="en-US" b="1" dirty="0" smtClean="0"/>
          </a:p>
          <a:p>
            <a:pPr lvl="0"/>
            <a:r>
              <a:rPr lang="en-US" b="1" dirty="0" smtClean="0"/>
              <a:t>Station-car system</a:t>
            </a:r>
            <a:endParaRPr lang="zh-CN" altLang="en-US" b="1" dirty="0" smtClean="0"/>
          </a:p>
          <a:p>
            <a:pPr lvl="0"/>
            <a:r>
              <a:rPr lang="en-US" b="1" dirty="0" smtClean="0"/>
              <a:t>Ridesharing becomes an effective way to lessen traffic pressure</a:t>
            </a:r>
            <a:endParaRPr lang="zh-CN" altLang="en-US" b="1" dirty="0" smtClean="0"/>
          </a:p>
          <a:p>
            <a:pPr lvl="1"/>
            <a:r>
              <a:rPr lang="en-US" dirty="0" smtClean="0"/>
              <a:t>Improving vehicle occupancy</a:t>
            </a:r>
          </a:p>
          <a:p>
            <a:pPr lvl="1"/>
            <a:r>
              <a:rPr lang="en-US" dirty="0" smtClean="0"/>
              <a:t>Sharing the travel costs</a:t>
            </a:r>
          </a:p>
          <a:p>
            <a:pPr lvl="1"/>
            <a:endParaRPr lang="zh-CN" altLang="en-US" dirty="0"/>
          </a:p>
        </p:txBody>
      </p:sp>
      <p:pic>
        <p:nvPicPr>
          <p:cNvPr id="4"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0854" y="4411922"/>
            <a:ext cx="2000877" cy="1959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571534" y="4366117"/>
            <a:ext cx="2000994" cy="2000994"/>
          </a:xfrm>
          <a:prstGeom prst="rect">
            <a:avLst/>
          </a:prstGeom>
        </p:spPr>
      </p:pic>
      <p:pic>
        <p:nvPicPr>
          <p:cNvPr id="6" name="图片 5"/>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683102" y="4274195"/>
            <a:ext cx="3672408" cy="22266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Ridesharing Services</a:t>
            </a:r>
            <a:endParaRPr lang="zh-CN" altLang="en-US" dirty="0"/>
          </a:p>
        </p:txBody>
      </p:sp>
      <p:sp>
        <p:nvSpPr>
          <p:cNvPr id="3" name="内容占位符 2"/>
          <p:cNvSpPr>
            <a:spLocks noGrp="1"/>
          </p:cNvSpPr>
          <p:nvPr>
            <p:ph idx="1"/>
          </p:nvPr>
        </p:nvSpPr>
        <p:spPr/>
        <p:txBody>
          <a:bodyPr>
            <a:normAutofit/>
          </a:bodyPr>
          <a:lstStyle/>
          <a:p>
            <a:r>
              <a:rPr lang="en-US" dirty="0" smtClean="0"/>
              <a:t>Focus on the ridesharing of </a:t>
            </a:r>
            <a:r>
              <a:rPr lang="en-US" b="1" dirty="0" smtClean="0"/>
              <a:t>private cars</a:t>
            </a:r>
          </a:p>
          <a:p>
            <a:r>
              <a:rPr lang="en-US" b="1" dirty="0" smtClean="0"/>
              <a:t>Two parts:</a:t>
            </a:r>
            <a:endParaRPr lang="zh-CN" altLang="en-US" b="1" dirty="0" smtClean="0"/>
          </a:p>
          <a:p>
            <a:pPr lvl="1"/>
            <a:r>
              <a:rPr lang="en-US" dirty="0" smtClean="0"/>
              <a:t>Receive the demands of passengers who want to ride sharing, automatically search for the drivers who are willing to share the vacant seats in their cars</a:t>
            </a:r>
          </a:p>
          <a:p>
            <a:pPr lvl="1"/>
            <a:r>
              <a:rPr lang="en-US" altLang="zh-CN" dirty="0" smtClean="0"/>
              <a:t>Receive the requests of drivers and search for the passengers</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Requirement Analyses: Drivers</a:t>
            </a:r>
            <a:endParaRPr lang="zh-CN" altLang="en-US" dirty="0"/>
          </a:p>
        </p:txBody>
      </p:sp>
      <p:sp>
        <p:nvSpPr>
          <p:cNvPr id="3" name="内容占位符 2"/>
          <p:cNvSpPr>
            <a:spLocks noGrp="1"/>
          </p:cNvSpPr>
          <p:nvPr>
            <p:ph idx="1"/>
          </p:nvPr>
        </p:nvSpPr>
        <p:spPr/>
        <p:txBody>
          <a:bodyPr>
            <a:normAutofit lnSpcReduction="10000"/>
          </a:bodyPr>
          <a:lstStyle/>
          <a:p>
            <a:r>
              <a:rPr lang="en-US" b="1" dirty="0" smtClean="0"/>
              <a:t>Fundamental factors</a:t>
            </a:r>
            <a:endParaRPr lang="zh-CN" altLang="en-US" b="1" dirty="0" smtClean="0"/>
          </a:p>
          <a:p>
            <a:pPr lvl="1"/>
            <a:r>
              <a:rPr lang="en-US" dirty="0" smtClean="0"/>
              <a:t>license plate number, estimated departure and arrival time, a travel trajectory etc.</a:t>
            </a:r>
            <a:endParaRPr lang="zh-CN" altLang="en-US" dirty="0" smtClean="0"/>
          </a:p>
          <a:p>
            <a:r>
              <a:rPr lang="en-US" b="1" dirty="0" smtClean="0"/>
              <a:t>Economic factors</a:t>
            </a:r>
            <a:endParaRPr lang="zh-CN" altLang="en-US" b="1" dirty="0" smtClean="0"/>
          </a:p>
          <a:p>
            <a:pPr lvl="1"/>
            <a:r>
              <a:rPr lang="en-US" dirty="0" smtClean="0"/>
              <a:t>the saving expenses in terms of a numerical value or a percentage.</a:t>
            </a:r>
            <a:endParaRPr lang="zh-CN" altLang="en-US" dirty="0" smtClean="0"/>
          </a:p>
          <a:p>
            <a:r>
              <a:rPr lang="en-US" b="1" dirty="0" smtClean="0"/>
              <a:t>Social factors</a:t>
            </a:r>
            <a:endParaRPr lang="zh-CN" altLang="en-US" b="1" dirty="0" smtClean="0"/>
          </a:p>
          <a:p>
            <a:pPr lvl="1"/>
            <a:r>
              <a:rPr lang="en-US" dirty="0" smtClean="0"/>
              <a:t>driver’s various preferences. For example, some drivers only accept people who come from the same community or colleagues as passengers</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Requirement Analyses: Passengers</a:t>
            </a:r>
            <a:endParaRPr lang="zh-CN" altLang="en-US" dirty="0"/>
          </a:p>
        </p:txBody>
      </p:sp>
      <p:sp>
        <p:nvSpPr>
          <p:cNvPr id="3" name="内容占位符 2"/>
          <p:cNvSpPr>
            <a:spLocks noGrp="1"/>
          </p:cNvSpPr>
          <p:nvPr>
            <p:ph idx="1"/>
          </p:nvPr>
        </p:nvSpPr>
        <p:spPr/>
        <p:txBody>
          <a:bodyPr/>
          <a:lstStyle/>
          <a:p>
            <a:r>
              <a:rPr lang="en-US" b="1" dirty="0" smtClean="0"/>
              <a:t>D</a:t>
            </a:r>
            <a:r>
              <a:rPr lang="x-none" b="1" dirty="0" smtClean="0"/>
              <a:t>eclare their identities, gender, expected departure time, expected arrival time, an origin, and a destination</a:t>
            </a:r>
            <a:endParaRPr lang="zh-CN" altLang="en-US" b="1" dirty="0" smtClean="0"/>
          </a:p>
          <a:p>
            <a:r>
              <a:rPr lang="x-none" b="1" dirty="0" smtClean="0"/>
              <a:t>Similarly, they can declare their requirements in economic aspect and the social aspect</a:t>
            </a:r>
            <a:endParaRPr lang="zh-CN" altLang="en-US" b="1" dirty="0" smtClean="0"/>
          </a:p>
          <a:p>
            <a:pPr>
              <a:buNone/>
            </a:pPr>
            <a:r>
              <a:rPr lang="en-US" b="1" dirty="0" smtClean="0"/>
              <a:t> </a:t>
            </a:r>
            <a:endParaRPr lang="zh-CN" altLang="en-US" b="1" dirty="0"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Requirement Analyses</a:t>
            </a:r>
            <a:endParaRPr lang="zh-CN" altLang="en-US" dirty="0"/>
          </a:p>
        </p:txBody>
      </p:sp>
      <p:sp>
        <p:nvSpPr>
          <p:cNvPr id="3" name="内容占位符 2"/>
          <p:cNvSpPr>
            <a:spLocks noGrp="1"/>
          </p:cNvSpPr>
          <p:nvPr>
            <p:ph idx="1"/>
          </p:nvPr>
        </p:nvSpPr>
        <p:spPr/>
        <p:txBody>
          <a:bodyPr>
            <a:normAutofit lnSpcReduction="10000"/>
          </a:bodyPr>
          <a:lstStyle/>
          <a:p>
            <a:r>
              <a:rPr lang="en-US" b="1" dirty="0" smtClean="0"/>
              <a:t>Three kinds of optimization goals:</a:t>
            </a:r>
            <a:endParaRPr lang="zh-CN" altLang="en-US" b="1" dirty="0" smtClean="0"/>
          </a:p>
          <a:p>
            <a:pPr lvl="1"/>
            <a:r>
              <a:rPr lang="en-US" sz="3200" dirty="0" smtClean="0"/>
              <a:t>Maximize the success rate of ridesharing</a:t>
            </a:r>
            <a:endParaRPr lang="zh-CN" altLang="en-US" sz="3200" dirty="0" smtClean="0"/>
          </a:p>
          <a:p>
            <a:pPr lvl="1"/>
            <a:r>
              <a:rPr lang="en-US" sz="3200" dirty="0" smtClean="0"/>
              <a:t>Minimize the travel time from a system-wide perspective (or individual driver-passenger pairs)</a:t>
            </a:r>
            <a:endParaRPr lang="zh-CN" altLang="en-US" sz="3200" dirty="0" smtClean="0"/>
          </a:p>
          <a:p>
            <a:pPr lvl="1"/>
            <a:r>
              <a:rPr lang="en-US" sz="3200" dirty="0" smtClean="0"/>
              <a:t>Minimize the vehicle-miles from a system-wide perspective or following the principle of Pareto optimum for a driver-passenger pair</a:t>
            </a:r>
            <a:endParaRPr lang="zh-CN" altLang="en-US" sz="3200" dirty="0" smtClean="0"/>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389</TotalTime>
  <Words>2172</Words>
  <Application>Microsoft Office PowerPoint</Application>
  <PresentationFormat>全屏显示(4:3)</PresentationFormat>
  <Paragraphs>248</Paragraphs>
  <Slides>32</Slides>
  <Notes>31</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Towards Scalable Processing for  a Large-Scale Ride Sharing Service</vt:lpstr>
      <vt:lpstr>Outline</vt:lpstr>
      <vt:lpstr>Outline</vt:lpstr>
      <vt:lpstr>Background</vt:lpstr>
      <vt:lpstr>Background: Some solutions</vt:lpstr>
      <vt:lpstr>Ridesharing Services</vt:lpstr>
      <vt:lpstr>Requirement Analyses: Drivers</vt:lpstr>
      <vt:lpstr>Requirement Analyses: Passengers</vt:lpstr>
      <vt:lpstr>Requirement Analyses</vt:lpstr>
      <vt:lpstr>Requirement Analyses</vt:lpstr>
      <vt:lpstr>Requirement Analyses</vt:lpstr>
      <vt:lpstr>Challenges in Ridesharing Services</vt:lpstr>
      <vt:lpstr>Challenges in Ridesharing Services</vt:lpstr>
      <vt:lpstr>Outline</vt:lpstr>
      <vt:lpstr>Related Work-I</vt:lpstr>
      <vt:lpstr>Related Work-II</vt:lpstr>
      <vt:lpstr>Related Work-III</vt:lpstr>
      <vt:lpstr>Related Work-IV</vt:lpstr>
      <vt:lpstr>Related Work-V</vt:lpstr>
      <vt:lpstr>Outline</vt:lpstr>
      <vt:lpstr>Preprocessing</vt:lpstr>
      <vt:lpstr>Basic Solution: Drivers</vt:lpstr>
      <vt:lpstr>Basic Solution: Passengers</vt:lpstr>
      <vt:lpstr>Scalable Solution</vt:lpstr>
      <vt:lpstr>Scalable Solution: Server Y</vt:lpstr>
      <vt:lpstr>Processing a driver’s request</vt:lpstr>
      <vt:lpstr>Self-adjusting the number of Y(split)</vt:lpstr>
      <vt:lpstr>Self-adjusting the number of Y(merge)</vt:lpstr>
      <vt:lpstr>An example of adjustment</vt:lpstr>
      <vt:lpstr>Outline</vt:lpstr>
      <vt:lpstr>Conclusions</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beihong</cp:lastModifiedBy>
  <cp:revision>107</cp:revision>
  <dcterms:modified xsi:type="dcterms:W3CDTF">2012-09-07T01:04:19Z</dcterms:modified>
</cp:coreProperties>
</file>