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8" r:id="rId3"/>
    <p:sldId id="354" r:id="rId4"/>
    <p:sldId id="339" r:id="rId5"/>
    <p:sldId id="299" r:id="rId6"/>
    <p:sldId id="404" r:id="rId7"/>
    <p:sldId id="417" r:id="rId8"/>
    <p:sldId id="423" r:id="rId9"/>
    <p:sldId id="357" r:id="rId10"/>
    <p:sldId id="396" r:id="rId11"/>
    <p:sldId id="405" r:id="rId12"/>
    <p:sldId id="411" r:id="rId13"/>
    <p:sldId id="368" r:id="rId14"/>
    <p:sldId id="400" r:id="rId15"/>
    <p:sldId id="424" r:id="rId16"/>
    <p:sldId id="409" r:id="rId17"/>
    <p:sldId id="370" r:id="rId18"/>
    <p:sldId id="309" r:id="rId19"/>
    <p:sldId id="343" r:id="rId20"/>
    <p:sldId id="415" r:id="rId21"/>
    <p:sldId id="416" r:id="rId22"/>
    <p:sldId id="376" r:id="rId23"/>
    <p:sldId id="374" r:id="rId24"/>
    <p:sldId id="425" r:id="rId25"/>
    <p:sldId id="377" r:id="rId26"/>
    <p:sldId id="426" r:id="rId27"/>
    <p:sldId id="427" r:id="rId28"/>
    <p:sldId id="428" r:id="rId29"/>
    <p:sldId id="429" r:id="rId30"/>
    <p:sldId id="380" r:id="rId31"/>
    <p:sldId id="382" r:id="rId32"/>
    <p:sldId id="321" r:id="rId33"/>
    <p:sldId id="381" r:id="rId34"/>
    <p:sldId id="322" r:id="rId35"/>
    <p:sldId id="430" r:id="rId36"/>
    <p:sldId id="431" r:id="rId37"/>
    <p:sldId id="432" r:id="rId38"/>
    <p:sldId id="433" r:id="rId39"/>
    <p:sldId id="434" r:id="rId40"/>
    <p:sldId id="387" r:id="rId41"/>
    <p:sldId id="388" r:id="rId42"/>
    <p:sldId id="288" r:id="rId43"/>
    <p:sldId id="290" r:id="rId44"/>
    <p:sldId id="389" r:id="rId45"/>
  </p:sldIdLst>
  <p:sldSz cx="9144000" cy="6858000" type="screen4x3"/>
  <p:notesSz cx="99060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53"/>
    <p:restoredTop sz="64429" autoAdjust="0"/>
  </p:normalViewPr>
  <p:slideViewPr>
    <p:cSldViewPr>
      <p:cViewPr>
        <p:scale>
          <a:sx n="80" d="100"/>
          <a:sy n="80" d="100"/>
        </p:scale>
        <p:origin x="-162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0225" y="0"/>
            <a:ext cx="42941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B668E24-FCAC-48BD-BCB6-7A5F223BB84E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0225" y="6453188"/>
            <a:ext cx="42941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D1FBE1B-29AE-4339-849D-CD566A3E1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75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0225" y="0"/>
            <a:ext cx="42941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47D6093-0172-4E58-AD79-77346FC7BA51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0225" y="6453188"/>
            <a:ext cx="42941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59F18DA-1F02-4ADF-A792-04E6F24E7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547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45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26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22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20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73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041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71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3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9088" marR="0" lvl="0" indent="-319088" algn="l" defTabSz="914400" rtl="0" eaLnBrk="0" fontAlgn="ctr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95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478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27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018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2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740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34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281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1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25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416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169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354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24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61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721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586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578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1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5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200" i="0" kern="1200" baseline="0" dirty="0" smtClean="0">
              <a:solidFill>
                <a:schemeClr val="tx1"/>
              </a:solidFill>
              <a:latin typeface="Courier"/>
              <a:ea typeface="+mn-ea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43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15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15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F18DA-1F02-4ADF-A792-04E6F24E79D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55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6216C3-4A64-46EE-8F9D-C1AAFFBEB1E8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4DB890-8CE7-4054-A337-56F708724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9306-7BCF-451E-9371-5B2BA91BF239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3378-4AB7-49A0-B24E-677FCF85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3DC8A-2B08-44D9-AB26-B7098F2F2CD4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12545-D2BC-48FF-8359-D588F6EA2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D5699-46AD-46E6-8BF3-5CDCC6E7F404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6AA5-844A-4068-9E4C-19ECED086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FD193-AC1A-4412-BD35-03962F5185BF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49D7-92F2-4DCD-9345-4A1D8BAD4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7C489-4606-4B80-A215-82F59C268DFC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31B4BB-4505-4441-82E3-D62181CB8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FF3C7A-2E20-4C1B-A172-FD6B19533EF2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911EE7-8CB0-4191-838E-8BBCF6538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8342AF-7897-41A4-9B72-CFA9697BE8E9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2837F9-5799-4885-97E8-E0A84361B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4292F-3818-4F8B-88DF-65A4D9F35968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AAF7C-3494-4A0D-A120-41AAE0BF4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24ED8-A542-498C-86BE-D234DBAEF28F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A58F7A5-96C1-4EF2-AABF-F0A7FB0C9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0383A-86F4-4875-A38B-17665C4751BE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689DA-8706-4D3A-B722-81AD2F278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FD4289-E003-435B-880F-30466DF47482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6E4962A-7993-46D6-88C4-13EF4BCBA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42CB5D-A292-428D-8259-F6716DEFABCF}" type="datetime1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E71810-7AA0-4BAC-808A-A25452BC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7" r:id="rId2"/>
    <p:sldLayoutId id="2147483693" r:id="rId3"/>
    <p:sldLayoutId id="2147483694" r:id="rId4"/>
    <p:sldLayoutId id="2147483695" r:id="rId5"/>
    <p:sldLayoutId id="2147483688" r:id="rId6"/>
    <p:sldLayoutId id="2147483696" r:id="rId7"/>
    <p:sldLayoutId id="2147483689" r:id="rId8"/>
    <p:sldLayoutId id="2147483697" r:id="rId9"/>
    <p:sldLayoutId id="2147483690" r:id="rId10"/>
    <p:sldLayoutId id="2147483698" r:id="rId11"/>
    <p:sldLayoutId id="21474836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785786" y="1928802"/>
            <a:ext cx="7581900" cy="1828800"/>
          </a:xfrm>
        </p:spPr>
        <p:txBody>
          <a:bodyPr/>
          <a:lstStyle/>
          <a:p>
            <a:pPr algn="ctr" eaLnBrk="1" hangingPunct="1"/>
            <a:r>
              <a:rPr lang="en-US" altLang="zh-TW" sz="4000" cap="none" dirty="0" smtClean="0">
                <a:solidFill>
                  <a:srgbClr val="000000"/>
                </a:solidFill>
              </a:rPr>
              <a:t>Efficient Top-</a:t>
            </a:r>
            <a:r>
              <a:rPr lang="en-US" altLang="zh-TW" sz="4000" i="1" cap="none" dirty="0" smtClean="0">
                <a:solidFill>
                  <a:srgbClr val="000000"/>
                </a:solidFill>
              </a:rPr>
              <a:t>k</a:t>
            </a:r>
            <a:r>
              <a:rPr lang="en-US" altLang="zh-TW" sz="4000" cap="none" dirty="0" smtClean="0">
                <a:solidFill>
                  <a:srgbClr val="000000"/>
                </a:solidFill>
              </a:rPr>
              <a:t> Subscription Matching for Location-Aware Publish/Subscribe</a:t>
            </a:r>
            <a:endParaRPr lang="en-US" altLang="zh-CN" cap="none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1524000"/>
            <a:ext cx="4800600" cy="762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7728" y="4495800"/>
            <a:ext cx="7924800" cy="1524000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600" dirty="0">
                <a:solidFill>
                  <a:srgbClr val="FF0000"/>
                </a:solidFill>
              </a:rPr>
              <a:t>Jiafeng </a:t>
            </a:r>
            <a:r>
              <a:rPr lang="en-US" sz="2600" dirty="0" smtClean="0">
                <a:solidFill>
                  <a:srgbClr val="FF0000"/>
                </a:solidFill>
              </a:rPr>
              <a:t>H</a:t>
            </a:r>
            <a:r>
              <a:rPr lang="en-US" altLang="zh-CN" sz="2600" dirty="0" smtClean="0">
                <a:solidFill>
                  <a:srgbClr val="FF0000"/>
                </a:solidFill>
              </a:rPr>
              <a:t>u</a:t>
            </a:r>
            <a:r>
              <a:rPr lang="en-US" altLang="zh-CN" sz="2600" baseline="30000" dirty="0" smtClean="0">
                <a:solidFill>
                  <a:schemeClr val="tx2"/>
                </a:solidFill>
              </a:rPr>
              <a:t>1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,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sz="2600" b="0" dirty="0" err="1" smtClean="0">
                <a:solidFill>
                  <a:schemeClr val="tx2"/>
                </a:solidFill>
                <a:latin typeface="+mn-lt"/>
                <a:ea typeface="+mn-ea"/>
              </a:rPr>
              <a:t>Reynold</a:t>
            </a:r>
            <a:r>
              <a:rPr lang="en-US" sz="2600" b="0" dirty="0" smtClean="0">
                <a:solidFill>
                  <a:schemeClr val="tx2"/>
                </a:solidFill>
                <a:latin typeface="+mn-lt"/>
                <a:ea typeface="+mn-ea"/>
              </a:rPr>
              <a:t> Cheng</a:t>
            </a:r>
            <a:r>
              <a:rPr lang="en-US" altLang="zh-CN" sz="2600" baseline="30000" dirty="0">
                <a:solidFill>
                  <a:schemeClr val="tx2"/>
                </a:solidFill>
              </a:rPr>
              <a:t>1</a:t>
            </a:r>
            <a:r>
              <a:rPr lang="en-US" altLang="zh-CN" sz="2600" b="0" dirty="0" smtClean="0">
                <a:solidFill>
                  <a:schemeClr val="tx2"/>
                </a:solidFill>
                <a:latin typeface="+mn-lt"/>
                <a:ea typeface="+mn-ea"/>
              </a:rPr>
              <a:t>,</a:t>
            </a:r>
            <a:r>
              <a:rPr lang="zh-CN" altLang="en-US" sz="2600" b="0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sz="2600" b="0" dirty="0" err="1" smtClean="0">
                <a:solidFill>
                  <a:schemeClr val="tx2"/>
                </a:solidFill>
                <a:latin typeface="+mn-lt"/>
                <a:ea typeface="+mn-ea"/>
              </a:rPr>
              <a:t>Dingming</a:t>
            </a:r>
            <a:r>
              <a:rPr lang="zh-CN" altLang="en-US" sz="2600" b="0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  <a:latin typeface="+mn-lt"/>
                <a:ea typeface="+mn-ea"/>
              </a:rPr>
              <a:t>Wu</a:t>
            </a:r>
            <a:r>
              <a:rPr lang="en-US" altLang="zh-CN" sz="2600" baseline="30000" dirty="0">
                <a:solidFill>
                  <a:schemeClr val="tx2"/>
                </a:solidFill>
              </a:rPr>
              <a:t>1</a:t>
            </a:r>
            <a:r>
              <a:rPr lang="en-US" altLang="zh-CN" sz="2600" b="0" dirty="0" smtClean="0">
                <a:solidFill>
                  <a:schemeClr val="tx2"/>
                </a:solidFill>
                <a:latin typeface="+mn-lt"/>
                <a:ea typeface="+mn-ea"/>
              </a:rPr>
              <a:t>,</a:t>
            </a:r>
            <a:r>
              <a:rPr lang="zh-CN" altLang="en-US" sz="2600" b="0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sz="2600" b="0" dirty="0" err="1" smtClean="0">
                <a:solidFill>
                  <a:schemeClr val="tx2"/>
                </a:solidFill>
                <a:latin typeface="+mn-lt"/>
                <a:ea typeface="+mn-ea"/>
              </a:rPr>
              <a:t>Beihong</a:t>
            </a:r>
            <a:r>
              <a:rPr lang="zh-CN" altLang="en-US" sz="2600" b="0" dirty="0" smtClean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  <a:latin typeface="+mn-lt"/>
                <a:ea typeface="+mn-ea"/>
              </a:rPr>
              <a:t>Jin</a:t>
            </a:r>
            <a:r>
              <a:rPr lang="en-US" altLang="zh-CN" sz="2600" baseline="30000" dirty="0" smtClean="0">
                <a:solidFill>
                  <a:schemeClr val="tx2"/>
                </a:solidFill>
              </a:rPr>
              <a:t>2</a:t>
            </a:r>
            <a:endParaRPr lang="en-US" sz="2600" b="0" dirty="0">
              <a:solidFill>
                <a:schemeClr val="tx2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altLang="zh-CN" sz="2600" b="0" baseline="30000" dirty="0" smtClean="0">
                <a:solidFill>
                  <a:schemeClr val="tx2"/>
                </a:solidFill>
              </a:rPr>
              <a:t>1</a:t>
            </a:r>
            <a:r>
              <a:rPr lang="en-US" sz="2600" b="0" dirty="0" smtClean="0">
                <a:solidFill>
                  <a:schemeClr val="tx2"/>
                </a:solidFill>
              </a:rPr>
              <a:t>University </a:t>
            </a:r>
            <a:r>
              <a:rPr lang="en-US" sz="2600" b="0" dirty="0">
                <a:solidFill>
                  <a:schemeClr val="tx2"/>
                </a:solidFill>
              </a:rPr>
              <a:t>of Hong </a:t>
            </a:r>
            <a:r>
              <a:rPr lang="en-US" sz="2600" b="0" dirty="0" smtClean="0">
                <a:solidFill>
                  <a:schemeClr val="tx2"/>
                </a:solidFill>
              </a:rPr>
              <a:t>Kong</a:t>
            </a:r>
            <a:endParaRPr lang="zh-CN" altLang="en-US" sz="2600" b="0" dirty="0" smtClean="0">
              <a:solidFill>
                <a:schemeClr val="tx2"/>
              </a:solidFill>
            </a:endParaRP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r>
              <a:rPr lang="en-US" altLang="zh-CN" sz="2600" b="0" baseline="30000" dirty="0" smtClean="0">
                <a:solidFill>
                  <a:schemeClr val="tx2"/>
                </a:solidFill>
              </a:rPr>
              <a:t>2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Institute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of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Software,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Chinese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Academy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of</a:t>
            </a:r>
            <a:r>
              <a:rPr lang="zh-CN" altLang="en-US" sz="26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600" b="0" dirty="0" smtClean="0">
                <a:solidFill>
                  <a:schemeClr val="tx2"/>
                </a:solidFill>
              </a:rPr>
              <a:t>Sciences</a:t>
            </a:r>
            <a:endParaRPr lang="en-US" sz="2600" b="0" dirty="0">
              <a:solidFill>
                <a:schemeClr val="tx2"/>
              </a:solidFill>
            </a:endParaRPr>
          </a:p>
        </p:txBody>
      </p:sp>
      <p:pic>
        <p:nvPicPr>
          <p:cNvPr id="16389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313" y="228600"/>
            <a:ext cx="49498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 advTm="11376"/>
    </mc:Choice>
    <mc:Fallback>
      <p:transition spd="slow" advTm="113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6553200" y="3276600"/>
            <a:ext cx="1295400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云形 45"/>
          <p:cNvSpPr/>
          <p:nvPr/>
        </p:nvSpPr>
        <p:spPr bwMode="auto">
          <a:xfrm>
            <a:off x="0" y="1600200"/>
            <a:ext cx="3048000" cy="17640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7504" y="206152"/>
            <a:ext cx="8928992" cy="990600"/>
          </a:xfrm>
        </p:spPr>
        <p:txBody>
          <a:bodyPr/>
          <a:lstStyle/>
          <a:p>
            <a:pPr algn="ctr" eaLnBrk="1" hangingPunct="1"/>
            <a:r>
              <a:rPr lang="en-US" altLang="zh-CN" sz="3600" dirty="0" smtClean="0"/>
              <a:t>Targeted Advertising (</a:t>
            </a:r>
            <a:r>
              <a:rPr lang="en-US" sz="3600" dirty="0" smtClean="0"/>
              <a:t>A Billion-dollar Industry</a:t>
            </a:r>
            <a:r>
              <a:rPr lang="en-US" altLang="zh-CN" sz="36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6D77A8-2FF4-464D-A59C-2A306B97438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946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764000"/>
            <a:ext cx="81534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3426" y="3985900"/>
            <a:ext cx="1175771" cy="523220"/>
          </a:xfrm>
          <a:prstGeom prst="rect">
            <a:avLst/>
          </a:prstGeom>
          <a:solidFill>
            <a:srgbClr val="694C84"/>
          </a:solidFill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01D3A"/>
                </a:solidFill>
                <a:latin typeface="+mj-lt"/>
              </a:rPr>
              <a:t>Broker</a:t>
            </a:r>
            <a:endParaRPr lang="zh-CN" altLang="en-US" sz="2800" dirty="0">
              <a:solidFill>
                <a:srgbClr val="001D3A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397" y="3327375"/>
            <a:ext cx="189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</a:rPr>
              <a:t>Subscriptions</a:t>
            </a:r>
            <a:endParaRPr lang="zh-CN" altLang="en-US" sz="20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28" name="上箭头 32"/>
          <p:cNvSpPr/>
          <p:nvPr/>
        </p:nvSpPr>
        <p:spPr bwMode="auto">
          <a:xfrm rot="10800000">
            <a:off x="3886197" y="3101399"/>
            <a:ext cx="1143000" cy="720000"/>
          </a:xfrm>
          <a:prstGeom prst="upArrow">
            <a:avLst>
              <a:gd name="adj1" fmla="val 4102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楷体_GB2312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797" y="3135600"/>
            <a:ext cx="33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1D3A"/>
                </a:solidFill>
                <a:latin typeface="+mj-lt"/>
                <a:ea typeface="+mn-ea"/>
              </a:rPr>
              <a:t>Advertising Campaign</a:t>
            </a:r>
            <a:endParaRPr lang="zh-CN" altLang="en-US" sz="2800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4113773" y="2297400"/>
            <a:ext cx="610627" cy="5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1D3A"/>
                </a:solidFill>
              </a:rPr>
              <a:t>…</a:t>
            </a:r>
            <a:endParaRPr lang="zh-CN" altLang="en-US" sz="4000" dirty="0">
              <a:solidFill>
                <a:srgbClr val="001D3A"/>
              </a:solidFill>
            </a:endParaRPr>
          </a:p>
        </p:txBody>
      </p:sp>
      <p:sp>
        <p:nvSpPr>
          <p:cNvPr id="32" name="矩形 30"/>
          <p:cNvSpPr/>
          <p:nvPr/>
        </p:nvSpPr>
        <p:spPr bwMode="auto">
          <a:xfrm>
            <a:off x="2438397" y="2297400"/>
            <a:ext cx="1676400" cy="655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1D3A"/>
                </a:solidFill>
                <a:effectLst/>
                <a:latin typeface="+mj-lt"/>
                <a:ea typeface="楷体_GB2312" pitchFamily="49" charset="-122"/>
              </a:rPr>
              <a:t>Advertiser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37" name="矩形 30"/>
          <p:cNvSpPr/>
          <p:nvPr/>
        </p:nvSpPr>
        <p:spPr bwMode="auto">
          <a:xfrm>
            <a:off x="4800597" y="2297400"/>
            <a:ext cx="1822192" cy="655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rgbClr val="001D3A"/>
                </a:solidFill>
                <a:ea typeface="楷体_GB2312" pitchFamily="49" charset="-122"/>
              </a:rPr>
              <a:t>E.g.</a:t>
            </a:r>
            <a:r>
              <a:rPr kumimoji="1" lang="zh-CN" altLang="en-US" dirty="0">
                <a:solidFill>
                  <a:srgbClr val="001D3A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1D3A"/>
                </a:solidFill>
                <a:ea typeface="楷体_GB2312" pitchFamily="49" charset="-122"/>
              </a:rPr>
              <a:t>restaurant</a:t>
            </a:r>
            <a:endParaRPr kumimoji="1" lang="zh-CN" altLang="en-US" dirty="0">
              <a:solidFill>
                <a:srgbClr val="001D3A"/>
              </a:solidFill>
              <a:ea typeface="楷体_GB2312" pitchFamily="49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1840200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Advertisement (BE):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pic>
        <p:nvPicPr>
          <p:cNvPr id="41" name="Picture 3" descr="C:\Users\Hujiafeng\Dropbox\近期工作\胡佳锋毕设文档\中期\Tahoo-Advertising-solution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64000"/>
            <a:ext cx="924186" cy="5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Hujiafeng\Dropbox\近期工作\胡佳锋毕设文档\中期\下载 (1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21200"/>
            <a:ext cx="725772" cy="4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Hujiafeng\Dropbox\近期工作\胡佳锋毕设文档\中期\下载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64000"/>
            <a:ext cx="966435" cy="2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Hujiafeng\Dropbox\近期工作\胡佳锋毕设文档\中期\facebook-advertising-tip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87800"/>
            <a:ext cx="1219200" cy="56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jhu\Dropbox\DB Group-Seminar\4-27-hujiafeng\doubleclick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96200" y="2449800"/>
            <a:ext cx="1371600" cy="47573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943531" y="2830800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(Location)</a:t>
            </a:r>
            <a:endParaRPr lang="zh-CN" altLang="en-US" sz="160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云形 24"/>
          <p:cNvSpPr/>
          <p:nvPr/>
        </p:nvSpPr>
        <p:spPr bwMode="auto">
          <a:xfrm>
            <a:off x="6553200" y="4964401"/>
            <a:ext cx="2590800" cy="1656000"/>
          </a:xfrm>
          <a:prstGeom prst="cloud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9153" y="5507940"/>
            <a:ext cx="9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(age=34)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6924" y="5219908"/>
            <a:ext cx="18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(credit-score=1600)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39" name="云形 4"/>
          <p:cNvSpPr/>
          <p:nvPr/>
        </p:nvSpPr>
        <p:spPr bwMode="auto">
          <a:xfrm>
            <a:off x="0" y="4578935"/>
            <a:ext cx="2791868" cy="1679529"/>
          </a:xfrm>
          <a:prstGeom prst="cloud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25837" y="5355806"/>
            <a:ext cx="734167" cy="54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1D3A"/>
                </a:solidFill>
              </a:rPr>
              <a:t>…</a:t>
            </a:r>
            <a:endParaRPr lang="zh-CN" altLang="en-US" sz="4000" dirty="0">
              <a:solidFill>
                <a:srgbClr val="001D3A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111" y="5052268"/>
            <a:ext cx="9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(age=24)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6028" y="5557415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(Current location)</a:t>
            </a:r>
            <a:endParaRPr lang="zh-CN" altLang="en-US" sz="160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025" y="4809024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(credit-score=812)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387" y="5309086"/>
            <a:ext cx="1705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</a:t>
            </a:r>
            <a:r>
              <a:rPr lang="en-US" altLang="zh-CN" sz="1600" dirty="0" err="1" smtClean="0">
                <a:solidFill>
                  <a:srgbClr val="001D3A"/>
                </a:solidFill>
                <a:latin typeface="+mj-lt"/>
              </a:rPr>
              <a:t>Num</a:t>
            </a:r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-visited=20)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8200" y="6331535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  <a:ea typeface="+mn-ea"/>
              </a:rPr>
              <a:t>Event</a:t>
            </a:r>
            <a:endParaRPr lang="zh-CN" altLang="en-US" sz="36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2" name="上箭头 7"/>
          <p:cNvSpPr/>
          <p:nvPr/>
        </p:nvSpPr>
        <p:spPr bwMode="auto">
          <a:xfrm>
            <a:off x="3810000" y="4507200"/>
            <a:ext cx="1247066" cy="828000"/>
          </a:xfrm>
          <a:prstGeom prst="upArrow">
            <a:avLst>
              <a:gd name="adj1" fmla="val 41022"/>
              <a:gd name="adj2" fmla="val 50000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735800"/>
            <a:ext cx="20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1D3A"/>
                </a:solidFill>
                <a:latin typeface="+mj-lt"/>
                <a:ea typeface="+mn-ea"/>
              </a:rPr>
              <a:t>User Profiles</a:t>
            </a:r>
            <a:endParaRPr lang="zh-CN" altLang="en-US" sz="2800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4" name="矩形 1"/>
          <p:cNvSpPr/>
          <p:nvPr/>
        </p:nvSpPr>
        <p:spPr bwMode="auto">
          <a:xfrm>
            <a:off x="2452262" y="5569535"/>
            <a:ext cx="1738738" cy="712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1D3A"/>
                </a:solidFill>
                <a:effectLst/>
                <a:latin typeface="+mj-lt"/>
                <a:ea typeface="楷体_GB2312" pitchFamily="49" charset="-122"/>
              </a:rPr>
              <a:t>Mobile User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09056" y="6096000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(Current location)</a:t>
            </a:r>
            <a:endParaRPr lang="zh-CN" altLang="en-US" sz="160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0" y="6336000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  <a:ea typeface="+mn-ea"/>
              </a:rPr>
              <a:t>Event</a:t>
            </a:r>
            <a:endParaRPr lang="zh-CN" altLang="en-US" sz="24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9" name="矩形 1"/>
          <p:cNvSpPr/>
          <p:nvPr/>
        </p:nvSpPr>
        <p:spPr bwMode="auto">
          <a:xfrm>
            <a:off x="4662062" y="5569535"/>
            <a:ext cx="1738738" cy="712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1D3A"/>
                </a:solidFill>
                <a:effectLst/>
                <a:latin typeface="+mj-lt"/>
                <a:ea typeface="楷体_GB2312" pitchFamily="49" charset="-122"/>
              </a:rPr>
              <a:t>Mobile User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60" name="环形箭头 11"/>
          <p:cNvSpPr/>
          <p:nvPr/>
        </p:nvSpPr>
        <p:spPr bwMode="auto">
          <a:xfrm rot="2660645">
            <a:off x="4146530" y="4082422"/>
            <a:ext cx="1811332" cy="17875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572170"/>
              <a:gd name="adj5" fmla="val 13478"/>
            </a:avLst>
          </a:prstGeom>
          <a:solidFill>
            <a:srgbClr val="694C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环形箭头 36"/>
          <p:cNvSpPr/>
          <p:nvPr/>
        </p:nvSpPr>
        <p:spPr bwMode="auto">
          <a:xfrm rot="8139355" flipV="1">
            <a:off x="2927329" y="4112245"/>
            <a:ext cx="1811332" cy="1787533"/>
          </a:xfrm>
          <a:prstGeom prst="circularArrow">
            <a:avLst>
              <a:gd name="adj1" fmla="val 12500"/>
              <a:gd name="adj2" fmla="val 1206459"/>
              <a:gd name="adj3" fmla="val 20457681"/>
              <a:gd name="adj4" fmla="val 13572170"/>
              <a:gd name="adj5" fmla="val 13478"/>
            </a:avLst>
          </a:prstGeom>
          <a:solidFill>
            <a:srgbClr val="694C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8200" y="4491335"/>
            <a:ext cx="2338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alibri (Body)"/>
              </a:rPr>
              <a:t>(Top-</a:t>
            </a:r>
            <a:r>
              <a:rPr lang="en-US" altLang="zh-CN" sz="1600" i="1" dirty="0" smtClean="0">
                <a:solidFill>
                  <a:srgbClr val="FF0000"/>
                </a:solidFill>
                <a:latin typeface="Calibri (Body)"/>
              </a:rPr>
              <a:t>k</a:t>
            </a:r>
            <a:r>
              <a:rPr lang="en-US" altLang="zh-CN" sz="1600" dirty="0" smtClean="0">
                <a:solidFill>
                  <a:srgbClr val="FF0000"/>
                </a:solidFill>
                <a:latin typeface="Calibri (Body)"/>
              </a:rPr>
              <a:t> Relevant Ads)</a:t>
            </a:r>
            <a:endParaRPr lang="zh-CN" altLang="en-US" sz="1600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63" name="椭圆形标注 16"/>
          <p:cNvSpPr/>
          <p:nvPr/>
        </p:nvSpPr>
        <p:spPr bwMode="auto">
          <a:xfrm>
            <a:off x="6324600" y="3429000"/>
            <a:ext cx="1224136" cy="649188"/>
          </a:xfrm>
          <a:prstGeom prst="wedgeEllipseCallout">
            <a:avLst>
              <a:gd name="adj1" fmla="val -52946"/>
              <a:gd name="adj2" fmla="val 109850"/>
            </a:avLst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rPr>
              <a:t>Ads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043201" y="5791200"/>
            <a:ext cx="1432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(gender=male)</a:t>
            </a:r>
            <a:endParaRPr lang="zh-CN" altLang="en-US" sz="1600" baseline="-25000" dirty="0">
              <a:latin typeface="+mj-lt"/>
            </a:endParaRPr>
          </a:p>
        </p:txBody>
      </p:sp>
      <p:pic>
        <p:nvPicPr>
          <p:cNvPr id="56" name="Picture 3" descr="C:\Users\jhu\Dropbox\DB Group-Seminar\4-27-hujiafeng\Smartphone.jpg"/>
          <p:cNvPicPr>
            <a:picLocks noChangeAspect="1" noChangeArrowheads="1"/>
          </p:cNvPicPr>
          <p:nvPr/>
        </p:nvPicPr>
        <p:blipFill>
          <a:blip r:embed="rId9" cstate="print"/>
          <a:srcRect l="25000"/>
          <a:stretch>
            <a:fillRect/>
          </a:stretch>
        </p:blipFill>
        <p:spPr bwMode="auto">
          <a:xfrm>
            <a:off x="4071934" y="6072206"/>
            <a:ext cx="642942" cy="643571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989081" y="2071777"/>
            <a:ext cx="123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(18&lt;age&lt;35)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229" y="2339846"/>
            <a:ext cx="18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(credit-score&gt;1000)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8184" y="2602200"/>
            <a:ext cx="1705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</a:t>
            </a:r>
            <a:r>
              <a:rPr lang="en-US" altLang="zh-CN" sz="1600" dirty="0" err="1" smtClean="0">
                <a:solidFill>
                  <a:srgbClr val="001D3A"/>
                </a:solidFill>
                <a:latin typeface="+mj-lt"/>
              </a:rPr>
              <a:t>Num</a:t>
            </a:r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-visited&gt;18)</a:t>
            </a:r>
            <a:endParaRPr lang="zh-CN" altLang="en-US" sz="1600" baseline="-250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48"/>
    </mc:Choice>
    <mc:Fallback>
      <p:transition spd="slow" advTm="2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8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D9EF1A5-6295-413A-BD69-0FC45F0254C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5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7714711" cy="5334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9906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Location-based Targeted Advertising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0166" y="2214554"/>
            <a:ext cx="928694" cy="35719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500166" y="3286124"/>
            <a:ext cx="928694" cy="85725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643042" y="4643446"/>
            <a:ext cx="714380" cy="85725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249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337"/>
    </mc:Choice>
    <mc:Fallback>
      <p:transition spd="slow" advTm="15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204311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This feature recently </a:t>
            </a:r>
            <a:r>
              <a:rPr lang="en-US" altLang="zh-CN" sz="2800" dirty="0" smtClean="0"/>
              <a:t>has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appear</a:t>
            </a:r>
            <a:r>
              <a:rPr lang="en-US" altLang="zh-CN" sz="2800" dirty="0" smtClean="0"/>
              <a:t>ed</a:t>
            </a:r>
            <a:r>
              <a:rPr lang="en-US" sz="2800" dirty="0" smtClean="0"/>
              <a:t> in Apple’s iOS 8</a:t>
            </a:r>
          </a:p>
          <a:p>
            <a:pPr lvl="1" eaLnBrk="1" hangingPunct="1"/>
            <a:r>
              <a:rPr lang="en-US" altLang="zh-CN" sz="2500" dirty="0"/>
              <a:t>S</a:t>
            </a:r>
            <a:r>
              <a:rPr lang="en-US" sz="2500" dirty="0" smtClean="0"/>
              <a:t>how a picture of an app in the lock screen based on the user’s location and other information</a:t>
            </a:r>
            <a:endParaRPr lang="en-US" altLang="zh-CN" sz="2500" dirty="0" smtClean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7E67DB-5DBD-459D-87BE-E9FBDFB98F1A}" type="slidenum">
              <a:rPr lang="zh-TW" altLang="en-US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3999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Location-based App Recommendation</a:t>
            </a:r>
          </a:p>
        </p:txBody>
      </p:sp>
      <p:pic>
        <p:nvPicPr>
          <p:cNvPr id="5" name="Picture 2" descr="C:\Users\jhu\Dropbox\DB Group-Seminar\4-27-hujiafeng\starbuc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071942"/>
            <a:ext cx="1785950" cy="1114779"/>
          </a:xfrm>
          <a:prstGeom prst="rect">
            <a:avLst/>
          </a:prstGeom>
          <a:noFill/>
        </p:spPr>
      </p:pic>
      <p:pic>
        <p:nvPicPr>
          <p:cNvPr id="7" name="Picture 3" descr="C:\Users\jhu\Dropbox\DB Group-Seminar\4-27-hujiafeng\locationaler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1920" y="2564904"/>
            <a:ext cx="4731644" cy="417646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84168" y="6213698"/>
            <a:ext cx="571504" cy="597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825"/>
    </mc:Choice>
    <mc:Fallback>
      <p:transition spd="slow" advTm="228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679B12-6302-4CBD-94B2-D51DEF93889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Problem Formalization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dirty="0" smtClean="0"/>
              <a:t>Data Model</a:t>
            </a:r>
          </a:p>
          <a:p>
            <a:pPr lvl="1" eaLnBrk="1" hangingPunct="1">
              <a:defRPr/>
            </a:pPr>
            <a:r>
              <a:rPr lang="en-US" altLang="zh-CN" dirty="0" smtClean="0"/>
              <a:t>Problem Definition</a:t>
            </a:r>
          </a:p>
          <a:p>
            <a:pPr eaLnBrk="1" hangingPunct="1">
              <a:defRPr/>
            </a:pPr>
            <a:r>
              <a:rPr lang="en-US" altLang="zh-CN" dirty="0"/>
              <a:t>R</a:t>
            </a:r>
            <a:r>
              <a:rPr lang="en-US" altLang="zh-CN" baseline="30000" dirty="0"/>
              <a:t>I</a:t>
            </a:r>
            <a:r>
              <a:rPr lang="en-US" altLang="zh-CN" dirty="0"/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/>
              <a:t>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799AA6-0FCD-4254-8FC9-A1B3BDD970EF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628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775" y="1600200"/>
                <a:ext cx="8153400" cy="4133056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3200" b="1" dirty="0" smtClean="0"/>
                  <a:t>Subscription</a:t>
                </a:r>
                <a:r>
                  <a:rPr lang="en-US" altLang="zh-TW" sz="3200" dirty="0" smtClean="0"/>
                  <a:t>    </a:t>
                </a:r>
                <a:r>
                  <a:rPr lang="en-US" altLang="zh-TW" sz="2800" dirty="0" smtClean="0"/>
                  <a:t>s: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l-GR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𝑙𝑜𝑐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l-GR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l-GR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altLang="zh-TW" sz="2800" dirty="0" smtClean="0"/>
                  <a:t>)</a:t>
                </a:r>
              </a:p>
              <a:p>
                <a:pPr lvl="1" eaLnBrk="1" hangingPunct="1"/>
                <a:r>
                  <a:rPr lang="en-US" sz="2800" dirty="0" smtClean="0"/>
                  <a:t>Boolean expression </a:t>
                </a:r>
                <a:r>
                  <a:rPr lang="el-GR" altLang="zh-TW" dirty="0" smtClean="0"/>
                  <a:t>Ω</a:t>
                </a:r>
                <a:r>
                  <a:rPr lang="en-US" altLang="zh-TW" dirty="0" smtClean="0"/>
                  <a:t>: </a:t>
                </a:r>
                <a:r>
                  <a:rPr lang="en-US" altLang="zh-CN" sz="2800" dirty="0"/>
                  <a:t>a conjunction of </a:t>
                </a:r>
                <a:r>
                  <a:rPr lang="en-US" altLang="zh-CN" sz="2800" dirty="0" smtClean="0"/>
                  <a:t>predicates</a:t>
                </a:r>
              </a:p>
              <a:p>
                <a:pPr lvl="2" eaLnBrk="1" hangingPunct="1"/>
                <a:r>
                  <a:rPr lang="en-US" altLang="zh-TW" dirty="0" smtClean="0">
                    <a:cs typeface="Times New Roman" pitchFamily="18" charset="0"/>
                  </a:rPr>
                  <a:t>attribute name, operator, value and weight</a:t>
                </a:r>
              </a:p>
              <a:p>
                <a:pPr lvl="1" eaLnBrk="1" hangingPunct="1"/>
                <a:r>
                  <a:rPr lang="en-US" altLang="zh-TW" i="1" dirty="0" err="1">
                    <a:cs typeface="Times New Roman" pitchFamily="18" charset="0"/>
                  </a:rPr>
                  <a:t>l</a:t>
                </a:r>
                <a:r>
                  <a:rPr lang="en-US" altLang="zh-TW" i="1" dirty="0" err="1" smtClean="0">
                    <a:cs typeface="Times New Roman" pitchFamily="18" charset="0"/>
                  </a:rPr>
                  <a:t>oc</a:t>
                </a:r>
                <a:r>
                  <a:rPr lang="en-US" altLang="zh-TW" dirty="0" smtClean="0">
                    <a:cs typeface="Times New Roman" pitchFamily="18" charset="0"/>
                  </a:rPr>
                  <a:t>:</a:t>
                </a:r>
                <a:r>
                  <a:rPr lang="zh-CN" altLang="en-US" i="1" dirty="0" smtClean="0">
                    <a:cs typeface="Times New Roman" pitchFamily="18" charset="0"/>
                  </a:rPr>
                  <a:t> </a:t>
                </a:r>
                <a:r>
                  <a:rPr lang="en-US" altLang="zh-TW" dirty="0" smtClean="0">
                    <a:cs typeface="Times New Roman" pitchFamily="18" charset="0"/>
                  </a:rPr>
                  <a:t>(</a:t>
                </a:r>
                <a:r>
                  <a:rPr lang="en-US" altLang="zh-TW" i="1" dirty="0" smtClean="0">
                    <a:cs typeface="Times New Roman" pitchFamily="18" charset="0"/>
                  </a:rPr>
                  <a:t>lat</a:t>
                </a:r>
                <a:r>
                  <a:rPr lang="en-US" altLang="zh-TW" dirty="0" smtClean="0">
                    <a:cs typeface="Times New Roman" pitchFamily="18" charset="0"/>
                  </a:rPr>
                  <a:t>, </a:t>
                </a:r>
                <a:r>
                  <a:rPr lang="en-US" altLang="zh-TW" i="1" dirty="0" err="1" smtClean="0">
                    <a:cs typeface="Times New Roman" pitchFamily="18" charset="0"/>
                  </a:rPr>
                  <a:t>lon</a:t>
                </a:r>
                <a:r>
                  <a:rPr lang="en-US" altLang="zh-TW" dirty="0" smtClean="0">
                    <a:cs typeface="Times New Roman" pitchFamily="18" charset="0"/>
                  </a:rPr>
                  <a:t>)</a:t>
                </a:r>
                <a:r>
                  <a:rPr lang="en-US" altLang="zh-TW" dirty="0" smtClean="0"/>
                  <a:t>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TW" dirty="0" smtClean="0"/>
                  <a:t>Tuning parameter</a:t>
                </a:r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range: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[0,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1]</a:t>
                </a:r>
                <a:endParaRPr lang="zh-CN" altLang="en-US" dirty="0" smtClean="0"/>
              </a:p>
              <a:p>
                <a:pPr lvl="2" eaLnBrk="1" hangingPunct="1"/>
                <a:r>
                  <a:rPr lang="en-US" altLang="zh-CN" dirty="0"/>
                  <a:t>T</a:t>
                </a:r>
                <a:r>
                  <a:rPr lang="en-US" dirty="0" smtClean="0"/>
                  <a:t>o </a:t>
                </a:r>
                <a:r>
                  <a:rPr lang="en-US" dirty="0"/>
                  <a:t>balance the relative importance of non-spatial and spatial similarity. </a:t>
                </a:r>
                <a:endParaRPr lang="en-US" altLang="zh-TW" dirty="0" smtClean="0"/>
              </a:p>
              <a:p>
                <a:pPr marL="319088" lvl="1" indent="-319088" eaLnBrk="1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</a:pPr>
                <a:r>
                  <a:rPr lang="en-US" altLang="zh-TW" sz="3200" b="1" dirty="0" smtClean="0"/>
                  <a:t>E.g.,</a:t>
                </a:r>
              </a:p>
            </p:txBody>
          </p:sp>
        </mc:Choice>
        <mc:Fallback>
          <p:sp>
            <p:nvSpPr>
              <p:cNvPr id="26628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775" y="1600200"/>
                <a:ext cx="8153400" cy="4133056"/>
              </a:xfrm>
              <a:blipFill rotWithShape="0">
                <a:blip r:embed="rId4"/>
                <a:stretch>
                  <a:fillRect l="-598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" y="5466184"/>
            <a:ext cx="8702040" cy="55626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99592" y="5733256"/>
            <a:ext cx="1872208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5856" y="5733256"/>
            <a:ext cx="194421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24128" y="5733256"/>
            <a:ext cx="230425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799AA6-0FCD-4254-8FC9-A1B3BDD970E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62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20574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Predicates with different types of operators can be converted into one-dimensional intervals [</a:t>
            </a:r>
            <a:r>
              <a:rPr lang="en-US" altLang="zh-TW" sz="2400" dirty="0" err="1" smtClean="0"/>
              <a:t>Sadoghi</a:t>
            </a:r>
            <a:r>
              <a:rPr lang="en-US" altLang="zh-TW" sz="2400" dirty="0" smtClean="0"/>
              <a:t> SIGMOD’11]</a:t>
            </a:r>
          </a:p>
          <a:p>
            <a:pPr lvl="1" eaLnBrk="1" hangingPunct="1"/>
            <a:r>
              <a:rPr lang="en-US" altLang="zh-TW" sz="2200" i="1" dirty="0" err="1" smtClean="0"/>
              <a:t>v</a:t>
            </a:r>
            <a:r>
              <a:rPr lang="en-US" altLang="zh-TW" sz="2200" i="1" baseline="-25000" dirty="0" err="1" smtClean="0"/>
              <a:t>min</a:t>
            </a:r>
            <a:r>
              <a:rPr lang="en-US" altLang="zh-TW" sz="2200" baseline="-25000" dirty="0" smtClean="0"/>
              <a:t> </a:t>
            </a:r>
            <a:r>
              <a:rPr lang="en-US" altLang="zh-TW" sz="2200" dirty="0" smtClean="0"/>
              <a:t>and </a:t>
            </a:r>
            <a:r>
              <a:rPr lang="en-US" altLang="zh-TW" sz="2200" i="1" dirty="0" err="1" smtClean="0"/>
              <a:t>v</a:t>
            </a:r>
            <a:r>
              <a:rPr lang="en-US" altLang="zh-TW" sz="2200" i="1" baseline="-25000" dirty="0" err="1" smtClean="0"/>
              <a:t>max</a:t>
            </a:r>
            <a:r>
              <a:rPr lang="en-US" altLang="zh-TW" sz="2200" dirty="0" smtClean="0"/>
              <a:t>  are the smallest and largest possible values</a:t>
            </a:r>
          </a:p>
          <a:p>
            <a:pPr lvl="1" eaLnBrk="1" hangingPunct="1"/>
            <a:r>
              <a:rPr lang="en-US" altLang="zh-TW" sz="2200" i="1" dirty="0" smtClean="0"/>
              <a:t>v</a:t>
            </a:r>
            <a:r>
              <a:rPr lang="en-US" altLang="zh-TW" sz="2200" i="1" baseline="-25000" dirty="0" smtClean="0"/>
              <a:t>1</a:t>
            </a:r>
            <a:r>
              <a:rPr lang="en-US" altLang="zh-TW" sz="2200" dirty="0" smtClean="0"/>
              <a:t> … </a:t>
            </a:r>
            <a:r>
              <a:rPr lang="en-US" altLang="zh-TW" sz="2200" i="1" dirty="0" err="1" smtClean="0"/>
              <a:t>v</a:t>
            </a:r>
            <a:r>
              <a:rPr lang="en-US" altLang="zh-TW" sz="2200" i="1" baseline="-25000" dirty="0" err="1" smtClean="0"/>
              <a:t>k</a:t>
            </a:r>
            <a:r>
              <a:rPr lang="en-US" altLang="zh-TW" sz="2200" dirty="0" smtClean="0"/>
              <a:t> are sorted in an ascending order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0"/>
            <a:ext cx="5105400" cy="241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334000" y="4495800"/>
            <a:ext cx="3505200" cy="1219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altLang="zh-TW" sz="2400" b="0" dirty="0" smtClean="0">
                <a:solidFill>
                  <a:srgbClr val="FF0000"/>
                </a:solidFill>
                <a:latin typeface="+mn-lt"/>
                <a:ea typeface="+mn-ea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work,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focus on predicates in the form of </a:t>
            </a:r>
            <a:r>
              <a:rPr kumimoji="0" lang="en-US" altLang="zh-TW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intervals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7305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1" indent="-319088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357694"/>
            <a:ext cx="2000264" cy="500066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972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799AA6-0FCD-4254-8FC9-A1B3BDD970E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6628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lvl="1" indent="-319088" eaLnBrk="1" hangingPunct="1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</a:pPr>
            <a:r>
              <a:rPr lang="en-US" altLang="zh-TW" sz="3200" b="1" dirty="0" smtClean="0">
                <a:solidFill>
                  <a:prstClr val="black"/>
                </a:solidFill>
              </a:rPr>
              <a:t>Event</a:t>
            </a:r>
          </a:p>
          <a:p>
            <a:pPr lvl="0" eaLnBrk="1" hangingPunct="1">
              <a:buClr>
                <a:srgbClr val="DD8047"/>
              </a:buClr>
              <a:buNone/>
            </a:pPr>
            <a:r>
              <a:rPr lang="en-US" altLang="zh-TW" sz="3200" b="1" i="1" dirty="0" smtClean="0">
                <a:solidFill>
                  <a:prstClr val="black"/>
                </a:solidFill>
              </a:rPr>
              <a:t>	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e: </a:t>
            </a:r>
            <a:r>
              <a:rPr lang="sv-SE" altLang="zh-TW" sz="2400" dirty="0" smtClean="0">
                <a:solidFill>
                  <a:prstClr val="black"/>
                </a:solidFill>
              </a:rPr>
              <a:t>(</a:t>
            </a:r>
            <a:r>
              <a:rPr lang="sv-SE" altLang="zh-TW" sz="2400" i="1" dirty="0" smtClean="0">
                <a:solidFill>
                  <a:prstClr val="black"/>
                </a:solidFill>
              </a:rPr>
              <a:t>attr</a:t>
            </a:r>
            <a:r>
              <a:rPr lang="sv-SE" altLang="zh-TW" sz="2400" i="1" baseline="-25000" dirty="0" smtClean="0">
                <a:solidFill>
                  <a:prstClr val="black"/>
                </a:solidFill>
              </a:rPr>
              <a:t>1</a:t>
            </a:r>
            <a:r>
              <a:rPr lang="sv-SE" altLang="zh-TW" sz="2400" dirty="0" smtClean="0">
                <a:solidFill>
                  <a:prstClr val="black"/>
                </a:solidFill>
              </a:rPr>
              <a:t> = </a:t>
            </a:r>
            <a:r>
              <a:rPr lang="sv-SE" altLang="zh-TW" sz="2400" i="1" dirty="0" smtClean="0">
                <a:solidFill>
                  <a:prstClr val="black"/>
                </a:solidFill>
              </a:rPr>
              <a:t>val</a:t>
            </a:r>
            <a:r>
              <a:rPr lang="sv-SE" altLang="zh-TW" sz="2400" i="1" baseline="-25000" dirty="0" smtClean="0">
                <a:solidFill>
                  <a:prstClr val="black"/>
                </a:solidFill>
              </a:rPr>
              <a:t>1</a:t>
            </a:r>
            <a:r>
              <a:rPr lang="sv-SE" altLang="zh-TW" sz="2400" dirty="0" smtClean="0">
                <a:solidFill>
                  <a:prstClr val="black"/>
                </a:solidFill>
              </a:rPr>
              <a:t>)∧···∧</a:t>
            </a:r>
            <a:r>
              <a:rPr lang="en-US" altLang="zh-TW" sz="2400" dirty="0" smtClean="0">
                <a:solidFill>
                  <a:prstClr val="black"/>
                </a:solidFill>
              </a:rPr>
              <a:t>(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attr</a:t>
            </a:r>
            <a:r>
              <a:rPr lang="en-US" altLang="zh-TW" sz="2400" i="1" baseline="-25000" dirty="0" err="1" smtClean="0">
                <a:solidFill>
                  <a:prstClr val="black"/>
                </a:solidFill>
              </a:rPr>
              <a:t>|e</a:t>
            </a:r>
            <a:r>
              <a:rPr lang="en-US" altLang="zh-TW" sz="2400" i="1" baseline="-25000" dirty="0" smtClean="0">
                <a:solidFill>
                  <a:prstClr val="black"/>
                </a:solidFill>
              </a:rPr>
              <a:t>|</a:t>
            </a:r>
            <a:r>
              <a:rPr lang="en-US" altLang="zh-TW" sz="2400" dirty="0" smtClean="0">
                <a:solidFill>
                  <a:prstClr val="black"/>
                </a:solidFill>
              </a:rPr>
              <a:t>=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val</a:t>
            </a:r>
            <a:r>
              <a:rPr lang="en-US" altLang="zh-TW" sz="2400" i="1" baseline="-25000" dirty="0" err="1" smtClean="0">
                <a:solidFill>
                  <a:prstClr val="black"/>
                </a:solidFill>
              </a:rPr>
              <a:t>|e</a:t>
            </a:r>
            <a:r>
              <a:rPr lang="en-US" altLang="zh-TW" sz="2400" i="1" baseline="-25000" dirty="0" smtClean="0">
                <a:solidFill>
                  <a:prstClr val="black"/>
                </a:solidFill>
              </a:rPr>
              <a:t>|</a:t>
            </a:r>
            <a:r>
              <a:rPr lang="en-US" altLang="zh-TW" sz="2400" dirty="0" smtClean="0">
                <a:solidFill>
                  <a:prstClr val="black"/>
                </a:solidFill>
              </a:rPr>
              <a:t>)∧(</a:t>
            </a:r>
            <a:r>
              <a:rPr lang="en-US" altLang="zh-TW" sz="2400" i="1" dirty="0" smtClean="0">
                <a:solidFill>
                  <a:prstClr val="black"/>
                </a:solidFill>
              </a:rPr>
              <a:t>lat</a:t>
            </a:r>
            <a:r>
              <a:rPr lang="en-US" altLang="zh-TW" sz="2400" dirty="0" smtClean="0">
                <a:solidFill>
                  <a:prstClr val="black"/>
                </a:solidFill>
              </a:rPr>
              <a:t>=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val</a:t>
            </a:r>
            <a:r>
              <a:rPr lang="en-US" altLang="zh-TW" sz="2400" i="1" baseline="-25000" dirty="0" err="1" smtClean="0">
                <a:solidFill>
                  <a:prstClr val="black"/>
                </a:solidFill>
              </a:rPr>
              <a:t>lat</a:t>
            </a:r>
            <a:r>
              <a:rPr lang="en-US" altLang="zh-TW" sz="2400" dirty="0" smtClean="0">
                <a:solidFill>
                  <a:prstClr val="black"/>
                </a:solidFill>
              </a:rPr>
              <a:t>)∧(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lon</a:t>
            </a:r>
            <a:r>
              <a:rPr lang="en-US" altLang="zh-TW" sz="2400" dirty="0" smtClean="0">
                <a:solidFill>
                  <a:prstClr val="black"/>
                </a:solidFill>
              </a:rPr>
              <a:t> = </a:t>
            </a:r>
            <a:r>
              <a:rPr lang="en-US" altLang="zh-TW" sz="2400" i="1" dirty="0" err="1" smtClean="0">
                <a:solidFill>
                  <a:prstClr val="black"/>
                </a:solidFill>
              </a:rPr>
              <a:t>val</a:t>
            </a:r>
            <a:r>
              <a:rPr lang="en-US" altLang="zh-TW" sz="2400" i="1" baseline="-25000" dirty="0" err="1" smtClean="0">
                <a:solidFill>
                  <a:prstClr val="black"/>
                </a:solidFill>
              </a:rPr>
              <a:t>lon</a:t>
            </a:r>
            <a:r>
              <a:rPr lang="en-US" altLang="zh-TW" sz="2400" dirty="0" smtClean="0">
                <a:solidFill>
                  <a:prstClr val="black"/>
                </a:solidFill>
              </a:rPr>
              <a:t>)</a:t>
            </a:r>
            <a:endParaRPr lang="en-US" altLang="zh-TW" sz="3200" dirty="0" smtClean="0"/>
          </a:p>
          <a:p>
            <a:pPr lvl="1" eaLnBrk="1" hangingPunct="1"/>
            <a:r>
              <a:rPr lang="en-US" altLang="zh-TW" sz="2800" dirty="0" smtClean="0"/>
              <a:t>a set of attribute name and value pairs </a:t>
            </a:r>
          </a:p>
          <a:p>
            <a:pPr lvl="1" eaLnBrk="1" hangingPunct="1"/>
            <a:r>
              <a:rPr lang="en-US" altLang="zh-TW" sz="2800" i="1" dirty="0" smtClean="0">
                <a:cs typeface="Times New Roman" pitchFamily="18" charset="0"/>
              </a:rPr>
              <a:t>loc</a:t>
            </a:r>
            <a:r>
              <a:rPr lang="en-US" altLang="zh-TW" sz="2800" dirty="0" smtClean="0">
                <a:cs typeface="Times New Roman" pitchFamily="18" charset="0"/>
              </a:rPr>
              <a:t>:</a:t>
            </a:r>
            <a:r>
              <a:rPr lang="zh-CN" altLang="en-US" sz="2800" i="1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TW" sz="2800" i="1" dirty="0" smtClean="0">
                <a:cs typeface="Times New Roman" pitchFamily="18" charset="0"/>
              </a:rPr>
              <a:t>lat</a:t>
            </a:r>
            <a:r>
              <a:rPr lang="en-US" altLang="zh-TW" sz="2800" dirty="0" smtClean="0">
                <a:cs typeface="Times New Roman" pitchFamily="18" charset="0"/>
              </a:rPr>
              <a:t>, </a:t>
            </a:r>
            <a:r>
              <a:rPr lang="en-US" altLang="zh-TW" sz="2800" i="1" dirty="0" err="1" smtClean="0">
                <a:cs typeface="Times New Roman" pitchFamily="18" charset="0"/>
              </a:rPr>
              <a:t>lon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en-US" altLang="zh-TW" sz="2800" dirty="0" smtClean="0"/>
              <a:t> 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</a:pPr>
            <a:r>
              <a:rPr lang="en-US" altLang="zh-TW" sz="3200" b="1" dirty="0" smtClean="0">
                <a:solidFill>
                  <a:prstClr val="black"/>
                </a:solidFill>
              </a:rPr>
              <a:t>E.g.,</a:t>
            </a:r>
            <a:endParaRPr lang="en-US" altLang="zh-TW" sz="2400" dirty="0" smtClean="0"/>
          </a:p>
          <a:p>
            <a:pPr eaLnBrk="1" hangingPunct="1">
              <a:buNone/>
            </a:pPr>
            <a:endParaRPr lang="en-US" altLang="zh-TW" sz="2400" dirty="0" smtClean="0"/>
          </a:p>
          <a:p>
            <a:pPr eaLnBrk="1" hangingPunct="1">
              <a:buNone/>
            </a:pPr>
            <a:endParaRPr lang="en-US" altLang="zh-CN" dirty="0" smtClean="0"/>
          </a:p>
        </p:txBody>
      </p:sp>
      <p:pic>
        <p:nvPicPr>
          <p:cNvPr id="15" name="Picture 14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7158" y="4500570"/>
            <a:ext cx="8692896" cy="25298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39552" y="4797152"/>
            <a:ext cx="792088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91680" y="4799283"/>
            <a:ext cx="1584176" cy="15629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35896" y="4797152"/>
            <a:ext cx="2088232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30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86" y="2401069"/>
            <a:ext cx="731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8" y="4371975"/>
            <a:ext cx="7200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Similarity Function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799AA6-0FCD-4254-8FC9-A1B3BDD970E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4282" y="1738298"/>
            <a:ext cx="8786874" cy="489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Given an event  </a:t>
            </a: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Subscription </a:t>
            </a: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the similarity function </a:t>
            </a: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ψ(e, s)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is defined as follows.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Non-spatial similarity: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check function is used to check whether the predicate </a:t>
            </a:r>
            <a:r>
              <a:rPr kumimoji="0" lang="en-US" altLang="zh-TW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</a:t>
            </a:r>
            <a:r>
              <a:rPr kumimoji="0" lang="en-US" altLang="zh-TW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satisfied by </a:t>
            </a:r>
            <a:r>
              <a:rPr kumimoji="0" lang="en-US" altLang="zh-TW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e.val</a:t>
            </a:r>
            <a:r>
              <a:rPr kumimoji="0" lang="en-US" altLang="zh-TW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similarity: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190852"/>
            <a:ext cx="7267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1113" y="5562600"/>
            <a:ext cx="671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214678" y="2428868"/>
            <a:ext cx="1000132" cy="4286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4857752" y="2428868"/>
            <a:ext cx="1000132" cy="4286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43174" y="140348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Non-spatial similarity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2132" y="140348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patial similarity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17" idx="0"/>
            <a:endCxn id="25" idx="2"/>
          </p:cNvCxnSpPr>
          <p:nvPr/>
        </p:nvCxnSpPr>
        <p:spPr>
          <a:xfrm flipV="1">
            <a:off x="3714744" y="1772816"/>
            <a:ext cx="187749" cy="65605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</p:cNvCxnSpPr>
          <p:nvPr/>
        </p:nvCxnSpPr>
        <p:spPr>
          <a:xfrm rot="5400000" flipH="1" flipV="1">
            <a:off x="5536413" y="1535893"/>
            <a:ext cx="714380" cy="107157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86116" y="2928934"/>
            <a:ext cx="5857916" cy="35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the sum of weights of all matched predicate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0364" y="6286520"/>
            <a:ext cx="5857916" cy="35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common spatial similarity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/>
      <p:bldP spid="26" grpId="0"/>
      <p:bldP spid="33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Problem Definition</a:t>
            </a:r>
            <a:endParaRPr lang="en-US" altLang="zh-CN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CC838F6-35AE-4D15-B99D-6CF71DEF21F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9512" y="1690868"/>
            <a:ext cx="8821644" cy="29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b="0" dirty="0"/>
              <a:t>Top-</a:t>
            </a:r>
            <a:r>
              <a:rPr kumimoji="1" lang="en-US" altLang="zh-CN" sz="2800" b="0" i="1" dirty="0"/>
              <a:t>k</a:t>
            </a:r>
            <a:r>
              <a:rPr kumimoji="1" lang="en-US" altLang="zh-CN" sz="2800" b="0" dirty="0"/>
              <a:t> subscription Matching problem </a:t>
            </a:r>
            <a:endParaRPr kumimoji="1" lang="en-US" altLang="zh-CN" sz="2800" b="0" dirty="0" smtClean="0"/>
          </a:p>
          <a:p>
            <a:pPr lvl="1"/>
            <a:r>
              <a:rPr kumimoji="1" lang="en-US" altLang="zh-CN" sz="2500" b="0" dirty="0" smtClean="0"/>
              <a:t>Given </a:t>
            </a:r>
            <a:r>
              <a:rPr kumimoji="1" lang="en-US" altLang="zh-CN" sz="2500" b="0" dirty="0"/>
              <a:t>a set of subscriptions </a:t>
            </a:r>
            <a:r>
              <a:rPr kumimoji="1" lang="en-US" altLang="zh-CN" sz="2500" b="0" i="1" dirty="0">
                <a:solidFill>
                  <a:srgbClr val="FF0000"/>
                </a:solidFill>
              </a:rPr>
              <a:t>S</a:t>
            </a:r>
            <a:r>
              <a:rPr kumimoji="1" lang="en-US" altLang="zh-CN" sz="2500" b="0" dirty="0"/>
              <a:t>, an event </a:t>
            </a:r>
            <a:r>
              <a:rPr kumimoji="1" lang="en-US" altLang="zh-CN" sz="2500" b="0" i="1" dirty="0">
                <a:solidFill>
                  <a:srgbClr val="FF0000"/>
                </a:solidFill>
              </a:rPr>
              <a:t>e</a:t>
            </a:r>
            <a:r>
              <a:rPr kumimoji="1" lang="en-US" altLang="zh-CN" sz="2500" b="0" dirty="0"/>
              <a:t>, and </a:t>
            </a:r>
            <a:r>
              <a:rPr kumimoji="1" lang="en-US" altLang="zh-CN" sz="2500" b="0" dirty="0" smtClean="0"/>
              <a:t>an integer </a:t>
            </a:r>
            <a:r>
              <a:rPr kumimoji="1" lang="en-US" altLang="zh-CN" sz="2500" b="0" i="1" dirty="0">
                <a:solidFill>
                  <a:srgbClr val="FF0000"/>
                </a:solidFill>
              </a:rPr>
              <a:t>k</a:t>
            </a:r>
            <a:r>
              <a:rPr kumimoji="1" lang="en-US" altLang="zh-CN" sz="2500" b="0" dirty="0" smtClean="0"/>
              <a:t>, find </a:t>
            </a:r>
            <a:r>
              <a:rPr kumimoji="1" lang="en-US" altLang="zh-CN" sz="2500" b="0" dirty="0" smtClean="0">
                <a:solidFill>
                  <a:srgbClr val="FF0000"/>
                </a:solidFill>
              </a:rPr>
              <a:t>top-</a:t>
            </a:r>
            <a:r>
              <a:rPr kumimoji="1" lang="en-US" altLang="zh-CN" sz="2500" b="0" i="1" dirty="0" smtClean="0">
                <a:solidFill>
                  <a:srgbClr val="FF0000"/>
                </a:solidFill>
              </a:rPr>
              <a:t>k</a:t>
            </a:r>
            <a:r>
              <a:rPr kumimoji="1" lang="en-US" altLang="zh-CN" sz="2500" b="0" dirty="0" smtClean="0"/>
              <a:t> best</a:t>
            </a:r>
            <a:r>
              <a:rPr kumimoji="1" lang="zh-CN" altLang="en-US" sz="2500" b="0" dirty="0" smtClean="0"/>
              <a:t> </a:t>
            </a:r>
            <a:r>
              <a:rPr kumimoji="1" lang="en-US" altLang="zh-CN" sz="2500" b="0" dirty="0" smtClean="0"/>
              <a:t>matched</a:t>
            </a:r>
            <a:r>
              <a:rPr kumimoji="1" lang="zh-CN" altLang="en-US" sz="2500" b="0" dirty="0" smtClean="0"/>
              <a:t> </a:t>
            </a:r>
            <a:r>
              <a:rPr kumimoji="1" lang="en-US" altLang="zh-CN" sz="2500" b="0" dirty="0" smtClean="0"/>
              <a:t>subscriptions</a:t>
            </a:r>
            <a:endParaRPr kumimoji="1" lang="zh-CN" altLang="en-US" sz="25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838200"/>
            <a:ext cx="7917036" cy="441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5257800"/>
            <a:ext cx="6929486" cy="153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86050" y="5572140"/>
            <a:ext cx="785818" cy="1143008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4"/>
          <p:cNvSpPr/>
          <p:nvPr/>
        </p:nvSpPr>
        <p:spPr>
          <a:xfrm>
            <a:off x="827584" y="1412776"/>
            <a:ext cx="3600400" cy="2952328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4"/>
          <p:cNvSpPr/>
          <p:nvPr/>
        </p:nvSpPr>
        <p:spPr>
          <a:xfrm>
            <a:off x="5652120" y="980728"/>
            <a:ext cx="2664296" cy="36004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4"/>
          <p:cNvSpPr/>
          <p:nvPr/>
        </p:nvSpPr>
        <p:spPr>
          <a:xfrm>
            <a:off x="4572000" y="1340768"/>
            <a:ext cx="3960440" cy="3312368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6483347" y="3422299"/>
            <a:ext cx="536925" cy="4387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679B12-6302-4CBD-94B2-D51DEF93889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Background</a:t>
            </a:r>
          </a:p>
          <a:p>
            <a:pPr eaLnBrk="1" hangingPunct="1">
              <a:defRPr/>
            </a:pPr>
            <a:r>
              <a:rPr lang="en-US" dirty="0" smtClean="0"/>
              <a:t>Problem Formalization</a:t>
            </a:r>
          </a:p>
          <a:p>
            <a:pPr lvl="1" eaLnBrk="1" hangingPunct="1">
              <a:defRPr/>
            </a:pPr>
            <a:r>
              <a:rPr lang="en-US" altLang="zh-CN" dirty="0"/>
              <a:t>Data Model</a:t>
            </a:r>
          </a:p>
          <a:p>
            <a:pPr lvl="1" eaLnBrk="1" hangingPunct="1">
              <a:defRPr/>
            </a:pPr>
            <a:r>
              <a:rPr lang="en-US" altLang="zh-CN" dirty="0"/>
              <a:t>Problem </a:t>
            </a:r>
            <a:r>
              <a:rPr lang="en-US" altLang="zh-CN" dirty="0" smtClean="0"/>
              <a:t>Definition</a:t>
            </a:r>
          </a:p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/>
              <a:t>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71"/>
    </mc:Choice>
    <mc:Fallback>
      <p:transition spd="slow" advTm="187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Related Work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3214686"/>
            <a:ext cx="8839200" cy="3500462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Ranked pub/sub systems </a:t>
            </a:r>
          </a:p>
          <a:p>
            <a:pPr lvl="1" eaLnBrk="1" hangingPunct="1"/>
            <a:r>
              <a:rPr lang="en-US" altLang="zh-CN" sz="1900" dirty="0" smtClean="0"/>
              <a:t>SOPT-R-tree: [</a:t>
            </a:r>
            <a:r>
              <a:rPr lang="en-US" altLang="zh-CN" sz="1900" dirty="0" err="1" smtClean="0"/>
              <a:t>Machanavajjhala</a:t>
            </a:r>
            <a:r>
              <a:rPr lang="en-US" altLang="zh-CN" sz="1900" dirty="0" smtClean="0"/>
              <a:t> VLDB’08]</a:t>
            </a:r>
          </a:p>
          <a:p>
            <a:pPr lvl="1" eaLnBrk="1" hangingPunct="1"/>
            <a:r>
              <a:rPr lang="en-US" altLang="zh-CN" sz="1900" dirty="0" smtClean="0"/>
              <a:t>k-index [</a:t>
            </a:r>
            <a:r>
              <a:rPr lang="en-US" altLang="zh-CN" sz="1900" dirty="0" err="1" smtClean="0"/>
              <a:t>Whang</a:t>
            </a:r>
            <a:r>
              <a:rPr lang="en-US" altLang="zh-CN" sz="1900" dirty="0" smtClean="0"/>
              <a:t>, VLDB’09]</a:t>
            </a:r>
          </a:p>
          <a:p>
            <a:pPr lvl="1" eaLnBrk="1" hangingPunct="1"/>
            <a:r>
              <a:rPr lang="en-US" altLang="zh-CN" sz="1900" dirty="0" smtClean="0"/>
              <a:t>BE*-tree [</a:t>
            </a:r>
            <a:r>
              <a:rPr lang="en-US" altLang="zh-CN" sz="1900" dirty="0" err="1" smtClean="0"/>
              <a:t>Sadoghi</a:t>
            </a:r>
            <a:r>
              <a:rPr lang="en-US" altLang="zh-CN" sz="1900" dirty="0" smtClean="0"/>
              <a:t> ICDE’12]</a:t>
            </a:r>
          </a:p>
          <a:p>
            <a:pPr eaLnBrk="1" hangingPunct="1"/>
            <a:r>
              <a:rPr lang="en-US" altLang="zh-CN" sz="2400" dirty="0" smtClean="0"/>
              <a:t>Location-aware keyword matching pub/sub systems </a:t>
            </a:r>
          </a:p>
          <a:p>
            <a:pPr lvl="1" eaLnBrk="1" hangingPunct="1"/>
            <a:r>
              <a:rPr lang="en-US" altLang="zh-CN" sz="1900" dirty="0" err="1" smtClean="0"/>
              <a:t>R</a:t>
            </a:r>
            <a:r>
              <a:rPr lang="en-US" altLang="zh-CN" sz="1900" baseline="30000" dirty="0" err="1" smtClean="0"/>
              <a:t>t</a:t>
            </a:r>
            <a:r>
              <a:rPr lang="en-US" altLang="zh-CN" sz="1900" dirty="0" smtClean="0"/>
              <a:t>-tree [Li KDD’13] </a:t>
            </a:r>
          </a:p>
          <a:p>
            <a:pPr lvl="1" eaLnBrk="1" hangingPunct="1"/>
            <a:r>
              <a:rPr lang="en-US" altLang="zh-CN" sz="1900" dirty="0" smtClean="0"/>
              <a:t>[</a:t>
            </a:r>
            <a:r>
              <a:rPr lang="en-US" altLang="zh-CN" sz="1900" dirty="0" err="1" smtClean="0"/>
              <a:t>Hu</a:t>
            </a:r>
            <a:r>
              <a:rPr lang="en-US" altLang="zh-CN" sz="1900" dirty="0" smtClean="0"/>
              <a:t> ICDE’15, Yu TKDE’15]</a:t>
            </a:r>
          </a:p>
          <a:p>
            <a:pPr eaLnBrk="1" hangingPunct="1"/>
            <a:r>
              <a:rPr lang="en-US" altLang="zh-CN" sz="2400" dirty="0" smtClean="0"/>
              <a:t>Spatial-keyword search</a:t>
            </a:r>
          </a:p>
          <a:p>
            <a:pPr lvl="1" eaLnBrk="1" hangingPunct="1"/>
            <a:r>
              <a:rPr lang="en-US" altLang="zh-CN" sz="1900" dirty="0" smtClean="0"/>
              <a:t>[Cong VLDB’09, Zhang EDBT’13, Chen VLDB’13]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29F447-C1F9-4D30-9C03-8FFDAD5AD99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/>
          <a:srcRect t="4099" b="5719"/>
          <a:stretch>
            <a:fillRect/>
          </a:stretch>
        </p:blipFill>
        <p:spPr bwMode="auto">
          <a:xfrm>
            <a:off x="1" y="15240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572000" y="2357430"/>
            <a:ext cx="1500198" cy="21431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643702" y="2357430"/>
            <a:ext cx="1785950" cy="2857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 flipH="1">
            <a:off x="6979423" y="2714620"/>
            <a:ext cx="592974" cy="285752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5429256" y="2643182"/>
            <a:ext cx="1550167" cy="292895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"/>
          <p:cNvSpPr/>
          <p:nvPr/>
        </p:nvSpPr>
        <p:spPr>
          <a:xfrm>
            <a:off x="5786446" y="5572140"/>
            <a:ext cx="2385954" cy="70788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Cannot support Boolean Expressions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Oval 5"/>
          <p:cNvSpPr/>
          <p:nvPr/>
        </p:nvSpPr>
        <p:spPr>
          <a:xfrm>
            <a:off x="1428728" y="2643182"/>
            <a:ext cx="3429024" cy="2857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7"/>
          <p:cNvCxnSpPr/>
          <p:nvPr/>
        </p:nvCxnSpPr>
        <p:spPr>
          <a:xfrm rot="16200000" flipH="1">
            <a:off x="2893207" y="3393281"/>
            <a:ext cx="1000132" cy="7143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3"/>
          <p:cNvSpPr/>
          <p:nvPr/>
        </p:nvSpPr>
        <p:spPr>
          <a:xfrm>
            <a:off x="2071670" y="3929066"/>
            <a:ext cx="3048000" cy="70788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Cannot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support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location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information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0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0" grpId="1" animBg="1"/>
      <p:bldP spid="11" grpId="0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Our Contributions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42844" y="1538302"/>
            <a:ext cx="8929717" cy="2962268"/>
          </a:xfrm>
        </p:spPr>
        <p:txBody>
          <a:bodyPr/>
          <a:lstStyle/>
          <a:p>
            <a:pPr eaLnBrk="1" hangingPunct="1"/>
            <a:r>
              <a:rPr lang="en-US" altLang="zh-CN" sz="2600" dirty="0" smtClean="0"/>
              <a:t>Formalize a new variant of top-</a:t>
            </a:r>
            <a:r>
              <a:rPr lang="en-US" altLang="zh-CN" sz="2600" i="1" dirty="0" smtClean="0"/>
              <a:t>k</a:t>
            </a:r>
            <a:r>
              <a:rPr lang="en-US" altLang="zh-CN" sz="2600" dirty="0" smtClean="0"/>
              <a:t> subscription matching, permitting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location data </a:t>
            </a:r>
            <a:r>
              <a:rPr lang="en-US" altLang="zh-CN" sz="2600" dirty="0" smtClean="0"/>
              <a:t>to be a part of a subscription or an event</a:t>
            </a:r>
          </a:p>
          <a:p>
            <a:pPr eaLnBrk="1" hangingPunct="1"/>
            <a:r>
              <a:rPr lang="en-US" altLang="zh-CN" sz="2600" dirty="0" smtClean="0"/>
              <a:t>Propose an R-tree based index,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600" b="1" baseline="30000" dirty="0" smtClean="0">
                <a:solidFill>
                  <a:srgbClr val="FF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-tree</a:t>
            </a:r>
          </a:p>
          <a:p>
            <a:pPr lvl="1" eaLnBrk="1" hangingPunct="1"/>
            <a:r>
              <a:rPr lang="en-US" altLang="zh-CN" sz="2400" dirty="0" smtClean="0"/>
              <a:t>Integrate the dynamic interval tree into nodes of the R-tree </a:t>
            </a:r>
          </a:p>
          <a:p>
            <a:pPr lvl="1" eaLnBrk="1" hangingPunct="1"/>
            <a:r>
              <a:rPr lang="en-US" altLang="zh-CN" sz="2400" dirty="0" smtClean="0"/>
              <a:t>Design an efficient matching algorithm based on the R</a:t>
            </a:r>
            <a:r>
              <a:rPr lang="en-US" altLang="zh-CN" sz="2400" baseline="30000" dirty="0" smtClean="0"/>
              <a:t>I</a:t>
            </a:r>
            <a:r>
              <a:rPr lang="en-US" altLang="zh-CN" sz="2400" dirty="0" smtClean="0"/>
              <a:t>-tree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F7973E2-ADA2-48FA-8C94-43DF07961942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 t="4099" b="5719"/>
          <a:stretch>
            <a:fillRect/>
          </a:stretch>
        </p:blipFill>
        <p:spPr bwMode="auto">
          <a:xfrm>
            <a:off x="357158" y="4786322"/>
            <a:ext cx="8429652" cy="154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72462" y="4929198"/>
            <a:ext cx="714380" cy="1428760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426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679B12-6302-4CBD-94B2-D51DEF93889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Problem Formalization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/>
              <a:t>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R</a:t>
            </a:r>
            <a:r>
              <a:rPr lang="en-US" altLang="zh-CN" sz="3600" baseline="30000" dirty="0" smtClean="0"/>
              <a:t>I</a:t>
            </a:r>
            <a:r>
              <a:rPr lang="en-US" altLang="zh-CN" sz="3600" dirty="0" smtClean="0"/>
              <a:t>-tree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705323"/>
            <a:ext cx="8881764" cy="41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3" t="2752"/>
          <a:stretch/>
        </p:blipFill>
        <p:spPr>
          <a:xfrm>
            <a:off x="3779912" y="25654"/>
            <a:ext cx="5353372" cy="256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R</a:t>
            </a:r>
            <a:r>
              <a:rPr lang="en-US" altLang="zh-CN" sz="3600" baseline="30000" dirty="0" smtClean="0"/>
              <a:t>I</a:t>
            </a:r>
            <a:r>
              <a:rPr lang="en-US" altLang="zh-CN" sz="3600" dirty="0" smtClean="0"/>
              <a:t>-tree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1370"/>
            <a:ext cx="6553200" cy="303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605" y="4191000"/>
            <a:ext cx="62860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2120" y="838200"/>
            <a:ext cx="3493575" cy="7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7362852" y="1752600"/>
            <a:ext cx="1066800" cy="3429000"/>
            <a:chOff x="6705600" y="1676400"/>
            <a:chExt cx="1066800" cy="3429000"/>
          </a:xfrm>
        </p:grpSpPr>
        <p:sp>
          <p:nvSpPr>
            <p:cNvPr id="16" name="Rectangle 15"/>
            <p:cNvSpPr/>
            <p:nvPr/>
          </p:nvSpPr>
          <p:spPr>
            <a:xfrm>
              <a:off x="7543800" y="1676400"/>
              <a:ext cx="228600" cy="3124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6705600" y="4648200"/>
              <a:ext cx="10668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2571744"/>
            <a:ext cx="1714480" cy="114300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928662" y="4429132"/>
            <a:ext cx="1500198" cy="10001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2357422" y="4214818"/>
            <a:ext cx="1643074" cy="142876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4143372" y="4071942"/>
            <a:ext cx="3000396" cy="242889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045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Dynamic interval tree forest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0" y="1500174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90686"/>
            <a:ext cx="880663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47680" y="5181586"/>
            <a:ext cx="8610600" cy="457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auto">
              <a:spcBef>
                <a:spcPts val="0"/>
              </a:spcBef>
              <a:buClr>
                <a:schemeClr val="accent2"/>
              </a:buClr>
              <a:buSzPct val="60000"/>
            </a:pPr>
            <a:r>
              <a:rPr lang="en-US" altLang="zh-CN" sz="2000" b="0" dirty="0" smtClean="0">
                <a:solidFill>
                  <a:srgbClr val="FF0000"/>
                </a:solidFill>
                <a:latin typeface="+mn-lt"/>
                <a:ea typeface="+mn-ea"/>
              </a:rPr>
              <a:t>We use the dynamic interval tree structure proposed by Kaplan et al. [STOC’03]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9994" y="5867386"/>
            <a:ext cx="4856584" cy="45449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lvl="0" algn="ctr" fontAlgn="auto">
              <a:spcBef>
                <a:spcPts val="0"/>
              </a:spcBef>
              <a:buClr>
                <a:schemeClr val="accent2"/>
              </a:buClr>
              <a:buSzPct val="60000"/>
            </a:pPr>
            <a:r>
              <a:rPr lang="en-US" altLang="zh-CN" sz="2000" b="0" dirty="0" smtClean="0">
                <a:solidFill>
                  <a:srgbClr val="FF0000"/>
                </a:solidFill>
                <a:latin typeface="+mj-lt"/>
              </a:rPr>
              <a:t>Query O(log</a:t>
            </a:r>
            <a:r>
              <a:rPr lang="en-US" altLang="zh-CN" sz="2000" b="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CN" sz="2000" b="0" dirty="0" smtClean="0">
                <a:solidFill>
                  <a:srgbClr val="FF0000"/>
                </a:solidFill>
                <a:latin typeface="+mj-lt"/>
              </a:rPr>
              <a:t> n)	</a:t>
            </a:r>
            <a:r>
              <a:rPr lang="zh-CN" altLang="en-US" sz="2000" b="0" dirty="0" smtClean="0">
                <a:solidFill>
                  <a:srgbClr val="FF0000"/>
                </a:solidFill>
                <a:latin typeface="+mj-lt"/>
              </a:rPr>
              <a:t>     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j-lt"/>
              </a:rPr>
              <a:t>Update</a:t>
            </a:r>
            <a:r>
              <a:rPr lang="zh-CN" altLang="en-US" sz="2000" b="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  <a:latin typeface="+mj-lt"/>
              </a:rPr>
              <a:t>O(log n)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6314" y="1871636"/>
            <a:ext cx="4071966" cy="242889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Upper Bound of the similarity (event and Node)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8137"/>
            <a:ext cx="8839200" cy="44116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Given an event </a:t>
            </a:r>
            <a:r>
              <a:rPr lang="en-US" altLang="zh-CN" sz="2800" b="1" i="1" dirty="0" smtClean="0"/>
              <a:t>e</a:t>
            </a:r>
            <a:r>
              <a:rPr lang="en-US" altLang="zh-CN" sz="2800" dirty="0" smtClean="0"/>
              <a:t> and a node </a:t>
            </a:r>
            <a:r>
              <a:rPr lang="en-US" altLang="zh-CN" sz="2800" b="1" i="1" dirty="0" smtClean="0"/>
              <a:t>N </a:t>
            </a:r>
            <a:r>
              <a:rPr lang="en-US" altLang="zh-CN" sz="2800" dirty="0" smtClean="0"/>
              <a:t>on R</a:t>
            </a:r>
            <a:r>
              <a:rPr lang="en-US" altLang="zh-CN" sz="2800" baseline="30000" dirty="0" smtClean="0"/>
              <a:t>I</a:t>
            </a:r>
            <a:r>
              <a:rPr lang="en-US" altLang="zh-CN" sz="2800" dirty="0" smtClean="0"/>
              <a:t>-tree</a:t>
            </a:r>
            <a:r>
              <a:rPr lang="en-US" altLang="zh-CN" sz="2800" b="1" i="1" dirty="0" smtClean="0"/>
              <a:t> </a:t>
            </a:r>
          </a:p>
          <a:p>
            <a:pPr eaLnBrk="1" hangingPunct="1"/>
            <a:r>
              <a:rPr lang="en-US" altLang="zh-CN" sz="2800" dirty="0" smtClean="0"/>
              <a:t>Upper bound of non-spatial similarity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Upper bound of spatial similarity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Total upper bound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32014"/>
            <a:ext cx="5562600" cy="56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657600"/>
            <a:ext cx="5562600" cy="48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857760"/>
            <a:ext cx="836638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643306" y="5786454"/>
            <a:ext cx="2214578" cy="428628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000760" y="5786454"/>
            <a:ext cx="2571768" cy="428628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6750860" y="5250668"/>
            <a:ext cx="1071572" cy="3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4232669" y="5232810"/>
            <a:ext cx="1071570" cy="3571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3"/>
          <p:cNvSpPr/>
          <p:nvPr/>
        </p:nvSpPr>
        <p:spPr>
          <a:xfrm>
            <a:off x="3143240" y="4286256"/>
            <a:ext cx="264320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monotone </a:t>
            </a:r>
            <a:r>
              <a:rPr lang="en-US" dirty="0" smtClean="0">
                <a:solidFill>
                  <a:srgbClr val="FF0000"/>
                </a:solidFill>
              </a:rPr>
              <a:t>decreasing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6357950" y="4286256"/>
            <a:ext cx="26193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monotone </a:t>
            </a:r>
            <a:r>
              <a:rPr lang="en-US" dirty="0" smtClean="0">
                <a:solidFill>
                  <a:srgbClr val="FF0000"/>
                </a:solidFill>
              </a:rPr>
              <a:t>increasing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7554" y="2571744"/>
            <a:ext cx="1714512" cy="50006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57752" y="2071678"/>
            <a:ext cx="2500330" cy="500066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2264" y="164305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Max stabbing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785918" y="6286520"/>
            <a:ext cx="1357322" cy="1588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55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046369"/>
            <a:ext cx="4382931" cy="29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9330" y="1500174"/>
            <a:ext cx="434557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Upper Bound of the similarity (event and Node)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3714752"/>
            <a:ext cx="4769501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73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Upper Bound of the similarity (event and Node)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8137"/>
            <a:ext cx="8839200" cy="44116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Given an event </a:t>
            </a:r>
            <a:r>
              <a:rPr lang="en-US" altLang="zh-CN" sz="2800" b="1" i="1" dirty="0" smtClean="0"/>
              <a:t>e</a:t>
            </a:r>
            <a:r>
              <a:rPr lang="en-US" altLang="zh-CN" sz="2800" dirty="0" smtClean="0"/>
              <a:t> and a node </a:t>
            </a:r>
            <a:r>
              <a:rPr lang="en-US" altLang="zh-CN" sz="2800" b="1" i="1" dirty="0" smtClean="0"/>
              <a:t>N </a:t>
            </a:r>
            <a:r>
              <a:rPr lang="en-US" altLang="zh-CN" sz="2800" dirty="0" smtClean="0"/>
              <a:t>on R</a:t>
            </a:r>
            <a:r>
              <a:rPr lang="en-US" altLang="zh-CN" sz="2800" baseline="30000" dirty="0" smtClean="0"/>
              <a:t>I</a:t>
            </a:r>
            <a:r>
              <a:rPr lang="en-US" altLang="zh-CN" sz="2800" dirty="0" smtClean="0"/>
              <a:t>-tree</a:t>
            </a:r>
            <a:r>
              <a:rPr lang="en-US" altLang="zh-CN" sz="2800" b="1" i="1" dirty="0" smtClean="0"/>
              <a:t> </a:t>
            </a:r>
          </a:p>
          <a:p>
            <a:pPr eaLnBrk="1" hangingPunct="1"/>
            <a:r>
              <a:rPr lang="en-US" altLang="zh-CN" sz="2800" dirty="0" smtClean="0"/>
              <a:t>Upper bound of non-spatial similarity</a:t>
            </a:r>
          </a:p>
          <a:p>
            <a:pPr eaLnBrk="1" hangingPunct="1">
              <a:buNone/>
            </a:pP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Upper bound of spatial similarity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Total upper bound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32014"/>
            <a:ext cx="5562600" cy="56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657600"/>
            <a:ext cx="5562600" cy="48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876800"/>
            <a:ext cx="8763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4282" y="4714884"/>
            <a:ext cx="8786842" cy="128588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478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990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Upper Bound of the similarity (event and Node)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97192"/>
            <a:ext cx="8839200" cy="74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7900" y="2743200"/>
            <a:ext cx="3467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80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6EB537-6DE7-4128-A7EE-982D9273C7B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</a:p>
          <a:p>
            <a:pPr eaLnBrk="1" hangingPunct="1">
              <a:defRPr/>
            </a:pPr>
            <a:r>
              <a:rPr lang="en-US" altLang="zh-CN" dirty="0"/>
              <a:t>Problem Formalization</a:t>
            </a:r>
          </a:p>
          <a:p>
            <a:pPr lvl="1" eaLnBrk="1" hangingPunct="1">
              <a:defRPr/>
            </a:pPr>
            <a:r>
              <a:rPr lang="en-US" altLang="zh-CN" dirty="0"/>
              <a:t>Data Model</a:t>
            </a:r>
          </a:p>
          <a:p>
            <a:pPr lvl="1" eaLnBrk="1" hangingPunct="1">
              <a:defRPr/>
            </a:pPr>
            <a:r>
              <a:rPr lang="en-US" altLang="zh-CN" dirty="0"/>
              <a:t>Problem Definition</a:t>
            </a:r>
          </a:p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zh-CN" baseline="30000" dirty="0" smtClean="0"/>
              <a:t>I</a:t>
            </a:r>
            <a:r>
              <a:rPr lang="en-US" altLang="zh-CN" dirty="0"/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/>
              <a:t>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4"/>
    </mc:Choice>
    <mc:Fallback>
      <p:transition spd="slow" advTm="20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Matching Algorithm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D432809-40EC-4F77-B942-91F1345147F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752601"/>
            <a:ext cx="3048000" cy="1676399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p"/>
            </a:pPr>
            <a:r>
              <a:rPr lang="en-US" altLang="zh-CN" sz="2400" dirty="0" smtClean="0"/>
              <a:t> Use the best-first traversal algorithm to retrieve the top-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best matched subscriptions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956" y="1700808"/>
            <a:ext cx="6023243" cy="4331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77568" y="4657126"/>
            <a:ext cx="4450816" cy="57207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679B12-6302-4CBD-94B2-D51DEF93889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Problem Formalization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CN" baseline="300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>
                <a:solidFill>
                  <a:srgbClr val="FF0000"/>
                </a:solidFill>
              </a:rPr>
              <a:t>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Experiment Setup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0BB06C-9169-434C-B1CA-F0F031F3FA0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16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Algorithms:</a:t>
            </a:r>
          </a:p>
          <a:p>
            <a:pPr eaLnBrk="1" hangingPunct="1"/>
            <a:r>
              <a:rPr lang="en-US" altLang="zh-CN" sz="2400" b="1" dirty="0" smtClean="0"/>
              <a:t>SCAN</a:t>
            </a:r>
            <a:r>
              <a:rPr lang="en-US" altLang="zh-CN" sz="2400" dirty="0" smtClean="0"/>
              <a:t>: sequential scan</a:t>
            </a:r>
          </a:p>
          <a:p>
            <a:pPr eaLnBrk="1" hangingPunct="1"/>
            <a:r>
              <a:rPr lang="en-US" altLang="zh-CN" sz="2400" b="1" dirty="0" err="1" smtClean="0"/>
              <a:t>R</a:t>
            </a:r>
            <a:r>
              <a:rPr lang="en-US" altLang="zh-CN" sz="2400" b="1" baseline="30000" dirty="0" err="1" smtClean="0"/>
              <a:t>t</a:t>
            </a:r>
            <a:r>
              <a:rPr lang="en-US" altLang="zh-CN" sz="2400" b="1" dirty="0" smtClean="0"/>
              <a:t>-tree</a:t>
            </a:r>
            <a:r>
              <a:rPr lang="en-US" altLang="zh-CN" sz="2400" dirty="0" smtClean="0"/>
              <a:t>: e</a:t>
            </a:r>
            <a:r>
              <a:rPr lang="en-US" altLang="zh-TW" sz="2400" dirty="0" smtClean="0"/>
              <a:t>xtend </a:t>
            </a:r>
            <a:r>
              <a:rPr lang="en-US" altLang="zh-TW" sz="2400" dirty="0" err="1" smtClean="0"/>
              <a:t>R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smtClean="0"/>
              <a:t>-tree [Li KDD’13] to support our model </a:t>
            </a: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/>
              <a:t>TAS: </a:t>
            </a:r>
            <a:r>
              <a:rPr lang="en-US" altLang="zh-CN" sz="2400" dirty="0" smtClean="0"/>
              <a:t>the threshold algorithm based solution</a:t>
            </a:r>
          </a:p>
          <a:p>
            <a:pPr eaLnBrk="1" hangingPunct="1"/>
            <a:r>
              <a:rPr lang="en-US" altLang="zh-CN" sz="2400" b="1" dirty="0" smtClean="0"/>
              <a:t>R</a:t>
            </a:r>
            <a:r>
              <a:rPr lang="en-US" altLang="zh-CN" sz="2400" b="1" baseline="30000" dirty="0" smtClean="0"/>
              <a:t>I</a:t>
            </a:r>
            <a:r>
              <a:rPr lang="en-US" altLang="zh-CN" sz="2400" b="1" dirty="0" smtClean="0"/>
              <a:t>-tree:</a:t>
            </a:r>
            <a:r>
              <a:rPr lang="en-US" altLang="zh-CN" sz="2400" dirty="0" smtClean="0"/>
              <a:t> the R</a:t>
            </a:r>
            <a:r>
              <a:rPr lang="en-US" altLang="zh-CN" sz="2400" baseline="30000" dirty="0" smtClean="0"/>
              <a:t>I</a:t>
            </a:r>
            <a:r>
              <a:rPr lang="en-US" altLang="zh-CN" sz="2400" dirty="0" smtClean="0"/>
              <a:t>-tree based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Experiment Setup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0BB06C-9169-434C-B1CA-F0F031F3FA0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43361"/>
            <a:ext cx="688382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39200" cy="198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/>
              <a:t>Dataset:</a:t>
            </a:r>
          </a:p>
          <a:p>
            <a:pPr eaLnBrk="1" hangingPunct="1"/>
            <a:r>
              <a:rPr lang="en-US" altLang="zh-CN" sz="2400" dirty="0" smtClean="0"/>
              <a:t>Use </a:t>
            </a:r>
            <a:r>
              <a:rPr lang="en-US" altLang="zh-CN" sz="2400" b="1" dirty="0" smtClean="0"/>
              <a:t>BE-Gen </a:t>
            </a:r>
            <a:r>
              <a:rPr lang="en-US" altLang="zh-CN" sz="2400" dirty="0" smtClean="0"/>
              <a:t>[</a:t>
            </a:r>
            <a:r>
              <a:rPr lang="en-US" sz="2400" dirty="0" err="1" smtClean="0"/>
              <a:t>Sadoghi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SIGMOD’11] to generate non-spatial data (boolean expressions) </a:t>
            </a:r>
          </a:p>
          <a:p>
            <a:pPr eaLnBrk="1" hangingPunct="1"/>
            <a:r>
              <a:rPr lang="en-US" altLang="zh-TW" sz="2400" dirty="0" smtClean="0"/>
              <a:t>Randomly assign a location from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twitter</a:t>
            </a:r>
            <a:r>
              <a:rPr lang="en-US" altLang="zh-TW" sz="2400" dirty="0" smtClean="0"/>
              <a:t> dataset to each BE.</a:t>
            </a:r>
            <a:endParaRPr lang="en-US" altLang="zh-CN" sz="2400" dirty="0" smtClean="0"/>
          </a:p>
          <a:p>
            <a:pPr eaLnBrk="1" hangingPunct="1"/>
            <a:r>
              <a:rPr lang="en-US" altLang="zh-CN" sz="2400" b="1" dirty="0" smtClean="0"/>
              <a:t>Uniform</a:t>
            </a:r>
            <a:r>
              <a:rPr lang="en-US" altLang="zh-CN" sz="2400" dirty="0" smtClean="0"/>
              <a:t> and </a:t>
            </a:r>
            <a:r>
              <a:rPr lang="en-US" altLang="zh-CN" sz="2400" b="1" dirty="0" err="1" smtClean="0"/>
              <a:t>Zipf</a:t>
            </a:r>
            <a:r>
              <a:rPr lang="en-US" altLang="zh-CN" sz="2400" dirty="0" smtClean="0"/>
              <a:t> distribution</a:t>
            </a:r>
          </a:p>
        </p:txBody>
      </p:sp>
      <p:sp>
        <p:nvSpPr>
          <p:cNvPr id="7" name="Left Brace 6"/>
          <p:cNvSpPr/>
          <p:nvPr/>
        </p:nvSpPr>
        <p:spPr>
          <a:xfrm>
            <a:off x="571472" y="4572008"/>
            <a:ext cx="285752" cy="2071702"/>
          </a:xfrm>
          <a:prstGeom prst="leftBrac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214282" y="54292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E09387-3081-4272-8E6F-1D7B06521E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28801"/>
            <a:ext cx="8786842" cy="387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2447122" y="3980654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786050" y="3857628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4.8x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34462" y="3694902"/>
            <a:ext cx="1104896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57554" y="3212976"/>
            <a:ext cx="35035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20x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6430182" y="3500438"/>
            <a:ext cx="1713718" cy="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358082" y="3294877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100x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306362" y="4090204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645290" y="3929066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4.5x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E09387-3081-4272-8E6F-1D7B06521E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8499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64399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2518560" y="4018766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57488" y="3895740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3.7x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876278" y="4052092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15206" y="3929066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4.4x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9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E09387-3081-4272-8E6F-1D7B06521E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502430" cy="39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1947056" y="3909216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85984" y="3786190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4.8x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804840" y="3980654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143768" y="3857628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4.2x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FA3D95-1062-40DB-B2BA-0282356C4AD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36553" cy="385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>
            <a:off x="1875618" y="3837778"/>
            <a:ext cx="53339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14546" y="3714752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4.3x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573058" y="335676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29454" y="3223439"/>
            <a:ext cx="5000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4.6x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FA3D95-1062-40DB-B2BA-0282356C4AD4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365653" cy="38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>
            <a:off x="2375684" y="3980654"/>
            <a:ext cx="390516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43174" y="3786190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715934" y="3928272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72330" y="3794943"/>
            <a:ext cx="5000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4.4x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22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FA3D95-1062-40DB-B2BA-0282356C4AD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25" y="1800227"/>
            <a:ext cx="8424879" cy="39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>
            <a:off x="3555999" y="3373431"/>
            <a:ext cx="31907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787770" y="3254217"/>
            <a:ext cx="35719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FF0000"/>
                </a:solidFill>
                <a:latin typeface="Calibri" pitchFamily="34" charset="0"/>
              </a:rPr>
              <a:t>4.3x</a:t>
            </a:r>
            <a:endParaRPr lang="en-US" altLang="zh-CN" sz="14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8037537" y="3392487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286776" y="3286124"/>
            <a:ext cx="214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sz="1600" dirty="0" smtClean="0">
                <a:solidFill>
                  <a:srgbClr val="FF0000"/>
                </a:solidFill>
                <a:latin typeface="Calibri" pitchFamily="34" charset="0"/>
              </a:rPr>
              <a:t>4x</a:t>
            </a:r>
            <a:endParaRPr lang="en-US" altLang="zh-CN" sz="1600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1" y="228600"/>
            <a:ext cx="8686800" cy="9906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Publish/Subscribe (Pub/Sub)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6D77A8-2FF4-464D-A59C-2A306B97438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9460" name="Content Placeholder 3"/>
          <p:cNvSpPr>
            <a:spLocks noGrp="1"/>
          </p:cNvSpPr>
          <p:nvPr>
            <p:ph sz="quarter" idx="1"/>
          </p:nvPr>
        </p:nvSpPr>
        <p:spPr>
          <a:xfrm>
            <a:off x="327055" y="1600200"/>
            <a:ext cx="8531225" cy="432913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Pub/Sub systems are widely used to detect events which satisfy a set of predefined patterns/specifications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Subscriber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200" dirty="0" smtClean="0"/>
              <a:t>submit subscriptions to declare their interests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200" dirty="0" smtClean="0"/>
              <a:t>e.g., restaurant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kumimoji="1" lang="zh-CN" altLang="en-US" sz="2000" dirty="0" smtClean="0"/>
              <a:t>		</a:t>
            </a:r>
            <a:r>
              <a:rPr kumimoji="1" lang="en-US" altLang="zh-CN" sz="2000" dirty="0" smtClean="0"/>
              <a:t>(15 &lt; age &lt; 30)∧(interest = {barbecue})∧(gender = male)</a:t>
            </a:r>
          </a:p>
          <a:p>
            <a:pPr lvl="0" eaLnBrk="1" hangingPunct="1">
              <a:lnSpc>
                <a:spcPct val="90000"/>
              </a:lnSpc>
              <a:buClr>
                <a:srgbClr val="DD8047"/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Publisher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publish events (e.g., user’s profile)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e.g., </a:t>
            </a:r>
            <a:r>
              <a:rPr lang="en-US" altLang="zh-TW" sz="2000" dirty="0" smtClean="0">
                <a:solidFill>
                  <a:prstClr val="black"/>
                </a:solidFill>
              </a:rPr>
              <a:t>mobile phone user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(age = 25)∧(interest = barbecue)∧(gender = male)∧(</a:t>
            </a:r>
            <a:r>
              <a:rPr lang="en-US" altLang="zh-CN" sz="2000" dirty="0" err="1" smtClean="0"/>
              <a:t>visited_time</a:t>
            </a:r>
            <a:r>
              <a:rPr lang="en-US" altLang="zh-CN" sz="2000" dirty="0" smtClean="0"/>
              <a:t> = 5)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2910" y="6000768"/>
            <a:ext cx="7643866" cy="452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19088" lvl="0" indent="-319088">
              <a:lnSpc>
                <a:spcPct val="90000"/>
              </a:lnSpc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altLang="zh-CN" sz="2600" b="0" dirty="0" smtClean="0">
                <a:solidFill>
                  <a:srgbClr val="FF0000"/>
                </a:solidFill>
                <a:latin typeface="Calibri"/>
                <a:ea typeface="宋体"/>
              </a:rPr>
              <a:t>Once a matching is found, notify the related subscriber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39"/>
    </mc:Choice>
    <mc:Fallback>
      <p:transition spd="slow" advTm="1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Results</a:t>
            </a:r>
            <a:endParaRPr lang="en-US" altLang="zh-CN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7FA3D95-1062-40DB-B2BA-0282356C4AD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186" y="1728790"/>
            <a:ext cx="8639532" cy="39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1846811" y="3489893"/>
            <a:ext cx="860106" cy="182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57422" y="3429000"/>
            <a:ext cx="50006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21x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250793" y="3393281"/>
            <a:ext cx="135732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072330" y="3286124"/>
            <a:ext cx="5000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133x</a:t>
            </a:r>
            <a:endParaRPr lang="en-US" altLang="zh-CN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A679B12-6302-4CBD-94B2-D51DEF93889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6387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Problem Formalization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 Model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zh-CN" baseline="300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-tree based solution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Conclusion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Formalize a variant of top-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subscription matching (BE + location)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Propose a novel index, R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-tree (R-tree and dynamic interval-tree)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filtering strategy to reduce the search space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Evaluate the R</a:t>
            </a:r>
            <a:r>
              <a:rPr lang="en-US" altLang="zh-CN" baseline="30000" dirty="0" smtClean="0"/>
              <a:t>I</a:t>
            </a:r>
            <a:r>
              <a:rPr lang="en-US" altLang="zh-CN" dirty="0" smtClean="0"/>
              <a:t>-tree based solution on a large-scale dataset.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13B70D-9D41-404F-B73A-CB6C092C38B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54150" y="2057400"/>
            <a:ext cx="6394450" cy="3822700"/>
          </a:xfrm>
        </p:spPr>
        <p:txBody>
          <a:bodyPr/>
          <a:lstStyle/>
          <a:p>
            <a:pPr eaLnBrk="1" hangingPunct="1"/>
            <a:r>
              <a:rPr lang="en-US" altLang="zh-CN" sz="4300" dirty="0" smtClean="0"/>
              <a:t>		</a:t>
            </a:r>
            <a:r>
              <a:rPr lang="en-US" altLang="zh-CN" sz="4300" b="1" dirty="0" smtClean="0"/>
              <a:t>Thank you!</a:t>
            </a:r>
            <a:r>
              <a:rPr lang="en-US" altLang="zh-CN" sz="4300" dirty="0" smtClean="0"/>
              <a:t/>
            </a:r>
            <a:br>
              <a:rPr lang="en-US" altLang="zh-CN" sz="4300" dirty="0" smtClean="0"/>
            </a:br>
            <a:r>
              <a:rPr lang="en-US" altLang="zh-CN" sz="4300" dirty="0" smtClean="0"/>
              <a:t/>
            </a:r>
            <a:br>
              <a:rPr lang="en-US" altLang="zh-CN" sz="4300" dirty="0" smtClean="0"/>
            </a:br>
            <a:r>
              <a:rPr lang="en-US" altLang="zh-CN" sz="3200" b="1" dirty="0" smtClean="0"/>
              <a:t>Contact Info: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	Jiafeng Hu</a:t>
            </a:r>
            <a:br>
              <a:rPr lang="en-US" altLang="zh-CN" sz="3200" dirty="0" smtClean="0"/>
            </a:br>
            <a:r>
              <a:rPr lang="en-US" altLang="zh-CN" sz="3200" dirty="0" smtClean="0"/>
              <a:t>	University of Hong Kong</a:t>
            </a:r>
            <a:br>
              <a:rPr lang="en-US" altLang="zh-CN" sz="3200" dirty="0" smtClean="0"/>
            </a:br>
            <a:r>
              <a:rPr lang="en-US" altLang="zh-CN" sz="3200" dirty="0" smtClean="0"/>
              <a:t>	jhu@cs.hku.hk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F072970-D41D-40BB-A221-C960ECCE09C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49156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228600"/>
            <a:ext cx="3954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F072970-D41D-40BB-A221-C960ECCE09C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49156" name="Picture 2" descr="C:\Users\Admin\APPDATA\LOCAL\TEMP\wz29fb\hkulogo+cslogo (for light color background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9675" y="228600"/>
            <a:ext cx="3954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/>
          <p:cNvSpPr/>
          <p:nvPr/>
        </p:nvSpPr>
        <p:spPr>
          <a:xfrm>
            <a:off x="3714744" y="3429000"/>
            <a:ext cx="156645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Q&amp;A</a:t>
            </a:r>
            <a:endParaRPr lang="zh-CN" alt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7E67DB-5DBD-459D-87BE-E9FBDFB98F1A}" type="slidenum">
              <a:rPr lang="zh-TW" altLang="en-US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Ranked Pub/Sub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3657600"/>
          </a:xfrm>
        </p:spPr>
        <p:txBody>
          <a:bodyPr/>
          <a:lstStyle/>
          <a:p>
            <a:pPr eaLnBrk="1" hangingPunct="1"/>
            <a:r>
              <a:rPr kumimoji="1" lang="en-US" altLang="zh-CN" sz="2800" dirty="0" smtClean="0"/>
              <a:t>Traditional pub/sub systems</a:t>
            </a:r>
          </a:p>
          <a:p>
            <a:pPr lvl="1" eaLnBrk="1" hangingPunct="1"/>
            <a:r>
              <a:rPr kumimoji="1" lang="en-US" altLang="zh-CN" sz="2500" dirty="0" smtClean="0"/>
              <a:t>Exact matching</a:t>
            </a:r>
          </a:p>
          <a:p>
            <a:pPr lvl="1" eaLnBrk="1" hangingPunct="1"/>
            <a:r>
              <a:rPr kumimoji="1" lang="en-US" altLang="zh-CN" sz="2500" dirty="0" smtClean="0"/>
              <a:t>When an event arrives, all matched subscriptions will be retrieved.</a:t>
            </a:r>
          </a:p>
          <a:p>
            <a:r>
              <a:rPr kumimoji="1" lang="en-US" altLang="zh-CN" sz="2800" dirty="0" smtClean="0"/>
              <a:t>Ranked Pub/Sub systems</a:t>
            </a:r>
          </a:p>
          <a:p>
            <a:pPr lvl="1"/>
            <a:r>
              <a:rPr lang="en-US" sz="2500" dirty="0"/>
              <a:t>I</a:t>
            </a:r>
            <a:r>
              <a:rPr lang="en-US" sz="2500" dirty="0" smtClean="0"/>
              <a:t>nexact </a:t>
            </a:r>
            <a:r>
              <a:rPr lang="en-US" sz="2500" dirty="0"/>
              <a:t>or partial </a:t>
            </a:r>
            <a:r>
              <a:rPr lang="en-US" sz="2500" dirty="0" smtClean="0"/>
              <a:t>matching</a:t>
            </a:r>
            <a:endParaRPr kumimoji="1" lang="en-US" altLang="zh-CN" sz="2500" dirty="0" smtClean="0"/>
          </a:p>
          <a:p>
            <a:pPr lvl="1"/>
            <a:r>
              <a:rPr kumimoji="1" lang="en-US" altLang="zh-CN" sz="2500" dirty="0" smtClean="0"/>
              <a:t>Only return the “most relevant” subscriptions</a:t>
            </a:r>
          </a:p>
          <a:p>
            <a:pPr lvl="1"/>
            <a:endParaRPr kumimoji="1" lang="en-US" altLang="zh-CN" sz="2500" dirty="0" smtClean="0"/>
          </a:p>
        </p:txBody>
      </p:sp>
      <p:sp>
        <p:nvSpPr>
          <p:cNvPr id="7" name="矩形 3"/>
          <p:cNvSpPr/>
          <p:nvPr/>
        </p:nvSpPr>
        <p:spPr>
          <a:xfrm>
            <a:off x="1413111" y="5161746"/>
            <a:ext cx="6552728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+mn-lt"/>
              </a:rPr>
              <a:t>Top-k </a:t>
            </a:r>
            <a:r>
              <a:rPr lang="en-US" altLang="zh-CN" sz="2800">
                <a:latin typeface="+mn-lt"/>
              </a:rPr>
              <a:t>Subscription </a:t>
            </a:r>
            <a:r>
              <a:rPr lang="en-US" altLang="zh-CN" sz="2800" smtClean="0">
                <a:latin typeface="+mn-lt"/>
              </a:rPr>
              <a:t>Matching </a:t>
            </a:r>
            <a:r>
              <a:rPr lang="en-US" sz="2800"/>
              <a:t>based on some scoring functions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10"/>
    </mc:Choice>
    <mc:Fallback>
      <p:transition spd="slow" advTm="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6553200" y="3276600"/>
            <a:ext cx="1295400" cy="533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云形 45"/>
          <p:cNvSpPr/>
          <p:nvPr/>
        </p:nvSpPr>
        <p:spPr bwMode="auto">
          <a:xfrm>
            <a:off x="0" y="1600200"/>
            <a:ext cx="3048000" cy="17640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1" cy="990600"/>
          </a:xfrm>
        </p:spPr>
        <p:txBody>
          <a:bodyPr/>
          <a:lstStyle/>
          <a:p>
            <a:pPr algn="ctr" eaLnBrk="1" hangingPunct="1"/>
            <a:r>
              <a:rPr lang="en-US" altLang="zh-CN" sz="3600" dirty="0" smtClean="0"/>
              <a:t>Targeted Advertising (</a:t>
            </a:r>
            <a:r>
              <a:rPr lang="en-US" sz="3600" dirty="0" smtClean="0"/>
              <a:t>A Billion-dollar Industry</a:t>
            </a:r>
            <a:r>
              <a:rPr lang="en-US" altLang="zh-CN" sz="36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6D77A8-2FF4-464D-A59C-2A306B97438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60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764000"/>
            <a:ext cx="81534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3831" y="3985900"/>
            <a:ext cx="1175771" cy="523220"/>
          </a:xfrm>
          <a:prstGeom prst="rect">
            <a:avLst/>
          </a:prstGeom>
          <a:solidFill>
            <a:srgbClr val="694C84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1D3A"/>
                </a:solidFill>
                <a:latin typeface="+mj-lt"/>
                <a:ea typeface="+mn-ea"/>
              </a:rPr>
              <a:t>Broker</a:t>
            </a:r>
            <a:endParaRPr lang="zh-CN" altLang="en-US" sz="2800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397" y="3356992"/>
            <a:ext cx="189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</a:rPr>
              <a:t>Subscriptions</a:t>
            </a:r>
            <a:endParaRPr lang="zh-CN" altLang="en-US" sz="20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28" name="上箭头 32"/>
          <p:cNvSpPr/>
          <p:nvPr/>
        </p:nvSpPr>
        <p:spPr bwMode="auto">
          <a:xfrm rot="10800000">
            <a:off x="3886197" y="3101399"/>
            <a:ext cx="1143000" cy="720000"/>
          </a:xfrm>
          <a:prstGeom prst="upArrow">
            <a:avLst>
              <a:gd name="adj1" fmla="val 4102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楷体_GB2312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797" y="3135600"/>
            <a:ext cx="335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1D3A"/>
                </a:solidFill>
                <a:latin typeface="+mj-lt"/>
                <a:ea typeface="+mn-ea"/>
              </a:rPr>
              <a:t>Advertising Campaign</a:t>
            </a:r>
            <a:endParaRPr lang="zh-CN" altLang="en-US" sz="2800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4113773" y="2297400"/>
            <a:ext cx="610627" cy="5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1D3A"/>
                </a:solidFill>
              </a:rPr>
              <a:t>…</a:t>
            </a:r>
            <a:endParaRPr lang="zh-CN" altLang="en-US" sz="4000" dirty="0">
              <a:solidFill>
                <a:srgbClr val="001D3A"/>
              </a:solidFill>
            </a:endParaRPr>
          </a:p>
        </p:txBody>
      </p:sp>
      <p:sp>
        <p:nvSpPr>
          <p:cNvPr id="32" name="矩形 30"/>
          <p:cNvSpPr/>
          <p:nvPr/>
        </p:nvSpPr>
        <p:spPr bwMode="auto">
          <a:xfrm>
            <a:off x="2438397" y="2297400"/>
            <a:ext cx="1676400" cy="655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1D3A"/>
                </a:solidFill>
                <a:effectLst/>
                <a:latin typeface="+mj-lt"/>
                <a:ea typeface="楷体_GB2312" pitchFamily="49" charset="-122"/>
              </a:rPr>
              <a:t>Advertiser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9081" y="2071777"/>
            <a:ext cx="123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(18&lt;age&lt;35)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229" y="2339846"/>
            <a:ext cx="18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(credit-score&gt;1000)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8184" y="2602200"/>
            <a:ext cx="1657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</a:t>
            </a:r>
            <a:r>
              <a:rPr lang="en-US" altLang="zh-CN" sz="1600" dirty="0" err="1">
                <a:solidFill>
                  <a:srgbClr val="001D3A"/>
                </a:solidFill>
                <a:latin typeface="+mj-lt"/>
              </a:rPr>
              <a:t>N</a:t>
            </a:r>
            <a:r>
              <a:rPr lang="en-US" altLang="zh-CN" sz="1600" dirty="0" err="1" smtClean="0">
                <a:solidFill>
                  <a:srgbClr val="001D3A"/>
                </a:solidFill>
                <a:latin typeface="+mj-lt"/>
              </a:rPr>
              <a:t>um</a:t>
            </a:r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-visited&gt;18)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37" name="矩形 30"/>
          <p:cNvSpPr/>
          <p:nvPr/>
        </p:nvSpPr>
        <p:spPr bwMode="auto">
          <a:xfrm>
            <a:off x="4800597" y="2297400"/>
            <a:ext cx="1752603" cy="655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1D3A"/>
                </a:solidFill>
                <a:latin typeface="+mj-lt"/>
                <a:ea typeface="楷体_GB2312" pitchFamily="49" charset="-122"/>
              </a:rPr>
              <a:t>E.g.</a:t>
            </a:r>
            <a:r>
              <a:rPr kumimoji="1" lang="zh-CN" altLang="en-US" sz="2000" dirty="0" smtClean="0">
                <a:solidFill>
                  <a:srgbClr val="001D3A"/>
                </a:solidFill>
                <a:latin typeface="+mj-lt"/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1D3A"/>
                </a:solidFill>
                <a:latin typeface="+mj-lt"/>
                <a:ea typeface="楷体_GB2312" pitchFamily="49" charset="-122"/>
              </a:rPr>
              <a:t>restaurant</a:t>
            </a:r>
            <a:endParaRPr kumimoji="1" lang="zh-CN" altLang="en-US" sz="20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" y="1840200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Advertisement (BE):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pic>
        <p:nvPicPr>
          <p:cNvPr id="41" name="Picture 3" descr="C:\Users\Hujiafeng\Dropbox\近期工作\胡佳锋毕设文档\中期\Tahoo-Advertising-solution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64000"/>
            <a:ext cx="924186" cy="5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Hujiafeng\Dropbox\近期工作\胡佳锋毕设文档\中期\下载 (1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936" y="2210138"/>
            <a:ext cx="725772" cy="42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Users\Hujiafeng\Dropbox\近期工作\胡佳锋毕设文档\中期\下载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64000"/>
            <a:ext cx="966435" cy="2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Hujiafeng\Dropbox\近期工作\胡佳锋毕设文档\中期\facebook-advertising-tip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87800"/>
            <a:ext cx="1219200" cy="56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jhu\Dropbox\DB Group-Seminar\4-27-hujiafeng\doubleclick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96200" y="2449800"/>
            <a:ext cx="1371600" cy="475735"/>
          </a:xfrm>
          <a:prstGeom prst="rect">
            <a:avLst/>
          </a:prstGeom>
          <a:noFill/>
        </p:spPr>
      </p:pic>
      <p:sp>
        <p:nvSpPr>
          <p:cNvPr id="24" name="云形 24"/>
          <p:cNvSpPr/>
          <p:nvPr/>
        </p:nvSpPr>
        <p:spPr bwMode="auto">
          <a:xfrm>
            <a:off x="6553200" y="4964401"/>
            <a:ext cx="2590800" cy="1656000"/>
          </a:xfrm>
          <a:prstGeom prst="cloud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9153" y="5656728"/>
            <a:ext cx="9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(age=34)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6924" y="5368696"/>
            <a:ext cx="18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(credit-score=1600)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39" name="云形 4"/>
          <p:cNvSpPr/>
          <p:nvPr/>
        </p:nvSpPr>
        <p:spPr bwMode="auto">
          <a:xfrm>
            <a:off x="0" y="4578935"/>
            <a:ext cx="2791868" cy="1679529"/>
          </a:xfrm>
          <a:prstGeom prst="cloud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25837" y="5355806"/>
            <a:ext cx="734167" cy="54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1D3A"/>
                </a:solidFill>
              </a:rPr>
              <a:t>…</a:t>
            </a:r>
            <a:endParaRPr lang="zh-CN" altLang="en-US" sz="4000" dirty="0">
              <a:solidFill>
                <a:srgbClr val="001D3A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111" y="5179114"/>
            <a:ext cx="9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(age=24)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025" y="4935870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(credit-score=812)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387" y="5435932"/>
            <a:ext cx="1705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</a:t>
            </a:r>
            <a:r>
              <a:rPr lang="en-US" altLang="zh-CN" sz="1600" dirty="0" err="1" smtClean="0">
                <a:solidFill>
                  <a:srgbClr val="001D3A"/>
                </a:solidFill>
                <a:latin typeface="+mj-lt"/>
              </a:rPr>
              <a:t>Num</a:t>
            </a:r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-visited=20)</a:t>
            </a:r>
            <a:endParaRPr lang="zh-CN" altLang="en-US" sz="1600" baseline="-250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823" y="6335999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  <a:ea typeface="+mn-ea"/>
              </a:rPr>
              <a:t>Event</a:t>
            </a:r>
            <a:endParaRPr lang="zh-CN" altLang="en-US" sz="36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2" name="上箭头 7"/>
          <p:cNvSpPr/>
          <p:nvPr/>
        </p:nvSpPr>
        <p:spPr bwMode="auto">
          <a:xfrm>
            <a:off x="3810000" y="4507200"/>
            <a:ext cx="1247066" cy="828000"/>
          </a:xfrm>
          <a:prstGeom prst="upArrow">
            <a:avLst>
              <a:gd name="adj1" fmla="val 41022"/>
              <a:gd name="adj2" fmla="val 50000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735800"/>
            <a:ext cx="20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1D3A"/>
                </a:solidFill>
                <a:latin typeface="+mj-lt"/>
                <a:ea typeface="+mn-ea"/>
              </a:rPr>
              <a:t>User Profiles</a:t>
            </a:r>
            <a:endParaRPr lang="zh-CN" altLang="en-US" sz="2800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4" name="矩形 1"/>
          <p:cNvSpPr/>
          <p:nvPr/>
        </p:nvSpPr>
        <p:spPr bwMode="auto">
          <a:xfrm>
            <a:off x="2452262" y="5569535"/>
            <a:ext cx="1738738" cy="712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rgbClr val="001D3A"/>
                </a:solidFill>
                <a:latin typeface="+mj-lt"/>
                <a:ea typeface="楷体_GB2312" pitchFamily="49" charset="-122"/>
              </a:rPr>
              <a:t>Mobile User</a:t>
            </a:r>
            <a:endParaRPr kumimoji="1" lang="zh-CN" altLang="en-US" sz="2400" dirty="0">
              <a:solidFill>
                <a:srgbClr val="001D3A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0" y="6336000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1D3A"/>
                </a:solidFill>
                <a:latin typeface="+mj-lt"/>
                <a:ea typeface="+mn-ea"/>
              </a:rPr>
              <a:t>Event</a:t>
            </a:r>
            <a:endParaRPr lang="zh-CN" altLang="en-US" sz="2400" b="1" dirty="0">
              <a:solidFill>
                <a:srgbClr val="001D3A"/>
              </a:solidFill>
              <a:latin typeface="+mj-lt"/>
              <a:ea typeface="+mn-ea"/>
            </a:endParaRPr>
          </a:p>
        </p:txBody>
      </p:sp>
      <p:sp>
        <p:nvSpPr>
          <p:cNvPr id="59" name="矩形 1"/>
          <p:cNvSpPr/>
          <p:nvPr/>
        </p:nvSpPr>
        <p:spPr bwMode="auto">
          <a:xfrm>
            <a:off x="4662062" y="5569535"/>
            <a:ext cx="1738738" cy="712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001D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1D3A"/>
                </a:solidFill>
                <a:effectLst/>
                <a:latin typeface="+mj-lt"/>
                <a:ea typeface="楷体_GB2312" pitchFamily="49" charset="-122"/>
              </a:rPr>
              <a:t>Mobile User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rgbClr val="001D3A"/>
              </a:solidFill>
              <a:effectLst/>
              <a:latin typeface="+mj-lt"/>
              <a:ea typeface="楷体_GB2312" pitchFamily="49" charset="-122"/>
            </a:endParaRPr>
          </a:p>
        </p:txBody>
      </p:sp>
      <p:sp>
        <p:nvSpPr>
          <p:cNvPr id="60" name="环形箭头 11"/>
          <p:cNvSpPr/>
          <p:nvPr/>
        </p:nvSpPr>
        <p:spPr bwMode="auto">
          <a:xfrm rot="2660645">
            <a:off x="4146530" y="4082422"/>
            <a:ext cx="1811332" cy="17875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572170"/>
              <a:gd name="adj5" fmla="val 13478"/>
            </a:avLst>
          </a:prstGeom>
          <a:solidFill>
            <a:srgbClr val="694C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环形箭头 36"/>
          <p:cNvSpPr/>
          <p:nvPr/>
        </p:nvSpPr>
        <p:spPr bwMode="auto">
          <a:xfrm rot="8139355" flipV="1">
            <a:off x="2927329" y="4112245"/>
            <a:ext cx="1811332" cy="1787533"/>
          </a:xfrm>
          <a:prstGeom prst="circularArrow">
            <a:avLst>
              <a:gd name="adj1" fmla="val 12500"/>
              <a:gd name="adj2" fmla="val 1206459"/>
              <a:gd name="adj3" fmla="val 20457681"/>
              <a:gd name="adj4" fmla="val 13572170"/>
              <a:gd name="adj5" fmla="val 13478"/>
            </a:avLst>
          </a:prstGeom>
          <a:solidFill>
            <a:srgbClr val="694C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8200" y="4491335"/>
            <a:ext cx="2338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Calibri (Body)"/>
              </a:rPr>
              <a:t>(Top-</a:t>
            </a:r>
            <a:r>
              <a:rPr lang="en-US" altLang="zh-CN" sz="1600" i="1" dirty="0" smtClean="0">
                <a:solidFill>
                  <a:srgbClr val="FF0000"/>
                </a:solidFill>
                <a:latin typeface="Calibri (Body)"/>
              </a:rPr>
              <a:t>k</a:t>
            </a:r>
            <a:r>
              <a:rPr lang="en-US" altLang="zh-CN" sz="1600" dirty="0" smtClean="0">
                <a:solidFill>
                  <a:srgbClr val="FF0000"/>
                </a:solidFill>
                <a:latin typeface="Calibri (Body)"/>
              </a:rPr>
              <a:t> Relevant Ads)</a:t>
            </a:r>
            <a:endParaRPr lang="zh-CN" altLang="en-US" sz="1600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63" name="椭圆形标注 16"/>
          <p:cNvSpPr/>
          <p:nvPr/>
        </p:nvSpPr>
        <p:spPr bwMode="auto">
          <a:xfrm>
            <a:off x="6324600" y="3429000"/>
            <a:ext cx="1224136" cy="649188"/>
          </a:xfrm>
          <a:prstGeom prst="wedgeEllipseCallout">
            <a:avLst>
              <a:gd name="adj1" fmla="val -52946"/>
              <a:gd name="adj2" fmla="val 109850"/>
            </a:avLst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rPr>
              <a:t>Ads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+mn-ea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043201" y="5939988"/>
            <a:ext cx="1432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1D3A"/>
                </a:solidFill>
                <a:latin typeface="+mj-lt"/>
              </a:rPr>
              <a:t>(gender=male)</a:t>
            </a:r>
            <a:endParaRPr lang="zh-CN" altLang="en-US" sz="1600" baseline="-25000" dirty="0">
              <a:latin typeface="+mj-lt"/>
            </a:endParaRPr>
          </a:p>
        </p:txBody>
      </p:sp>
      <p:pic>
        <p:nvPicPr>
          <p:cNvPr id="73731" name="Picture 3" descr="C:\Users\jhu\Dropbox\DB Group-Seminar\4-27-hujiafeng\Smartphone.jpg"/>
          <p:cNvPicPr>
            <a:picLocks noChangeAspect="1" noChangeArrowheads="1"/>
          </p:cNvPicPr>
          <p:nvPr/>
        </p:nvPicPr>
        <p:blipFill>
          <a:blip r:embed="rId9" cstate="print"/>
          <a:srcRect l="25000"/>
          <a:stretch>
            <a:fillRect/>
          </a:stretch>
        </p:blipFill>
        <p:spPr bwMode="auto">
          <a:xfrm>
            <a:off x="4071934" y="6214429"/>
            <a:ext cx="642942" cy="64357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7696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26"/>
    </mc:Choice>
    <mc:Fallback>
      <p:transition spd="slow" advTm="1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1" grpId="0" animBg="1"/>
      <p:bldP spid="5" grpId="0" animBg="1"/>
      <p:bldP spid="27" grpId="0"/>
      <p:bldP spid="28" grpId="0" animBg="1"/>
      <p:bldP spid="29" grpId="0"/>
      <p:bldP spid="30" grpId="0"/>
      <p:bldP spid="32" grpId="0" animBg="1"/>
      <p:bldP spid="33" grpId="0"/>
      <p:bldP spid="34" grpId="0"/>
      <p:bldP spid="35" grpId="0"/>
      <p:bldP spid="37" grpId="0" animBg="1"/>
      <p:bldP spid="40" grpId="0"/>
      <p:bldP spid="24" grpId="0" animBg="1"/>
      <p:bldP spid="25" grpId="0"/>
      <p:bldP spid="26" grpId="0"/>
      <p:bldP spid="39" grpId="0" animBg="1"/>
      <p:bldP spid="46" grpId="0"/>
      <p:bldP spid="47" grpId="0"/>
      <p:bldP spid="49" grpId="0"/>
      <p:bldP spid="50" grpId="0"/>
      <p:bldP spid="51" grpId="0"/>
      <p:bldP spid="52" grpId="0" animBg="1"/>
      <p:bldP spid="53" grpId="0"/>
      <p:bldP spid="54" grpId="0" animBg="1"/>
      <p:bldP spid="58" grpId="0"/>
      <p:bldP spid="59" grpId="0" animBg="1"/>
      <p:bldP spid="60" grpId="0" animBg="1"/>
      <p:bldP spid="61" grpId="0" animBg="1"/>
      <p:bldP spid="62" grpId="0"/>
      <p:bldP spid="63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7E67DB-5DBD-459D-87BE-E9FBDFB98F1A}" type="slidenum">
              <a:rPr lang="zh-TW" altLang="en-US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Location-Aware Pub/Sub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L</a:t>
            </a:r>
            <a:r>
              <a:rPr lang="en-US" sz="2800" dirty="0" smtClean="0"/>
              <a:t>ocation information can be obtained easily</a:t>
            </a:r>
          </a:p>
          <a:p>
            <a:pPr lvl="1" eaLnBrk="1" hangingPunct="1"/>
            <a:r>
              <a:rPr lang="en-US" sz="2400" dirty="0" smtClean="0"/>
              <a:t>Global Positioning System (GPS)</a:t>
            </a:r>
          </a:p>
          <a:p>
            <a:pPr lvl="1" eaLnBrk="1" hangingPunct="1"/>
            <a:r>
              <a:rPr lang="en-US" sz="2400" dirty="0" smtClean="0"/>
              <a:t>“Check in” data in social network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</a:t>
            </a:r>
          </a:p>
          <a:p>
            <a:pPr marL="366713" lvl="1" indent="0" eaLnBrk="1" hangingPunct="1">
              <a:buNone/>
            </a:pPr>
            <a:r>
              <a:rPr lang="en-US" sz="2400" dirty="0" smtClean="0"/>
              <a:t>(e.g., Twitter, Foursquare)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Incorporate </a:t>
            </a:r>
            <a:r>
              <a:rPr lang="en-US" sz="2800" dirty="0" smtClean="0">
                <a:solidFill>
                  <a:srgbClr val="FF0000"/>
                </a:solidFill>
              </a:rPr>
              <a:t>location information </a:t>
            </a:r>
            <a:r>
              <a:rPr lang="en-US" sz="2800" dirty="0" smtClean="0"/>
              <a:t>into ranked Pub/Sub systems</a:t>
            </a:r>
          </a:p>
          <a:p>
            <a:pPr lvl="1" eaLnBrk="1" hangingPunct="1">
              <a:buNone/>
            </a:pP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  <a:p>
            <a:pPr eaLnBrk="1" hangingPunct="1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140968"/>
            <a:ext cx="1647056" cy="21228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2132856"/>
            <a:ext cx="1872208" cy="31203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95"/>
    </mc:Choice>
    <mc:Fallback>
      <p:transition spd="slow" advTm="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7E67DB-5DBD-459D-87BE-E9FBDFB98F1A}" type="slidenum">
              <a:rPr lang="zh-TW" altLang="en-US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Location-Aware Pub/Sub Systems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L</a:t>
            </a:r>
            <a:r>
              <a:rPr lang="en-US" sz="2800" dirty="0" smtClean="0"/>
              <a:t>ocation information can be obtained easily</a:t>
            </a:r>
          </a:p>
          <a:p>
            <a:pPr lvl="1" eaLnBrk="1" hangingPunct="1"/>
            <a:r>
              <a:rPr lang="en-US" sz="2400" dirty="0" smtClean="0"/>
              <a:t>Global Positioning System (GPS)</a:t>
            </a:r>
          </a:p>
          <a:p>
            <a:pPr lvl="1" eaLnBrk="1" hangingPunct="1"/>
            <a:r>
              <a:rPr lang="en-US" sz="2400" dirty="0" smtClean="0"/>
              <a:t>“Check in” data in social network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</a:t>
            </a:r>
          </a:p>
          <a:p>
            <a:pPr marL="366713" lvl="1" indent="0" eaLnBrk="1" hangingPunct="1">
              <a:buNone/>
            </a:pPr>
            <a:r>
              <a:rPr lang="en-US" sz="2400" dirty="0" smtClean="0"/>
              <a:t>(e.g., Twitter, Foursquare)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Incorporate </a:t>
            </a:r>
            <a:r>
              <a:rPr lang="en-US" sz="2800" dirty="0" smtClean="0">
                <a:solidFill>
                  <a:srgbClr val="FF0000"/>
                </a:solidFill>
              </a:rPr>
              <a:t>location information </a:t>
            </a:r>
            <a:r>
              <a:rPr lang="en-US" sz="2800" dirty="0" smtClean="0"/>
              <a:t>into ranked Pub/Sub systems</a:t>
            </a:r>
          </a:p>
          <a:p>
            <a:pPr lvl="1" eaLnBrk="1" hangingPunct="1">
              <a:buNone/>
            </a:pP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  <a:p>
            <a:pPr eaLnBrk="1" hangingPunct="1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140968"/>
            <a:ext cx="1647056" cy="21228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2132856"/>
            <a:ext cx="1872208" cy="31203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95"/>
    </mc:Choice>
    <mc:Fallback>
      <p:transition spd="slow" advTm="79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37E67DB-5DBD-459D-87BE-E9FBDFB98F1A}" type="slidenum">
              <a:rPr lang="zh-TW" altLang="en-US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Applications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Location-based Targeted Advertising</a:t>
            </a:r>
          </a:p>
          <a:p>
            <a:pPr lvl="1" eaLnBrk="1" hangingPunct="1">
              <a:buClr>
                <a:srgbClr val="94B6D2"/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Advertiser (Subscriber)</a:t>
            </a:r>
          </a:p>
          <a:p>
            <a:pPr lvl="1" eaLnBrk="1" hangingPunct="1">
              <a:buClr>
                <a:srgbClr val="94B6D2"/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Mobile user(Publisher)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Location-based App Recommendation</a:t>
            </a:r>
          </a:p>
          <a:p>
            <a:pPr lvl="1" eaLnBrk="1" hangingPunct="1"/>
            <a:r>
              <a:rPr lang="en-US" altLang="zh-CN" dirty="0" smtClean="0"/>
              <a:t>App company (Subscriber)</a:t>
            </a:r>
          </a:p>
          <a:p>
            <a:pPr lvl="1" eaLnBrk="1" hangingPunct="1">
              <a:buClr>
                <a:srgbClr val="94B6D2"/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Mobile user (Publisher)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Ride Sharing Recommendation</a:t>
            </a:r>
          </a:p>
          <a:p>
            <a:pPr lvl="1" eaLnBrk="1" hangingPunct="1"/>
            <a:r>
              <a:rPr lang="en-US" altLang="zh-CN" dirty="0" smtClean="0"/>
              <a:t>Driver </a:t>
            </a:r>
            <a:r>
              <a:rPr lang="en-US" altLang="zh-CN" dirty="0" smtClean="0">
                <a:sym typeface="Wingdings" pitchFamily="2" charset="2"/>
              </a:rPr>
              <a:t> Passenger</a:t>
            </a:r>
          </a:p>
          <a:p>
            <a:pPr lvl="1" eaLnBrk="1" hangingPunct="1"/>
            <a:r>
              <a:rPr lang="en-US" altLang="zh-CN" dirty="0" smtClean="0">
                <a:sym typeface="Wingdings" pitchFamily="2" charset="2"/>
              </a:rPr>
              <a:t>Passenger  Passenger</a:t>
            </a:r>
          </a:p>
          <a:p>
            <a:pPr eaLnBrk="1" hangingPunct="1">
              <a:buNone/>
            </a:pPr>
            <a:r>
              <a:rPr lang="en-US" altLang="zh-CN" dirty="0" smtClean="0"/>
              <a:t>……</a:t>
            </a:r>
          </a:p>
          <a:p>
            <a:pPr lvl="1" eaLnBrk="1" hangingPunct="1"/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82"/>
    </mc:Choice>
    <mc:Fallback>
      <p:transition spd="slow" advTm="1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278"/>
  <p:tag name="LATEXADDIN" val="\documentclass{article}&#10;\usepackage{amsmath}&#10;\pagestyle{empty}&#10;\begin{document}&#10;&#10;$$\{age=25\wedge income=5000 \wedge credit\_score=1000\wedge lat=22.27 \wedge lon=114.17\}$$&#10;&#10;&#10;\end{document}"/>
  <p:tag name="IGUANATEXSIZE" val="20"/>
  <p:tag name="IGUANATEXCURSOR" val="172"/>
  <p:tag name="TRANSPARENCY" val="True"/>
  <p:tag name="FILENAME" val=""/>
  <p:tag name="INPUTTYPE" val="0"/>
  <p:tag name="LATEXENGINEID" val="0"/>
  <p:tag name="TEMPFOLDER" val="c:\Temp_hjf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3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4282.5"/>
  <p:tag name="LATEXADDIN" val="\documentclass{article}&#10;\usepackage{amsmath}&#10;\pagestyle{empty}&#10;\begin{document}&#10;&#10;$\{ (age \in_i [15, 30], 0.3)\wedge(income &gt;5000,0.4)\wedge(credit\_score &gt; 80, 0.3)\wedge (lat=22.27)\wedge (lon=114.17)\wedge\alpha=0.5\}$&#10;&#10;&#10;\end{document}"/>
  <p:tag name="IGUANATEXSIZE" val="20"/>
  <p:tag name="IGUANATEXCURSOR" val="220"/>
  <p:tag name="TRANSPARENCY" val="True"/>
  <p:tag name="FILENAME" val=""/>
  <p:tag name="INPUTTYPE" val="0"/>
  <p:tag name="LATEXENGINEID" val="0"/>
  <p:tag name="TEMPFOLDER" val="c:\Temp_hjf\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22162</TotalTime>
  <Words>1079</Words>
  <Application>Microsoft Macintosh PowerPoint</Application>
  <PresentationFormat>On-screen Show (4:3)</PresentationFormat>
  <Paragraphs>357</Paragraphs>
  <Slides>44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Median</vt:lpstr>
      <vt:lpstr>Efficient Top-k Subscription Matching for Location-Aware Publish/Subscribe</vt:lpstr>
      <vt:lpstr>Outline</vt:lpstr>
      <vt:lpstr>Outline</vt:lpstr>
      <vt:lpstr>Publish/Subscribe (Pub/Sub) Systems</vt:lpstr>
      <vt:lpstr>Ranked Pub/Sub Systems</vt:lpstr>
      <vt:lpstr>Targeted Advertising (A Billion-dollar Industry)</vt:lpstr>
      <vt:lpstr>Location-Aware Pub/Sub Systems</vt:lpstr>
      <vt:lpstr>Location-Aware Pub/Sub Systems</vt:lpstr>
      <vt:lpstr>Applications</vt:lpstr>
      <vt:lpstr>Targeted Advertising (A Billion-dollar Industry)</vt:lpstr>
      <vt:lpstr>Location-based Targeted Advertising</vt:lpstr>
      <vt:lpstr>Location-based App Recommendation</vt:lpstr>
      <vt:lpstr>Outline</vt:lpstr>
      <vt:lpstr>Data Model</vt:lpstr>
      <vt:lpstr>Data Model</vt:lpstr>
      <vt:lpstr>Data Model</vt:lpstr>
      <vt:lpstr>Similarity Function</vt:lpstr>
      <vt:lpstr>Problem Definition</vt:lpstr>
      <vt:lpstr>Example</vt:lpstr>
      <vt:lpstr>Related Work</vt:lpstr>
      <vt:lpstr>Our Contributions</vt:lpstr>
      <vt:lpstr>Outline</vt:lpstr>
      <vt:lpstr>RI-tree</vt:lpstr>
      <vt:lpstr>RI-tree</vt:lpstr>
      <vt:lpstr>Dynamic interval tree forest</vt:lpstr>
      <vt:lpstr>Upper Bound of the similarity (event and Node)</vt:lpstr>
      <vt:lpstr>Upper Bound of the similarity (event and Node)</vt:lpstr>
      <vt:lpstr>Upper Bound of the similarity (event and Node)</vt:lpstr>
      <vt:lpstr>Upper Bound of the similarity (event and Node)</vt:lpstr>
      <vt:lpstr>Matching Algorithm</vt:lpstr>
      <vt:lpstr>Outline</vt:lpstr>
      <vt:lpstr>Experiment Setup</vt:lpstr>
      <vt:lpstr>Experiment Setup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</vt:lpstr>
      <vt:lpstr>Conclusion</vt:lpstr>
      <vt:lpstr>  Thank you!  Contact Info:   Jiafeng Hu  University of Hong Kong  jhu@cs.hku.hk  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 Account</cp:lastModifiedBy>
  <cp:revision>1121</cp:revision>
  <dcterms:created xsi:type="dcterms:W3CDTF">2012-12-18T07:58:02Z</dcterms:created>
  <dcterms:modified xsi:type="dcterms:W3CDTF">2015-08-31T08:06:23Z</dcterms:modified>
</cp:coreProperties>
</file>