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0"/>
  </p:notesMasterIdLst>
  <p:sldIdLst>
    <p:sldId id="259" r:id="rId2"/>
    <p:sldId id="557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72" r:id="rId19"/>
    <p:sldId id="558" r:id="rId20"/>
    <p:sldId id="560" r:id="rId21"/>
    <p:sldId id="573" r:id="rId22"/>
    <p:sldId id="561" r:id="rId23"/>
    <p:sldId id="562" r:id="rId24"/>
    <p:sldId id="563" r:id="rId25"/>
    <p:sldId id="574" r:id="rId26"/>
    <p:sldId id="565" r:id="rId27"/>
    <p:sldId id="566" r:id="rId28"/>
    <p:sldId id="568" r:id="rId29"/>
    <p:sldId id="569" r:id="rId30"/>
    <p:sldId id="570" r:id="rId31"/>
    <p:sldId id="575" r:id="rId32"/>
    <p:sldId id="571" r:id="rId33"/>
    <p:sldId id="576" r:id="rId34"/>
    <p:sldId id="578" r:id="rId35"/>
    <p:sldId id="601" r:id="rId36"/>
    <p:sldId id="614" r:id="rId37"/>
    <p:sldId id="602" r:id="rId38"/>
    <p:sldId id="581" r:id="rId39"/>
    <p:sldId id="582" r:id="rId40"/>
    <p:sldId id="603" r:id="rId41"/>
    <p:sldId id="584" r:id="rId42"/>
    <p:sldId id="585" r:id="rId43"/>
    <p:sldId id="604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605" r:id="rId52"/>
    <p:sldId id="595" r:id="rId53"/>
    <p:sldId id="596" r:id="rId54"/>
    <p:sldId id="597" r:id="rId55"/>
    <p:sldId id="598" r:id="rId56"/>
    <p:sldId id="606" r:id="rId57"/>
    <p:sldId id="607" r:id="rId58"/>
    <p:sldId id="608" r:id="rId59"/>
    <p:sldId id="609" r:id="rId60"/>
    <p:sldId id="610" r:id="rId61"/>
    <p:sldId id="611" r:id="rId62"/>
    <p:sldId id="612" r:id="rId63"/>
    <p:sldId id="613" r:id="rId64"/>
    <p:sldId id="599" r:id="rId65"/>
    <p:sldId id="600" r:id="rId66"/>
    <p:sldId id="615" r:id="rId67"/>
    <p:sldId id="616" r:id="rId68"/>
    <p:sldId id="617" r:id="rId69"/>
    <p:sldId id="618" r:id="rId70"/>
    <p:sldId id="619" r:id="rId71"/>
    <p:sldId id="620" r:id="rId72"/>
    <p:sldId id="621" r:id="rId73"/>
    <p:sldId id="622" r:id="rId74"/>
    <p:sldId id="623" r:id="rId75"/>
    <p:sldId id="624" r:id="rId76"/>
    <p:sldId id="625" r:id="rId77"/>
    <p:sldId id="626" r:id="rId78"/>
    <p:sldId id="627" r:id="rId79"/>
    <p:sldId id="628" r:id="rId80"/>
    <p:sldId id="629" r:id="rId81"/>
    <p:sldId id="667" r:id="rId82"/>
    <p:sldId id="630" r:id="rId83"/>
    <p:sldId id="631" r:id="rId84"/>
    <p:sldId id="632" r:id="rId85"/>
    <p:sldId id="633" r:id="rId86"/>
    <p:sldId id="634" r:id="rId87"/>
    <p:sldId id="635" r:id="rId88"/>
    <p:sldId id="636" r:id="rId89"/>
    <p:sldId id="637" r:id="rId90"/>
    <p:sldId id="638" r:id="rId91"/>
    <p:sldId id="639" r:id="rId92"/>
    <p:sldId id="640" r:id="rId93"/>
    <p:sldId id="641" r:id="rId94"/>
    <p:sldId id="642" r:id="rId95"/>
    <p:sldId id="643" r:id="rId96"/>
    <p:sldId id="644" r:id="rId97"/>
    <p:sldId id="645" r:id="rId98"/>
    <p:sldId id="646" r:id="rId99"/>
    <p:sldId id="647" r:id="rId100"/>
    <p:sldId id="648" r:id="rId101"/>
    <p:sldId id="649" r:id="rId102"/>
    <p:sldId id="650" r:id="rId103"/>
    <p:sldId id="651" r:id="rId104"/>
    <p:sldId id="652" r:id="rId105"/>
    <p:sldId id="653" r:id="rId106"/>
    <p:sldId id="654" r:id="rId107"/>
    <p:sldId id="655" r:id="rId108"/>
    <p:sldId id="656" r:id="rId109"/>
    <p:sldId id="657" r:id="rId110"/>
    <p:sldId id="658" r:id="rId111"/>
    <p:sldId id="659" r:id="rId112"/>
    <p:sldId id="660" r:id="rId113"/>
    <p:sldId id="661" r:id="rId114"/>
    <p:sldId id="662" r:id="rId115"/>
    <p:sldId id="663" r:id="rId116"/>
    <p:sldId id="664" r:id="rId117"/>
    <p:sldId id="665" r:id="rId118"/>
    <p:sldId id="666" r:id="rId119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78664" autoAdjust="0"/>
  </p:normalViewPr>
  <p:slideViewPr>
    <p:cSldViewPr snapToGrid="0" snapToObjects="1">
      <p:cViewPr varScale="1">
        <p:scale>
          <a:sx n="130" d="100"/>
          <a:sy n="130" d="100"/>
        </p:scale>
        <p:origin x="131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3C28136-3486-BD41-A394-81211FC1D7E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2A28916-F26F-F840-B0C7-F7890E9E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Coordination problems</a:t>
            </a:r>
          </a:p>
          <a:p>
            <a:r>
              <a:rPr lang="en-US" dirty="0"/>
              <a:t>Partitioning scheme on the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Iderw</a:t>
            </a:r>
            <a:r>
              <a:rPr lang="en-US" dirty="0"/>
              <a:t> puts in the queue of pending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28916-F26F-F840-B0C7-F7890E9E13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4861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8945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82345" y="5513949"/>
            <a:ext cx="10346267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87867" y="6492876"/>
            <a:ext cx="115633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90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85177E-8098-194E-B264-C067152F6DD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B54F63-7E13-0F42-914A-8152BF4C7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66987">
              <a:defRPr sz="5200"/>
            </a:pPr>
            <a:r>
              <a:rPr lang="tr-TR" sz="3797" dirty="0"/>
              <a:t>Lecture </a:t>
            </a:r>
            <a:r>
              <a:rPr lang="en-US" sz="3797" dirty="0"/>
              <a:t>10</a:t>
            </a:r>
            <a:r>
              <a:rPr lang="tr-TR" sz="3797" dirty="0"/>
              <a:t>: </a:t>
            </a:r>
            <a:br>
              <a:rPr lang="tr-TR" sz="3797" dirty="0"/>
            </a:br>
            <a:br>
              <a:rPr lang="tr-TR" sz="3797" dirty="0"/>
            </a:br>
            <a:r>
              <a:rPr lang="en-US" sz="3797" dirty="0">
                <a:solidFill>
                  <a:srgbClr val="FF0000"/>
                </a:solidFill>
              </a:rPr>
              <a:t>file systems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2416969" y="5956102"/>
            <a:ext cx="7358063" cy="7947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r"/>
            <a:r>
              <a:rPr lang="en-US" sz="1969" dirty="0"/>
              <a:t>Slides by Prof Sandoval</a:t>
            </a:r>
          </a:p>
          <a:p>
            <a:pPr algn="r"/>
            <a:r>
              <a:rPr lang="tr-TR" sz="1969" dirty="0"/>
              <a:t>Some slides derived from : </a:t>
            </a:r>
            <a:r>
              <a:rPr lang="en-US" sz="1969" dirty="0"/>
              <a:t>William Stallings, </a:t>
            </a:r>
            <a:r>
              <a:rPr lang="en-US" sz="1969" dirty="0" err="1"/>
              <a:t>Tanenbaum</a:t>
            </a:r>
            <a:r>
              <a:rPr lang="en-US" sz="1969" dirty="0"/>
              <a:t>/Bo, and Brendan Dolan-</a:t>
            </a:r>
            <a:r>
              <a:rPr lang="en-US" sz="1969" dirty="0" err="1"/>
              <a:t>Gavitt</a:t>
            </a:r>
            <a:endParaRPr lang="tr-TR" sz="1969" dirty="0"/>
          </a:p>
          <a:p>
            <a:pPr algn="r"/>
            <a:r>
              <a:rPr lang="tr-TR" sz="1969" dirty="0" err="1"/>
              <a:t>Thanks</a:t>
            </a:r>
            <a:r>
              <a:rPr lang="tr-TR" sz="1969" dirty="0"/>
              <a:t> !!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272403" y="4165991"/>
            <a:ext cx="223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Prof Yotov</a:t>
            </a:r>
          </a:p>
          <a:p>
            <a:r>
              <a:rPr lang="en-US" sz="3600"/>
              <a:t>CS6233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22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Guessing with Magic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Simple idea in principle – may file types can be identified by looking at the first few bytes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JPEG files start with 0xFF 0xD8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DOS/Windows executables start with "MZ"</a:t>
            </a:r>
            <a:r>
              <a:rPr lang="en-US" dirty="0"/>
              <a:t> (0x4D 0x5A)</a:t>
            </a:r>
            <a:endParaRPr dirty="0"/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Boot sector ends with 0x55 0xAA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Linux &amp; OS X come with a utility called "file" that uses a database of such signatures to identify file types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But not all file types can be identified this way, and the identification is not always unambiguous</a:t>
            </a:r>
          </a:p>
        </p:txBody>
      </p:sp>
    </p:spTree>
    <p:extLst>
      <p:ext uri="{BB962C8B-B14F-4D97-AF65-F5344CB8AC3E}">
        <p14:creationId xmlns:p14="http://schemas.microsoft.com/office/powerpoint/2010/main" val="3738706203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 Layer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8149" indent="-278149" defTabSz="365568">
              <a:spcBef>
                <a:spcPts val="2601"/>
              </a:spcBef>
              <a:defRPr sz="3204"/>
            </a:pPr>
            <a:r>
              <a:t>From last time: i-nodes store pointers to file blocks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Every i-node is the same size and they are stored in a single area on disk, so it's easy to look up an i-node by number:</a:t>
            </a:r>
            <a:br/>
            <a:r>
              <a:t>inode_start + inode_num / inodes_per_block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i-nodes in xv6 have both an on-disk (</a:t>
            </a:r>
            <a:r>
              <a:rPr>
                <a:latin typeface="Menlo"/>
                <a:ea typeface="Menlo"/>
                <a:cs typeface="Menlo"/>
                <a:sym typeface="Menlo"/>
              </a:rPr>
              <a:t>struct dinode</a:t>
            </a:r>
            <a:r>
              <a:t>) and in-memory representation (</a:t>
            </a:r>
            <a:r>
              <a:rPr>
                <a:latin typeface="Menlo"/>
                <a:ea typeface="Menlo"/>
                <a:cs typeface="Menlo"/>
                <a:sym typeface="Menlo"/>
              </a:rPr>
              <a:t>struct inode</a:t>
            </a:r>
            <a:r>
              <a:t>)</a:t>
            </a:r>
          </a:p>
          <a:p>
            <a:pPr marL="278149" indent="-278149" defTabSz="365568">
              <a:spcBef>
                <a:spcPts val="2601"/>
              </a:spcBef>
              <a:defRPr sz="3204"/>
            </a:pPr>
            <a:r>
              <a:t>xv6 maintains a cache of in-memory i-nodes in order to help synchronize access to i-nodes by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3299648348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 Interface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iget – gets an i-node from the cache, does not guarantee that access is exclusive (many processes can access at once)</a:t>
            </a:r>
          </a:p>
          <a:p>
            <a:r>
              <a:t>iput – releases the i-node, decrementing its reference count</a:t>
            </a:r>
          </a:p>
          <a:p>
            <a:r>
              <a:t>ilock – actually reads in the i-node data from disk (if not already present) and gets exclusive access</a:t>
            </a:r>
          </a:p>
          <a:p>
            <a:r>
              <a:t>iunlock – releases the lock on the i-node</a:t>
            </a:r>
          </a:p>
        </p:txBody>
      </p:sp>
    </p:spTree>
    <p:extLst>
      <p:ext uri="{BB962C8B-B14F-4D97-AF65-F5344CB8AC3E}">
        <p14:creationId xmlns:p14="http://schemas.microsoft.com/office/powerpoint/2010/main" val="1140047430"/>
      </p:ext>
    </p:extLst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940194" y="119053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</a:t>
            </a:r>
            <a:r>
              <a:rPr dirty="0"/>
              <a:t>-node Structures</a:t>
            </a:r>
          </a:p>
        </p:txBody>
      </p:sp>
      <p:sp>
        <p:nvSpPr>
          <p:cNvPr id="279" name="Shape 279"/>
          <p:cNvSpPr/>
          <p:nvPr/>
        </p:nvSpPr>
        <p:spPr>
          <a:xfrm>
            <a:off x="4163421" y="1626998"/>
            <a:ext cx="3725380" cy="265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// in-memory copy of an </a:t>
            </a:r>
            <a:r>
              <a:rPr sz="1200" dirty="0" err="1">
                <a:latin typeface="Consolas" panose="020B0609020204030204" pitchFamily="49" charset="0"/>
              </a:rPr>
              <a:t>inode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200" dirty="0">
                <a:latin typeface="Consolas" panose="020B0609020204030204" pitchFamily="49" charset="0"/>
              </a:rPr>
              <a:t> </a:t>
            </a:r>
            <a:r>
              <a:rPr sz="1200" dirty="0" err="1">
                <a:latin typeface="Consolas" panose="020B0609020204030204" pitchFamily="49" charset="0"/>
              </a:rPr>
              <a:t>inode</a:t>
            </a:r>
            <a:r>
              <a:rPr sz="1200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latin typeface="Consolas" panose="020B0609020204030204" pitchFamily="49" charset="0"/>
              </a:rPr>
              <a:t>uint</a:t>
            </a:r>
            <a:r>
              <a:rPr sz="1200" dirty="0">
                <a:latin typeface="Consolas" panose="020B0609020204030204" pitchFamily="49" charset="0"/>
              </a:rPr>
              <a:t> dev;           </a:t>
            </a:r>
            <a:r>
              <a:rPr sz="1200" dirty="0">
                <a:solidFill>
                  <a:srgbClr val="5330E1"/>
                </a:solidFill>
                <a:latin typeface="Consolas" panose="020B0609020204030204" pitchFamily="49" charset="0"/>
              </a:rPr>
              <a:t>// Device number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latin typeface="Consolas" panose="020B0609020204030204" pitchFamily="49" charset="0"/>
              </a:rPr>
              <a:t>uint</a:t>
            </a:r>
            <a:r>
              <a:rPr sz="1200" dirty="0">
                <a:latin typeface="Consolas" panose="020B0609020204030204" pitchFamily="49" charset="0"/>
              </a:rPr>
              <a:t> </a:t>
            </a:r>
            <a:r>
              <a:rPr sz="1200" dirty="0" err="1">
                <a:latin typeface="Consolas" panose="020B0609020204030204" pitchFamily="49" charset="0"/>
              </a:rPr>
              <a:t>inum</a:t>
            </a:r>
            <a:r>
              <a:rPr sz="1200" dirty="0">
                <a:latin typeface="Consolas" panose="020B0609020204030204" pitchFamily="49" charset="0"/>
              </a:rPr>
              <a:t>;          </a:t>
            </a:r>
            <a:r>
              <a:rPr sz="1200" dirty="0">
                <a:solidFill>
                  <a:srgbClr val="5330E1"/>
                </a:solidFill>
                <a:latin typeface="Consolas" panose="020B0609020204030204" pitchFamily="49" charset="0"/>
              </a:rPr>
              <a:t>// </a:t>
            </a:r>
            <a:r>
              <a:rPr sz="1200" dirty="0" err="1">
                <a:solidFill>
                  <a:srgbClr val="5330E1"/>
                </a:solidFill>
                <a:latin typeface="Consolas" panose="020B0609020204030204" pitchFamily="49" charset="0"/>
              </a:rPr>
              <a:t>Inode</a:t>
            </a:r>
            <a:r>
              <a:rPr sz="1200" dirty="0">
                <a:solidFill>
                  <a:srgbClr val="5330E1"/>
                </a:solidFill>
                <a:latin typeface="Consolas" panose="020B0609020204030204" pitchFamily="49" charset="0"/>
              </a:rPr>
              <a:t> number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ref;            </a:t>
            </a:r>
            <a:r>
              <a:rPr sz="1200" dirty="0">
                <a:latin typeface="Consolas" panose="020B0609020204030204" pitchFamily="49" charset="0"/>
              </a:rPr>
              <a:t>// Reference count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flags;          </a:t>
            </a:r>
            <a:r>
              <a:rPr sz="1200" dirty="0">
                <a:latin typeface="Consolas" panose="020B0609020204030204" pitchFamily="49" charset="0"/>
              </a:rPr>
              <a:t>// I_BUSY, I_VALID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type;         </a:t>
            </a:r>
            <a:r>
              <a:rPr sz="1200" dirty="0">
                <a:latin typeface="Consolas" panose="020B0609020204030204" pitchFamily="49" charset="0"/>
              </a:rPr>
              <a:t>// copy of disk </a:t>
            </a:r>
            <a:r>
              <a:rPr sz="1200" dirty="0" err="1">
                <a:latin typeface="Consolas" panose="020B0609020204030204" pitchFamily="49" charset="0"/>
              </a:rPr>
              <a:t>inode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200" dirty="0">
                <a:latin typeface="Consolas" panose="020B0609020204030204" pitchFamily="49" charset="0"/>
              </a:rPr>
              <a:t> major;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200" dirty="0">
                <a:latin typeface="Consolas" panose="020B0609020204030204" pitchFamily="49" charset="0"/>
              </a:rPr>
              <a:t> minor;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200" dirty="0">
                <a:latin typeface="Consolas" panose="020B0609020204030204" pitchFamily="49" charset="0"/>
              </a:rPr>
              <a:t> </a:t>
            </a:r>
            <a:r>
              <a:rPr sz="1200" dirty="0" err="1">
                <a:latin typeface="Consolas" panose="020B0609020204030204" pitchFamily="49" charset="0"/>
              </a:rPr>
              <a:t>nlink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latin typeface="Consolas" panose="020B0609020204030204" pitchFamily="49" charset="0"/>
              </a:rPr>
              <a:t>uint</a:t>
            </a:r>
            <a:r>
              <a:rPr sz="1200" dirty="0">
                <a:latin typeface="Consolas" panose="020B0609020204030204" pitchFamily="49" charset="0"/>
              </a:rPr>
              <a:t> 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latin typeface="Consolas" panose="020B0609020204030204" pitchFamily="49" charset="0"/>
              </a:rPr>
              <a:t>uint</a:t>
            </a:r>
            <a:r>
              <a:rPr sz="1200" dirty="0">
                <a:latin typeface="Consolas" panose="020B0609020204030204" pitchFamily="49" charset="0"/>
              </a:rPr>
              <a:t> </a:t>
            </a:r>
            <a:r>
              <a:rPr sz="1200" dirty="0" err="1">
                <a:latin typeface="Consolas" panose="020B0609020204030204" pitchFamily="49" charset="0"/>
              </a:rPr>
              <a:t>addrs</a:t>
            </a:r>
            <a:r>
              <a:rPr sz="1200" dirty="0">
                <a:latin typeface="Consolas" panose="020B0609020204030204" pitchFamily="49" charset="0"/>
              </a:rPr>
              <a:t>[NDIRECT+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00" dirty="0">
                <a:latin typeface="Consolas" panose="020B0609020204030204" pitchFamily="49" charset="0"/>
              </a:rPr>
              <a:t>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};  </a:t>
            </a:r>
          </a:p>
        </p:txBody>
      </p:sp>
      <p:sp>
        <p:nvSpPr>
          <p:cNvPr id="280" name="Shape 280"/>
          <p:cNvSpPr/>
          <p:nvPr/>
        </p:nvSpPr>
        <p:spPr>
          <a:xfrm>
            <a:off x="2994113" y="4574579"/>
            <a:ext cx="5679440" cy="1727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latin typeface="Consolas" panose="020B0609020204030204" pitchFamily="49" charset="0"/>
              </a:rPr>
              <a:t>// On-disk </a:t>
            </a:r>
            <a:r>
              <a:rPr sz="1195" dirty="0" err="1">
                <a:latin typeface="Consolas" panose="020B0609020204030204" pitchFamily="49" charset="0"/>
              </a:rPr>
              <a:t>inode</a:t>
            </a:r>
            <a:r>
              <a:rPr sz="1195" dirty="0">
                <a:latin typeface="Consolas" panose="020B0609020204030204" pitchFamily="49" charset="0"/>
              </a:rPr>
              <a:t> structure</a:t>
            </a:r>
            <a:endParaRPr sz="1195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195" dirty="0">
                <a:latin typeface="Consolas" panose="020B0609020204030204" pitchFamily="49" charset="0"/>
              </a:rPr>
              <a:t> </a:t>
            </a:r>
            <a:r>
              <a:rPr sz="1195" dirty="0" err="1">
                <a:latin typeface="Consolas" panose="020B0609020204030204" pitchFamily="49" charset="0"/>
              </a:rPr>
              <a:t>dinode</a:t>
            </a:r>
            <a:r>
              <a:rPr sz="1195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latin typeface="Consolas" panose="020B0609020204030204" pitchFamily="49" charset="0"/>
              </a:rPr>
              <a:t>  </a:t>
            </a:r>
            <a:r>
              <a:rPr sz="1195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195" dirty="0">
                <a:latin typeface="Consolas" panose="020B0609020204030204" pitchFamily="49" charset="0"/>
              </a:rPr>
              <a:t> type;           </a:t>
            </a:r>
            <a:r>
              <a:rPr sz="1195" dirty="0">
                <a:solidFill>
                  <a:srgbClr val="5330E1"/>
                </a:solidFill>
                <a:latin typeface="Consolas" panose="020B0609020204030204" pitchFamily="49" charset="0"/>
              </a:rPr>
              <a:t>// File type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195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major;          </a:t>
            </a:r>
            <a:r>
              <a:rPr sz="1195" dirty="0">
                <a:latin typeface="Consolas" panose="020B0609020204030204" pitchFamily="49" charset="0"/>
              </a:rPr>
              <a:t>// Major device number (T_DEV only)</a:t>
            </a:r>
            <a:endParaRPr sz="1195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195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minor;          </a:t>
            </a:r>
            <a:r>
              <a:rPr sz="1195" dirty="0">
                <a:latin typeface="Consolas" panose="020B0609020204030204" pitchFamily="49" charset="0"/>
              </a:rPr>
              <a:t>// Minor device number (T_DEV only)</a:t>
            </a:r>
            <a:endParaRPr sz="1195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195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195" dirty="0" err="1">
                <a:solidFill>
                  <a:srgbClr val="000000"/>
                </a:solidFill>
                <a:latin typeface="Consolas" panose="020B0609020204030204" pitchFamily="49" charset="0"/>
              </a:rPr>
              <a:t>nlink</a:t>
            </a:r>
            <a:r>
              <a:rPr sz="1195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sz="1195" dirty="0">
                <a:latin typeface="Consolas" panose="020B0609020204030204" pitchFamily="49" charset="0"/>
              </a:rPr>
              <a:t>// Number of links to </a:t>
            </a:r>
            <a:r>
              <a:rPr sz="1195" dirty="0" err="1">
                <a:latin typeface="Consolas" panose="020B0609020204030204" pitchFamily="49" charset="0"/>
              </a:rPr>
              <a:t>inode</a:t>
            </a:r>
            <a:r>
              <a:rPr sz="1195" dirty="0">
                <a:latin typeface="Consolas" panose="020B0609020204030204" pitchFamily="49" charset="0"/>
              </a:rPr>
              <a:t> in file system</a:t>
            </a:r>
            <a:endParaRPr sz="1195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latin typeface="Consolas" panose="020B0609020204030204" pitchFamily="49" charset="0"/>
              </a:rPr>
              <a:t>  </a:t>
            </a:r>
            <a:r>
              <a:rPr sz="1195" dirty="0" err="1">
                <a:latin typeface="Consolas" panose="020B0609020204030204" pitchFamily="49" charset="0"/>
              </a:rPr>
              <a:t>uint</a:t>
            </a:r>
            <a:r>
              <a:rPr sz="1195" dirty="0">
                <a:latin typeface="Consolas" panose="020B0609020204030204" pitchFamily="49" charset="0"/>
              </a:rPr>
              <a:t> size;            </a:t>
            </a:r>
            <a:r>
              <a:rPr sz="1195" dirty="0">
                <a:solidFill>
                  <a:srgbClr val="5330E1"/>
                </a:solidFill>
                <a:latin typeface="Consolas" panose="020B0609020204030204" pitchFamily="49" charset="0"/>
              </a:rPr>
              <a:t>// Size of file (bytes)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latin typeface="Consolas" panose="020B0609020204030204" pitchFamily="49" charset="0"/>
              </a:rPr>
              <a:t>  </a:t>
            </a:r>
            <a:r>
              <a:rPr sz="1195" dirty="0" err="1">
                <a:latin typeface="Consolas" panose="020B0609020204030204" pitchFamily="49" charset="0"/>
              </a:rPr>
              <a:t>uint</a:t>
            </a:r>
            <a:r>
              <a:rPr sz="1195" dirty="0">
                <a:latin typeface="Consolas" panose="020B0609020204030204" pitchFamily="49" charset="0"/>
              </a:rPr>
              <a:t> </a:t>
            </a:r>
            <a:r>
              <a:rPr sz="1195" dirty="0" err="1">
                <a:latin typeface="Consolas" panose="020B0609020204030204" pitchFamily="49" charset="0"/>
              </a:rPr>
              <a:t>addrs</a:t>
            </a:r>
            <a:r>
              <a:rPr sz="1195" dirty="0">
                <a:latin typeface="Consolas" panose="020B0609020204030204" pitchFamily="49" charset="0"/>
              </a:rPr>
              <a:t>[NDIRECT+</a:t>
            </a:r>
            <a:r>
              <a:rPr sz="1195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195" dirty="0">
                <a:latin typeface="Consolas" panose="020B0609020204030204" pitchFamily="49" charset="0"/>
              </a:rPr>
              <a:t>];   // Data block addresses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3694643"/>
      </p:ext>
    </p:extLst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 Creation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create an i-node, we use ialloc</a:t>
            </a:r>
          </a:p>
          <a:p>
            <a:r>
              <a:t>Scans the on-disk i-nodes looking for one that's free</a:t>
            </a:r>
          </a:p>
          <a:p>
            <a:r>
              <a:t>The fact that the buffer layer guarantees exclusive access to a block means we don't have to worry about another process claiming the same free i-node</a:t>
            </a:r>
          </a:p>
        </p:txBody>
      </p:sp>
    </p:spTree>
    <p:extLst>
      <p:ext uri="{BB962C8B-B14F-4D97-AF65-F5344CB8AC3E}">
        <p14:creationId xmlns:p14="http://schemas.microsoft.com/office/powerpoint/2010/main" val="752880467"/>
      </p:ext>
    </p:extLst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831012" y="-184109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</a:t>
            </a:r>
            <a:r>
              <a:rPr dirty="0"/>
              <a:t>-node Creation Code</a:t>
            </a:r>
          </a:p>
        </p:txBody>
      </p:sp>
      <p:sp>
        <p:nvSpPr>
          <p:cNvPr id="286" name="Shape 286"/>
          <p:cNvSpPr/>
          <p:nvPr/>
        </p:nvSpPr>
        <p:spPr>
          <a:xfrm>
            <a:off x="2987907" y="979645"/>
            <a:ext cx="6580328" cy="573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// Allocate a new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 with the given type on device dev.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// A free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 has a type of zero.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latin typeface="Consolas" panose="020B0609020204030204" pitchFamily="49" charset="0"/>
              </a:rPr>
              <a:t>ialloc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uint</a:t>
            </a:r>
            <a:r>
              <a:rPr sz="1600" dirty="0">
                <a:latin typeface="Consolas" panose="020B0609020204030204" pitchFamily="49" charset="0"/>
              </a:rPr>
              <a:t> dev,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600" dirty="0">
                <a:latin typeface="Consolas" panose="020B0609020204030204" pitchFamily="49" charset="0"/>
              </a:rPr>
              <a:t> type)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{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*</a:t>
            </a:r>
            <a:r>
              <a:rPr sz="1600" dirty="0" err="1">
                <a:latin typeface="Consolas" panose="020B0609020204030204" pitchFamily="49" charset="0"/>
              </a:rPr>
              <a:t>bp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dinode</a:t>
            </a:r>
            <a:r>
              <a:rPr sz="1600" dirty="0">
                <a:latin typeface="Consolas" panose="020B0609020204030204" pitchFamily="49" charset="0"/>
              </a:rPr>
              <a:t> *dip;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600" dirty="0">
                <a:latin typeface="Consolas" panose="020B0609020204030204" pitchFamily="49" charset="0"/>
              </a:rPr>
              <a:t>; 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 &lt; </a:t>
            </a:r>
            <a:r>
              <a:rPr sz="1600" dirty="0" err="1">
                <a:latin typeface="Consolas" panose="020B0609020204030204" pitchFamily="49" charset="0"/>
              </a:rPr>
              <a:t>sb.ninodes</a:t>
            </a:r>
            <a:r>
              <a:rPr sz="1600" dirty="0">
                <a:latin typeface="Consolas" panose="020B0609020204030204" pitchFamily="49" charset="0"/>
              </a:rPr>
              <a:t>; 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 err="1">
                <a:latin typeface="Consolas" panose="020B0609020204030204" pitchFamily="49" charset="0"/>
              </a:rPr>
              <a:t>bp</a:t>
            </a:r>
            <a:r>
              <a:rPr sz="1600" dirty="0">
                <a:latin typeface="Consolas" panose="020B0609020204030204" pitchFamily="49" charset="0"/>
              </a:rPr>
              <a:t> = bread(dev, IBLOCK(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, </a:t>
            </a:r>
            <a:r>
              <a:rPr sz="1600" dirty="0" err="1">
                <a:latin typeface="Consolas" panose="020B0609020204030204" pitchFamily="49" charset="0"/>
              </a:rPr>
              <a:t>sb</a:t>
            </a:r>
            <a:r>
              <a:rPr sz="1600" dirty="0">
                <a:latin typeface="Consolas" panose="020B0609020204030204" pitchFamily="49" charset="0"/>
              </a:rPr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dip = (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dinode</a:t>
            </a:r>
            <a:r>
              <a:rPr sz="1600" dirty="0">
                <a:latin typeface="Consolas" panose="020B0609020204030204" pitchFamily="49" charset="0"/>
              </a:rPr>
              <a:t>*)</a:t>
            </a:r>
            <a:r>
              <a:rPr sz="1600" dirty="0" err="1">
                <a:latin typeface="Consolas" panose="020B0609020204030204" pitchFamily="49" charset="0"/>
              </a:rPr>
              <a:t>bp</a:t>
            </a:r>
            <a:r>
              <a:rPr sz="1600" dirty="0">
                <a:latin typeface="Consolas" panose="020B0609020204030204" pitchFamily="49" charset="0"/>
              </a:rPr>
              <a:t>-&gt;data + </a:t>
            </a:r>
            <a:r>
              <a:rPr sz="1600" dirty="0" err="1">
                <a:latin typeface="Consolas" panose="020B0609020204030204" pitchFamily="49" charset="0"/>
              </a:rPr>
              <a:t>inum%IPB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(dip-&gt;type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  <a:r>
              <a:rPr sz="1600" dirty="0">
                <a:latin typeface="Consolas" panose="020B0609020204030204" pitchFamily="49" charset="0"/>
              </a:rPr>
              <a:t>// a free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 err="1">
                <a:latin typeface="Consolas" panose="020B0609020204030204" pitchFamily="49" charset="0"/>
              </a:rPr>
              <a:t>memset</a:t>
            </a:r>
            <a:r>
              <a:rPr sz="1600" dirty="0">
                <a:latin typeface="Consolas" panose="020B0609020204030204" pitchFamily="49" charset="0"/>
              </a:rPr>
              <a:t>(dip,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, </a:t>
            </a:r>
            <a:r>
              <a:rPr sz="1600" dirty="0" err="1">
                <a:solidFill>
                  <a:srgbClr val="CE7924"/>
                </a:solidFill>
                <a:latin typeface="Consolas" panose="020B0609020204030204" pitchFamily="49" charset="0"/>
              </a:rPr>
              <a:t>sizeof</a:t>
            </a:r>
            <a:r>
              <a:rPr sz="1600" dirty="0">
                <a:latin typeface="Consolas" panose="020B0609020204030204" pitchFamily="49" charset="0"/>
              </a:rPr>
              <a:t>(*dip));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dip-&gt;type = type;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log_write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bp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sz="1600" dirty="0">
                <a:latin typeface="Consolas" panose="020B0609020204030204" pitchFamily="49" charset="0"/>
              </a:rPr>
              <a:t>// mark it allocated on the disk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 err="1">
                <a:latin typeface="Consolas" panose="020B0609020204030204" pitchFamily="49" charset="0"/>
              </a:rPr>
              <a:t>brelse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bp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iget</a:t>
            </a:r>
            <a:r>
              <a:rPr sz="1600" dirty="0">
                <a:latin typeface="Consolas" panose="020B0609020204030204" pitchFamily="49" charset="0"/>
              </a:rPr>
              <a:t>(dev, </a:t>
            </a:r>
            <a:r>
              <a:rPr sz="1600" dirty="0" err="1">
                <a:latin typeface="Consolas" panose="020B0609020204030204" pitchFamily="49" charset="0"/>
              </a:rPr>
              <a:t>inum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 err="1">
                <a:latin typeface="Consolas" panose="020B0609020204030204" pitchFamily="49" charset="0"/>
              </a:rPr>
              <a:t>brelse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bp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panic(</a:t>
            </a:r>
            <a:r>
              <a:rPr sz="1600" dirty="0">
                <a:latin typeface="Consolas" panose="020B0609020204030204" pitchFamily="49" charset="0"/>
              </a:rPr>
              <a:t>"</a:t>
            </a:r>
            <a:r>
              <a:rPr sz="1600" dirty="0" err="1">
                <a:latin typeface="Consolas" panose="020B0609020204030204" pitchFamily="49" charset="0"/>
              </a:rPr>
              <a:t>ialloc</a:t>
            </a:r>
            <a:r>
              <a:rPr sz="1600" dirty="0">
                <a:latin typeface="Consolas" panose="020B0609020204030204" pitchFamily="49" charset="0"/>
              </a:rPr>
              <a:t>: no </a:t>
            </a:r>
            <a:r>
              <a:rPr sz="1600" dirty="0" err="1">
                <a:latin typeface="Consolas" panose="020B0609020204030204" pitchFamily="49" charset="0"/>
              </a:rPr>
              <a:t>inodes</a:t>
            </a:r>
            <a:r>
              <a:rPr sz="1600" dirty="0">
                <a:latin typeface="Consolas" panose="020B0609020204030204" pitchFamily="49" charset="0"/>
              </a:rPr>
              <a:t>"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101897"/>
      </p:ext>
    </p:extLst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Creation</a:t>
            </a:r>
          </a:p>
        </p:txBody>
      </p:sp>
      <p:sp>
        <p:nvSpPr>
          <p:cNvPr id="289" name="Shape 289"/>
          <p:cNvSpPr/>
          <p:nvPr/>
        </p:nvSpPr>
        <p:spPr>
          <a:xfrm>
            <a:off x="5167395" y="1150804"/>
            <a:ext cx="5794856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latin typeface="Consolas" panose="020B0609020204030204" pitchFamily="49" charset="0"/>
              </a:rPr>
              <a:t>int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latin typeface="Consolas" panose="020B0609020204030204" pitchFamily="49" charset="0"/>
              </a:rPr>
              <a:t>sys_open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6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char</a:t>
            </a:r>
            <a:r>
              <a:rPr sz="1600" dirty="0">
                <a:latin typeface="Consolas" panose="020B0609020204030204" pitchFamily="49" charset="0"/>
              </a:rPr>
              <a:t> *path;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fd</a:t>
            </a:r>
            <a:r>
              <a:rPr sz="1600" dirty="0">
                <a:latin typeface="Consolas" panose="020B0609020204030204" pitchFamily="49" charset="0"/>
              </a:rPr>
              <a:t>, </a:t>
            </a:r>
            <a:r>
              <a:rPr sz="1600" dirty="0" err="1">
                <a:latin typeface="Consolas" panose="020B0609020204030204" pitchFamily="49" charset="0"/>
              </a:rPr>
              <a:t>omode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file *f;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 *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argstr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, &amp;path) &lt;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 || </a:t>
            </a:r>
            <a:r>
              <a:rPr sz="1600" dirty="0" err="1">
                <a:latin typeface="Consolas" panose="020B0609020204030204" pitchFamily="49" charset="0"/>
              </a:rPr>
              <a:t>argint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600" dirty="0">
                <a:latin typeface="Consolas" panose="020B0609020204030204" pitchFamily="49" charset="0"/>
              </a:rPr>
              <a:t>, &amp;</a:t>
            </a:r>
            <a:r>
              <a:rPr sz="1600" dirty="0" err="1">
                <a:latin typeface="Consolas" panose="020B0609020204030204" pitchFamily="49" charset="0"/>
              </a:rPr>
              <a:t>omode</a:t>
            </a:r>
            <a:r>
              <a:rPr sz="1600" dirty="0">
                <a:latin typeface="Consolas" panose="020B0609020204030204" pitchFamily="49" charset="0"/>
              </a:rPr>
              <a:t>) &lt;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>
                <a:latin typeface="Consolas" panose="020B0609020204030204" pitchFamily="49" charset="0"/>
              </a:rPr>
              <a:t>return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begin_op</a:t>
            </a:r>
            <a:r>
              <a:rPr sz="1600" dirty="0">
                <a:latin typeface="Consolas" panose="020B0609020204030204" pitchFamily="49" charset="0"/>
              </a:rPr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omode</a:t>
            </a:r>
            <a:r>
              <a:rPr sz="1600" dirty="0">
                <a:latin typeface="Consolas" panose="020B0609020204030204" pitchFamily="49" charset="0"/>
              </a:rPr>
              <a:t> &amp; O_CREATE){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 = create(path, T_FILE,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,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 err="1">
                <a:latin typeface="Consolas" panose="020B0609020204030204" pitchFamily="49" charset="0"/>
              </a:rPr>
              <a:t>end_op</a:t>
            </a:r>
            <a:r>
              <a:rPr sz="1600" dirty="0">
                <a:latin typeface="Consolas" panose="020B0609020204030204" pitchFamily="49" charset="0"/>
              </a:rPr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600" dirty="0">
                <a:latin typeface="Consolas" panose="020B0609020204030204" pitchFamily="49" charset="0"/>
              </a:rPr>
              <a:t> -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554179"/>
      </p:ext>
    </p:extLst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674063" y="-62476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File Creation</a:t>
            </a:r>
          </a:p>
        </p:txBody>
      </p:sp>
      <p:sp>
        <p:nvSpPr>
          <p:cNvPr id="292" name="Shape 292"/>
          <p:cNvSpPr/>
          <p:nvPr/>
        </p:nvSpPr>
        <p:spPr>
          <a:xfrm>
            <a:off x="3144644" y="1546868"/>
            <a:ext cx="6355907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static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create(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char</a:t>
            </a:r>
            <a:r>
              <a:rPr sz="1600" dirty="0">
                <a:latin typeface="Consolas" panose="020B0609020204030204" pitchFamily="49" charset="0"/>
              </a:rPr>
              <a:t> *path,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600" dirty="0">
                <a:latin typeface="Consolas" panose="020B0609020204030204" pitchFamily="49" charset="0"/>
              </a:rPr>
              <a:t> type,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600" dirty="0">
                <a:latin typeface="Consolas" panose="020B0609020204030204" pitchFamily="49" charset="0"/>
              </a:rPr>
              <a:t> major,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short</a:t>
            </a:r>
            <a:r>
              <a:rPr sz="1600" dirty="0">
                <a:latin typeface="Consolas" panose="020B0609020204030204" pitchFamily="49" charset="0"/>
              </a:rPr>
              <a:t> minor)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uint</a:t>
            </a:r>
            <a:r>
              <a:rPr sz="1600" dirty="0">
                <a:latin typeface="Consolas" panose="020B0609020204030204" pitchFamily="49" charset="0"/>
              </a:rPr>
              <a:t> off;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inode</a:t>
            </a:r>
            <a:r>
              <a:rPr sz="1600" dirty="0">
                <a:latin typeface="Consolas" panose="020B0609020204030204" pitchFamily="49" charset="0"/>
              </a:rPr>
              <a:t> *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, *</a:t>
            </a:r>
            <a:r>
              <a:rPr sz="1600" dirty="0" err="1">
                <a:latin typeface="Consolas" panose="020B0609020204030204" pitchFamily="49" charset="0"/>
              </a:rPr>
              <a:t>dp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char</a:t>
            </a:r>
            <a:r>
              <a:rPr sz="1600" dirty="0">
                <a:latin typeface="Consolas" panose="020B0609020204030204" pitchFamily="49" charset="0"/>
              </a:rPr>
              <a:t> name[DIRSIZ];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[ ... Look up parent directory ... 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((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 err="1">
                <a:latin typeface="Consolas" panose="020B0609020204030204" pitchFamily="49" charset="0"/>
              </a:rPr>
              <a:t>ialloc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dp</a:t>
            </a:r>
            <a:r>
              <a:rPr sz="1600" dirty="0">
                <a:latin typeface="Consolas" panose="020B0609020204030204" pitchFamily="49" charset="0"/>
              </a:rPr>
              <a:t>-&gt;dev, type))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panic(</a:t>
            </a:r>
            <a:r>
              <a:rPr sz="1600" dirty="0">
                <a:latin typeface="Consolas" panose="020B0609020204030204" pitchFamily="49" charset="0"/>
              </a:rPr>
              <a:t>"create: </a:t>
            </a:r>
            <a:r>
              <a:rPr sz="1600" dirty="0" err="1">
                <a:latin typeface="Consolas" panose="020B0609020204030204" pitchFamily="49" charset="0"/>
              </a:rPr>
              <a:t>ialloc</a:t>
            </a:r>
            <a:r>
              <a:rPr sz="1600" dirty="0">
                <a:latin typeface="Consolas" panose="020B0609020204030204" pitchFamily="49" charset="0"/>
              </a:rPr>
              <a:t>"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ilock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-&gt;major = major;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-&gt;minor = minor;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-&gt;</a:t>
            </a:r>
            <a:r>
              <a:rPr sz="1600" dirty="0" err="1">
                <a:latin typeface="Consolas" panose="020B0609020204030204" pitchFamily="49" charset="0"/>
              </a:rPr>
              <a:t>nlink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iupdate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 err="1">
                <a:latin typeface="Consolas" panose="020B0609020204030204" pitchFamily="49" charset="0"/>
              </a:rPr>
              <a:t>ip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50093614"/>
      </p:ext>
    </p:extLst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iget</a:t>
            </a:r>
          </a:p>
        </p:txBody>
      </p:sp>
      <p:sp>
        <p:nvSpPr>
          <p:cNvPr id="295" name="Shape 295"/>
          <p:cNvSpPr/>
          <p:nvPr/>
        </p:nvSpPr>
        <p:spPr>
          <a:xfrm>
            <a:off x="2959168" y="1208314"/>
            <a:ext cx="6333465" cy="5673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Find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with number </a:t>
            </a:r>
            <a:r>
              <a:rPr sz="1400" dirty="0" err="1">
                <a:latin typeface="Consolas" panose="020B0609020204030204" pitchFamily="49" charset="0"/>
              </a:rPr>
              <a:t>inum</a:t>
            </a:r>
            <a:r>
              <a:rPr sz="1400" dirty="0">
                <a:latin typeface="Consolas" panose="020B0609020204030204" pitchFamily="49" charset="0"/>
              </a:rPr>
              <a:t> on device dev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and return the in-memory copy. Does not lock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and does not read it from disk.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34BD26"/>
                </a:solidFill>
                <a:latin typeface="Consolas" panose="020B0609020204030204" pitchFamily="49" charset="0"/>
              </a:rPr>
              <a:t>static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iget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dev, </a:t>
            </a:r>
            <a:r>
              <a:rPr sz="1400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inum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, *empty;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acquire(&amp;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400" dirty="0">
                <a:latin typeface="Consolas" panose="020B0609020204030204" pitchFamily="49" charset="0"/>
              </a:rPr>
              <a:t>// Is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already cached?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empty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 = &amp;</a:t>
            </a:r>
            <a:r>
              <a:rPr sz="1400" dirty="0" err="1">
                <a:latin typeface="Consolas" panose="020B0609020204030204" pitchFamily="49" charset="0"/>
              </a:rPr>
              <a:t>icache.inode</a:t>
            </a:r>
            <a:r>
              <a:rPr sz="1400" dirty="0">
                <a:latin typeface="Consolas" panose="020B0609020204030204" pitchFamily="49" charset="0"/>
              </a:rPr>
              <a:t>[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];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 &lt; &amp;</a:t>
            </a:r>
            <a:r>
              <a:rPr sz="1400" dirty="0" err="1">
                <a:latin typeface="Consolas" panose="020B0609020204030204" pitchFamily="49" charset="0"/>
              </a:rPr>
              <a:t>icache.inode</a:t>
            </a:r>
            <a:r>
              <a:rPr sz="1400" dirty="0">
                <a:latin typeface="Consolas" panose="020B0609020204030204" pitchFamily="49" charset="0"/>
              </a:rPr>
              <a:t>[NINODE];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++){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-&gt;ref &gt;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 &amp;&amp;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-&gt;dev == dev &amp;&amp;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</a:t>
            </a:r>
            <a:r>
              <a:rPr sz="1400" dirty="0" err="1">
                <a:latin typeface="Consolas" panose="020B0609020204030204" pitchFamily="49" charset="0"/>
              </a:rPr>
              <a:t>inum</a:t>
            </a:r>
            <a:r>
              <a:rPr sz="1400" dirty="0">
                <a:latin typeface="Consolas" panose="020B0609020204030204" pitchFamily="49" charset="0"/>
              </a:rPr>
              <a:t> == </a:t>
            </a:r>
            <a:r>
              <a:rPr sz="1400" dirty="0" err="1">
                <a:latin typeface="Consolas" panose="020B0609020204030204" pitchFamily="49" charset="0"/>
              </a:rPr>
              <a:t>inum</a:t>
            </a:r>
            <a:r>
              <a:rPr sz="14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-&gt;ref++;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release(&amp;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(empty ==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-&gt;ref ==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sz="1400" dirty="0">
                <a:latin typeface="Consolas" panose="020B0609020204030204" pitchFamily="49" charset="0"/>
              </a:rPr>
              <a:t>// Remember empty slot.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empty =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[ ... code to initialize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release(&amp;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400" dirty="0">
                <a:latin typeface="Consolas" panose="020B0609020204030204" pitchFamily="49" charset="0"/>
              </a:rPr>
              <a:t>return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1727"/>
      </p:ext>
    </p:extLst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iput</a:t>
            </a:r>
            <a:endParaRPr dirty="0"/>
          </a:p>
        </p:txBody>
      </p:sp>
      <p:sp>
        <p:nvSpPr>
          <p:cNvPr id="298" name="Shape 298"/>
          <p:cNvSpPr/>
          <p:nvPr/>
        </p:nvSpPr>
        <p:spPr>
          <a:xfrm>
            <a:off x="3393601" y="602450"/>
            <a:ext cx="6929782" cy="5889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Drop a reference to an in-memory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If that was the last reference,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cache entry can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be recycled.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If that was the last reference and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has no links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to it, free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(and its content) on disk.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All calls to </a:t>
            </a:r>
            <a:r>
              <a:rPr sz="1400" dirty="0" err="1">
                <a:latin typeface="Consolas" panose="020B0609020204030204" pitchFamily="49" charset="0"/>
              </a:rPr>
              <a:t>iput</a:t>
            </a:r>
            <a:r>
              <a:rPr sz="1400" dirty="0">
                <a:latin typeface="Consolas" panose="020B0609020204030204" pitchFamily="49" charset="0"/>
              </a:rPr>
              <a:t>() must be inside a transaction in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case it has to free the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.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void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iput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    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acquire(&amp;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-&gt;ref ==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400" dirty="0">
                <a:latin typeface="Consolas" panose="020B0609020204030204" pitchFamily="49" charset="0"/>
              </a:rPr>
              <a:t> &amp;&amp; 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-&gt;flags &amp; I_VALID) &amp;&amp;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</a:t>
            </a:r>
            <a:r>
              <a:rPr sz="1400" dirty="0" err="1">
                <a:latin typeface="Consolas" panose="020B0609020204030204" pitchFamily="49" charset="0"/>
              </a:rPr>
              <a:t>nlink</a:t>
            </a:r>
            <a:r>
              <a:rPr sz="1400" dirty="0">
                <a:latin typeface="Consolas" panose="020B0609020204030204" pitchFamily="49" charset="0"/>
              </a:rPr>
              <a:t> ==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400" dirty="0">
                <a:latin typeface="Consolas" panose="020B0609020204030204" pitchFamily="49" charset="0"/>
              </a:rPr>
              <a:t>// </a:t>
            </a:r>
            <a:r>
              <a:rPr sz="1400" dirty="0" err="1">
                <a:latin typeface="Consolas" panose="020B0609020204030204" pitchFamily="49" charset="0"/>
              </a:rPr>
              <a:t>inode</a:t>
            </a:r>
            <a:r>
              <a:rPr sz="1400" dirty="0">
                <a:latin typeface="Consolas" panose="020B0609020204030204" pitchFamily="49" charset="0"/>
              </a:rPr>
              <a:t> has no links and no other references: truncate and free.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-&gt;flags &amp; I_BUSY)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panic(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"</a:t>
            </a:r>
            <a:r>
              <a:rPr sz="1400" dirty="0" err="1">
                <a:solidFill>
                  <a:srgbClr val="C33720"/>
                </a:solidFill>
                <a:latin typeface="Consolas" panose="020B0609020204030204" pitchFamily="49" charset="0"/>
              </a:rPr>
              <a:t>iput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 busy"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-&gt;flags |= I_BUSY;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release(&amp;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itrunc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-&gt;type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iupdate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acquire(&amp;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-&gt;flags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wakeup(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ip</a:t>
            </a:r>
            <a:r>
              <a:rPr sz="1400" dirty="0">
                <a:latin typeface="Consolas" panose="020B0609020204030204" pitchFamily="49" charset="0"/>
              </a:rPr>
              <a:t>-&gt;ref--;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release(&amp;</a:t>
            </a:r>
            <a:r>
              <a:rPr sz="1400" dirty="0" err="1">
                <a:latin typeface="Consolas" panose="020B0609020204030204" pitchFamily="49" charset="0"/>
              </a:rPr>
              <a:t>icache.lock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3088300"/>
      </p:ext>
    </p:extLst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1809750" y="1481596"/>
            <a:ext cx="2865279" cy="1340918"/>
          </a:xfrm>
          <a:prstGeom prst="rect">
            <a:avLst/>
          </a:prstGeom>
        </p:spPr>
        <p:txBody>
          <a:bodyPr/>
          <a:lstStyle/>
          <a:p>
            <a:r>
              <a:t>ilock</a:t>
            </a:r>
          </a:p>
        </p:txBody>
      </p:sp>
      <p:sp>
        <p:nvSpPr>
          <p:cNvPr id="301" name="Shape 301"/>
          <p:cNvSpPr/>
          <p:nvPr/>
        </p:nvSpPr>
        <p:spPr>
          <a:xfrm>
            <a:off x="4758929" y="276182"/>
            <a:ext cx="4007508" cy="630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// Lock the given </a:t>
            </a:r>
            <a:r>
              <a:rPr sz="1266" dirty="0" err="1"/>
              <a:t>inode</a:t>
            </a:r>
            <a:r>
              <a:rPr sz="1266" dirty="0"/>
              <a:t>.</a:t>
            </a:r>
            <a:endParaRPr sz="126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// Reads the </a:t>
            </a:r>
            <a:r>
              <a:rPr sz="1266" dirty="0" err="1"/>
              <a:t>inode</a:t>
            </a:r>
            <a:r>
              <a:rPr sz="1266" dirty="0"/>
              <a:t> from disk if necessary.</a:t>
            </a:r>
            <a:endParaRPr sz="126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void</a:t>
            </a:r>
            <a:endParaRPr sz="1266" dirty="0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 err="1"/>
              <a:t>ilock</a:t>
            </a:r>
            <a:r>
              <a:rPr sz="1266" dirty="0"/>
              <a:t>(</a:t>
            </a:r>
            <a:r>
              <a:rPr sz="1266" dirty="0" err="1">
                <a:solidFill>
                  <a:srgbClr val="34BD26"/>
                </a:solidFill>
              </a:rPr>
              <a:t>struct</a:t>
            </a:r>
            <a:r>
              <a:rPr sz="1266" dirty="0"/>
              <a:t> </a:t>
            </a:r>
            <a:r>
              <a:rPr sz="1266" dirty="0" err="1"/>
              <a:t>inode</a:t>
            </a:r>
            <a:r>
              <a:rPr sz="1266" dirty="0"/>
              <a:t> *</a:t>
            </a:r>
            <a:r>
              <a:rPr sz="1266" dirty="0" err="1"/>
              <a:t>ip</a:t>
            </a:r>
            <a:r>
              <a:rPr sz="126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 err="1">
                <a:solidFill>
                  <a:srgbClr val="34BD26"/>
                </a:solidFill>
              </a:rPr>
              <a:t>struct</a:t>
            </a:r>
            <a:r>
              <a:rPr sz="1266" dirty="0"/>
              <a:t> </a:t>
            </a:r>
            <a:r>
              <a:rPr sz="1266" dirty="0" err="1"/>
              <a:t>buf</a:t>
            </a:r>
            <a:r>
              <a:rPr sz="1266" dirty="0"/>
              <a:t> *</a:t>
            </a:r>
            <a:r>
              <a:rPr sz="1266" dirty="0" err="1"/>
              <a:t>bp</a:t>
            </a:r>
            <a:r>
              <a:rPr sz="1266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 err="1">
                <a:solidFill>
                  <a:srgbClr val="34BD26"/>
                </a:solidFill>
              </a:rPr>
              <a:t>struct</a:t>
            </a:r>
            <a:r>
              <a:rPr sz="1266" dirty="0"/>
              <a:t> </a:t>
            </a:r>
            <a:r>
              <a:rPr sz="1266" dirty="0" err="1"/>
              <a:t>dinode</a:t>
            </a:r>
            <a:r>
              <a:rPr sz="1266" dirty="0"/>
              <a:t> *dip;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266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>
                <a:solidFill>
                  <a:srgbClr val="CE7924"/>
                </a:solidFill>
              </a:rPr>
              <a:t>if</a:t>
            </a:r>
            <a:r>
              <a:rPr sz="1266" dirty="0"/>
              <a:t>(</a:t>
            </a:r>
            <a:r>
              <a:rPr sz="1266" dirty="0" err="1"/>
              <a:t>ip</a:t>
            </a:r>
            <a:r>
              <a:rPr sz="1266" dirty="0"/>
              <a:t> == </a:t>
            </a:r>
            <a:r>
              <a:rPr sz="1266" dirty="0">
                <a:solidFill>
                  <a:srgbClr val="C33720"/>
                </a:solidFill>
              </a:rPr>
              <a:t>0</a:t>
            </a:r>
            <a:r>
              <a:rPr sz="1266" dirty="0"/>
              <a:t> || </a:t>
            </a:r>
            <a:r>
              <a:rPr sz="1266" dirty="0" err="1"/>
              <a:t>ip</a:t>
            </a:r>
            <a:r>
              <a:rPr sz="1266" dirty="0"/>
              <a:t>-&gt;ref &lt; </a:t>
            </a:r>
            <a:r>
              <a:rPr sz="1266" dirty="0">
                <a:solidFill>
                  <a:srgbClr val="C33720"/>
                </a:solidFill>
              </a:rPr>
              <a:t>1</a:t>
            </a:r>
            <a:r>
              <a:rPr sz="126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panic(</a:t>
            </a:r>
            <a:r>
              <a:rPr sz="1266" dirty="0">
                <a:solidFill>
                  <a:srgbClr val="C33720"/>
                </a:solidFill>
              </a:rPr>
              <a:t>"</a:t>
            </a:r>
            <a:r>
              <a:rPr sz="1266" dirty="0" err="1">
                <a:solidFill>
                  <a:srgbClr val="C33720"/>
                </a:solidFill>
              </a:rPr>
              <a:t>ilock</a:t>
            </a:r>
            <a:r>
              <a:rPr sz="1266" dirty="0">
                <a:solidFill>
                  <a:srgbClr val="C33720"/>
                </a:solidFill>
              </a:rPr>
              <a:t>"</a:t>
            </a:r>
            <a:r>
              <a:rPr sz="126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266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acquire(&amp;</a:t>
            </a:r>
            <a:r>
              <a:rPr sz="1266" dirty="0" err="1"/>
              <a:t>icache.lock</a:t>
            </a:r>
            <a:r>
              <a:rPr sz="126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>
                <a:solidFill>
                  <a:srgbClr val="CE7924"/>
                </a:solidFill>
              </a:rPr>
              <a:t>while</a:t>
            </a:r>
            <a:r>
              <a:rPr sz="1266" dirty="0"/>
              <a:t>(</a:t>
            </a:r>
            <a:r>
              <a:rPr sz="1266" dirty="0" err="1"/>
              <a:t>ip</a:t>
            </a:r>
            <a:r>
              <a:rPr sz="1266" dirty="0"/>
              <a:t>-&gt;flags &amp; I_BUSY)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sleep(</a:t>
            </a:r>
            <a:r>
              <a:rPr sz="1266" dirty="0" err="1"/>
              <a:t>ip</a:t>
            </a:r>
            <a:r>
              <a:rPr sz="1266" dirty="0"/>
              <a:t>, &amp;</a:t>
            </a:r>
            <a:r>
              <a:rPr sz="1266" dirty="0" err="1"/>
              <a:t>icache.lock</a:t>
            </a:r>
            <a:r>
              <a:rPr sz="126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 err="1"/>
              <a:t>ip</a:t>
            </a:r>
            <a:r>
              <a:rPr sz="1266" dirty="0"/>
              <a:t>-&gt;flags |= I_BUSY;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release(&amp;</a:t>
            </a:r>
            <a:r>
              <a:rPr sz="1266" dirty="0" err="1"/>
              <a:t>icache.lock</a:t>
            </a:r>
            <a:r>
              <a:rPr sz="126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266" dirty="0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</a:t>
            </a:r>
            <a:r>
              <a:rPr sz="1266" dirty="0">
                <a:solidFill>
                  <a:srgbClr val="CE7924"/>
                </a:solidFill>
              </a:rPr>
              <a:t>if</a:t>
            </a:r>
            <a:r>
              <a:rPr sz="1266" dirty="0"/>
              <a:t>(!(</a:t>
            </a:r>
            <a:r>
              <a:rPr sz="1266" dirty="0" err="1"/>
              <a:t>ip</a:t>
            </a:r>
            <a:r>
              <a:rPr sz="1266" dirty="0"/>
              <a:t>-&gt;flags &amp; I_VALID)){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bp</a:t>
            </a:r>
            <a:r>
              <a:rPr sz="1266" dirty="0"/>
              <a:t> = bread(</a:t>
            </a:r>
            <a:r>
              <a:rPr sz="1266" dirty="0" err="1"/>
              <a:t>ip</a:t>
            </a:r>
            <a:r>
              <a:rPr sz="1266" dirty="0"/>
              <a:t>-&gt;dev, IBLOCK(</a:t>
            </a:r>
            <a:r>
              <a:rPr sz="1266" dirty="0" err="1"/>
              <a:t>ip</a:t>
            </a:r>
            <a:r>
              <a:rPr sz="1266" dirty="0"/>
              <a:t>-&gt;</a:t>
            </a:r>
            <a:r>
              <a:rPr sz="1266" dirty="0" err="1"/>
              <a:t>inum</a:t>
            </a:r>
            <a:r>
              <a:rPr sz="1266" dirty="0"/>
              <a:t>, </a:t>
            </a:r>
            <a:r>
              <a:rPr sz="1266" dirty="0" err="1"/>
              <a:t>sb</a:t>
            </a:r>
            <a:r>
              <a:rPr sz="1266" dirty="0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dip = (</a:t>
            </a:r>
            <a:r>
              <a:rPr sz="1266" dirty="0" err="1">
                <a:solidFill>
                  <a:srgbClr val="34BD26"/>
                </a:solidFill>
              </a:rPr>
              <a:t>struct</a:t>
            </a:r>
            <a:r>
              <a:rPr sz="1266" dirty="0"/>
              <a:t> </a:t>
            </a:r>
            <a:r>
              <a:rPr sz="1266" dirty="0" err="1"/>
              <a:t>dinode</a:t>
            </a:r>
            <a:r>
              <a:rPr sz="1266" dirty="0"/>
              <a:t>*)</a:t>
            </a:r>
            <a:r>
              <a:rPr sz="1266" dirty="0" err="1"/>
              <a:t>bp</a:t>
            </a:r>
            <a:r>
              <a:rPr sz="1266" dirty="0"/>
              <a:t>-&gt;data + </a:t>
            </a:r>
            <a:r>
              <a:rPr sz="1266" dirty="0" err="1"/>
              <a:t>ip</a:t>
            </a:r>
            <a:r>
              <a:rPr sz="1266" dirty="0"/>
              <a:t>-&gt;</a:t>
            </a:r>
            <a:r>
              <a:rPr sz="1266" dirty="0" err="1"/>
              <a:t>inum%IPB</a:t>
            </a:r>
            <a:r>
              <a:rPr sz="1266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-&gt;type = dip-&gt;type;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-&gt;major = dip-&gt;major;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-&gt;minor = dip-&gt;minor;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</a:t>
            </a:r>
            <a:r>
              <a:rPr sz="1266" dirty="0" err="1"/>
              <a:t>nlink</a:t>
            </a:r>
            <a:r>
              <a:rPr sz="1266" dirty="0"/>
              <a:t> = dip-&gt;</a:t>
            </a:r>
            <a:r>
              <a:rPr sz="1266" dirty="0" err="1"/>
              <a:t>nlink</a:t>
            </a:r>
            <a:r>
              <a:rPr sz="1266" dirty="0"/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-&gt;size = dip-&gt;size;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memmove</a:t>
            </a:r>
            <a:r>
              <a:rPr sz="1266" dirty="0"/>
              <a:t>(</a:t>
            </a:r>
            <a:r>
              <a:rPr sz="1266" dirty="0" err="1"/>
              <a:t>ip</a:t>
            </a:r>
            <a:r>
              <a:rPr sz="1266" dirty="0"/>
              <a:t>-&gt;</a:t>
            </a:r>
            <a:r>
              <a:rPr sz="1266" dirty="0" err="1"/>
              <a:t>addrs</a:t>
            </a:r>
            <a:r>
              <a:rPr sz="1266" dirty="0"/>
              <a:t>, dip-&gt;</a:t>
            </a:r>
            <a:r>
              <a:rPr sz="1266" dirty="0" err="1"/>
              <a:t>addrs</a:t>
            </a:r>
            <a:r>
              <a:rPr sz="1266" dirty="0"/>
              <a:t>, </a:t>
            </a:r>
            <a:r>
              <a:rPr sz="1266" dirty="0" err="1">
                <a:solidFill>
                  <a:srgbClr val="CE7924"/>
                </a:solidFill>
              </a:rPr>
              <a:t>sizeof</a:t>
            </a:r>
            <a:r>
              <a:rPr sz="1266" dirty="0"/>
              <a:t>(</a:t>
            </a:r>
            <a:r>
              <a:rPr sz="1266" dirty="0" err="1"/>
              <a:t>ip</a:t>
            </a:r>
            <a:r>
              <a:rPr sz="1266" dirty="0"/>
              <a:t>-&gt;</a:t>
            </a:r>
            <a:r>
              <a:rPr sz="1266" dirty="0" err="1"/>
              <a:t>addrs</a:t>
            </a:r>
            <a:r>
              <a:rPr sz="1266" dirty="0"/>
              <a:t>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brelse</a:t>
            </a:r>
            <a:r>
              <a:rPr sz="1266" dirty="0"/>
              <a:t>(</a:t>
            </a:r>
            <a:r>
              <a:rPr sz="1266" dirty="0" err="1"/>
              <a:t>bp</a:t>
            </a:r>
            <a:r>
              <a:rPr sz="1266" dirty="0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 err="1"/>
              <a:t>ip</a:t>
            </a:r>
            <a:r>
              <a:rPr sz="1266" dirty="0"/>
              <a:t>-&gt;flags |= I_VALID;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  </a:t>
            </a:r>
            <a:r>
              <a:rPr sz="1266" dirty="0">
                <a:solidFill>
                  <a:srgbClr val="CE7924"/>
                </a:solidFill>
              </a:rPr>
              <a:t>if</a:t>
            </a:r>
            <a:r>
              <a:rPr sz="1266" dirty="0"/>
              <a:t>(</a:t>
            </a:r>
            <a:r>
              <a:rPr sz="1266" dirty="0" err="1"/>
              <a:t>ip</a:t>
            </a:r>
            <a:r>
              <a:rPr sz="1266" dirty="0"/>
              <a:t>-&gt;type == </a:t>
            </a:r>
            <a:r>
              <a:rPr sz="1266" dirty="0">
                <a:solidFill>
                  <a:srgbClr val="C33720"/>
                </a:solidFill>
              </a:rPr>
              <a:t>0</a:t>
            </a:r>
            <a:r>
              <a:rPr sz="126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</a:rPr>
              <a:t>      panic(</a:t>
            </a:r>
            <a:r>
              <a:rPr sz="1266" dirty="0"/>
              <a:t>"</a:t>
            </a:r>
            <a:r>
              <a:rPr sz="1266" dirty="0" err="1"/>
              <a:t>ilock</a:t>
            </a:r>
            <a:r>
              <a:rPr sz="1266" dirty="0"/>
              <a:t>: no type"</a:t>
            </a:r>
            <a:r>
              <a:rPr sz="1266" dirty="0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/>
              <a:t>}</a:t>
            </a:r>
          </a:p>
        </p:txBody>
      </p:sp>
      <p:sp>
        <p:nvSpPr>
          <p:cNvPr id="302" name="Shape 302"/>
          <p:cNvSpPr/>
          <p:nvPr/>
        </p:nvSpPr>
        <p:spPr>
          <a:xfrm>
            <a:off x="1687245" y="4011564"/>
            <a:ext cx="3110288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/>
              <a:t>Note: this is where an inode is copied from its disk representation to its memory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61898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sz="5400" dirty="0"/>
              <a:t>"</a:t>
            </a:r>
            <a:r>
              <a:rPr sz="5400" dirty="0" err="1"/>
              <a:t>Openoffice</a:t>
            </a:r>
            <a:r>
              <a:rPr sz="5400" dirty="0"/>
              <a:t> Can't Print on Tuesdays"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0646" indent="-240646" defTabSz="316278">
              <a:spcBef>
                <a:spcPts val="2250"/>
              </a:spcBef>
              <a:defRPr sz="2772"/>
            </a:pPr>
            <a:r>
              <a:t>In 2008, some people started reporting that the word processor OpenOffice would randomly fail to print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"When I click print I get nothing." -Tuesday, August 5, 2008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"I downloaded those updates and Open Office Still prints." -Friday, August 8, 2008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"Open Office stopped printing today." -Tuesday, August 12, 2008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"I just updated and still print." -Monday, August 18, 2008</a:t>
            </a:r>
          </a:p>
          <a:p>
            <a:pPr marL="481292" lvl="1" indent="-240646" defTabSz="316278">
              <a:spcBef>
                <a:spcPts val="2250"/>
              </a:spcBef>
              <a:defRPr sz="2772"/>
            </a:pPr>
            <a:r>
              <a:t>"I stand corrected, after a boot cycle Open Office failed to print." -Tuesday, August 19, 2008</a:t>
            </a:r>
          </a:p>
        </p:txBody>
      </p:sp>
    </p:spTree>
    <p:extLst>
      <p:ext uri="{BB962C8B-B14F-4D97-AF65-F5344CB8AC3E}">
        <p14:creationId xmlns:p14="http://schemas.microsoft.com/office/powerpoint/2010/main" val="815218444"/>
      </p:ext>
    </p:extLst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iupdate</a:t>
            </a:r>
          </a:p>
        </p:txBody>
      </p:sp>
      <p:sp>
        <p:nvSpPr>
          <p:cNvPr id="305" name="Shape 305"/>
          <p:cNvSpPr/>
          <p:nvPr/>
        </p:nvSpPr>
        <p:spPr>
          <a:xfrm>
            <a:off x="4364476" y="2056174"/>
            <a:ext cx="4126131" cy="3977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// Copy a modified in-memory inode to disk.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void</a:t>
            </a:r>
            <a:endParaRPr sz="1336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iupdate(</a:t>
            </a:r>
            <a:r>
              <a:rPr sz="1336">
                <a:solidFill>
                  <a:srgbClr val="34BD26"/>
                </a:solidFill>
              </a:rPr>
              <a:t>struct</a:t>
            </a:r>
            <a:r>
              <a:rPr sz="1336"/>
              <a:t> inode *ip)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struct</a:t>
            </a:r>
            <a:r>
              <a:rPr sz="1336"/>
              <a:t> buf *bp;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</a:t>
            </a:r>
            <a:r>
              <a:rPr sz="1336">
                <a:solidFill>
                  <a:srgbClr val="34BD26"/>
                </a:solidFill>
              </a:rPr>
              <a:t>struct</a:t>
            </a:r>
            <a:r>
              <a:rPr sz="1336"/>
              <a:t> dinode *dip;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bp = bread(ip-&gt;dev, IBLOCK(ip-&gt;inum, sb));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 = (</a:t>
            </a:r>
            <a:r>
              <a:rPr sz="1336">
                <a:solidFill>
                  <a:srgbClr val="34BD26"/>
                </a:solidFill>
              </a:rPr>
              <a:t>struct</a:t>
            </a:r>
            <a:r>
              <a:rPr sz="1336"/>
              <a:t> dinode*)bp-&gt;data + ip-&gt;inum%IPB;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dip-&gt;type = ip-&gt;type;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dip-&gt;major = ip-&gt;major;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dip-&gt;minor = ip-&gt;minor;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dip-&gt;nlink = ip-&gt;nlink;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dip-&gt;size = ip-&gt;size;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dip-&gt;created = ip-&gt;created;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memmove(dip-&gt;addrs, ip-&gt;addrs, </a:t>
            </a:r>
            <a:r>
              <a:rPr sz="1336">
                <a:solidFill>
                  <a:srgbClr val="CE7924"/>
                </a:solidFill>
              </a:rPr>
              <a:t>sizeof</a:t>
            </a:r>
            <a:r>
              <a:rPr sz="1336"/>
              <a:t>(ip-&gt;addrs));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log_write(bp);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  brelse(bp);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/>
              <a:t>}</a:t>
            </a:r>
          </a:p>
        </p:txBody>
      </p:sp>
      <p:sp>
        <p:nvSpPr>
          <p:cNvPr id="306" name="Shape 306"/>
          <p:cNvSpPr/>
          <p:nvPr/>
        </p:nvSpPr>
        <p:spPr>
          <a:xfrm>
            <a:off x="1830365" y="3814284"/>
            <a:ext cx="245594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/>
              <a:t>Note: this is where an inode is copied from memory to disk</a:t>
            </a:r>
          </a:p>
        </p:txBody>
      </p:sp>
    </p:spTree>
    <p:extLst>
      <p:ext uri="{BB962C8B-B14F-4D97-AF65-F5344CB8AC3E}">
        <p14:creationId xmlns:p14="http://schemas.microsoft.com/office/powerpoint/2010/main" val="2998273479"/>
      </p:ext>
    </p:extLst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iunlock</a:t>
            </a:r>
          </a:p>
        </p:txBody>
      </p:sp>
      <p:sp>
        <p:nvSpPr>
          <p:cNvPr id="309" name="Shape 309"/>
          <p:cNvSpPr/>
          <p:nvPr/>
        </p:nvSpPr>
        <p:spPr>
          <a:xfrm>
            <a:off x="3007553" y="2645246"/>
            <a:ext cx="4058804" cy="2799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// Unlock the given inode.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void</a:t>
            </a:r>
            <a:endParaRPr sz="147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iunlock(</a:t>
            </a:r>
            <a:r>
              <a:rPr sz="1477">
                <a:solidFill>
                  <a:srgbClr val="34BD26"/>
                </a:solidFill>
              </a:rPr>
              <a:t>struct</a:t>
            </a:r>
            <a:r>
              <a:rPr sz="1477"/>
              <a:t> inode *ip)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</a:t>
            </a:r>
            <a:r>
              <a:rPr sz="1477">
                <a:solidFill>
                  <a:srgbClr val="CE7924"/>
                </a:solidFill>
              </a:rPr>
              <a:t>if</a:t>
            </a:r>
            <a:r>
              <a:rPr sz="1477"/>
              <a:t>(ip == </a:t>
            </a:r>
            <a:r>
              <a:rPr sz="1477">
                <a:solidFill>
                  <a:srgbClr val="C33720"/>
                </a:solidFill>
              </a:rPr>
              <a:t>0</a:t>
            </a:r>
            <a:r>
              <a:rPr sz="1477"/>
              <a:t> || !(ip-&gt;flags &amp; I_BUSY) || ip-&gt;ref &lt; </a:t>
            </a:r>
            <a:r>
              <a:rPr sz="1477">
                <a:solidFill>
                  <a:srgbClr val="C33720"/>
                </a:solidFill>
              </a:rPr>
              <a:t>1</a:t>
            </a:r>
            <a:r>
              <a:rPr sz="1477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  panic(</a:t>
            </a:r>
            <a:r>
              <a:rPr sz="1477">
                <a:solidFill>
                  <a:srgbClr val="C33720"/>
                </a:solidFill>
              </a:rPr>
              <a:t>"iunlock"</a:t>
            </a:r>
            <a:r>
              <a:rPr sz="1477"/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sz="1477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acquire(&amp;icache.lock);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ip-&gt;flags &amp;= ~I_BUSY;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wakeup(ip);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  release(&amp;icache.lock);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477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238397"/>
      </p:ext>
    </p:extLst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 Content</a:t>
            </a:r>
          </a:p>
        </p:txBody>
      </p:sp>
      <p:pic>
        <p:nvPicPr>
          <p:cNvPr id="31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1836" y="1683298"/>
            <a:ext cx="5348329" cy="4723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9922414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 Content</a:t>
            </a:r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 that there's only </a:t>
            </a:r>
            <a:r>
              <a:rPr i="1"/>
              <a:t>one</a:t>
            </a:r>
            <a:r>
              <a:t> level of indirection here</a:t>
            </a:r>
          </a:p>
          <a:p>
            <a:r>
              <a:t>So there is a maximum file size:</a:t>
            </a:r>
            <a:br/>
            <a:r>
              <a:t>(number of direct blocks + number of indirect blocks) x blocksize</a:t>
            </a:r>
            <a:br/>
            <a:r>
              <a:t>= (12 + 128) x 512 bytes = 70 KB</a:t>
            </a:r>
          </a:p>
        </p:txBody>
      </p:sp>
    </p:spTree>
    <p:extLst>
      <p:ext uri="{BB962C8B-B14F-4D97-AF65-F5344CB8AC3E}">
        <p14:creationId xmlns:p14="http://schemas.microsoft.com/office/powerpoint/2010/main" val="3429975484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ext3 i-nodes</a:t>
            </a:r>
          </a:p>
        </p:txBody>
      </p:sp>
      <p:pic>
        <p:nvPicPr>
          <p:cNvPr id="3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0977" y="1464469"/>
            <a:ext cx="6090047" cy="51613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6532538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Directories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sz="half" idx="1"/>
          </p:nvPr>
        </p:nvSpPr>
        <p:spPr>
          <a:xfrm>
            <a:off x="2193727" y="1830587"/>
            <a:ext cx="7804547" cy="2594772"/>
          </a:xfrm>
          <a:prstGeom prst="rect">
            <a:avLst/>
          </a:prstGeom>
        </p:spPr>
        <p:txBody>
          <a:bodyPr/>
          <a:lstStyle/>
          <a:p>
            <a:r>
              <a:t>File &amp; directory names are limited to 14 characters</a:t>
            </a:r>
          </a:p>
          <a:p>
            <a:r>
              <a:t>Directories are just another kind of file, whose content is a list of </a:t>
            </a:r>
            <a:r>
              <a:rPr>
                <a:latin typeface="Menlo"/>
                <a:ea typeface="Menlo"/>
                <a:cs typeface="Menlo"/>
                <a:sym typeface="Menlo"/>
              </a:rPr>
              <a:t>struct dirent</a:t>
            </a:r>
            <a:r>
              <a:t>s</a:t>
            </a:r>
          </a:p>
        </p:txBody>
      </p:sp>
      <p:sp>
        <p:nvSpPr>
          <p:cNvPr id="322" name="Shape 322"/>
          <p:cNvSpPr/>
          <p:nvPr/>
        </p:nvSpPr>
        <p:spPr>
          <a:xfrm>
            <a:off x="3768275" y="4228117"/>
            <a:ext cx="3016853" cy="20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// Directory is a file containing a 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// sequence of dirent structures.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#define DIRSIZ </a:t>
            </a:r>
            <a:r>
              <a:rPr sz="1617">
                <a:solidFill>
                  <a:srgbClr val="C33720"/>
                </a:solidFill>
              </a:rPr>
              <a:t>14</a:t>
            </a: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sz="1617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>
                <a:solidFill>
                  <a:srgbClr val="34BD26"/>
                </a:solidFill>
              </a:rPr>
              <a:t>struct</a:t>
            </a:r>
            <a:r>
              <a:rPr sz="1617"/>
              <a:t> dirent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ushort inum;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  </a:t>
            </a:r>
            <a:r>
              <a:rPr sz="1617">
                <a:solidFill>
                  <a:srgbClr val="34BD26"/>
                </a:solidFill>
              </a:rPr>
              <a:t>char</a:t>
            </a:r>
            <a:r>
              <a:rPr sz="1617"/>
              <a:t> name[DIRSIZ];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2781660"/>
      </p:ext>
    </p:extLst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Directory Lookup</a:t>
            </a:r>
          </a:p>
        </p:txBody>
      </p:sp>
      <p:sp>
        <p:nvSpPr>
          <p:cNvPr id="325" name="Shape 325"/>
          <p:cNvSpPr/>
          <p:nvPr/>
        </p:nvSpPr>
        <p:spPr>
          <a:xfrm>
            <a:off x="3268295" y="1526477"/>
            <a:ext cx="3767058" cy="503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// Look for a directory entry in a directory.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// If found, set *poff to byte offset of entry.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inode*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dirlookup(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inode *dp, </a:t>
            </a:r>
            <a:r>
              <a:rPr sz="1195">
                <a:solidFill>
                  <a:srgbClr val="34BD26"/>
                </a:solidFill>
              </a:rPr>
              <a:t>char</a:t>
            </a:r>
            <a:r>
              <a:rPr sz="1195"/>
              <a:t> *name, uint *poff)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uint off, inum;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34BD26"/>
                </a:solidFill>
              </a:rPr>
              <a:t>struct</a:t>
            </a:r>
            <a:r>
              <a:rPr sz="1195"/>
              <a:t> dirent de;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(dp-&gt;type != T_DIR)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panic(</a:t>
            </a:r>
            <a:r>
              <a:rPr sz="1195"/>
              <a:t>"dirlookup not DIR"</a:t>
            </a:r>
            <a:r>
              <a:rPr sz="1195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</a:t>
            </a:r>
            <a:r>
              <a:rPr sz="1195">
                <a:solidFill>
                  <a:srgbClr val="CE7924"/>
                </a:solidFill>
              </a:rPr>
              <a:t>for</a:t>
            </a:r>
            <a:r>
              <a:rPr sz="1195"/>
              <a:t>(off 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; off &lt; dp-&gt;size; off += </a:t>
            </a:r>
            <a:r>
              <a:rPr sz="1195">
                <a:solidFill>
                  <a:srgbClr val="CE7924"/>
                </a:solidFill>
              </a:rPr>
              <a:t>sizeof</a:t>
            </a:r>
            <a:r>
              <a:rPr sz="1195"/>
              <a:t>(de)){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(readi(dp, (</a:t>
            </a:r>
            <a:r>
              <a:rPr sz="1195">
                <a:solidFill>
                  <a:srgbClr val="34BD26"/>
                </a:solidFill>
              </a:rPr>
              <a:t>char</a:t>
            </a:r>
            <a:r>
              <a:rPr sz="1195"/>
              <a:t>*)&amp;de, off, </a:t>
            </a:r>
            <a:r>
              <a:rPr sz="1195">
                <a:solidFill>
                  <a:srgbClr val="CE7924"/>
                </a:solidFill>
              </a:rPr>
              <a:t>sizeof</a:t>
            </a:r>
            <a:r>
              <a:rPr sz="1195"/>
              <a:t>(de)) != </a:t>
            </a:r>
            <a:r>
              <a:rPr sz="1195">
                <a:solidFill>
                  <a:srgbClr val="CE7924"/>
                </a:solidFill>
              </a:rPr>
              <a:t>sizeof</a:t>
            </a:r>
            <a:r>
              <a:rPr sz="1195"/>
              <a:t>(de))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  panic(</a:t>
            </a:r>
            <a:r>
              <a:rPr sz="1195"/>
              <a:t>"dirlink read"</a:t>
            </a:r>
            <a:r>
              <a:rPr sz="1195">
                <a:solidFill>
                  <a:srgbClr val="000000"/>
                </a:solidFill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(de.inum ==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  </a:t>
            </a:r>
            <a:r>
              <a:rPr sz="1195"/>
              <a:t>continue</a:t>
            </a:r>
            <a:r>
              <a:rPr sz="119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(namecmp(name, de.name) ==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/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    </a:t>
            </a:r>
            <a:r>
              <a:rPr sz="1195"/>
              <a:t>// entry matches path element</a:t>
            </a:r>
            <a:endParaRPr sz="1195">
              <a:solidFill>
                <a:srgbClr val="000000"/>
              </a:solidFill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</a:t>
            </a:r>
            <a:r>
              <a:rPr sz="1195">
                <a:solidFill>
                  <a:srgbClr val="CE7924"/>
                </a:solidFill>
              </a:rPr>
              <a:t>if</a:t>
            </a:r>
            <a:r>
              <a:rPr sz="1195"/>
              <a:t>(poff)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  *poff = off;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inum = de.inum;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  </a:t>
            </a:r>
            <a:r>
              <a:rPr sz="1195">
                <a:solidFill>
                  <a:srgbClr val="CE7924"/>
                </a:solidFill>
              </a:rPr>
              <a:t>return</a:t>
            </a:r>
            <a:r>
              <a:rPr sz="1195"/>
              <a:t> iget(dp-&gt;dev, inum);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195"/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95">
                <a:solidFill>
                  <a:srgbClr val="000000"/>
                </a:solidFill>
              </a:rPr>
              <a:t>  </a:t>
            </a:r>
            <a:r>
              <a:rPr sz="1195"/>
              <a:t>return</a:t>
            </a:r>
            <a:r>
              <a:rPr sz="1195">
                <a:solidFill>
                  <a:srgbClr val="000000"/>
                </a:solidFill>
              </a:rPr>
              <a:t> </a:t>
            </a:r>
            <a:r>
              <a:rPr sz="1195">
                <a:solidFill>
                  <a:srgbClr val="C33720"/>
                </a:solidFill>
              </a:rPr>
              <a:t>0</a:t>
            </a:r>
            <a:r>
              <a:rPr sz="1195">
                <a:solidFill>
                  <a:srgbClr val="000000"/>
                </a:solidFill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195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9067"/>
      </p:ext>
    </p:extLst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Avoiding Deadlock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62523" indent="-262523" defTabSz="345030">
              <a:spcBef>
                <a:spcPts val="2461"/>
              </a:spcBef>
              <a:defRPr sz="3024"/>
            </a:pPr>
            <a:r>
              <a:t>The reason iget and ilock are separate functions is to help avoid deadlock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In dirlookup, what happens if the thing we're looking up is "." ?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The caller has locked the directory inode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Dirlookup doesn't want it to be evicted from the cache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But "." refers to the current directory, so attempting to lock it will cause a deadlock</a:t>
            </a:r>
          </a:p>
          <a:p>
            <a:pPr marL="262523" indent="-262523" defTabSz="345030">
              <a:spcBef>
                <a:spcPts val="2461"/>
              </a:spcBef>
              <a:defRPr sz="3024"/>
            </a:pPr>
            <a:r>
              <a:t>Solution: separate out acquisition and locking</a:t>
            </a:r>
          </a:p>
        </p:txBody>
      </p:sp>
    </p:spTree>
    <p:extLst>
      <p:ext uri="{BB962C8B-B14F-4D97-AF65-F5344CB8AC3E}">
        <p14:creationId xmlns:p14="http://schemas.microsoft.com/office/powerpoint/2010/main" val="287499016"/>
      </p:ext>
    </p:extLst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World Filesystems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Buffer caches can use more sophisticated eviction policies for particular workloads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Logging can be made more efficient: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Don't log entire blocks (only a few bytes may have changed)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Allow filesystem calls to happen at the same time as a commit is taking place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Use better data structures (e.g., balanced tree) for directories to avoid linear scan</a:t>
            </a:r>
          </a:p>
        </p:txBody>
      </p:sp>
    </p:spTree>
    <p:extLst>
      <p:ext uri="{BB962C8B-B14F-4D97-AF65-F5344CB8AC3E}">
        <p14:creationId xmlns:p14="http://schemas.microsoft.com/office/powerpoint/2010/main" val="372039456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2193727" y="273248"/>
            <a:ext cx="7804547" cy="1091208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Happened?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Printing in OpenOffice converts the file to PostScript and includes the date:</a:t>
            </a:r>
            <a:br>
              <a:rPr dirty="0"/>
            </a:br>
            <a:br>
              <a:rPr dirty="0"/>
            </a:br>
            <a:endParaRPr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Then the printing daemon reads the file, checks to make sure it's a valid PostScript file using the 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file</a:t>
            </a:r>
            <a:r>
              <a:rPr dirty="0"/>
              <a:t> command, and prints it</a:t>
            </a:r>
          </a:p>
          <a:p>
            <a:r>
              <a:rPr dirty="0">
                <a:latin typeface="Menlo"/>
                <a:ea typeface="Menlo"/>
                <a:cs typeface="Menlo"/>
                <a:sym typeface="Menlo"/>
              </a:rPr>
              <a:t>file</a:t>
            </a:r>
            <a:r>
              <a:rPr dirty="0"/>
              <a:t> had a bug – if "Tue" appeared at the right position in the file, it would be misidentified as a</a:t>
            </a:r>
            <a:r>
              <a:rPr lang="en-US" dirty="0"/>
              <a:t> particular database. </a:t>
            </a:r>
          </a:p>
          <a:p>
            <a:endParaRPr dirty="0"/>
          </a:p>
        </p:txBody>
      </p:sp>
      <p:sp>
        <p:nvSpPr>
          <p:cNvPr id="265" name="Shape 265"/>
          <p:cNvSpPr/>
          <p:nvPr/>
        </p:nvSpPr>
        <p:spPr>
          <a:xfrm>
            <a:off x="3514958" y="2656074"/>
            <a:ext cx="3553923" cy="89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/>
              <a:t>%!PS-Adobe-3.0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/>
              <a:t>%%Creator: (OpenOffice.org 2.4)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/>
              <a:t>%%For: (</a:t>
            </a:r>
            <a:r>
              <a:rPr sz="1336" dirty="0" err="1"/>
              <a:t>steve</a:t>
            </a:r>
            <a:r>
              <a:rPr sz="1336" dirty="0"/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/>
              <a:t>%%</a:t>
            </a:r>
            <a:r>
              <a:rPr sz="1336" dirty="0" err="1"/>
              <a:t>CreationDate</a:t>
            </a:r>
            <a:r>
              <a:rPr sz="1336" dirty="0"/>
              <a:t>: (Tue Mar  3 19:47:42 2009)</a:t>
            </a:r>
          </a:p>
        </p:txBody>
      </p:sp>
    </p:spTree>
    <p:extLst>
      <p:ext uri="{BB962C8B-B14F-4D97-AF65-F5344CB8AC3E}">
        <p14:creationId xmlns:p14="http://schemas.microsoft.com/office/powerpoint/2010/main" val="22649128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File Associations as Metadata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strategy is used by OS X</a:t>
            </a:r>
          </a:p>
          <a:p>
            <a:r>
              <a:t>HFS+ has a notion of </a:t>
            </a:r>
            <a:r>
              <a:rPr i="1"/>
              <a:t>resource forks</a:t>
            </a:r>
            <a:r>
              <a:t> – a hidden set of metadata stored in the filesystem</a:t>
            </a:r>
          </a:p>
          <a:p>
            <a:r>
              <a:t>You can set a specific file to be opened by a particular application, and that information will be saved in the resource fork</a:t>
            </a:r>
          </a:p>
          <a:p>
            <a:r>
              <a:t>If no resource fork exists, OS X falls back to using the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245913457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creenshot 2015-11-16 07.5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131" y="267891"/>
            <a:ext cx="5049738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979033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creenshot 2015-11-16 08.2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753061"/>
            <a:ext cx="9144001" cy="58791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15785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Attributes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Aside from associations, </a:t>
            </a:r>
            <a:r>
              <a:rPr sz="3200" dirty="0" err="1"/>
              <a:t>filesystems</a:t>
            </a:r>
            <a:r>
              <a:rPr sz="3200" dirty="0"/>
              <a:t> can keep many other kinds of metadata about a file</a:t>
            </a:r>
          </a:p>
          <a:p>
            <a:pPr lvl="1"/>
            <a:r>
              <a:rPr sz="2800" dirty="0"/>
              <a:t>Permissions</a:t>
            </a:r>
          </a:p>
          <a:p>
            <a:pPr lvl="1"/>
            <a:r>
              <a:rPr sz="2800" dirty="0"/>
              <a:t>Creator/owner</a:t>
            </a:r>
          </a:p>
          <a:p>
            <a:pPr lvl="1"/>
            <a:r>
              <a:rPr sz="2800" dirty="0"/>
              <a:t>Hidden</a:t>
            </a:r>
          </a:p>
          <a:p>
            <a:pPr lvl="1"/>
            <a:r>
              <a:rPr sz="2800" dirty="0"/>
              <a:t>Locked</a:t>
            </a:r>
            <a:endParaRPr lang="en-US" sz="2800" dirty="0"/>
          </a:p>
          <a:p>
            <a:pPr lvl="1"/>
            <a:r>
              <a:rPr lang="en-US" sz="2800" dirty="0"/>
              <a:t>Timestamps</a:t>
            </a:r>
          </a:p>
          <a:p>
            <a:pPr lvl="1"/>
            <a:r>
              <a:rPr lang="en-US" sz="2800" dirty="0"/>
              <a:t>File Size</a:t>
            </a:r>
            <a:endParaRPr sz="2800" dirty="0"/>
          </a:p>
        </p:txBody>
      </p:sp>
      <p:sp>
        <p:nvSpPr>
          <p:cNvPr id="276" name="Shape 276"/>
          <p:cNvSpPr/>
          <p:nvPr/>
        </p:nvSpPr>
        <p:spPr>
          <a:xfrm>
            <a:off x="5139378" y="3719045"/>
            <a:ext cx="70307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625056" lvl="1" indent="-312528">
              <a:spcBef>
                <a:spcPts val="2953"/>
              </a:spcBef>
              <a:buSzPct val="75000"/>
              <a:buChar char="•"/>
            </a:pPr>
            <a:endParaRPr sz="1266" dirty="0"/>
          </a:p>
        </p:txBody>
      </p:sp>
    </p:spTree>
    <p:extLst>
      <p:ext uri="{BB962C8B-B14F-4D97-AF65-F5344CB8AC3E}">
        <p14:creationId xmlns:p14="http://schemas.microsoft.com/office/powerpoint/2010/main" val="311653312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Side Note: Timestamps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Timestamps on files are stored as </a:t>
            </a:r>
            <a:r>
              <a:rPr sz="2800" dirty="0" err="1"/>
              <a:t>filesystem</a:t>
            </a:r>
            <a:r>
              <a:rPr sz="2800" dirty="0"/>
              <a:t> metadata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Even regular users can modify the timestamps on files they create!</a:t>
            </a:r>
          </a:p>
          <a:p>
            <a:endParaRPr lang="en-US" sz="2800" dirty="0"/>
          </a:p>
          <a:p>
            <a:r>
              <a:rPr sz="2800" dirty="0"/>
              <a:t>They can't be relied on to prove a file was created at a particular time (demo)</a:t>
            </a:r>
          </a:p>
        </p:txBody>
      </p:sp>
    </p:spTree>
    <p:extLst>
      <p:ext uri="{BB962C8B-B14F-4D97-AF65-F5344CB8AC3E}">
        <p14:creationId xmlns:p14="http://schemas.microsoft.com/office/powerpoint/2010/main" val="153977825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Operations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sz="half" idx="2"/>
          </p:nvPr>
        </p:nvSpPr>
        <p:spPr>
          <a:xfrm>
            <a:off x="2673350" y="1731963"/>
            <a:ext cx="3348038" cy="43942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Create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Delete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Open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Close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Read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3600"/>
              <a:t>Write</a:t>
            </a:r>
          </a:p>
        </p:txBody>
      </p:sp>
      <p:sp>
        <p:nvSpPr>
          <p:cNvPr id="21508" name="Content Placeholder 7"/>
          <p:cNvSpPr>
            <a:spLocks noGrp="1"/>
          </p:cNvSpPr>
          <p:nvPr>
            <p:ph sz="quarter" idx="4"/>
          </p:nvPr>
        </p:nvSpPr>
        <p:spPr>
          <a:xfrm>
            <a:off x="6169026" y="1758950"/>
            <a:ext cx="4041775" cy="4325938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 startAt="7"/>
            </a:pPr>
            <a:r>
              <a:rPr lang="en-US" altLang="en-US" sz="3600"/>
              <a:t>Append</a:t>
            </a:r>
          </a:p>
          <a:p>
            <a:pPr marL="742950" indent="-742950">
              <a:buFont typeface="Calibri" panose="020F0502020204030204" pitchFamily="34" charset="0"/>
              <a:buAutoNum type="arabicPeriod" startAt="7"/>
            </a:pPr>
            <a:r>
              <a:rPr lang="en-US" altLang="en-US" sz="3600"/>
              <a:t>Seek</a:t>
            </a:r>
          </a:p>
          <a:p>
            <a:pPr marL="742950" indent="-742950">
              <a:buFont typeface="Calibri" panose="020F0502020204030204" pitchFamily="34" charset="0"/>
              <a:buAutoNum type="arabicPeriod" startAt="7"/>
            </a:pPr>
            <a:r>
              <a:rPr lang="en-US" altLang="en-US" sz="3600"/>
              <a:t>Get attributes</a:t>
            </a:r>
          </a:p>
          <a:p>
            <a:pPr marL="742950" indent="-742950">
              <a:buFont typeface="Calibri" panose="020F0502020204030204" pitchFamily="34" charset="0"/>
              <a:buAutoNum type="arabicPeriod" startAt="7"/>
            </a:pPr>
            <a:r>
              <a:rPr lang="en-US" altLang="en-US" sz="3600"/>
              <a:t>Set attributes</a:t>
            </a:r>
          </a:p>
          <a:p>
            <a:pPr marL="742950" indent="-742950">
              <a:buFont typeface="Calibri" panose="020F0502020204030204" pitchFamily="34" charset="0"/>
              <a:buAutoNum type="arabicPeriod" startAt="7"/>
            </a:pPr>
            <a:r>
              <a:rPr lang="en-US" altLang="en-US" sz="3600"/>
              <a:t>Rename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1864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dirty="0">
                <a:solidFill>
                  <a:srgbClr val="FF0000"/>
                </a:solidFill>
              </a:rPr>
              <a:t>Directories</a:t>
            </a:r>
          </a:p>
          <a:p>
            <a:r>
              <a:rPr lang="en-US" dirty="0"/>
              <a:t>File System Implementation</a:t>
            </a:r>
          </a:p>
          <a:p>
            <a:r>
              <a:rPr lang="en-US" dirty="0"/>
              <a:t>Example File System(s)</a:t>
            </a:r>
          </a:p>
        </p:txBody>
      </p:sp>
    </p:spTree>
    <p:extLst>
      <p:ext uri="{BB962C8B-B14F-4D97-AF65-F5344CB8AC3E}">
        <p14:creationId xmlns:p14="http://schemas.microsoft.com/office/powerpoint/2010/main" val="24573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Files</a:t>
            </a:r>
          </a:p>
          <a:p>
            <a:r>
              <a:rPr lang="en-US" dirty="0"/>
              <a:t>Directories</a:t>
            </a:r>
          </a:p>
          <a:p>
            <a:r>
              <a:rPr lang="en-US" dirty="0"/>
              <a:t>File System Implementation</a:t>
            </a:r>
          </a:p>
          <a:p>
            <a:r>
              <a:rPr lang="en-US" dirty="0"/>
              <a:t>Example File System(s)</a:t>
            </a:r>
          </a:p>
        </p:txBody>
      </p:sp>
    </p:spTree>
    <p:extLst>
      <p:ext uri="{BB962C8B-B14F-4D97-AF65-F5344CB8AC3E}">
        <p14:creationId xmlns:p14="http://schemas.microsoft.com/office/powerpoint/2010/main" val="1098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Directories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Directories are filesystem entries that store lists of filesx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Simplest filesystems have no hierarchy – all files are kept in one top-level directory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Most filesystems now are </a:t>
            </a:r>
            <a:r>
              <a:rPr i="1"/>
              <a:t>hierarchical</a:t>
            </a:r>
            <a:r>
              <a:t> – form a tree structure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Note: a system might have multiple filesystem trees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E.g., Windows has one tree for each drive (C:, D:, etc.)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(Why does it start at C?)</a:t>
            </a:r>
          </a:p>
        </p:txBody>
      </p:sp>
    </p:spTree>
    <p:extLst>
      <p:ext uri="{BB962C8B-B14F-4D97-AF65-F5344CB8AC3E}">
        <p14:creationId xmlns:p14="http://schemas.microsoft.com/office/powerpoint/2010/main" val="160911891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Directory Systems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513389"/>
            <a:ext cx="7759700" cy="833437"/>
          </a:xfrm>
        </p:spPr>
        <p:txBody>
          <a:bodyPr/>
          <a:lstStyle/>
          <a:p>
            <a:r>
              <a:rPr lang="en-US" altLang="en-US" dirty="0"/>
              <a:t>A hierarchical directory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38288"/>
            <a:ext cx="618490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1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Paths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To specify a file, you specify a </a:t>
            </a:r>
            <a:r>
              <a:rPr sz="2800" i="1" dirty="0"/>
              <a:t>path</a:t>
            </a:r>
            <a:r>
              <a:rPr sz="2800" dirty="0"/>
              <a:t> through the </a:t>
            </a:r>
            <a:r>
              <a:rPr sz="2800" dirty="0" err="1"/>
              <a:t>filesystem</a:t>
            </a:r>
            <a:r>
              <a:rPr sz="2800" dirty="0"/>
              <a:t> tree</a:t>
            </a:r>
          </a:p>
          <a:p>
            <a:r>
              <a:rPr sz="2800" dirty="0"/>
              <a:t>Each directory in a path is delimited by a </a:t>
            </a:r>
            <a:r>
              <a:rPr sz="2800" i="1" dirty="0"/>
              <a:t>path separator</a:t>
            </a:r>
            <a:r>
              <a:rPr sz="2800" dirty="0"/>
              <a:t> which varies between OSes</a:t>
            </a:r>
          </a:p>
          <a:p>
            <a:pPr lvl="1"/>
            <a:r>
              <a:rPr sz="2800" dirty="0"/>
              <a:t>C:\Users\</a:t>
            </a:r>
            <a:r>
              <a:rPr lang="en-US" sz="2800" dirty="0"/>
              <a:t>Gustavo</a:t>
            </a:r>
            <a:r>
              <a:rPr sz="2800" dirty="0"/>
              <a:t>\Desktop\homework.txt</a:t>
            </a:r>
          </a:p>
          <a:p>
            <a:pPr lvl="1"/>
            <a:r>
              <a:rPr sz="2800" dirty="0"/>
              <a:t>/Users/</a:t>
            </a:r>
            <a:r>
              <a:rPr lang="en-US" sz="2800" dirty="0"/>
              <a:t>Gustavo </a:t>
            </a:r>
            <a:r>
              <a:rPr sz="2800" dirty="0"/>
              <a:t>/Desktop/homework.txt</a:t>
            </a:r>
          </a:p>
          <a:p>
            <a:pPr lvl="1"/>
            <a:r>
              <a:rPr sz="2800" dirty="0"/>
              <a:t>Users&gt;</a:t>
            </a:r>
            <a:r>
              <a:rPr lang="en-US" sz="2800" dirty="0"/>
              <a:t>Gustavo </a:t>
            </a:r>
            <a:r>
              <a:rPr sz="2800" dirty="0"/>
              <a:t>&gt;Desktop&gt;homework.txt</a:t>
            </a:r>
          </a:p>
        </p:txBody>
      </p:sp>
    </p:spTree>
    <p:extLst>
      <p:ext uri="{BB962C8B-B14F-4D97-AF65-F5344CB8AC3E}">
        <p14:creationId xmlns:p14="http://schemas.microsoft.com/office/powerpoint/2010/main" val="55131974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Paths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We saw that one of the pieces of information stored in a process data structure is the </a:t>
            </a:r>
            <a:r>
              <a:rPr i="1" dirty="0"/>
              <a:t>current working directory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This allows us to specify files without giving their full path, e.g. if working directory is /home/</a:t>
            </a:r>
            <a:r>
              <a:rPr lang="en-US" dirty="0"/>
              <a:t>gustavo </a:t>
            </a:r>
            <a:r>
              <a:rPr dirty="0"/>
              <a:t>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 err="1"/>
              <a:t>cp</a:t>
            </a:r>
            <a:r>
              <a:rPr dirty="0"/>
              <a:t> a.txt b.txt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 err="1"/>
              <a:t>cp</a:t>
            </a:r>
            <a:r>
              <a:rPr dirty="0"/>
              <a:t> /home/</a:t>
            </a:r>
            <a:r>
              <a:rPr lang="en-US" dirty="0"/>
              <a:t>gustavo</a:t>
            </a:r>
            <a:r>
              <a:rPr dirty="0"/>
              <a:t>/a.txt /home/</a:t>
            </a:r>
            <a:r>
              <a:rPr lang="en-US" dirty="0"/>
              <a:t>gustavo</a:t>
            </a:r>
            <a:r>
              <a:rPr dirty="0"/>
              <a:t>b.txt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rPr dirty="0"/>
              <a:t>Most OSes also support two special path components: "." and ".." for "current directory" and "parent directory"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rPr dirty="0"/>
              <a:t>/home/</a:t>
            </a:r>
            <a:r>
              <a:rPr lang="en-US" dirty="0"/>
              <a:t>gustavo</a:t>
            </a:r>
            <a:r>
              <a:rPr dirty="0"/>
              <a:t>/../a.txt = /home/a.txt</a:t>
            </a:r>
          </a:p>
        </p:txBody>
      </p:sp>
    </p:spTree>
    <p:extLst>
      <p:ext uri="{BB962C8B-B14F-4D97-AF65-F5344CB8AC3E}">
        <p14:creationId xmlns:p14="http://schemas.microsoft.com/office/powerpoint/2010/main" val="318353107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Directory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What happens if a library function needs to change the working directory?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For example, perhaps it needs to call another command that assumes files are in the current directory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If it doesn't change the working directory back before returning, the rest of the program may write files into the wrong place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Library functions that modify the working directory are also not </a:t>
            </a:r>
            <a:r>
              <a:rPr i="1"/>
              <a:t>thread safe</a:t>
            </a:r>
            <a:r>
              <a:t>, because the working directory is shard by all threads in a process</a:t>
            </a:r>
          </a:p>
        </p:txBody>
      </p:sp>
    </p:spTree>
    <p:extLst>
      <p:ext uri="{BB962C8B-B14F-4D97-AF65-F5344CB8AC3E}">
        <p14:creationId xmlns:p14="http://schemas.microsoft.com/office/powerpoint/2010/main" val="80891129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90601" y="-15238"/>
            <a:ext cx="10058400" cy="1609344"/>
          </a:xfrm>
        </p:spPr>
        <p:txBody>
          <a:bodyPr/>
          <a:lstStyle/>
          <a:p>
            <a:r>
              <a:rPr lang="en-US" altLang="en-US" dirty="0"/>
              <a:t>Directory Operations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sz="half" idx="1"/>
          </p:nvPr>
        </p:nvSpPr>
        <p:spPr>
          <a:xfrm>
            <a:off x="1359536" y="2004061"/>
            <a:ext cx="3235325" cy="3512819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4000" dirty="0"/>
              <a:t>Create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4000" dirty="0"/>
              <a:t>Delete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4000" dirty="0" err="1"/>
              <a:t>Opendir</a:t>
            </a:r>
            <a:endParaRPr lang="en-US" altLang="en-US" sz="4000" dirty="0"/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US" altLang="en-US" sz="4000" dirty="0" err="1"/>
              <a:t>Closedir</a:t>
            </a:r>
            <a:endParaRPr lang="en-US" altLang="en-US" sz="4000" dirty="0"/>
          </a:p>
        </p:txBody>
      </p:sp>
      <p:sp>
        <p:nvSpPr>
          <p:cNvPr id="28676" name="Content Placeholder 5"/>
          <p:cNvSpPr>
            <a:spLocks noGrp="1"/>
          </p:cNvSpPr>
          <p:nvPr>
            <p:ph sz="half" idx="2"/>
          </p:nvPr>
        </p:nvSpPr>
        <p:spPr>
          <a:xfrm>
            <a:off x="6350954" y="2004061"/>
            <a:ext cx="3532187" cy="3406139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 startAt="5"/>
            </a:pPr>
            <a:r>
              <a:rPr lang="en-US" altLang="en-US" sz="4000" dirty="0" err="1"/>
              <a:t>Readdir</a:t>
            </a:r>
            <a:endParaRPr lang="en-US" altLang="en-US" sz="4000" dirty="0"/>
          </a:p>
          <a:p>
            <a:pPr marL="742950" indent="-742950">
              <a:buFont typeface="Calibri" panose="020F0502020204030204" pitchFamily="34" charset="0"/>
              <a:buAutoNum type="arabicPeriod" startAt="5"/>
            </a:pPr>
            <a:r>
              <a:rPr lang="en-US" altLang="en-US" sz="4000" dirty="0"/>
              <a:t>Rename</a:t>
            </a:r>
          </a:p>
          <a:p>
            <a:pPr marL="742950" indent="-742950">
              <a:buFont typeface="Calibri" panose="020F0502020204030204" pitchFamily="34" charset="0"/>
              <a:buAutoNum type="arabicPeriod" startAt="5"/>
            </a:pPr>
            <a:r>
              <a:rPr lang="en-US" altLang="en-US" sz="4000" dirty="0"/>
              <a:t>Link</a:t>
            </a:r>
          </a:p>
          <a:p>
            <a:pPr marL="742950" indent="-742950">
              <a:buFont typeface="Calibri" panose="020F0502020204030204" pitchFamily="34" charset="0"/>
              <a:buAutoNum type="arabicPeriod" startAt="5"/>
            </a:pPr>
            <a:r>
              <a:rPr lang="en-US" altLang="en-US" sz="4000" dirty="0"/>
              <a:t>Unlink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3060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Special Files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03152" indent="-303152" defTabSz="398428">
              <a:spcBef>
                <a:spcPts val="2812"/>
              </a:spcBef>
              <a:defRPr sz="3492"/>
            </a:pPr>
            <a:r>
              <a:t>Some OSes have </a:t>
            </a:r>
            <a:r>
              <a:rPr i="1"/>
              <a:t>special files</a:t>
            </a:r>
            <a:r>
              <a:t>, which do not correspond to data on disk</a:t>
            </a:r>
          </a:p>
          <a:p>
            <a:pPr marL="303152" indent="-303152" defTabSz="398428">
              <a:spcBef>
                <a:spcPts val="2812"/>
              </a:spcBef>
              <a:defRPr sz="3492"/>
            </a:pPr>
            <a:r>
              <a:t>We have already seen </a:t>
            </a:r>
            <a:r>
              <a:rPr i="1"/>
              <a:t>device files</a:t>
            </a:r>
            <a:r>
              <a:t>, which let you treat hardware devices as simple files</a:t>
            </a:r>
          </a:p>
          <a:p>
            <a:pPr marL="303152" indent="-303152" defTabSz="398428">
              <a:spcBef>
                <a:spcPts val="2812"/>
              </a:spcBef>
              <a:defRPr sz="3492"/>
            </a:pPr>
            <a:r>
              <a:t>These need to be identified specially somehow</a:t>
            </a:r>
          </a:p>
          <a:p>
            <a:pPr marL="606304" lvl="1" indent="-303152" defTabSz="398428">
              <a:spcBef>
                <a:spcPts val="2812"/>
              </a:spcBef>
              <a:defRPr sz="3492"/>
            </a:pPr>
            <a:r>
              <a:t>In UNIX, filesystem metadata is used to distinguish</a:t>
            </a:r>
          </a:p>
          <a:p>
            <a:pPr marL="606304" lvl="1" indent="-303152" defTabSz="398428">
              <a:spcBef>
                <a:spcPts val="2812"/>
              </a:spcBef>
              <a:defRPr sz="3492"/>
            </a:pPr>
            <a:r>
              <a:t>DOS just had special names – AUX, CON, LPT1</a:t>
            </a:r>
          </a:p>
        </p:txBody>
      </p:sp>
    </p:spTree>
    <p:extLst>
      <p:ext uri="{BB962C8B-B14F-4D97-AF65-F5344CB8AC3E}">
        <p14:creationId xmlns:p14="http://schemas.microsoft.com/office/powerpoint/2010/main" val="47152730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DOS Devices</a:t>
            </a:r>
          </a:p>
        </p:txBody>
      </p:sp>
      <p:sp>
        <p:nvSpPr>
          <p:cNvPr id="147" name="Shape 147"/>
          <p:cNvSpPr/>
          <p:nvPr/>
        </p:nvSpPr>
        <p:spPr>
          <a:xfrm>
            <a:off x="2211887" y="1899368"/>
            <a:ext cx="5309147" cy="429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Name    Function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----    --------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CON     Keyboard and display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PRN     System list device, usually a parallel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AUX     Auxiliary device, usually a serial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CLOCK$  System real-time clock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NUL     Bit-bucket device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A:-Z:   Drive letters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COM1    First serial communications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LPT1    First parallel printer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LPT2    Second parallel printer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LPT3    Third parallel printer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COM2    Second serial communications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COM3    Third serial communications port</a:t>
            </a:r>
          </a:p>
          <a:p>
            <a:pPr algn="l"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sz="1828" dirty="0"/>
              <a:t>   COM4    Fourth serial communications port</a:t>
            </a:r>
          </a:p>
        </p:txBody>
      </p:sp>
    </p:spTree>
    <p:extLst>
      <p:ext uri="{BB962C8B-B14F-4D97-AF65-F5344CB8AC3E}">
        <p14:creationId xmlns:p14="http://schemas.microsoft.com/office/powerpoint/2010/main" val="214273878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Mounting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On systems with a unified directory hierarchy (UNIX-like OSes), we may want to connect multiple </a:t>
            </a:r>
            <a:r>
              <a:rPr sz="2800" dirty="0" err="1"/>
              <a:t>filesystems</a:t>
            </a:r>
            <a:r>
              <a:rPr sz="2800" dirty="0"/>
              <a:t> together</a:t>
            </a:r>
          </a:p>
          <a:p>
            <a:r>
              <a:rPr sz="2800" dirty="0"/>
              <a:t>This is done by </a:t>
            </a:r>
            <a:r>
              <a:rPr sz="2800" i="1" dirty="0"/>
              <a:t>mounting</a:t>
            </a:r>
            <a:r>
              <a:rPr sz="2800" dirty="0"/>
              <a:t> a </a:t>
            </a:r>
            <a:r>
              <a:rPr sz="2800" dirty="0" err="1"/>
              <a:t>filesystem</a:t>
            </a:r>
            <a:endParaRPr sz="2800" dirty="0"/>
          </a:p>
          <a:p>
            <a:r>
              <a:rPr sz="2800" dirty="0"/>
              <a:t>Attaches the new </a:t>
            </a:r>
            <a:r>
              <a:rPr sz="2800" dirty="0" err="1"/>
              <a:t>filesystem</a:t>
            </a:r>
            <a:r>
              <a:rPr sz="2800" dirty="0"/>
              <a:t> hierarchy at an existing (empty) directory</a:t>
            </a:r>
          </a:p>
          <a:p>
            <a:r>
              <a:rPr sz="2800" dirty="0"/>
              <a:t>In Linux/OS X, this is done with the </a:t>
            </a:r>
            <a:r>
              <a:rPr sz="2800" i="1" dirty="0"/>
              <a:t>mount</a:t>
            </a:r>
            <a:r>
              <a:rPr sz="28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1897296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How is this all implemented?!</a:t>
            </a:r>
          </a:p>
          <a:p>
            <a:r>
              <a:rPr sz="2800" dirty="0"/>
              <a:t>How do we make it fast? (Buffering, Caching)</a:t>
            </a:r>
          </a:p>
          <a:p>
            <a:r>
              <a:rPr sz="2800" dirty="0"/>
              <a:t>How do we make it reliable?</a:t>
            </a:r>
          </a:p>
          <a:p>
            <a:r>
              <a:rPr sz="2800" dirty="0"/>
              <a:t>How does xv6's </a:t>
            </a:r>
            <a:r>
              <a:rPr sz="2800" dirty="0" err="1"/>
              <a:t>filesystem</a:t>
            </a:r>
            <a:r>
              <a:rPr sz="2800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7440188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Files and Filesystems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Computers need </a:t>
            </a:r>
            <a:r>
              <a:rPr sz="2800" i="1" dirty="0"/>
              <a:t>persistent</a:t>
            </a:r>
            <a:r>
              <a:rPr sz="2800" dirty="0"/>
              <a:t> storage</a:t>
            </a:r>
          </a:p>
          <a:p>
            <a:pPr lvl="1"/>
            <a:r>
              <a:rPr sz="2800" dirty="0"/>
              <a:t>Want data to last after process terminates or computer is shut down</a:t>
            </a:r>
          </a:p>
          <a:p>
            <a:pPr lvl="1"/>
            <a:r>
              <a:rPr sz="2800" dirty="0"/>
              <a:t>Multiple programs may need to access the same data – e.g., read a file written by someone else</a:t>
            </a:r>
          </a:p>
        </p:txBody>
      </p:sp>
    </p:spTree>
    <p:extLst>
      <p:ext uri="{BB962C8B-B14F-4D97-AF65-F5344CB8AC3E}">
        <p14:creationId xmlns:p14="http://schemas.microsoft.com/office/powerpoint/2010/main" val="250396439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dirty="0"/>
              <a:t>Directories</a:t>
            </a:r>
          </a:p>
          <a:p>
            <a:r>
              <a:rPr lang="en-US" dirty="0">
                <a:solidFill>
                  <a:srgbClr val="FF0000"/>
                </a:solidFill>
              </a:rPr>
              <a:t>File System Implementation</a:t>
            </a:r>
          </a:p>
          <a:p>
            <a:r>
              <a:rPr lang="en-US" dirty="0"/>
              <a:t>Example File System(s)</a:t>
            </a:r>
          </a:p>
        </p:txBody>
      </p:sp>
    </p:spTree>
    <p:extLst>
      <p:ext uri="{BB962C8B-B14F-4D97-AF65-F5344CB8AC3E}">
        <p14:creationId xmlns:p14="http://schemas.microsoft.com/office/powerpoint/2010/main" val="180442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t>Filesystem Layout on Disk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A filesystem is defined by the layout of data on disk and the algorithms used to store and retrieve that data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A typical disk layout consists of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A </a:t>
            </a:r>
            <a:r>
              <a:rPr i="1"/>
              <a:t>master boot record</a:t>
            </a:r>
            <a:r>
              <a:t> that contains code for booting the system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Multiple partitions, each with their own </a:t>
            </a:r>
            <a:r>
              <a:rPr i="1"/>
              <a:t>boot block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Within a partition, the actual filesystem data, usually beginning with a </a:t>
            </a:r>
            <a:r>
              <a:rPr i="1"/>
              <a:t>superblock</a:t>
            </a:r>
            <a:r>
              <a:t> that has key filesystem parameters</a:t>
            </a:r>
          </a:p>
        </p:txBody>
      </p:sp>
    </p:spTree>
    <p:extLst>
      <p:ext uri="{BB962C8B-B14F-4D97-AF65-F5344CB8AC3E}">
        <p14:creationId xmlns:p14="http://schemas.microsoft.com/office/powerpoint/2010/main" val="316011873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Layout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764213"/>
            <a:ext cx="7759700" cy="582612"/>
          </a:xfrm>
        </p:spPr>
        <p:txBody>
          <a:bodyPr/>
          <a:lstStyle/>
          <a:p>
            <a:r>
              <a:rPr lang="en-US" altLang="en-US" dirty="0"/>
              <a:t>A possible file system layout.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1652589"/>
            <a:ext cx="8239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7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r>
              <a:t>Example Superblock (xv6)</a:t>
            </a:r>
          </a:p>
        </p:txBody>
      </p:sp>
      <p:sp>
        <p:nvSpPr>
          <p:cNvPr id="164" name="Shape 164"/>
          <p:cNvSpPr/>
          <p:nvPr/>
        </p:nvSpPr>
        <p:spPr>
          <a:xfrm>
            <a:off x="1069848" y="2097305"/>
            <a:ext cx="10267234" cy="339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2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2400" dirty="0">
                <a:latin typeface="Consolas" panose="020B0609020204030204" pitchFamily="49" charset="0"/>
              </a:rPr>
              <a:t> superblock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size;         </a:t>
            </a:r>
            <a:r>
              <a:rPr sz="2400" dirty="0">
                <a:latin typeface="Consolas" panose="020B0609020204030204" pitchFamily="49" charset="0"/>
              </a:rPr>
              <a:t>// Size of file system image (blocks)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nblocks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sz="2400" dirty="0">
                <a:latin typeface="Consolas" panose="020B0609020204030204" pitchFamily="49" charset="0"/>
              </a:rPr>
              <a:t>// Number of data blocks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latin typeface="Consolas" panose="020B0609020204030204" pitchFamily="49" charset="0"/>
              </a:rPr>
              <a:t>  </a:t>
            </a:r>
            <a:r>
              <a:rPr sz="2400" dirty="0" err="1">
                <a:latin typeface="Consolas" panose="020B0609020204030204" pitchFamily="49" charset="0"/>
              </a:rPr>
              <a:t>uint</a:t>
            </a:r>
            <a:r>
              <a:rPr sz="2400" dirty="0">
                <a:latin typeface="Consolas" panose="020B0609020204030204" pitchFamily="49" charset="0"/>
              </a:rPr>
              <a:t> </a:t>
            </a:r>
            <a:r>
              <a:rPr sz="2400" dirty="0" err="1">
                <a:latin typeface="Consolas" panose="020B0609020204030204" pitchFamily="49" charset="0"/>
              </a:rPr>
              <a:t>ninodes</a:t>
            </a:r>
            <a:r>
              <a:rPr sz="2400" dirty="0">
                <a:latin typeface="Consolas" panose="020B0609020204030204" pitchFamily="49" charset="0"/>
              </a:rPr>
              <a:t>;      </a:t>
            </a:r>
            <a:r>
              <a:rPr sz="2400" dirty="0">
                <a:solidFill>
                  <a:srgbClr val="5330E1"/>
                </a:solidFill>
                <a:latin typeface="Consolas" panose="020B0609020204030204" pitchFamily="49" charset="0"/>
              </a:rPr>
              <a:t>// Number of </a:t>
            </a:r>
            <a:r>
              <a:rPr sz="2400" dirty="0" err="1">
                <a:solidFill>
                  <a:srgbClr val="5330E1"/>
                </a:solidFill>
                <a:latin typeface="Consolas" panose="020B0609020204030204" pitchFamily="49" charset="0"/>
              </a:rPr>
              <a:t>inodes</a:t>
            </a:r>
            <a:r>
              <a:rPr sz="2400" dirty="0">
                <a:solidFill>
                  <a:srgbClr val="5330E1"/>
                </a:solidFill>
                <a:latin typeface="Consolas" panose="020B0609020204030204" pitchFamily="49" charset="0"/>
              </a:rPr>
              <a:t>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nlog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sz="2400" dirty="0">
                <a:latin typeface="Consolas" panose="020B0609020204030204" pitchFamily="49" charset="0"/>
              </a:rPr>
              <a:t>// Number of log blocks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logstart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sz="2400" dirty="0">
                <a:latin typeface="Consolas" panose="020B0609020204030204" pitchFamily="49" charset="0"/>
              </a:rPr>
              <a:t>// Block number of first log block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inodestart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sz="2400" dirty="0">
                <a:latin typeface="Consolas" panose="020B0609020204030204" pitchFamily="49" charset="0"/>
              </a:rPr>
              <a:t>// Block number of first </a:t>
            </a:r>
            <a:r>
              <a:rPr sz="2400" dirty="0" err="1">
                <a:latin typeface="Consolas" panose="020B0609020204030204" pitchFamily="49" charset="0"/>
              </a:rPr>
              <a:t>inode</a:t>
            </a:r>
            <a:r>
              <a:rPr sz="2400" dirty="0">
                <a:latin typeface="Consolas" panose="020B0609020204030204" pitchFamily="49" charset="0"/>
              </a:rPr>
              <a:t> block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bmapstart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sz="2400" dirty="0">
                <a:latin typeface="Consolas" panose="020B0609020204030204" pitchFamily="49" charset="0"/>
              </a:rPr>
              <a:t>// Block number of first free map block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669467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Files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One of the most important things to decide in a </a:t>
            </a:r>
            <a:r>
              <a:rPr sz="2800" dirty="0" err="1"/>
              <a:t>filesystem</a:t>
            </a:r>
            <a:r>
              <a:rPr sz="2800" dirty="0"/>
              <a:t> is how to map between files and disk blocks</a:t>
            </a:r>
          </a:p>
          <a:p>
            <a:r>
              <a:rPr sz="2800" dirty="0"/>
              <a:t>Possible implementations:</a:t>
            </a:r>
          </a:p>
          <a:p>
            <a:pPr lvl="1"/>
            <a:r>
              <a:rPr sz="2800" dirty="0"/>
              <a:t>Contiguous allocation</a:t>
            </a:r>
          </a:p>
          <a:p>
            <a:pPr lvl="1"/>
            <a:r>
              <a:rPr sz="2800" dirty="0"/>
              <a:t>Linked list (on-disk or in-memory)</a:t>
            </a:r>
          </a:p>
          <a:p>
            <a:pPr lvl="1"/>
            <a:r>
              <a:rPr sz="2800" dirty="0"/>
              <a:t>I-nodes</a:t>
            </a:r>
          </a:p>
        </p:txBody>
      </p:sp>
    </p:spTree>
    <p:extLst>
      <p:ext uri="{BB962C8B-B14F-4D97-AF65-F5344CB8AC3E}">
        <p14:creationId xmlns:p14="http://schemas.microsoft.com/office/powerpoint/2010/main" val="28441944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6021" y="81345"/>
            <a:ext cx="10638243" cy="1609344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Contiguous Layout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112139" y="5516707"/>
            <a:ext cx="9079861" cy="1247025"/>
          </a:xfrm>
        </p:spPr>
        <p:txBody>
          <a:bodyPr/>
          <a:lstStyle/>
          <a:p>
            <a:r>
              <a:rPr lang="en-US" altLang="en-US" sz="1800" dirty="0"/>
              <a:t>(a) Contiguous allocation of disk </a:t>
            </a:r>
            <a:br>
              <a:rPr lang="en-US" altLang="en-US" sz="1800" dirty="0"/>
            </a:br>
            <a:r>
              <a:rPr lang="en-US" altLang="en-US" sz="1800" dirty="0"/>
              <a:t>space for seven files. (b) The state of the </a:t>
            </a:r>
            <a:br>
              <a:rPr lang="en-US" altLang="en-US" sz="1800" dirty="0"/>
            </a:br>
            <a:r>
              <a:rPr lang="en-US" altLang="en-US" sz="1800" dirty="0"/>
              <a:t>disk after files </a:t>
            </a:r>
            <a:r>
              <a:rPr lang="en-US" altLang="en-US" sz="1800" i="1" dirty="0"/>
              <a:t>D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F</a:t>
            </a:r>
            <a:r>
              <a:rPr lang="en-US" altLang="en-US" sz="1800" dirty="0"/>
              <a:t> have been removed.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Tanenbaum</a:t>
            </a:r>
            <a:r>
              <a:rPr lang="en-US" dirty="0"/>
              <a:t> &amp; Bo, Modern  Operating Systems:4th ed., (c) 2013 Prentice-Hall, Inc. All rights reserved.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09" y="81345"/>
            <a:ext cx="7558658" cy="509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935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18" y="314949"/>
            <a:ext cx="10058400" cy="1609344"/>
          </a:xfrm>
        </p:spPr>
        <p:txBody>
          <a:bodyPr/>
          <a:lstStyle/>
          <a:p>
            <a:r>
              <a:rPr lang="en-US" altLang="en-US" dirty="0"/>
              <a:t>Contiguous</a:t>
            </a:r>
            <a:br>
              <a:rPr lang="en-US" altLang="en-US" dirty="0"/>
            </a:br>
            <a:r>
              <a:rPr lang="en-US" altLang="en-US" dirty="0"/>
              <a:t>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 rotWithShape="1">
          <a:blip r:embed="rId2"/>
          <a:srcRect l="11765" t="8182" r="17647" b="55442"/>
          <a:stretch/>
        </p:blipFill>
        <p:spPr>
          <a:xfrm>
            <a:off x="3642759" y="205221"/>
            <a:ext cx="7593991" cy="50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</a:t>
            </a:r>
          </a:p>
          <a:p>
            <a:pPr lvl="1"/>
            <a:r>
              <a:rPr lang="en-US" sz="3600" dirty="0"/>
              <a:t>Easy to implement</a:t>
            </a:r>
          </a:p>
          <a:p>
            <a:pPr lvl="1"/>
            <a:r>
              <a:rPr lang="en-US" sz="3600" dirty="0"/>
              <a:t>Excellent Read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Disadvantages</a:t>
            </a:r>
          </a:p>
          <a:p>
            <a:pPr lvl="1"/>
            <a:r>
              <a:rPr lang="en-US" sz="32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1983621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Contiguous Allocation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Despite these disadvantages, contiguous allocation is still used in CDs and DVDs (ISO9660 and UDF)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Since these are written all at once and don't get updated over time, we avoid fragmentation</a:t>
            </a:r>
          </a:p>
          <a:p>
            <a:endParaRPr lang="en-US" sz="2800" dirty="0"/>
          </a:p>
          <a:p>
            <a:r>
              <a:rPr sz="2800" dirty="0"/>
              <a:t>Size of every file is known ahead of time</a:t>
            </a:r>
          </a:p>
        </p:txBody>
      </p:sp>
    </p:spTree>
    <p:extLst>
      <p:ext uri="{BB962C8B-B14F-4D97-AF65-F5344CB8AC3E}">
        <p14:creationId xmlns:p14="http://schemas.microsoft.com/office/powerpoint/2010/main" val="179380488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Linked List Allocation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Inside each file block, keep a pointer to the next block in the file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No issues with fragmentation &amp; wasted space</a:t>
            </a:r>
          </a:p>
        </p:txBody>
      </p:sp>
    </p:spTree>
    <p:extLst>
      <p:ext uri="{BB962C8B-B14F-4D97-AF65-F5344CB8AC3E}">
        <p14:creationId xmlns:p14="http://schemas.microsoft.com/office/powerpoint/2010/main" val="13846072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Access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We saw already how </a:t>
            </a:r>
            <a:r>
              <a:rPr lang="en-US" sz="2800" dirty="0"/>
              <a:t>a </a:t>
            </a:r>
            <a:r>
              <a:rPr sz="2800" dirty="0"/>
              <a:t>disk driver is implemented</a:t>
            </a:r>
          </a:p>
          <a:p>
            <a:r>
              <a:rPr sz="2800" dirty="0"/>
              <a:t>We could imagine exposing a simple interface based on the low-level IDE interface:</a:t>
            </a:r>
          </a:p>
          <a:p>
            <a:pPr lvl="1"/>
            <a:r>
              <a:rPr sz="2800" dirty="0"/>
              <a:t>Read from block k</a:t>
            </a:r>
          </a:p>
          <a:p>
            <a:pPr lvl="1"/>
            <a:r>
              <a:rPr sz="2800" dirty="0"/>
              <a:t>Write to block k</a:t>
            </a:r>
          </a:p>
          <a:p>
            <a:r>
              <a:rPr sz="2800" dirty="0"/>
              <a:t>What are some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91092983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Linked List</a:t>
            </a:r>
            <a:br>
              <a:rPr lang="en-US" altLang="en-US" dirty="0"/>
            </a:br>
            <a:r>
              <a:rPr lang="en-US" altLang="en-US" dirty="0"/>
              <a:t>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p:blipFill rotWithShape="1">
          <a:blip r:embed="rId2"/>
          <a:srcRect l="11765" t="9091" r="17647" b="55987"/>
          <a:stretch/>
        </p:blipFill>
        <p:spPr>
          <a:xfrm>
            <a:off x="4328789" y="1620685"/>
            <a:ext cx="7274592" cy="46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0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Linked List Allocation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Storing a linked list on disk has </a:t>
            </a:r>
            <a:r>
              <a:rPr sz="2800" b="1" dirty="0"/>
              <a:t>performance</a:t>
            </a:r>
            <a:r>
              <a:rPr sz="2800" dirty="0"/>
              <a:t> issues though:</a:t>
            </a:r>
            <a:endParaRPr lang="en-US" sz="2800" dirty="0"/>
          </a:p>
          <a:p>
            <a:endParaRPr sz="2800" dirty="0"/>
          </a:p>
          <a:p>
            <a:pPr lvl="1"/>
            <a:r>
              <a:rPr sz="2800" dirty="0"/>
              <a:t>To read disk block </a:t>
            </a:r>
            <a:r>
              <a:rPr sz="2800" i="1" dirty="0"/>
              <a:t>n</a:t>
            </a:r>
            <a:r>
              <a:rPr sz="2800" dirty="0"/>
              <a:t>, we need to read </a:t>
            </a:r>
            <a:r>
              <a:rPr sz="2800" i="1" dirty="0"/>
              <a:t>n-1 </a:t>
            </a:r>
            <a:r>
              <a:rPr sz="2800" dirty="0"/>
              <a:t>blocks before it</a:t>
            </a:r>
          </a:p>
          <a:p>
            <a:pPr lvl="1"/>
            <a:endParaRPr lang="en-US" sz="2800" dirty="0"/>
          </a:p>
          <a:p>
            <a:pPr lvl="1"/>
            <a:r>
              <a:rPr sz="2800" dirty="0"/>
              <a:t>Entire block can no longer be used for data (we need space for the next pointer), so reads of file block must span two physical blocks</a:t>
            </a:r>
          </a:p>
        </p:txBody>
      </p:sp>
    </p:spTree>
    <p:extLst>
      <p:ext uri="{BB962C8B-B14F-4D97-AF65-F5344CB8AC3E}">
        <p14:creationId xmlns:p14="http://schemas.microsoft.com/office/powerpoint/2010/main" val="6917628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5030">
              <a:defRPr sz="6719"/>
            </a:pPr>
            <a:r>
              <a:rPr dirty="0"/>
              <a:t>Linked List Allocation</a:t>
            </a:r>
            <a:br>
              <a:rPr dirty="0"/>
            </a:br>
            <a:r>
              <a:rPr dirty="0"/>
              <a:t>(In-Memory)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1069848" y="2884602"/>
            <a:ext cx="10058400" cy="3287598"/>
          </a:xfrm>
          <a:prstGeom prst="rect">
            <a:avLst/>
          </a:prstGeom>
        </p:spPr>
        <p:txBody>
          <a:bodyPr/>
          <a:lstStyle/>
          <a:p>
            <a:r>
              <a:rPr dirty="0"/>
              <a:t>Improvement: keep a table in memory with just the pointer information</a:t>
            </a:r>
          </a:p>
          <a:p>
            <a:r>
              <a:rPr dirty="0"/>
              <a:t>Each entry corresponds to a physical block and contains the pointer to the next block</a:t>
            </a:r>
          </a:p>
          <a:p>
            <a:r>
              <a:rPr dirty="0"/>
              <a:t>This is called a </a:t>
            </a:r>
            <a:r>
              <a:rPr i="1" dirty="0"/>
              <a:t>File Allocation Table (FAT)</a:t>
            </a:r>
            <a:r>
              <a:rPr dirty="0"/>
              <a:t> and is how the FAT16/FAT32 </a:t>
            </a:r>
            <a:r>
              <a:rPr dirty="0" err="1"/>
              <a:t>filesystem</a:t>
            </a:r>
            <a:r>
              <a:rPr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038599566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454150"/>
            <a:ext cx="397510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3277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11413" y="5888039"/>
            <a:ext cx="7759700" cy="833437"/>
          </a:xfrm>
        </p:spPr>
        <p:txBody>
          <a:bodyPr/>
          <a:lstStyle/>
          <a:p>
            <a:r>
              <a:rPr lang="en-US" altLang="en-US" dirty="0"/>
              <a:t>Linked list allocation using a file </a:t>
            </a:r>
            <a:br>
              <a:rPr lang="en-US" altLang="en-US" dirty="0"/>
            </a:br>
            <a:r>
              <a:rPr lang="en-US" altLang="en-US" dirty="0"/>
              <a:t>allocation table in main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4443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Disadvantages of FAT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FAT is, well, fat – if you have a large disk, it takes up a lot of space in memory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Suppose we have a 1TB disk, 1KB blocks:</a:t>
            </a:r>
          </a:p>
          <a:p>
            <a:pPr lvl="1"/>
            <a:r>
              <a:rPr sz="2800" dirty="0"/>
              <a:t>(1 TB / 1 KB) entries * (4 bytes / entry) = 4GB for FAT</a:t>
            </a:r>
          </a:p>
          <a:p>
            <a:endParaRPr lang="en-US" sz="2800" dirty="0"/>
          </a:p>
          <a:p>
            <a:r>
              <a:rPr sz="2800" dirty="0"/>
              <a:t>For 32GB disk with FAT32 (4KB blocks):</a:t>
            </a:r>
          </a:p>
          <a:p>
            <a:pPr lvl="1"/>
            <a:r>
              <a:rPr sz="2800" dirty="0"/>
              <a:t>(32GB / 4KB) entries * (4 bytes / entry) = 32MB</a:t>
            </a:r>
          </a:p>
        </p:txBody>
      </p:sp>
    </p:spTree>
    <p:extLst>
      <p:ext uri="{BB962C8B-B14F-4D97-AF65-F5344CB8AC3E}">
        <p14:creationId xmlns:p14="http://schemas.microsoft.com/office/powerpoint/2010/main" val="1401545588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A more compact way is to give each file a small data structure that lists its blocks, called an </a:t>
            </a:r>
            <a:r>
              <a:rPr sz="2800" i="1" dirty="0" err="1"/>
              <a:t>i</a:t>
            </a:r>
            <a:r>
              <a:rPr sz="2800" i="1" dirty="0"/>
              <a:t>-node </a:t>
            </a:r>
            <a:r>
              <a:rPr sz="2800" dirty="0"/>
              <a:t>(</a:t>
            </a:r>
            <a:r>
              <a:rPr sz="2800" i="1" dirty="0"/>
              <a:t>index node</a:t>
            </a:r>
            <a:r>
              <a:rPr sz="2800" dirty="0"/>
              <a:t>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Now we only need to store in memory an amount of data proportional to the number of open files</a:t>
            </a:r>
          </a:p>
          <a:p>
            <a:endParaRPr lang="en-US" sz="2800" dirty="0"/>
          </a:p>
          <a:p>
            <a:r>
              <a:rPr sz="2800" dirty="0"/>
              <a:t>Amount of storage needed to store the mapping </a:t>
            </a:r>
            <a:r>
              <a:rPr sz="2800" b="1" dirty="0"/>
              <a:t>grows with the number of files</a:t>
            </a:r>
            <a:r>
              <a:rPr sz="2800" dirty="0"/>
              <a:t>, </a:t>
            </a:r>
            <a:r>
              <a:rPr sz="2800" i="1" dirty="0"/>
              <a:t>not</a:t>
            </a:r>
            <a:r>
              <a:rPr sz="2800" dirty="0"/>
              <a:t> the total size of the disk</a:t>
            </a:r>
          </a:p>
        </p:txBody>
      </p:sp>
    </p:spTree>
    <p:extLst>
      <p:ext uri="{BB962C8B-B14F-4D97-AF65-F5344CB8AC3E}">
        <p14:creationId xmlns:p14="http://schemas.microsoft.com/office/powerpoint/2010/main" val="338238010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I-Nodes</a:t>
            </a:r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p:blipFill rotWithShape="1">
          <a:blip r:embed="rId2"/>
          <a:srcRect b="15246"/>
          <a:stretch/>
        </p:blipFill>
        <p:spPr>
          <a:xfrm>
            <a:off x="3950616" y="-194036"/>
            <a:ext cx="6409441" cy="70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161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Implementing Directories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To actually open a file, we supply a path, which gives a list of directories and a filename</a:t>
            </a:r>
          </a:p>
          <a:p>
            <a:r>
              <a:rPr sz="2800" dirty="0"/>
              <a:t>A directory must have some on-disk representation that stores the list of filenames, attributes, and pointer to the file data</a:t>
            </a:r>
          </a:p>
          <a:p>
            <a:r>
              <a:rPr sz="2800" dirty="0"/>
              <a:t>Basically needs to implement the map</a:t>
            </a:r>
            <a:br>
              <a:rPr sz="2800" dirty="0"/>
            </a:br>
            <a:r>
              <a:rPr sz="2800" dirty="0"/>
              <a:t>filename =&gt; file data</a:t>
            </a:r>
          </a:p>
        </p:txBody>
      </p:sp>
    </p:spTree>
    <p:extLst>
      <p:ext uri="{BB962C8B-B14F-4D97-AF65-F5344CB8AC3E}">
        <p14:creationId xmlns:p14="http://schemas.microsoft.com/office/powerpoint/2010/main" val="106958866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Directory Design Decisions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How is the file data located using the directory entry?</a:t>
            </a:r>
          </a:p>
          <a:p>
            <a:pPr lvl="1"/>
            <a:r>
              <a:rPr sz="2800" dirty="0"/>
              <a:t>Usually determined by how files are represented</a:t>
            </a:r>
          </a:p>
          <a:p>
            <a:pPr lvl="1"/>
            <a:r>
              <a:rPr sz="2800" dirty="0"/>
              <a:t>E.g., with </a:t>
            </a:r>
            <a:r>
              <a:rPr sz="2800" dirty="0" err="1"/>
              <a:t>i</a:t>
            </a:r>
            <a:r>
              <a:rPr sz="2800" dirty="0"/>
              <a:t>-nodes you just store a pointer to the </a:t>
            </a:r>
            <a:br>
              <a:rPr sz="2800" dirty="0"/>
            </a:br>
            <a:r>
              <a:rPr sz="2800" dirty="0" err="1"/>
              <a:t>i</a:t>
            </a:r>
            <a:r>
              <a:rPr sz="2800" dirty="0"/>
              <a:t>-node</a:t>
            </a:r>
          </a:p>
          <a:p>
            <a:r>
              <a:rPr sz="3200" dirty="0"/>
              <a:t>How should we store the file attributes?</a:t>
            </a:r>
          </a:p>
          <a:p>
            <a:r>
              <a:rPr sz="3200" dirty="0"/>
              <a:t>How should we store filenames?</a:t>
            </a:r>
          </a:p>
        </p:txBody>
      </p:sp>
    </p:spTree>
    <p:extLst>
      <p:ext uri="{BB962C8B-B14F-4D97-AF65-F5344CB8AC3E}">
        <p14:creationId xmlns:p14="http://schemas.microsoft.com/office/powerpoint/2010/main" val="196432272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94813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Attribute Storage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65" y="1398588"/>
            <a:ext cx="828198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887413" y="4835525"/>
            <a:ext cx="7759700" cy="15113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(a) A simple directory containing fixed-size entries with the disk addresses and attributes in the directory entry. </a:t>
            </a:r>
          </a:p>
          <a:p>
            <a:r>
              <a:rPr lang="en-US" altLang="en-US" dirty="0"/>
              <a:t>(b) A directory in which each  entry just refers to an </a:t>
            </a:r>
            <a:r>
              <a:rPr lang="en-US" altLang="en-US" dirty="0" err="1"/>
              <a:t>i</a:t>
            </a:r>
            <a:r>
              <a:rPr lang="en-US" altLang="en-US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28784786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Files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Given that providing direct access to disk blocks is unacceptable, we need some abstraction</a:t>
            </a:r>
          </a:p>
          <a:p>
            <a:r>
              <a:rPr sz="2800" dirty="0"/>
              <a:t>A </a:t>
            </a:r>
            <a:r>
              <a:rPr sz="2800" b="1" i="1" dirty="0"/>
              <a:t>file</a:t>
            </a:r>
            <a:r>
              <a:rPr sz="2800" dirty="0"/>
              <a:t> is that abstraction – a logical unit of data that is backed by multiple underlying blocks on disk</a:t>
            </a:r>
          </a:p>
          <a:p>
            <a:pPr lvl="1"/>
            <a:r>
              <a:rPr sz="2800" dirty="0"/>
              <a:t>In some ways, this is like having an address space for memory, except the underlying resource is a disk</a:t>
            </a:r>
          </a:p>
        </p:txBody>
      </p:sp>
    </p:spTree>
    <p:extLst>
      <p:ext uri="{BB962C8B-B14F-4D97-AF65-F5344CB8AC3E}">
        <p14:creationId xmlns:p14="http://schemas.microsoft.com/office/powerpoint/2010/main" val="267651494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Filename Storage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7526" indent="-287526" defTabSz="377890">
              <a:spcBef>
                <a:spcPts val="2672"/>
              </a:spcBef>
              <a:defRPr sz="3312"/>
            </a:pPr>
            <a:r>
              <a:t>Simplest: just pick a maximum filename length and always store</a:t>
            </a:r>
          </a:p>
          <a:p>
            <a:pPr marL="287526" indent="-287526" defTabSz="377890">
              <a:spcBef>
                <a:spcPts val="2672"/>
              </a:spcBef>
              <a:defRPr sz="3312"/>
            </a:pPr>
            <a:r>
              <a:t>But if we want to allow long names, this is really wasteful</a:t>
            </a:r>
          </a:p>
          <a:p>
            <a:pPr marL="287526" indent="-287526" defTabSz="377890">
              <a:spcBef>
                <a:spcPts val="2672"/>
              </a:spcBef>
              <a:defRPr sz="3312"/>
            </a:pPr>
            <a:r>
              <a:t>Some other options:</a:t>
            </a:r>
          </a:p>
          <a:p>
            <a:pPr marL="575051" lvl="1" indent="-287526" defTabSz="377890">
              <a:spcBef>
                <a:spcPts val="2672"/>
              </a:spcBef>
              <a:defRPr sz="3312"/>
            </a:pPr>
            <a:r>
              <a:t>Make each file entry structure in a directory variable-length</a:t>
            </a:r>
          </a:p>
          <a:p>
            <a:pPr marL="575051" lvl="1" indent="-287526" defTabSz="377890">
              <a:spcBef>
                <a:spcPts val="2672"/>
              </a:spcBef>
              <a:defRPr sz="3312"/>
            </a:pPr>
            <a:r>
              <a:t>Put all filenames at the end of the directory entry and store pointers to them in each file entry</a:t>
            </a:r>
          </a:p>
        </p:txBody>
      </p:sp>
    </p:spTree>
    <p:extLst>
      <p:ext uri="{BB962C8B-B14F-4D97-AF65-F5344CB8AC3E}">
        <p14:creationId xmlns:p14="http://schemas.microsoft.com/office/powerpoint/2010/main" val="8041495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-95250"/>
            <a:ext cx="8229600" cy="1143000"/>
          </a:xfrm>
        </p:spPr>
        <p:txBody>
          <a:bodyPr/>
          <a:lstStyle/>
          <a:p>
            <a:r>
              <a:rPr lang="en-US" altLang="en-US"/>
              <a:t>Implementing Directories (2)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65388" y="5708650"/>
            <a:ext cx="7759700" cy="833438"/>
          </a:xfrm>
        </p:spPr>
        <p:txBody>
          <a:bodyPr/>
          <a:lstStyle/>
          <a:p>
            <a:r>
              <a:rPr lang="en-US" altLang="en-US" dirty="0"/>
              <a:t>Two ways of handling long file names in a directory. (a) In-line. (b) In a heap.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4" y="1047750"/>
            <a:ext cx="69246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299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Hard and Symbolic Links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Sometimes it's convenient to have multiple names for the same file</a:t>
            </a:r>
          </a:p>
          <a:p>
            <a:pPr lvl="1"/>
            <a:r>
              <a:rPr sz="2800" dirty="0"/>
              <a:t>E.g., have a file shared by making it accessible from multiple users' home directories</a:t>
            </a:r>
            <a:endParaRPr lang="en-US" sz="2800" dirty="0"/>
          </a:p>
          <a:p>
            <a:pPr lvl="1"/>
            <a:endParaRPr sz="2800" dirty="0"/>
          </a:p>
          <a:p>
            <a:r>
              <a:rPr sz="3200" dirty="0"/>
              <a:t>How can we do this in terms of directory entries?</a:t>
            </a:r>
          </a:p>
        </p:txBody>
      </p:sp>
    </p:spTree>
    <p:extLst>
      <p:ext uri="{BB962C8B-B14F-4D97-AF65-F5344CB8AC3E}">
        <p14:creationId xmlns:p14="http://schemas.microsoft.com/office/powerpoint/2010/main" val="2687251822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Hard and Symbolic Links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Hard link</a:t>
            </a:r>
            <a:r>
              <a:rPr sz="2800" dirty="0"/>
              <a:t>: just have each directory store a pointer to the same file information; e.g., each directory entry just points to the same </a:t>
            </a:r>
            <a:r>
              <a:rPr sz="2800" dirty="0" err="1"/>
              <a:t>i</a:t>
            </a:r>
            <a:r>
              <a:rPr sz="2800" dirty="0"/>
              <a:t>-node</a:t>
            </a:r>
            <a:endParaRPr lang="en-US" sz="2800" dirty="0"/>
          </a:p>
          <a:p>
            <a:endParaRPr sz="2800" dirty="0"/>
          </a:p>
          <a:p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Symbolic link (</a:t>
            </a:r>
            <a:r>
              <a:rPr sz="2800" b="1" dirty="0" err="1">
                <a:latin typeface="Helvetica"/>
                <a:ea typeface="Helvetica"/>
                <a:cs typeface="Helvetica"/>
                <a:sym typeface="Helvetica"/>
              </a:rPr>
              <a:t>symlink</a:t>
            </a:r>
            <a:r>
              <a:rPr sz="2800" b="1" dirty="0"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sz="2800" dirty="0"/>
              <a:t>: create a new directory entry type, which stores the path to the link target</a:t>
            </a:r>
          </a:p>
          <a:p>
            <a:endParaRPr lang="en-US" sz="2800" dirty="0"/>
          </a:p>
          <a:p>
            <a:r>
              <a:rPr sz="2800" dirty="0"/>
              <a:t>Note: in UNIX systems, hard links can be created with 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ln</a:t>
            </a:r>
            <a:r>
              <a:rPr sz="2800" dirty="0"/>
              <a:t>, </a:t>
            </a:r>
            <a:r>
              <a:rPr sz="2800" dirty="0" err="1"/>
              <a:t>symlinks</a:t>
            </a:r>
            <a:r>
              <a:rPr sz="2800" dirty="0"/>
              <a:t> can be created with </a:t>
            </a:r>
            <a:r>
              <a:rPr sz="2800" dirty="0">
                <a:latin typeface="Menlo"/>
                <a:ea typeface="Menlo"/>
                <a:cs typeface="Menlo"/>
                <a:sym typeface="Menlo"/>
              </a:rPr>
              <a:t>ln -s</a:t>
            </a:r>
          </a:p>
        </p:txBody>
      </p:sp>
    </p:spTree>
    <p:extLst>
      <p:ext uri="{BB962C8B-B14F-4D97-AF65-F5344CB8AC3E}">
        <p14:creationId xmlns:p14="http://schemas.microsoft.com/office/powerpoint/2010/main" val="889055495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Hard/Symlink Comparison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Hard links can only point to files on the same </a:t>
            </a:r>
            <a:r>
              <a:rPr sz="2800" dirty="0" err="1"/>
              <a:t>filesystem</a:t>
            </a:r>
            <a:r>
              <a:rPr sz="2800" dirty="0"/>
              <a:t> (why?)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With hard links, we must keep a count of how many links to the file exist – otherwise we won't know when we can delete a file</a:t>
            </a:r>
          </a:p>
          <a:p>
            <a:r>
              <a:rPr sz="2800" dirty="0"/>
              <a:t>Symbolic links have extra overhead – we have to store a full path to the target file</a:t>
            </a:r>
          </a:p>
        </p:txBody>
      </p:sp>
    </p:spTree>
    <p:extLst>
      <p:ext uri="{BB962C8B-B14F-4D97-AF65-F5344CB8AC3E}">
        <p14:creationId xmlns:p14="http://schemas.microsoft.com/office/powerpoint/2010/main" val="3157064705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 Pitfalls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06277" indent="-306277" defTabSz="402536">
              <a:spcBef>
                <a:spcPts val="2883"/>
              </a:spcBef>
              <a:defRPr sz="3528"/>
            </a:pPr>
            <a:r>
              <a:t>Since you now can have multiple names for the same file, you have to be careful not to duplicate data when copying</a:t>
            </a:r>
          </a:p>
          <a:p>
            <a:pPr marL="306277" indent="-306277" defTabSz="402536">
              <a:spcBef>
                <a:spcPts val="2883"/>
              </a:spcBef>
              <a:defRPr sz="3528"/>
            </a:pPr>
            <a:r>
              <a:t>With symbolic links, you can also create links to directories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This means you can create loops in the filesystem!</a:t>
            </a:r>
          </a:p>
          <a:p>
            <a:pPr marL="612554" lvl="1" indent="-306277" defTabSz="402536">
              <a:spcBef>
                <a:spcPts val="2883"/>
              </a:spcBef>
              <a:defRPr sz="3528"/>
            </a:pPr>
            <a:r>
              <a:t>Most standard utilities detect this, but some applications might not</a:t>
            </a:r>
          </a:p>
        </p:txBody>
      </p:sp>
    </p:spTree>
    <p:extLst>
      <p:ext uri="{BB962C8B-B14F-4D97-AF65-F5344CB8AC3E}">
        <p14:creationId xmlns:p14="http://schemas.microsoft.com/office/powerpoint/2010/main" val="316200740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Write Performance Issues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Most disks now have fast caches that make reads fast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Writing is still slow – and worse because typical workload consists of many small writes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To write a file, you need to write to the directory entry, i-node, and finally file data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Overhead dominates: the actual write may take only 50 microseconds, but requires: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10ms to seek (move the read arm into the right position)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4ms for disk platters to rotate into the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3264420749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Log-Structured Filesystem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To solve this, Rosenblum and </a:t>
            </a:r>
            <a:r>
              <a:rPr sz="3200" dirty="0" err="1"/>
              <a:t>Ousterhout</a:t>
            </a:r>
            <a:r>
              <a:rPr sz="3200" dirty="0"/>
              <a:t> (1992) created the </a:t>
            </a:r>
            <a:r>
              <a:rPr sz="3200" i="1" dirty="0"/>
              <a:t>log-structured </a:t>
            </a:r>
            <a:r>
              <a:rPr sz="3200" i="1" dirty="0" err="1"/>
              <a:t>filesystem</a:t>
            </a:r>
            <a:endParaRPr lang="en-US" sz="3200" i="1" dirty="0"/>
          </a:p>
          <a:p>
            <a:endParaRPr sz="3200" i="1" dirty="0"/>
          </a:p>
          <a:p>
            <a:r>
              <a:rPr sz="3200" dirty="0"/>
              <a:t>Basic idea - structure the disk as one big log</a:t>
            </a:r>
          </a:p>
        </p:txBody>
      </p:sp>
    </p:spTree>
    <p:extLst>
      <p:ext uri="{BB962C8B-B14F-4D97-AF65-F5344CB8AC3E}">
        <p14:creationId xmlns:p14="http://schemas.microsoft.com/office/powerpoint/2010/main" val="406954371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Log-Structured Filesystem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Buffer writes in memory, </a:t>
            </a:r>
            <a:r>
              <a:rPr lang="en-US" sz="2800" dirty="0"/>
              <a:t> </a:t>
            </a:r>
            <a:r>
              <a:rPr sz="2800" dirty="0"/>
              <a:t>periodically flush them out in one contiguous segment at the end of the log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At the start of the segment, place information about where to find </a:t>
            </a:r>
            <a:r>
              <a:rPr sz="2800" dirty="0" err="1"/>
              <a:t>i</a:t>
            </a:r>
            <a:r>
              <a:rPr sz="2800" dirty="0"/>
              <a:t>-nodes and file data within the current log segment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Finally, maintain a map that says which log segment the </a:t>
            </a:r>
            <a:r>
              <a:rPr sz="2800" dirty="0" err="1"/>
              <a:t>i</a:t>
            </a:r>
            <a:r>
              <a:rPr sz="2800" dirty="0"/>
              <a:t>-nodes for files/directories can be found</a:t>
            </a:r>
          </a:p>
        </p:txBody>
      </p:sp>
    </p:spTree>
    <p:extLst>
      <p:ext uri="{BB962C8B-B14F-4D97-AF65-F5344CB8AC3E}">
        <p14:creationId xmlns:p14="http://schemas.microsoft.com/office/powerpoint/2010/main" val="2764395462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Log-Structured Filesystem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If we overwrite data in a file, or if we delete it, we will waste space (and eventually run out of space)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To solve this, a </a:t>
            </a:r>
            <a:r>
              <a:rPr sz="2800" i="1" dirty="0"/>
              <a:t>cleaner thread</a:t>
            </a:r>
            <a:r>
              <a:rPr sz="2800" dirty="0"/>
              <a:t> constantly runs, removing unused entries from the back of the log and placing old but still-in-use entries at the front</a:t>
            </a:r>
          </a:p>
        </p:txBody>
      </p:sp>
    </p:spTree>
    <p:extLst>
      <p:ext uri="{BB962C8B-B14F-4D97-AF65-F5344CB8AC3E}">
        <p14:creationId xmlns:p14="http://schemas.microsoft.com/office/powerpoint/2010/main" val="285726273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Naming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We need some way of referring to the data in a file, i.e. a name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File names typically have some set of allowed characters that varies depending on the OS and filesystem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For example,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t> is allowed in Linux filenames, but not in Windows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OS X allows emoji 👍💯🔥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Other differences: name length limits (255 on most Linux filesystems, 8.3 in DOS), case sensitivity</a:t>
            </a:r>
          </a:p>
        </p:txBody>
      </p:sp>
    </p:spTree>
    <p:extLst>
      <p:ext uri="{BB962C8B-B14F-4D97-AF65-F5344CB8AC3E}">
        <p14:creationId xmlns:p14="http://schemas.microsoft.com/office/powerpoint/2010/main" val="2511324499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Log-Structured Filesystem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Structuring as a log also provides </a:t>
            </a:r>
            <a:r>
              <a:rPr i="1"/>
              <a:t>crash recovery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If the OS crashes or we lose power in a traditional filesystem, we may leave things in an inconsistent state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For example: wrote file data, but didn't update the directory entry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LFS solves this by keeping a </a:t>
            </a:r>
            <a:r>
              <a:rPr i="1"/>
              <a:t>checkpoint</a:t>
            </a:r>
            <a:r>
              <a:t>, which tracks what the most recent consistent filesystem state is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After a crash, we can either just revert to the last checkpoint, or revert and then replay as many log entries as possible (while keeping the filesystem consistent</a:t>
            </a:r>
          </a:p>
        </p:txBody>
      </p:sp>
    </p:spTree>
    <p:extLst>
      <p:ext uri="{BB962C8B-B14F-4D97-AF65-F5344CB8AC3E}">
        <p14:creationId xmlns:p14="http://schemas.microsoft.com/office/powerpoint/2010/main" val="190054145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Journaling Filesystems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3776" indent="-293776" defTabSz="386106">
              <a:spcBef>
                <a:spcPts val="2742"/>
              </a:spcBef>
              <a:defRPr sz="3384"/>
            </a:pPr>
            <a:r>
              <a:t>LFS is a major change to how filesystems work and hasn't been widely adopted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t>However, one of its key ideas – using a log to provide recovery in the case of a crash – has been incorporated into modern filesystems</a:t>
            </a:r>
          </a:p>
          <a:p>
            <a:pPr marL="293776" indent="-293776" defTabSz="386106">
              <a:spcBef>
                <a:spcPts val="2742"/>
              </a:spcBef>
              <a:defRPr sz="3384"/>
            </a:pPr>
            <a:r>
              <a:t>These are called </a:t>
            </a:r>
            <a:r>
              <a:rPr i="1"/>
              <a:t>journaling filesystems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NTFS, HFS+, and ext3 all support journaling</a:t>
            </a:r>
          </a:p>
          <a:p>
            <a:pPr marL="587553" lvl="1" indent="-293776" defTabSz="386106">
              <a:spcBef>
                <a:spcPts val="2742"/>
              </a:spcBef>
              <a:defRPr sz="3384"/>
            </a:pPr>
            <a:r>
              <a:t>ReiserFS was the first Linux FS to support journaling</a:t>
            </a:r>
          </a:p>
        </p:txBody>
      </p:sp>
    </p:spTree>
    <p:extLst>
      <p:ext uri="{BB962C8B-B14F-4D97-AF65-F5344CB8AC3E}">
        <p14:creationId xmlns:p14="http://schemas.microsoft.com/office/powerpoint/2010/main" val="433276708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Crashes and Inconsistency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1275" indent="-281275" defTabSz="369675">
              <a:spcBef>
                <a:spcPts val="2601"/>
              </a:spcBef>
              <a:defRPr sz="3239"/>
            </a:pPr>
            <a:r>
              <a:t>As mentioned, crashes can lead to inconsistent filesystem states</a:t>
            </a:r>
          </a:p>
          <a:p>
            <a:pPr marL="281275" indent="-281275" defTabSz="369675">
              <a:spcBef>
                <a:spcPts val="2601"/>
              </a:spcBef>
              <a:defRPr sz="3239"/>
            </a:pPr>
            <a:r>
              <a:t>For example, consider operations to delete a file</a:t>
            </a:r>
          </a:p>
          <a:p>
            <a:pPr marL="562550" lvl="1" indent="-281275" defTabSz="369675">
              <a:spcBef>
                <a:spcPts val="2601"/>
              </a:spcBef>
              <a:defRPr sz="3239"/>
            </a:pPr>
            <a:r>
              <a:t>Remove the file from the directory entry</a:t>
            </a:r>
          </a:p>
          <a:p>
            <a:pPr marL="562550" lvl="1" indent="-281275" defTabSz="369675">
              <a:spcBef>
                <a:spcPts val="2601"/>
              </a:spcBef>
              <a:defRPr sz="3239"/>
            </a:pPr>
            <a:r>
              <a:t>Mark the i-node as free</a:t>
            </a:r>
          </a:p>
          <a:p>
            <a:pPr marL="562550" lvl="1" indent="-281275" defTabSz="369675">
              <a:spcBef>
                <a:spcPts val="2601"/>
              </a:spcBef>
              <a:defRPr sz="3239"/>
            </a:pPr>
            <a:r>
              <a:t>Mark the file data blocks as free</a:t>
            </a:r>
          </a:p>
          <a:p>
            <a:pPr marL="281275" indent="-281275" defTabSz="369675">
              <a:spcBef>
                <a:spcPts val="2601"/>
              </a:spcBef>
              <a:defRPr sz="3239"/>
            </a:pPr>
            <a:r>
              <a:t>What happens if we do some of these and not the others?</a:t>
            </a:r>
          </a:p>
        </p:txBody>
      </p:sp>
    </p:spTree>
    <p:extLst>
      <p:ext uri="{BB962C8B-B14F-4D97-AF65-F5344CB8AC3E}">
        <p14:creationId xmlns:p14="http://schemas.microsoft.com/office/powerpoint/2010/main" val="3047215372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Idempotence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Because the operations listed in the journal log entry could be carried out more than once, they must be </a:t>
            </a:r>
            <a:r>
              <a:rPr i="1"/>
              <a:t>idempotent</a:t>
            </a:r>
            <a:r>
              <a:t> (doing it twice is the same as doing it once)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For example, marking a block as free in a bitmap is idempotent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Adding a block to a list of free blocks is </a:t>
            </a:r>
            <a:r>
              <a:rPr i="1"/>
              <a:t>not</a:t>
            </a:r>
            <a:r>
              <a:t> idempotent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But we can make it idempotent by adding a check to make sure it's not already in the list</a:t>
            </a:r>
          </a:p>
        </p:txBody>
      </p:sp>
    </p:spTree>
    <p:extLst>
      <p:ext uri="{BB962C8B-B14F-4D97-AF65-F5344CB8AC3E}">
        <p14:creationId xmlns:p14="http://schemas.microsoft.com/office/powerpoint/2010/main" val="1367416230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Keeping Track of Free Space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To write new data to a disk, we need to find some place to put it</a:t>
            </a:r>
            <a:endParaRPr lang="en-US" sz="3200" dirty="0"/>
          </a:p>
          <a:p>
            <a:endParaRPr sz="3200" dirty="0"/>
          </a:p>
          <a:p>
            <a:r>
              <a:rPr sz="3200" dirty="0"/>
              <a:t>You may recall from memory management two strategies from tracking free space:</a:t>
            </a:r>
          </a:p>
          <a:p>
            <a:pPr lvl="1"/>
            <a:r>
              <a:rPr sz="3200" dirty="0"/>
              <a:t>Store a list somewhere (possibly in the free space)</a:t>
            </a:r>
          </a:p>
          <a:p>
            <a:pPr lvl="1"/>
            <a:r>
              <a:rPr sz="3200" dirty="0"/>
              <a:t>Keep a bitmap of free blocks</a:t>
            </a:r>
          </a:p>
        </p:txBody>
      </p:sp>
    </p:spTree>
    <p:extLst>
      <p:ext uri="{BB962C8B-B14F-4D97-AF65-F5344CB8AC3E}">
        <p14:creationId xmlns:p14="http://schemas.microsoft.com/office/powerpoint/2010/main" val="3656200110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 Space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18" y="1289304"/>
            <a:ext cx="6818313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72458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dirty="0"/>
              <a:t>Directories</a:t>
            </a:r>
          </a:p>
          <a:p>
            <a:r>
              <a:rPr lang="en-US" dirty="0"/>
              <a:t>File System 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Example File System(s)</a:t>
            </a:r>
          </a:p>
        </p:txBody>
      </p:sp>
    </p:spTree>
    <p:extLst>
      <p:ext uri="{BB962C8B-B14F-4D97-AF65-F5344CB8AC3E}">
        <p14:creationId xmlns:p14="http://schemas.microsoft.com/office/powerpoint/2010/main" val="3095421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FS Design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On-disk data structures to represent tree of files &amp; directories</a:t>
            </a:r>
          </a:p>
          <a:p>
            <a:r>
              <a:rPr dirty="0"/>
              <a:t>Crash recovery (never end up with inconsistent fs)</a:t>
            </a:r>
          </a:p>
          <a:p>
            <a:r>
              <a:rPr dirty="0"/>
              <a:t>Concurrent access by multiple files</a:t>
            </a:r>
          </a:p>
          <a:p>
            <a:r>
              <a:rPr dirty="0"/>
              <a:t>Provide caching, since disks are slow</a:t>
            </a:r>
          </a:p>
        </p:txBody>
      </p:sp>
    </p:spTree>
    <p:extLst>
      <p:ext uri="{BB962C8B-B14F-4D97-AF65-F5344CB8AC3E}">
        <p14:creationId xmlns:p14="http://schemas.microsoft.com/office/powerpoint/2010/main" val="2565083565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xv6 FS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2193727" y="1830586"/>
            <a:ext cx="7804547" cy="2015250"/>
          </a:xfrm>
          <a:prstGeom prst="rect">
            <a:avLst/>
          </a:prstGeom>
        </p:spPr>
        <p:txBody>
          <a:bodyPr/>
          <a:lstStyle/>
          <a:p>
            <a:r>
              <a:t>The filesystem is one of the most complex parts of xv6</a:t>
            </a:r>
          </a:p>
          <a:p>
            <a:r>
              <a:t>Organized into seven layers: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7056" y="3686362"/>
            <a:ext cx="2517889" cy="277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777772" y="4518902"/>
            <a:ext cx="227377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/>
              <a:t>We've seen these already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3985350" y="3946190"/>
            <a:ext cx="833287" cy="693272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7" name="Shape 157"/>
          <p:cNvSpPr/>
          <p:nvPr/>
        </p:nvSpPr>
        <p:spPr>
          <a:xfrm>
            <a:off x="4001249" y="4872162"/>
            <a:ext cx="803415" cy="1296468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655937728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FS Layers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18770" indent="-218770" defTabSz="287526">
              <a:spcBef>
                <a:spcPts val="2039"/>
              </a:spcBef>
              <a:defRPr sz="2520"/>
            </a:pPr>
            <a:r>
              <a:t>Disk layer reads and writes blocks on the IDE drive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Buffer cache layer caches blocks and synchronizes access to them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Logging layer wraps multiple operations in a single atomic </a:t>
            </a:r>
            <a:r>
              <a:rPr i="1"/>
              <a:t>transaction</a:t>
            </a:r>
            <a:r>
              <a:t>, providing crash recovery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i-node layer represents files as we saw last time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The directory layer contains a special type of i-node that gives a list of names and i-node pointers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The pathname layer resolves paths to i-nodes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t>The file descriptor layer provides an abstraction for accessing several kinds of object (pipes, files, devices) as files</a:t>
            </a:r>
          </a:p>
        </p:txBody>
      </p:sp>
    </p:spTree>
    <p:extLst>
      <p:ext uri="{BB962C8B-B14F-4D97-AF65-F5344CB8AC3E}">
        <p14:creationId xmlns:p14="http://schemas.microsoft.com/office/powerpoint/2010/main" val="31444186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Filesystem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Typically when we say </a:t>
            </a:r>
            <a:r>
              <a:rPr i="1"/>
              <a:t>filesystem</a:t>
            </a:r>
            <a:r>
              <a:t> we refer to the on-disk layout and data structures used to represent files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Many filesystems invented over the years: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FAT16/FAT32 – used by DOS/Windows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NTFS – used by Windows NT and later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HFS+ – used by OS X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ext2/3/4, reiserfs, btrfs, ... – Linux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ISO9660 – used for CDs/DVDs</a:t>
            </a:r>
          </a:p>
        </p:txBody>
      </p:sp>
    </p:spTree>
    <p:extLst>
      <p:ext uri="{BB962C8B-B14F-4D97-AF65-F5344CB8AC3E}">
        <p14:creationId xmlns:p14="http://schemas.microsoft.com/office/powerpoint/2010/main" val="4247910881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xv6 Superblock</a:t>
            </a:r>
          </a:p>
        </p:txBody>
      </p:sp>
      <p:sp>
        <p:nvSpPr>
          <p:cNvPr id="163" name="Shape 163"/>
          <p:cNvSpPr/>
          <p:nvPr/>
        </p:nvSpPr>
        <p:spPr>
          <a:xfrm>
            <a:off x="2284464" y="2487418"/>
            <a:ext cx="6900928" cy="2311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17" dirty="0">
                <a:latin typeface="Consolas" panose="020B0609020204030204" pitchFamily="49" charset="0"/>
              </a:rPr>
              <a:t> superblock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size;         </a:t>
            </a:r>
            <a:r>
              <a:rPr sz="1617" dirty="0">
                <a:latin typeface="Consolas" panose="020B0609020204030204" pitchFamily="49" charset="0"/>
              </a:rPr>
              <a:t>// Size of file system image (blocks)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nblocks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sz="1617" dirty="0">
                <a:latin typeface="Consolas" panose="020B0609020204030204" pitchFamily="49" charset="0"/>
              </a:rPr>
              <a:t>// Number of data blocks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latin typeface="Consolas" panose="020B0609020204030204" pitchFamily="49" charset="0"/>
              </a:rPr>
              <a:t>  </a:t>
            </a:r>
            <a:r>
              <a:rPr sz="1617" dirty="0" err="1">
                <a:latin typeface="Consolas" panose="020B0609020204030204" pitchFamily="49" charset="0"/>
              </a:rPr>
              <a:t>uint</a:t>
            </a:r>
            <a:r>
              <a:rPr sz="1617" dirty="0">
                <a:latin typeface="Consolas" panose="020B0609020204030204" pitchFamily="49" charset="0"/>
              </a:rPr>
              <a:t> </a:t>
            </a:r>
            <a:r>
              <a:rPr sz="1617" dirty="0" err="1">
                <a:latin typeface="Consolas" panose="020B0609020204030204" pitchFamily="49" charset="0"/>
              </a:rPr>
              <a:t>ninodes</a:t>
            </a:r>
            <a:r>
              <a:rPr sz="1617" dirty="0">
                <a:latin typeface="Consolas" panose="020B0609020204030204" pitchFamily="49" charset="0"/>
              </a:rPr>
              <a:t>;      </a:t>
            </a:r>
            <a:r>
              <a:rPr sz="1617" dirty="0">
                <a:solidFill>
                  <a:srgbClr val="5330E1"/>
                </a:solidFill>
                <a:latin typeface="Consolas" panose="020B0609020204030204" pitchFamily="49" charset="0"/>
              </a:rPr>
              <a:t>// Number of </a:t>
            </a:r>
            <a:r>
              <a:rPr sz="1617" dirty="0" err="1">
                <a:solidFill>
                  <a:srgbClr val="5330E1"/>
                </a:solidFill>
                <a:latin typeface="Consolas" panose="020B0609020204030204" pitchFamily="49" charset="0"/>
              </a:rPr>
              <a:t>inodes</a:t>
            </a:r>
            <a:r>
              <a:rPr sz="1617" dirty="0">
                <a:solidFill>
                  <a:srgbClr val="5330E1"/>
                </a:solidFill>
                <a:latin typeface="Consolas" panose="020B0609020204030204" pitchFamily="49" charset="0"/>
              </a:rPr>
              <a:t>.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nlog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sz="1617" dirty="0">
                <a:latin typeface="Consolas" panose="020B0609020204030204" pitchFamily="49" charset="0"/>
              </a:rPr>
              <a:t>// Number of log blocks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logstart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sz="1617" dirty="0">
                <a:latin typeface="Consolas" panose="020B0609020204030204" pitchFamily="49" charset="0"/>
              </a:rPr>
              <a:t>// Block number of first log block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inodestart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sz="1617" dirty="0">
                <a:latin typeface="Consolas" panose="020B0609020204030204" pitchFamily="49" charset="0"/>
              </a:rPr>
              <a:t>// Block number of first </a:t>
            </a:r>
            <a:r>
              <a:rPr sz="1617" dirty="0" err="1">
                <a:latin typeface="Consolas" panose="020B0609020204030204" pitchFamily="49" charset="0"/>
              </a:rPr>
              <a:t>inode</a:t>
            </a:r>
            <a:r>
              <a:rPr sz="1617" dirty="0">
                <a:latin typeface="Consolas" panose="020B0609020204030204" pitchFamily="49" charset="0"/>
              </a:rPr>
              <a:t> block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17" dirty="0" err="1">
                <a:solidFill>
                  <a:srgbClr val="000000"/>
                </a:solidFill>
                <a:latin typeface="Consolas" panose="020B0609020204030204" pitchFamily="49" charset="0"/>
              </a:rPr>
              <a:t>bmapstart</a:t>
            </a:r>
            <a:r>
              <a:rPr sz="1617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sz="1617" dirty="0">
                <a:latin typeface="Consolas" panose="020B0609020204030204" pitchFamily="49" charset="0"/>
              </a:rPr>
              <a:t>// Block number of first free map block</a:t>
            </a:r>
            <a:endParaRPr sz="161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sz="1617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6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0114" y="4958848"/>
            <a:ext cx="6231773" cy="9147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9680717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Buffer Cache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Two goals:</a:t>
            </a:r>
          </a:p>
          <a:p>
            <a:pPr lvl="1"/>
            <a:r>
              <a:rPr sz="2400" dirty="0"/>
              <a:t>Synchronize access to blocks so that two processes don't try to access the same data simultaneously</a:t>
            </a:r>
          </a:p>
          <a:p>
            <a:pPr lvl="1"/>
            <a:r>
              <a:rPr sz="2400" dirty="0"/>
              <a:t>Cache commonly used blocks so that we don't have to read from the disk all the time</a:t>
            </a:r>
          </a:p>
          <a:p>
            <a:r>
              <a:rPr sz="2800" dirty="0"/>
              <a:t>Implemented in </a:t>
            </a:r>
            <a:r>
              <a:rPr sz="2800" dirty="0" err="1"/>
              <a:t>bio.c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42186168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High-Level Interface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When you want to read from a block, call bread() with the block number</a:t>
            </a:r>
          </a:p>
          <a:p>
            <a:r>
              <a:rPr sz="2800" dirty="0"/>
              <a:t>After modifying the data, call </a:t>
            </a:r>
            <a:r>
              <a:rPr sz="2800" dirty="0" err="1"/>
              <a:t>bwrite</a:t>
            </a:r>
            <a:r>
              <a:rPr sz="2800" dirty="0"/>
              <a:t>() to write it to disk</a:t>
            </a:r>
          </a:p>
          <a:p>
            <a:r>
              <a:rPr sz="2800" dirty="0"/>
              <a:t>When you're done with a block, call </a:t>
            </a:r>
            <a:r>
              <a:rPr sz="2800" dirty="0" err="1"/>
              <a:t>brelse</a:t>
            </a:r>
            <a:r>
              <a:rPr sz="2800" dirty="0"/>
              <a:t>() to release it</a:t>
            </a:r>
          </a:p>
        </p:txBody>
      </p:sp>
    </p:spTree>
    <p:extLst>
      <p:ext uri="{BB962C8B-B14F-4D97-AF65-F5344CB8AC3E}">
        <p14:creationId xmlns:p14="http://schemas.microsoft.com/office/powerpoint/2010/main" val="310010329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008433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Buffer Cache Structure</a:t>
            </a:r>
          </a:p>
        </p:txBody>
      </p:sp>
      <p:sp>
        <p:nvSpPr>
          <p:cNvPr id="173" name="Shape 173"/>
          <p:cNvSpPr/>
          <p:nvPr/>
        </p:nvSpPr>
        <p:spPr>
          <a:xfrm>
            <a:off x="2566710" y="1423758"/>
            <a:ext cx="6580328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600" dirty="0">
                <a:latin typeface="Consolas" panose="020B0609020204030204" pitchFamily="49" charset="0"/>
              </a:rPr>
              <a:t> flags;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uint</a:t>
            </a:r>
            <a:r>
              <a:rPr sz="1600" dirty="0">
                <a:latin typeface="Consolas" panose="020B0609020204030204" pitchFamily="49" charset="0"/>
              </a:rPr>
              <a:t> dev;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uint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blockno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sz="1600" dirty="0">
                <a:latin typeface="Consolas" panose="020B0609020204030204" pitchFamily="49" charset="0"/>
              </a:rPr>
              <a:t>// LRU cache list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*next;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*</a:t>
            </a:r>
            <a:r>
              <a:rPr sz="1600" dirty="0" err="1">
                <a:latin typeface="Consolas" panose="020B0609020204030204" pitchFamily="49" charset="0"/>
              </a:rPr>
              <a:t>qnext</a:t>
            </a:r>
            <a:r>
              <a:rPr sz="1600" dirty="0">
                <a:latin typeface="Consolas" panose="020B0609020204030204" pitchFamily="49" charset="0"/>
              </a:rPr>
              <a:t>; </a:t>
            </a:r>
            <a:r>
              <a:rPr sz="1600" dirty="0">
                <a:solidFill>
                  <a:srgbClr val="5330E1"/>
                </a:solidFill>
                <a:latin typeface="Consolas" panose="020B0609020204030204" pitchFamily="49" charset="0"/>
              </a:rPr>
              <a:t>// disk queue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uchar</a:t>
            </a:r>
            <a:r>
              <a:rPr sz="1600" dirty="0">
                <a:latin typeface="Consolas" panose="020B0609020204030204" pitchFamily="49" charset="0"/>
              </a:rPr>
              <a:t> data[BSIZE];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#define B_BUSY 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0x1</a:t>
            </a: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buffer is locked by some process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#define B_VALID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0x2</a:t>
            </a: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buffer has been read from disk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#define B_DIRTY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0x4</a:t>
            </a:r>
            <a:r>
              <a:rPr sz="1600" dirty="0">
                <a:solidFill>
                  <a:srgbClr val="D53BD3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buffer needs to be written to disk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latin typeface="Consolas" panose="020B0609020204030204" pitchFamily="49" charset="0"/>
              </a:rPr>
              <a:t>struct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spinlock 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[NBUF];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endParaRPr sz="16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Linked list of all buffers, through </a:t>
            </a:r>
            <a:r>
              <a:rPr sz="1600" dirty="0" err="1">
                <a:latin typeface="Consolas" panose="020B0609020204030204" pitchFamily="49" charset="0"/>
              </a:rPr>
              <a:t>prev</a:t>
            </a:r>
            <a:r>
              <a:rPr sz="1600" dirty="0">
                <a:latin typeface="Consolas" panose="020B0609020204030204" pitchFamily="49" charset="0"/>
              </a:rPr>
              <a:t>/next.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</a:t>
            </a:r>
            <a:r>
              <a:rPr sz="1600" dirty="0" err="1">
                <a:latin typeface="Consolas" panose="020B0609020204030204" pitchFamily="49" charset="0"/>
              </a:rPr>
              <a:t>head.next</a:t>
            </a:r>
            <a:r>
              <a:rPr sz="1600" dirty="0">
                <a:latin typeface="Consolas" panose="020B0609020204030204" pitchFamily="49" charset="0"/>
              </a:rPr>
              <a:t> is most recently used.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600" dirty="0">
                <a:latin typeface="Consolas" panose="020B0609020204030204" pitchFamily="49" charset="0"/>
              </a:rPr>
              <a:t> </a:t>
            </a:r>
            <a:r>
              <a:rPr sz="1600" dirty="0" err="1">
                <a:latin typeface="Consolas" panose="020B0609020204030204" pitchFamily="49" charset="0"/>
              </a:rPr>
              <a:t>buf</a:t>
            </a:r>
            <a:r>
              <a:rPr sz="1600" dirty="0">
                <a:latin typeface="Consolas" panose="020B0609020204030204" pitchFamily="49" charset="0"/>
              </a:rPr>
              <a:t> head;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 </a:t>
            </a:r>
            <a:r>
              <a:rPr sz="1600" dirty="0" err="1">
                <a:latin typeface="Consolas" panose="020B0609020204030204" pitchFamily="49" charset="0"/>
              </a:rPr>
              <a:t>bcache</a:t>
            </a:r>
            <a:r>
              <a:rPr sz="1547" dirty="0"/>
              <a:t>;</a:t>
            </a:r>
          </a:p>
        </p:txBody>
      </p:sp>
      <p:sp>
        <p:nvSpPr>
          <p:cNvPr id="174" name="Shape 174"/>
          <p:cNvSpPr/>
          <p:nvPr/>
        </p:nvSpPr>
        <p:spPr>
          <a:xfrm>
            <a:off x="7689217" y="2920488"/>
            <a:ext cx="2744344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 dirty="0"/>
              <a:t>Linked list used for IDE queue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6701893" y="2982515"/>
            <a:ext cx="1043907" cy="55812"/>
          </a:xfrm>
          <a:prstGeom prst="line">
            <a:avLst/>
          </a:prstGeom>
          <a:ln w="50800">
            <a:solidFill>
              <a:schemeClr val="accent5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085356522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721830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Buffer Read/Write</a:t>
            </a:r>
          </a:p>
        </p:txBody>
      </p:sp>
      <p:sp>
        <p:nvSpPr>
          <p:cNvPr id="178" name="Shape 178"/>
          <p:cNvSpPr/>
          <p:nvPr/>
        </p:nvSpPr>
        <p:spPr>
          <a:xfrm>
            <a:off x="2910783" y="1639201"/>
            <a:ext cx="6432851" cy="481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Return a B_BUSY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with the contents of the indicated block.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struct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bread(</a:t>
            </a:r>
            <a:r>
              <a:rPr sz="1400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dev, </a:t>
            </a:r>
            <a:r>
              <a:rPr sz="1400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b = </a:t>
            </a:r>
            <a:r>
              <a:rPr sz="1400" dirty="0" err="1">
                <a:latin typeface="Consolas" panose="020B0609020204030204" pitchFamily="49" charset="0"/>
              </a:rPr>
              <a:t>bget</a:t>
            </a:r>
            <a:r>
              <a:rPr sz="1400" dirty="0">
                <a:latin typeface="Consolas" panose="020B0609020204030204" pitchFamily="49" charset="0"/>
              </a:rPr>
              <a:t>(dev, 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(!(b-&gt;flags &amp; B_VALID))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iderw</a:t>
            </a:r>
            <a:r>
              <a:rPr sz="1400" dirty="0">
                <a:latin typeface="Consolas" panose="020B0609020204030204" pitchFamily="49" charset="0"/>
              </a:rPr>
              <a:t>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400" dirty="0">
                <a:latin typeface="Consolas" panose="020B0609020204030204" pitchFamily="49" charset="0"/>
              </a:rPr>
              <a:t>return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Write b's contents to disk.  Must be B_BUSY.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void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bwrite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((b-&gt;flags &amp; B_BUSY) ==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panic(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"</a:t>
            </a:r>
            <a:r>
              <a:rPr sz="1400" dirty="0" err="1">
                <a:solidFill>
                  <a:srgbClr val="C33720"/>
                </a:solidFill>
                <a:latin typeface="Consolas" panose="020B0609020204030204" pitchFamily="49" charset="0"/>
              </a:rPr>
              <a:t>bwrite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"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b-&gt;flags |= B_DIRTY;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iderw</a:t>
            </a:r>
            <a:r>
              <a:rPr sz="1400" dirty="0">
                <a:latin typeface="Consolas" panose="020B0609020204030204" pitchFamily="49" charset="0"/>
              </a:rPr>
              <a:t>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899395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Buffer Cache Synchronization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Calling bread() attempts to get the block either from cache or by reading the disk</a:t>
            </a:r>
          </a:p>
          <a:p>
            <a:r>
              <a:rPr sz="2800" dirty="0"/>
              <a:t>It acquires a lock on the buffer cache, then tries to find a cached copy</a:t>
            </a:r>
          </a:p>
          <a:p>
            <a:r>
              <a:rPr sz="2800" dirty="0"/>
              <a:t>If the cached copy is found and not in use, it sets a flag (B_BUSY) on it, releases the lock, and returns</a:t>
            </a:r>
          </a:p>
          <a:p>
            <a:r>
              <a:rPr sz="2800" dirty="0"/>
              <a:t>If it is in use, it calls sleep() to wait until the block is free</a:t>
            </a:r>
          </a:p>
        </p:txBody>
      </p:sp>
    </p:spTree>
    <p:extLst>
      <p:ext uri="{BB962C8B-B14F-4D97-AF65-F5344CB8AC3E}">
        <p14:creationId xmlns:p14="http://schemas.microsoft.com/office/powerpoint/2010/main" val="1149535900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660415" y="13784"/>
            <a:ext cx="10058400" cy="1609344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Buffer Cache Synchronization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3104323" y="1772583"/>
            <a:ext cx="6035307" cy="502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Look through buffer cache for block on device dev.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If not found, allocate a buffer.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In either case, return B_BUSY buffer.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static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struct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b="1" dirty="0" err="1">
                <a:latin typeface="Consolas" panose="020B0609020204030204" pitchFamily="49" charset="0"/>
              </a:rPr>
              <a:t>bget</a:t>
            </a:r>
            <a:r>
              <a:rPr sz="1400" b="1" dirty="0">
                <a:latin typeface="Consolas" panose="020B0609020204030204" pitchFamily="49" charset="0"/>
              </a:rPr>
              <a:t>(</a:t>
            </a:r>
            <a:r>
              <a:rPr sz="1400" b="1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dev, </a:t>
            </a:r>
            <a:r>
              <a:rPr sz="1400" dirty="0" err="1">
                <a:latin typeface="Consolas" panose="020B0609020204030204" pitchFamily="49" charset="0"/>
              </a:rPr>
              <a:t>uint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acquire(&amp;</a:t>
            </a:r>
            <a:r>
              <a:rPr sz="1400" dirty="0" err="1">
                <a:latin typeface="Consolas" panose="020B0609020204030204" pitchFamily="49" charset="0"/>
              </a:rPr>
              <a:t>bcache.lock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>
                <a:latin typeface="Consolas" panose="020B0609020204030204" pitchFamily="49" charset="0"/>
              </a:rPr>
              <a:t>loop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400" dirty="0">
                <a:latin typeface="Consolas" panose="020B0609020204030204" pitchFamily="49" charset="0"/>
              </a:rPr>
              <a:t>// Is the block already cached?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(b = </a:t>
            </a:r>
            <a:r>
              <a:rPr sz="1400" dirty="0" err="1">
                <a:latin typeface="Consolas" panose="020B0609020204030204" pitchFamily="49" charset="0"/>
              </a:rPr>
              <a:t>bcache.head.next</a:t>
            </a:r>
            <a:r>
              <a:rPr sz="1400" dirty="0">
                <a:latin typeface="Consolas" panose="020B0609020204030204" pitchFamily="49" charset="0"/>
              </a:rPr>
              <a:t>; b != &amp;</a:t>
            </a:r>
            <a:r>
              <a:rPr sz="1400" dirty="0" err="1">
                <a:latin typeface="Consolas" panose="020B0609020204030204" pitchFamily="49" charset="0"/>
              </a:rPr>
              <a:t>bcache.head</a:t>
            </a:r>
            <a:r>
              <a:rPr sz="1400" dirty="0">
                <a:latin typeface="Consolas" panose="020B0609020204030204" pitchFamily="49" charset="0"/>
              </a:rPr>
              <a:t>; b = b-&gt;next){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(b-&gt;dev == dev &amp;&amp; b-&gt;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 == 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(!(b-&gt;flags &amp; B_BUSY)){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  b-&gt;flags |= B_BUSY;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  release(&amp;</a:t>
            </a:r>
            <a:r>
              <a:rPr sz="1400" dirty="0" err="1">
                <a:latin typeface="Consolas" panose="020B0609020204030204" pitchFamily="49" charset="0"/>
              </a:rPr>
              <a:t>bcache.lock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400" dirty="0">
                <a:latin typeface="Consolas" panose="020B0609020204030204" pitchFamily="49" charset="0"/>
              </a:rPr>
              <a:t>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sleep(b, &amp;</a:t>
            </a:r>
            <a:r>
              <a:rPr sz="1400" dirty="0" err="1">
                <a:latin typeface="Consolas" panose="020B0609020204030204" pitchFamily="49" charset="0"/>
              </a:rPr>
              <a:t>bcache.lock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</a:t>
            </a:r>
            <a:r>
              <a:rPr sz="1400" dirty="0" err="1">
                <a:solidFill>
                  <a:srgbClr val="CE7924"/>
                </a:solidFill>
                <a:latin typeface="Consolas" panose="020B0609020204030204" pitchFamily="49" charset="0"/>
              </a:rPr>
              <a:t>goto</a:t>
            </a:r>
            <a:r>
              <a:rPr sz="1400" dirty="0">
                <a:latin typeface="Consolas" panose="020B0609020204030204" pitchFamily="49" charset="0"/>
              </a:rPr>
              <a:t> loop;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85" name="Shape 185"/>
          <p:cNvSpPr/>
          <p:nvPr/>
        </p:nvSpPr>
        <p:spPr>
          <a:xfrm>
            <a:off x="7135245" y="3072293"/>
            <a:ext cx="27884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 dirty="0">
                <a:solidFill>
                  <a:srgbClr val="FF0000"/>
                </a:solidFill>
              </a:rPr>
              <a:t>Access to cache protected by lock</a:t>
            </a:r>
          </a:p>
        </p:txBody>
      </p:sp>
      <p:sp>
        <p:nvSpPr>
          <p:cNvPr id="186" name="Shape 186"/>
          <p:cNvSpPr/>
          <p:nvPr/>
        </p:nvSpPr>
        <p:spPr>
          <a:xfrm>
            <a:off x="7135245" y="5661902"/>
            <a:ext cx="27884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sz="1266" dirty="0">
                <a:solidFill>
                  <a:srgbClr val="FF0000"/>
                </a:solidFill>
              </a:rPr>
              <a:t>Sleep if block is found but busy</a:t>
            </a:r>
          </a:p>
        </p:txBody>
      </p:sp>
      <p:sp>
        <p:nvSpPr>
          <p:cNvPr id="187" name="Shape 187"/>
          <p:cNvSpPr/>
          <p:nvPr/>
        </p:nvSpPr>
        <p:spPr>
          <a:xfrm flipH="1">
            <a:off x="5497781" y="3234326"/>
            <a:ext cx="1575114" cy="371931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8" name="Shape 188"/>
          <p:cNvSpPr/>
          <p:nvPr/>
        </p:nvSpPr>
        <p:spPr>
          <a:xfrm flipH="1">
            <a:off x="6034793" y="5854890"/>
            <a:ext cx="986980" cy="135870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417047610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Buffer Cache Synchronization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3007554" y="2285533"/>
            <a:ext cx="7029168" cy="351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Not cached; recycle some non-busy and clean buffer.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"clean" because B_DIRTY and !B_BUSY means </a:t>
            </a:r>
            <a:r>
              <a:rPr sz="1600" dirty="0" err="1">
                <a:latin typeface="Consolas" panose="020B0609020204030204" pitchFamily="49" charset="0"/>
              </a:rPr>
              <a:t>log.c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hasn't yet committed the changes to the buffer.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600" dirty="0">
                <a:latin typeface="Consolas" panose="020B0609020204030204" pitchFamily="49" charset="0"/>
              </a:rPr>
              <a:t>(b = </a:t>
            </a:r>
            <a:r>
              <a:rPr sz="1600" dirty="0" err="1">
                <a:latin typeface="Consolas" panose="020B0609020204030204" pitchFamily="49" charset="0"/>
              </a:rPr>
              <a:t>bcache.head.prev</a:t>
            </a:r>
            <a:r>
              <a:rPr sz="1600" dirty="0">
                <a:latin typeface="Consolas" panose="020B0609020204030204" pitchFamily="49" charset="0"/>
              </a:rPr>
              <a:t>; b != &amp;</a:t>
            </a:r>
            <a:r>
              <a:rPr sz="1600" dirty="0" err="1">
                <a:latin typeface="Consolas" panose="020B0609020204030204" pitchFamily="49" charset="0"/>
              </a:rPr>
              <a:t>bcache.head</a:t>
            </a:r>
            <a:r>
              <a:rPr sz="1600" dirty="0">
                <a:latin typeface="Consolas" panose="020B0609020204030204" pitchFamily="49" charset="0"/>
              </a:rPr>
              <a:t>; b = b-&gt;</a:t>
            </a:r>
            <a:r>
              <a:rPr sz="1600" dirty="0" err="1">
                <a:latin typeface="Consolas" panose="020B0609020204030204" pitchFamily="49" charset="0"/>
              </a:rPr>
              <a:t>prev</a:t>
            </a:r>
            <a:r>
              <a:rPr sz="16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((b-&gt;flags &amp; B_BUSY)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 &amp;&amp; (b-&gt;flags &amp; B_DIRTY)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b-&gt;dev = dev;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</a:t>
            </a:r>
            <a:r>
              <a:rPr sz="1600" dirty="0" err="1">
                <a:latin typeface="Consolas" panose="020B0609020204030204" pitchFamily="49" charset="0"/>
              </a:rPr>
              <a:t>blockno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 err="1">
                <a:latin typeface="Consolas" panose="020B0609020204030204" pitchFamily="49" charset="0"/>
              </a:rPr>
              <a:t>blockno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b-&gt;flags = B_BUSY;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release(&amp;</a:t>
            </a:r>
            <a:r>
              <a:rPr sz="1600" dirty="0" err="1">
                <a:latin typeface="Consolas" panose="020B0609020204030204" pitchFamily="49" charset="0"/>
              </a:rPr>
              <a:t>bcache.lock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600" dirty="0">
                <a:latin typeface="Consolas" panose="020B0609020204030204" pitchFamily="49" charset="0"/>
              </a:rPr>
              <a:t>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panic(</a:t>
            </a:r>
            <a:r>
              <a:rPr sz="1600" dirty="0">
                <a:latin typeface="Consolas" panose="020B0609020204030204" pitchFamily="49" charset="0"/>
              </a:rPr>
              <a:t>"</a:t>
            </a:r>
            <a:r>
              <a:rPr sz="1600" dirty="0" err="1">
                <a:latin typeface="Consolas" panose="020B0609020204030204" pitchFamily="49" charset="0"/>
              </a:rPr>
              <a:t>bget</a:t>
            </a:r>
            <a:r>
              <a:rPr sz="1600" dirty="0">
                <a:latin typeface="Consolas" panose="020B0609020204030204" pitchFamily="49" charset="0"/>
              </a:rPr>
              <a:t>: no buffers"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2" name="Shape 192"/>
          <p:cNvSpPr/>
          <p:nvPr/>
        </p:nvSpPr>
        <p:spPr>
          <a:xfrm>
            <a:off x="4077131" y="5751199"/>
            <a:ext cx="40377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/>
              <a:t>If not found in cache, just pick any non-busy buffer</a:t>
            </a:r>
          </a:p>
        </p:txBody>
      </p:sp>
      <p:sp>
        <p:nvSpPr>
          <p:cNvPr id="193" name="Shape 193"/>
          <p:cNvSpPr/>
          <p:nvPr/>
        </p:nvSpPr>
        <p:spPr>
          <a:xfrm>
            <a:off x="8229121" y="4391873"/>
            <a:ext cx="2770657" cy="1180131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dirty="0">
                <a:solidFill>
                  <a:srgbClr val="FF0000"/>
                </a:solidFill>
              </a:rPr>
              <a:t>Note: this is only safe because we already know there is no </a:t>
            </a:r>
            <a:r>
              <a:rPr dirty="0" err="1">
                <a:solidFill>
                  <a:srgbClr val="FF0000"/>
                </a:solidFill>
              </a:rPr>
              <a:t>buf</a:t>
            </a:r>
            <a:r>
              <a:rPr dirty="0">
                <a:solidFill>
                  <a:srgbClr val="FF0000"/>
                </a:solidFill>
              </a:rPr>
              <a:t> with this </a:t>
            </a:r>
            <a:r>
              <a:rPr dirty="0" err="1">
                <a:solidFill>
                  <a:srgbClr val="FF0000"/>
                </a:solidFill>
              </a:rPr>
              <a:t>blockno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 flipH="1" flipV="1">
            <a:off x="5807100" y="4653675"/>
            <a:ext cx="2189553" cy="390826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649240529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Buffer Cache Synchronization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3007554" y="2285533"/>
            <a:ext cx="7029168" cy="351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Not cached; recycle some non-busy and clean buffer.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"clean" because B_DIRTY and !B_BUSY means </a:t>
            </a:r>
            <a:r>
              <a:rPr sz="1600" dirty="0" err="1">
                <a:latin typeface="Consolas" panose="020B0609020204030204" pitchFamily="49" charset="0"/>
              </a:rPr>
              <a:t>log.c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>
                <a:latin typeface="Consolas" panose="020B0609020204030204" pitchFamily="49" charset="0"/>
              </a:rPr>
              <a:t>// hasn't yet committed the changes to the buffer.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600" dirty="0">
                <a:latin typeface="Consolas" panose="020B0609020204030204" pitchFamily="49" charset="0"/>
              </a:rPr>
              <a:t>(b = </a:t>
            </a:r>
            <a:r>
              <a:rPr sz="1600" dirty="0" err="1">
                <a:latin typeface="Consolas" panose="020B0609020204030204" pitchFamily="49" charset="0"/>
              </a:rPr>
              <a:t>bcache.head.prev</a:t>
            </a:r>
            <a:r>
              <a:rPr sz="1600" dirty="0">
                <a:latin typeface="Consolas" panose="020B0609020204030204" pitchFamily="49" charset="0"/>
              </a:rPr>
              <a:t>; b != &amp;</a:t>
            </a:r>
            <a:r>
              <a:rPr sz="1600" dirty="0" err="1">
                <a:latin typeface="Consolas" panose="020B0609020204030204" pitchFamily="49" charset="0"/>
              </a:rPr>
              <a:t>bcache.head</a:t>
            </a:r>
            <a:r>
              <a:rPr sz="1600" dirty="0">
                <a:latin typeface="Consolas" panose="020B0609020204030204" pitchFamily="49" charset="0"/>
              </a:rPr>
              <a:t>; b = b-&gt;</a:t>
            </a:r>
            <a:r>
              <a:rPr sz="1600" dirty="0" err="1">
                <a:latin typeface="Consolas" panose="020B0609020204030204" pitchFamily="49" charset="0"/>
              </a:rPr>
              <a:t>prev</a:t>
            </a:r>
            <a:r>
              <a:rPr sz="16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((b-&gt;flags &amp; B_BUSY)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 &amp;&amp; (b-&gt;flags &amp; B_DIRTY) ==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b-&gt;dev = dev;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</a:t>
            </a:r>
            <a:r>
              <a:rPr sz="1600" dirty="0" err="1">
                <a:latin typeface="Consolas" panose="020B0609020204030204" pitchFamily="49" charset="0"/>
              </a:rPr>
              <a:t>blockno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 err="1">
                <a:latin typeface="Consolas" panose="020B0609020204030204" pitchFamily="49" charset="0"/>
              </a:rPr>
              <a:t>blockno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b-&gt;flags = B_BUSY;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release(&amp;</a:t>
            </a:r>
            <a:r>
              <a:rPr sz="1600" dirty="0" err="1">
                <a:latin typeface="Consolas" panose="020B0609020204030204" pitchFamily="49" charset="0"/>
              </a:rPr>
              <a:t>bcache.lock</a:t>
            </a:r>
            <a:r>
              <a:rPr sz="16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return</a:t>
            </a:r>
            <a:r>
              <a:rPr sz="1600" dirty="0">
                <a:latin typeface="Consolas" panose="020B0609020204030204" pitchFamily="49" charset="0"/>
              </a:rPr>
              <a:t>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panic(</a:t>
            </a:r>
            <a:r>
              <a:rPr sz="1600" dirty="0">
                <a:latin typeface="Consolas" panose="020B0609020204030204" pitchFamily="49" charset="0"/>
              </a:rPr>
              <a:t>"</a:t>
            </a:r>
            <a:r>
              <a:rPr sz="1600" dirty="0" err="1">
                <a:latin typeface="Consolas" panose="020B0609020204030204" pitchFamily="49" charset="0"/>
              </a:rPr>
              <a:t>bget</a:t>
            </a:r>
            <a:r>
              <a:rPr sz="1600" dirty="0">
                <a:latin typeface="Consolas" panose="020B0609020204030204" pitchFamily="49" charset="0"/>
              </a:rPr>
              <a:t>: no buffers"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8" name="Shape 198"/>
          <p:cNvSpPr/>
          <p:nvPr/>
        </p:nvSpPr>
        <p:spPr>
          <a:xfrm>
            <a:off x="4080178" y="6286067"/>
            <a:ext cx="40377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sz="1266" dirty="0"/>
              <a:t>If not found in cache, just pick any non-busy buffer</a:t>
            </a:r>
          </a:p>
        </p:txBody>
      </p:sp>
      <p:sp>
        <p:nvSpPr>
          <p:cNvPr id="199" name="Shape 199"/>
          <p:cNvSpPr/>
          <p:nvPr/>
        </p:nvSpPr>
        <p:spPr>
          <a:xfrm>
            <a:off x="7589463" y="4160229"/>
            <a:ext cx="277065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dirty="0">
                <a:solidFill>
                  <a:srgbClr val="FF0000"/>
                </a:solidFill>
              </a:rPr>
              <a:t>Note: clears B_VALID and B_DIRTY</a:t>
            </a:r>
          </a:p>
        </p:txBody>
      </p:sp>
      <p:sp>
        <p:nvSpPr>
          <p:cNvPr id="200" name="Shape 200"/>
          <p:cNvSpPr/>
          <p:nvPr/>
        </p:nvSpPr>
        <p:spPr>
          <a:xfrm flipH="1" flipV="1">
            <a:off x="5662743" y="4218834"/>
            <a:ext cx="1926720" cy="241987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993423707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 Caching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To actually cache frequently used blocks, xv6 maintains an LRU cache</a:t>
            </a:r>
          </a:p>
          <a:p>
            <a:r>
              <a:rPr sz="3200" dirty="0"/>
              <a:t>Implemented as a doubly linked list (</a:t>
            </a:r>
            <a:r>
              <a:rPr sz="3200" dirty="0" err="1">
                <a:ea typeface="Menlo"/>
                <a:cs typeface="Menlo"/>
                <a:sym typeface="Menlo"/>
              </a:rPr>
              <a:t>prev</a:t>
            </a:r>
            <a:r>
              <a:rPr sz="3200" dirty="0"/>
              <a:t> and </a:t>
            </a:r>
            <a:r>
              <a:rPr sz="3200" dirty="0">
                <a:ea typeface="Menlo"/>
                <a:cs typeface="Menlo"/>
                <a:sym typeface="Menlo"/>
              </a:rPr>
              <a:t>next</a:t>
            </a:r>
            <a:r>
              <a:rPr sz="3200" dirty="0"/>
              <a:t> pointers in the </a:t>
            </a:r>
            <a:r>
              <a:rPr sz="3200" dirty="0" err="1">
                <a:ea typeface="Menlo"/>
                <a:cs typeface="Menlo"/>
                <a:sym typeface="Menlo"/>
              </a:rPr>
              <a:t>struct</a:t>
            </a:r>
            <a:r>
              <a:rPr sz="3200" dirty="0">
                <a:ea typeface="Menlo"/>
                <a:cs typeface="Menlo"/>
                <a:sym typeface="Menlo"/>
              </a:rPr>
              <a:t> </a:t>
            </a:r>
            <a:r>
              <a:rPr sz="3200" dirty="0" err="1">
                <a:ea typeface="Menlo"/>
                <a:cs typeface="Menlo"/>
                <a:sym typeface="Menlo"/>
              </a:rPr>
              <a:t>buf</a:t>
            </a:r>
            <a:r>
              <a:rPr sz="3200" dirty="0"/>
              <a:t>)</a:t>
            </a:r>
          </a:p>
          <a:p>
            <a:r>
              <a:rPr sz="3200" dirty="0"/>
              <a:t>After releasing a block, we move it to the head of the list so it can be found quickly</a:t>
            </a:r>
          </a:p>
        </p:txBody>
      </p:sp>
    </p:spTree>
    <p:extLst>
      <p:ext uri="{BB962C8B-B14F-4D97-AF65-F5344CB8AC3E}">
        <p14:creationId xmlns:p14="http://schemas.microsoft.com/office/powerpoint/2010/main" val="29988002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of Files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In most OSes, the </a:t>
            </a:r>
            <a:r>
              <a:rPr sz="2800" i="1" dirty="0"/>
              <a:t>content</a:t>
            </a:r>
            <a:r>
              <a:rPr sz="2800" dirty="0"/>
              <a:t> of a file on disk is stored as just an unstructured bunch of bytes</a:t>
            </a:r>
          </a:p>
          <a:p>
            <a:pPr lvl="1"/>
            <a:r>
              <a:rPr sz="2800" dirty="0"/>
              <a:t>Any structure is specific to the application</a:t>
            </a:r>
          </a:p>
          <a:p>
            <a:r>
              <a:rPr sz="2800" dirty="0"/>
              <a:t>However, some operating systems have structured files:</a:t>
            </a:r>
          </a:p>
          <a:p>
            <a:pPr lvl="1"/>
            <a:r>
              <a:rPr sz="2800" dirty="0"/>
              <a:t>Fixed size blocks (records)</a:t>
            </a:r>
          </a:p>
          <a:p>
            <a:pPr lvl="1"/>
            <a:r>
              <a:rPr sz="2800" dirty="0"/>
              <a:t>Key-value storage</a:t>
            </a:r>
          </a:p>
        </p:txBody>
      </p:sp>
    </p:spTree>
    <p:extLst>
      <p:ext uri="{BB962C8B-B14F-4D97-AF65-F5344CB8AC3E}">
        <p14:creationId xmlns:p14="http://schemas.microsoft.com/office/powerpoint/2010/main" val="1216373637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LRU</a:t>
            </a:r>
          </a:p>
        </p:txBody>
      </p:sp>
      <p:sp>
        <p:nvSpPr>
          <p:cNvPr id="206" name="Shape 206"/>
          <p:cNvSpPr/>
          <p:nvPr/>
        </p:nvSpPr>
        <p:spPr>
          <a:xfrm>
            <a:off x="3104323" y="2290799"/>
            <a:ext cx="5458225" cy="3383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// Look through buffer cache for block on device dev.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// If not found, allocate a buffer.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// In either case, return B_BUSY buffer.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static</a:t>
            </a: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266" dirty="0" err="1">
                <a:latin typeface="Consolas" panose="020B0609020204030204" pitchFamily="49" charset="0"/>
              </a:rPr>
              <a:t>struct</a:t>
            </a: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266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 err="1">
                <a:latin typeface="Consolas" panose="020B0609020204030204" pitchFamily="49" charset="0"/>
              </a:rPr>
              <a:t>bget</a:t>
            </a:r>
            <a:r>
              <a:rPr sz="1266" dirty="0">
                <a:latin typeface="Consolas" panose="020B0609020204030204" pitchFamily="49" charset="0"/>
              </a:rPr>
              <a:t>(</a:t>
            </a:r>
            <a:r>
              <a:rPr sz="1266" dirty="0" err="1">
                <a:latin typeface="Consolas" panose="020B0609020204030204" pitchFamily="49" charset="0"/>
              </a:rPr>
              <a:t>uint</a:t>
            </a:r>
            <a:r>
              <a:rPr sz="1266" dirty="0">
                <a:latin typeface="Consolas" panose="020B0609020204030204" pitchFamily="49" charset="0"/>
              </a:rPr>
              <a:t> dev, </a:t>
            </a:r>
            <a:r>
              <a:rPr sz="1266" dirty="0" err="1">
                <a:latin typeface="Consolas" panose="020B0609020204030204" pitchFamily="49" charset="0"/>
              </a:rPr>
              <a:t>uint</a:t>
            </a:r>
            <a:r>
              <a:rPr sz="1266" dirty="0">
                <a:latin typeface="Consolas" panose="020B0609020204030204" pitchFamily="49" charset="0"/>
              </a:rPr>
              <a:t> </a:t>
            </a:r>
            <a:r>
              <a:rPr sz="1266" dirty="0" err="1">
                <a:latin typeface="Consolas" panose="020B0609020204030204" pitchFamily="49" charset="0"/>
              </a:rPr>
              <a:t>blockno</a:t>
            </a:r>
            <a:r>
              <a:rPr sz="1266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66" dirty="0">
                <a:latin typeface="Consolas" panose="020B0609020204030204" pitchFamily="49" charset="0"/>
              </a:rPr>
              <a:t>// Is the block already cached?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266" dirty="0">
                <a:latin typeface="Consolas" panose="020B0609020204030204" pitchFamily="49" charset="0"/>
              </a:rPr>
              <a:t>(b = </a:t>
            </a:r>
            <a:r>
              <a:rPr sz="1266" dirty="0" err="1">
                <a:latin typeface="Consolas" panose="020B0609020204030204" pitchFamily="49" charset="0"/>
              </a:rPr>
              <a:t>bcache.head.next</a:t>
            </a:r>
            <a:r>
              <a:rPr sz="1266" dirty="0">
                <a:latin typeface="Consolas" panose="020B0609020204030204" pitchFamily="49" charset="0"/>
              </a:rPr>
              <a:t>; b != &amp;</a:t>
            </a:r>
            <a:r>
              <a:rPr sz="1266" dirty="0" err="1">
                <a:latin typeface="Consolas" panose="020B0609020204030204" pitchFamily="49" charset="0"/>
              </a:rPr>
              <a:t>bcache.head</a:t>
            </a:r>
            <a:r>
              <a:rPr sz="1266" dirty="0">
                <a:latin typeface="Consolas" panose="020B0609020204030204" pitchFamily="49" charset="0"/>
              </a:rPr>
              <a:t>; b = b-&gt;next){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66" dirty="0">
                <a:latin typeface="Consolas" panose="020B0609020204030204" pitchFamily="49" charset="0"/>
              </a:rPr>
              <a:t>// Not cached; recycle some non-busy and clean buffer.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66" dirty="0">
                <a:latin typeface="Consolas" panose="020B0609020204030204" pitchFamily="49" charset="0"/>
              </a:rPr>
              <a:t>// "clean" because B_DIRTY and !B_BUSY means </a:t>
            </a:r>
            <a:r>
              <a:rPr sz="1266" dirty="0" err="1">
                <a:latin typeface="Consolas" panose="020B0609020204030204" pitchFamily="49" charset="0"/>
              </a:rPr>
              <a:t>log.c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66" dirty="0">
                <a:latin typeface="Consolas" panose="020B0609020204030204" pitchFamily="49" charset="0"/>
              </a:rPr>
              <a:t>// hasn't yet committed the changes to the buffer.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266" dirty="0">
                <a:latin typeface="Consolas" panose="020B0609020204030204" pitchFamily="49" charset="0"/>
              </a:rPr>
              <a:t>(b = </a:t>
            </a:r>
            <a:r>
              <a:rPr sz="1266" dirty="0" err="1">
                <a:latin typeface="Consolas" panose="020B0609020204030204" pitchFamily="49" charset="0"/>
              </a:rPr>
              <a:t>bcache.head.prev</a:t>
            </a:r>
            <a:r>
              <a:rPr sz="1266" dirty="0">
                <a:latin typeface="Consolas" panose="020B0609020204030204" pitchFamily="49" charset="0"/>
              </a:rPr>
              <a:t>; b != &amp;</a:t>
            </a:r>
            <a:r>
              <a:rPr sz="1266" dirty="0" err="1">
                <a:latin typeface="Consolas" panose="020B0609020204030204" pitchFamily="49" charset="0"/>
              </a:rPr>
              <a:t>bcache.head</a:t>
            </a:r>
            <a:r>
              <a:rPr sz="1266" dirty="0">
                <a:latin typeface="Consolas" panose="020B0609020204030204" pitchFamily="49" charset="0"/>
              </a:rPr>
              <a:t>; b = b-&gt;</a:t>
            </a:r>
            <a:r>
              <a:rPr sz="1266" dirty="0" err="1">
                <a:latin typeface="Consolas" panose="020B0609020204030204" pitchFamily="49" charset="0"/>
              </a:rPr>
              <a:t>prev</a:t>
            </a:r>
            <a:r>
              <a:rPr sz="1266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207" name="Shape 207"/>
          <p:cNvSpPr/>
          <p:nvPr/>
        </p:nvSpPr>
        <p:spPr>
          <a:xfrm>
            <a:off x="8708038" y="2769582"/>
            <a:ext cx="2788400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 dirty="0">
                <a:solidFill>
                  <a:srgbClr val="FF0000"/>
                </a:solidFill>
              </a:rPr>
              <a:t>Search for cached block starts at the head</a:t>
            </a:r>
          </a:p>
        </p:txBody>
      </p:sp>
      <p:sp>
        <p:nvSpPr>
          <p:cNvPr id="208" name="Shape 208"/>
          <p:cNvSpPr/>
          <p:nvPr/>
        </p:nvSpPr>
        <p:spPr>
          <a:xfrm>
            <a:off x="7313838" y="5814534"/>
            <a:ext cx="2788400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 dirty="0">
                <a:solidFill>
                  <a:srgbClr val="FF0000"/>
                </a:solidFill>
              </a:rPr>
              <a:t>Search for free block starts at the tail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6511405" y="3002275"/>
            <a:ext cx="2019435" cy="634653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0" name="Shape 210"/>
          <p:cNvSpPr/>
          <p:nvPr/>
        </p:nvSpPr>
        <p:spPr>
          <a:xfrm flipH="1" flipV="1">
            <a:off x="5520519" y="5343099"/>
            <a:ext cx="2000604" cy="461024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4148737168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91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831013" y="0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Releasing a Buffer</a:t>
            </a:r>
          </a:p>
        </p:txBody>
      </p:sp>
      <p:sp>
        <p:nvSpPr>
          <p:cNvPr id="213" name="Shape 213"/>
          <p:cNvSpPr/>
          <p:nvPr/>
        </p:nvSpPr>
        <p:spPr>
          <a:xfrm>
            <a:off x="4066650" y="1629326"/>
            <a:ext cx="3650038" cy="483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// Release a B_BUSY buffer.</a:t>
            </a:r>
            <a:endParaRPr sz="140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// Move to the head of the MRU list.</a:t>
            </a:r>
            <a:endParaRPr sz="140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void</a:t>
            </a:r>
            <a:endParaRPr sz="140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 err="1">
                <a:latin typeface="Consolas" panose="020B0609020204030204" pitchFamily="49" charset="0"/>
              </a:rPr>
              <a:t>brelse</a:t>
            </a:r>
            <a:r>
              <a:rPr sz="1406" dirty="0">
                <a:latin typeface="Consolas" panose="020B0609020204030204" pitchFamily="49" charset="0"/>
              </a:rPr>
              <a:t>(</a:t>
            </a:r>
            <a:r>
              <a:rPr sz="140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6" dirty="0">
                <a:latin typeface="Consolas" panose="020B0609020204030204" pitchFamily="49" charset="0"/>
              </a:rPr>
              <a:t> </a:t>
            </a:r>
            <a:r>
              <a:rPr sz="1406" dirty="0" err="1">
                <a:latin typeface="Consolas" panose="020B0609020204030204" pitchFamily="49" charset="0"/>
              </a:rPr>
              <a:t>buf</a:t>
            </a:r>
            <a:r>
              <a:rPr sz="1406" dirty="0">
                <a:latin typeface="Consolas" panose="020B0609020204030204" pitchFamily="49" charset="0"/>
              </a:rPr>
              <a:t>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</a:t>
            </a:r>
            <a:r>
              <a:rPr sz="1406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6" dirty="0">
                <a:latin typeface="Consolas" panose="020B0609020204030204" pitchFamily="49" charset="0"/>
              </a:rPr>
              <a:t>((b-&gt;flags &amp; B_BUSY) == </a:t>
            </a:r>
            <a:r>
              <a:rPr sz="1406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6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  panic(</a:t>
            </a:r>
            <a:r>
              <a:rPr sz="1406" dirty="0">
                <a:solidFill>
                  <a:srgbClr val="C33720"/>
                </a:solidFill>
                <a:latin typeface="Consolas" panose="020B0609020204030204" pitchFamily="49" charset="0"/>
              </a:rPr>
              <a:t>"</a:t>
            </a:r>
            <a:r>
              <a:rPr sz="1406" dirty="0" err="1">
                <a:solidFill>
                  <a:srgbClr val="C33720"/>
                </a:solidFill>
                <a:latin typeface="Consolas" panose="020B0609020204030204" pitchFamily="49" charset="0"/>
              </a:rPr>
              <a:t>brelse</a:t>
            </a:r>
            <a:r>
              <a:rPr sz="1406" dirty="0">
                <a:solidFill>
                  <a:srgbClr val="C33720"/>
                </a:solidFill>
                <a:latin typeface="Consolas" panose="020B0609020204030204" pitchFamily="49" charset="0"/>
              </a:rPr>
              <a:t>"</a:t>
            </a:r>
            <a:r>
              <a:rPr sz="140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acquire(&amp;</a:t>
            </a:r>
            <a:r>
              <a:rPr sz="1406" dirty="0" err="1">
                <a:latin typeface="Consolas" panose="020B0609020204030204" pitchFamily="49" charset="0"/>
              </a:rPr>
              <a:t>bcache.lock</a:t>
            </a:r>
            <a:r>
              <a:rPr sz="140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b-&gt;next-&gt;</a:t>
            </a:r>
            <a:r>
              <a:rPr sz="1406" dirty="0" err="1">
                <a:latin typeface="Consolas" panose="020B0609020204030204" pitchFamily="49" charset="0"/>
              </a:rPr>
              <a:t>prev</a:t>
            </a:r>
            <a:r>
              <a:rPr sz="1406" dirty="0">
                <a:latin typeface="Consolas" panose="020B0609020204030204" pitchFamily="49" charset="0"/>
              </a:rPr>
              <a:t> = b-&gt;</a:t>
            </a:r>
            <a:r>
              <a:rPr sz="1406" dirty="0" err="1">
                <a:latin typeface="Consolas" panose="020B0609020204030204" pitchFamily="49" charset="0"/>
              </a:rPr>
              <a:t>prev</a:t>
            </a:r>
            <a:r>
              <a:rPr sz="140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b-&gt;</a:t>
            </a:r>
            <a:r>
              <a:rPr sz="1406" dirty="0" err="1">
                <a:latin typeface="Consolas" panose="020B0609020204030204" pitchFamily="49" charset="0"/>
              </a:rPr>
              <a:t>prev</a:t>
            </a:r>
            <a:r>
              <a:rPr sz="1406" dirty="0">
                <a:latin typeface="Consolas" panose="020B0609020204030204" pitchFamily="49" charset="0"/>
              </a:rPr>
              <a:t>-&gt;next = b-&gt;next;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b-&gt;next = </a:t>
            </a:r>
            <a:r>
              <a:rPr sz="1406" dirty="0" err="1">
                <a:latin typeface="Consolas" panose="020B0609020204030204" pitchFamily="49" charset="0"/>
              </a:rPr>
              <a:t>bcache.head.next</a:t>
            </a:r>
            <a:r>
              <a:rPr sz="140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b-&gt;</a:t>
            </a:r>
            <a:r>
              <a:rPr sz="1406" dirty="0" err="1">
                <a:latin typeface="Consolas" panose="020B0609020204030204" pitchFamily="49" charset="0"/>
              </a:rPr>
              <a:t>prev</a:t>
            </a:r>
            <a:r>
              <a:rPr sz="1406" dirty="0">
                <a:latin typeface="Consolas" panose="020B0609020204030204" pitchFamily="49" charset="0"/>
              </a:rPr>
              <a:t> = &amp;</a:t>
            </a:r>
            <a:r>
              <a:rPr sz="1406" dirty="0" err="1">
                <a:latin typeface="Consolas" panose="020B0609020204030204" pitchFamily="49" charset="0"/>
              </a:rPr>
              <a:t>bcache.head</a:t>
            </a:r>
            <a:r>
              <a:rPr sz="140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</a:t>
            </a:r>
            <a:r>
              <a:rPr sz="1406" dirty="0" err="1">
                <a:latin typeface="Consolas" panose="020B0609020204030204" pitchFamily="49" charset="0"/>
              </a:rPr>
              <a:t>bcache.head.next</a:t>
            </a:r>
            <a:r>
              <a:rPr sz="1406" dirty="0">
                <a:latin typeface="Consolas" panose="020B0609020204030204" pitchFamily="49" charset="0"/>
              </a:rPr>
              <a:t>-&gt;</a:t>
            </a:r>
            <a:r>
              <a:rPr sz="1406" dirty="0" err="1">
                <a:latin typeface="Consolas" panose="020B0609020204030204" pitchFamily="49" charset="0"/>
              </a:rPr>
              <a:t>prev</a:t>
            </a:r>
            <a:r>
              <a:rPr sz="1406" dirty="0">
                <a:latin typeface="Consolas" panose="020B0609020204030204" pitchFamily="49" charset="0"/>
              </a:rPr>
              <a:t> =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</a:t>
            </a:r>
            <a:r>
              <a:rPr sz="1406" dirty="0" err="1">
                <a:latin typeface="Consolas" panose="020B0609020204030204" pitchFamily="49" charset="0"/>
              </a:rPr>
              <a:t>bcache.head.next</a:t>
            </a:r>
            <a:r>
              <a:rPr sz="1406" dirty="0">
                <a:latin typeface="Consolas" panose="020B0609020204030204" pitchFamily="49" charset="0"/>
              </a:rPr>
              <a:t> = b;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b-&gt;flags &amp;= ~B_BUSY;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wakeup(b);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 sz="1406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  release(&amp;</a:t>
            </a:r>
            <a:r>
              <a:rPr sz="1406" dirty="0" err="1">
                <a:latin typeface="Consolas" panose="020B0609020204030204" pitchFamily="49" charset="0"/>
              </a:rPr>
              <a:t>bcache.lock</a:t>
            </a:r>
            <a:r>
              <a:rPr sz="140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sz="1406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4" name="Shape 214"/>
          <p:cNvSpPr/>
          <p:nvPr/>
        </p:nvSpPr>
        <p:spPr>
          <a:xfrm>
            <a:off x="1982486" y="4031139"/>
            <a:ext cx="1695346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dirty="0">
                <a:solidFill>
                  <a:srgbClr val="FF0000"/>
                </a:solidFill>
              </a:rPr>
              <a:t>Wake up anyone waiting on the buffer</a:t>
            </a:r>
          </a:p>
        </p:txBody>
      </p:sp>
      <p:sp>
        <p:nvSpPr>
          <p:cNvPr id="215" name="Shape 215"/>
          <p:cNvSpPr/>
          <p:nvPr/>
        </p:nvSpPr>
        <p:spPr>
          <a:xfrm>
            <a:off x="3173104" y="5022376"/>
            <a:ext cx="1118681" cy="645523"/>
          </a:xfrm>
          <a:prstGeom prst="line">
            <a:avLst/>
          </a:prstGeom>
          <a:ln w="50800">
            <a:solidFill>
              <a:srgbClr val="FF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196622733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 Layer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Operations on the filesystem often require multiple writes to disk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Crashes may leave things in an inconsistent state, e.g. during deletion: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May end up with directory entry pointing to a freed block (bad!)</a:t>
            </a:r>
          </a:p>
          <a:p>
            <a:pPr marL="506295" lvl="1" indent="-253148" defTabSz="332708">
              <a:spcBef>
                <a:spcPts val="2391"/>
              </a:spcBef>
              <a:defRPr sz="2916"/>
            </a:pPr>
            <a:r>
              <a:t>May end up with a block that is not marked free but not referenced (harmless but wasteful)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Logging layer allows higher layers to group multiple writes into a single </a:t>
            </a:r>
            <a:r>
              <a:rPr i="1"/>
              <a:t>transaction</a:t>
            </a:r>
            <a:r>
              <a:t> that will be committed atomically</a:t>
            </a:r>
          </a:p>
        </p:txBody>
      </p:sp>
    </p:spTree>
    <p:extLst>
      <p:ext uri="{BB962C8B-B14F-4D97-AF65-F5344CB8AC3E}">
        <p14:creationId xmlns:p14="http://schemas.microsoft.com/office/powerpoint/2010/main" val="1934929872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t>Instead of performing modifications to the disk directly, system calls in xv6 write out a </a:t>
            </a:r>
            <a:r>
              <a:rPr i="1"/>
              <a:t>log</a:t>
            </a:r>
            <a:r>
              <a:t> of pending operations to the disk</a:t>
            </a:r>
          </a:p>
          <a:p>
            <a:pPr marL="581301" lvl="1" indent="-290650" defTabSz="381998">
              <a:spcBef>
                <a:spcPts val="2742"/>
              </a:spcBef>
              <a:defRPr sz="3348"/>
            </a:pPr>
            <a:r>
              <a:t>Each log entry consists of the data we intend to copy and the destination we intend to copy it to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Once all modifications have been written to the log,  write a special </a:t>
            </a:r>
            <a:r>
              <a:rPr i="1"/>
              <a:t>commit</a:t>
            </a:r>
            <a:r>
              <a:t> record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t>Now, if there is a crash and the log is complete (has a commit record) we can replay it to recover</a:t>
            </a:r>
          </a:p>
        </p:txBody>
      </p:sp>
    </p:spTree>
    <p:extLst>
      <p:ext uri="{BB962C8B-B14F-4D97-AF65-F5344CB8AC3E}">
        <p14:creationId xmlns:p14="http://schemas.microsoft.com/office/powerpoint/2010/main" val="1260176471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 Layout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Log is fixed size and at fixed location on the disk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Starts with a header, which gives a count of the number of block writes pending as well as an array listing what the block numbers are</a:t>
            </a:r>
          </a:p>
          <a:p>
            <a:endParaRPr lang="en-US" sz="2800" dirty="0"/>
          </a:p>
          <a:p>
            <a:r>
              <a:rPr sz="2800" dirty="0"/>
              <a:t>Then, LOGSIZE blocks with the pending write data</a:t>
            </a:r>
          </a:p>
        </p:txBody>
      </p:sp>
    </p:spTree>
    <p:extLst>
      <p:ext uri="{BB962C8B-B14F-4D97-AF65-F5344CB8AC3E}">
        <p14:creationId xmlns:p14="http://schemas.microsoft.com/office/powerpoint/2010/main" val="1808296118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 Layout</a:t>
            </a:r>
          </a:p>
        </p:txBody>
      </p:sp>
      <p:sp>
        <p:nvSpPr>
          <p:cNvPr id="227" name="Shape 227"/>
          <p:cNvSpPr/>
          <p:nvPr/>
        </p:nvSpPr>
        <p:spPr>
          <a:xfrm>
            <a:off x="4939187" y="1910953"/>
            <a:ext cx="2313627" cy="112904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687"/>
              <a:t>Header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/>
              <a:t>Count = 3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/>
              <a:t>Blocks: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687"/>
              <a:t>[212, 55, 376]</a:t>
            </a:r>
          </a:p>
        </p:txBody>
      </p:sp>
      <p:sp>
        <p:nvSpPr>
          <p:cNvPr id="228" name="Shape 228"/>
          <p:cNvSpPr/>
          <p:nvPr/>
        </p:nvSpPr>
        <p:spPr>
          <a:xfrm>
            <a:off x="4939187" y="3098602"/>
            <a:ext cx="2313627" cy="11290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Block 212 Data</a:t>
            </a:r>
          </a:p>
        </p:txBody>
      </p:sp>
      <p:sp>
        <p:nvSpPr>
          <p:cNvPr id="229" name="Shape 229"/>
          <p:cNvSpPr/>
          <p:nvPr/>
        </p:nvSpPr>
        <p:spPr>
          <a:xfrm>
            <a:off x="4939187" y="4286250"/>
            <a:ext cx="2313627" cy="11290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Block 55 Data</a:t>
            </a:r>
          </a:p>
        </p:txBody>
      </p:sp>
      <p:sp>
        <p:nvSpPr>
          <p:cNvPr id="230" name="Shape 230"/>
          <p:cNvSpPr/>
          <p:nvPr/>
        </p:nvSpPr>
        <p:spPr>
          <a:xfrm>
            <a:off x="4939187" y="5473899"/>
            <a:ext cx="2313627" cy="11290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Block 376 Data</a:t>
            </a:r>
          </a:p>
        </p:txBody>
      </p:sp>
    </p:spTree>
    <p:extLst>
      <p:ext uri="{BB962C8B-B14F-4D97-AF65-F5344CB8AC3E}">
        <p14:creationId xmlns:p14="http://schemas.microsoft.com/office/powerpoint/2010/main" val="566259478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Committing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5024" indent="-275024" defTabSz="361460">
              <a:spcBef>
                <a:spcPts val="2531"/>
              </a:spcBef>
              <a:defRPr sz="3168"/>
            </a:pPr>
            <a:r>
              <a:t>Once a transaction is complete, xv6 writes the updated log header to disk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When it has finished writing out all the logged blocks to disk, it sets the count in the log header to 0</a:t>
            </a:r>
          </a:p>
          <a:p>
            <a:pPr marL="275024" indent="-275024" defTabSz="361460">
              <a:spcBef>
                <a:spcPts val="2531"/>
              </a:spcBef>
              <a:defRPr sz="3168"/>
            </a:pPr>
            <a:r>
              <a:t>Now two possibilities when we crash: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Partway through a transaction: count is zero, transaction is ignored</a:t>
            </a:r>
          </a:p>
          <a:p>
            <a:pPr marL="550048" lvl="1" indent="-275024" defTabSz="361460">
              <a:spcBef>
                <a:spcPts val="2531"/>
              </a:spcBef>
              <a:defRPr sz="3168"/>
            </a:pPr>
            <a:r>
              <a:t>Partway through writing: count is non-zero, so we redo the copy</a:t>
            </a:r>
          </a:p>
        </p:txBody>
      </p:sp>
    </p:spTree>
    <p:extLst>
      <p:ext uri="{BB962C8B-B14F-4D97-AF65-F5344CB8AC3E}">
        <p14:creationId xmlns:p14="http://schemas.microsoft.com/office/powerpoint/2010/main" val="1483833051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Commit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sz="3200" dirty="0"/>
              <a:t>Multiple system calls can write to the log at once, allowing some concurrency</a:t>
            </a:r>
            <a:endParaRPr lang="en-US" sz="3200" dirty="0"/>
          </a:p>
          <a:p>
            <a:endParaRPr sz="3200" dirty="0"/>
          </a:p>
          <a:p>
            <a:r>
              <a:rPr sz="3200" dirty="0"/>
              <a:t>So one log transaction may include data from multiple system calls</a:t>
            </a:r>
          </a:p>
          <a:p>
            <a:endParaRPr lang="en-US" sz="3200" dirty="0"/>
          </a:p>
          <a:p>
            <a:r>
              <a:rPr sz="3200" dirty="0"/>
              <a:t>xv6 makes sure not to actually commit until the last concurrent call finishes</a:t>
            </a:r>
          </a:p>
        </p:txBody>
      </p:sp>
    </p:spTree>
    <p:extLst>
      <p:ext uri="{BB962C8B-B14F-4D97-AF65-F5344CB8AC3E}">
        <p14:creationId xmlns:p14="http://schemas.microsoft.com/office/powerpoint/2010/main" val="3431745236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 Code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t>Interface exposed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t>begin_op – start a transaction (may sleep)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t>write_log – write a disk block (replaces bwrite)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t>end_op – ends a transaction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t>Logging layer uses bread/bwrite/brelse (buffer cache layer)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t>Logging code implemented in log.c</a:t>
            </a:r>
          </a:p>
        </p:txBody>
      </p:sp>
    </p:spTree>
    <p:extLst>
      <p:ext uri="{BB962C8B-B14F-4D97-AF65-F5344CB8AC3E}">
        <p14:creationId xmlns:p14="http://schemas.microsoft.com/office/powerpoint/2010/main" val="61016715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Identifying File Types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53148" indent="-253148" defTabSz="332708">
              <a:spcBef>
                <a:spcPts val="2391"/>
              </a:spcBef>
              <a:defRPr sz="2916"/>
            </a:pPr>
            <a:r>
              <a:t>An OS may need some way of identifying the </a:t>
            </a:r>
            <a:r>
              <a:rPr i="1"/>
              <a:t>type</a:t>
            </a:r>
            <a:r>
              <a:t> of a file so that it can be opened by the correct application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One way to do this is by giving different types of files different </a:t>
            </a:r>
            <a:r>
              <a:rPr i="1"/>
              <a:t>extensions</a:t>
            </a:r>
            <a:r>
              <a:t> – .mp3, .jpg, etc.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Another way is to look at the first few bytes and guess based on a </a:t>
            </a:r>
            <a:r>
              <a:rPr i="1"/>
              <a:t>magic number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Yet another way is to store information in some </a:t>
            </a:r>
            <a:r>
              <a:rPr i="1"/>
              <a:t>filesystem metadata</a:t>
            </a:r>
          </a:p>
          <a:p>
            <a:pPr marL="253148" indent="-253148" defTabSz="332708">
              <a:spcBef>
                <a:spcPts val="2391"/>
              </a:spcBef>
              <a:defRPr sz="2916"/>
            </a:pPr>
            <a:r>
              <a:t>A final way (used on Linux) is to not try to guess and make the user explicitly specify the program</a:t>
            </a:r>
          </a:p>
        </p:txBody>
      </p:sp>
    </p:spTree>
    <p:extLst>
      <p:ext uri="{BB962C8B-B14F-4D97-AF65-F5344CB8AC3E}">
        <p14:creationId xmlns:p14="http://schemas.microsoft.com/office/powerpoint/2010/main" val="2139555160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Logging</a:t>
            </a:r>
          </a:p>
        </p:txBody>
      </p:sp>
      <p:sp>
        <p:nvSpPr>
          <p:cNvPr id="242" name="Shape 242"/>
          <p:cNvSpPr/>
          <p:nvPr/>
        </p:nvSpPr>
        <p:spPr>
          <a:xfrm>
            <a:off x="4881133" y="2239365"/>
            <a:ext cx="2986395" cy="3611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buf</a:t>
            </a:r>
            <a:r>
              <a:rPr dirty="0">
                <a:latin typeface="Consolas" panose="020B0609020204030204" pitchFamily="49" charset="0"/>
              </a:rPr>
              <a:t> *</a:t>
            </a:r>
            <a:r>
              <a:rPr dirty="0" err="1">
                <a:latin typeface="Consolas" panose="020B0609020204030204" pitchFamily="49" charset="0"/>
              </a:rPr>
              <a:t>bp</a:t>
            </a:r>
            <a:r>
              <a:rPr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latin typeface="Consolas" panose="020B0609020204030204" pitchFamily="49" charset="0"/>
              </a:rPr>
              <a:t>begin_op</a:t>
            </a:r>
            <a:r>
              <a:rPr dirty="0">
                <a:latin typeface="Consolas" panose="020B0609020204030204" pitchFamily="49" charset="0"/>
              </a:rPr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latin typeface="Consolas" panose="020B0609020204030204" pitchFamily="49" charset="0"/>
              </a:rPr>
              <a:t>bp</a:t>
            </a:r>
            <a:r>
              <a:rPr dirty="0">
                <a:latin typeface="Consolas" panose="020B0609020204030204" pitchFamily="49" charset="0"/>
              </a:rPr>
              <a:t> = bread(...);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// modify </a:t>
            </a:r>
            <a:r>
              <a:rPr dirty="0" err="1">
                <a:latin typeface="Consolas" panose="020B0609020204030204" pitchFamily="49" charset="0"/>
              </a:rPr>
              <a:t>bp</a:t>
            </a:r>
            <a:r>
              <a:rPr dirty="0">
                <a:latin typeface="Consolas" panose="020B0609020204030204" pitchFamily="49" charset="0"/>
              </a:rPr>
              <a:t>-&gt;data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latin typeface="Consolas" panose="020B0609020204030204" pitchFamily="49" charset="0"/>
              </a:rPr>
              <a:t>log_write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 err="1">
                <a:latin typeface="Consolas" panose="020B0609020204030204" pitchFamily="49" charset="0"/>
              </a:rPr>
              <a:t>bp</a:t>
            </a:r>
            <a:r>
              <a:rPr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latin typeface="Consolas" panose="020B0609020204030204" pitchFamily="49" charset="0"/>
              </a:rPr>
              <a:t>brelse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 err="1">
                <a:latin typeface="Consolas" panose="020B0609020204030204" pitchFamily="49" charset="0"/>
              </a:rPr>
              <a:t>bp</a:t>
            </a:r>
            <a:r>
              <a:rPr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[...]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latin typeface="Consolas" panose="020B0609020204030204" pitchFamily="49" charset="0"/>
              </a:rPr>
              <a:t>end_op</a:t>
            </a:r>
            <a:r>
              <a:rPr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2045444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 Structures</a:t>
            </a:r>
          </a:p>
        </p:txBody>
      </p:sp>
      <p:sp>
        <p:nvSpPr>
          <p:cNvPr id="245" name="Shape 245"/>
          <p:cNvSpPr/>
          <p:nvPr/>
        </p:nvSpPr>
        <p:spPr>
          <a:xfrm>
            <a:off x="2378546" y="2261744"/>
            <a:ext cx="6787115" cy="356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// Contents of the header block, used for both the on-disk header block</a:t>
            </a:r>
            <a:endParaRPr sz="133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// and to keep track in memory of logged block# before commit.</a:t>
            </a:r>
            <a:endParaRPr sz="133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336" dirty="0">
                <a:latin typeface="Consolas" panose="020B0609020204030204" pitchFamily="49" charset="0"/>
              </a:rPr>
              <a:t> </a:t>
            </a:r>
            <a:r>
              <a:rPr sz="1336" dirty="0" err="1">
                <a:latin typeface="Consolas" panose="020B0609020204030204" pitchFamily="49" charset="0"/>
              </a:rPr>
              <a:t>logheader</a:t>
            </a:r>
            <a:r>
              <a:rPr sz="1336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latin typeface="Consolas" panose="020B0609020204030204" pitchFamily="49" charset="0"/>
              </a:rPr>
              <a:t> n;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latin typeface="Consolas" panose="020B0609020204030204" pitchFamily="49" charset="0"/>
              </a:rPr>
              <a:t> block[LOGSIZE];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};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336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336" dirty="0">
                <a:latin typeface="Consolas" panose="020B0609020204030204" pitchFamily="49" charset="0"/>
              </a:rPr>
              <a:t> log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336" dirty="0">
                <a:latin typeface="Consolas" panose="020B0609020204030204" pitchFamily="49" charset="0"/>
              </a:rPr>
              <a:t> spinlock lock;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latin typeface="Consolas" panose="020B0609020204030204" pitchFamily="49" charset="0"/>
              </a:rPr>
              <a:t> start;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latin typeface="Consolas" panose="020B0609020204030204" pitchFamily="49" charset="0"/>
              </a:rPr>
              <a:t> size;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solidFill>
                  <a:srgbClr val="000000"/>
                </a:solidFill>
                <a:latin typeface="Consolas" panose="020B0609020204030204" pitchFamily="49" charset="0"/>
              </a:rPr>
              <a:t> outstanding; </a:t>
            </a:r>
            <a:r>
              <a:rPr sz="1336" dirty="0">
                <a:latin typeface="Consolas" panose="020B0609020204030204" pitchFamily="49" charset="0"/>
              </a:rPr>
              <a:t>// how many FS sys calls are executing.</a:t>
            </a:r>
            <a:endParaRPr sz="133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solidFill>
                  <a:srgbClr val="000000"/>
                </a:solidFill>
                <a:latin typeface="Consolas" panose="020B0609020204030204" pitchFamily="49" charset="0"/>
              </a:rPr>
              <a:t> committing;  </a:t>
            </a:r>
            <a:r>
              <a:rPr sz="1336" dirty="0">
                <a:latin typeface="Consolas" panose="020B0609020204030204" pitchFamily="49" charset="0"/>
              </a:rPr>
              <a:t>// in commit(), please wait.</a:t>
            </a:r>
            <a:endParaRPr sz="133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336" dirty="0">
                <a:latin typeface="Consolas" panose="020B0609020204030204" pitchFamily="49" charset="0"/>
              </a:rPr>
              <a:t> dev;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  </a:t>
            </a: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336" dirty="0">
                <a:latin typeface="Consolas" panose="020B0609020204030204" pitchFamily="49" charset="0"/>
              </a:rPr>
              <a:t> </a:t>
            </a:r>
            <a:r>
              <a:rPr sz="1336" dirty="0" err="1">
                <a:latin typeface="Consolas" panose="020B0609020204030204" pitchFamily="49" charset="0"/>
              </a:rPr>
              <a:t>logheader</a:t>
            </a:r>
            <a:r>
              <a:rPr sz="1336" dirty="0">
                <a:latin typeface="Consolas" panose="020B0609020204030204" pitchFamily="49" charset="0"/>
              </a:rPr>
              <a:t> </a:t>
            </a:r>
            <a:r>
              <a:rPr sz="1336" dirty="0" err="1">
                <a:latin typeface="Consolas" panose="020B0609020204030204" pitchFamily="49" charset="0"/>
              </a:rPr>
              <a:t>lh</a:t>
            </a:r>
            <a:r>
              <a:rPr sz="133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>
                <a:latin typeface="Consolas" panose="020B0609020204030204" pitchFamily="49" charset="0"/>
              </a:rPr>
              <a:t>};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336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336" dirty="0">
                <a:latin typeface="Consolas" panose="020B0609020204030204" pitchFamily="49" charset="0"/>
              </a:rPr>
              <a:t> log </a:t>
            </a:r>
            <a:r>
              <a:rPr sz="1336" dirty="0" err="1">
                <a:latin typeface="Consolas" panose="020B0609020204030204" pitchFamily="49" charset="0"/>
              </a:rPr>
              <a:t>log</a:t>
            </a:r>
            <a:r>
              <a:rPr sz="1336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5082206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Beginning a Transaction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2717243" y="2255909"/>
            <a:ext cx="6176371" cy="357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// called at the start of each FS system call.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void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 err="1">
                <a:latin typeface="Consolas" panose="020B0609020204030204" pitchFamily="49" charset="0"/>
              </a:rPr>
              <a:t>begin_op</a:t>
            </a:r>
            <a:r>
              <a:rPr sz="1266" dirty="0">
                <a:latin typeface="Consolas" panose="020B0609020204030204" pitchFamily="49" charset="0"/>
              </a:rPr>
              <a:t>(</a:t>
            </a:r>
            <a:r>
              <a:rPr sz="1266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266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acquire(&amp;</a:t>
            </a:r>
            <a:r>
              <a:rPr sz="1266" dirty="0" err="1">
                <a:latin typeface="Consolas" panose="020B0609020204030204" pitchFamily="49" charset="0"/>
              </a:rPr>
              <a:t>log.lock</a:t>
            </a:r>
            <a:r>
              <a:rPr sz="126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266" dirty="0">
                <a:latin typeface="Consolas" panose="020B0609020204030204" pitchFamily="49" charset="0"/>
              </a:rPr>
              <a:t>while</a:t>
            </a: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sz="1266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266" dirty="0">
                <a:latin typeface="Consolas" panose="020B0609020204030204" pitchFamily="49" charset="0"/>
              </a:rPr>
              <a:t>(</a:t>
            </a:r>
            <a:r>
              <a:rPr sz="1266" dirty="0" err="1">
                <a:latin typeface="Consolas" panose="020B0609020204030204" pitchFamily="49" charset="0"/>
              </a:rPr>
              <a:t>log.committing</a:t>
            </a:r>
            <a:r>
              <a:rPr sz="1266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  sleep(&amp;log, &amp;</a:t>
            </a:r>
            <a:r>
              <a:rPr sz="1266" dirty="0" err="1">
                <a:latin typeface="Consolas" panose="020B0609020204030204" pitchFamily="49" charset="0"/>
              </a:rPr>
              <a:t>log.lock</a:t>
            </a:r>
            <a:r>
              <a:rPr sz="126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}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else</a:t>
            </a:r>
            <a:r>
              <a:rPr sz="1266" dirty="0">
                <a:latin typeface="Consolas" panose="020B0609020204030204" pitchFamily="49" charset="0"/>
              </a:rPr>
              <a:t>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266" dirty="0">
                <a:latin typeface="Consolas" panose="020B0609020204030204" pitchFamily="49" charset="0"/>
              </a:rPr>
              <a:t>(</a:t>
            </a:r>
            <a:r>
              <a:rPr sz="1266" dirty="0" err="1">
                <a:latin typeface="Consolas" panose="020B0609020204030204" pitchFamily="49" charset="0"/>
              </a:rPr>
              <a:t>log.lh.n</a:t>
            </a:r>
            <a:r>
              <a:rPr sz="1266" dirty="0">
                <a:latin typeface="Consolas" panose="020B0609020204030204" pitchFamily="49" charset="0"/>
              </a:rPr>
              <a:t> + (log.outstanding+</a:t>
            </a:r>
            <a:r>
              <a:rPr sz="1266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66" dirty="0">
                <a:latin typeface="Consolas" panose="020B0609020204030204" pitchFamily="49" charset="0"/>
              </a:rPr>
              <a:t>)*MAXOPBLOCKS &gt; LOGSIZE){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sz="1266" dirty="0">
                <a:latin typeface="Consolas" panose="020B0609020204030204" pitchFamily="49" charset="0"/>
              </a:rPr>
              <a:t>// this op might exhaust log space; wait for commit.</a:t>
            </a:r>
            <a:endParaRPr sz="12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  sleep(&amp;log, &amp;</a:t>
            </a:r>
            <a:r>
              <a:rPr sz="1266" dirty="0" err="1">
                <a:latin typeface="Consolas" panose="020B0609020204030204" pitchFamily="49" charset="0"/>
              </a:rPr>
              <a:t>log.lock</a:t>
            </a:r>
            <a:r>
              <a:rPr sz="126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}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else</a:t>
            </a:r>
            <a:r>
              <a:rPr sz="1266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  </a:t>
            </a:r>
            <a:r>
              <a:rPr sz="1266" dirty="0" err="1">
                <a:latin typeface="Consolas" panose="020B0609020204030204" pitchFamily="49" charset="0"/>
              </a:rPr>
              <a:t>log.outstanding</a:t>
            </a:r>
            <a:r>
              <a:rPr sz="1266" dirty="0">
                <a:latin typeface="Consolas" panose="020B0609020204030204" pitchFamily="49" charset="0"/>
              </a:rPr>
              <a:t> += </a:t>
            </a:r>
            <a:r>
              <a:rPr sz="1266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6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  release(&amp;</a:t>
            </a:r>
            <a:r>
              <a:rPr sz="1266" dirty="0" err="1">
                <a:latin typeface="Consolas" panose="020B0609020204030204" pitchFamily="49" charset="0"/>
              </a:rPr>
              <a:t>log.lock</a:t>
            </a:r>
            <a:r>
              <a:rPr sz="1266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  </a:t>
            </a:r>
            <a:r>
              <a:rPr sz="1266" dirty="0">
                <a:solidFill>
                  <a:srgbClr val="CE7924"/>
                </a:solidFill>
                <a:latin typeface="Consolas" panose="020B0609020204030204" pitchFamily="49" charset="0"/>
              </a:rPr>
              <a:t>break</a:t>
            </a:r>
            <a:r>
              <a:rPr sz="1266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266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280732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28403" y="88847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Writing to the Log</a:t>
            </a:r>
          </a:p>
        </p:txBody>
      </p:sp>
      <p:sp>
        <p:nvSpPr>
          <p:cNvPr id="251" name="Shape 251"/>
          <p:cNvSpPr/>
          <p:nvPr/>
        </p:nvSpPr>
        <p:spPr>
          <a:xfrm>
            <a:off x="3222598" y="1423757"/>
            <a:ext cx="6134693" cy="524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Caller has modified b-&gt;data and is done with the buffer.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Record the block number and pin in the cache with B_DIRTY.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commit()/</a:t>
            </a:r>
            <a:r>
              <a:rPr sz="1400" dirty="0" err="1">
                <a:latin typeface="Consolas" panose="020B0609020204030204" pitchFamily="49" charset="0"/>
              </a:rPr>
              <a:t>write_log</a:t>
            </a:r>
            <a:r>
              <a:rPr sz="1400" dirty="0">
                <a:latin typeface="Consolas" panose="020B0609020204030204" pitchFamily="49" charset="0"/>
              </a:rPr>
              <a:t>() will do the disk write.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void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log_write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*b)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 &gt;= LOGSIZE ||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 &gt;= </a:t>
            </a:r>
            <a:r>
              <a:rPr sz="1400" dirty="0" err="1">
                <a:latin typeface="Consolas" panose="020B0609020204030204" pitchFamily="49" charset="0"/>
              </a:rPr>
              <a:t>log.size</a:t>
            </a:r>
            <a:r>
              <a:rPr sz="1400" dirty="0">
                <a:latin typeface="Consolas" panose="020B0609020204030204" pitchFamily="49" charset="0"/>
              </a:rPr>
              <a:t> -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panic(</a:t>
            </a:r>
            <a:r>
              <a:rPr sz="1400" dirty="0">
                <a:latin typeface="Consolas" panose="020B0609020204030204" pitchFamily="49" charset="0"/>
              </a:rPr>
              <a:t>"too big a transaction"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log.outstanding</a:t>
            </a:r>
            <a:r>
              <a:rPr sz="1400" dirty="0">
                <a:latin typeface="Consolas" panose="020B0609020204030204" pitchFamily="49" charset="0"/>
              </a:rPr>
              <a:t> &lt;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panic(</a:t>
            </a:r>
            <a:r>
              <a:rPr sz="1400" dirty="0">
                <a:latin typeface="Consolas" panose="020B0609020204030204" pitchFamily="49" charset="0"/>
              </a:rPr>
              <a:t>"</a:t>
            </a:r>
            <a:r>
              <a:rPr sz="1400" dirty="0" err="1">
                <a:latin typeface="Consolas" panose="020B0609020204030204" pitchFamily="49" charset="0"/>
              </a:rPr>
              <a:t>log_write</a:t>
            </a:r>
            <a:r>
              <a:rPr sz="1400" dirty="0">
                <a:latin typeface="Consolas" panose="020B0609020204030204" pitchFamily="49" charset="0"/>
              </a:rPr>
              <a:t> outside of trans"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acquire(&amp;</a:t>
            </a:r>
            <a:r>
              <a:rPr sz="1400" dirty="0" err="1">
                <a:latin typeface="Consolas" panose="020B0609020204030204" pitchFamily="49" charset="0"/>
              </a:rPr>
              <a:t>log.lock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 &lt;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;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++)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log.lh.block</a:t>
            </a:r>
            <a:r>
              <a:rPr sz="1400" dirty="0">
                <a:latin typeface="Consolas" panose="020B0609020204030204" pitchFamily="49" charset="0"/>
              </a:rPr>
              <a:t>[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] == b-&gt;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)  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log </a:t>
            </a:r>
            <a:r>
              <a:rPr sz="1400" dirty="0" err="1">
                <a:solidFill>
                  <a:srgbClr val="5330E1"/>
                </a:solidFill>
                <a:latin typeface="Consolas" panose="020B0609020204030204" pitchFamily="49" charset="0"/>
              </a:rPr>
              <a:t>absorbtion</a:t>
            </a:r>
            <a:endParaRPr sz="1400" dirty="0">
              <a:solidFill>
                <a:srgbClr val="5330E1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break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log.lh.block</a:t>
            </a:r>
            <a:r>
              <a:rPr sz="1400" dirty="0">
                <a:latin typeface="Consolas" panose="020B0609020204030204" pitchFamily="49" charset="0"/>
              </a:rPr>
              <a:t>[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] = b-&gt;</a:t>
            </a:r>
            <a:r>
              <a:rPr sz="1400" dirty="0" err="1">
                <a:latin typeface="Consolas" panose="020B0609020204030204" pitchFamily="49" charset="0"/>
              </a:rPr>
              <a:t>blockno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 ==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++;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b-&gt;flags |= B_DIRTY;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prevent eviction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release(&amp;</a:t>
            </a:r>
            <a:r>
              <a:rPr sz="1400" dirty="0" err="1">
                <a:latin typeface="Consolas" panose="020B0609020204030204" pitchFamily="49" charset="0"/>
              </a:rPr>
              <a:t>log.lock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970818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394284" y="-72113"/>
            <a:ext cx="10058400" cy="1609344"/>
          </a:xfrm>
          <a:prstGeom prst="rect">
            <a:avLst/>
          </a:prstGeom>
        </p:spPr>
        <p:txBody>
          <a:bodyPr/>
          <a:lstStyle/>
          <a:p>
            <a:r>
              <a:rPr dirty="0"/>
              <a:t>Ending a Transaction</a:t>
            </a:r>
          </a:p>
        </p:txBody>
      </p:sp>
      <p:sp>
        <p:nvSpPr>
          <p:cNvPr id="254" name="Shape 254"/>
          <p:cNvSpPr/>
          <p:nvPr/>
        </p:nvSpPr>
        <p:spPr>
          <a:xfrm>
            <a:off x="3838381" y="1125272"/>
            <a:ext cx="4744890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// called at the end of each FS system call.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// commits if this was the last outstanding operation.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void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 err="1">
                <a:latin typeface="Consolas" panose="020B0609020204030204" pitchFamily="49" charset="0"/>
              </a:rPr>
              <a:t>end_op</a:t>
            </a:r>
            <a:r>
              <a:rPr sz="1200" dirty="0">
                <a:latin typeface="Consolas" panose="020B0609020204030204" pitchFamily="49" charset="0"/>
              </a:rPr>
              <a:t>(</a:t>
            </a:r>
            <a:r>
              <a:rPr sz="12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2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200" dirty="0">
                <a:latin typeface="Consolas" panose="020B0609020204030204" pitchFamily="49" charset="0"/>
              </a:rPr>
              <a:t> </a:t>
            </a:r>
            <a:r>
              <a:rPr sz="1200" dirty="0" err="1">
                <a:latin typeface="Consolas" panose="020B0609020204030204" pitchFamily="49" charset="0"/>
              </a:rPr>
              <a:t>do_commit</a:t>
            </a:r>
            <a:r>
              <a:rPr sz="1200" dirty="0">
                <a:latin typeface="Consolas" panose="020B0609020204030204" pitchFamily="49" charset="0"/>
              </a:rPr>
              <a:t> 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acquire(&amp;</a:t>
            </a:r>
            <a:r>
              <a:rPr sz="1200" dirty="0" err="1">
                <a:latin typeface="Consolas" panose="020B0609020204030204" pitchFamily="49" charset="0"/>
              </a:rPr>
              <a:t>log.lock</a:t>
            </a:r>
            <a:r>
              <a:rPr sz="12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 err="1">
                <a:latin typeface="Consolas" panose="020B0609020204030204" pitchFamily="49" charset="0"/>
              </a:rPr>
              <a:t>log.outstanding</a:t>
            </a:r>
            <a:r>
              <a:rPr sz="1200" dirty="0">
                <a:latin typeface="Consolas" panose="020B0609020204030204" pitchFamily="49" charset="0"/>
              </a:rPr>
              <a:t> -=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200" dirty="0">
                <a:latin typeface="Consolas" panose="020B0609020204030204" pitchFamily="49" charset="0"/>
              </a:rPr>
              <a:t>(</a:t>
            </a:r>
            <a:r>
              <a:rPr sz="1200" dirty="0" err="1">
                <a:latin typeface="Consolas" panose="020B0609020204030204" pitchFamily="49" charset="0"/>
              </a:rPr>
              <a:t>log.committing</a:t>
            </a:r>
            <a:r>
              <a:rPr sz="12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panic(</a:t>
            </a:r>
            <a:r>
              <a:rPr sz="1200" dirty="0">
                <a:latin typeface="Consolas" panose="020B0609020204030204" pitchFamily="49" charset="0"/>
              </a:rPr>
              <a:t>"</a:t>
            </a:r>
            <a:r>
              <a:rPr sz="1200" dirty="0" err="1">
                <a:latin typeface="Consolas" panose="020B0609020204030204" pitchFamily="49" charset="0"/>
              </a:rPr>
              <a:t>log.committing</a:t>
            </a:r>
            <a:r>
              <a:rPr sz="1200" dirty="0">
                <a:latin typeface="Consolas" panose="020B0609020204030204" pitchFamily="49" charset="0"/>
              </a:rPr>
              <a:t>"</a:t>
            </a: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200" dirty="0">
                <a:latin typeface="Consolas" panose="020B0609020204030204" pitchFamily="49" charset="0"/>
              </a:rPr>
              <a:t>(</a:t>
            </a:r>
            <a:r>
              <a:rPr sz="1200" dirty="0" err="1">
                <a:latin typeface="Consolas" panose="020B0609020204030204" pitchFamily="49" charset="0"/>
              </a:rPr>
              <a:t>log.outstanding</a:t>
            </a:r>
            <a:r>
              <a:rPr sz="1200" dirty="0">
                <a:latin typeface="Consolas" panose="020B0609020204030204" pitchFamily="49" charset="0"/>
              </a:rPr>
              <a:t> ==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2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</a:t>
            </a:r>
            <a:r>
              <a:rPr sz="1200" dirty="0" err="1">
                <a:latin typeface="Consolas" panose="020B0609020204030204" pitchFamily="49" charset="0"/>
              </a:rPr>
              <a:t>do_commit</a:t>
            </a:r>
            <a:r>
              <a:rPr sz="1200" dirty="0">
                <a:latin typeface="Consolas" panose="020B0609020204030204" pitchFamily="49" charset="0"/>
              </a:rPr>
              <a:t> 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</a:t>
            </a:r>
            <a:r>
              <a:rPr sz="1200" dirty="0" err="1">
                <a:latin typeface="Consolas" panose="020B0609020204030204" pitchFamily="49" charset="0"/>
              </a:rPr>
              <a:t>log.committing</a:t>
            </a:r>
            <a:r>
              <a:rPr sz="1200" dirty="0">
                <a:latin typeface="Consolas" panose="020B0609020204030204" pitchFamily="49" charset="0"/>
              </a:rPr>
              <a:t> 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} </a:t>
            </a:r>
            <a:r>
              <a:rPr sz="1200" dirty="0">
                <a:solidFill>
                  <a:srgbClr val="CE7924"/>
                </a:solidFill>
                <a:latin typeface="Consolas" panose="020B0609020204030204" pitchFamily="49" charset="0"/>
              </a:rPr>
              <a:t>else</a:t>
            </a:r>
            <a:r>
              <a:rPr sz="1200" dirty="0">
                <a:latin typeface="Consolas" panose="020B0609020204030204" pitchFamily="49" charset="0"/>
              </a:rPr>
              <a:t>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200" dirty="0">
                <a:latin typeface="Consolas" panose="020B0609020204030204" pitchFamily="49" charset="0"/>
              </a:rPr>
              <a:t>// </a:t>
            </a:r>
            <a:r>
              <a:rPr sz="1200" dirty="0" err="1">
                <a:latin typeface="Consolas" panose="020B0609020204030204" pitchFamily="49" charset="0"/>
              </a:rPr>
              <a:t>begin_op</a:t>
            </a:r>
            <a:r>
              <a:rPr sz="1200" dirty="0">
                <a:latin typeface="Consolas" panose="020B0609020204030204" pitchFamily="49" charset="0"/>
              </a:rPr>
              <a:t>() may be waiting for log space.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wakeup(&amp;log);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release(&amp;</a:t>
            </a:r>
            <a:r>
              <a:rPr sz="1200" dirty="0" err="1">
                <a:latin typeface="Consolas" panose="020B0609020204030204" pitchFamily="49" charset="0"/>
              </a:rPr>
              <a:t>log.lock</a:t>
            </a:r>
            <a:r>
              <a:rPr sz="12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</a:t>
            </a:r>
            <a:r>
              <a:rPr sz="12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200" dirty="0">
                <a:latin typeface="Consolas" panose="020B0609020204030204" pitchFamily="49" charset="0"/>
              </a:rPr>
              <a:t>(</a:t>
            </a:r>
            <a:r>
              <a:rPr sz="1200" dirty="0" err="1">
                <a:latin typeface="Consolas" panose="020B0609020204030204" pitchFamily="49" charset="0"/>
              </a:rPr>
              <a:t>do_commit</a:t>
            </a:r>
            <a:r>
              <a:rPr sz="1200" dirty="0">
                <a:latin typeface="Consolas" panose="020B0609020204030204" pitchFamily="49" charset="0"/>
              </a:rPr>
              <a:t>){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200" dirty="0">
                <a:latin typeface="Consolas" panose="020B0609020204030204" pitchFamily="49" charset="0"/>
              </a:rPr>
              <a:t>// call commit w/o holding locks, since not allowed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200" dirty="0">
                <a:latin typeface="Consolas" panose="020B0609020204030204" pitchFamily="49" charset="0"/>
              </a:rPr>
              <a:t>// to sleep with locks.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commit();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acquire(&amp;</a:t>
            </a:r>
            <a:r>
              <a:rPr sz="1200" dirty="0" err="1">
                <a:latin typeface="Consolas" panose="020B0609020204030204" pitchFamily="49" charset="0"/>
              </a:rPr>
              <a:t>log.lock</a:t>
            </a:r>
            <a:r>
              <a:rPr sz="12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</a:t>
            </a:r>
            <a:r>
              <a:rPr sz="1200" dirty="0" err="1">
                <a:latin typeface="Consolas" panose="020B0609020204030204" pitchFamily="49" charset="0"/>
              </a:rPr>
              <a:t>log.committing</a:t>
            </a:r>
            <a:r>
              <a:rPr sz="1200" dirty="0">
                <a:latin typeface="Consolas" panose="020B0609020204030204" pitchFamily="49" charset="0"/>
              </a:rPr>
              <a:t> = </a:t>
            </a:r>
            <a:r>
              <a:rPr sz="12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2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wakeup(&amp;log);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  release(&amp;</a:t>
            </a:r>
            <a:r>
              <a:rPr sz="1200" dirty="0" err="1">
                <a:latin typeface="Consolas" panose="020B0609020204030204" pitchFamily="49" charset="0"/>
              </a:rPr>
              <a:t>log.lock</a:t>
            </a:r>
            <a:r>
              <a:rPr sz="12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948453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</a:t>
            </a:r>
          </a:p>
        </p:txBody>
      </p:sp>
      <p:sp>
        <p:nvSpPr>
          <p:cNvPr id="257" name="Shape 257"/>
          <p:cNvSpPr/>
          <p:nvPr/>
        </p:nvSpPr>
        <p:spPr>
          <a:xfrm>
            <a:off x="2787132" y="2654864"/>
            <a:ext cx="7141379" cy="2780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static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00" dirty="0">
                <a:latin typeface="Consolas" panose="020B0609020204030204" pitchFamily="49" charset="0"/>
              </a:rPr>
              <a:t>void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commit()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>
                <a:solidFill>
                  <a:srgbClr val="CE7924"/>
                </a:solidFill>
                <a:latin typeface="Consolas" panose="020B0609020204030204" pitchFamily="49" charset="0"/>
              </a:rPr>
              <a:t>if</a:t>
            </a:r>
            <a:r>
              <a:rPr sz="1600" dirty="0">
                <a:latin typeface="Consolas" panose="020B0609020204030204" pitchFamily="49" charset="0"/>
              </a:rPr>
              <a:t> (</a:t>
            </a:r>
            <a:r>
              <a:rPr sz="1600" dirty="0" err="1">
                <a:latin typeface="Consolas" panose="020B0609020204030204" pitchFamily="49" charset="0"/>
              </a:rPr>
              <a:t>log.lh.n</a:t>
            </a:r>
            <a:r>
              <a:rPr sz="1600" dirty="0">
                <a:latin typeface="Consolas" panose="020B0609020204030204" pitchFamily="49" charset="0"/>
              </a:rPr>
              <a:t> &gt;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write_log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sz="1600" dirty="0">
                <a:latin typeface="Consolas" panose="020B0609020204030204" pitchFamily="49" charset="0"/>
              </a:rPr>
              <a:t>// Write modified blocks from cache to log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write_head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sz="1600" dirty="0">
                <a:latin typeface="Consolas" panose="020B0609020204030204" pitchFamily="49" charset="0"/>
              </a:rPr>
              <a:t>// Write header to disk -- the real commit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install_trans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sz="1600" dirty="0">
                <a:latin typeface="Consolas" panose="020B0609020204030204" pitchFamily="49" charset="0"/>
              </a:rPr>
              <a:t>// Now install writes to home locations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  </a:t>
            </a:r>
            <a:r>
              <a:rPr sz="1600" dirty="0" err="1">
                <a:latin typeface="Consolas" panose="020B0609020204030204" pitchFamily="49" charset="0"/>
              </a:rPr>
              <a:t>log.lh.n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write_head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sz="1600" dirty="0">
                <a:latin typeface="Consolas" panose="020B0609020204030204" pitchFamily="49" charset="0"/>
              </a:rPr>
              <a:t>// Erase the transaction from the log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578177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write_log</a:t>
            </a:r>
          </a:p>
        </p:txBody>
      </p:sp>
      <p:sp>
        <p:nvSpPr>
          <p:cNvPr id="260" name="Shape 260"/>
          <p:cNvSpPr/>
          <p:nvPr/>
        </p:nvSpPr>
        <p:spPr>
          <a:xfrm>
            <a:off x="2475316" y="2393254"/>
            <a:ext cx="7327327" cy="330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Copy modified blocks from cache to log.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static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>
                <a:latin typeface="Consolas" panose="020B0609020204030204" pitchFamily="49" charset="0"/>
              </a:rPr>
              <a:t>void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write_log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400" dirty="0">
                <a:latin typeface="Consolas" panose="020B0609020204030204" pitchFamily="49" charset="0"/>
              </a:rPr>
              <a:t> tail;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 (tail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 tail &lt;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; tail++)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*to = bread(</a:t>
            </a:r>
            <a:r>
              <a:rPr sz="1400" dirty="0" err="1">
                <a:latin typeface="Consolas" panose="020B0609020204030204" pitchFamily="49" charset="0"/>
              </a:rPr>
              <a:t>log.dev</a:t>
            </a:r>
            <a:r>
              <a:rPr sz="1400" dirty="0">
                <a:latin typeface="Consolas" panose="020B0609020204030204" pitchFamily="49" charset="0"/>
              </a:rPr>
              <a:t>, log.start+tail+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400" dirty="0">
                <a:latin typeface="Consolas" panose="020B0609020204030204" pitchFamily="49" charset="0"/>
              </a:rPr>
              <a:t>);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log block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*from = bread(</a:t>
            </a:r>
            <a:r>
              <a:rPr sz="1400" dirty="0" err="1">
                <a:latin typeface="Consolas" panose="020B0609020204030204" pitchFamily="49" charset="0"/>
              </a:rPr>
              <a:t>log.dev</a:t>
            </a:r>
            <a:r>
              <a:rPr sz="1400" dirty="0">
                <a:latin typeface="Consolas" panose="020B0609020204030204" pitchFamily="49" charset="0"/>
              </a:rPr>
              <a:t>, </a:t>
            </a:r>
            <a:r>
              <a:rPr sz="1400" dirty="0" err="1">
                <a:latin typeface="Consolas" panose="020B0609020204030204" pitchFamily="49" charset="0"/>
              </a:rPr>
              <a:t>log.lh.block</a:t>
            </a:r>
            <a:r>
              <a:rPr sz="1400" dirty="0">
                <a:latin typeface="Consolas" panose="020B0609020204030204" pitchFamily="49" charset="0"/>
              </a:rPr>
              <a:t>[tail]);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cache block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memmove</a:t>
            </a:r>
            <a:r>
              <a:rPr sz="1400" dirty="0">
                <a:latin typeface="Consolas" panose="020B0609020204030204" pitchFamily="49" charset="0"/>
              </a:rPr>
              <a:t>(to-&gt;data, from-&gt;data, BSIZE);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bwrite</a:t>
            </a:r>
            <a:r>
              <a:rPr sz="1400" dirty="0">
                <a:latin typeface="Consolas" panose="020B0609020204030204" pitchFamily="49" charset="0"/>
              </a:rPr>
              <a:t>(to); 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write the log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brelse</a:t>
            </a:r>
            <a:r>
              <a:rPr sz="1400" dirty="0">
                <a:latin typeface="Consolas" panose="020B0609020204030204" pitchFamily="49" charset="0"/>
              </a:rPr>
              <a:t>(from);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brelse</a:t>
            </a:r>
            <a:r>
              <a:rPr sz="1400" dirty="0">
                <a:latin typeface="Consolas" panose="020B0609020204030204" pitchFamily="49" charset="0"/>
              </a:rPr>
              <a:t>(to);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032449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write_head</a:t>
            </a:r>
          </a:p>
        </p:txBody>
      </p:sp>
      <p:sp>
        <p:nvSpPr>
          <p:cNvPr id="263" name="Shape 263"/>
          <p:cNvSpPr/>
          <p:nvPr/>
        </p:nvSpPr>
        <p:spPr>
          <a:xfrm>
            <a:off x="3042498" y="2285532"/>
            <a:ext cx="5836534" cy="351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Write in-memory log header to disk.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This is the true point at which the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current transaction commits.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static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>
                <a:latin typeface="Consolas" panose="020B0609020204030204" pitchFamily="49" charset="0"/>
              </a:rPr>
              <a:t>void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write_head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= bread(</a:t>
            </a:r>
            <a:r>
              <a:rPr sz="1400" dirty="0" err="1">
                <a:latin typeface="Consolas" panose="020B0609020204030204" pitchFamily="49" charset="0"/>
              </a:rPr>
              <a:t>log.dev</a:t>
            </a:r>
            <a:r>
              <a:rPr sz="1400" dirty="0">
                <a:latin typeface="Consolas" panose="020B0609020204030204" pitchFamily="49" charset="0"/>
              </a:rPr>
              <a:t>, </a:t>
            </a:r>
            <a:r>
              <a:rPr sz="1400" dirty="0" err="1">
                <a:latin typeface="Consolas" panose="020B0609020204030204" pitchFamily="49" charset="0"/>
              </a:rPr>
              <a:t>log.start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logheader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hb</a:t>
            </a:r>
            <a:r>
              <a:rPr sz="1400" dirty="0">
                <a:latin typeface="Consolas" panose="020B0609020204030204" pitchFamily="49" charset="0"/>
              </a:rPr>
              <a:t> = (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logheader</a:t>
            </a:r>
            <a:r>
              <a:rPr sz="1400" dirty="0">
                <a:latin typeface="Consolas" panose="020B0609020204030204" pitchFamily="49" charset="0"/>
              </a:rPr>
              <a:t> *) (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-&gt;data);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hb</a:t>
            </a:r>
            <a:r>
              <a:rPr sz="1400" dirty="0">
                <a:latin typeface="Consolas" panose="020B0609020204030204" pitchFamily="49" charset="0"/>
              </a:rPr>
              <a:t>-&gt;n =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 (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 &lt;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; 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++)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hb</a:t>
            </a:r>
            <a:r>
              <a:rPr sz="1400" dirty="0">
                <a:latin typeface="Consolas" panose="020B0609020204030204" pitchFamily="49" charset="0"/>
              </a:rPr>
              <a:t>-&gt;block[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] = </a:t>
            </a:r>
            <a:r>
              <a:rPr sz="1400" dirty="0" err="1">
                <a:latin typeface="Consolas" panose="020B0609020204030204" pitchFamily="49" charset="0"/>
              </a:rPr>
              <a:t>log.lh.block</a:t>
            </a:r>
            <a:r>
              <a:rPr sz="1400" dirty="0">
                <a:latin typeface="Consolas" panose="020B0609020204030204" pitchFamily="49" charset="0"/>
              </a:rPr>
              <a:t>[</a:t>
            </a:r>
            <a:r>
              <a:rPr sz="1400" dirty="0" err="1">
                <a:latin typeface="Consolas" panose="020B0609020204030204" pitchFamily="49" charset="0"/>
              </a:rPr>
              <a:t>i</a:t>
            </a:r>
            <a:r>
              <a:rPr sz="1400" dirty="0">
                <a:latin typeface="Consolas" panose="020B0609020204030204" pitchFamily="49" charset="0"/>
              </a:rPr>
              <a:t>];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bwrite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latin typeface="Consolas" panose="020B0609020204030204" pitchFamily="49" charset="0"/>
              </a:rPr>
              <a:t>brelse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198247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install_trans</a:t>
            </a:r>
          </a:p>
        </p:txBody>
      </p:sp>
      <p:sp>
        <p:nvSpPr>
          <p:cNvPr id="266" name="Shape 266"/>
          <p:cNvSpPr/>
          <p:nvPr/>
        </p:nvSpPr>
        <p:spPr>
          <a:xfrm>
            <a:off x="2225327" y="2393254"/>
            <a:ext cx="7426713" cy="330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// Copy committed blocks from log to their home location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static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400" dirty="0">
                <a:latin typeface="Consolas" panose="020B0609020204030204" pitchFamily="49" charset="0"/>
              </a:rPr>
              <a:t>void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 err="1">
                <a:latin typeface="Consolas" panose="020B0609020204030204" pitchFamily="49" charset="0"/>
              </a:rPr>
              <a:t>install_trans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4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int</a:t>
            </a:r>
            <a:r>
              <a:rPr sz="1400" dirty="0">
                <a:latin typeface="Consolas" panose="020B0609020204030204" pitchFamily="49" charset="0"/>
              </a:rPr>
              <a:t> tail;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endParaRPr sz="1400" dirty="0"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</a:t>
            </a:r>
            <a:r>
              <a:rPr sz="1400" dirty="0">
                <a:solidFill>
                  <a:srgbClr val="CE7924"/>
                </a:solidFill>
                <a:latin typeface="Consolas" panose="020B0609020204030204" pitchFamily="49" charset="0"/>
              </a:rPr>
              <a:t>for</a:t>
            </a:r>
            <a:r>
              <a:rPr sz="1400" dirty="0">
                <a:latin typeface="Consolas" panose="020B0609020204030204" pitchFamily="49" charset="0"/>
              </a:rPr>
              <a:t> (tail = 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400" dirty="0">
                <a:latin typeface="Consolas" panose="020B0609020204030204" pitchFamily="49" charset="0"/>
              </a:rPr>
              <a:t>; tail &lt; </a:t>
            </a:r>
            <a:r>
              <a:rPr sz="1400" dirty="0" err="1">
                <a:latin typeface="Consolas" panose="020B0609020204030204" pitchFamily="49" charset="0"/>
              </a:rPr>
              <a:t>log.lh.n</a:t>
            </a:r>
            <a:r>
              <a:rPr sz="1400" dirty="0">
                <a:latin typeface="Consolas" panose="020B0609020204030204" pitchFamily="49" charset="0"/>
              </a:rPr>
              <a:t>; tail++)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lbuf</a:t>
            </a:r>
            <a:r>
              <a:rPr sz="1400" dirty="0">
                <a:latin typeface="Consolas" panose="020B0609020204030204" pitchFamily="49" charset="0"/>
              </a:rPr>
              <a:t> = bread(</a:t>
            </a:r>
            <a:r>
              <a:rPr sz="1400" dirty="0" err="1">
                <a:latin typeface="Consolas" panose="020B0609020204030204" pitchFamily="49" charset="0"/>
              </a:rPr>
              <a:t>log.dev</a:t>
            </a:r>
            <a:r>
              <a:rPr sz="1400" dirty="0">
                <a:latin typeface="Consolas" panose="020B0609020204030204" pitchFamily="49" charset="0"/>
              </a:rPr>
              <a:t>, log.start+tail+</a:t>
            </a:r>
            <a:r>
              <a:rPr sz="1400" dirty="0">
                <a:solidFill>
                  <a:srgbClr val="C33720"/>
                </a:solidFill>
                <a:latin typeface="Consolas" panose="020B0609020204030204" pitchFamily="49" charset="0"/>
              </a:rPr>
              <a:t>1</a:t>
            </a:r>
            <a:r>
              <a:rPr sz="1400" dirty="0">
                <a:latin typeface="Consolas" panose="020B0609020204030204" pitchFamily="49" charset="0"/>
              </a:rPr>
              <a:t>);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read log block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solidFill>
                  <a:srgbClr val="34BD26"/>
                </a:solidFill>
                <a:latin typeface="Consolas" panose="020B0609020204030204" pitchFamily="49" charset="0"/>
              </a:rPr>
              <a:t>struct</a:t>
            </a:r>
            <a:r>
              <a:rPr sz="1400" dirty="0">
                <a:latin typeface="Consolas" panose="020B0609020204030204" pitchFamily="49" charset="0"/>
              </a:rPr>
              <a:t> </a:t>
            </a:r>
            <a:r>
              <a:rPr sz="1400" dirty="0" err="1">
                <a:latin typeface="Consolas" panose="020B0609020204030204" pitchFamily="49" charset="0"/>
              </a:rPr>
              <a:t>buf</a:t>
            </a:r>
            <a:r>
              <a:rPr sz="1400" dirty="0">
                <a:latin typeface="Consolas" panose="020B0609020204030204" pitchFamily="49" charset="0"/>
              </a:rPr>
              <a:t> *</a:t>
            </a:r>
            <a:r>
              <a:rPr sz="1400" dirty="0" err="1">
                <a:latin typeface="Consolas" panose="020B0609020204030204" pitchFamily="49" charset="0"/>
              </a:rPr>
              <a:t>dbuf</a:t>
            </a:r>
            <a:r>
              <a:rPr sz="1400" dirty="0">
                <a:latin typeface="Consolas" panose="020B0609020204030204" pitchFamily="49" charset="0"/>
              </a:rPr>
              <a:t> = bread(</a:t>
            </a:r>
            <a:r>
              <a:rPr sz="1400" dirty="0" err="1">
                <a:latin typeface="Consolas" panose="020B0609020204030204" pitchFamily="49" charset="0"/>
              </a:rPr>
              <a:t>log.dev</a:t>
            </a:r>
            <a:r>
              <a:rPr sz="1400" dirty="0">
                <a:latin typeface="Consolas" panose="020B0609020204030204" pitchFamily="49" charset="0"/>
              </a:rPr>
              <a:t>, </a:t>
            </a:r>
            <a:r>
              <a:rPr sz="1400" dirty="0" err="1">
                <a:latin typeface="Consolas" panose="020B0609020204030204" pitchFamily="49" charset="0"/>
              </a:rPr>
              <a:t>log.lh.block</a:t>
            </a:r>
            <a:r>
              <a:rPr sz="1400" dirty="0">
                <a:latin typeface="Consolas" panose="020B0609020204030204" pitchFamily="49" charset="0"/>
              </a:rPr>
              <a:t>[tail]);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read </a:t>
            </a:r>
            <a:r>
              <a:rPr sz="1400" dirty="0" err="1">
                <a:solidFill>
                  <a:srgbClr val="5330E1"/>
                </a:solidFill>
                <a:latin typeface="Consolas" panose="020B0609020204030204" pitchFamily="49" charset="0"/>
              </a:rPr>
              <a:t>dst</a:t>
            </a:r>
            <a:endParaRPr sz="1400" dirty="0">
              <a:solidFill>
                <a:srgbClr val="5330E1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memmove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dbuf</a:t>
            </a:r>
            <a:r>
              <a:rPr sz="1400" dirty="0">
                <a:latin typeface="Consolas" panose="020B0609020204030204" pitchFamily="49" charset="0"/>
              </a:rPr>
              <a:t>-&gt;data, </a:t>
            </a:r>
            <a:r>
              <a:rPr sz="1400" dirty="0" err="1">
                <a:latin typeface="Consolas" panose="020B0609020204030204" pitchFamily="49" charset="0"/>
              </a:rPr>
              <a:t>lbuf</a:t>
            </a:r>
            <a:r>
              <a:rPr sz="1400" dirty="0">
                <a:latin typeface="Consolas" panose="020B0609020204030204" pitchFamily="49" charset="0"/>
              </a:rPr>
              <a:t>-&gt;data, BSIZE);  </a:t>
            </a:r>
            <a:r>
              <a:rPr sz="1400" dirty="0">
                <a:solidFill>
                  <a:srgbClr val="5330E1"/>
                </a:solidFill>
                <a:latin typeface="Consolas" panose="020B0609020204030204" pitchFamily="49" charset="0"/>
              </a:rPr>
              <a:t>// copy block to </a:t>
            </a:r>
            <a:r>
              <a:rPr sz="1400" dirty="0" err="1">
                <a:solidFill>
                  <a:srgbClr val="5330E1"/>
                </a:solidFill>
                <a:latin typeface="Consolas" panose="020B0609020204030204" pitchFamily="49" charset="0"/>
              </a:rPr>
              <a:t>dst</a:t>
            </a:r>
            <a:endParaRPr sz="1400" dirty="0">
              <a:solidFill>
                <a:srgbClr val="5330E1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bwrite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dbuf</a:t>
            </a:r>
            <a:r>
              <a:rPr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sz="1400" dirty="0">
                <a:latin typeface="Consolas" panose="020B0609020204030204" pitchFamily="49" charset="0"/>
              </a:rPr>
              <a:t>// write </a:t>
            </a:r>
            <a:r>
              <a:rPr sz="1400" dirty="0" err="1">
                <a:latin typeface="Consolas" panose="020B0609020204030204" pitchFamily="49" charset="0"/>
              </a:rPr>
              <a:t>dst</a:t>
            </a:r>
            <a:r>
              <a:rPr sz="1400" dirty="0">
                <a:latin typeface="Consolas" panose="020B0609020204030204" pitchFamily="49" charset="0"/>
              </a:rPr>
              <a:t> to disk</a:t>
            </a:r>
            <a:endParaRPr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brelse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lbuf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  </a:t>
            </a:r>
            <a:r>
              <a:rPr sz="1400" dirty="0" err="1">
                <a:latin typeface="Consolas" panose="020B0609020204030204" pitchFamily="49" charset="0"/>
              </a:rPr>
              <a:t>brelse</a:t>
            </a:r>
            <a:r>
              <a:rPr sz="1400" dirty="0">
                <a:latin typeface="Consolas" panose="020B0609020204030204" pitchFamily="49" charset="0"/>
              </a:rPr>
              <a:t>(</a:t>
            </a:r>
            <a:r>
              <a:rPr sz="1400" dirty="0" err="1">
                <a:latin typeface="Consolas" panose="020B0609020204030204" pitchFamily="49" charset="0"/>
              </a:rPr>
              <a:t>dbuf</a:t>
            </a:r>
            <a:r>
              <a:rPr sz="1400" dirty="0">
                <a:latin typeface="Consolas" panose="020B0609020204030204" pitchFamily="49" charset="0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  }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173482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Crash Recovery</a:t>
            </a:r>
          </a:p>
        </p:txBody>
      </p:sp>
      <p:sp>
        <p:nvSpPr>
          <p:cNvPr id="269" name="Shape 269"/>
          <p:cNvSpPr/>
          <p:nvPr/>
        </p:nvSpPr>
        <p:spPr>
          <a:xfrm>
            <a:off x="2781756" y="3024196"/>
            <a:ext cx="6468117" cy="20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static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sz="1600" dirty="0">
                <a:latin typeface="Consolas" panose="020B0609020204030204" pitchFamily="49" charset="0"/>
              </a:rPr>
              <a:t>void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latin typeface="Consolas" panose="020B0609020204030204" pitchFamily="49" charset="0"/>
              </a:rPr>
              <a:t>recover_from_log</a:t>
            </a:r>
            <a:r>
              <a:rPr sz="1600" dirty="0">
                <a:latin typeface="Consolas" panose="020B0609020204030204" pitchFamily="49" charset="0"/>
              </a:rPr>
              <a:t>(</a:t>
            </a:r>
            <a:r>
              <a:rPr sz="1600" dirty="0">
                <a:solidFill>
                  <a:srgbClr val="34BD26"/>
                </a:solidFill>
                <a:latin typeface="Consolas" panose="020B0609020204030204" pitchFamily="49" charset="0"/>
              </a:rPr>
              <a:t>void</a:t>
            </a:r>
            <a:r>
              <a:rPr sz="1600" dirty="0">
                <a:latin typeface="Consolas" panose="020B0609020204030204" pitchFamily="49" charset="0"/>
              </a:rPr>
              <a:t>)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read_head</a:t>
            </a:r>
            <a:r>
              <a:rPr sz="1600" dirty="0">
                <a:latin typeface="Consolas" panose="020B0609020204030204" pitchFamily="49" charset="0"/>
              </a:rPr>
              <a:t>();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solidFill>
                  <a:srgbClr val="53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install_trans</a:t>
            </a:r>
            <a:r>
              <a:rPr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sz="1600" dirty="0">
                <a:latin typeface="Consolas" panose="020B0609020204030204" pitchFamily="49" charset="0"/>
              </a:rPr>
              <a:t>// if committed, copy from log to disk</a:t>
            </a:r>
            <a:endParaRPr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log.lh.n</a:t>
            </a:r>
            <a:r>
              <a:rPr sz="1600" dirty="0">
                <a:latin typeface="Consolas" panose="020B0609020204030204" pitchFamily="49" charset="0"/>
              </a:rPr>
              <a:t> = </a:t>
            </a:r>
            <a:r>
              <a:rPr sz="1600" dirty="0">
                <a:solidFill>
                  <a:srgbClr val="C33720"/>
                </a:solidFill>
                <a:latin typeface="Consolas" panose="020B0609020204030204" pitchFamily="49" charset="0"/>
              </a:rPr>
              <a:t>0</a:t>
            </a:r>
            <a:r>
              <a:rPr sz="1600" dirty="0">
                <a:latin typeface="Consolas" panose="020B0609020204030204" pitchFamily="49" charset="0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  </a:t>
            </a:r>
            <a:r>
              <a:rPr sz="1600" dirty="0" err="1">
                <a:latin typeface="Consolas" panose="020B0609020204030204" pitchFamily="49" charset="0"/>
              </a:rPr>
              <a:t>write_head</a:t>
            </a:r>
            <a:r>
              <a:rPr sz="1600" dirty="0">
                <a:latin typeface="Consolas" panose="020B0609020204030204" pitchFamily="49" charset="0"/>
              </a:rPr>
              <a:t>(); </a:t>
            </a:r>
            <a:r>
              <a:rPr sz="1600" dirty="0">
                <a:solidFill>
                  <a:srgbClr val="5330E1"/>
                </a:solidFill>
                <a:latin typeface="Consolas" panose="020B0609020204030204" pitchFamily="49" charset="0"/>
              </a:rPr>
              <a:t>// clear the log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0" name="Shape 270"/>
          <p:cNvSpPr/>
          <p:nvPr/>
        </p:nvSpPr>
        <p:spPr>
          <a:xfrm>
            <a:off x="2745652" y="2661527"/>
            <a:ext cx="155805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Called from </a:t>
            </a:r>
            <a:r>
              <a:rPr sz="1266" dirty="0" err="1"/>
              <a:t>init_log</a:t>
            </a:r>
            <a:endParaRPr sz="1266" dirty="0"/>
          </a:p>
        </p:txBody>
      </p:sp>
    </p:spTree>
    <p:extLst>
      <p:ext uri="{BB962C8B-B14F-4D97-AF65-F5344CB8AC3E}">
        <p14:creationId xmlns:p14="http://schemas.microsoft.com/office/powerpoint/2010/main" val="297893508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33803</TotalTime>
  <Words>7820</Words>
  <Application>Microsoft Office PowerPoint</Application>
  <PresentationFormat>Widescreen</PresentationFormat>
  <Paragraphs>1067</Paragraphs>
  <Slides>118</Slides>
  <Notes>3</Notes>
  <HiddenSlides>23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Calibri</vt:lpstr>
      <vt:lpstr>Consolas</vt:lpstr>
      <vt:lpstr>Helvetica</vt:lpstr>
      <vt:lpstr>Helvetica Light</vt:lpstr>
      <vt:lpstr>Menlo</vt:lpstr>
      <vt:lpstr>Rockwell</vt:lpstr>
      <vt:lpstr>Rockwell Condensed</vt:lpstr>
      <vt:lpstr>Rockwell Extra Bold</vt:lpstr>
      <vt:lpstr>Wingdings</vt:lpstr>
      <vt:lpstr>Wood Type</vt:lpstr>
      <vt:lpstr>Lecture 10:   file systems</vt:lpstr>
      <vt:lpstr>This lecture</vt:lpstr>
      <vt:lpstr>Files and Filesystems</vt:lpstr>
      <vt:lpstr>Disk Access</vt:lpstr>
      <vt:lpstr>Files</vt:lpstr>
      <vt:lpstr>Naming</vt:lpstr>
      <vt:lpstr>Filesystem</vt:lpstr>
      <vt:lpstr>Structure of Files</vt:lpstr>
      <vt:lpstr>Identifying File Types</vt:lpstr>
      <vt:lpstr>Guessing with Magic</vt:lpstr>
      <vt:lpstr>"Openoffice Can't Print on Tuesdays"</vt:lpstr>
      <vt:lpstr>What Happened?</vt:lpstr>
      <vt:lpstr>File Associations as Metadata</vt:lpstr>
      <vt:lpstr>PowerPoint Presentation</vt:lpstr>
      <vt:lpstr>PowerPoint Presentation</vt:lpstr>
      <vt:lpstr>File Attributes</vt:lpstr>
      <vt:lpstr>Side Note: Timestamps</vt:lpstr>
      <vt:lpstr>File Operations</vt:lpstr>
      <vt:lpstr>This lecture</vt:lpstr>
      <vt:lpstr>Directories</vt:lpstr>
      <vt:lpstr>Hierarchical Directory Systems</vt:lpstr>
      <vt:lpstr>Paths</vt:lpstr>
      <vt:lpstr>Relative Paths</vt:lpstr>
      <vt:lpstr>Working Directory</vt:lpstr>
      <vt:lpstr>Directory Operations</vt:lpstr>
      <vt:lpstr>Special Files</vt:lpstr>
      <vt:lpstr>DOS Devices</vt:lpstr>
      <vt:lpstr>Mounting</vt:lpstr>
      <vt:lpstr>Questions</vt:lpstr>
      <vt:lpstr>This lecture</vt:lpstr>
      <vt:lpstr>Filesystem Layout on Disk</vt:lpstr>
      <vt:lpstr>File System Layout</vt:lpstr>
      <vt:lpstr>Example Superblock (xv6)</vt:lpstr>
      <vt:lpstr>Implementing Files</vt:lpstr>
      <vt:lpstr>Contiguous Layout</vt:lpstr>
      <vt:lpstr>Contiguous Layout</vt:lpstr>
      <vt:lpstr>Contiguous layout</vt:lpstr>
      <vt:lpstr>Contiguous Allocation</vt:lpstr>
      <vt:lpstr>Linked List Allocation</vt:lpstr>
      <vt:lpstr>Linked List Allocation</vt:lpstr>
      <vt:lpstr>Linked List Allocation</vt:lpstr>
      <vt:lpstr>Linked List Allocation (In-Memory)</vt:lpstr>
      <vt:lpstr>File allocation table (FAT)</vt:lpstr>
      <vt:lpstr>Disadvantages of FAT</vt:lpstr>
      <vt:lpstr>I-Nodes</vt:lpstr>
      <vt:lpstr>I-Nodes</vt:lpstr>
      <vt:lpstr>Implementing Directories</vt:lpstr>
      <vt:lpstr>Directory Design Decisions</vt:lpstr>
      <vt:lpstr>Attribute Storage</vt:lpstr>
      <vt:lpstr>Filename Storage</vt:lpstr>
      <vt:lpstr>Implementing Directories (2)</vt:lpstr>
      <vt:lpstr>Hard and Symbolic Links</vt:lpstr>
      <vt:lpstr>Hard and Symbolic Links</vt:lpstr>
      <vt:lpstr>Hard/Symlink Comparison</vt:lpstr>
      <vt:lpstr>Linking Pitfalls</vt:lpstr>
      <vt:lpstr>Write Performance Issues</vt:lpstr>
      <vt:lpstr>Log-Structured Filesystem</vt:lpstr>
      <vt:lpstr>Log-Structured Filesystem</vt:lpstr>
      <vt:lpstr>Log-Structured Filesystem</vt:lpstr>
      <vt:lpstr>Log-Structured Filesystem</vt:lpstr>
      <vt:lpstr>Journaling Filesystems</vt:lpstr>
      <vt:lpstr>Crashes and Inconsistency</vt:lpstr>
      <vt:lpstr>Idempotence</vt:lpstr>
      <vt:lpstr>Keeping Track of Free Space</vt:lpstr>
      <vt:lpstr>Free Space</vt:lpstr>
      <vt:lpstr>This lecture</vt:lpstr>
      <vt:lpstr>xv6 FS Design</vt:lpstr>
      <vt:lpstr>xv6 FS</vt:lpstr>
      <vt:lpstr>FS Layers</vt:lpstr>
      <vt:lpstr>The xv6 Superblock</vt:lpstr>
      <vt:lpstr>The Buffer Cache</vt:lpstr>
      <vt:lpstr>High-Level Interface</vt:lpstr>
      <vt:lpstr>Buffer Cache Structure</vt:lpstr>
      <vt:lpstr>Buffer Read/Write</vt:lpstr>
      <vt:lpstr>Buffer Cache Synchronization</vt:lpstr>
      <vt:lpstr>Buffer Cache Synchronization</vt:lpstr>
      <vt:lpstr>Buffer Cache Synchronization</vt:lpstr>
      <vt:lpstr>Buffer Cache Synchronization</vt:lpstr>
      <vt:lpstr>Buffer Caching</vt:lpstr>
      <vt:lpstr>LRU</vt:lpstr>
      <vt:lpstr>Not covered</vt:lpstr>
      <vt:lpstr>Releasing a Buffer</vt:lpstr>
      <vt:lpstr>Logging Layer</vt:lpstr>
      <vt:lpstr>Logging</vt:lpstr>
      <vt:lpstr>Log Layout</vt:lpstr>
      <vt:lpstr>Log Layout</vt:lpstr>
      <vt:lpstr>Committing</vt:lpstr>
      <vt:lpstr>Group Commit</vt:lpstr>
      <vt:lpstr>Logging Code</vt:lpstr>
      <vt:lpstr>Using Logging</vt:lpstr>
      <vt:lpstr>Logging Structures</vt:lpstr>
      <vt:lpstr>Beginning a Transaction</vt:lpstr>
      <vt:lpstr>Writing to the Log</vt:lpstr>
      <vt:lpstr>Ending a Transaction</vt:lpstr>
      <vt:lpstr>Commit</vt:lpstr>
      <vt:lpstr>write_log</vt:lpstr>
      <vt:lpstr>write_head</vt:lpstr>
      <vt:lpstr>install_trans</vt:lpstr>
      <vt:lpstr>Crash Recovery</vt:lpstr>
      <vt:lpstr>i-node Layer</vt:lpstr>
      <vt:lpstr>i-node Interface</vt:lpstr>
      <vt:lpstr>i-node Structures</vt:lpstr>
      <vt:lpstr>i-node Creation</vt:lpstr>
      <vt:lpstr>i-node Creation Code</vt:lpstr>
      <vt:lpstr>File Creation</vt:lpstr>
      <vt:lpstr>File Creation</vt:lpstr>
      <vt:lpstr>iget</vt:lpstr>
      <vt:lpstr>iput</vt:lpstr>
      <vt:lpstr>ilock</vt:lpstr>
      <vt:lpstr>iupdate</vt:lpstr>
      <vt:lpstr>iunlock</vt:lpstr>
      <vt:lpstr>i-node Content</vt:lpstr>
      <vt:lpstr>i-node Content</vt:lpstr>
      <vt:lpstr>ext3 i-nodes</vt:lpstr>
      <vt:lpstr>xv6 Directories</vt:lpstr>
      <vt:lpstr>Directory Lookup</vt:lpstr>
      <vt:lpstr>Avoiding Deadlock</vt:lpstr>
      <vt:lpstr>Real World Filesystems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Sandoval</dc:creator>
  <cp:lastModifiedBy>7fycf2@studentoffice.net</cp:lastModifiedBy>
  <cp:revision>254</cp:revision>
  <cp:lastPrinted>2016-11-28T18:55:45Z</cp:lastPrinted>
  <dcterms:created xsi:type="dcterms:W3CDTF">2016-10-11T22:18:57Z</dcterms:created>
  <dcterms:modified xsi:type="dcterms:W3CDTF">2018-04-26T03:11:01Z</dcterms:modified>
</cp:coreProperties>
</file>