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5" r:id="rId4"/>
    <p:sldId id="268" r:id="rId5"/>
    <p:sldId id="257" r:id="rId6"/>
    <p:sldId id="267" r:id="rId7"/>
    <p:sldId id="262" r:id="rId8"/>
    <p:sldId id="270" r:id="rId9"/>
    <p:sldId id="272" r:id="rId10"/>
    <p:sldId id="263" r:id="rId11"/>
    <p:sldId id="265" r:id="rId12"/>
    <p:sldId id="264" r:id="rId13"/>
    <p:sldId id="266" r:id="rId14"/>
    <p:sldId id="260" r:id="rId15"/>
    <p:sldId id="273" r:id="rId16"/>
    <p:sldId id="274" r:id="rId17"/>
    <p:sldId id="258" r:id="rId18"/>
    <p:sldId id="271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15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75041F-3FFD-9788-CDB7-994ACD546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041371-2D1D-0132-CF1C-48D13F20E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742B1B-34D9-983E-E925-3DB202D1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A85-2F1D-4CE8-B1D0-704258CA0D86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1710CB9-662E-39C3-2513-DBE0B9C4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130CC17-83BD-910B-B2BB-D76DDF78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AA3A-8404-482C-95BA-D8C68F9596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927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9CA6D8-80FD-F6F6-9EED-C4BE3850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03B1C40-4553-AC6D-FC02-392695A2A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7149DD7-0F83-ECF9-9090-9B1F387B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A85-2F1D-4CE8-B1D0-704258CA0D86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0A86610-95A1-141D-2BE2-9C73BAC2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E1F33D-C3C5-E1C4-8F56-C73FC516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AA3A-8404-482C-95BA-D8C68F9596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625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04BC8F8-A1CB-D030-1EE1-99502A6D9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F6E3A47-0127-AEC9-67DA-E484B6535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1F2D7DD-2498-FF61-9843-4549DAC6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A85-2F1D-4CE8-B1D0-704258CA0D86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5CF469-DA90-98F2-C8D7-5E82FDA1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7F1F12-12E2-E92F-D73D-F797363A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AA3A-8404-482C-95BA-D8C68F9596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305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8A15F8-3A59-6CE2-56B7-ACC6AB2F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F7C3B7-1CC9-1614-41F8-DCEB6B84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EB64A4-D881-ECF0-CFEB-98CF1481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A85-2F1D-4CE8-B1D0-704258CA0D86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7F03278-107A-B453-5149-864DDAA8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DEE005D-5D10-3761-E5AE-BD3E3769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AA3A-8404-482C-95BA-D8C68F9596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47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CF5BCD-CA65-CC9C-BE3C-4C907881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CD404D8-4E17-AF85-4F5A-648F5C257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9B4CC8-86D5-D500-FF79-C35B57F4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A85-2F1D-4CE8-B1D0-704258CA0D86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CF43142-43BA-122C-4516-697BC167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656AF49-D7D7-4BB3-D811-F343DD0F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AA3A-8404-482C-95BA-D8C68F9596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364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F378C1-1C43-2EA5-A941-6107D4D3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E74589-8CD0-E009-5198-FE4C8A41E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4BC1234-EA91-BDAD-B965-A808E649A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8E9797E-9D6E-7D42-3C85-9DD9CD85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A85-2F1D-4CE8-B1D0-704258CA0D86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08FF60-2F56-0578-6F7E-9CF7D0D9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B7CB053-651A-BD76-2F96-4841C1CE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AA3A-8404-482C-95BA-D8C68F9596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546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64EF8F-D45A-6ACB-31AE-6164B651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AAA21AD-39E6-617E-404B-443531790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AE266D4-EBE1-BC85-B1F8-FE9C4A3C8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3296B5C-72F8-2E86-A5D9-EA2E98C14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24C3F0B-3522-197E-9973-4CE62D91F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528CEF5-EF3D-34E1-5AFA-77DFC9DA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A85-2F1D-4CE8-B1D0-704258CA0D86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8CB66E7-DEBB-C67E-C13C-D167EBA0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6277C72-F502-1D68-58B9-FD9BB6BB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AA3A-8404-482C-95BA-D8C68F9596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197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41FCB2-EA04-B824-FE51-2883BE2C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BFA0AF6-6BC8-24E0-E579-615DEB94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A85-2F1D-4CE8-B1D0-704258CA0D86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F8A315D-D4D1-CA46-89C8-B4EA36BE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33CF6E5-D46C-7793-BBF9-F795D360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AA3A-8404-482C-95BA-D8C68F9596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509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21085CC-91CC-623F-1BFA-A30A43FD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A85-2F1D-4CE8-B1D0-704258CA0D86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D0374D5-8779-746C-E5CA-1813E1DC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4E875CF-D1E6-B9C7-B810-65EB8E94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AA3A-8404-482C-95BA-D8C68F9596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597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309E41-A0FD-7F16-078F-830EC567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8655B5-AEE3-BFF9-23E6-6061B261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0D8F812-6920-E092-017A-18B8DEE45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9170F6E-DB53-558A-D4B1-06FE9BFA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A85-2F1D-4CE8-B1D0-704258CA0D86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B3B9172-7CBA-7289-7EA9-35469A5C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ABE7261-AF5B-E48F-55E7-85DAFEF2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AA3A-8404-482C-95BA-D8C68F9596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070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106A89-2776-F3EB-8ACD-533265C6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98FBFB8-EC0A-C2ED-EF59-98655A129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350505E-DDA1-C34F-FE25-9C9546B62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06F37B-6E92-2FB3-1C41-1259D2B0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A85-2F1D-4CE8-B1D0-704258CA0D86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8FFB5FA-F2DE-CB68-5954-9B2CCAE3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6143884-D7B8-BD37-6D24-60212D6D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AA3A-8404-482C-95BA-D8C68F9596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376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4757CDE-47E7-5456-8568-69AAABBE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D09EB28-C701-6011-B4B9-93DB0B4A2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0BEA39-9E8B-A7F7-29AA-85AC7E90C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8DCA85-2F1D-4CE8-B1D0-704258CA0D86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BC5CFE-532F-B57B-14A8-AB7BFB036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0AEC1A-4263-F923-B46D-FA706B747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F4AA3A-8404-482C-95BA-D8C68F9596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01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7417422013537" TargetMode="External"/><Relationship Id="rId2" Type="http://schemas.openxmlformats.org/officeDocument/2006/relationships/hyperlink" Target="https://www.sciencedirect.com/science/article/pii/S026736492300102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euters.com/legal/litigation/music-ai-startups-suno-udio-slam-record-label-lawsuits-court-filings-2024-08-01/" TargetMode="External"/><Relationship Id="rId5" Type="http://schemas.openxmlformats.org/officeDocument/2006/relationships/hyperlink" Target="https://www.musicbusinessworldwide.com/as-suno-and-udio-admit-training-ai-with-unlicensed-music-record-industry-says-theres-nothing-fair-about-stealing-an-artists-lifes-work/" TargetMode="External"/><Relationship Id="rId4" Type="http://schemas.openxmlformats.org/officeDocument/2006/relationships/hyperlink" Target="https://arstechnica.com/information-technology/2024/06/music-labels-sue-ai-music-generators-for-copyright-infringemen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56TV_Jz0i0" TargetMode="External"/><Relationship Id="rId2" Type="http://schemas.openxmlformats.org/officeDocument/2006/relationships/hyperlink" Target="https://www.youtube.com/watch?v=Hy8Or6af98c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@TopMusicAttorney" TargetMode="External"/><Relationship Id="rId4" Type="http://schemas.openxmlformats.org/officeDocument/2006/relationships/hyperlink" Target="https://www.youtube.com/@SyncMyMusi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B2838CB-2761-7CC8-AB31-11C3F97FB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cs-CZ" sz="4000">
                <a:solidFill>
                  <a:schemeClr val="tx2"/>
                </a:solidFill>
              </a:rPr>
              <a:t>AI music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165F7D7-B192-9262-E1F9-6E2EE1051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cs-CZ" sz="2000">
                <a:solidFill>
                  <a:schemeClr val="tx2"/>
                </a:solidFill>
              </a:rPr>
              <a:t>Ondřej Čermák</a:t>
            </a:r>
          </a:p>
        </p:txBody>
      </p:sp>
      <p:pic>
        <p:nvPicPr>
          <p:cNvPr id="22" name="Graphic 6" descr="Hudba">
            <a:extLst>
              <a:ext uri="{FF2B5EF4-FFF2-40B4-BE49-F238E27FC236}">
                <a16:creationId xmlns:a16="http://schemas.microsoft.com/office/drawing/2014/main" id="{41E7708D-E495-D1CA-CE48-B5DEC793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3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734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0EE13F57-4827-89CA-C082-15B55396566B}"/>
              </a:ext>
            </a:extLst>
          </p:cNvPr>
          <p:cNvSpPr txBox="1"/>
          <p:nvPr/>
        </p:nvSpPr>
        <p:spPr>
          <a:xfrm>
            <a:off x="1188069" y="381935"/>
            <a:ext cx="4008583" cy="5974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Lawsuit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8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June 2024 – Present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ovéPole 2">
            <a:extLst>
              <a:ext uri="{FF2B5EF4-FFF2-40B4-BE49-F238E27FC236}">
                <a16:creationId xmlns:a16="http://schemas.microsoft.com/office/drawing/2014/main" id="{2B3BB6E2-4089-7D80-E640-06AF8906E08F}"/>
              </a:ext>
            </a:extLst>
          </p:cNvPr>
          <p:cNvSpPr txBox="1"/>
          <p:nvPr/>
        </p:nvSpPr>
        <p:spPr>
          <a:xfrm>
            <a:off x="5803395" y="4775200"/>
            <a:ext cx="4326418" cy="1899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ovéPole 3">
            <a:extLst>
              <a:ext uri="{FF2B5EF4-FFF2-40B4-BE49-F238E27FC236}">
                <a16:creationId xmlns:a16="http://schemas.microsoft.com/office/drawing/2014/main" id="{E21D2375-EFE1-63F7-C7CF-B8F91E9EA623}"/>
              </a:ext>
            </a:extLst>
          </p:cNvPr>
          <p:cNvSpPr txBox="1"/>
          <p:nvPr/>
        </p:nvSpPr>
        <p:spPr>
          <a:xfrm>
            <a:off x="6196543" y="499501"/>
            <a:ext cx="4637783" cy="4581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cs-CZ" b="1" dirty="0" err="1"/>
              <a:t>Plaintiffs</a:t>
            </a:r>
            <a:r>
              <a:rPr lang="cs-CZ" b="1" dirty="0"/>
              <a:t>:</a:t>
            </a:r>
            <a:endParaRPr lang="cs-CZ" sz="9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/>
              <a:t>RIAA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/>
              <a:t>Universal Music Group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/>
              <a:t>Sony Music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/>
              <a:t>Warner Music Group</a:t>
            </a:r>
          </a:p>
          <a:p>
            <a:pPr>
              <a:spcAft>
                <a:spcPts val="600"/>
              </a:spcAft>
            </a:pPr>
            <a:endParaRPr lang="cs-CZ" sz="8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/>
              <a:t>AI music </a:t>
            </a:r>
            <a:r>
              <a:rPr lang="cs-CZ" dirty="0" err="1"/>
              <a:t>models</a:t>
            </a:r>
            <a:r>
              <a:rPr lang="cs-CZ" dirty="0"/>
              <a:t> </a:t>
            </a:r>
            <a:r>
              <a:rPr lang="cs-CZ" dirty="0" err="1"/>
              <a:t>trained</a:t>
            </a:r>
            <a:r>
              <a:rPr lang="cs-CZ" dirty="0"/>
              <a:t> on </a:t>
            </a:r>
            <a:r>
              <a:rPr lang="cs-CZ" dirty="0" err="1"/>
              <a:t>allegedly</a:t>
            </a:r>
            <a:r>
              <a:rPr lang="cs-CZ" dirty="0"/>
              <a:t> </a:t>
            </a:r>
            <a:r>
              <a:rPr lang="cs-CZ" dirty="0" err="1"/>
              <a:t>unlicensed</a:t>
            </a:r>
            <a:r>
              <a:rPr lang="cs-CZ" dirty="0"/>
              <a:t> </a:t>
            </a:r>
            <a:r>
              <a:rPr lang="cs-CZ" dirty="0" err="1"/>
              <a:t>works</a:t>
            </a:r>
            <a:endParaRPr lang="cs-CZ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 err="1"/>
              <a:t>Seeking</a:t>
            </a:r>
            <a:r>
              <a:rPr lang="cs-CZ" dirty="0"/>
              <a:t> </a:t>
            </a:r>
            <a:r>
              <a:rPr lang="cs-CZ" dirty="0" err="1"/>
              <a:t>damages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$150,000 per copyright </a:t>
            </a:r>
            <a:r>
              <a:rPr lang="cs-CZ" dirty="0" err="1"/>
              <a:t>infringement</a:t>
            </a:r>
            <a:endParaRPr lang="cs-CZ" dirty="0"/>
          </a:p>
          <a:p>
            <a:pPr>
              <a:spcAft>
                <a:spcPts val="600"/>
              </a:spcAft>
            </a:pPr>
            <a:endParaRPr lang="cs-CZ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Defendants: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Suno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AI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Udio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1612CA4-5AFA-7369-D197-879C2DA407C2}"/>
              </a:ext>
            </a:extLst>
          </p:cNvPr>
          <p:cNvSpPr txBox="1"/>
          <p:nvPr/>
        </p:nvSpPr>
        <p:spPr>
          <a:xfrm>
            <a:off x="7519132" y="5581537"/>
            <a:ext cx="556534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cs-CZ" sz="1400" b="1" dirty="0" err="1"/>
              <a:t>record</a:t>
            </a:r>
            <a:r>
              <a:rPr lang="cs-CZ" sz="1400" b="1" dirty="0"/>
              <a:t> label / music label</a:t>
            </a:r>
            <a:r>
              <a:rPr lang="cs-CZ" sz="1400" dirty="0"/>
              <a:t> – hudební vydavatelství</a:t>
            </a:r>
            <a:endParaRPr lang="cs-CZ" sz="1400" b="1" dirty="0"/>
          </a:p>
          <a:p>
            <a:pPr>
              <a:spcAft>
                <a:spcPts val="600"/>
              </a:spcAft>
            </a:pPr>
            <a:r>
              <a:rPr lang="cs-CZ" sz="1400" b="1" dirty="0" err="1"/>
              <a:t>plaintiff</a:t>
            </a:r>
            <a:r>
              <a:rPr lang="cs-CZ" sz="1400" dirty="0"/>
              <a:t> – žalobce</a:t>
            </a:r>
          </a:p>
          <a:p>
            <a:pPr>
              <a:spcAft>
                <a:spcPts val="600"/>
              </a:spcAft>
            </a:pPr>
            <a:r>
              <a:rPr lang="cs-CZ" sz="1400" b="1" dirty="0" err="1"/>
              <a:t>defendant</a:t>
            </a:r>
            <a:r>
              <a:rPr lang="cs-CZ" sz="1400" dirty="0"/>
              <a:t> – obžalovaný</a:t>
            </a:r>
          </a:p>
          <a:p>
            <a:pPr>
              <a:spcAft>
                <a:spcPts val="600"/>
              </a:spcAft>
            </a:pPr>
            <a:r>
              <a:rPr lang="cs-CZ" sz="1400" b="1" dirty="0" err="1"/>
              <a:t>allegedly</a:t>
            </a:r>
            <a:r>
              <a:rPr lang="cs-CZ" sz="1400" dirty="0"/>
              <a:t> - údajně</a:t>
            </a:r>
          </a:p>
        </p:txBody>
      </p:sp>
    </p:spTree>
    <p:extLst>
      <p:ext uri="{BB962C8B-B14F-4D97-AF65-F5344CB8AC3E}">
        <p14:creationId xmlns:p14="http://schemas.microsoft.com/office/powerpoint/2010/main" val="145076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ovéPole 1">
            <a:extLst>
              <a:ext uri="{FF2B5EF4-FFF2-40B4-BE49-F238E27FC236}">
                <a16:creationId xmlns:a16="http://schemas.microsoft.com/office/drawing/2014/main" id="{EE145C26-F5A9-934B-9B2D-A978BFE2B5F6}"/>
              </a:ext>
            </a:extLst>
          </p:cNvPr>
          <p:cNvSpPr txBox="1"/>
          <p:nvPr/>
        </p:nvSpPr>
        <p:spPr>
          <a:xfrm>
            <a:off x="6257345" y="233920"/>
            <a:ext cx="4771607" cy="583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tx1">
                    <a:alpha val="80000"/>
                  </a:schemeClr>
                </a:solidFill>
              </a:rPr>
              <a:t>Suspicions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Producer tags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Users of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Suno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noticed producer tags being sampled the same way as in the original copyrighted audio of the producers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Uncanny similarities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In both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Suno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Udio's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cases, audio generated with just the lyrics from copyrighted works had sampling similarities to the point of being recognized as the original by copyright detection algorithms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ovéPole 3">
            <a:extLst>
              <a:ext uri="{FF2B5EF4-FFF2-40B4-BE49-F238E27FC236}">
                <a16:creationId xmlns:a16="http://schemas.microsoft.com/office/drawing/2014/main" id="{E9FE01CB-0E81-4A78-F904-06C5F2D3315B}"/>
              </a:ext>
            </a:extLst>
          </p:cNvPr>
          <p:cNvSpPr txBox="1"/>
          <p:nvPr/>
        </p:nvSpPr>
        <p:spPr>
          <a:xfrm>
            <a:off x="6776659" y="6203324"/>
            <a:ext cx="463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err="1"/>
              <a:t>producer</a:t>
            </a:r>
            <a:r>
              <a:rPr lang="cs-CZ" sz="1400" b="1" dirty="0"/>
              <a:t> tag </a:t>
            </a:r>
            <a:r>
              <a:rPr lang="cs-CZ" sz="1400" dirty="0"/>
              <a:t>= a </a:t>
            </a:r>
            <a:r>
              <a:rPr lang="cs-CZ" sz="1400" dirty="0" err="1"/>
              <a:t>short</a:t>
            </a:r>
            <a:r>
              <a:rPr lang="cs-CZ" sz="1400" dirty="0"/>
              <a:t> </a:t>
            </a:r>
            <a:r>
              <a:rPr lang="cs-CZ" sz="1400" dirty="0" err="1"/>
              <a:t>sampled</a:t>
            </a:r>
            <a:r>
              <a:rPr lang="cs-CZ" sz="1400" dirty="0"/>
              <a:t> audio </a:t>
            </a:r>
            <a:r>
              <a:rPr lang="cs-CZ" sz="1400" dirty="0" err="1"/>
              <a:t>signature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music </a:t>
            </a:r>
            <a:r>
              <a:rPr lang="cs-CZ" sz="1400" dirty="0" err="1"/>
              <a:t>producer</a:t>
            </a:r>
            <a:r>
              <a:rPr lang="cs-CZ" sz="1400" dirty="0"/>
              <a:t> </a:t>
            </a:r>
            <a:r>
              <a:rPr lang="cs-CZ" sz="1400" dirty="0" err="1"/>
              <a:t>puts</a:t>
            </a:r>
            <a:r>
              <a:rPr lang="cs-CZ" sz="1400" dirty="0"/>
              <a:t> </a:t>
            </a:r>
            <a:r>
              <a:rPr lang="cs-CZ" sz="1400" dirty="0" err="1"/>
              <a:t>usually</a:t>
            </a:r>
            <a:r>
              <a:rPr lang="cs-CZ" sz="1400" dirty="0"/>
              <a:t> </a:t>
            </a:r>
            <a:r>
              <a:rPr lang="cs-CZ" sz="1400" dirty="0" err="1"/>
              <a:t>at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beginning</a:t>
            </a:r>
            <a:r>
              <a:rPr lang="cs-CZ" sz="1400" dirty="0"/>
              <a:t> </a:t>
            </a:r>
            <a:r>
              <a:rPr lang="cs-CZ" sz="1400" dirty="0" err="1"/>
              <a:t>of</a:t>
            </a:r>
            <a:r>
              <a:rPr lang="cs-CZ" sz="1400" dirty="0"/>
              <a:t> </a:t>
            </a:r>
            <a:r>
              <a:rPr lang="cs-CZ" sz="1400" dirty="0" err="1"/>
              <a:t>their</a:t>
            </a:r>
            <a:r>
              <a:rPr lang="cs-CZ" sz="1400" dirty="0"/>
              <a:t> beat</a:t>
            </a:r>
          </a:p>
        </p:txBody>
      </p:sp>
    </p:spTree>
    <p:extLst>
      <p:ext uri="{BB962C8B-B14F-4D97-AF65-F5344CB8AC3E}">
        <p14:creationId xmlns:p14="http://schemas.microsoft.com/office/powerpoint/2010/main" val="306383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715C9F8F-6ABE-3324-88AA-F341B2B55286}"/>
              </a:ext>
            </a:extLst>
          </p:cNvPr>
          <p:cNvSpPr txBox="1"/>
          <p:nvPr/>
        </p:nvSpPr>
        <p:spPr>
          <a:xfrm>
            <a:off x="1039391" y="717050"/>
            <a:ext cx="79072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err="1"/>
              <a:t>Progress</a:t>
            </a:r>
            <a:r>
              <a:rPr lang="cs-CZ" sz="2400" b="1" dirty="0"/>
              <a:t> </a:t>
            </a:r>
            <a:r>
              <a:rPr lang="cs-CZ" sz="2400" b="1" dirty="0" err="1"/>
              <a:t>of</a:t>
            </a:r>
            <a:r>
              <a:rPr lang="cs-CZ" sz="2400" b="1" dirty="0"/>
              <a:t> </a:t>
            </a:r>
            <a:r>
              <a:rPr lang="cs-CZ" sz="2400" b="1" dirty="0" err="1"/>
              <a:t>the</a:t>
            </a:r>
            <a:r>
              <a:rPr lang="cs-CZ" sz="2400" b="1" dirty="0"/>
              <a:t> </a:t>
            </a:r>
            <a:r>
              <a:rPr lang="cs-CZ" sz="2400" b="1" dirty="0" err="1"/>
              <a:t>lawsuit</a:t>
            </a:r>
            <a:endParaRPr lang="cs-CZ" sz="2400" b="1" dirty="0"/>
          </a:p>
          <a:p>
            <a:r>
              <a:rPr lang="cs-CZ" sz="2000" dirty="0"/>
              <a:t>1st August 2024</a:t>
            </a:r>
            <a:br>
              <a:rPr lang="cs-CZ" dirty="0"/>
            </a:br>
            <a:endParaRPr lang="cs-CZ" dirty="0"/>
          </a:p>
          <a:p>
            <a:r>
              <a:rPr lang="cs-CZ" sz="2000" b="1" dirty="0"/>
              <a:t>Suno and </a:t>
            </a:r>
            <a:r>
              <a:rPr lang="cs-CZ" sz="2000" b="1" dirty="0" err="1"/>
              <a:t>Udio</a:t>
            </a:r>
            <a:r>
              <a:rPr lang="cs-CZ" sz="2000" b="1" dirty="0"/>
              <a:t> </a:t>
            </a:r>
            <a:r>
              <a:rPr lang="cs-CZ" sz="2000" b="1" dirty="0" err="1"/>
              <a:t>admit</a:t>
            </a:r>
            <a:r>
              <a:rPr lang="cs-CZ" sz="2000" b="1" dirty="0"/>
              <a:t> to </a:t>
            </a:r>
            <a:r>
              <a:rPr lang="cs-CZ" sz="2000" b="1" dirty="0" err="1"/>
              <a:t>the</a:t>
            </a:r>
            <a:r>
              <a:rPr lang="cs-CZ" sz="2000" b="1" dirty="0"/>
              <a:t> use </a:t>
            </a:r>
            <a:r>
              <a:rPr lang="cs-CZ" sz="2000" b="1" dirty="0" err="1"/>
              <a:t>of</a:t>
            </a:r>
            <a:r>
              <a:rPr lang="cs-CZ" sz="2000" b="1" dirty="0"/>
              <a:t> </a:t>
            </a:r>
            <a:r>
              <a:rPr lang="cs-CZ" sz="2000" b="1" dirty="0" err="1"/>
              <a:t>copyrighted</a:t>
            </a:r>
            <a:r>
              <a:rPr lang="cs-CZ" sz="2000" b="1" dirty="0"/>
              <a:t> </a:t>
            </a:r>
            <a:r>
              <a:rPr lang="cs-CZ" sz="2000" b="1" dirty="0" err="1"/>
              <a:t>recordings</a:t>
            </a:r>
            <a:r>
              <a:rPr lang="cs-CZ" sz="2000" b="1" dirty="0"/>
              <a:t> in </a:t>
            </a:r>
            <a:r>
              <a:rPr lang="cs-CZ" sz="2000" b="1" dirty="0" err="1"/>
              <a:t>their</a:t>
            </a:r>
            <a:r>
              <a:rPr lang="cs-CZ" sz="2000" b="1" dirty="0"/>
              <a:t> </a:t>
            </a:r>
            <a:r>
              <a:rPr lang="cs-CZ" sz="2000" b="1" dirty="0" err="1"/>
              <a:t>training</a:t>
            </a:r>
            <a:r>
              <a:rPr lang="cs-CZ" sz="2000" b="1" dirty="0"/>
              <a:t> data</a:t>
            </a:r>
          </a:p>
          <a:p>
            <a:endParaRPr lang="cs-CZ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/>
              <a:t>They </a:t>
            </a:r>
            <a:r>
              <a:rPr lang="cs-CZ" sz="2000" dirty="0" err="1"/>
              <a:t>claim</a:t>
            </a:r>
            <a:r>
              <a:rPr lang="cs-CZ" sz="2000" dirty="0"/>
              <a:t> </a:t>
            </a:r>
            <a:r>
              <a:rPr lang="cs-CZ" sz="2000" dirty="0" err="1"/>
              <a:t>their</a:t>
            </a:r>
            <a:r>
              <a:rPr lang="cs-CZ" sz="2000" dirty="0"/>
              <a:t> AI </a:t>
            </a:r>
            <a:r>
              <a:rPr lang="cs-CZ" sz="2000" dirty="0" err="1"/>
              <a:t>simply</a:t>
            </a:r>
            <a:r>
              <a:rPr lang="cs-CZ" sz="2000" dirty="0"/>
              <a:t> </a:t>
            </a:r>
            <a:r>
              <a:rPr lang="cs-CZ" sz="2000" dirty="0" err="1"/>
              <a:t>listened</a:t>
            </a:r>
            <a:r>
              <a:rPr lang="cs-CZ" sz="2000" dirty="0"/>
              <a:t> to music </a:t>
            </a:r>
            <a:r>
              <a:rPr lang="cs-CZ" sz="2000" dirty="0" err="1"/>
              <a:t>like</a:t>
            </a:r>
            <a:r>
              <a:rPr lang="cs-CZ" sz="2000" dirty="0"/>
              <a:t> any </a:t>
            </a:r>
            <a:r>
              <a:rPr lang="cs-CZ" sz="2000" dirty="0" err="1"/>
              <a:t>other</a:t>
            </a:r>
            <a:r>
              <a:rPr lang="cs-CZ" sz="2000" dirty="0"/>
              <a:t> </a:t>
            </a:r>
            <a:r>
              <a:rPr lang="cs-CZ" sz="2000" dirty="0" err="1"/>
              <a:t>artist</a:t>
            </a:r>
            <a:r>
              <a:rPr lang="cs-CZ" sz="2000" dirty="0"/>
              <a:t> </a:t>
            </a:r>
            <a:r>
              <a:rPr lang="cs-CZ" sz="2000" dirty="0" err="1"/>
              <a:t>taking</a:t>
            </a:r>
            <a:r>
              <a:rPr lang="cs-CZ" sz="2000" dirty="0"/>
              <a:t> </a:t>
            </a:r>
            <a:r>
              <a:rPr lang="cs-CZ" sz="2000" dirty="0" err="1"/>
              <a:t>inspiration</a:t>
            </a:r>
            <a:r>
              <a:rPr lang="cs-CZ" sz="2000" dirty="0"/>
              <a:t> </a:t>
            </a:r>
            <a:r>
              <a:rPr lang="cs-CZ" sz="2000" dirty="0" err="1"/>
              <a:t>from</a:t>
            </a:r>
            <a:r>
              <a:rPr lang="cs-CZ" sz="2000" dirty="0"/>
              <a:t> </a:t>
            </a:r>
            <a:r>
              <a:rPr lang="cs-CZ" sz="2000" dirty="0" err="1"/>
              <a:t>other</a:t>
            </a:r>
            <a:r>
              <a:rPr lang="cs-CZ" sz="2000" dirty="0"/>
              <a:t> </a:t>
            </a:r>
            <a:r>
              <a:rPr lang="cs-CZ" sz="2000" dirty="0" err="1"/>
              <a:t>songs</a:t>
            </a:r>
            <a:r>
              <a:rPr lang="cs-CZ" sz="2000" dirty="0"/>
              <a:t> and </a:t>
            </a:r>
            <a:r>
              <a:rPr lang="cs-CZ" sz="2000" dirty="0" err="1"/>
              <a:t>that</a:t>
            </a:r>
            <a:r>
              <a:rPr lang="cs-CZ" sz="2000" dirty="0"/>
              <a:t> </a:t>
            </a:r>
            <a:r>
              <a:rPr lang="cs-CZ" sz="2000" dirty="0" err="1"/>
              <a:t>this</a:t>
            </a:r>
            <a:r>
              <a:rPr lang="cs-CZ" sz="2000" dirty="0"/>
              <a:t> </a:t>
            </a:r>
            <a:r>
              <a:rPr lang="cs-CZ" sz="2000" dirty="0" err="1"/>
              <a:t>process</a:t>
            </a:r>
            <a:r>
              <a:rPr lang="cs-CZ" sz="2000" dirty="0"/>
              <a:t> </a:t>
            </a:r>
            <a:r>
              <a:rPr lang="cs-CZ" sz="2000" dirty="0" err="1"/>
              <a:t>falls</a:t>
            </a:r>
            <a:r>
              <a:rPr lang="cs-CZ" sz="2000" dirty="0"/>
              <a:t> </a:t>
            </a:r>
            <a:r>
              <a:rPr lang="cs-CZ" sz="2000" dirty="0" err="1"/>
              <a:t>under</a:t>
            </a:r>
            <a:r>
              <a:rPr lang="cs-CZ" sz="2000" dirty="0"/>
              <a:t> fair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"Where </a:t>
            </a:r>
            <a:r>
              <a:rPr lang="en-US" sz="2000" dirty="0" err="1"/>
              <a:t>Suno</a:t>
            </a:r>
            <a:r>
              <a:rPr lang="en-US" sz="2000" dirty="0"/>
              <a:t> sees musicians, teachers, and everyday people using a new tool to create original music, the labels see a threat to their market share."</a:t>
            </a:r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r>
              <a:rPr lang="cs-CZ" sz="2000" dirty="0" err="1"/>
              <a:t>Recording</a:t>
            </a:r>
            <a:r>
              <a:rPr lang="cs-CZ" sz="2000" dirty="0"/>
              <a:t> </a:t>
            </a:r>
            <a:r>
              <a:rPr lang="cs-CZ" sz="2000" dirty="0" err="1"/>
              <a:t>Industry</a:t>
            </a:r>
            <a:r>
              <a:rPr lang="cs-CZ" sz="2000" dirty="0"/>
              <a:t> </a:t>
            </a:r>
            <a:r>
              <a:rPr lang="cs-CZ" sz="2000" dirty="0" err="1"/>
              <a:t>Association</a:t>
            </a:r>
            <a:r>
              <a:rPr lang="cs-CZ" sz="2000" dirty="0"/>
              <a:t> </a:t>
            </a:r>
            <a:r>
              <a:rPr lang="cs-CZ" sz="2000" dirty="0" err="1"/>
              <a:t>of</a:t>
            </a:r>
            <a:r>
              <a:rPr lang="cs-CZ" sz="2000" dirty="0"/>
              <a:t> America </a:t>
            </a:r>
            <a:r>
              <a:rPr lang="cs-CZ" sz="2000" dirty="0" err="1"/>
              <a:t>says</a:t>
            </a:r>
            <a:r>
              <a:rPr lang="cs-CZ" sz="2000" dirty="0"/>
              <a:t> </a:t>
            </a:r>
            <a:r>
              <a:rPr lang="cs-CZ" sz="2000" dirty="0" err="1"/>
              <a:t>stealing</a:t>
            </a:r>
            <a:r>
              <a:rPr lang="cs-CZ" sz="2000" dirty="0"/>
              <a:t> </a:t>
            </a:r>
            <a:r>
              <a:rPr lang="cs-CZ" sz="2000" dirty="0" err="1"/>
              <a:t>other</a:t>
            </a:r>
            <a:r>
              <a:rPr lang="cs-CZ" sz="2000" dirty="0"/>
              <a:t> </a:t>
            </a:r>
            <a:r>
              <a:rPr lang="cs-CZ" sz="2000" dirty="0" err="1"/>
              <a:t>artists</a:t>
            </a:r>
            <a:r>
              <a:rPr lang="cs-CZ" sz="2000" dirty="0"/>
              <a:t>' </a:t>
            </a:r>
            <a:r>
              <a:rPr lang="cs-CZ" sz="2000" dirty="0" err="1"/>
              <a:t>work</a:t>
            </a:r>
            <a:r>
              <a:rPr lang="cs-CZ" sz="2000" dirty="0"/>
              <a:t> </a:t>
            </a:r>
            <a:r>
              <a:rPr lang="cs-CZ" sz="2000" dirty="0" err="1"/>
              <a:t>doesn't</a:t>
            </a:r>
            <a:r>
              <a:rPr lang="cs-CZ" sz="2000" dirty="0"/>
              <a:t> </a:t>
            </a:r>
            <a:r>
              <a:rPr lang="cs-CZ" sz="2000" dirty="0" err="1"/>
              <a:t>fall</a:t>
            </a:r>
            <a:r>
              <a:rPr lang="cs-CZ" sz="2000" dirty="0"/>
              <a:t> </a:t>
            </a:r>
            <a:r>
              <a:rPr lang="cs-CZ" sz="2000" dirty="0" err="1"/>
              <a:t>under</a:t>
            </a:r>
            <a:r>
              <a:rPr lang="cs-CZ" sz="2000" dirty="0"/>
              <a:t> fair use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82A47D69-1CFE-163A-B831-DBD188E2D8CB}"/>
              </a:ext>
            </a:extLst>
          </p:cNvPr>
          <p:cNvSpPr txBox="1"/>
          <p:nvPr/>
        </p:nvSpPr>
        <p:spPr>
          <a:xfrm>
            <a:off x="6096000" y="6140950"/>
            <a:ext cx="585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/>
              <a:t>fair use </a:t>
            </a:r>
            <a:r>
              <a:rPr lang="cs-CZ" sz="1400" dirty="0"/>
              <a:t>= </a:t>
            </a:r>
            <a:r>
              <a:rPr lang="cs-CZ" sz="1400" dirty="0" err="1"/>
              <a:t>actions</a:t>
            </a:r>
            <a:r>
              <a:rPr lang="cs-CZ" sz="1400" dirty="0"/>
              <a:t> </a:t>
            </a:r>
            <a:r>
              <a:rPr lang="cs-CZ" sz="1400" dirty="0" err="1"/>
              <a:t>exempt</a:t>
            </a:r>
            <a:r>
              <a:rPr lang="cs-CZ" sz="1400" dirty="0"/>
              <a:t> </a:t>
            </a:r>
            <a:r>
              <a:rPr lang="cs-CZ" sz="1400" dirty="0" err="1"/>
              <a:t>from</a:t>
            </a:r>
            <a:r>
              <a:rPr lang="cs-CZ" sz="1400" dirty="0"/>
              <a:t> copyright </a:t>
            </a:r>
            <a:r>
              <a:rPr lang="cs-CZ" sz="1400" dirty="0" err="1"/>
              <a:t>under</a:t>
            </a:r>
            <a:r>
              <a:rPr lang="cs-CZ" sz="1400" dirty="0"/>
              <a:t> </a:t>
            </a:r>
            <a:r>
              <a:rPr lang="cs-CZ" sz="1400" dirty="0" err="1"/>
              <a:t>specific</a:t>
            </a:r>
            <a:r>
              <a:rPr lang="cs-CZ" sz="1400" dirty="0"/>
              <a:t> </a:t>
            </a:r>
            <a:r>
              <a:rPr lang="cs-CZ" sz="1400" dirty="0" err="1"/>
              <a:t>circumstances</a:t>
            </a:r>
            <a:r>
              <a:rPr lang="cs-CZ" sz="1400" dirty="0"/>
              <a:t>, such as </a:t>
            </a:r>
            <a:r>
              <a:rPr lang="cs-CZ" sz="1400" dirty="0" err="1"/>
              <a:t>educational</a:t>
            </a:r>
            <a:r>
              <a:rPr lang="cs-CZ" sz="1400" dirty="0"/>
              <a:t> </a:t>
            </a:r>
            <a:r>
              <a:rPr lang="cs-CZ" sz="1400" dirty="0" err="1"/>
              <a:t>content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17760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C1219E8D-25C2-1E21-2AEF-3E4E28598485}"/>
              </a:ext>
            </a:extLst>
          </p:cNvPr>
          <p:cNvSpPr txBox="1"/>
          <p:nvPr/>
        </p:nvSpPr>
        <p:spPr>
          <a:xfrm>
            <a:off x="1210428" y="1203850"/>
            <a:ext cx="86989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err="1"/>
              <a:t>Controversial</a:t>
            </a:r>
            <a:r>
              <a:rPr lang="cs-CZ" sz="2400" b="1" dirty="0"/>
              <a:t> </a:t>
            </a:r>
            <a:r>
              <a:rPr lang="cs-CZ" sz="2400" b="1" dirty="0" err="1"/>
              <a:t>topic</a:t>
            </a:r>
            <a:endParaRPr lang="cs-CZ" sz="2400" b="1" dirty="0"/>
          </a:p>
          <a:p>
            <a:endParaRPr lang="cs-CZ" dirty="0"/>
          </a:p>
          <a:p>
            <a:r>
              <a:rPr lang="cs-CZ" dirty="0"/>
              <a:t>Many </a:t>
            </a:r>
            <a:r>
              <a:rPr lang="cs-CZ" dirty="0" err="1"/>
              <a:t>artists</a:t>
            </a:r>
            <a:r>
              <a:rPr lang="cs-CZ" dirty="0"/>
              <a:t> </a:t>
            </a:r>
            <a:r>
              <a:rPr lang="cs-CZ" dirty="0" err="1"/>
              <a:t>see</a:t>
            </a:r>
            <a:r>
              <a:rPr lang="cs-CZ" dirty="0"/>
              <a:t> AI </a:t>
            </a:r>
            <a:r>
              <a:rPr lang="cs-CZ" dirty="0" err="1"/>
              <a:t>generation</a:t>
            </a:r>
            <a:r>
              <a:rPr lang="cs-CZ" dirty="0"/>
              <a:t> as </a:t>
            </a:r>
            <a:r>
              <a:rPr lang="cs-CZ" dirty="0" err="1"/>
              <a:t>the</a:t>
            </a:r>
            <a:r>
              <a:rPr lang="cs-CZ" dirty="0"/>
              <a:t> end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creativity</a:t>
            </a:r>
            <a:r>
              <a:rPr lang="cs-CZ" dirty="0"/>
              <a:t> in music</a:t>
            </a:r>
          </a:p>
          <a:p>
            <a:endParaRPr lang="cs-CZ" dirty="0"/>
          </a:p>
          <a:p>
            <a:r>
              <a:rPr lang="cs-CZ" dirty="0" err="1"/>
              <a:t>Others</a:t>
            </a:r>
            <a:r>
              <a:rPr lang="cs-CZ" dirty="0"/>
              <a:t> </a:t>
            </a:r>
            <a:r>
              <a:rPr lang="cs-CZ" dirty="0" err="1"/>
              <a:t>see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as a </a:t>
            </a:r>
            <a:r>
              <a:rPr lang="cs-CZ" dirty="0" err="1"/>
              <a:t>powerful</a:t>
            </a:r>
            <a:r>
              <a:rPr lang="cs-CZ" dirty="0"/>
              <a:t> </a:t>
            </a:r>
            <a:r>
              <a:rPr lang="cs-CZ" dirty="0" err="1"/>
              <a:t>tool</a:t>
            </a:r>
            <a:r>
              <a:rPr lang="cs-CZ" dirty="0"/>
              <a:t> to </a:t>
            </a:r>
            <a:r>
              <a:rPr lang="cs-CZ" dirty="0" err="1"/>
              <a:t>create</a:t>
            </a:r>
            <a:r>
              <a:rPr lang="cs-CZ" dirty="0"/>
              <a:t> a </a:t>
            </a:r>
            <a:r>
              <a:rPr lang="cs-CZ" dirty="0" err="1"/>
              <a:t>baseplate</a:t>
            </a:r>
            <a:r>
              <a:rPr lang="cs-CZ" dirty="0"/>
              <a:t> </a:t>
            </a:r>
            <a:r>
              <a:rPr lang="cs-CZ" dirty="0" err="1"/>
              <a:t>they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use as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inspiration</a:t>
            </a:r>
            <a:r>
              <a:rPr lang="cs-CZ" dirty="0"/>
              <a:t> and build </a:t>
            </a:r>
            <a:r>
              <a:rPr lang="cs-CZ" dirty="0" err="1"/>
              <a:t>upon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Both</a:t>
            </a:r>
            <a:r>
              <a:rPr lang="cs-CZ" dirty="0"/>
              <a:t> </a:t>
            </a:r>
            <a:r>
              <a:rPr lang="cs-CZ" dirty="0" err="1"/>
              <a:t>sides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lawsuit</a:t>
            </a:r>
            <a:r>
              <a:rPr lang="cs-CZ" dirty="0"/>
              <a:t> are </a:t>
            </a:r>
            <a:r>
              <a:rPr lang="cs-CZ" dirty="0" err="1"/>
              <a:t>seen</a:t>
            </a:r>
            <a:r>
              <a:rPr lang="cs-CZ" dirty="0"/>
              <a:t> as '</a:t>
            </a:r>
            <a:r>
              <a:rPr lang="cs-CZ" dirty="0" err="1"/>
              <a:t>bad</a:t>
            </a:r>
            <a:r>
              <a:rPr lang="cs-CZ" dirty="0"/>
              <a:t>' by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general</a:t>
            </a:r>
            <a:r>
              <a:rPr lang="cs-CZ" dirty="0"/>
              <a:t>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Music </a:t>
            </a:r>
            <a:r>
              <a:rPr lang="cs-CZ" dirty="0" err="1"/>
              <a:t>labels</a:t>
            </a:r>
            <a:r>
              <a:rPr lang="cs-CZ" dirty="0"/>
              <a:t> are </a:t>
            </a:r>
            <a:r>
              <a:rPr lang="cs-CZ" dirty="0" err="1"/>
              <a:t>viewed</a:t>
            </a:r>
            <a:r>
              <a:rPr lang="cs-CZ" dirty="0"/>
              <a:t> as a </a:t>
            </a:r>
            <a:r>
              <a:rPr lang="cs-CZ" dirty="0" err="1"/>
              <a:t>hostile</a:t>
            </a:r>
            <a:r>
              <a:rPr lang="cs-CZ" dirty="0"/>
              <a:t> environment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creators</a:t>
            </a:r>
            <a:r>
              <a:rPr lang="cs-CZ" dirty="0"/>
              <a:t>, </a:t>
            </a:r>
            <a:r>
              <a:rPr lang="cs-CZ" dirty="0" err="1"/>
              <a:t>offering</a:t>
            </a:r>
            <a:r>
              <a:rPr lang="cs-CZ" dirty="0"/>
              <a:t> </a:t>
            </a:r>
            <a:r>
              <a:rPr lang="cs-CZ" dirty="0" err="1"/>
              <a:t>low</a:t>
            </a:r>
            <a:r>
              <a:rPr lang="cs-CZ" dirty="0"/>
              <a:t> </a:t>
            </a:r>
            <a:r>
              <a:rPr lang="cs-CZ" dirty="0" err="1"/>
              <a:t>payouts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actual</a:t>
            </a:r>
            <a:r>
              <a:rPr lang="cs-CZ" dirty="0"/>
              <a:t> </a:t>
            </a:r>
            <a:r>
              <a:rPr lang="cs-CZ" dirty="0" err="1"/>
              <a:t>artists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AI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flooding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world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'</a:t>
            </a:r>
            <a:r>
              <a:rPr lang="cs-CZ" dirty="0" err="1"/>
              <a:t>soulless</a:t>
            </a:r>
            <a:r>
              <a:rPr lang="cs-CZ" dirty="0"/>
              <a:t>' </a:t>
            </a:r>
            <a:r>
              <a:rPr lang="cs-CZ" dirty="0" err="1"/>
              <a:t>generated</a:t>
            </a:r>
            <a:r>
              <a:rPr lang="cs-CZ" dirty="0"/>
              <a:t> </a:t>
            </a:r>
            <a:r>
              <a:rPr lang="cs-CZ" dirty="0" err="1"/>
              <a:t>sounds</a:t>
            </a:r>
            <a:r>
              <a:rPr lang="cs-CZ" dirty="0"/>
              <a:t> and </a:t>
            </a:r>
            <a:r>
              <a:rPr lang="cs-CZ" dirty="0" err="1"/>
              <a:t>people</a:t>
            </a:r>
            <a:r>
              <a:rPr lang="cs-CZ" dirty="0"/>
              <a:t> </a:t>
            </a:r>
            <a:r>
              <a:rPr lang="cs-CZ" dirty="0" err="1"/>
              <a:t>who</a:t>
            </a:r>
            <a:r>
              <a:rPr lang="cs-CZ" dirty="0"/>
              <a:t> </a:t>
            </a:r>
            <a:r>
              <a:rPr lang="cs-CZ" dirty="0" err="1"/>
              <a:t>know</a:t>
            </a:r>
            <a:r>
              <a:rPr lang="cs-CZ" dirty="0"/>
              <a:t> </a:t>
            </a:r>
            <a:r>
              <a:rPr lang="cs-CZ" dirty="0" err="1"/>
              <a:t>nothing</a:t>
            </a:r>
            <a:r>
              <a:rPr lang="cs-CZ" dirty="0"/>
              <a:t> </a:t>
            </a:r>
            <a:r>
              <a:rPr lang="cs-CZ" dirty="0" err="1"/>
              <a:t>about</a:t>
            </a:r>
            <a:r>
              <a:rPr lang="cs-CZ" dirty="0"/>
              <a:t> music </a:t>
            </a:r>
            <a:r>
              <a:rPr lang="cs-CZ" dirty="0" err="1"/>
              <a:t>composition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434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>
            <a:extLst>
              <a:ext uri="{FF2B5EF4-FFF2-40B4-BE49-F238E27FC236}">
                <a16:creationId xmlns:a16="http://schemas.microsoft.com/office/drawing/2014/main" id="{8833F034-5A68-79FF-2256-86F399BA3B24}"/>
              </a:ext>
            </a:extLst>
          </p:cNvPr>
          <p:cNvSpPr txBox="1"/>
          <p:nvPr/>
        </p:nvSpPr>
        <p:spPr>
          <a:xfrm>
            <a:off x="1032810" y="1055013"/>
            <a:ext cx="95080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 err="1"/>
              <a:t>Which</a:t>
            </a:r>
            <a:r>
              <a:rPr lang="cs-CZ" sz="2800" dirty="0"/>
              <a:t> </a:t>
            </a:r>
            <a:r>
              <a:rPr lang="cs-CZ" sz="2800" dirty="0" err="1"/>
              <a:t>side</a:t>
            </a:r>
            <a:r>
              <a:rPr lang="cs-CZ" sz="2800" dirty="0"/>
              <a:t> </a:t>
            </a:r>
            <a:r>
              <a:rPr lang="cs-CZ" sz="2800" dirty="0" err="1"/>
              <a:t>winning</a:t>
            </a:r>
            <a:r>
              <a:rPr lang="cs-CZ" sz="2800" dirty="0"/>
              <a:t> </a:t>
            </a:r>
            <a:r>
              <a:rPr lang="cs-CZ" sz="2800" dirty="0" err="1"/>
              <a:t>the</a:t>
            </a:r>
            <a:r>
              <a:rPr lang="cs-CZ" sz="2800" dirty="0"/>
              <a:t> </a:t>
            </a:r>
            <a:r>
              <a:rPr lang="cs-CZ" sz="2800" dirty="0" err="1"/>
              <a:t>lawsuit</a:t>
            </a:r>
            <a:r>
              <a:rPr lang="cs-CZ" sz="2800" dirty="0"/>
              <a:t> </a:t>
            </a:r>
            <a:r>
              <a:rPr lang="cs-CZ" sz="2800" dirty="0" err="1"/>
              <a:t>would</a:t>
            </a:r>
            <a:r>
              <a:rPr lang="cs-CZ" sz="2800" dirty="0"/>
              <a:t> benefit a hobby music </a:t>
            </a:r>
            <a:r>
              <a:rPr lang="cs-CZ" sz="2800" dirty="0" err="1"/>
              <a:t>creator</a:t>
            </a:r>
            <a:r>
              <a:rPr lang="cs-CZ" sz="2800" dirty="0"/>
              <a:t> more, </a:t>
            </a:r>
            <a:r>
              <a:rPr lang="cs-CZ" sz="2800" dirty="0" err="1"/>
              <a:t>if</a:t>
            </a:r>
            <a:r>
              <a:rPr lang="cs-CZ" sz="2800" dirty="0"/>
              <a:t> any?</a:t>
            </a:r>
          </a:p>
          <a:p>
            <a:pPr algn="ctr"/>
            <a:endParaRPr lang="cs-CZ" sz="2800" dirty="0"/>
          </a:p>
          <a:p>
            <a:pPr algn="ctr"/>
            <a:endParaRPr lang="cs-CZ" sz="2800" dirty="0"/>
          </a:p>
          <a:p>
            <a:pPr algn="ctr"/>
            <a:r>
              <a:rPr lang="en-US" sz="2800" dirty="0"/>
              <a:t>Do you believe the lawsuit could cause changes in the copyright law?</a:t>
            </a:r>
            <a:endParaRPr lang="cs-CZ" sz="2800" dirty="0"/>
          </a:p>
          <a:p>
            <a:pPr algn="ctr"/>
            <a:endParaRPr lang="cs-CZ" sz="2800" dirty="0"/>
          </a:p>
          <a:p>
            <a:pPr algn="ctr"/>
            <a:endParaRPr lang="cs-CZ" sz="2800" dirty="0"/>
          </a:p>
          <a:p>
            <a:pPr algn="ctr"/>
            <a:r>
              <a:rPr lang="en-US" sz="2800" dirty="0"/>
              <a:t>Do you think training a good AI model on 100% clean copyright-free data is realistic?</a:t>
            </a:r>
          </a:p>
        </p:txBody>
      </p:sp>
    </p:spTree>
    <p:extLst>
      <p:ext uri="{BB962C8B-B14F-4D97-AF65-F5344CB8AC3E}">
        <p14:creationId xmlns:p14="http://schemas.microsoft.com/office/powerpoint/2010/main" val="74969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33F373AB-221D-5B34-AA63-2E2E16BAB416}"/>
              </a:ext>
            </a:extLst>
          </p:cNvPr>
          <p:cNvSpPr txBox="1"/>
          <p:nvPr/>
        </p:nvSpPr>
        <p:spPr>
          <a:xfrm>
            <a:off x="1460407" y="1140774"/>
            <a:ext cx="6913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Many </a:t>
            </a:r>
            <a:r>
              <a:rPr lang="cs-CZ" dirty="0" err="1"/>
              <a:t>investors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Suno and </a:t>
            </a:r>
            <a:r>
              <a:rPr lang="cs-CZ" dirty="0" err="1"/>
              <a:t>Udio</a:t>
            </a:r>
            <a:r>
              <a:rPr lang="cs-CZ" dirty="0"/>
              <a:t> </a:t>
            </a:r>
            <a:r>
              <a:rPr lang="cs-CZ" dirty="0" err="1"/>
              <a:t>startups</a:t>
            </a:r>
            <a:r>
              <a:rPr lang="cs-CZ" dirty="0"/>
              <a:t> </a:t>
            </a:r>
            <a:r>
              <a:rPr lang="cs-CZ" dirty="0" err="1"/>
              <a:t>allegedly</a:t>
            </a:r>
            <a:r>
              <a:rPr lang="cs-CZ" dirty="0"/>
              <a:t> </a:t>
            </a:r>
            <a:r>
              <a:rPr lang="cs-CZ" dirty="0" err="1"/>
              <a:t>wouldn't</a:t>
            </a:r>
            <a:r>
              <a:rPr lang="cs-CZ" dirty="0"/>
              <a:t> </a:t>
            </a:r>
            <a:r>
              <a:rPr lang="cs-CZ" dirty="0" err="1"/>
              <a:t>consider</a:t>
            </a:r>
            <a:r>
              <a:rPr lang="cs-CZ" dirty="0"/>
              <a:t> </a:t>
            </a:r>
            <a:r>
              <a:rPr lang="cs-CZ" dirty="0" err="1"/>
              <a:t>doing</a:t>
            </a:r>
            <a:r>
              <a:rPr lang="cs-CZ" dirty="0"/>
              <a:t> so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was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Stable</a:t>
            </a:r>
            <a:r>
              <a:rPr lang="cs-CZ" dirty="0"/>
              <a:t> Audio 2.0 and </a:t>
            </a:r>
            <a:r>
              <a:rPr lang="cs-CZ" dirty="0" err="1"/>
              <a:t>Meta's</a:t>
            </a:r>
            <a:r>
              <a:rPr lang="cs-CZ" dirty="0"/>
              <a:t> </a:t>
            </a:r>
            <a:r>
              <a:rPr lang="cs-CZ" dirty="0" err="1"/>
              <a:t>AudioCraft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</a:t>
            </a:r>
            <a:r>
              <a:rPr lang="cs-CZ" dirty="0" err="1"/>
              <a:t>been</a:t>
            </a:r>
            <a:r>
              <a:rPr lang="cs-CZ" dirty="0"/>
              <a:t> </a:t>
            </a:r>
            <a:r>
              <a:rPr lang="cs-CZ" dirty="0" err="1"/>
              <a:t>trained</a:t>
            </a:r>
            <a:r>
              <a:rPr lang="cs-CZ" dirty="0"/>
              <a:t> on </a:t>
            </a:r>
            <a:r>
              <a:rPr lang="cs-CZ" dirty="0" err="1"/>
              <a:t>licensed</a:t>
            </a:r>
            <a:r>
              <a:rPr lang="cs-CZ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Suspicions</a:t>
            </a:r>
            <a:r>
              <a:rPr lang="cs-CZ" dirty="0"/>
              <a:t> </a:t>
            </a:r>
            <a:r>
              <a:rPr lang="cs-CZ" dirty="0" err="1"/>
              <a:t>among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public </a:t>
            </a:r>
            <a:r>
              <a:rPr lang="cs-CZ" dirty="0" err="1"/>
              <a:t>mention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Record</a:t>
            </a:r>
            <a:r>
              <a:rPr lang="cs-CZ" dirty="0"/>
              <a:t> </a:t>
            </a:r>
            <a:r>
              <a:rPr lang="cs-CZ" dirty="0" err="1"/>
              <a:t>labels</a:t>
            </a:r>
            <a:r>
              <a:rPr lang="cs-CZ" dirty="0"/>
              <a:t>' </a:t>
            </a:r>
            <a:r>
              <a:rPr lang="cs-CZ" dirty="0" err="1"/>
              <a:t>actual</a:t>
            </a:r>
            <a:r>
              <a:rPr lang="cs-CZ" dirty="0"/>
              <a:t> </a:t>
            </a:r>
            <a:r>
              <a:rPr lang="cs-CZ" dirty="0" err="1"/>
              <a:t>goal</a:t>
            </a:r>
            <a:r>
              <a:rPr lang="cs-CZ" dirty="0"/>
              <a:t> </a:t>
            </a:r>
            <a:r>
              <a:rPr lang="cs-CZ" dirty="0" err="1"/>
              <a:t>being</a:t>
            </a:r>
            <a:r>
              <a:rPr lang="cs-CZ" dirty="0"/>
              <a:t> to </a:t>
            </a:r>
            <a:r>
              <a:rPr lang="cs-CZ" dirty="0" err="1"/>
              <a:t>claim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technology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themselves</a:t>
            </a:r>
            <a:r>
              <a:rPr lang="cs-CZ" dirty="0"/>
              <a:t>, </a:t>
            </a:r>
            <a:r>
              <a:rPr lang="cs-CZ" dirty="0" err="1"/>
              <a:t>due</a:t>
            </a:r>
            <a:r>
              <a:rPr lang="cs-CZ" dirty="0"/>
              <a:t> to </a:t>
            </a:r>
            <a:r>
              <a:rPr lang="cs-CZ" dirty="0" err="1"/>
              <a:t>setting</a:t>
            </a:r>
            <a:r>
              <a:rPr lang="cs-CZ" dirty="0"/>
              <a:t> </a:t>
            </a:r>
            <a:r>
              <a:rPr lang="cs-CZ" dirty="0" err="1"/>
              <a:t>unfulfillable</a:t>
            </a:r>
            <a:r>
              <a:rPr lang="cs-CZ" dirty="0"/>
              <a:t> </a:t>
            </a:r>
            <a:r>
              <a:rPr lang="cs-CZ" dirty="0" err="1"/>
              <a:t>reparations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lawsuit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1AAAE308-4C08-F03B-9EEC-DAD73B631C13}"/>
              </a:ext>
            </a:extLst>
          </p:cNvPr>
          <p:cNvSpPr txBox="1"/>
          <p:nvPr/>
        </p:nvSpPr>
        <p:spPr>
          <a:xfrm>
            <a:off x="7611229" y="5901912"/>
            <a:ext cx="43614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/>
              <a:t>data </a:t>
            </a:r>
            <a:r>
              <a:rPr lang="cs-CZ" sz="1400" b="1" dirty="0" err="1"/>
              <a:t>license</a:t>
            </a:r>
            <a:r>
              <a:rPr lang="cs-CZ" sz="1400" b="1" dirty="0"/>
              <a:t> </a:t>
            </a:r>
            <a:r>
              <a:rPr lang="cs-CZ" sz="1400" dirty="0"/>
              <a:t>= </a:t>
            </a:r>
            <a:r>
              <a:rPr lang="cs-CZ" sz="1400" dirty="0" err="1"/>
              <a:t>an</a:t>
            </a:r>
            <a:r>
              <a:rPr lang="cs-CZ" sz="1400" dirty="0"/>
              <a:t> arrangement </a:t>
            </a:r>
            <a:r>
              <a:rPr lang="cs-CZ" sz="1400" dirty="0" err="1"/>
              <a:t>between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owner</a:t>
            </a:r>
            <a:r>
              <a:rPr lang="cs-CZ" sz="1400" dirty="0"/>
              <a:t> and user </a:t>
            </a:r>
            <a:r>
              <a:rPr lang="cs-CZ" sz="1400" dirty="0" err="1"/>
              <a:t>of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data, </a:t>
            </a:r>
            <a:r>
              <a:rPr lang="cs-CZ" sz="1400" dirty="0" err="1"/>
              <a:t>specifying</a:t>
            </a:r>
            <a:r>
              <a:rPr lang="cs-CZ" sz="1400" dirty="0"/>
              <a:t> </a:t>
            </a:r>
            <a:r>
              <a:rPr lang="cs-CZ" sz="1400" dirty="0" err="1"/>
              <a:t>what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user </a:t>
            </a:r>
            <a:r>
              <a:rPr lang="cs-CZ" sz="1400" dirty="0" err="1"/>
              <a:t>can</a:t>
            </a:r>
            <a:r>
              <a:rPr lang="cs-CZ" sz="1400" dirty="0"/>
              <a:t> do </a:t>
            </a:r>
            <a:r>
              <a:rPr lang="cs-CZ" sz="1400" dirty="0" err="1"/>
              <a:t>with</a:t>
            </a:r>
            <a:r>
              <a:rPr lang="cs-CZ" sz="1400" dirty="0"/>
              <a:t> </a:t>
            </a:r>
            <a:r>
              <a:rPr lang="cs-CZ" sz="1400" dirty="0" err="1"/>
              <a:t>it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55074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 descr="Obsah obrázku mrak, venku, příroda, obloha&#10;&#10;Popis byl vytvořen automaticky">
            <a:extLst>
              <a:ext uri="{FF2B5EF4-FFF2-40B4-BE49-F238E27FC236}">
                <a16:creationId xmlns:a16="http://schemas.microsoft.com/office/drawing/2014/main" id="{4020232D-E19D-9F0E-D9C0-774D7AD885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A4712198-C8BC-D98E-91BF-332DDD9ACFFC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That's it.</a:t>
            </a:r>
          </a:p>
        </p:txBody>
      </p:sp>
    </p:spTree>
    <p:extLst>
      <p:ext uri="{BB962C8B-B14F-4D97-AF65-F5344CB8AC3E}">
        <p14:creationId xmlns:p14="http://schemas.microsoft.com/office/powerpoint/2010/main" val="773766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3783F222-1829-A6F1-68FD-88F081CD8169}"/>
              </a:ext>
            </a:extLst>
          </p:cNvPr>
          <p:cNvSpPr txBox="1"/>
          <p:nvPr/>
        </p:nvSpPr>
        <p:spPr>
          <a:xfrm>
            <a:off x="697313" y="787524"/>
            <a:ext cx="103215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 err="1"/>
              <a:t>Sources</a:t>
            </a:r>
            <a:r>
              <a:rPr lang="cs-CZ" sz="2000" b="1" dirty="0"/>
              <a:t>:</a:t>
            </a:r>
          </a:p>
          <a:p>
            <a:endParaRPr lang="cs-CZ" sz="2000" b="1" dirty="0"/>
          </a:p>
          <a:p>
            <a:r>
              <a:rPr lang="cs-CZ" dirty="0" err="1"/>
              <a:t>Scientific</a:t>
            </a:r>
            <a:r>
              <a:rPr lang="cs-CZ" dirty="0"/>
              <a:t> </a:t>
            </a:r>
            <a:r>
              <a:rPr lang="cs-CZ" dirty="0" err="1"/>
              <a:t>articles</a:t>
            </a:r>
            <a:r>
              <a:rPr lang="cs-CZ" dirty="0"/>
              <a:t>:</a:t>
            </a:r>
          </a:p>
          <a:p>
            <a:r>
              <a:rPr lang="cs-CZ" dirty="0"/>
              <a:t>Originality and </a:t>
            </a:r>
            <a:r>
              <a:rPr lang="cs-CZ" dirty="0" err="1"/>
              <a:t>future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copyright in </a:t>
            </a:r>
            <a:r>
              <a:rPr lang="cs-CZ" dirty="0" err="1"/>
              <a:t>age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generative</a:t>
            </a:r>
            <a:r>
              <a:rPr lang="cs-CZ" dirty="0"/>
              <a:t> AI</a:t>
            </a:r>
            <a:br>
              <a:rPr lang="cs-CZ" dirty="0"/>
            </a:br>
            <a:r>
              <a:rPr lang="cs-CZ" dirty="0">
                <a:hlinkClick r:id="rId2"/>
              </a:rPr>
              <a:t>https://www.sciencedirect.com/science/article/pii/S0267364923001024</a:t>
            </a:r>
            <a:endParaRPr lang="cs-CZ" dirty="0"/>
          </a:p>
          <a:p>
            <a:r>
              <a:rPr lang="cs-CZ" dirty="0" err="1"/>
              <a:t>Systematic</a:t>
            </a:r>
            <a:r>
              <a:rPr lang="cs-CZ" dirty="0"/>
              <a:t> </a:t>
            </a:r>
            <a:r>
              <a:rPr lang="cs-CZ" dirty="0" err="1"/>
              <a:t>review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AI-</a:t>
            </a:r>
            <a:r>
              <a:rPr lang="cs-CZ" dirty="0" err="1"/>
              <a:t>based</a:t>
            </a:r>
            <a:r>
              <a:rPr lang="cs-CZ" dirty="0"/>
              <a:t> music </a:t>
            </a:r>
            <a:r>
              <a:rPr lang="cs-CZ" dirty="0" err="1"/>
              <a:t>generation</a:t>
            </a:r>
            <a:endParaRPr lang="cs-CZ" dirty="0"/>
          </a:p>
          <a:p>
            <a:r>
              <a:rPr lang="cs-CZ" dirty="0">
                <a:hlinkClick r:id="rId3"/>
              </a:rPr>
              <a:t>https://www.sciencedirect.com/science/article/pii/S0957417422013537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 err="1"/>
              <a:t>News</a:t>
            </a:r>
            <a:r>
              <a:rPr lang="cs-CZ" dirty="0"/>
              <a:t> </a:t>
            </a:r>
            <a:r>
              <a:rPr lang="cs-CZ" dirty="0" err="1"/>
              <a:t>articles</a:t>
            </a:r>
            <a:r>
              <a:rPr lang="cs-CZ" dirty="0"/>
              <a:t>:</a:t>
            </a:r>
          </a:p>
          <a:p>
            <a:r>
              <a:rPr lang="cs-CZ" dirty="0">
                <a:hlinkClick r:id="rId4"/>
              </a:rPr>
              <a:t>https://arstechnica.com/information-technology/2024/06/music-labels-sue-ai-music-generators-for-copyright-infringement/</a:t>
            </a:r>
            <a:endParaRPr lang="cs-CZ" dirty="0"/>
          </a:p>
          <a:p>
            <a:r>
              <a:rPr lang="cs-CZ" dirty="0">
                <a:hlinkClick r:id="rId5"/>
              </a:rPr>
              <a:t>https://www.musicbusinessworldwide.com/as-suno-and-udio-admit-training-ai-with-unlicensed-music-record-industry-says-theres-nothing-fair-about-stealing-an-artists-lifes-work/</a:t>
            </a:r>
            <a:endParaRPr lang="cs-CZ" dirty="0"/>
          </a:p>
          <a:p>
            <a:r>
              <a:rPr lang="cs-CZ" dirty="0">
                <a:hlinkClick r:id="rId6"/>
              </a:rPr>
              <a:t>https://www.reuters.com/legal/litigation/music-ai-startups-suno-udio-slam-record-label-lawsuits-court-filings-2024-08-01/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427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9EBAB312-1A03-B21C-46BF-0975C7C4135B}"/>
              </a:ext>
            </a:extLst>
          </p:cNvPr>
          <p:cNvSpPr txBox="1"/>
          <p:nvPr/>
        </p:nvSpPr>
        <p:spPr>
          <a:xfrm>
            <a:off x="795989" y="1013077"/>
            <a:ext cx="9472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Videos</a:t>
            </a:r>
            <a:r>
              <a:rPr lang="cs-CZ" dirty="0"/>
              <a:t>:</a:t>
            </a:r>
          </a:p>
          <a:p>
            <a:r>
              <a:rPr lang="cs-CZ" dirty="0" err="1"/>
              <a:t>The</a:t>
            </a:r>
            <a:r>
              <a:rPr lang="cs-CZ" dirty="0"/>
              <a:t> AI </a:t>
            </a:r>
            <a:r>
              <a:rPr lang="cs-CZ" dirty="0" err="1"/>
              <a:t>lawsuit</a:t>
            </a:r>
            <a:r>
              <a:rPr lang="cs-CZ" dirty="0"/>
              <a:t> </a:t>
            </a:r>
            <a:r>
              <a:rPr lang="cs-CZ" dirty="0" err="1"/>
              <a:t>that's</a:t>
            </a:r>
            <a:r>
              <a:rPr lang="cs-CZ" dirty="0"/>
              <a:t> </a:t>
            </a:r>
            <a:r>
              <a:rPr lang="cs-CZ" dirty="0" err="1"/>
              <a:t>shaking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music </a:t>
            </a:r>
            <a:r>
              <a:rPr lang="cs-CZ" dirty="0" err="1"/>
              <a:t>world</a:t>
            </a:r>
            <a:endParaRPr lang="cs-CZ" dirty="0"/>
          </a:p>
          <a:p>
            <a:r>
              <a:rPr lang="cs-CZ" dirty="0">
                <a:hlinkClick r:id="rId2"/>
              </a:rPr>
              <a:t>https://www.youtube.com/watch?v=Hy8Or6af98c</a:t>
            </a:r>
            <a:endParaRPr lang="cs-CZ" dirty="0"/>
          </a:p>
          <a:p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Record</a:t>
            </a:r>
            <a:r>
              <a:rPr lang="cs-CZ" dirty="0"/>
              <a:t> </a:t>
            </a:r>
            <a:r>
              <a:rPr lang="cs-CZ" dirty="0" err="1"/>
              <a:t>Companies</a:t>
            </a:r>
            <a:r>
              <a:rPr lang="cs-CZ" dirty="0"/>
              <a:t> </a:t>
            </a:r>
            <a:r>
              <a:rPr lang="cs-CZ" dirty="0" err="1"/>
              <a:t>Suing</a:t>
            </a:r>
            <a:r>
              <a:rPr lang="cs-CZ" dirty="0"/>
              <a:t> Suno and </a:t>
            </a:r>
            <a:r>
              <a:rPr lang="cs-CZ" dirty="0" err="1"/>
              <a:t>Udio</a:t>
            </a:r>
            <a:r>
              <a:rPr lang="cs-CZ" dirty="0"/>
              <a:t> Make A </a:t>
            </a:r>
            <a:r>
              <a:rPr lang="cs-CZ" dirty="0" err="1"/>
              <a:t>Difference</a:t>
            </a:r>
            <a:endParaRPr lang="cs-CZ" dirty="0"/>
          </a:p>
          <a:p>
            <a:r>
              <a:rPr lang="cs-CZ" dirty="0">
                <a:hlinkClick r:id="rId3"/>
              </a:rPr>
              <a:t>https://www.youtube.com/watch?v=P56TV_Jz0i0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Recommended</a:t>
            </a:r>
            <a:r>
              <a:rPr lang="cs-CZ" dirty="0"/>
              <a:t> </a:t>
            </a:r>
            <a:r>
              <a:rPr lang="cs-CZ" dirty="0" err="1"/>
              <a:t>Youtube</a:t>
            </a:r>
            <a:r>
              <a:rPr lang="cs-CZ" dirty="0"/>
              <a:t> </a:t>
            </a:r>
            <a:r>
              <a:rPr lang="cs-CZ" dirty="0" err="1"/>
              <a:t>Creators</a:t>
            </a:r>
            <a:r>
              <a:rPr lang="cs-CZ" dirty="0"/>
              <a:t> </a:t>
            </a:r>
            <a:r>
              <a:rPr lang="cs-CZ" dirty="0" err="1"/>
              <a:t>covering</a:t>
            </a:r>
            <a:r>
              <a:rPr lang="cs-CZ" dirty="0"/>
              <a:t>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topic</a:t>
            </a:r>
            <a:r>
              <a:rPr lang="cs-CZ" dirty="0"/>
              <a:t> </a:t>
            </a:r>
            <a:r>
              <a:rPr lang="cs-CZ" dirty="0" err="1"/>
              <a:t>across</a:t>
            </a:r>
            <a:r>
              <a:rPr lang="cs-CZ" dirty="0"/>
              <a:t> </a:t>
            </a:r>
            <a:r>
              <a:rPr lang="cs-CZ" dirty="0" err="1"/>
              <a:t>various</a:t>
            </a:r>
            <a:r>
              <a:rPr lang="cs-CZ" dirty="0"/>
              <a:t> </a:t>
            </a:r>
            <a:r>
              <a:rPr lang="cs-CZ" dirty="0" err="1"/>
              <a:t>videos</a:t>
            </a:r>
            <a:r>
              <a:rPr lang="cs-CZ" dirty="0"/>
              <a:t>:</a:t>
            </a:r>
          </a:p>
          <a:p>
            <a:r>
              <a:rPr lang="cs-CZ" dirty="0">
                <a:hlinkClick r:id="rId4"/>
              </a:rPr>
              <a:t>https://www.youtube.com/@SyncMyMusic</a:t>
            </a:r>
            <a:endParaRPr lang="cs-CZ" dirty="0"/>
          </a:p>
          <a:p>
            <a:r>
              <a:rPr lang="cs-CZ" dirty="0">
                <a:hlinkClick r:id="rId5"/>
              </a:rPr>
              <a:t>https://www.youtube.com/@TopMusicAttorney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09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ovéPole 1">
            <a:extLst>
              <a:ext uri="{FF2B5EF4-FFF2-40B4-BE49-F238E27FC236}">
                <a16:creationId xmlns:a16="http://schemas.microsoft.com/office/drawing/2014/main" id="{E9852EEC-2857-3FED-ED62-246734FD3C88}"/>
              </a:ext>
            </a:extLst>
          </p:cNvPr>
          <p:cNvSpPr txBox="1"/>
          <p:nvPr/>
        </p:nvSpPr>
        <p:spPr>
          <a:xfrm>
            <a:off x="2127528" y="2516170"/>
            <a:ext cx="8308813" cy="38168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tx2"/>
                </a:solidFill>
              </a:rPr>
              <a:t>Application of AI in the music industry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Post-production remixing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Lyric writing help</a:t>
            </a:r>
            <a:endParaRPr lang="cs-CZ" sz="2200" dirty="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Voice synthesizers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Voice cloning, conversion, synthesis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cs-CZ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829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ovéPole 1">
            <a:extLst>
              <a:ext uri="{FF2B5EF4-FFF2-40B4-BE49-F238E27FC236}">
                <a16:creationId xmlns:a16="http://schemas.microsoft.com/office/drawing/2014/main" id="{4804F394-B109-CAF7-E1EB-5324C99C0AFB}"/>
              </a:ext>
            </a:extLst>
          </p:cNvPr>
          <p:cNvSpPr txBox="1"/>
          <p:nvPr/>
        </p:nvSpPr>
        <p:spPr>
          <a:xfrm>
            <a:off x="2608768" y="1677498"/>
            <a:ext cx="7554886" cy="39273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 err="1">
                <a:solidFill>
                  <a:schemeClr val="tx2"/>
                </a:solidFill>
              </a:rPr>
              <a:t>Identification</a:t>
            </a:r>
            <a:endParaRPr lang="en-US" sz="2200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Copyright protection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Discovery (Shazam, </a:t>
            </a:r>
            <a:r>
              <a:rPr lang="en-US" sz="2200" dirty="0" err="1">
                <a:solidFill>
                  <a:schemeClr val="tx2"/>
                </a:solidFill>
              </a:rPr>
              <a:t>Soundhound</a:t>
            </a:r>
            <a:r>
              <a:rPr lang="en-US" sz="2200" dirty="0">
                <a:solidFill>
                  <a:schemeClr val="tx2"/>
                </a:solidFill>
              </a:rPr>
              <a:t>, …)</a:t>
            </a:r>
            <a:endParaRPr lang="cs-CZ" sz="2200" dirty="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200" dirty="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Audience analytics, recommendation systems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Music streaming platforms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Generation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Pseudo-generative AI (</a:t>
            </a:r>
            <a:r>
              <a:rPr lang="en-US" sz="2200" dirty="0" err="1">
                <a:solidFill>
                  <a:schemeClr val="tx2"/>
                </a:solidFill>
              </a:rPr>
              <a:t>Soundraw</a:t>
            </a:r>
            <a:r>
              <a:rPr lang="en-US" sz="2200" dirty="0">
                <a:solidFill>
                  <a:schemeClr val="tx2"/>
                </a:solidFill>
              </a:rPr>
              <a:t>, Soundful, …)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Generative AI (Jukebox, </a:t>
            </a:r>
            <a:r>
              <a:rPr lang="en-US" sz="2200" dirty="0" err="1">
                <a:solidFill>
                  <a:schemeClr val="tx2"/>
                </a:solidFill>
              </a:rPr>
              <a:t>Suno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2200" dirty="0" err="1">
                <a:solidFill>
                  <a:schemeClr val="tx2"/>
                </a:solidFill>
              </a:rPr>
              <a:t>Udio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2200" dirty="0" err="1">
                <a:solidFill>
                  <a:schemeClr val="tx2"/>
                </a:solidFill>
              </a:rPr>
              <a:t>MuseNet</a:t>
            </a:r>
            <a:r>
              <a:rPr lang="en-US" sz="2200" dirty="0">
                <a:solidFill>
                  <a:schemeClr val="tx2"/>
                </a:solidFill>
              </a:rPr>
              <a:t>, Magenta, </a:t>
            </a:r>
            <a:r>
              <a:rPr lang="en-US" sz="2200" dirty="0" err="1">
                <a:solidFill>
                  <a:schemeClr val="tx2"/>
                </a:solidFill>
              </a:rPr>
              <a:t>AudioCraft</a:t>
            </a:r>
            <a:r>
              <a:rPr lang="en-US" sz="2200" dirty="0">
                <a:solidFill>
                  <a:schemeClr val="tx2"/>
                </a:solidFill>
              </a:rPr>
              <a:t>, Stable Audio 2.0, …)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8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3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3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uture Tools - Soundraw">
            <a:extLst>
              <a:ext uri="{FF2B5EF4-FFF2-40B4-BE49-F238E27FC236}">
                <a16:creationId xmlns:a16="http://schemas.microsoft.com/office/drawing/2014/main" id="{0BA2661B-FEA2-0818-E3BD-25E56F5EC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9" r="867" b="-2"/>
          <a:stretch/>
        </p:blipFill>
        <p:spPr bwMode="auto">
          <a:xfrm>
            <a:off x="279143" y="299508"/>
            <a:ext cx="5221625" cy="301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019658BE-A6FA-66BB-0B27-D0619323CA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3" r="6258" b="-2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9540360B-827F-3C00-1039-27E1D43031A8}"/>
              </a:ext>
            </a:extLst>
          </p:cNvPr>
          <p:cNvSpPr txBox="1"/>
          <p:nvPr/>
        </p:nvSpPr>
        <p:spPr>
          <a:xfrm>
            <a:off x="6412090" y="722294"/>
            <a:ext cx="5113296" cy="55535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 err="1">
                <a:solidFill>
                  <a:schemeClr val="tx1">
                    <a:alpha val="80000"/>
                  </a:schemeClr>
                </a:solidFill>
              </a:rPr>
              <a:t>Soundraw</a:t>
            </a:r>
            <a:r>
              <a:rPr lang="cs-CZ" sz="2800" b="1" dirty="0">
                <a:solidFill>
                  <a:schemeClr val="tx1">
                    <a:alpha val="80000"/>
                  </a:schemeClr>
                </a:solidFill>
              </a:rPr>
              <a:t> (2020)</a:t>
            </a:r>
            <a:endParaRPr lang="en-US" sz="2800" b="1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Pseudo-generative AI tool</a:t>
            </a:r>
            <a:endParaRPr lang="cs-CZ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Templates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for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various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genres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moods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themes</a:t>
            </a:r>
            <a:endParaRPr lang="cs-CZ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Modify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certain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aspects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in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real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time</a:t>
            </a:r>
            <a:endParaRPr lang="cs-CZ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No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vocals</a:t>
            </a:r>
            <a:endParaRPr lang="cs-CZ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cs-CZ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Eventually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noticeable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repetition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of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the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template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samples</a:t>
            </a:r>
            <a:endParaRPr lang="cs-CZ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Soundtracks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made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during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paid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subscription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commercially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usable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under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royalty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-free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license</a:t>
            </a:r>
            <a:endParaRPr lang="cs-CZ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17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1DCE2E68-019E-F015-F249-18BA0863286D}"/>
              </a:ext>
            </a:extLst>
          </p:cNvPr>
          <p:cNvSpPr txBox="1"/>
          <p:nvPr/>
        </p:nvSpPr>
        <p:spPr>
          <a:xfrm>
            <a:off x="1447249" y="1164380"/>
            <a:ext cx="76835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/>
              <a:t>Generative AI</a:t>
            </a:r>
          </a:p>
          <a:p>
            <a:endParaRPr lang="cs-CZ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cs-CZ" sz="2000"/>
              <a:t>Simplest way for the end user to generate a full song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cs-CZ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cs-CZ" sz="2000"/>
              <a:t>First significant model – OpenAI Jukebox (April 2020)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000"/>
              <a:t>Extending existing audio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cs-CZ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cs-CZ" sz="2000"/>
              <a:t>Heavily reliant on the amount and quality of the training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cs-CZ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cs-CZ" sz="2000"/>
              <a:t>Highly advanced Text-to-music models came out recently (December 2023)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cs-CZ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cs-CZ" sz="2000"/>
              <a:t>Adjustments of the generated songs can get complicated quickly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17830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BBFE96B6-EE18-70CE-2930-1DDDCEF1081E}"/>
              </a:ext>
            </a:extLst>
          </p:cNvPr>
          <p:cNvSpPr txBox="1"/>
          <p:nvPr/>
        </p:nvSpPr>
        <p:spPr>
          <a:xfrm>
            <a:off x="1411071" y="2361652"/>
            <a:ext cx="87920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/>
              <a:t>Do </a:t>
            </a:r>
            <a:r>
              <a:rPr lang="cs-CZ" sz="2800" dirty="0" err="1"/>
              <a:t>you</a:t>
            </a:r>
            <a:r>
              <a:rPr lang="cs-CZ" sz="2800" dirty="0"/>
              <a:t> </a:t>
            </a:r>
            <a:r>
              <a:rPr lang="cs-CZ" sz="2800" dirty="0" err="1"/>
              <a:t>think</a:t>
            </a:r>
            <a:r>
              <a:rPr lang="cs-CZ" sz="2800" dirty="0"/>
              <a:t> AI </a:t>
            </a:r>
            <a:r>
              <a:rPr lang="cs-CZ" sz="2800" dirty="0" err="1"/>
              <a:t>generated</a:t>
            </a:r>
            <a:r>
              <a:rPr lang="cs-CZ" sz="2800" dirty="0"/>
              <a:t> music </a:t>
            </a:r>
            <a:r>
              <a:rPr lang="cs-CZ" sz="2800" dirty="0" err="1"/>
              <a:t>is</a:t>
            </a:r>
            <a:r>
              <a:rPr lang="cs-CZ" sz="2800" dirty="0"/>
              <a:t> </a:t>
            </a:r>
            <a:r>
              <a:rPr lang="cs-CZ" sz="2800" dirty="0" err="1"/>
              <a:t>missing</a:t>
            </a:r>
            <a:r>
              <a:rPr lang="cs-CZ" sz="2800" dirty="0"/>
              <a:t> </a:t>
            </a:r>
            <a:r>
              <a:rPr lang="cs-CZ" sz="2800" dirty="0" err="1"/>
              <a:t>something</a:t>
            </a:r>
            <a:r>
              <a:rPr lang="cs-CZ" sz="2800" dirty="0"/>
              <a:t>?</a:t>
            </a:r>
          </a:p>
          <a:p>
            <a:pPr algn="ctr"/>
            <a:endParaRPr lang="cs-CZ" sz="2800" dirty="0"/>
          </a:p>
          <a:p>
            <a:pPr algn="ctr"/>
            <a:endParaRPr lang="cs-CZ" sz="2800" dirty="0"/>
          </a:p>
          <a:p>
            <a:pPr algn="ctr"/>
            <a:r>
              <a:rPr lang="cs-CZ" sz="2800" dirty="0" err="1"/>
              <a:t>Threat</a:t>
            </a:r>
            <a:r>
              <a:rPr lang="cs-CZ" sz="2800" dirty="0"/>
              <a:t> </a:t>
            </a:r>
            <a:r>
              <a:rPr lang="cs-CZ" sz="2800" dirty="0" err="1"/>
              <a:t>or</a:t>
            </a:r>
            <a:r>
              <a:rPr lang="cs-CZ" sz="2800" dirty="0"/>
              <a:t> a </a:t>
            </a:r>
            <a:r>
              <a:rPr lang="cs-CZ" sz="2800" dirty="0" err="1"/>
              <a:t>tool</a:t>
            </a:r>
            <a:r>
              <a:rPr lang="cs-CZ" sz="2800" dirty="0"/>
              <a:t> </a:t>
            </a:r>
            <a:r>
              <a:rPr lang="cs-CZ" sz="2800" dirty="0" err="1"/>
              <a:t>for</a:t>
            </a:r>
            <a:r>
              <a:rPr lang="cs-CZ" sz="2800" dirty="0"/>
              <a:t> </a:t>
            </a:r>
            <a:r>
              <a:rPr lang="cs-CZ" sz="2800" dirty="0" err="1"/>
              <a:t>individual</a:t>
            </a:r>
            <a:r>
              <a:rPr lang="cs-CZ" sz="2800" dirty="0"/>
              <a:t> </a:t>
            </a:r>
            <a:r>
              <a:rPr lang="cs-CZ" sz="2800" dirty="0" err="1"/>
              <a:t>creators</a:t>
            </a:r>
            <a:r>
              <a:rPr lang="cs-CZ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903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1036F021-A4C8-2A0A-2C28-E62799F8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13" y="299509"/>
            <a:ext cx="4709884" cy="6258983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F553891B-576B-7553-5090-27E821A36A7C}"/>
              </a:ext>
            </a:extLst>
          </p:cNvPr>
          <p:cNvSpPr txBox="1"/>
          <p:nvPr/>
        </p:nvSpPr>
        <p:spPr>
          <a:xfrm>
            <a:off x="5933063" y="140547"/>
            <a:ext cx="5499947" cy="6576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</a:rPr>
              <a:t>Suno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 (December 2023)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Text-to-music generator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Style of music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Instrumental / Generated lyrics / Custom lyrics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Various tags for song structure, voice, mood, genre, instrument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Extending audio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Along with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Udio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the most advanced and popular music generator as of today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Use cases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Inspiration, prototyping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Low-budget projects, background music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Entertainment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Songs made during a subscription plan are owned by the user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At least according to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Suno's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ToS</a:t>
            </a: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The copyright of generated content is unclear though</a:t>
            </a:r>
          </a:p>
        </p:txBody>
      </p:sp>
      <p:cxnSp>
        <p:nvCxnSpPr>
          <p:cNvPr id="30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5419AD00-3369-7A81-80C7-E2B1783D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50" r="14929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ovéPole 2">
            <a:extLst>
              <a:ext uri="{FF2B5EF4-FFF2-40B4-BE49-F238E27FC236}">
                <a16:creationId xmlns:a16="http://schemas.microsoft.com/office/drawing/2014/main" id="{E8C9E42C-B968-65DB-3154-C1DCDA2F06F3}"/>
              </a:ext>
            </a:extLst>
          </p:cNvPr>
          <p:cNvSpPr txBox="1"/>
          <p:nvPr/>
        </p:nvSpPr>
        <p:spPr>
          <a:xfrm>
            <a:off x="6823878" y="1117600"/>
            <a:ext cx="4474042" cy="4863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Would you consider using AI-generated soundtracks in your projects?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Would your answer differ in case of commercial use?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3936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EB47A86C-0F44-C8B1-3CBF-9E7BD8536F18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tx1">
                    <a:alpha val="80000"/>
                  </a:schemeClr>
                </a:solidFill>
              </a:rPr>
              <a:t>Doubts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Why are these 2 startups considered so much more advanced compared to projects from Meta, Google, OpenAI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One thing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Suno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Udio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have in common is publicly undisclosed training dataset</a:t>
            </a: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834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936</Words>
  <Application>Microsoft Office PowerPoint</Application>
  <PresentationFormat>Širokoúhlá obrazovka</PresentationFormat>
  <Paragraphs>165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Motiv Office</vt:lpstr>
      <vt:lpstr>AI music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Ondřej Čermák</dc:creator>
  <cp:lastModifiedBy>Ondřej Čermák</cp:lastModifiedBy>
  <cp:revision>34</cp:revision>
  <dcterms:created xsi:type="dcterms:W3CDTF">2024-10-02T09:11:59Z</dcterms:created>
  <dcterms:modified xsi:type="dcterms:W3CDTF">2024-10-16T20:50:26Z</dcterms:modified>
</cp:coreProperties>
</file>