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5" r:id="rId4"/>
    <p:sldId id="269" r:id="rId5"/>
    <p:sldId id="266" r:id="rId6"/>
    <p:sldId id="267" r:id="rId7"/>
    <p:sldId id="268" r:id="rId8"/>
    <p:sldId id="257" r:id="rId9"/>
    <p:sldId id="258" r:id="rId10"/>
    <p:sldId id="280" r:id="rId11"/>
    <p:sldId id="281" r:id="rId12"/>
    <p:sldId id="259" r:id="rId13"/>
    <p:sldId id="260" r:id="rId14"/>
    <p:sldId id="261" r:id="rId15"/>
    <p:sldId id="272" r:id="rId16"/>
    <p:sldId id="262" r:id="rId17"/>
    <p:sldId id="271" r:id="rId18"/>
    <p:sldId id="284" r:id="rId19"/>
    <p:sldId id="285" r:id="rId20"/>
    <p:sldId id="286" r:id="rId21"/>
    <p:sldId id="291" r:id="rId22"/>
    <p:sldId id="264" r:id="rId23"/>
    <p:sldId id="273" r:id="rId24"/>
    <p:sldId id="287" r:id="rId25"/>
    <p:sldId id="288" r:id="rId26"/>
    <p:sldId id="289" r:id="rId27"/>
    <p:sldId id="290" r:id="rId28"/>
    <p:sldId id="292" r:id="rId29"/>
    <p:sldId id="274" r:id="rId30"/>
    <p:sldId id="275" r:id="rId31"/>
    <p:sldId id="276" r:id="rId32"/>
    <p:sldId id="277" r:id="rId33"/>
    <p:sldId id="278" r:id="rId34"/>
    <p:sldId id="279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>
        <p:scale>
          <a:sx n="100" d="100"/>
          <a:sy n="100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91A6-CC3D-4996-8CA2-9AA1346B6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F5F3A-A27F-4F56-9706-484985A5B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505E6-270E-4F59-B939-47ED023A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07E8-A6E8-4D05-A5E7-EC8A35D1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AF26-6832-4439-9F1F-D668BCCC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4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6D0B-DF01-44F0-A656-D51CA164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F94B6-C4DC-45BF-A15A-8174FFC20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65C7A-47D1-4851-A159-DBF9F83C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3ECA8-7C4C-49AE-94AF-C060132C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A5D7F-EEFA-48AE-85B3-2AB739C3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8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F39B7-CAD5-4575-81A7-C18E0D318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7F205-7634-4B71-9DA9-8B6B9D957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FAD0-A44E-4BFB-9029-E7148DB8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26784-D82B-4583-B391-8779D834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98CC-6F5F-4128-940F-916E4857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7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B0B3-B7CD-4F5F-A381-5B945DF4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C036-D7B6-4F41-911D-BDF86E1C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FE08-41C9-4F78-A1C7-02246929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EE8CC-D4AD-4303-A156-555267C1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B4204-DD25-4692-BB23-1C60E6F8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5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5970-CB3F-4815-85B2-651B9116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32D57-03FF-41A3-9D97-CA79BCC2A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B384-C793-405C-B562-0B537EBD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959A7-6FA1-4383-8F36-15908B02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5E7B7-200B-428D-8FD9-2DAB9D2E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9F94-BB70-4E1D-A679-6614D707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9E1C-BC73-4557-892B-54AC1CA5B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A46C8-79F1-49FE-87BC-B4B2E62F9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71EB6-3AD6-4E9D-A727-3D960A2B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6D065-7941-4F6E-986B-C27FDAD5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8E8F4-5B8D-4081-83F0-96B1D43E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3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BC01-7179-4053-BF7A-0F95D567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5DC12-22C3-4107-A1C6-4795F4D7B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D7406-730F-4C14-8783-BDE4A6F1D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5544D-6709-4EFB-A861-F0032D1B0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2C895-C12F-4F45-B3D1-07FDC79B7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DB28B-7FC1-4BCE-BE63-4DBCF210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83C10-684D-4E82-909E-018F1B4C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8220C-76F4-40A1-BD17-6B96D84B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90D4-E6D5-42ED-BF33-4D6F6D84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FFACA-6A87-412A-8A8C-9D4B992E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2EBC8-2EB5-44D4-8285-704F5BB3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BFF22-2E6A-4F0B-9101-E000CC6D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95076-27F9-49BB-8734-7A082967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89054-FAD9-453D-9E81-EF7546C9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46D3C-2C51-409E-B03B-01432B24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9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0579-DB72-436C-ADB7-E800A4E0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30090-7CB2-43E1-B8F1-5B19E1617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5F34-FBC8-4CB5-8339-F8E227E14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67E39-BECE-4BCB-83EE-1A35A108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BD466-9728-4CD2-9090-4F172467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4A74E-FDA0-473C-AD29-06A4E91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DB9E-F4B4-4F5E-8F7A-62D0D68E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E286C-AC74-405D-8321-078562C19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CA791-19CE-4FD3-A2CC-6C194EBCB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DFCE2-A59A-4AC1-BFA2-EDB36D23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3348-AD6D-4C2F-9BF5-9CACA2EAEEB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5E5BA-F540-4925-95DE-CB5D6519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2C7E9-C28E-4863-A05D-2CE1BBBF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7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828D8-CCF0-4423-B9BF-98588C4F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5815B-95BE-4579-A253-CE0ECEAE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6987D-BE4A-4F48-B692-D54E1C509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3348-AD6D-4C2F-9BF5-9CACA2EAEEB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2D9-51DA-4CF0-892D-11279EF4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2761E-1EC8-4F9C-A2D0-4D25B338E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75EA-8512-45E9-B98C-503F1A21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7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57F2-4F11-4390-B186-6EBA2FC29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Asenkron</a:t>
            </a:r>
            <a:r>
              <a:rPr lang="en-US" dirty="0"/>
              <a:t> JavaScript </a:t>
            </a:r>
            <a:r>
              <a:rPr lang="en-US" dirty="0" err="1"/>
              <a:t>Kullanımı</a:t>
            </a:r>
            <a:r>
              <a:rPr lang="en-US" dirty="0"/>
              <a:t>,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Odaklı</a:t>
            </a:r>
            <a:r>
              <a:rPr lang="en-US" dirty="0"/>
              <a:t> JavaScript </a:t>
            </a:r>
            <a:r>
              <a:rPr lang="en-US" dirty="0" err="1"/>
              <a:t>ve</a:t>
            </a:r>
            <a:r>
              <a:rPr lang="en-US" dirty="0"/>
              <a:t>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A5AB0-E5EF-4CFD-AC0D-5ED88FCBC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Önder ALTINTAŞ</a:t>
            </a:r>
          </a:p>
          <a:p>
            <a:r>
              <a:rPr lang="en-US" dirty="0" err="1"/>
              <a:t>Havelsan</a:t>
            </a:r>
            <a:endParaRPr lang="en-US" dirty="0"/>
          </a:p>
          <a:p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69668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5CA3-BE88-4536-896C-2C55D1DE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Workerlar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905DD-8AF4-43D1-B72A-CCDFE0C92C09}"/>
              </a:ext>
            </a:extLst>
          </p:cNvPr>
          <p:cNvSpPr/>
          <p:nvPr/>
        </p:nvSpPr>
        <p:spPr>
          <a:xfrm>
            <a:off x="1215342" y="2083443"/>
            <a:ext cx="3854369" cy="3912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mainThread.js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B6B19-5C3E-4CF4-8F6E-DBA94C904616}"/>
              </a:ext>
            </a:extLst>
          </p:cNvPr>
          <p:cNvSpPr/>
          <p:nvPr/>
        </p:nvSpPr>
        <p:spPr>
          <a:xfrm>
            <a:off x="6935165" y="2083443"/>
            <a:ext cx="3854369" cy="3912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workerThread.js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222349-594D-4F8A-8DA2-23C457AB8E72}"/>
              </a:ext>
            </a:extLst>
          </p:cNvPr>
          <p:cNvCxnSpPr/>
          <p:nvPr/>
        </p:nvCxnSpPr>
        <p:spPr>
          <a:xfrm>
            <a:off x="5173884" y="2581154"/>
            <a:ext cx="1643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740AB8-71CC-433E-B6C9-298329EAD4FF}"/>
              </a:ext>
            </a:extLst>
          </p:cNvPr>
          <p:cNvCxnSpPr/>
          <p:nvPr/>
        </p:nvCxnSpPr>
        <p:spPr>
          <a:xfrm flipH="1">
            <a:off x="5173884" y="5717894"/>
            <a:ext cx="1643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C0D65C-3008-43AF-9245-962ABE10FE58}"/>
              </a:ext>
            </a:extLst>
          </p:cNvPr>
          <p:cNvSpPr txBox="1"/>
          <p:nvPr/>
        </p:nvSpPr>
        <p:spPr>
          <a:xfrm>
            <a:off x="5289630" y="2222339"/>
            <a:ext cx="14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postMessage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ACAD64-8689-4FCD-BDEF-33F8923D76E5}"/>
              </a:ext>
            </a:extLst>
          </p:cNvPr>
          <p:cNvSpPr txBox="1"/>
          <p:nvPr/>
        </p:nvSpPr>
        <p:spPr>
          <a:xfrm>
            <a:off x="5256836" y="5222112"/>
            <a:ext cx="14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postMessage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9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0DB3-239D-4B26-9028-118DF62B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Workerlar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B8BFC-6907-4A4B-B8BC-F433A005A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82" y="1690688"/>
            <a:ext cx="6181725" cy="139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50E75B-59EA-460B-A0CB-32585E56F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482" y="4571337"/>
            <a:ext cx="6877050" cy="14192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5A18F1-8BC5-4BF2-BC4C-72C9CE53871F}"/>
              </a:ext>
            </a:extLst>
          </p:cNvPr>
          <p:cNvCxnSpPr/>
          <p:nvPr/>
        </p:nvCxnSpPr>
        <p:spPr>
          <a:xfrm flipH="1">
            <a:off x="2407534" y="2118167"/>
            <a:ext cx="8059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620B1D-C48A-4CFF-B875-A18B3DBADD54}"/>
              </a:ext>
            </a:extLst>
          </p:cNvPr>
          <p:cNvCxnSpPr>
            <a:cxnSpLocks/>
          </p:cNvCxnSpPr>
          <p:nvPr/>
        </p:nvCxnSpPr>
        <p:spPr>
          <a:xfrm>
            <a:off x="2395959" y="2100805"/>
            <a:ext cx="11575" cy="26563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7EEEB7-414F-4F1F-9857-57EE54CC12F0}"/>
              </a:ext>
            </a:extLst>
          </p:cNvPr>
          <p:cNvCxnSpPr>
            <a:cxnSpLocks/>
          </p:cNvCxnSpPr>
          <p:nvPr/>
        </p:nvCxnSpPr>
        <p:spPr>
          <a:xfrm>
            <a:off x="2395959" y="4757195"/>
            <a:ext cx="817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0A0E0B-7D1F-431B-BE04-7C70AF6B0A17}"/>
              </a:ext>
            </a:extLst>
          </p:cNvPr>
          <p:cNvCxnSpPr/>
          <p:nvPr/>
        </p:nvCxnSpPr>
        <p:spPr>
          <a:xfrm>
            <a:off x="6304344" y="5544273"/>
            <a:ext cx="37861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A79C1C-3125-458E-91D6-4752904D8695}"/>
              </a:ext>
            </a:extLst>
          </p:cNvPr>
          <p:cNvCxnSpPr/>
          <p:nvPr/>
        </p:nvCxnSpPr>
        <p:spPr>
          <a:xfrm>
            <a:off x="10090532" y="5544273"/>
            <a:ext cx="50030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ED4EA2-8F27-435E-8A6B-6340B7D82E0D}"/>
              </a:ext>
            </a:extLst>
          </p:cNvPr>
          <p:cNvCxnSpPr>
            <a:cxnSpLocks/>
          </p:cNvCxnSpPr>
          <p:nvPr/>
        </p:nvCxnSpPr>
        <p:spPr>
          <a:xfrm flipH="1" flipV="1">
            <a:off x="10602410" y="2708476"/>
            <a:ext cx="1" cy="28357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6D3C89-AD80-4F55-A641-5EBE02B29035}"/>
              </a:ext>
            </a:extLst>
          </p:cNvPr>
          <p:cNvCxnSpPr>
            <a:cxnSpLocks/>
          </p:cNvCxnSpPr>
          <p:nvPr/>
        </p:nvCxnSpPr>
        <p:spPr>
          <a:xfrm flipH="1">
            <a:off x="9395207" y="2708476"/>
            <a:ext cx="11956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BA5B24-DB55-4131-8E98-0119648E58E5}"/>
              </a:ext>
            </a:extLst>
          </p:cNvPr>
          <p:cNvCxnSpPr/>
          <p:nvPr/>
        </p:nvCxnSpPr>
        <p:spPr>
          <a:xfrm flipH="1">
            <a:off x="8623139" y="2708476"/>
            <a:ext cx="772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2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 </a:t>
            </a:r>
            <a:r>
              <a:rPr lang="en-US" b="1" dirty="0" err="1"/>
              <a:t>Nesne</a:t>
            </a:r>
            <a:r>
              <a:rPr lang="en-US" b="1" dirty="0"/>
              <a:t> </a:t>
            </a:r>
            <a:r>
              <a:rPr lang="en-US" b="1" dirty="0" err="1"/>
              <a:t>Odaklı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E482B4-4BDF-41E4-81FD-95EC5C431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33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(Constructor pattern/Object literal pattern)</a:t>
            </a:r>
          </a:p>
          <a:p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OOP </a:t>
            </a:r>
            <a:r>
              <a:rPr lang="en-US" dirty="0" err="1"/>
              <a:t>kabullenimleri</a:t>
            </a:r>
            <a:endParaRPr lang="en-US" dirty="0"/>
          </a:p>
          <a:p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endParaRPr lang="en-US" dirty="0"/>
          </a:p>
          <a:p>
            <a:r>
              <a:rPr lang="en-US" dirty="0"/>
              <a:t>Prototype (Prototype pattern)</a:t>
            </a:r>
          </a:p>
          <a:p>
            <a:r>
              <a:rPr lang="en-US" dirty="0" err="1"/>
              <a:t>EcmaScript</a:t>
            </a:r>
            <a:r>
              <a:rPr lang="en-US" dirty="0"/>
              <a:t> 6 </a:t>
            </a:r>
            <a:r>
              <a:rPr lang="en-US" dirty="0" err="1"/>
              <a:t>sınıfları</a:t>
            </a:r>
            <a:endParaRPr lang="en-US" dirty="0"/>
          </a:p>
          <a:p>
            <a:r>
              <a:rPr lang="en-US" dirty="0" err="1"/>
              <a:t>Kalıtım</a:t>
            </a:r>
            <a:r>
              <a:rPr lang="en-US" dirty="0"/>
              <a:t> (Inheritance)</a:t>
            </a:r>
          </a:p>
          <a:p>
            <a:r>
              <a:rPr lang="en-US" dirty="0" err="1"/>
              <a:t>Kapsülleme</a:t>
            </a:r>
            <a:r>
              <a:rPr lang="en-US" dirty="0"/>
              <a:t> (Encapsulation)</a:t>
            </a:r>
          </a:p>
          <a:p>
            <a:r>
              <a:rPr lang="en-US" dirty="0" err="1"/>
              <a:t>Polimorfizm</a:t>
            </a:r>
            <a:r>
              <a:rPr lang="en-US" dirty="0"/>
              <a:t> (</a:t>
            </a:r>
            <a:r>
              <a:rPr lang="en-US" dirty="0" err="1"/>
              <a:t>Polymorhphism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221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</a:t>
            </a:r>
            <a:r>
              <a:rPr lang="en-US" dirty="0"/>
              <a:t> </a:t>
            </a:r>
            <a:r>
              <a:rPr lang="en-US" dirty="0" err="1"/>
              <a:t>Oluşturma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A349-8E46-464D-8C94-34C0B10C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{} </a:t>
            </a:r>
            <a:r>
              <a:rPr lang="en-US" dirty="0" err="1"/>
              <a:t>ya</a:t>
            </a:r>
            <a:r>
              <a:rPr lang="en-US" dirty="0"/>
              <a:t> da new Object() </a:t>
            </a:r>
            <a:r>
              <a:rPr lang="en-US" dirty="0" err="1"/>
              <a:t>methodu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</a:t>
            </a:r>
          </a:p>
          <a:p>
            <a:r>
              <a:rPr lang="en-US" dirty="0" err="1"/>
              <a:t>Methodlar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{} </a:t>
            </a:r>
            <a:r>
              <a:rPr lang="en-US" dirty="0" err="1"/>
              <a:t>kapsamı</a:t>
            </a:r>
            <a:r>
              <a:rPr lang="en-US" dirty="0"/>
              <a:t> </a:t>
            </a:r>
            <a:r>
              <a:rPr lang="en-US" dirty="0" err="1"/>
              <a:t>içine</a:t>
            </a:r>
            <a:r>
              <a:rPr lang="en-US" dirty="0"/>
              <a:t> </a:t>
            </a:r>
            <a:r>
              <a:rPr lang="en-US" dirty="0" err="1"/>
              <a:t>yazılabilir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sonradan</a:t>
            </a:r>
            <a:r>
              <a:rPr lang="en-US" dirty="0"/>
              <a:t> </a:t>
            </a:r>
            <a:r>
              <a:rPr lang="en-US" dirty="0" err="1"/>
              <a:t>tanımlanabilir</a:t>
            </a:r>
            <a:r>
              <a:rPr lang="en-US" dirty="0"/>
              <a:t>.</a:t>
            </a:r>
          </a:p>
          <a:p>
            <a:r>
              <a:rPr lang="en-US" dirty="0" err="1"/>
              <a:t>Object.create</a:t>
            </a:r>
            <a:r>
              <a:rPr lang="en-US" dirty="0"/>
              <a:t>(</a:t>
            </a:r>
            <a:r>
              <a:rPr lang="en-US" dirty="0" err="1"/>
              <a:t>obje</a:t>
            </a:r>
            <a:r>
              <a:rPr lang="en-US" dirty="0"/>
              <a:t>) </a:t>
            </a:r>
            <a:r>
              <a:rPr lang="en-US" dirty="0" err="1"/>
              <a:t>methodu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kopyalanabilir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kalıtım</a:t>
            </a:r>
            <a:r>
              <a:rPr lang="en-US" dirty="0"/>
              <a:t> </a:t>
            </a:r>
            <a:r>
              <a:rPr lang="en-US" dirty="0" err="1"/>
              <a:t>sağlanabilir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98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Genel</a:t>
            </a:r>
            <a:r>
              <a:rPr lang="en-US" dirty="0"/>
              <a:t> JavaScript OOP </a:t>
            </a:r>
            <a:r>
              <a:rPr lang="en-US" dirty="0" err="1"/>
              <a:t>kabullenimleri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A349-8E46-464D-8C94-34C0B10C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JavaScript </a:t>
            </a:r>
            <a:r>
              <a:rPr lang="en-US" dirty="0" err="1"/>
              <a:t>üzerinde</a:t>
            </a:r>
            <a:r>
              <a:rPr lang="en-US" dirty="0"/>
              <a:t> browser </a:t>
            </a:r>
            <a:r>
              <a:rPr lang="en-US" dirty="0" err="1"/>
              <a:t>motorlarını</a:t>
            </a:r>
            <a:r>
              <a:rPr lang="en-US" dirty="0"/>
              <a:t> tam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nesneye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programlamaya</a:t>
            </a:r>
            <a:r>
              <a:rPr lang="en-US" dirty="0"/>
              <a:t> </a:t>
            </a:r>
            <a:r>
              <a:rPr lang="en-US" dirty="0" err="1"/>
              <a:t>imkan</a:t>
            </a:r>
            <a:r>
              <a:rPr lang="en-US" dirty="0"/>
              <a:t> </a:t>
            </a:r>
            <a:r>
              <a:rPr lang="en-US" dirty="0" err="1"/>
              <a:t>tanımamaktadırlar</a:t>
            </a:r>
            <a:r>
              <a:rPr lang="en-US" dirty="0"/>
              <a:t>. (ES6 da ES5 prototype </a:t>
            </a:r>
            <a:r>
              <a:rPr lang="en-US" dirty="0" err="1"/>
              <a:t>patternini</a:t>
            </a:r>
            <a:r>
              <a:rPr lang="en-US" dirty="0"/>
              <a:t> </a:t>
            </a:r>
            <a:r>
              <a:rPr lang="en-US" dirty="0" err="1"/>
              <a:t>kullanmaktadır</a:t>
            </a:r>
            <a:r>
              <a:rPr lang="en-US" dirty="0"/>
              <a:t>)</a:t>
            </a:r>
          </a:p>
          <a:p>
            <a:r>
              <a:rPr lang="en-US" dirty="0"/>
              <a:t>this.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tanımlanan</a:t>
            </a:r>
            <a:r>
              <a:rPr lang="en-US" dirty="0"/>
              <a:t> </a:t>
            </a:r>
            <a:r>
              <a:rPr lang="en-US" dirty="0" err="1"/>
              <a:t>methodlar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“public”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edilmektedir</a:t>
            </a:r>
            <a:r>
              <a:rPr lang="en-US" dirty="0"/>
              <a:t>.</a:t>
            </a:r>
          </a:p>
          <a:p>
            <a:r>
              <a:rPr lang="en-US" dirty="0" err="1"/>
              <a:t>Kapsam</a:t>
            </a:r>
            <a:r>
              <a:rPr lang="en-US" dirty="0"/>
              <a:t> (scope) </a:t>
            </a:r>
            <a:r>
              <a:rPr lang="en-US" dirty="0" err="1"/>
              <a:t>kaybı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instance’ı</a:t>
            </a:r>
            <a:r>
              <a:rPr lang="en-US" dirty="0"/>
              <a:t> “self” </a:t>
            </a:r>
            <a:r>
              <a:rPr lang="en-US" dirty="0" err="1"/>
              <a:t>ya</a:t>
            </a:r>
            <a:r>
              <a:rPr lang="en-US" dirty="0"/>
              <a:t> da “that” </a:t>
            </a:r>
            <a:r>
              <a:rPr lang="en-US" dirty="0" err="1"/>
              <a:t>değişkenlerine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</a:t>
            </a:r>
          </a:p>
          <a:p>
            <a:r>
              <a:rPr lang="en-US" dirty="0"/>
              <a:t>Private method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değişkenlerin</a:t>
            </a:r>
            <a:r>
              <a:rPr lang="en-US" dirty="0"/>
              <a:t> </a:t>
            </a:r>
            <a:r>
              <a:rPr lang="en-US" dirty="0" err="1"/>
              <a:t>isimlerinin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“_” </a:t>
            </a:r>
            <a:r>
              <a:rPr lang="en-US" dirty="0" err="1"/>
              <a:t>eklenir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başına</a:t>
            </a:r>
            <a:r>
              <a:rPr lang="en-US" dirty="0"/>
              <a:t> # </a:t>
            </a:r>
            <a:r>
              <a:rPr lang="en-US" dirty="0" err="1"/>
              <a:t>işareti</a:t>
            </a:r>
            <a:r>
              <a:rPr lang="en-US" dirty="0"/>
              <a:t> </a:t>
            </a:r>
            <a:r>
              <a:rPr lang="en-US" dirty="0" err="1"/>
              <a:t>konularak</a:t>
            </a:r>
            <a:r>
              <a:rPr lang="en-US" dirty="0"/>
              <a:t> private method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tanımlanabilir</a:t>
            </a:r>
            <a:r>
              <a:rPr lang="en-US" dirty="0"/>
              <a:t>.</a:t>
            </a:r>
          </a:p>
          <a:p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methodları</a:t>
            </a:r>
            <a:r>
              <a:rPr lang="en-US" dirty="0"/>
              <a:t> </a:t>
            </a:r>
            <a:r>
              <a:rPr lang="en-US" dirty="0" err="1"/>
              <a:t>çoğunlukla</a:t>
            </a:r>
            <a:r>
              <a:rPr lang="en-US" dirty="0"/>
              <a:t> prototype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501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OOP </a:t>
            </a:r>
            <a:r>
              <a:rPr lang="en-US" dirty="0" err="1"/>
              <a:t>kabullenimleri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A9291-E171-4A1B-AEB4-10BFCA03692F}"/>
              </a:ext>
            </a:extLst>
          </p:cNvPr>
          <p:cNvSpPr txBox="1"/>
          <p:nvPr/>
        </p:nvSpPr>
        <p:spPr>
          <a:xfrm>
            <a:off x="838200" y="1690688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E29D21-02B5-4949-A2CB-5269B18D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0" y="2028370"/>
            <a:ext cx="5309106" cy="3684678"/>
          </a:xfrm>
          <a:prstGeom prst="rect">
            <a:avLst/>
          </a:prstGeom>
        </p:spPr>
      </p:pic>
      <p:sp>
        <p:nvSpPr>
          <p:cNvPr id="15" name="Equals 14">
            <a:extLst>
              <a:ext uri="{FF2B5EF4-FFF2-40B4-BE49-F238E27FC236}">
                <a16:creationId xmlns:a16="http://schemas.microsoft.com/office/drawing/2014/main" id="{BB452997-9A23-4550-B132-4B27877008C5}"/>
              </a:ext>
            </a:extLst>
          </p:cNvPr>
          <p:cNvSpPr/>
          <p:nvPr/>
        </p:nvSpPr>
        <p:spPr>
          <a:xfrm>
            <a:off x="5545841" y="3186112"/>
            <a:ext cx="1057275" cy="48577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312AEA-9111-4FB9-8C54-7E22E6ABC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116" y="2071933"/>
            <a:ext cx="5204932" cy="39692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7F34CB-7375-4BE0-BF3B-3736667BDEDB}"/>
              </a:ext>
            </a:extLst>
          </p:cNvPr>
          <p:cNvSpPr txBox="1"/>
          <p:nvPr/>
        </p:nvSpPr>
        <p:spPr>
          <a:xfrm>
            <a:off x="7033380" y="1690688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ES6</a:t>
            </a:r>
          </a:p>
        </p:txBody>
      </p:sp>
    </p:spTree>
    <p:extLst>
      <p:ext uri="{BB962C8B-B14F-4D97-AF65-F5344CB8AC3E}">
        <p14:creationId xmlns:p14="http://schemas.microsoft.com/office/powerpoint/2010/main" val="2923031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A349-8E46-464D-8C94-34C0B10C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harf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başlayan</a:t>
            </a:r>
            <a:r>
              <a:rPr lang="en-US" dirty="0"/>
              <a:t> 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en-US" dirty="0" err="1"/>
              <a:t>isimleri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gelmektedir</a:t>
            </a:r>
            <a:r>
              <a:rPr lang="en-US" dirty="0"/>
              <a:t>.</a:t>
            </a:r>
          </a:p>
          <a:p>
            <a:r>
              <a:rPr lang="en-US" dirty="0" err="1"/>
              <a:t>Kalıtım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super() </a:t>
            </a:r>
            <a:r>
              <a:rPr lang="en-US" dirty="0" err="1"/>
              <a:t>methodunun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eşitlenmesi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çalıştırılması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methodlar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this.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</a:p>
          <a:p>
            <a:r>
              <a:rPr lang="en-US" dirty="0"/>
              <a:t>Private </a:t>
            </a:r>
            <a:r>
              <a:rPr lang="en-US" dirty="0" err="1"/>
              <a:t>methodlar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var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</a:p>
          <a:p>
            <a:r>
              <a:rPr lang="en-US" dirty="0"/>
              <a:t>Scope </a:t>
            </a:r>
            <a:r>
              <a:rPr lang="en-US" dirty="0" err="1"/>
              <a:t>kayması</a:t>
            </a:r>
            <a:r>
              <a:rPr lang="en-US" dirty="0"/>
              <a:t> </a:t>
            </a:r>
            <a:r>
              <a:rPr lang="en-US" dirty="0" err="1"/>
              <a:t>olmaması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class </a:t>
            </a:r>
            <a:r>
              <a:rPr lang="en-US" dirty="0" err="1"/>
              <a:t>tanımının</a:t>
            </a:r>
            <a:r>
              <a:rPr lang="en-US" dirty="0"/>
              <a:t> </a:t>
            </a:r>
            <a:r>
              <a:rPr lang="en-US" dirty="0" err="1"/>
              <a:t>altına</a:t>
            </a:r>
            <a:r>
              <a:rPr lang="en-US" dirty="0"/>
              <a:t> var self = this </a:t>
            </a:r>
            <a:r>
              <a:rPr lang="en-US" dirty="0" err="1"/>
              <a:t>eklenir</a:t>
            </a:r>
            <a:r>
              <a:rPr lang="en-US" dirty="0"/>
              <a:t>.</a:t>
            </a:r>
          </a:p>
          <a:p>
            <a:r>
              <a:rPr lang="en-US" dirty="0"/>
              <a:t>Encapsulation, inheritance, polymorphism </a:t>
            </a:r>
            <a:r>
              <a:rPr lang="en-US" dirty="0" err="1"/>
              <a:t>özellikleri</a:t>
            </a:r>
            <a:r>
              <a:rPr lang="en-US" dirty="0"/>
              <a:t> tam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karşılanabilmektedir</a:t>
            </a:r>
            <a:r>
              <a:rPr lang="en-US" dirty="0"/>
              <a:t>.</a:t>
            </a:r>
          </a:p>
          <a:p>
            <a:r>
              <a:rPr lang="en-US" dirty="0"/>
              <a:t>Her class </a:t>
            </a:r>
            <a:r>
              <a:rPr lang="en-US" dirty="0" err="1"/>
              <a:t>instance’ı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methodlar</a:t>
            </a:r>
            <a:r>
              <a:rPr lang="en-US" dirty="0"/>
              <a:t> </a:t>
            </a:r>
            <a:r>
              <a:rPr lang="en-US" dirty="0" err="1"/>
              <a:t>kopyalandığından</a:t>
            </a:r>
            <a:r>
              <a:rPr lang="en-US" dirty="0"/>
              <a:t> memory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artar</a:t>
            </a:r>
            <a:r>
              <a:rPr lang="en-US" dirty="0"/>
              <a:t>.</a:t>
            </a:r>
          </a:p>
          <a:p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mekanizması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okunabilirliğini</a:t>
            </a:r>
            <a:r>
              <a:rPr lang="en-US" dirty="0"/>
              <a:t> </a:t>
            </a:r>
            <a:r>
              <a:rPr lang="en-US" dirty="0" err="1"/>
              <a:t>düşürür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61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B85AFC-8A2B-4CEF-8F58-D855630D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1226"/>
            <a:ext cx="6772275" cy="552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A8A3EF-8E2D-46C8-A889-577ACA52E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0" y="215022"/>
            <a:ext cx="6496050" cy="5124450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2522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A349-8E46-464D-8C94-34C0B10C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7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Constructor: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26A99-5E35-46D4-AC73-B439FC2B8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70" y="2175668"/>
            <a:ext cx="11535716" cy="23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2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A349-8E46-464D-8C94-34C0B10C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7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Encapsulation: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30A3F-3229-466D-9855-9D644589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389" y="834182"/>
            <a:ext cx="60007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9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9A15-CB04-4293-BEBE-473CD309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İçerik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F5DB-D943-4B4F-9F5C-DA91E31D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JavaScript </a:t>
            </a:r>
            <a:r>
              <a:rPr lang="en-US" dirty="0" err="1"/>
              <a:t>Asenkron</a:t>
            </a:r>
            <a:r>
              <a:rPr lang="en-US" dirty="0"/>
              <a:t> </a:t>
            </a:r>
            <a:r>
              <a:rPr lang="en-US" dirty="0" err="1"/>
              <a:t>İşlemler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2-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Odaklı</a:t>
            </a:r>
            <a:r>
              <a:rPr lang="en-US" dirty="0"/>
              <a:t> JavaScript</a:t>
            </a:r>
          </a:p>
          <a:p>
            <a:pPr marL="0" indent="0">
              <a:buNone/>
            </a:pPr>
            <a:r>
              <a:rPr lang="en-US" dirty="0"/>
              <a:t>3- JavaScript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Kalıpları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68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A349-8E46-464D-8C94-34C0B10C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7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Inheritance: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A4DEA-840D-4581-846E-5207F2E41146}"/>
              </a:ext>
            </a:extLst>
          </p:cNvPr>
          <p:cNvSpPr txBox="1"/>
          <p:nvPr/>
        </p:nvSpPr>
        <p:spPr>
          <a:xfrm>
            <a:off x="1485900" y="2020837"/>
            <a:ext cx="81407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SubClass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SuperClass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overrideEdilenFonksiyon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polimorfik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işlemler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947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A349-8E46-464D-8C94-34C0B10C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7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Örnek</a:t>
            </a:r>
            <a:r>
              <a:rPr lang="en-US" b="1" dirty="0"/>
              <a:t> </a:t>
            </a:r>
            <a:r>
              <a:rPr lang="en-US" b="1" dirty="0" err="1"/>
              <a:t>Çalışma</a:t>
            </a:r>
            <a:r>
              <a:rPr lang="en-US" b="1" dirty="0"/>
              <a:t> 1:</a:t>
            </a:r>
          </a:p>
          <a:p>
            <a:pPr marL="0" indent="0">
              <a:buNone/>
            </a:pPr>
            <a:r>
              <a:rPr lang="en-US" dirty="0" err="1"/>
              <a:t>Genişliği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yüksekliği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ölçümü</a:t>
            </a:r>
            <a:r>
              <a:rPr lang="en-US" dirty="0"/>
              <a:t> </a:t>
            </a:r>
            <a:r>
              <a:rPr lang="en-US" dirty="0" err="1"/>
              <a:t>yapabilen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Dikdörtgen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bu </a:t>
            </a:r>
            <a:r>
              <a:rPr lang="en-US" dirty="0" err="1"/>
              <a:t>sınıfı</a:t>
            </a:r>
            <a:r>
              <a:rPr lang="en-US" dirty="0"/>
              <a:t> inherit </a:t>
            </a:r>
            <a:r>
              <a:rPr lang="en-US" dirty="0" err="1"/>
              <a:t>eden</a:t>
            </a:r>
            <a:r>
              <a:rPr lang="en-US" dirty="0"/>
              <a:t> Kare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Elips</a:t>
            </a:r>
            <a:r>
              <a:rPr lang="en-US" dirty="0"/>
              <a:t> </a:t>
            </a:r>
            <a:r>
              <a:rPr lang="en-US" dirty="0" err="1"/>
              <a:t>sınıflarının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F24DB3-9BC7-4D82-9770-BD7334FB42BE}"/>
              </a:ext>
            </a:extLst>
          </p:cNvPr>
          <p:cNvSpPr/>
          <p:nvPr/>
        </p:nvSpPr>
        <p:spPr>
          <a:xfrm>
            <a:off x="4775200" y="2946400"/>
            <a:ext cx="2209800" cy="12065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40AC4F-5710-47C6-9891-26B496E6412F}"/>
              </a:ext>
            </a:extLst>
          </p:cNvPr>
          <p:cNvSpPr/>
          <p:nvPr/>
        </p:nvSpPr>
        <p:spPr>
          <a:xfrm>
            <a:off x="6985000" y="4965700"/>
            <a:ext cx="2616200" cy="120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2B5D85-C6FB-41C5-8616-659AEE885DEC}"/>
              </a:ext>
            </a:extLst>
          </p:cNvPr>
          <p:cNvSpPr/>
          <p:nvPr/>
        </p:nvSpPr>
        <p:spPr>
          <a:xfrm>
            <a:off x="4038600" y="4846637"/>
            <a:ext cx="1320800" cy="132556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89E0CC-873D-4F89-BF47-BB10BEFF0FBB}"/>
              </a:ext>
            </a:extLst>
          </p:cNvPr>
          <p:cNvCxnSpPr>
            <a:stCxn id="7" idx="0"/>
          </p:cNvCxnSpPr>
          <p:nvPr/>
        </p:nvCxnSpPr>
        <p:spPr>
          <a:xfrm flipV="1">
            <a:off x="4699000" y="4152900"/>
            <a:ext cx="800100" cy="6937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87A365-FC7E-47E2-9FD4-B52D6A88176D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6324600" y="4152900"/>
            <a:ext cx="1968500" cy="812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07A887-B826-46C8-ACB0-E92B77529E74}"/>
              </a:ext>
            </a:extLst>
          </p:cNvPr>
          <p:cNvCxnSpPr>
            <a:cxnSpLocks/>
          </p:cNvCxnSpPr>
          <p:nvPr/>
        </p:nvCxnSpPr>
        <p:spPr>
          <a:xfrm>
            <a:off x="7070992" y="6344571"/>
            <a:ext cx="2530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74990D-BEBC-4849-9A22-1E7AC31CAC1C}"/>
              </a:ext>
            </a:extLst>
          </p:cNvPr>
          <p:cNvSpPr txBox="1"/>
          <p:nvPr/>
        </p:nvSpPr>
        <p:spPr>
          <a:xfrm>
            <a:off x="8102182" y="6308209"/>
            <a:ext cx="62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çap1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21BF96-D410-4B5D-A502-534452D2FE7C}"/>
              </a:ext>
            </a:extLst>
          </p:cNvPr>
          <p:cNvCxnSpPr>
            <a:cxnSpLocks/>
          </p:cNvCxnSpPr>
          <p:nvPr/>
        </p:nvCxnSpPr>
        <p:spPr>
          <a:xfrm flipV="1">
            <a:off x="9874250" y="5010666"/>
            <a:ext cx="0" cy="1149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DEDF0F-354C-46A8-87D4-464BEFFDE5C8}"/>
              </a:ext>
            </a:extLst>
          </p:cNvPr>
          <p:cNvSpPr txBox="1"/>
          <p:nvPr/>
        </p:nvSpPr>
        <p:spPr>
          <a:xfrm>
            <a:off x="9946609" y="5361903"/>
            <a:ext cx="62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çap2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4BE18A-7539-4885-83E5-0FE4F37FCF6D}"/>
              </a:ext>
            </a:extLst>
          </p:cNvPr>
          <p:cNvSpPr txBox="1"/>
          <p:nvPr/>
        </p:nvSpPr>
        <p:spPr>
          <a:xfrm>
            <a:off x="3900833" y="6159905"/>
            <a:ext cx="159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kenarUzunluğu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4B950-BB28-4BC2-B729-CB419871A969}"/>
              </a:ext>
            </a:extLst>
          </p:cNvPr>
          <p:cNvSpPr txBox="1"/>
          <p:nvPr/>
        </p:nvSpPr>
        <p:spPr>
          <a:xfrm>
            <a:off x="6997700" y="3360788"/>
            <a:ext cx="10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yükseklik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0D5594-313D-4B3B-A9D3-DF9CA75995CC}"/>
              </a:ext>
            </a:extLst>
          </p:cNvPr>
          <p:cNvSpPr txBox="1"/>
          <p:nvPr/>
        </p:nvSpPr>
        <p:spPr>
          <a:xfrm>
            <a:off x="5366168" y="3692603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genişlik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20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(Prototype pattern)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A349-8E46-464D-8C94-34C0B10C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harfle</a:t>
            </a:r>
            <a:r>
              <a:rPr lang="en-US" dirty="0"/>
              <a:t> </a:t>
            </a:r>
            <a:r>
              <a:rPr lang="en-US" dirty="0" err="1"/>
              <a:t>başlayan</a:t>
            </a:r>
            <a:r>
              <a:rPr lang="en-US" dirty="0"/>
              <a:t> 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en-US" dirty="0" err="1"/>
              <a:t>ismi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constructor’ını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en-US" dirty="0" err="1"/>
              <a:t>Methodlar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fonksiyonunun</a:t>
            </a:r>
            <a:r>
              <a:rPr lang="en-US" dirty="0"/>
              <a:t> prototype </a:t>
            </a:r>
            <a:r>
              <a:rPr lang="en-US" dirty="0" err="1"/>
              <a:t>parametresi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endParaRPr lang="en-US" dirty="0"/>
          </a:p>
          <a:p>
            <a:r>
              <a:rPr lang="en-US" dirty="0"/>
              <a:t>Prototype </a:t>
            </a:r>
            <a:r>
              <a:rPr lang="en-US" dirty="0" err="1"/>
              <a:t>parametresi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methodlar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static </a:t>
            </a:r>
            <a:r>
              <a:rPr lang="en-US" dirty="0" err="1"/>
              <a:t>tanımlanır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class </a:t>
            </a:r>
            <a:r>
              <a:rPr lang="en-US" dirty="0" err="1"/>
              <a:t>instanceları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 </a:t>
            </a:r>
          </a:p>
          <a:p>
            <a:r>
              <a:rPr lang="en-US" dirty="0" err="1"/>
              <a:t>Kalıtım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kalıtım</a:t>
            </a:r>
            <a:r>
              <a:rPr lang="en-US" dirty="0"/>
              <a:t> </a:t>
            </a:r>
            <a:r>
              <a:rPr lang="en-US" dirty="0" err="1"/>
              <a:t>mekanizması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</a:t>
            </a:r>
          </a:p>
          <a:p>
            <a:r>
              <a:rPr lang="en-US" dirty="0" err="1"/>
              <a:t>Methodlar</a:t>
            </a:r>
            <a:r>
              <a:rPr lang="en-US" dirty="0"/>
              <a:t> prototype </a:t>
            </a:r>
            <a:r>
              <a:rPr lang="en-US" dirty="0" err="1"/>
              <a:t>içine</a:t>
            </a:r>
            <a:r>
              <a:rPr lang="en-US" dirty="0"/>
              <a:t> </a:t>
            </a:r>
            <a:r>
              <a:rPr lang="en-US" dirty="0" err="1"/>
              <a:t>yazıldıkları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memory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düşer</a:t>
            </a:r>
            <a:endParaRPr lang="en-US" dirty="0"/>
          </a:p>
          <a:p>
            <a:r>
              <a:rPr lang="en-US" dirty="0" err="1"/>
              <a:t>Methodlar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dışında</a:t>
            </a:r>
            <a:r>
              <a:rPr lang="en-US" dirty="0"/>
              <a:t> </a:t>
            </a:r>
            <a:r>
              <a:rPr lang="en-US" dirty="0" err="1"/>
              <a:t>tanımlandıklarından</a:t>
            </a:r>
            <a:r>
              <a:rPr lang="en-US" dirty="0"/>
              <a:t> </a:t>
            </a:r>
            <a:r>
              <a:rPr lang="en-US" dirty="0" err="1"/>
              <a:t>kodların</a:t>
            </a:r>
            <a:r>
              <a:rPr lang="en-US" dirty="0"/>
              <a:t> </a:t>
            </a:r>
            <a:r>
              <a:rPr lang="en-US" dirty="0" err="1"/>
              <a:t>okunabilirliği</a:t>
            </a:r>
            <a:r>
              <a:rPr lang="en-US" dirty="0"/>
              <a:t> </a:t>
            </a:r>
            <a:r>
              <a:rPr lang="en-US" dirty="0" err="1"/>
              <a:t>artar</a:t>
            </a:r>
            <a:r>
              <a:rPr lang="en-US" dirty="0"/>
              <a:t>.(C++ </a:t>
            </a:r>
            <a:r>
              <a:rPr lang="en-US" dirty="0" err="1"/>
              <a:t>stili</a:t>
            </a:r>
            <a:r>
              <a:rPr lang="en-US" dirty="0"/>
              <a:t>)</a:t>
            </a:r>
          </a:p>
          <a:p>
            <a:r>
              <a:rPr lang="en-US" dirty="0"/>
              <a:t>Encapsulation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kabullenim</a:t>
            </a:r>
            <a:r>
              <a:rPr lang="en-US" dirty="0"/>
              <a:t>(</a:t>
            </a:r>
            <a:r>
              <a:rPr lang="en-US" dirty="0" err="1"/>
              <a:t>convension</a:t>
            </a:r>
            <a:r>
              <a:rPr lang="en-US" dirty="0"/>
              <a:t>)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(private method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değişkenlerin</a:t>
            </a:r>
            <a:r>
              <a:rPr lang="en-US" dirty="0"/>
              <a:t> </a:t>
            </a:r>
            <a:r>
              <a:rPr lang="en-US" dirty="0" err="1"/>
              <a:t>isimleri</a:t>
            </a:r>
            <a:r>
              <a:rPr lang="en-US" dirty="0"/>
              <a:t> _ </a:t>
            </a:r>
            <a:r>
              <a:rPr lang="en-US" dirty="0" err="1"/>
              <a:t>işareti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başlar</a:t>
            </a:r>
            <a:r>
              <a:rPr lang="en-US" dirty="0"/>
              <a:t>) </a:t>
            </a:r>
          </a:p>
          <a:p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çözümlerindendir</a:t>
            </a:r>
            <a:r>
              <a:rPr lang="en-US" dirty="0"/>
              <a:t>. </a:t>
            </a:r>
          </a:p>
          <a:p>
            <a:r>
              <a:rPr lang="en-US" dirty="0" err="1"/>
              <a:t>Günümüz</a:t>
            </a:r>
            <a:r>
              <a:rPr lang="en-US" dirty="0"/>
              <a:t> JavaScript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kalıpları</a:t>
            </a:r>
            <a:r>
              <a:rPr lang="en-US" dirty="0"/>
              <a:t> bu pattern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uyumlu</a:t>
            </a:r>
            <a:r>
              <a:rPr lang="en-US" dirty="0"/>
              <a:t> </a:t>
            </a:r>
            <a:r>
              <a:rPr lang="en-US" dirty="0" err="1"/>
              <a:t>çalışmaktadır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4028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CC8F-F182-4232-B979-10A387F7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(Prototype pattern)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477DD-3CF9-4FAA-BCF7-67B29404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37"/>
            <a:ext cx="7000875" cy="6638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A9B9B3-3E3D-4C10-814C-65AB1A9A6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862" y="1294616"/>
            <a:ext cx="5876138" cy="3497304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F65F08-0AFC-42AD-831C-D7804979D27E}"/>
              </a:ext>
            </a:extLst>
          </p:cNvPr>
          <p:cNvCxnSpPr>
            <a:endCxn id="9" idx="1"/>
          </p:cNvCxnSpPr>
          <p:nvPr/>
        </p:nvCxnSpPr>
        <p:spPr>
          <a:xfrm flipV="1">
            <a:off x="2453833" y="3043268"/>
            <a:ext cx="3862029" cy="16444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70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(Prototype pattern)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A349-8E46-464D-8C94-34C0B10C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7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Constructor: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B159A-B104-4089-B60C-5D60FBD3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25" y="2149374"/>
            <a:ext cx="8483540" cy="26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7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(Prototype pattern)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A349-8E46-464D-8C94-34C0B10C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7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Method </a:t>
            </a:r>
            <a:r>
              <a:rPr lang="en-US" b="1" dirty="0" err="1"/>
              <a:t>tanımları</a:t>
            </a:r>
            <a:r>
              <a:rPr lang="en-US" b="1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779D0-4B17-4320-9DC1-6671EF071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12" y="2052738"/>
            <a:ext cx="8270681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36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(Prototype pattern)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A349-8E46-464D-8C94-34C0B10C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7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Encapsulation (Convention):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4C582-071A-481C-B45D-C81980BCC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808856"/>
            <a:ext cx="8964613" cy="48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64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(Prototype pattern)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A349-8E46-464D-8C94-34C0B10C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7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Inheritance: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957D1-3925-4A16-8426-A12AC3083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023862"/>
            <a:ext cx="5591175" cy="473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CE96E-556F-475F-8A8D-7DF5A4A79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75" y="1690688"/>
            <a:ext cx="6829425" cy="390525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8D7D9A-DB1B-45FE-8821-8A758E28EBBD}"/>
              </a:ext>
            </a:extLst>
          </p:cNvPr>
          <p:cNvCxnSpPr/>
          <p:nvPr/>
        </p:nvCxnSpPr>
        <p:spPr>
          <a:xfrm flipV="1">
            <a:off x="2463800" y="4826000"/>
            <a:ext cx="2898775" cy="17526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804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(Prototype pattern)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A349-8E46-464D-8C94-34C0B10C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7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Örnek</a:t>
            </a:r>
            <a:r>
              <a:rPr lang="en-US" b="1" dirty="0"/>
              <a:t> </a:t>
            </a:r>
            <a:r>
              <a:rPr lang="en-US" b="1" dirty="0" err="1"/>
              <a:t>Çalışma</a:t>
            </a:r>
            <a:r>
              <a:rPr lang="en-US" b="1" dirty="0"/>
              <a:t> 2:</a:t>
            </a:r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 err="1"/>
              <a:t>farklı</a:t>
            </a:r>
            <a:r>
              <a:rPr lang="en-US" dirty="0"/>
              <a:t> tip </a:t>
            </a:r>
            <a:r>
              <a:rPr lang="en-US" dirty="0" err="1"/>
              <a:t>arabanın</a:t>
            </a:r>
            <a:r>
              <a:rPr lang="en-US" dirty="0"/>
              <a:t> (Ferrari 93 </a:t>
            </a:r>
            <a:r>
              <a:rPr lang="en-US" dirty="0" err="1"/>
              <a:t>metre</a:t>
            </a:r>
            <a:r>
              <a:rPr lang="en-US" dirty="0"/>
              <a:t>/</a:t>
            </a:r>
            <a:r>
              <a:rPr lang="en-US" dirty="0" err="1"/>
              <a:t>saniye</a:t>
            </a:r>
            <a:r>
              <a:rPr lang="en-US" dirty="0"/>
              <a:t>, </a:t>
            </a:r>
            <a:r>
              <a:rPr lang="en-US" dirty="0" err="1"/>
              <a:t>Lamborgini</a:t>
            </a:r>
            <a:r>
              <a:rPr lang="en-US" dirty="0"/>
              <a:t> 96 </a:t>
            </a:r>
            <a:r>
              <a:rPr lang="en-US" dirty="0" err="1"/>
              <a:t>metre</a:t>
            </a:r>
            <a:r>
              <a:rPr lang="en-US" dirty="0"/>
              <a:t>/</a:t>
            </a:r>
            <a:r>
              <a:rPr lang="en-US" dirty="0" err="1"/>
              <a:t>saniye</a:t>
            </a:r>
            <a:r>
              <a:rPr lang="en-US" dirty="0"/>
              <a:t>)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yarış</a:t>
            </a:r>
            <a:r>
              <a:rPr lang="en-US" dirty="0"/>
              <a:t> </a:t>
            </a:r>
            <a:r>
              <a:rPr lang="en-US" dirty="0" err="1"/>
              <a:t>pisti</a:t>
            </a:r>
            <a:r>
              <a:rPr lang="en-US" dirty="0"/>
              <a:t> </a:t>
            </a:r>
            <a:r>
              <a:rPr lang="en-US" dirty="0" err="1"/>
              <a:t>yarış</a:t>
            </a:r>
            <a:r>
              <a:rPr lang="en-US" dirty="0"/>
              <a:t> </a:t>
            </a:r>
            <a:r>
              <a:rPr lang="en-US" dirty="0" err="1"/>
              <a:t>başladıktan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her </a:t>
            </a:r>
            <a:r>
              <a:rPr lang="en-US" dirty="0" err="1"/>
              <a:t>saniye</a:t>
            </a:r>
            <a:r>
              <a:rPr lang="en-US" dirty="0"/>
              <a:t> hangi </a:t>
            </a:r>
            <a:r>
              <a:rPr lang="en-US" dirty="0" err="1"/>
              <a:t>arabanın</a:t>
            </a:r>
            <a:r>
              <a:rPr lang="en-US" dirty="0"/>
              <a:t> </a:t>
            </a:r>
            <a:r>
              <a:rPr lang="en-US" dirty="0" err="1"/>
              <a:t>diğerinden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önde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div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yazacaktır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Not: Ferrari her 3 </a:t>
            </a:r>
            <a:r>
              <a:rPr lang="en-US" dirty="0" err="1"/>
              <a:t>saniyede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NOS </a:t>
            </a:r>
            <a:r>
              <a:rPr lang="en-US" dirty="0" err="1"/>
              <a:t>kullanarak</a:t>
            </a:r>
            <a:r>
              <a:rPr lang="en-US" dirty="0"/>
              <a:t> 11 </a:t>
            </a:r>
            <a:r>
              <a:rPr lang="en-US" dirty="0" err="1"/>
              <a:t>metre</a:t>
            </a:r>
            <a:r>
              <a:rPr lang="en-US" dirty="0"/>
              <a:t> </a:t>
            </a:r>
            <a:r>
              <a:rPr lang="en-US" dirty="0" err="1"/>
              <a:t>ileri</a:t>
            </a:r>
            <a:r>
              <a:rPr lang="en-US" dirty="0"/>
              <a:t> </a:t>
            </a:r>
            <a:r>
              <a:rPr lang="en-US" dirty="0" err="1"/>
              <a:t>gidebilmektedir</a:t>
            </a:r>
            <a:r>
              <a:rPr lang="en-US" dirty="0"/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8D7D9A-DB1B-45FE-8821-8A758E28EBBD}"/>
              </a:ext>
            </a:extLst>
          </p:cNvPr>
          <p:cNvCxnSpPr/>
          <p:nvPr/>
        </p:nvCxnSpPr>
        <p:spPr>
          <a:xfrm flipV="1">
            <a:off x="2463800" y="4826000"/>
            <a:ext cx="2898775" cy="17526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50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6 </a:t>
            </a:r>
            <a:r>
              <a:rPr lang="en-US" dirty="0" err="1"/>
              <a:t>Sınıfları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A349-8E46-464D-8C94-34C0B10C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Sınıflar</a:t>
            </a:r>
            <a:r>
              <a:rPr lang="en-US" dirty="0"/>
              <a:t> “class”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kelimesiyle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</a:p>
          <a:p>
            <a:r>
              <a:rPr lang="en-US" dirty="0"/>
              <a:t>Constructor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içine</a:t>
            </a:r>
            <a:r>
              <a:rPr lang="en-US" dirty="0"/>
              <a:t> </a:t>
            </a:r>
            <a:r>
              <a:rPr lang="en-US" dirty="0" err="1"/>
              <a:t>yazılacak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“constructor”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kelimesi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</a:p>
          <a:p>
            <a:r>
              <a:rPr lang="en-US" dirty="0" err="1"/>
              <a:t>Kalıtım</a:t>
            </a:r>
            <a:r>
              <a:rPr lang="en-US" dirty="0"/>
              <a:t> “extends”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kelimesi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.</a:t>
            </a:r>
          </a:p>
          <a:p>
            <a:r>
              <a:rPr lang="en-US" dirty="0" err="1"/>
              <a:t>Methodlar</a:t>
            </a:r>
            <a:r>
              <a:rPr lang="en-US" dirty="0"/>
              <a:t> function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kelimesi</a:t>
            </a:r>
            <a:r>
              <a:rPr lang="en-US" dirty="0"/>
              <a:t> </a:t>
            </a:r>
            <a:r>
              <a:rPr lang="en-US" dirty="0" err="1"/>
              <a:t>kullanılmadan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</a:p>
          <a:p>
            <a:r>
              <a:rPr lang="en-US" dirty="0"/>
              <a:t>Getter </a:t>
            </a:r>
            <a:r>
              <a:rPr lang="en-US" dirty="0" err="1"/>
              <a:t>ve</a:t>
            </a:r>
            <a:r>
              <a:rPr lang="en-US" dirty="0"/>
              <a:t> setter </a:t>
            </a:r>
            <a:r>
              <a:rPr lang="en-US" dirty="0" err="1"/>
              <a:t>methodlar</a:t>
            </a:r>
            <a:r>
              <a:rPr lang="en-US" dirty="0"/>
              <a:t> get </a:t>
            </a:r>
            <a:r>
              <a:rPr lang="en-US" dirty="0" err="1"/>
              <a:t>ve</a:t>
            </a:r>
            <a:r>
              <a:rPr lang="en-US" dirty="0"/>
              <a:t> set </a:t>
            </a:r>
            <a:r>
              <a:rPr lang="en-US" dirty="0" err="1"/>
              <a:t>parametreleriyle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</a:p>
          <a:p>
            <a:r>
              <a:rPr lang="en-US" dirty="0"/>
              <a:t>Encapsulation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private method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# </a:t>
            </a:r>
            <a:r>
              <a:rPr lang="en-US" dirty="0" err="1"/>
              <a:t>işareti</a:t>
            </a:r>
            <a:r>
              <a:rPr lang="en-US" dirty="0"/>
              <a:t> </a:t>
            </a:r>
            <a:r>
              <a:rPr lang="en-US" dirty="0" err="1"/>
              <a:t>getirilerek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_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başlatılabilir</a:t>
            </a:r>
            <a:r>
              <a:rPr lang="en-US" dirty="0"/>
              <a:t>.</a:t>
            </a:r>
          </a:p>
          <a:p>
            <a:r>
              <a:rPr lang="en-US" dirty="0" err="1"/>
              <a:t>Methodlar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tanımlandığı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tarzı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Java’ya</a:t>
            </a:r>
            <a:r>
              <a:rPr lang="en-US" dirty="0"/>
              <a:t> </a:t>
            </a:r>
            <a:r>
              <a:rPr lang="en-US" dirty="0" err="1"/>
              <a:t>benzemektedir</a:t>
            </a:r>
            <a:r>
              <a:rPr lang="en-US" dirty="0"/>
              <a:t>.</a:t>
            </a:r>
          </a:p>
          <a:p>
            <a:r>
              <a:rPr lang="en-US" dirty="0" err="1"/>
              <a:t>Şu</a:t>
            </a:r>
            <a:r>
              <a:rPr lang="en-US" dirty="0"/>
              <a:t> an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kalıpları</a:t>
            </a:r>
            <a:r>
              <a:rPr lang="en-US" dirty="0"/>
              <a:t> ES6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r>
              <a:rPr lang="en-US" dirty="0" err="1"/>
              <a:t>Kişiye</a:t>
            </a:r>
            <a:r>
              <a:rPr lang="en-US" dirty="0"/>
              <a:t>/</a:t>
            </a:r>
            <a:r>
              <a:rPr lang="en-US" dirty="0" err="1"/>
              <a:t>kuruma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çözümler</a:t>
            </a:r>
            <a:r>
              <a:rPr lang="en-US" dirty="0"/>
              <a:t> </a:t>
            </a:r>
            <a:r>
              <a:rPr lang="en-US" dirty="0" err="1"/>
              <a:t>üretilmektedir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4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D04-FFE7-4089-8A19-D6A56ED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1- JavaScript </a:t>
            </a:r>
            <a:r>
              <a:rPr lang="en-US" b="1" dirty="0" err="1"/>
              <a:t>Asenkron</a:t>
            </a:r>
            <a:r>
              <a:rPr lang="en-US" b="1" dirty="0"/>
              <a:t> </a:t>
            </a:r>
            <a:r>
              <a:rPr lang="en-US" b="1" dirty="0" err="1"/>
              <a:t>İşlemler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setTimeout</a:t>
            </a:r>
            <a:endParaRPr lang="en-US" dirty="0"/>
          </a:p>
          <a:p>
            <a:r>
              <a:rPr lang="en-US" dirty="0" err="1"/>
              <a:t>setInterval</a:t>
            </a:r>
            <a:endParaRPr lang="en-US" dirty="0"/>
          </a:p>
          <a:p>
            <a:r>
              <a:rPr lang="en-US" dirty="0"/>
              <a:t>async</a:t>
            </a:r>
          </a:p>
          <a:p>
            <a:r>
              <a:rPr lang="en-US" dirty="0"/>
              <a:t>await-Promise</a:t>
            </a:r>
          </a:p>
          <a:p>
            <a:r>
              <a:rPr lang="en-US" dirty="0"/>
              <a:t>Event Loop</a:t>
            </a:r>
          </a:p>
          <a:p>
            <a:r>
              <a:rPr lang="en-US" dirty="0"/>
              <a:t>Web </a:t>
            </a:r>
            <a:r>
              <a:rPr lang="en-US" dirty="0" err="1"/>
              <a:t>Workerlar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5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6 </a:t>
            </a:r>
            <a:r>
              <a:rPr lang="en-US" dirty="0" err="1"/>
              <a:t>Sınıfları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A349-8E46-464D-8C94-34C0B10C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Constructor: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E8630-C794-4AC3-A4C4-FB8CF6B6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21" y="2357556"/>
            <a:ext cx="10336488" cy="289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09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6 </a:t>
            </a:r>
            <a:r>
              <a:rPr lang="en-US" dirty="0" err="1"/>
              <a:t>Sınıfları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A349-8E46-464D-8C94-34C0B10C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Methodlar</a:t>
            </a:r>
            <a:r>
              <a:rPr lang="en-US" b="1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6F233-ABEB-4846-9BB6-BCE7BD960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566862"/>
            <a:ext cx="5143500" cy="51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19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6 </a:t>
            </a:r>
            <a:r>
              <a:rPr lang="en-US" dirty="0" err="1"/>
              <a:t>Sınıfları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A349-8E46-464D-8C94-34C0B10C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7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Statik</a:t>
            </a:r>
            <a:r>
              <a:rPr lang="en-US" b="1" dirty="0"/>
              <a:t> method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özellikler</a:t>
            </a:r>
            <a:r>
              <a:rPr lang="en-US" b="1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F9C59-B532-4C44-96B2-F1085726A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150" y="1385787"/>
            <a:ext cx="6038971" cy="536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31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6 </a:t>
            </a:r>
            <a:r>
              <a:rPr lang="en-US" dirty="0" err="1"/>
              <a:t>Sınıfları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A349-8E46-464D-8C94-34C0B10C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33" y="13484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Private method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değişkenler</a:t>
            </a:r>
            <a:r>
              <a:rPr lang="en-US" b="1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B7C5D-B125-42F9-A53B-C6496F2B0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115" y="1825423"/>
            <a:ext cx="6072116" cy="485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88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6 </a:t>
            </a:r>
            <a:r>
              <a:rPr lang="en-US" dirty="0" err="1"/>
              <a:t>Sınıfları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A349-8E46-464D-8C94-34C0B10C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641" y="13835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Private </a:t>
            </a:r>
            <a:r>
              <a:rPr lang="en-US" b="1" dirty="0" err="1"/>
              <a:t>kalıtım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polimorfizm</a:t>
            </a:r>
            <a:r>
              <a:rPr lang="en-US" b="1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BAEF3-9026-4BC9-8F4B-6619EA9D2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118" y="365124"/>
            <a:ext cx="5427563" cy="633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26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228D-74AB-4699-8D6C-AD29628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6 </a:t>
            </a:r>
            <a:r>
              <a:rPr lang="en-US" dirty="0" err="1"/>
              <a:t>Sınıfları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A349-8E46-464D-8C94-34C0B10C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641" y="13835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Örnek</a:t>
            </a:r>
            <a:r>
              <a:rPr lang="en-US" b="1" dirty="0"/>
              <a:t> </a:t>
            </a:r>
            <a:r>
              <a:rPr lang="en-US" b="1" dirty="0" err="1"/>
              <a:t>Çalışma</a:t>
            </a:r>
            <a:r>
              <a:rPr lang="en-US" b="1" dirty="0"/>
              <a:t> 3:</a:t>
            </a:r>
          </a:p>
          <a:p>
            <a:pPr marL="0" indent="0">
              <a:buNone/>
            </a:pPr>
            <a:r>
              <a:rPr lang="en-US" dirty="0" err="1"/>
              <a:t>Örnek</a:t>
            </a:r>
            <a:r>
              <a:rPr lang="en-US" dirty="0"/>
              <a:t> 2’nin ES6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/>
              <a:t>yazılması.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 err="1"/>
              <a:t>farklı</a:t>
            </a:r>
            <a:r>
              <a:rPr lang="en-US" dirty="0"/>
              <a:t> tip </a:t>
            </a:r>
            <a:r>
              <a:rPr lang="en-US" dirty="0" err="1"/>
              <a:t>arabanın</a:t>
            </a:r>
            <a:r>
              <a:rPr lang="en-US" dirty="0"/>
              <a:t> (Ferrari 93 </a:t>
            </a:r>
            <a:r>
              <a:rPr lang="en-US" dirty="0" err="1"/>
              <a:t>metre</a:t>
            </a:r>
            <a:r>
              <a:rPr lang="en-US" dirty="0"/>
              <a:t>/</a:t>
            </a:r>
            <a:r>
              <a:rPr lang="en-US" dirty="0" err="1"/>
              <a:t>saniye</a:t>
            </a:r>
            <a:r>
              <a:rPr lang="en-US" dirty="0"/>
              <a:t>, </a:t>
            </a:r>
            <a:r>
              <a:rPr lang="en-US" dirty="0" err="1"/>
              <a:t>Lamborgini</a:t>
            </a:r>
            <a:r>
              <a:rPr lang="en-US" dirty="0"/>
              <a:t> 96 </a:t>
            </a:r>
            <a:r>
              <a:rPr lang="en-US" dirty="0" err="1"/>
              <a:t>metre</a:t>
            </a:r>
            <a:r>
              <a:rPr lang="en-US" dirty="0"/>
              <a:t>/</a:t>
            </a:r>
            <a:r>
              <a:rPr lang="en-US" dirty="0" err="1"/>
              <a:t>saniye</a:t>
            </a:r>
            <a:r>
              <a:rPr lang="en-US" dirty="0"/>
              <a:t>)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yarış</a:t>
            </a:r>
            <a:r>
              <a:rPr lang="en-US" dirty="0"/>
              <a:t> </a:t>
            </a:r>
            <a:r>
              <a:rPr lang="en-US" dirty="0" err="1"/>
              <a:t>pisti</a:t>
            </a:r>
            <a:r>
              <a:rPr lang="en-US" dirty="0"/>
              <a:t> </a:t>
            </a:r>
            <a:r>
              <a:rPr lang="en-US" dirty="0" err="1"/>
              <a:t>yarış</a:t>
            </a:r>
            <a:r>
              <a:rPr lang="en-US" dirty="0"/>
              <a:t> </a:t>
            </a:r>
            <a:r>
              <a:rPr lang="en-US" dirty="0" err="1"/>
              <a:t>başladıktan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her </a:t>
            </a:r>
            <a:r>
              <a:rPr lang="en-US" dirty="0" err="1"/>
              <a:t>saniye</a:t>
            </a:r>
            <a:r>
              <a:rPr lang="en-US" dirty="0"/>
              <a:t> hangi </a:t>
            </a:r>
            <a:r>
              <a:rPr lang="en-US" dirty="0" err="1"/>
              <a:t>arabanın</a:t>
            </a:r>
            <a:r>
              <a:rPr lang="en-US" dirty="0"/>
              <a:t> </a:t>
            </a:r>
            <a:r>
              <a:rPr lang="en-US" dirty="0" err="1"/>
              <a:t>diğerinden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önde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div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yazacaktır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Not: Ferrari her 3 </a:t>
            </a:r>
            <a:r>
              <a:rPr lang="en-US" dirty="0" err="1"/>
              <a:t>saniyede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NOS </a:t>
            </a:r>
            <a:r>
              <a:rPr lang="en-US" dirty="0" err="1"/>
              <a:t>kullanarak</a:t>
            </a:r>
            <a:r>
              <a:rPr lang="en-US" dirty="0"/>
              <a:t> 11 </a:t>
            </a:r>
            <a:r>
              <a:rPr lang="en-US" dirty="0" err="1"/>
              <a:t>metre</a:t>
            </a:r>
            <a:r>
              <a:rPr lang="en-US" dirty="0"/>
              <a:t> </a:t>
            </a:r>
            <a:r>
              <a:rPr lang="en-US" dirty="0" err="1"/>
              <a:t>ileri</a:t>
            </a:r>
            <a:r>
              <a:rPr lang="en-US" dirty="0"/>
              <a:t> </a:t>
            </a:r>
            <a:r>
              <a:rPr lang="en-US" dirty="0" err="1"/>
              <a:t>gidebilmektedir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5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18-7B9C-4DC4-9915-20E69A028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852" y="7750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setTimeout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İşlemin</a:t>
            </a:r>
            <a:r>
              <a:rPr lang="en-US" dirty="0"/>
              <a:t> </a:t>
            </a:r>
            <a:r>
              <a:rPr lang="en-US" dirty="0" err="1"/>
              <a:t>milisaniye</a:t>
            </a:r>
            <a:r>
              <a:rPr lang="en-US" dirty="0"/>
              <a:t> </a:t>
            </a:r>
            <a:r>
              <a:rPr lang="en-US" dirty="0" err="1"/>
              <a:t>cinsinden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 </a:t>
            </a:r>
            <a:r>
              <a:rPr lang="en-US" dirty="0" err="1"/>
              <a:t>sonunda</a:t>
            </a:r>
            <a:r>
              <a:rPr lang="en-US" dirty="0"/>
              <a:t> </a:t>
            </a:r>
            <a:r>
              <a:rPr lang="en-US" dirty="0" err="1"/>
              <a:t>gerçekleştirilmesini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 err="1"/>
              <a:t>Kullanım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setTimeout</a:t>
            </a:r>
            <a:r>
              <a:rPr lang="en-US" dirty="0"/>
              <a:t>(</a:t>
            </a:r>
            <a:r>
              <a:rPr lang="en-US" dirty="0" err="1"/>
              <a:t>fonksiyonİsmi</a:t>
            </a:r>
            <a:r>
              <a:rPr lang="en-US" dirty="0"/>
              <a:t>, </a:t>
            </a:r>
            <a:r>
              <a:rPr lang="en-US" dirty="0" err="1"/>
              <a:t>süre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setTimeout</a:t>
            </a:r>
            <a:r>
              <a:rPr lang="en-US" dirty="0"/>
              <a:t>(function(){/*</a:t>
            </a:r>
            <a:r>
              <a:rPr lang="en-US" dirty="0" err="1"/>
              <a:t>yapılacak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*/},</a:t>
            </a:r>
            <a:r>
              <a:rPr lang="en-US" dirty="0" err="1"/>
              <a:t>süre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 err="1"/>
              <a:t>Örnek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FB6E1-A7D9-4914-B9D8-29D331264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52" y="4167862"/>
            <a:ext cx="10034808" cy="119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9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6F35-1CFB-4FA0-B3B6-8C44A9FB0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655"/>
            <a:ext cx="10515600" cy="570030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setInterval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İşlemin</a:t>
            </a:r>
            <a:r>
              <a:rPr lang="en-US" dirty="0"/>
              <a:t> </a:t>
            </a:r>
            <a:r>
              <a:rPr lang="en-US" dirty="0" err="1"/>
              <a:t>milisaniye</a:t>
            </a:r>
            <a:r>
              <a:rPr lang="en-US" dirty="0"/>
              <a:t> </a:t>
            </a:r>
            <a:r>
              <a:rPr lang="en-US" dirty="0" err="1"/>
              <a:t>cinsinden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 </a:t>
            </a:r>
            <a:r>
              <a:rPr lang="en-US" dirty="0" err="1"/>
              <a:t>aralıklarıyla</a:t>
            </a:r>
            <a:r>
              <a:rPr lang="en-US" dirty="0"/>
              <a:t> </a:t>
            </a:r>
            <a:r>
              <a:rPr lang="en-US" dirty="0" err="1"/>
              <a:t>tekrarlı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gerçekleştirilmesini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Bir interval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üretir</a:t>
            </a:r>
            <a:r>
              <a:rPr lang="en-US" dirty="0"/>
              <a:t>. Bu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durdurulabilir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Kullanım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fonksiyonİsmi</a:t>
            </a:r>
            <a:r>
              <a:rPr lang="en-US" dirty="0"/>
              <a:t>, </a:t>
            </a:r>
            <a:r>
              <a:rPr lang="en-US" dirty="0" err="1"/>
              <a:t>süre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setInterval</a:t>
            </a:r>
            <a:r>
              <a:rPr lang="en-US" dirty="0"/>
              <a:t>(function(){/*</a:t>
            </a:r>
            <a:r>
              <a:rPr lang="en-US" dirty="0" err="1"/>
              <a:t>yapılacak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*/},</a:t>
            </a:r>
            <a:r>
              <a:rPr lang="en-US" dirty="0" err="1"/>
              <a:t>süre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 err="1"/>
              <a:t>Örnek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02AB2-2E81-4C9B-80EB-8D8E5E1FD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71" y="4269429"/>
            <a:ext cx="7466181" cy="216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4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3845-F956-42CE-BA13-582A94942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26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async:</a:t>
            </a:r>
          </a:p>
          <a:p>
            <a:pPr marL="0" indent="0">
              <a:buNone/>
            </a:pPr>
            <a:r>
              <a:rPr lang="en-US" dirty="0" err="1"/>
              <a:t>Methodun</a:t>
            </a:r>
            <a:r>
              <a:rPr lang="en-US" dirty="0"/>
              <a:t> </a:t>
            </a:r>
            <a:r>
              <a:rPr lang="en-US" dirty="0" err="1"/>
              <a:t>asenkron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çalışacağını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 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en-US" dirty="0" err="1"/>
              <a:t>ismi</a:t>
            </a:r>
            <a:r>
              <a:rPr lang="en-US" dirty="0"/>
              <a:t> </a:t>
            </a:r>
            <a:r>
              <a:rPr lang="en-US" dirty="0" err="1"/>
              <a:t>önüne</a:t>
            </a:r>
            <a:r>
              <a:rPr lang="en-US" dirty="0"/>
              <a:t>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 Method </a:t>
            </a:r>
            <a:r>
              <a:rPr lang="en-US" dirty="0" err="1"/>
              <a:t>gerçekleştirildikten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then()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döndürülen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Kullanım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async function </a:t>
            </a:r>
            <a:r>
              <a:rPr lang="en-US" dirty="0" err="1"/>
              <a:t>asenkronFonksiyon</a:t>
            </a:r>
            <a:r>
              <a:rPr lang="en-US" dirty="0"/>
              <a:t>(){/*</a:t>
            </a:r>
            <a:r>
              <a:rPr lang="en-US" dirty="0" err="1"/>
              <a:t>işlemler</a:t>
            </a:r>
            <a:r>
              <a:rPr lang="en-US" dirty="0"/>
              <a:t>*/ return </a:t>
            </a:r>
            <a:r>
              <a:rPr lang="en-US" dirty="0" err="1"/>
              <a:t>değer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 err="1"/>
              <a:t>asenkronFonksiyon</a:t>
            </a:r>
            <a:r>
              <a:rPr lang="en-US" dirty="0"/>
              <a:t>().then(function(</a:t>
            </a:r>
            <a:r>
              <a:rPr lang="en-US" dirty="0" err="1"/>
              <a:t>değer</a:t>
            </a:r>
            <a:r>
              <a:rPr lang="en-US" dirty="0"/>
              <a:t>){/*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*/},function(</a:t>
            </a:r>
            <a:r>
              <a:rPr lang="en-US" dirty="0" err="1"/>
              <a:t>hata</a:t>
            </a:r>
            <a:r>
              <a:rPr lang="en-US" dirty="0"/>
              <a:t>){/*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bu method </a:t>
            </a:r>
            <a:r>
              <a:rPr lang="en-US" dirty="0" err="1"/>
              <a:t>çağırılır</a:t>
            </a:r>
            <a:r>
              <a:rPr lang="en-US" dirty="0"/>
              <a:t>*/});</a:t>
            </a:r>
          </a:p>
          <a:p>
            <a:pPr marL="0" indent="0">
              <a:buNone/>
            </a:pPr>
            <a:r>
              <a:rPr lang="en-US" b="1" dirty="0" err="1"/>
              <a:t>Örnek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79559-1DC5-43E9-9522-76A95FE96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49" y="4659549"/>
            <a:ext cx="7152881" cy="198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9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3845-F956-42CE-BA13-582A94942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2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await:</a:t>
            </a:r>
          </a:p>
          <a:p>
            <a:pPr marL="0" indent="0">
              <a:buNone/>
            </a:pPr>
            <a:r>
              <a:rPr lang="en-US" dirty="0"/>
              <a:t>Promise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oluşturulmuş</a:t>
            </a:r>
            <a:r>
              <a:rPr lang="en-US" dirty="0"/>
              <a:t> </a:t>
            </a:r>
            <a:r>
              <a:rPr lang="en-US" dirty="0" err="1"/>
              <a:t>fonksiyonun</a:t>
            </a:r>
            <a:r>
              <a:rPr lang="en-US" dirty="0"/>
              <a:t> </a:t>
            </a:r>
            <a:r>
              <a:rPr lang="en-US" dirty="0" err="1"/>
              <a:t>çağırıldıktan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değerinin</a:t>
            </a:r>
            <a:r>
              <a:rPr lang="en-US" dirty="0"/>
              <a:t> </a:t>
            </a:r>
            <a:r>
              <a:rPr lang="en-US" dirty="0" err="1"/>
              <a:t>beklenmesini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Sadece</a:t>
            </a:r>
            <a:r>
              <a:rPr lang="en-US" dirty="0"/>
              <a:t> async </a:t>
            </a:r>
            <a:r>
              <a:rPr lang="en-US" dirty="0" err="1"/>
              <a:t>methodlar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Kullanım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deger</a:t>
            </a:r>
            <a:r>
              <a:rPr lang="en-US" dirty="0"/>
              <a:t> = await </a:t>
            </a:r>
            <a:r>
              <a:rPr lang="en-US" dirty="0" err="1"/>
              <a:t>asenkronFonksiyonAdı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Örnek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912D5-40A7-42FC-91B5-14AFC2FEE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68" y="3877789"/>
            <a:ext cx="8213287" cy="24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9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A349-8E46-464D-8C94-34C0B10C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6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Event Loop</a:t>
            </a:r>
          </a:p>
          <a:p>
            <a:r>
              <a:rPr lang="en-US" dirty="0" err="1"/>
              <a:t>Klasik</a:t>
            </a:r>
            <a:r>
              <a:rPr lang="en-US" dirty="0"/>
              <a:t> JavaScript </a:t>
            </a:r>
            <a:r>
              <a:rPr lang="en-US" dirty="0" err="1"/>
              <a:t>tek</a:t>
            </a:r>
            <a:r>
              <a:rPr lang="en-US" dirty="0"/>
              <a:t> thread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çalışmaktadır</a:t>
            </a:r>
            <a:r>
              <a:rPr lang="en-US" dirty="0"/>
              <a:t> (Main Thread).</a:t>
            </a:r>
          </a:p>
          <a:p>
            <a:r>
              <a:rPr lang="en-US" dirty="0" err="1"/>
              <a:t>Javascript</a:t>
            </a:r>
            <a:r>
              <a:rPr lang="en-US" dirty="0"/>
              <a:t> ana thread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seferde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yapabilir</a:t>
            </a:r>
            <a:endParaRPr lang="en-US" dirty="0"/>
          </a:p>
          <a:p>
            <a:r>
              <a:rPr lang="en-US" dirty="0"/>
              <a:t>Main thread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bütünleşik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</a:t>
            </a:r>
          </a:p>
          <a:p>
            <a:r>
              <a:rPr lang="en-US" dirty="0" err="1"/>
              <a:t>İşlemler</a:t>
            </a:r>
            <a:r>
              <a:rPr lang="en-US" dirty="0"/>
              <a:t> blocking (ana thread </a:t>
            </a:r>
            <a:r>
              <a:rPr lang="en-US" dirty="0" err="1"/>
              <a:t>üzerinde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non-blocking (callback </a:t>
            </a:r>
            <a:r>
              <a:rPr lang="en-US" dirty="0" err="1"/>
              <a:t>sırasında</a:t>
            </a:r>
            <a:r>
              <a:rPr lang="en-US" dirty="0"/>
              <a:t>)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ikiye</a:t>
            </a:r>
            <a:r>
              <a:rPr lang="en-US" dirty="0"/>
              <a:t> </a:t>
            </a:r>
            <a:r>
              <a:rPr lang="en-US" dirty="0" err="1"/>
              <a:t>ayrılır</a:t>
            </a:r>
            <a:r>
              <a:rPr lang="en-US" dirty="0"/>
              <a:t>.</a:t>
            </a:r>
          </a:p>
          <a:p>
            <a:r>
              <a:rPr lang="en-US" dirty="0"/>
              <a:t>UI(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) </a:t>
            </a:r>
            <a:r>
              <a:rPr lang="en-US" dirty="0" err="1"/>
              <a:t>işleminin</a:t>
            </a:r>
            <a:r>
              <a:rPr lang="en-US" dirty="0"/>
              <a:t> </a:t>
            </a:r>
            <a:r>
              <a:rPr lang="en-US" dirty="0" err="1"/>
              <a:t>kilitlenmemesi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asenkron</a:t>
            </a:r>
            <a:r>
              <a:rPr lang="en-US" dirty="0"/>
              <a:t> (non blocking) </a:t>
            </a:r>
            <a:r>
              <a:rPr lang="en-US" dirty="0" err="1"/>
              <a:t>fonksiyonlar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0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B8CB1C-A9D2-498D-B949-F47C9EC28E4E}"/>
              </a:ext>
            </a:extLst>
          </p:cNvPr>
          <p:cNvSpPr/>
          <p:nvPr/>
        </p:nvSpPr>
        <p:spPr>
          <a:xfrm>
            <a:off x="1546698" y="535020"/>
            <a:ext cx="2684834" cy="4280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0B684-DC85-4B47-9973-B610130C863F}"/>
              </a:ext>
            </a:extLst>
          </p:cNvPr>
          <p:cNvSpPr txBox="1"/>
          <p:nvPr/>
        </p:nvSpPr>
        <p:spPr>
          <a:xfrm>
            <a:off x="1420238" y="107164"/>
            <a:ext cx="267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0012E-CAB7-4096-8443-9DFAF264A1CA}"/>
              </a:ext>
            </a:extLst>
          </p:cNvPr>
          <p:cNvSpPr/>
          <p:nvPr/>
        </p:nvSpPr>
        <p:spPr>
          <a:xfrm>
            <a:off x="1643974" y="4270442"/>
            <a:ext cx="2480554" cy="38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SenkronFonksiyon1()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99CD09-5422-40B1-94CC-845B4BA297EE}"/>
              </a:ext>
            </a:extLst>
          </p:cNvPr>
          <p:cNvSpPr/>
          <p:nvPr/>
        </p:nvSpPr>
        <p:spPr>
          <a:xfrm>
            <a:off x="1643974" y="3725693"/>
            <a:ext cx="2480554" cy="38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SenkronFonksiyon2()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9B904-345F-44E6-B1D3-60A691935E55}"/>
              </a:ext>
            </a:extLst>
          </p:cNvPr>
          <p:cNvSpPr/>
          <p:nvPr/>
        </p:nvSpPr>
        <p:spPr>
          <a:xfrm>
            <a:off x="4533089" y="5311302"/>
            <a:ext cx="635216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A5E90-46B1-444A-83C5-FCB5950FA355}"/>
              </a:ext>
            </a:extLst>
          </p:cNvPr>
          <p:cNvSpPr txBox="1"/>
          <p:nvPr/>
        </p:nvSpPr>
        <p:spPr>
          <a:xfrm>
            <a:off x="4426085" y="4970834"/>
            <a:ext cx="214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Callback Queue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998AB7-F7FE-46AC-A456-7A6A79232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2" y="5262982"/>
            <a:ext cx="1375923" cy="1375923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6FC5098B-8135-44E3-A2B3-CB353E5907A3}"/>
              </a:ext>
            </a:extLst>
          </p:cNvPr>
          <p:cNvSpPr/>
          <p:nvPr/>
        </p:nvSpPr>
        <p:spPr>
          <a:xfrm>
            <a:off x="3910519" y="5768502"/>
            <a:ext cx="515566" cy="1945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514C6432-4318-4E94-B4B7-7DBBCBC2AA85}"/>
              </a:ext>
            </a:extLst>
          </p:cNvPr>
          <p:cNvSpPr/>
          <p:nvPr/>
        </p:nvSpPr>
        <p:spPr>
          <a:xfrm>
            <a:off x="2898843" y="4873715"/>
            <a:ext cx="155642" cy="3698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A8822B-52CC-4B68-9A70-F589141263E9}"/>
              </a:ext>
            </a:extLst>
          </p:cNvPr>
          <p:cNvSpPr/>
          <p:nvPr/>
        </p:nvSpPr>
        <p:spPr>
          <a:xfrm>
            <a:off x="4630366" y="5437762"/>
            <a:ext cx="2344366" cy="6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AsenkronFonksiyon1()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94914C-7C5F-4FA3-B43B-890D7CE262B1}"/>
              </a:ext>
            </a:extLst>
          </p:cNvPr>
          <p:cNvSpPr/>
          <p:nvPr/>
        </p:nvSpPr>
        <p:spPr>
          <a:xfrm>
            <a:off x="7243864" y="5437762"/>
            <a:ext cx="2344366" cy="6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AsenkronFonksiyon2()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6618164-20FF-4ABA-B79E-1AAA9A4E5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127" y="579911"/>
            <a:ext cx="35147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1030</Words>
  <Application>Microsoft Office PowerPoint</Application>
  <PresentationFormat>Widescreen</PresentationFormat>
  <Paragraphs>156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Asenkron JavaScript Kullanımı, Nesne Odaklı JavaScript ve Design Patterns</vt:lpstr>
      <vt:lpstr>İçerik</vt:lpstr>
      <vt:lpstr>1- JavaScript Asenkron İşlemler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Workerlar </vt:lpstr>
      <vt:lpstr>Web Workerlar </vt:lpstr>
      <vt:lpstr>2- Nesne Odaklı Javascript</vt:lpstr>
      <vt:lpstr>Obje Oluşturma</vt:lpstr>
      <vt:lpstr>Genel JavaScript OOP kabullenimleri</vt:lpstr>
      <vt:lpstr>JavaScript OOP kabullenimleri</vt:lpstr>
      <vt:lpstr>Klasik Sınıf Yaklaşımı</vt:lpstr>
      <vt:lpstr>Klasik Sınıf Yaklaşımı</vt:lpstr>
      <vt:lpstr>Klasik Sınıf Yaklaşımı</vt:lpstr>
      <vt:lpstr>Klasik Sınıf Yaklaşımı</vt:lpstr>
      <vt:lpstr>Klasik Sınıf Yaklaşımı</vt:lpstr>
      <vt:lpstr>Klasik Sınıf Yaklaşımı</vt:lpstr>
      <vt:lpstr>Prototype (Prototype pattern)</vt:lpstr>
      <vt:lpstr>Prototype (Prototype pattern)</vt:lpstr>
      <vt:lpstr>Prototype (Prototype pattern) </vt:lpstr>
      <vt:lpstr>Prototype (Prototype pattern) </vt:lpstr>
      <vt:lpstr>Prototype (Prototype pattern) </vt:lpstr>
      <vt:lpstr>Prototype (Prototype pattern) </vt:lpstr>
      <vt:lpstr>Prototype (Prototype pattern) </vt:lpstr>
      <vt:lpstr>EcmaScript 6 Sınıfları</vt:lpstr>
      <vt:lpstr>EcmaScript 6 Sınıfları</vt:lpstr>
      <vt:lpstr>EcmaScript 6 Sınıfları</vt:lpstr>
      <vt:lpstr>EcmaScript 6 Sınıfları</vt:lpstr>
      <vt:lpstr>EcmaScript 6 Sınıfları</vt:lpstr>
      <vt:lpstr>EcmaScript 6 Sınıfları</vt:lpstr>
      <vt:lpstr>EcmaScript 6 Sınıfları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Nesne Tabanlı JavaScript ve JavaScript Design Patterns</dc:title>
  <dc:creator>Önder ALTINTAŞ</dc:creator>
  <cp:lastModifiedBy>Önder ALTINTAŞ</cp:lastModifiedBy>
  <cp:revision>66</cp:revision>
  <dcterms:created xsi:type="dcterms:W3CDTF">2021-11-10T15:03:40Z</dcterms:created>
  <dcterms:modified xsi:type="dcterms:W3CDTF">2021-11-11T02:24:25Z</dcterms:modified>
</cp:coreProperties>
</file>