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7" r:id="rId16"/>
    <p:sldId id="298" r:id="rId17"/>
    <p:sldId id="299" r:id="rId18"/>
    <p:sldId id="300" r:id="rId19"/>
    <p:sldId id="301" r:id="rId20"/>
    <p:sldId id="295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96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1A6-CC3D-4996-8CA2-9AA1346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5F3A-A27F-4F56-9706-484985A5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05E6-270E-4F59-B939-47ED023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07E8-A6E8-4D05-A5E7-EC8A35D1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AF26-6832-4439-9F1F-D668BCC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6D0B-DF01-44F0-A656-D51CA164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F94B6-C4DC-45BF-A15A-8174FFC2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5C7A-47D1-4851-A159-DBF9F83C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ECA8-7C4C-49AE-94AF-C060132C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5D7F-EEFA-48AE-85B3-2AB739C3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F39B7-CAD5-4575-81A7-C18E0D31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F205-7634-4B71-9DA9-8B6B9D95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FAD0-A44E-4BFB-9029-E7148DB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6784-D82B-4583-B391-8779D83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98CC-6F5F-4128-940F-916E4857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B0B3-B7CD-4F5F-A381-5B945DF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C036-D7B6-4F41-911D-BDF86E1C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FE08-41C9-4F78-A1C7-02246929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E8CC-D4AD-4303-A156-555267C1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4204-DD25-4692-BB23-1C60E6F8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970-CB3F-4815-85B2-651B9116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2D57-03FF-41A3-9D97-CA79BCC2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B384-C793-405C-B562-0B537EBD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59A7-6FA1-4383-8F36-15908B0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E7B7-200B-428D-8FD9-2DAB9D2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F94-BB70-4E1D-A679-6614D70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E1C-BC73-4557-892B-54AC1CA5B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A46C8-79F1-49FE-87BC-B4B2E62F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1EB6-3AD6-4E9D-A727-3D960A2B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D065-7941-4F6E-986B-C27FDAD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8E8F4-5B8D-4081-83F0-96B1D43E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BC01-7179-4053-BF7A-0F95D567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DC12-22C3-4107-A1C6-4795F4D7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7406-730F-4C14-8783-BDE4A6F1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544D-6709-4EFB-A861-F0032D1B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C895-C12F-4F45-B3D1-07FDC79B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DB28B-7FC1-4BCE-BE63-4DBCF210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83C10-684D-4E82-909E-018F1B4C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8220C-76F4-40A1-BD17-6B96D84B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0D4-E6D5-42ED-BF33-4D6F6D84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FFACA-6A87-412A-8A8C-9D4B992E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2EBC8-2EB5-44D4-8285-704F5BB3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FF22-2E6A-4F0B-9101-E000CC6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95076-27F9-49BB-8734-7A082967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89054-FAD9-453D-9E81-EF7546C9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6D3C-2C51-409E-B03B-01432B24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0579-DB72-436C-ADB7-E800A4E0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0090-7CB2-43E1-B8F1-5B19E161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5F34-FBC8-4CB5-8339-F8E227E1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7E39-BECE-4BCB-83EE-1A35A10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D466-9728-4CD2-9090-4F172467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A74E-FDA0-473C-AD29-06A4E91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DB9E-F4B4-4F5E-8F7A-62D0D68E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286C-AC74-405D-8321-078562C19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CA791-19CE-4FD3-A2CC-6C194EBC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FCE2-A59A-4AC1-BFA2-EDB36D2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E5BA-F540-4925-95DE-CB5D6519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C7E9-C28E-4863-A05D-2CE1BBBF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28D8-CCF0-4423-B9BF-98588C4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815B-95BE-4579-A253-CE0ECEAE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987D-BE4A-4F48-B692-D54E1C50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3348-AD6D-4C2F-9BF5-9CACA2EAEEB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2D9-51DA-4CF0-892D-11279EF4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761E-1EC8-4F9C-A2D0-4D25B338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57F2-4F11-4390-B186-6EBA2FC29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A5AB0-E5EF-4CFD-AC0D-5ED88FCBC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Önder ALTINTAŞ</a:t>
            </a:r>
          </a:p>
          <a:p>
            <a:r>
              <a:rPr lang="en-US" dirty="0" err="1"/>
              <a:t>Havelsan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69668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Tiplere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alternatifler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?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parçaları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gerçeklenir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davranışlar</a:t>
            </a:r>
            <a:r>
              <a:rPr lang="en-US" dirty="0"/>
              <a:t> </a:t>
            </a:r>
            <a:r>
              <a:rPr lang="en-US" dirty="0" err="1"/>
              <a:t>polymorfik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gerçeklenir</a:t>
            </a:r>
            <a:r>
              <a:rPr lang="en-US" dirty="0"/>
              <a:t>.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deyimler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/>
              <a:t>Shape -&gt; </a:t>
            </a:r>
            <a:r>
              <a:rPr lang="en-US" dirty="0" err="1"/>
              <a:t>getArea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Rectangle -&gt; </a:t>
            </a:r>
            <a:r>
              <a:rPr lang="en-US" dirty="0" err="1"/>
              <a:t>getArea</a:t>
            </a:r>
            <a:br>
              <a:rPr lang="en-US" dirty="0"/>
            </a:br>
            <a:r>
              <a:rPr lang="en-US" dirty="0"/>
              <a:t>Circle -&gt; </a:t>
            </a:r>
            <a:r>
              <a:rPr lang="en-US" dirty="0" err="1"/>
              <a:t>getArea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Pure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kalıbının</a:t>
            </a:r>
            <a:r>
              <a:rPr lang="en-US" dirty="0"/>
              <a:t> </a:t>
            </a:r>
            <a:r>
              <a:rPr lang="en-US" dirty="0" err="1"/>
              <a:t>önerdiği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,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kavramları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çelişiyorsa</a:t>
            </a:r>
            <a:r>
              <a:rPr lang="en-US" dirty="0"/>
              <a:t> </a:t>
            </a:r>
            <a:r>
              <a:rPr lang="en-US" dirty="0" err="1"/>
              <a:t>sorumlulukları</a:t>
            </a:r>
            <a:r>
              <a:rPr lang="en-US" dirty="0"/>
              <a:t> hangi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azaltıyorsa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kullanabilirliğini</a:t>
            </a:r>
            <a:r>
              <a:rPr lang="en-US" dirty="0"/>
              <a:t> </a:t>
            </a:r>
            <a:r>
              <a:rPr lang="en-US" dirty="0" err="1"/>
              <a:t>arttırıyorsa</a:t>
            </a:r>
            <a:r>
              <a:rPr lang="en-US" dirty="0"/>
              <a:t>,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sorumlulukları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dünyada</a:t>
            </a:r>
            <a:r>
              <a:rPr lang="en-US" dirty="0"/>
              <a:t> var </a:t>
            </a:r>
            <a:r>
              <a:rPr lang="en-US" dirty="0" err="1"/>
              <a:t>olmayan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 da domain model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almayan</a:t>
            </a:r>
            <a:r>
              <a:rPr lang="en-US" dirty="0"/>
              <a:t>)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atayabilirisiniz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/>
              <a:t>Adapter,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Protected Variations (Open/Closed)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alt </a:t>
            </a:r>
            <a:r>
              <a:rPr lang="en-US" dirty="0" err="1"/>
              <a:t>sistemler</a:t>
            </a:r>
            <a:r>
              <a:rPr lang="en-US" dirty="0"/>
              <a:t>, bu </a:t>
            </a:r>
            <a:r>
              <a:rPr lang="en-US" dirty="0" err="1"/>
              <a:t>birimlerdeki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kararsızlıklar</a:t>
            </a:r>
            <a:r>
              <a:rPr lang="en-US" dirty="0"/>
              <a:t>, </a:t>
            </a:r>
            <a:r>
              <a:rPr lang="en-US" dirty="0" err="1"/>
              <a:t>birbirlerini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etkileyecek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tasarlanmalıdır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değişimlere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kararsız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bu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noktalarının</a:t>
            </a:r>
            <a:r>
              <a:rPr lang="en-US" dirty="0"/>
              <a:t> </a:t>
            </a:r>
            <a:r>
              <a:rPr lang="en-US" dirty="0" err="1"/>
              <a:t>etrafında</a:t>
            </a:r>
            <a:r>
              <a:rPr lang="en-US" dirty="0"/>
              <a:t> </a:t>
            </a:r>
            <a:r>
              <a:rPr lang="en-US" dirty="0" err="1"/>
              <a:t>kararlı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sorumluluklar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Not:</a:t>
            </a:r>
            <a:br>
              <a:rPr lang="en-US" b="1" dirty="0"/>
            </a:br>
            <a:r>
              <a:rPr lang="en-US" dirty="0" err="1"/>
              <a:t>Aslında</a:t>
            </a:r>
            <a:r>
              <a:rPr lang="en-US" dirty="0"/>
              <a:t> bu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desenlerinin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bu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kazanılabilir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8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Gang of Four</a:t>
            </a:r>
          </a:p>
          <a:p>
            <a:pPr marL="0" indent="0">
              <a:buNone/>
            </a:pPr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kalıplarıdır</a:t>
            </a:r>
            <a:r>
              <a:rPr lang="en-US" dirty="0"/>
              <a:t>. 3 ana </a:t>
            </a:r>
            <a:r>
              <a:rPr lang="en-US" dirty="0" err="1"/>
              <a:t>başlıktan</a:t>
            </a:r>
            <a:r>
              <a:rPr lang="en-US" dirty="0"/>
              <a:t> </a:t>
            </a:r>
            <a:r>
              <a:rPr lang="en-US" dirty="0" err="1"/>
              <a:t>oluşur</a:t>
            </a:r>
            <a:endParaRPr lang="en-US" dirty="0"/>
          </a:p>
          <a:p>
            <a:r>
              <a:rPr lang="en-US" b="1" dirty="0"/>
              <a:t>Creational: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desenleridir</a:t>
            </a:r>
            <a:r>
              <a:rPr lang="en-US" dirty="0"/>
              <a:t>.</a:t>
            </a:r>
          </a:p>
          <a:p>
            <a:r>
              <a:rPr lang="en-US" b="1" dirty="0"/>
              <a:t>Structural: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kompozisyonu</a:t>
            </a:r>
            <a:r>
              <a:rPr lang="en-US" dirty="0"/>
              <a:t> (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objenin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 </a:t>
            </a:r>
          </a:p>
          <a:p>
            <a:r>
              <a:rPr lang="en-US" b="1" dirty="0"/>
              <a:t>Behavioral: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ilgilenen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desenleridir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Creational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Singleton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2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 Factory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bstract Factory">
            <a:extLst>
              <a:ext uri="{FF2B5EF4-FFF2-40B4-BE49-F238E27FC236}">
                <a16:creationId xmlns:a16="http://schemas.microsoft.com/office/drawing/2014/main" id="{157B42ED-DB58-4992-ADE1-76CE3E2E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63" y="2568575"/>
            <a:ext cx="816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2C780-2271-4248-90DD-1349A21CAE3F}"/>
              </a:ext>
            </a:extLst>
          </p:cNvPr>
          <p:cNvSpPr txBox="1"/>
          <p:nvPr/>
        </p:nvSpPr>
        <p:spPr>
          <a:xfrm>
            <a:off x="7754923" y="500233"/>
            <a:ext cx="36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Objelerin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. Bir abstract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implement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6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Builder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Builder">
            <a:extLst>
              <a:ext uri="{FF2B5EF4-FFF2-40B4-BE49-F238E27FC236}">
                <a16:creationId xmlns:a16="http://schemas.microsoft.com/office/drawing/2014/main" id="{D28ACCEE-5B85-47F2-9B12-2507E9D0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827" y="2114190"/>
            <a:ext cx="6290345" cy="37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B0E40-F400-40E0-847A-5D28CCE1B523}"/>
              </a:ext>
            </a:extLst>
          </p:cNvPr>
          <p:cNvSpPr txBox="1"/>
          <p:nvPr/>
        </p:nvSpPr>
        <p:spPr>
          <a:xfrm>
            <a:off x="7754923" y="500233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bu </a:t>
            </a:r>
            <a:r>
              <a:rPr lang="en-US" dirty="0" err="1"/>
              <a:t>objeleri</a:t>
            </a:r>
            <a:r>
              <a:rPr lang="en-US" dirty="0"/>
              <a:t> </a:t>
            </a:r>
            <a:r>
              <a:rPr lang="en-US" dirty="0" err="1"/>
              <a:t>oluşturacak</a:t>
            </a:r>
            <a:r>
              <a:rPr lang="en-US" dirty="0"/>
              <a:t> builder </a:t>
            </a:r>
            <a:r>
              <a:rPr lang="en-US" dirty="0" err="1"/>
              <a:t>sınıfı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64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Factory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Factory Method">
            <a:extLst>
              <a:ext uri="{FF2B5EF4-FFF2-40B4-BE49-F238E27FC236}">
                <a16:creationId xmlns:a16="http://schemas.microsoft.com/office/drawing/2014/main" id="{9046569B-AC5F-464C-BC40-B9AF3947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93" y="2681929"/>
            <a:ext cx="8097690" cy="26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BF25A-223E-4844-B204-B2B91585B3E4}"/>
              </a:ext>
            </a:extLst>
          </p:cNvPr>
          <p:cNvSpPr txBox="1"/>
          <p:nvPr/>
        </p:nvSpPr>
        <p:spPr>
          <a:xfrm>
            <a:off x="7754923" y="500233"/>
            <a:ext cx="360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methodunun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9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Prototype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Prototype">
            <a:extLst>
              <a:ext uri="{FF2B5EF4-FFF2-40B4-BE49-F238E27FC236}">
                <a16:creationId xmlns:a16="http://schemas.microsoft.com/office/drawing/2014/main" id="{D526AEEC-712F-42C1-B686-D6B9C57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90" y="2215217"/>
            <a:ext cx="6545619" cy="3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8DB9B-12C2-47CA-8E90-CA0669D40A26}"/>
              </a:ext>
            </a:extLst>
          </p:cNvPr>
          <p:cNvSpPr txBox="1"/>
          <p:nvPr/>
        </p:nvSpPr>
        <p:spPr>
          <a:xfrm>
            <a:off x="7180976" y="500233"/>
            <a:ext cx="4181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Bir </a:t>
            </a:r>
            <a:r>
              <a:rPr lang="en-US" dirty="0" err="1"/>
              <a:t>objeden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kopyalanabilmesi</a:t>
            </a:r>
            <a:r>
              <a:rPr lang="en-US" dirty="0"/>
              <a:t>/</a:t>
            </a:r>
            <a:r>
              <a:rPr lang="en-US" dirty="0" err="1"/>
              <a:t>klonlanabilmesi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79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Singleton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Singleton">
            <a:extLst>
              <a:ext uri="{FF2B5EF4-FFF2-40B4-BE49-F238E27FC236}">
                <a16:creationId xmlns:a16="http://schemas.microsoft.com/office/drawing/2014/main" id="{3A0DFAB2-37D2-480A-80D2-315774FB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95" y="2036864"/>
            <a:ext cx="6264610" cy="278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BF387-CDD3-4D21-845F-692E3C586CE5}"/>
              </a:ext>
            </a:extLst>
          </p:cNvPr>
          <p:cNvSpPr txBox="1"/>
          <p:nvPr/>
        </p:nvSpPr>
        <p:spPr>
          <a:xfrm>
            <a:off x="7754923" y="500233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Program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isteniyorsa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9A15-CB04-4293-BEBE-473CD30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İçerik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5DB-D943-4B4F-9F5C-DA91E31D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Desenlerine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Bakış</a:t>
            </a:r>
            <a:endParaRPr lang="en-US" dirty="0"/>
          </a:p>
          <a:p>
            <a:r>
              <a:rPr lang="en-US" dirty="0"/>
              <a:t>GRASP(General Responsibility Assignment Software Patterns)</a:t>
            </a:r>
          </a:p>
          <a:p>
            <a:r>
              <a:rPr lang="en-US" dirty="0" err="1"/>
              <a:t>GoF</a:t>
            </a:r>
            <a:r>
              <a:rPr lang="en-US" dirty="0"/>
              <a:t>(Gang of Four)</a:t>
            </a:r>
          </a:p>
          <a:p>
            <a:pPr lvl="1"/>
            <a:r>
              <a:rPr lang="en-US" dirty="0"/>
              <a:t>Creational Design Patterns</a:t>
            </a:r>
          </a:p>
          <a:p>
            <a:pPr lvl="1"/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Behavioral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58966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Structural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1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Adapter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Adapter MultiInheritance">
            <a:extLst>
              <a:ext uri="{FF2B5EF4-FFF2-40B4-BE49-F238E27FC236}">
                <a16:creationId xmlns:a16="http://schemas.microsoft.com/office/drawing/2014/main" id="{1E6628CC-88A5-4ED9-B428-C24BCB87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63" y="2224903"/>
            <a:ext cx="7259473" cy="355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7EFA1-4EC8-42DA-B49A-958C8C1C9B31}"/>
              </a:ext>
            </a:extLst>
          </p:cNvPr>
          <p:cNvSpPr txBox="1"/>
          <p:nvPr/>
        </p:nvSpPr>
        <p:spPr>
          <a:xfrm>
            <a:off x="7754923" y="500233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uyumsuz</a:t>
            </a:r>
            <a:r>
              <a:rPr lang="en-US" dirty="0"/>
              <a:t> </a:t>
            </a:r>
            <a:r>
              <a:rPr lang="en-US" dirty="0" err="1"/>
              <a:t>interfacein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composition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1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Bridge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Bridge">
            <a:extLst>
              <a:ext uri="{FF2B5EF4-FFF2-40B4-BE49-F238E27FC236}">
                <a16:creationId xmlns:a16="http://schemas.microsoft.com/office/drawing/2014/main" id="{10A3C28D-6C5C-4AAE-9F7B-B940408AC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11" y="2207426"/>
            <a:ext cx="7291578" cy="358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BC1E6-44F9-4FDC-BF94-255B9119C931}"/>
              </a:ext>
            </a:extLst>
          </p:cNvPr>
          <p:cNvSpPr txBox="1"/>
          <p:nvPr/>
        </p:nvSpPr>
        <p:spPr>
          <a:xfrm>
            <a:off x="7754923" y="500233"/>
            <a:ext cx="36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Implementasyonlar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client </a:t>
            </a:r>
            <a:r>
              <a:rPr lang="en-US" dirty="0" err="1"/>
              <a:t>arasında</a:t>
            </a:r>
            <a:r>
              <a:rPr lang="en-US" dirty="0"/>
              <a:t> abstraction </a:t>
            </a:r>
            <a:r>
              <a:rPr lang="en-US" dirty="0" err="1"/>
              <a:t>sağlar</a:t>
            </a:r>
            <a:r>
              <a:rPr lang="en-US" dirty="0"/>
              <a:t>. Client hangi </a:t>
            </a:r>
            <a:r>
              <a:rPr lang="en-US" dirty="0" err="1"/>
              <a:t>implementasyonun</a:t>
            </a:r>
            <a:r>
              <a:rPr lang="en-US" dirty="0"/>
              <a:t> </a:t>
            </a:r>
            <a:r>
              <a:rPr lang="en-US" dirty="0" err="1"/>
              <a:t>kullanıldığını</a:t>
            </a:r>
            <a:r>
              <a:rPr lang="en-US" dirty="0"/>
              <a:t> </a:t>
            </a:r>
            <a:r>
              <a:rPr lang="en-US" dirty="0" err="1"/>
              <a:t>bilmez</a:t>
            </a:r>
            <a:r>
              <a:rPr lang="en-US" dirty="0"/>
              <a:t>, Bridge </a:t>
            </a:r>
            <a:r>
              <a:rPr lang="en-US" dirty="0" err="1"/>
              <a:t>implementasyonu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seçer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84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Composite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omposite">
            <a:extLst>
              <a:ext uri="{FF2B5EF4-FFF2-40B4-BE49-F238E27FC236}">
                <a16:creationId xmlns:a16="http://schemas.microsoft.com/office/drawing/2014/main" id="{73092FA6-0653-4576-AFC3-76B98860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2277269"/>
            <a:ext cx="60864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ED848-F547-4527-8CAD-390A031056C0}"/>
              </a:ext>
            </a:extLst>
          </p:cNvPr>
          <p:cNvSpPr txBox="1"/>
          <p:nvPr/>
        </p:nvSpPr>
        <p:spPr>
          <a:xfrm>
            <a:off x="7754923" y="500233"/>
            <a:ext cx="36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etmesini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add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yapılacaksa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objelere</a:t>
            </a:r>
            <a:r>
              <a:rPr lang="en-US" dirty="0"/>
              <a:t> add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67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Decorator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Decorator">
            <a:extLst>
              <a:ext uri="{FF2B5EF4-FFF2-40B4-BE49-F238E27FC236}">
                <a16:creationId xmlns:a16="http://schemas.microsoft.com/office/drawing/2014/main" id="{BBF408FE-1A38-495E-B44F-6B34F8C3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2267744"/>
            <a:ext cx="5514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DDEFA-4254-4E32-9418-FB4833990CB2}"/>
              </a:ext>
            </a:extLst>
          </p:cNvPr>
          <p:cNvSpPr txBox="1"/>
          <p:nvPr/>
        </p:nvSpPr>
        <p:spPr>
          <a:xfrm>
            <a:off x="7754923" y="500233"/>
            <a:ext cx="360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  <a:r>
              <a:rPr lang="en-US" dirty="0" err="1"/>
              <a:t>Dekore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habersizdir</a:t>
            </a:r>
            <a:r>
              <a:rPr lang="en-US" dirty="0"/>
              <a:t>. Decorator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yeni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84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Façade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Façade">
            <a:extLst>
              <a:ext uri="{FF2B5EF4-FFF2-40B4-BE49-F238E27FC236}">
                <a16:creationId xmlns:a16="http://schemas.microsoft.com/office/drawing/2014/main" id="{CAB20867-E40B-43A5-A1A7-EB199012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4" y="1825625"/>
            <a:ext cx="6900931" cy="36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D768E-5DFE-43DA-98C8-803938D89C22}"/>
              </a:ext>
            </a:extLst>
          </p:cNvPr>
          <p:cNvSpPr txBox="1"/>
          <p:nvPr/>
        </p:nvSpPr>
        <p:spPr>
          <a:xfrm>
            <a:off x="6991525" y="97562"/>
            <a:ext cx="3607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Fasad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okunur</a:t>
            </a:r>
            <a:r>
              <a:rPr lang="en-US" dirty="0"/>
              <a:t>. </a:t>
            </a:r>
            <a:r>
              <a:rPr lang="en-US" dirty="0" err="1"/>
              <a:t>Karmaşık</a:t>
            </a:r>
            <a:r>
              <a:rPr lang="en-US" dirty="0"/>
              <a:t> alt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köprü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Karmaşayı</a:t>
            </a:r>
            <a:r>
              <a:rPr lang="en-US" dirty="0"/>
              <a:t> </a:t>
            </a:r>
            <a:r>
              <a:rPr lang="en-US" dirty="0" err="1"/>
              <a:t>ardına</a:t>
            </a:r>
            <a:r>
              <a:rPr lang="en-US" dirty="0"/>
              <a:t> </a:t>
            </a:r>
            <a:r>
              <a:rPr lang="en-US" dirty="0" err="1"/>
              <a:t>gizler</a:t>
            </a:r>
            <a:r>
              <a:rPr lang="en-US" dirty="0"/>
              <a:t>.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eskiden</a:t>
            </a:r>
            <a:r>
              <a:rPr lang="en-US" dirty="0"/>
              <a:t> implement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yüzüne</a:t>
            </a:r>
            <a:r>
              <a:rPr lang="en-US" dirty="0"/>
              <a:t> </a:t>
            </a:r>
            <a:r>
              <a:rPr lang="en-US" dirty="0" err="1"/>
              <a:t>bakılmamış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sınıflardan</a:t>
            </a:r>
            <a:r>
              <a:rPr lang="en-US" dirty="0"/>
              <a:t> </a:t>
            </a:r>
            <a:r>
              <a:rPr lang="en-US" dirty="0" err="1"/>
              <a:t>oluşabilir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1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Flyweight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Flyweight">
            <a:extLst>
              <a:ext uri="{FF2B5EF4-FFF2-40B4-BE49-F238E27FC236}">
                <a16:creationId xmlns:a16="http://schemas.microsoft.com/office/drawing/2014/main" id="{902762A7-9D2A-4D86-8AEF-2EA584C5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70" y="1764773"/>
            <a:ext cx="7433302" cy="4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28122-8E45-492A-A197-DED0D762292A}"/>
              </a:ext>
            </a:extLst>
          </p:cNvPr>
          <p:cNvSpPr txBox="1"/>
          <p:nvPr/>
        </p:nvSpPr>
        <p:spPr>
          <a:xfrm>
            <a:off x="8442820" y="150743"/>
            <a:ext cx="3607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Oluşturulması</a:t>
            </a:r>
            <a:r>
              <a:rPr lang="en-US" dirty="0"/>
              <a:t> zaman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object pool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flyweight </a:t>
            </a:r>
            <a:r>
              <a:rPr lang="en-US" dirty="0" err="1"/>
              <a:t>içerisinde</a:t>
            </a:r>
            <a:r>
              <a:rPr lang="en-US" dirty="0"/>
              <a:t> object </a:t>
            </a:r>
            <a:r>
              <a:rPr lang="en-US" dirty="0" err="1"/>
              <a:t>mevcutsa</a:t>
            </a:r>
            <a:r>
              <a:rPr lang="en-US" dirty="0"/>
              <a:t> bu </a:t>
            </a:r>
            <a:r>
              <a:rPr lang="en-US" dirty="0" err="1"/>
              <a:t>verilir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poola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n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oluşturması</a:t>
            </a:r>
            <a:r>
              <a:rPr lang="en-US" dirty="0"/>
              <a:t> </a:t>
            </a:r>
            <a:r>
              <a:rPr lang="en-US" dirty="0" err="1"/>
              <a:t>isteniyorsa</a:t>
            </a:r>
            <a:r>
              <a:rPr lang="en-US" dirty="0"/>
              <a:t>, program initialization </a:t>
            </a:r>
            <a:r>
              <a:rPr lang="en-US" dirty="0" err="1"/>
              <a:t>esnasında</a:t>
            </a:r>
            <a:r>
              <a:rPr lang="en-US" dirty="0"/>
              <a:t> bu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oluşturularak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görüldüğünde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(object pooling)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silinmeyerek</a:t>
            </a:r>
            <a:r>
              <a:rPr lang="en-US" dirty="0"/>
              <a:t> </a:t>
            </a:r>
            <a:r>
              <a:rPr lang="en-US" dirty="0" err="1"/>
              <a:t>poola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instance create </a:t>
            </a:r>
            <a:r>
              <a:rPr lang="en-US" dirty="0" err="1"/>
              <a:t>edilmeden</a:t>
            </a:r>
            <a:r>
              <a:rPr lang="en-US" dirty="0"/>
              <a:t> bu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1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Proxy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Proxy">
            <a:extLst>
              <a:ext uri="{FF2B5EF4-FFF2-40B4-BE49-F238E27FC236}">
                <a16:creationId xmlns:a16="http://schemas.microsoft.com/office/drawing/2014/main" id="{D555F51D-11F0-4BD5-A7DB-CE8A00DC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01" y="1975039"/>
            <a:ext cx="6969397" cy="29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A5D2B6-FDC3-48AE-BD47-B7D78B788D96}"/>
              </a:ext>
            </a:extLst>
          </p:cNvPr>
          <p:cNvSpPr txBox="1"/>
          <p:nvPr/>
        </p:nvSpPr>
        <p:spPr>
          <a:xfrm>
            <a:off x="7754923" y="500233"/>
            <a:ext cx="3607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Servisle</a:t>
            </a:r>
            <a:r>
              <a:rPr lang="en-US" dirty="0"/>
              <a:t> client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davranan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proxy </a:t>
            </a:r>
            <a:r>
              <a:rPr lang="en-US" dirty="0" err="1"/>
              <a:t>bir</a:t>
            </a:r>
            <a:r>
              <a:rPr lang="en-US" dirty="0"/>
              <a:t> cache </a:t>
            </a:r>
            <a:r>
              <a:rPr lang="en-US" dirty="0" err="1"/>
              <a:t>içerebilir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cache’inde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/</a:t>
            </a:r>
            <a:r>
              <a:rPr lang="en-US" dirty="0" err="1"/>
              <a:t>resim</a:t>
            </a:r>
            <a:r>
              <a:rPr lang="en-US" dirty="0"/>
              <a:t> vb. </a:t>
            </a:r>
            <a:r>
              <a:rPr lang="en-US" dirty="0" err="1"/>
              <a:t>mevcutsa</a:t>
            </a:r>
            <a:r>
              <a:rPr lang="en-US" dirty="0"/>
              <a:t> </a:t>
            </a:r>
            <a:r>
              <a:rPr lang="en-US" dirty="0" err="1"/>
              <a:t>servise</a:t>
            </a:r>
            <a:r>
              <a:rPr lang="en-US" dirty="0"/>
              <a:t> </a:t>
            </a:r>
            <a:r>
              <a:rPr lang="en-US" dirty="0" err="1"/>
              <a:t>gitmeden</a:t>
            </a:r>
            <a:r>
              <a:rPr lang="en-US" dirty="0"/>
              <a:t> </a:t>
            </a:r>
            <a:r>
              <a:rPr lang="en-US" dirty="0" err="1"/>
              <a:t>client’a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66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Behavioral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306458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Chain of Responsibility</a:t>
            </a:r>
            <a:endParaRPr lang="en-US" dirty="0"/>
          </a:p>
        </p:txBody>
      </p:sp>
      <p:pic>
        <p:nvPicPr>
          <p:cNvPr id="13314" name="Picture 2" descr="Chain of Responsibility">
            <a:extLst>
              <a:ext uri="{FF2B5EF4-FFF2-40B4-BE49-F238E27FC236}">
                <a16:creationId xmlns:a16="http://schemas.microsoft.com/office/drawing/2014/main" id="{2D98E1E0-EBDC-4D80-83A4-BCF0B684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14" y="2566638"/>
            <a:ext cx="4709501" cy="3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8F9E1-616F-49E0-A1CB-F9B246FF4EF3}"/>
              </a:ext>
            </a:extLst>
          </p:cNvPr>
          <p:cNvSpPr txBox="1"/>
          <p:nvPr/>
        </p:nvSpPr>
        <p:spPr>
          <a:xfrm>
            <a:off x="7754923" y="500233"/>
            <a:ext cx="3607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zinciri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Zincirdeki</a:t>
            </a:r>
            <a:r>
              <a:rPr lang="en-US" dirty="0"/>
              <a:t> her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isteğini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gerçekleştiremeyeceğini</a:t>
            </a:r>
            <a:r>
              <a:rPr lang="en-US" dirty="0"/>
              <a:t> </a:t>
            </a:r>
            <a:r>
              <a:rPr lang="en-US" dirty="0" err="1"/>
              <a:t>anlayarak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.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gerçekleştirilene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zincirdeki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elinden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2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Tasarım</a:t>
            </a:r>
            <a:r>
              <a:rPr lang="en-US" b="1" dirty="0"/>
              <a:t> </a:t>
            </a:r>
            <a:r>
              <a:rPr lang="en-US" b="1" dirty="0" err="1"/>
              <a:t>Desenlerine</a:t>
            </a:r>
            <a:r>
              <a:rPr lang="en-US" b="1" dirty="0"/>
              <a:t> </a:t>
            </a:r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Bakış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Soru</a:t>
            </a:r>
            <a:r>
              <a:rPr lang="en-US" b="1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Cevap</a:t>
            </a:r>
            <a:r>
              <a:rPr lang="en-US" b="1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tasarımında</a:t>
            </a:r>
            <a:r>
              <a:rPr lang="en-US" dirty="0"/>
              <a:t> </a:t>
            </a:r>
            <a:r>
              <a:rPr lang="en-US" dirty="0" err="1"/>
              <a:t>yoğunlukla</a:t>
            </a:r>
            <a:r>
              <a:rPr lang="en-US" dirty="0"/>
              <a:t> </a:t>
            </a:r>
            <a:r>
              <a:rPr lang="en-US" dirty="0" err="1"/>
              <a:t>karşılaşılan</a:t>
            </a:r>
            <a:r>
              <a:rPr lang="en-US" dirty="0"/>
              <a:t> </a:t>
            </a:r>
            <a:r>
              <a:rPr lang="en-US" dirty="0" err="1"/>
              <a:t>problemler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tekrardan</a:t>
            </a:r>
            <a:r>
              <a:rPr lang="en-US" dirty="0"/>
              <a:t> </a:t>
            </a:r>
            <a:r>
              <a:rPr lang="en-US" dirty="0" err="1"/>
              <a:t>kullanılabilen</a:t>
            </a:r>
            <a:r>
              <a:rPr lang="en-US" dirty="0"/>
              <a:t> </a:t>
            </a:r>
            <a:r>
              <a:rPr lang="en-US" dirty="0" err="1"/>
              <a:t>çözümlerdir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Soru</a:t>
            </a:r>
            <a:r>
              <a:rPr lang="en-US" b="1" dirty="0"/>
              <a:t>: </a:t>
            </a:r>
            <a:r>
              <a:rPr lang="en-US" dirty="0"/>
              <a:t>Ne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Cevap</a:t>
            </a:r>
            <a:r>
              <a:rPr lang="en-US" b="1" dirty="0"/>
              <a:t>: 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çözülmüş</a:t>
            </a:r>
            <a:r>
              <a:rPr lang="en-US" dirty="0"/>
              <a:t> </a:t>
            </a:r>
            <a:r>
              <a:rPr lang="en-US" dirty="0" err="1"/>
              <a:t>problemleri</a:t>
            </a:r>
            <a:r>
              <a:rPr lang="en-US" dirty="0"/>
              <a:t> </a:t>
            </a:r>
            <a:r>
              <a:rPr lang="en-US" dirty="0" err="1"/>
              <a:t>tekrardan</a:t>
            </a:r>
            <a:r>
              <a:rPr lang="en-US" dirty="0"/>
              <a:t> </a:t>
            </a:r>
            <a:r>
              <a:rPr lang="en-US" dirty="0" err="1"/>
              <a:t>çözmekten</a:t>
            </a:r>
            <a:r>
              <a:rPr lang="en-US" dirty="0"/>
              <a:t> </a:t>
            </a:r>
            <a:r>
              <a:rPr lang="en-US" dirty="0" err="1"/>
              <a:t>kurtarır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oluşturulmasında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71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Command</a:t>
            </a:r>
            <a:endParaRPr lang="en-US" dirty="0"/>
          </a:p>
        </p:txBody>
      </p:sp>
      <p:pic>
        <p:nvPicPr>
          <p:cNvPr id="14338" name="Picture 2" descr="Command Sequence">
            <a:extLst>
              <a:ext uri="{FF2B5EF4-FFF2-40B4-BE49-F238E27FC236}">
                <a16:creationId xmlns:a16="http://schemas.microsoft.com/office/drawing/2014/main" id="{AEDBFB25-4E99-4C47-AAD7-E22658B13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45" y="3030537"/>
            <a:ext cx="7239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ommand">
            <a:extLst>
              <a:ext uri="{FF2B5EF4-FFF2-40B4-BE49-F238E27FC236}">
                <a16:creationId xmlns:a16="http://schemas.microsoft.com/office/drawing/2014/main" id="{E2039CAC-939E-4BFB-BE44-48AEE14E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0712"/>
            <a:ext cx="63436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ABCD2-A57C-4001-9FF0-BC5B82E28462}"/>
              </a:ext>
            </a:extLst>
          </p:cNvPr>
          <p:cNvSpPr txBox="1"/>
          <p:nvPr/>
        </p:nvSpPr>
        <p:spPr>
          <a:xfrm>
            <a:off x="0" y="2568871"/>
            <a:ext cx="3108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, </a:t>
            </a:r>
            <a:r>
              <a:rPr lang="en-US" dirty="0" err="1"/>
              <a:t>kapama</a:t>
            </a:r>
            <a:r>
              <a:rPr lang="en-US" dirty="0"/>
              <a:t>, </a:t>
            </a:r>
            <a:r>
              <a:rPr lang="en-US" dirty="0" err="1"/>
              <a:t>resetleme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 Bu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nesnelerinin</a:t>
            </a:r>
            <a:r>
              <a:rPr lang="en-US" dirty="0"/>
              <a:t> execute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komutları</a:t>
            </a:r>
            <a:r>
              <a:rPr lang="en-US" dirty="0"/>
              <a:t> store </a:t>
            </a:r>
            <a:r>
              <a:rPr lang="en-US" dirty="0" err="1"/>
              <a:t>ederek</a:t>
            </a:r>
            <a:r>
              <a:rPr lang="en-US" dirty="0"/>
              <a:t> undo/redo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fonksiyonaliteler</a:t>
            </a:r>
            <a:r>
              <a:rPr lang="en-US" dirty="0"/>
              <a:t> </a:t>
            </a:r>
            <a:r>
              <a:rPr lang="en-US" dirty="0" err="1"/>
              <a:t>sağlayabilirler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54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Interpreter</a:t>
            </a:r>
            <a:endParaRPr lang="en-US" dirty="0"/>
          </a:p>
        </p:txBody>
      </p:sp>
      <p:pic>
        <p:nvPicPr>
          <p:cNvPr id="15362" name="Picture 2" descr="Interpreter">
            <a:extLst>
              <a:ext uri="{FF2B5EF4-FFF2-40B4-BE49-F238E27FC236}">
                <a16:creationId xmlns:a16="http://schemas.microsoft.com/office/drawing/2014/main" id="{053D9543-63F8-4450-9983-866C725B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63" y="2022226"/>
            <a:ext cx="6072274" cy="39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738E1-D681-4514-83A3-8D10F0EF4219}"/>
              </a:ext>
            </a:extLst>
          </p:cNvPr>
          <p:cNvSpPr txBox="1"/>
          <p:nvPr/>
        </p:nvSpPr>
        <p:spPr>
          <a:xfrm>
            <a:off x="7754923" y="500233"/>
            <a:ext cx="36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Pek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kalıbı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yorumlanmasını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roma</a:t>
            </a:r>
            <a:r>
              <a:rPr lang="en-US" dirty="0"/>
              <a:t> </a:t>
            </a:r>
            <a:r>
              <a:rPr lang="en-US" dirty="0" err="1"/>
              <a:t>rakamının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değere</a:t>
            </a:r>
            <a:r>
              <a:rPr lang="en-US" dirty="0"/>
              <a:t> </a:t>
            </a:r>
            <a:r>
              <a:rPr lang="en-US" dirty="0" err="1"/>
              <a:t>çevrilmesi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35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Iterator</a:t>
            </a:r>
            <a:endParaRPr lang="en-US" dirty="0"/>
          </a:p>
        </p:txBody>
      </p:sp>
      <p:pic>
        <p:nvPicPr>
          <p:cNvPr id="16386" name="Picture 2" descr="Iterator">
            <a:extLst>
              <a:ext uri="{FF2B5EF4-FFF2-40B4-BE49-F238E27FC236}">
                <a16:creationId xmlns:a16="http://schemas.microsoft.com/office/drawing/2014/main" id="{E6F02301-0049-4126-8C5D-F7A42323E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10" y="1690688"/>
            <a:ext cx="6320580" cy="40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C6993-8078-4867-90CB-36420BED4384}"/>
              </a:ext>
            </a:extLst>
          </p:cNvPr>
          <p:cNvSpPr txBox="1"/>
          <p:nvPr/>
        </p:nvSpPr>
        <p:spPr>
          <a:xfrm>
            <a:off x="7754923" y="500233"/>
            <a:ext cx="360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Kolleksiyon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dolaşarak</a:t>
            </a:r>
            <a:r>
              <a:rPr lang="en-US" dirty="0"/>
              <a:t> bu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işlenebilmesini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849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Mediator</a:t>
            </a:r>
            <a:endParaRPr lang="en-US" dirty="0"/>
          </a:p>
        </p:txBody>
      </p:sp>
      <p:pic>
        <p:nvPicPr>
          <p:cNvPr id="17410" name="Picture 2" descr="Mediator">
            <a:extLst>
              <a:ext uri="{FF2B5EF4-FFF2-40B4-BE49-F238E27FC236}">
                <a16:creationId xmlns:a16="http://schemas.microsoft.com/office/drawing/2014/main" id="{002B3F98-D1A2-4F17-9EAA-173C5DCA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7" y="2610731"/>
            <a:ext cx="6791965" cy="25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32EBC-8BF7-4D0C-A37C-94E4DE8D331D}"/>
              </a:ext>
            </a:extLst>
          </p:cNvPr>
          <p:cNvSpPr txBox="1"/>
          <p:nvPr/>
        </p:nvSpPr>
        <p:spPr>
          <a:xfrm>
            <a:off x="7754923" y="500233"/>
            <a:ext cx="3607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aracılık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coupling </a:t>
            </a:r>
            <a:r>
              <a:rPr lang="en-US" dirty="0" err="1"/>
              <a:t>düşer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checkboxa</a:t>
            </a:r>
            <a:r>
              <a:rPr lang="en-US" dirty="0"/>
              <a:t>, checkbox </a:t>
            </a:r>
            <a:r>
              <a:rPr lang="en-US" dirty="0" err="1"/>
              <a:t>diyaloğa</a:t>
            </a:r>
            <a:r>
              <a:rPr lang="en-US" dirty="0"/>
              <a:t>, </a:t>
            </a:r>
            <a:r>
              <a:rPr lang="en-US" dirty="0" err="1"/>
              <a:t>diyalog</a:t>
            </a:r>
            <a:r>
              <a:rPr lang="en-US" dirty="0"/>
              <a:t> </a:t>
            </a:r>
            <a:r>
              <a:rPr lang="en-US" dirty="0" err="1"/>
              <a:t>butona</a:t>
            </a:r>
            <a:r>
              <a:rPr lang="en-US" dirty="0"/>
              <a:t>,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diyaloğa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oluşmaması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bu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konuşur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393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Memento</a:t>
            </a:r>
            <a:endParaRPr lang="en-US" dirty="0"/>
          </a:p>
        </p:txBody>
      </p:sp>
      <p:pic>
        <p:nvPicPr>
          <p:cNvPr id="18434" name="Picture 2" descr="Memento">
            <a:extLst>
              <a:ext uri="{FF2B5EF4-FFF2-40B4-BE49-F238E27FC236}">
                <a16:creationId xmlns:a16="http://schemas.microsoft.com/office/drawing/2014/main" id="{DFBD8FE8-59D6-45D3-A46A-C733C2E1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07" y="1399738"/>
            <a:ext cx="7160440" cy="23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Memento">
            <a:extLst>
              <a:ext uri="{FF2B5EF4-FFF2-40B4-BE49-F238E27FC236}">
                <a16:creationId xmlns:a16="http://schemas.microsoft.com/office/drawing/2014/main" id="{04E577FD-136C-4268-B67A-79117F8C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41" y="2725301"/>
            <a:ext cx="5705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64C86-84B1-4DCC-BCA7-6E07D8A1EFF6}"/>
              </a:ext>
            </a:extLst>
          </p:cNvPr>
          <p:cNvSpPr txBox="1"/>
          <p:nvPr/>
        </p:nvSpPr>
        <p:spPr>
          <a:xfrm>
            <a:off x="699782" y="3921488"/>
            <a:ext cx="36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durumlarının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istendiğinde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Nesnenin</a:t>
            </a:r>
            <a:r>
              <a:rPr lang="en-US" dirty="0"/>
              <a:t> x </a:t>
            </a:r>
            <a:r>
              <a:rPr lang="en-US" dirty="0" err="1"/>
              <a:t>anındaki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kopyalanarak</a:t>
            </a:r>
            <a:r>
              <a:rPr lang="en-US" dirty="0"/>
              <a:t>(</a:t>
            </a:r>
            <a:r>
              <a:rPr lang="en-US" dirty="0" err="1"/>
              <a:t>clonelanarak</a:t>
            </a:r>
            <a:r>
              <a:rPr lang="en-US" dirty="0"/>
              <a:t>)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getirilebilmesini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407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Observer</a:t>
            </a:r>
            <a:endParaRPr lang="en-US" dirty="0"/>
          </a:p>
        </p:txBody>
      </p:sp>
      <p:pic>
        <p:nvPicPr>
          <p:cNvPr id="19458" name="Picture 2" descr="Observer">
            <a:extLst>
              <a:ext uri="{FF2B5EF4-FFF2-40B4-BE49-F238E27FC236}">
                <a16:creationId xmlns:a16="http://schemas.microsoft.com/office/drawing/2014/main" id="{D1383A52-C897-43FF-AC2B-706EE817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0" y="2938201"/>
            <a:ext cx="6981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Observer Sequence">
            <a:extLst>
              <a:ext uri="{FF2B5EF4-FFF2-40B4-BE49-F238E27FC236}">
                <a16:creationId xmlns:a16="http://schemas.microsoft.com/office/drawing/2014/main" id="{C601368F-464E-44D9-865C-A8FA138E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757"/>
            <a:ext cx="5649636" cy="32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F8345-7F43-4059-A3D8-3C1875A956CB}"/>
              </a:ext>
            </a:extLst>
          </p:cNvPr>
          <p:cNvSpPr txBox="1"/>
          <p:nvPr/>
        </p:nvSpPr>
        <p:spPr>
          <a:xfrm>
            <a:off x="7746534" y="3696439"/>
            <a:ext cx="36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Bir </a:t>
            </a:r>
            <a:r>
              <a:rPr lang="en-US" dirty="0" err="1"/>
              <a:t>nesnede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etkiliyorsa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Observe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(Subject)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obserlerlarını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observerları</a:t>
            </a:r>
            <a:r>
              <a:rPr lang="en-US" dirty="0"/>
              <a:t> </a:t>
            </a:r>
            <a:r>
              <a:rPr lang="en-US" dirty="0" err="1"/>
              <a:t>uyarır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589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State</a:t>
            </a:r>
            <a:endParaRPr lang="en-US" dirty="0"/>
          </a:p>
        </p:txBody>
      </p:sp>
      <p:pic>
        <p:nvPicPr>
          <p:cNvPr id="20482" name="Picture 2" descr="State">
            <a:extLst>
              <a:ext uri="{FF2B5EF4-FFF2-40B4-BE49-F238E27FC236}">
                <a16:creationId xmlns:a16="http://schemas.microsoft.com/office/drawing/2014/main" id="{19591C79-D0C1-46C5-AC8E-7F0211BB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77" y="2056679"/>
            <a:ext cx="7319045" cy="27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A7960-5175-4EC5-B601-188B2234DD8D}"/>
              </a:ext>
            </a:extLst>
          </p:cNvPr>
          <p:cNvSpPr txBox="1"/>
          <p:nvPr/>
        </p:nvSpPr>
        <p:spPr>
          <a:xfrm>
            <a:off x="8241485" y="365125"/>
            <a:ext cx="3607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durum </a:t>
            </a:r>
            <a:r>
              <a:rPr lang="en-US" dirty="0" err="1"/>
              <a:t>değişikliklerine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runtimeda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davranışlar</a:t>
            </a:r>
            <a:r>
              <a:rPr lang="en-US" dirty="0"/>
              <a:t> </a:t>
            </a:r>
            <a:r>
              <a:rPr lang="en-US" dirty="0" err="1"/>
              <a:t>sergilemesini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state’indeyse</a:t>
            </a:r>
            <a:r>
              <a:rPr lang="en-US" dirty="0"/>
              <a:t> bas()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,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state’de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bas()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kapatma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707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Strategy</a:t>
            </a:r>
            <a:endParaRPr lang="en-US" dirty="0"/>
          </a:p>
        </p:txBody>
      </p:sp>
      <p:pic>
        <p:nvPicPr>
          <p:cNvPr id="21506" name="Picture 2" descr="Strategy">
            <a:extLst>
              <a:ext uri="{FF2B5EF4-FFF2-40B4-BE49-F238E27FC236}">
                <a16:creationId xmlns:a16="http://schemas.microsoft.com/office/drawing/2014/main" id="{33A333B1-38C6-4B3A-AA90-21CA8932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02" y="2151229"/>
            <a:ext cx="6868796" cy="255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9D5D5-AA5D-4B3B-AAE5-16DE6CC3EDF3}"/>
              </a:ext>
            </a:extLst>
          </p:cNvPr>
          <p:cNvSpPr txBox="1"/>
          <p:nvPr/>
        </p:nvSpPr>
        <p:spPr>
          <a:xfrm>
            <a:off x="8258263" y="365125"/>
            <a:ext cx="3607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Her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karara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navigasyon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gideceğiniz</a:t>
            </a:r>
            <a:r>
              <a:rPr lang="en-US" dirty="0"/>
              <a:t> yere </a:t>
            </a:r>
            <a:r>
              <a:rPr lang="en-US" dirty="0" err="1"/>
              <a:t>rota</a:t>
            </a:r>
            <a:r>
              <a:rPr lang="en-US" dirty="0"/>
              <a:t> </a:t>
            </a:r>
            <a:r>
              <a:rPr lang="en-US" dirty="0" err="1"/>
              <a:t>çizerken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benzin</a:t>
            </a:r>
            <a:r>
              <a:rPr lang="en-US" dirty="0"/>
              <a:t> </a:t>
            </a:r>
            <a:r>
              <a:rPr lang="en-US" dirty="0" err="1"/>
              <a:t>sarfiyatına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r>
              <a:rPr lang="en-US" dirty="0" err="1"/>
              <a:t>AzBenzinStrategy</a:t>
            </a:r>
            <a:r>
              <a:rPr lang="en-US" dirty="0"/>
              <a:t>, </a:t>
            </a:r>
            <a:r>
              <a:rPr lang="en-US" dirty="0" err="1"/>
              <a:t>EnAzTrafikStrategy</a:t>
            </a:r>
            <a:r>
              <a:rPr lang="en-US" dirty="0"/>
              <a:t>, </a:t>
            </a:r>
            <a:r>
              <a:rPr lang="en-US" dirty="0" err="1"/>
              <a:t>EnKisaYolStrategy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12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Template Method</a:t>
            </a:r>
            <a:endParaRPr lang="en-US" dirty="0"/>
          </a:p>
        </p:txBody>
      </p:sp>
      <p:pic>
        <p:nvPicPr>
          <p:cNvPr id="22530" name="Picture 2" descr="Template Method">
            <a:extLst>
              <a:ext uri="{FF2B5EF4-FFF2-40B4-BE49-F238E27FC236}">
                <a16:creationId xmlns:a16="http://schemas.microsoft.com/office/drawing/2014/main" id="{6905C09A-A745-47D0-A075-C61E4269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11" y="2248773"/>
            <a:ext cx="5441178" cy="35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42D3C-D8AC-490A-B77D-E290FAB4DC55}"/>
              </a:ext>
            </a:extLst>
          </p:cNvPr>
          <p:cNvSpPr txBox="1"/>
          <p:nvPr/>
        </p:nvSpPr>
        <p:spPr>
          <a:xfrm>
            <a:off x="7754923" y="500233"/>
            <a:ext cx="360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Abstract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adımlar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alt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implement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859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GoF</a:t>
            </a:r>
            <a:r>
              <a:rPr lang="en-US" b="1" dirty="0"/>
              <a:t> - Behavioral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Visitor</a:t>
            </a:r>
            <a:endParaRPr lang="en-US" dirty="0"/>
          </a:p>
        </p:txBody>
      </p:sp>
      <p:pic>
        <p:nvPicPr>
          <p:cNvPr id="23554" name="Picture 2" descr="Visitor">
            <a:extLst>
              <a:ext uri="{FF2B5EF4-FFF2-40B4-BE49-F238E27FC236}">
                <a16:creationId xmlns:a16="http://schemas.microsoft.com/office/drawing/2014/main" id="{33461045-8D51-43A4-95B2-D50126ED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18" y="681037"/>
            <a:ext cx="71342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Visitor">
            <a:extLst>
              <a:ext uri="{FF2B5EF4-FFF2-40B4-BE49-F238E27FC236}">
                <a16:creationId xmlns:a16="http://schemas.microsoft.com/office/drawing/2014/main" id="{2992C52B-D97C-4F9B-B493-DEAEB9ABC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1882"/>
            <a:ext cx="6294982" cy="26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B370C-264C-48E9-952D-A7CFD5AD4074}"/>
              </a:ext>
            </a:extLst>
          </p:cNvPr>
          <p:cNvSpPr txBox="1"/>
          <p:nvPr/>
        </p:nvSpPr>
        <p:spPr>
          <a:xfrm>
            <a:off x="1907797" y="2139600"/>
            <a:ext cx="36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Not: Bir </a:t>
            </a:r>
            <a:r>
              <a:rPr lang="en-US" dirty="0" err="1"/>
              <a:t>arayüzden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sergilemesi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visitorlarda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tipine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method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sergiler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1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General Responsibility Assignment Software Patterns</a:t>
            </a:r>
          </a:p>
          <a:p>
            <a:pPr marL="0" indent="0">
              <a:buNone/>
            </a:pP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9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prensipten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endParaRPr lang="en-US" dirty="0"/>
          </a:p>
          <a:p>
            <a:r>
              <a:rPr lang="en-US" dirty="0"/>
              <a:t>Information Expert</a:t>
            </a:r>
          </a:p>
          <a:p>
            <a:r>
              <a:rPr lang="en-US" dirty="0"/>
              <a:t>Creator</a:t>
            </a:r>
          </a:p>
          <a:p>
            <a:r>
              <a:rPr lang="en-US" dirty="0"/>
              <a:t>Low Coupling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High Cohesion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Pure Fabrication</a:t>
            </a:r>
          </a:p>
          <a:p>
            <a:r>
              <a:rPr lang="en-US" dirty="0"/>
              <a:t>Protected Variations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atamanın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uzmanına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sorumluluğu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getirecek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Book -&gt; </a:t>
            </a:r>
            <a:r>
              <a:rPr lang="en-US" dirty="0" err="1"/>
              <a:t>countWords</a:t>
            </a:r>
            <a:r>
              <a:rPr lang="en-US" dirty="0"/>
              <a:t> (Book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kitap</a:t>
            </a:r>
            <a:r>
              <a:rPr lang="en-US" dirty="0"/>
              <a:t> </a:t>
            </a:r>
            <a:r>
              <a:rPr lang="en-US" dirty="0" err="1"/>
              <a:t>içeriğine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1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Bir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yaratma</a:t>
            </a:r>
            <a:r>
              <a:rPr lang="en-US" dirty="0"/>
              <a:t> </a:t>
            </a:r>
            <a:r>
              <a:rPr lang="en-US" dirty="0" err="1"/>
              <a:t>sorumluluğu</a:t>
            </a:r>
            <a:r>
              <a:rPr lang="en-US" dirty="0"/>
              <a:t> </a:t>
            </a:r>
            <a:r>
              <a:rPr lang="en-US" dirty="0" err="1"/>
              <a:t>kime</a:t>
            </a:r>
            <a:r>
              <a:rPr lang="en-US" dirty="0"/>
              <a:t> </a:t>
            </a:r>
            <a:r>
              <a:rPr lang="en-US" dirty="0" err="1"/>
              <a:t>aittir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</a:p>
          <a:p>
            <a:r>
              <a:rPr lang="en-US" dirty="0"/>
              <a:t>B </a:t>
            </a:r>
            <a:r>
              <a:rPr lang="en-US" dirty="0" err="1"/>
              <a:t>sınıfı</a:t>
            </a:r>
            <a:r>
              <a:rPr lang="en-US" dirty="0"/>
              <a:t> A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içeriyorsa</a:t>
            </a:r>
            <a:endParaRPr lang="en-US" dirty="0"/>
          </a:p>
          <a:p>
            <a:r>
              <a:rPr lang="en-US" dirty="0"/>
              <a:t>B </a:t>
            </a:r>
            <a:r>
              <a:rPr lang="en-US" dirty="0" err="1"/>
              <a:t>sınıfı</a:t>
            </a:r>
            <a:r>
              <a:rPr lang="en-US" dirty="0"/>
              <a:t> A </a:t>
            </a:r>
            <a:r>
              <a:rPr lang="en-US" dirty="0" err="1"/>
              <a:t>nesnesinin</a:t>
            </a:r>
            <a:r>
              <a:rPr lang="en-US" dirty="0"/>
              <a:t> </a:t>
            </a:r>
            <a:r>
              <a:rPr lang="en-US" dirty="0" err="1"/>
              <a:t>kaydını</a:t>
            </a:r>
            <a:r>
              <a:rPr lang="en-US" dirty="0"/>
              <a:t> </a:t>
            </a:r>
            <a:r>
              <a:rPr lang="en-US" dirty="0" err="1"/>
              <a:t>tutuyorsa</a:t>
            </a:r>
            <a:endParaRPr lang="en-US" dirty="0"/>
          </a:p>
          <a:p>
            <a:r>
              <a:rPr lang="en-US" dirty="0"/>
              <a:t>B </a:t>
            </a:r>
            <a:r>
              <a:rPr lang="en-US" dirty="0" err="1"/>
              <a:t>sınıfı</a:t>
            </a:r>
            <a:r>
              <a:rPr lang="en-US" dirty="0"/>
              <a:t> A </a:t>
            </a:r>
            <a:r>
              <a:rPr lang="en-US" dirty="0" err="1"/>
              <a:t>nesnesini</a:t>
            </a:r>
            <a:r>
              <a:rPr lang="en-US" dirty="0"/>
              <a:t> </a:t>
            </a:r>
            <a:r>
              <a:rPr lang="en-US" dirty="0" err="1"/>
              <a:t>yoğun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kullanıyorsa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B </a:t>
            </a:r>
            <a:r>
              <a:rPr lang="en-US" dirty="0" err="1"/>
              <a:t>sahipse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durumda</a:t>
            </a:r>
            <a:r>
              <a:rPr lang="en-US" dirty="0"/>
              <a:t> A </a:t>
            </a:r>
            <a:r>
              <a:rPr lang="en-US" dirty="0" err="1"/>
              <a:t>nesnesinin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B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aittir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Book -&gt; </a:t>
            </a:r>
            <a:r>
              <a:rPr lang="en-US" dirty="0" err="1"/>
              <a:t>createNewWord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değişimlerinden</a:t>
            </a:r>
            <a:r>
              <a:rPr lang="en-US" dirty="0"/>
              <a:t> </a:t>
            </a:r>
            <a:r>
              <a:rPr lang="en-US" dirty="0" err="1"/>
              <a:t>etkilenmeme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kullanılabilirlik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Sorumluluklar</a:t>
            </a:r>
            <a:r>
              <a:rPr lang="en-US" dirty="0"/>
              <a:t>,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Kasa</a:t>
            </a:r>
            <a:r>
              <a:rPr lang="en-US" dirty="0"/>
              <a:t> -&gt;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İşlemi</a:t>
            </a:r>
            <a:r>
              <a:rPr lang="en-US" dirty="0"/>
              <a:t> -&gt; </a:t>
            </a:r>
            <a:r>
              <a:rPr lang="en-US" dirty="0" err="1"/>
              <a:t>Ödeme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olaylarını</a:t>
            </a:r>
            <a:r>
              <a:rPr lang="en-US" dirty="0"/>
              <a:t> </a:t>
            </a:r>
            <a:r>
              <a:rPr lang="en-US" dirty="0" err="1"/>
              <a:t>arayüzden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yönlendirmek</a:t>
            </a:r>
            <a:r>
              <a:rPr lang="en-US" dirty="0"/>
              <a:t> </a:t>
            </a:r>
            <a:r>
              <a:rPr lang="en-US" dirty="0" err="1"/>
              <a:t>kimin</a:t>
            </a:r>
            <a:r>
              <a:rPr lang="en-US" dirty="0"/>
              <a:t> </a:t>
            </a:r>
            <a:r>
              <a:rPr lang="en-US" dirty="0" err="1"/>
              <a:t>sorumluluğudur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/>
              <a:t>Use case controller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use case </a:t>
            </a:r>
            <a:r>
              <a:rPr lang="en-US" dirty="0" err="1"/>
              <a:t>olayının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Domain model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genelini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tabir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Genelde</a:t>
            </a:r>
            <a:r>
              <a:rPr lang="en-US" dirty="0"/>
              <a:t> bu tip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ismin</a:t>
            </a:r>
            <a:r>
              <a:rPr lang="en-US" dirty="0"/>
              <a:t> </a:t>
            </a:r>
            <a:r>
              <a:rPr lang="en-US" dirty="0" err="1"/>
              <a:t>yanına</a:t>
            </a:r>
            <a:r>
              <a:rPr lang="en-US" dirty="0"/>
              <a:t> “Manager”, “Controller” </a:t>
            </a:r>
            <a:r>
              <a:rPr lang="en-US" dirty="0" err="1"/>
              <a:t>ya</a:t>
            </a:r>
            <a:r>
              <a:rPr lang="en-US" dirty="0"/>
              <a:t> da “Handler” </a:t>
            </a:r>
            <a:r>
              <a:rPr lang="en-US" dirty="0" err="1"/>
              <a:t>ekini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UserController</a:t>
            </a:r>
            <a:r>
              <a:rPr lang="en-US" dirty="0"/>
              <a:t> -&gt; </a:t>
            </a:r>
            <a:r>
              <a:rPr lang="en-US" dirty="0" err="1"/>
              <a:t>addUser</a:t>
            </a:r>
            <a:r>
              <a:rPr lang="en-US" dirty="0"/>
              <a:t>, </a:t>
            </a:r>
            <a:r>
              <a:rPr lang="en-US" dirty="0" err="1"/>
              <a:t>deleteUser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GRASP –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 err="1"/>
              <a:t>Karmaşıklık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idare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 err="1"/>
              <a:t>Çözüm</a:t>
            </a:r>
            <a:r>
              <a:rPr lang="en-US" b="1" dirty="0"/>
              <a:t>: </a:t>
            </a:r>
            <a:r>
              <a:rPr lang="en-US" dirty="0" err="1"/>
              <a:t>Sorumluluklar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uyumluluk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atanır</a:t>
            </a:r>
            <a:r>
              <a:rPr lang="en-US" dirty="0"/>
              <a:t>. 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alakasız</a:t>
            </a:r>
            <a:r>
              <a:rPr lang="en-US" dirty="0"/>
              <a:t> </a:t>
            </a:r>
            <a:r>
              <a:rPr lang="en-US" dirty="0" err="1"/>
              <a:t>sorumluluğa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PrinterManager</a:t>
            </a:r>
            <a:r>
              <a:rPr lang="en-US" dirty="0"/>
              <a:t> -&gt; </a:t>
            </a:r>
            <a:r>
              <a:rPr lang="en-US" dirty="0" err="1"/>
              <a:t>createPrinter</a:t>
            </a:r>
            <a:r>
              <a:rPr lang="en-US" dirty="0"/>
              <a:t>, </a:t>
            </a:r>
            <a:r>
              <a:rPr lang="en-US" dirty="0" err="1"/>
              <a:t>runPrinter</a:t>
            </a:r>
            <a:r>
              <a:rPr lang="en-US" dirty="0"/>
              <a:t>, </a:t>
            </a:r>
            <a:r>
              <a:rPr lang="en-US" dirty="0" err="1"/>
              <a:t>stopPrinter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1393</Words>
  <Application>Microsoft Office PowerPoint</Application>
  <PresentationFormat>Widescreen</PresentationFormat>
  <Paragraphs>184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JavaScript Design Patterns</vt:lpstr>
      <vt:lpstr>İçerik</vt:lpstr>
      <vt:lpstr>Tasarım Desenlerine Genel Bakış</vt:lpstr>
      <vt:lpstr>GRASP</vt:lpstr>
      <vt:lpstr>GRASP – Information Expert</vt:lpstr>
      <vt:lpstr>GRASP – Creator</vt:lpstr>
      <vt:lpstr>GRASP – Low Coupling</vt:lpstr>
      <vt:lpstr>GRASP – Controller</vt:lpstr>
      <vt:lpstr>GRASP – High Cohesion</vt:lpstr>
      <vt:lpstr>GRASP – Polymorphism</vt:lpstr>
      <vt:lpstr>GRASP – Pure Fabrication</vt:lpstr>
      <vt:lpstr>GRASP – Protected Variations (Open/Closed)</vt:lpstr>
      <vt:lpstr>GoF</vt:lpstr>
      <vt:lpstr>GoF</vt:lpstr>
      <vt:lpstr>GoF - Creational</vt:lpstr>
      <vt:lpstr>GoF - Creational</vt:lpstr>
      <vt:lpstr>GoF - Creational</vt:lpstr>
      <vt:lpstr>GoF - Creational</vt:lpstr>
      <vt:lpstr>GoF - Creational</vt:lpstr>
      <vt:lpstr>GoF</vt:lpstr>
      <vt:lpstr>GoF - Structural</vt:lpstr>
      <vt:lpstr>GoF - Structural</vt:lpstr>
      <vt:lpstr>GoF - Structural</vt:lpstr>
      <vt:lpstr>GoF - Structural</vt:lpstr>
      <vt:lpstr>GoF - Structural</vt:lpstr>
      <vt:lpstr>GoF - Structural</vt:lpstr>
      <vt:lpstr>GoF - Structural</vt:lpstr>
      <vt:lpstr>GoF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  <vt:lpstr>GoF - Behavioral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Tabanlı JavaScript ve JavaScript Design Patterns</dc:title>
  <dc:creator>Önder ALTINTAŞ</dc:creator>
  <cp:lastModifiedBy>Önder ALTINTAŞ</cp:lastModifiedBy>
  <cp:revision>94</cp:revision>
  <dcterms:created xsi:type="dcterms:W3CDTF">2021-11-10T15:03:40Z</dcterms:created>
  <dcterms:modified xsi:type="dcterms:W3CDTF">2021-11-12T02:52:02Z</dcterms:modified>
</cp:coreProperties>
</file>