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0" r:id="rId8"/>
    <p:sldId id="262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46-8AE3-40F3-A3B7-FB60821C05CA}" type="datetimeFigureOut">
              <a:rPr lang="tr-TR" smtClean="0"/>
              <a:t>14.11.2020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BA0F-0419-4069-B7B4-A36696BEA49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46-8AE3-40F3-A3B7-FB60821C05CA}" type="datetimeFigureOut">
              <a:rPr lang="tr-TR" smtClean="0"/>
              <a:t>14.11.2020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BA0F-0419-4069-B7B4-A36696BEA49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46-8AE3-40F3-A3B7-FB60821C05CA}" type="datetimeFigureOut">
              <a:rPr lang="tr-TR" smtClean="0"/>
              <a:t>14.11.2020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BA0F-0419-4069-B7B4-A36696BEA49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46-8AE3-40F3-A3B7-FB60821C05CA}" type="datetimeFigureOut">
              <a:rPr lang="tr-TR" smtClean="0"/>
              <a:t>14.11.2020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BA0F-0419-4069-B7B4-A36696BEA49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46-8AE3-40F3-A3B7-FB60821C05CA}" type="datetimeFigureOut">
              <a:rPr lang="tr-TR" smtClean="0"/>
              <a:t>14.11.2020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BA0F-0419-4069-B7B4-A36696BEA49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46-8AE3-40F3-A3B7-FB60821C05CA}" type="datetimeFigureOut">
              <a:rPr lang="tr-TR" smtClean="0"/>
              <a:t>14.11.2020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BA0F-0419-4069-B7B4-A36696BEA49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46-8AE3-40F3-A3B7-FB60821C05CA}" type="datetimeFigureOut">
              <a:rPr lang="tr-TR" smtClean="0"/>
              <a:t>14.11.2020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BA0F-0419-4069-B7B4-A36696BEA49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46-8AE3-40F3-A3B7-FB60821C05CA}" type="datetimeFigureOut">
              <a:rPr lang="tr-TR" smtClean="0"/>
              <a:t>14.11.2020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BA0F-0419-4069-B7B4-A36696BEA49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46-8AE3-40F3-A3B7-FB60821C05CA}" type="datetimeFigureOut">
              <a:rPr lang="tr-TR" smtClean="0"/>
              <a:t>14.11.2020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BA0F-0419-4069-B7B4-A36696BEA49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46-8AE3-40F3-A3B7-FB60821C05CA}" type="datetimeFigureOut">
              <a:rPr lang="tr-TR" smtClean="0"/>
              <a:t>14.11.2020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BA0F-0419-4069-B7B4-A36696BEA491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46-8AE3-40F3-A3B7-FB60821C05CA}" type="datetimeFigureOut">
              <a:rPr lang="tr-TR" smtClean="0"/>
              <a:t>14.11.2020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0DBA0F-0419-4069-B7B4-A36696BEA491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70DBA0F-0419-4069-B7B4-A36696BEA491}" type="slidenum">
              <a:rPr lang="tr-TR" smtClean="0"/>
              <a:t>‹#›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CED0346-8AE3-40F3-A3B7-FB60821C05CA}" type="datetimeFigureOut">
              <a:rPr lang="tr-TR" smtClean="0"/>
              <a:t>14.11.2020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24744"/>
            <a:ext cx="7543800" cy="1430015"/>
          </a:xfrm>
        </p:spPr>
        <p:txBody>
          <a:bodyPr/>
          <a:lstStyle/>
          <a:p>
            <a:r>
              <a:rPr lang="tr-TR" smtClean="0"/>
              <a:t>Kob-IT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924944"/>
            <a:ext cx="6677784" cy="1368152"/>
          </a:xfrm>
        </p:spPr>
        <p:txBody>
          <a:bodyPr>
            <a:normAutofit/>
          </a:bodyPr>
          <a:lstStyle/>
          <a:p>
            <a:r>
              <a:rPr lang="tr-TR" sz="2800" smtClean="0">
                <a:solidFill>
                  <a:schemeClr val="tx1"/>
                </a:solidFill>
              </a:rPr>
              <a:t>Küçük Orta </a:t>
            </a:r>
            <a:r>
              <a:rPr lang="tr-TR" sz="2800" smtClean="0">
                <a:solidFill>
                  <a:schemeClr val="tx1"/>
                </a:solidFill>
              </a:rPr>
              <a:t>Ölçekli Şirketler için Bilgi İşlem </a:t>
            </a:r>
            <a:r>
              <a:rPr lang="tr-TR" sz="2800" smtClean="0">
                <a:solidFill>
                  <a:schemeClr val="tx1"/>
                </a:solidFill>
              </a:rPr>
              <a:t>Çözümleri Sistemi</a:t>
            </a:r>
            <a:endParaRPr lang="tr-TR" sz="2800" smtClean="0">
              <a:solidFill>
                <a:schemeClr val="tx1"/>
              </a:solidFill>
            </a:endParaRPr>
          </a:p>
          <a:p>
            <a:endParaRPr lang="tr-TR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4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543800" cy="731912"/>
          </a:xfrm>
        </p:spPr>
        <p:txBody>
          <a:bodyPr/>
          <a:lstStyle/>
          <a:p>
            <a:r>
              <a:rPr lang="tr-TR" sz="3600" smtClean="0"/>
              <a:t>Ekip</a:t>
            </a:r>
            <a:endParaRPr lang="tr-TR" sz="3600"/>
          </a:p>
        </p:txBody>
      </p:sp>
      <p:pic>
        <p:nvPicPr>
          <p:cNvPr id="7" name="Picture 2" descr="C:\Users\altintas.onder\Desktop\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2" y="1288489"/>
            <a:ext cx="2188975" cy="154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ltintas.onder\Desktop\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9" y="2875186"/>
            <a:ext cx="2188975" cy="154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ltintas.onder\Desktop\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3" y="4471712"/>
            <a:ext cx="2188975" cy="154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690497" y="1767143"/>
            <a:ext cx="4135876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tr-TR" smtClean="0"/>
          </a:p>
          <a:p>
            <a:r>
              <a:rPr lang="tr-TR" smtClean="0"/>
              <a:t>Önder </a:t>
            </a:r>
            <a:r>
              <a:rPr lang="tr-TR"/>
              <a:t>Altıntaş - Yazılım </a:t>
            </a:r>
            <a:r>
              <a:rPr lang="tr-TR"/>
              <a:t>Geliştirme </a:t>
            </a:r>
            <a:r>
              <a:rPr lang="tr-TR" smtClean="0"/>
              <a:t>Uzmanı</a:t>
            </a:r>
          </a:p>
          <a:p>
            <a:endParaRPr lang="tr-TR"/>
          </a:p>
          <a:p>
            <a:endParaRPr lang="tr-TR" smtClean="0"/>
          </a:p>
          <a:p>
            <a:endParaRPr lang="tr-TR" smtClean="0"/>
          </a:p>
          <a:p>
            <a:endParaRPr lang="tr-TR"/>
          </a:p>
          <a:p>
            <a:r>
              <a:rPr lang="tr-TR" smtClean="0"/>
              <a:t>Hakan </a:t>
            </a:r>
            <a:r>
              <a:rPr lang="tr-TR"/>
              <a:t>Sakarya - Ürün Yöneticisi</a:t>
            </a:r>
          </a:p>
          <a:p>
            <a:endParaRPr lang="tr-TR" smtClean="0"/>
          </a:p>
          <a:p>
            <a:endParaRPr lang="tr-TR"/>
          </a:p>
          <a:p>
            <a:endParaRPr lang="tr-TR"/>
          </a:p>
          <a:p>
            <a:endParaRPr lang="tr-TR" smtClean="0"/>
          </a:p>
          <a:p>
            <a:endParaRPr lang="tr-TR"/>
          </a:p>
          <a:p>
            <a:r>
              <a:rPr lang="tr-TR"/>
              <a:t>Özgür Altıntaş - Bilgi Güvenliği Uzmanı</a:t>
            </a:r>
          </a:p>
          <a:p>
            <a:endParaRPr lang="tr-TR"/>
          </a:p>
        </p:txBody>
      </p:sp>
      <p:sp>
        <p:nvSpPr>
          <p:cNvPr id="15" name="Smiley Face 14"/>
          <p:cNvSpPr/>
          <p:nvPr/>
        </p:nvSpPr>
        <p:spPr>
          <a:xfrm>
            <a:off x="1267325" y="1493801"/>
            <a:ext cx="657367" cy="639055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Smiley Face 16"/>
          <p:cNvSpPr/>
          <p:nvPr/>
        </p:nvSpPr>
        <p:spPr>
          <a:xfrm>
            <a:off x="1232656" y="3068960"/>
            <a:ext cx="657367" cy="639055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Smiley Face 17"/>
          <p:cNvSpPr/>
          <p:nvPr/>
        </p:nvSpPr>
        <p:spPr>
          <a:xfrm>
            <a:off x="1232655" y="4653136"/>
            <a:ext cx="657367" cy="639055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91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543800" cy="731912"/>
          </a:xfrm>
        </p:spPr>
        <p:txBody>
          <a:bodyPr/>
          <a:lstStyle/>
          <a:p>
            <a:r>
              <a:rPr lang="tr-TR" sz="3600" smtClean="0"/>
              <a:t>Kob-IT </a:t>
            </a:r>
            <a:r>
              <a:rPr lang="tr-TR" sz="3600" smtClean="0"/>
              <a:t>Nedir?</a:t>
            </a:r>
            <a:endParaRPr lang="tr-TR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040" y="2060848"/>
            <a:ext cx="3456384" cy="2304256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tx1"/>
                </a:solidFill>
              </a:rPr>
              <a:t>Küçük orta ölçekli şirketlerin bilgi </a:t>
            </a:r>
            <a:r>
              <a:rPr lang="tr-TR" smtClean="0">
                <a:solidFill>
                  <a:schemeClr val="tx1"/>
                </a:solidFill>
              </a:rPr>
              <a:t>işlem bilgi </a:t>
            </a:r>
            <a:r>
              <a:rPr lang="tr-TR">
                <a:solidFill>
                  <a:schemeClr val="tx1"/>
                </a:solidFill>
              </a:rPr>
              <a:t>işlem </a:t>
            </a:r>
            <a:r>
              <a:rPr lang="tr-TR" smtClean="0">
                <a:solidFill>
                  <a:schemeClr val="tx1"/>
                </a:solidFill>
              </a:rPr>
              <a:t>ihtiyaçlarını karşılamak için ana </a:t>
            </a:r>
            <a:r>
              <a:rPr lang="tr-TR">
                <a:solidFill>
                  <a:schemeClr val="tx1"/>
                </a:solidFill>
              </a:rPr>
              <a:t>işlemleri bir araya getirerek tek cihaz ile </a:t>
            </a:r>
            <a:r>
              <a:rPr lang="tr-TR" smtClean="0">
                <a:solidFill>
                  <a:schemeClr val="tx1"/>
                </a:solidFill>
              </a:rPr>
              <a:t>sunmaktır.</a:t>
            </a:r>
            <a:endParaRPr lang="tr-TR">
              <a:solidFill>
                <a:schemeClr val="tx1"/>
              </a:solidFill>
            </a:endParaRPr>
          </a:p>
        </p:txBody>
      </p:sp>
      <p:pic>
        <p:nvPicPr>
          <p:cNvPr id="1026" name="Picture 2" descr="C:\Users\altintas.onder\Desktop\indi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775676"/>
            <a:ext cx="4226095" cy="316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35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543800" cy="731912"/>
          </a:xfrm>
        </p:spPr>
        <p:txBody>
          <a:bodyPr/>
          <a:lstStyle/>
          <a:p>
            <a:r>
              <a:rPr lang="tr-TR" sz="3600" smtClean="0"/>
              <a:t>Neden İhtiyaç Duyulmuştur?</a:t>
            </a:r>
            <a:endParaRPr lang="tr-TR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88840"/>
            <a:ext cx="7056784" cy="1872208"/>
          </a:xfrm>
        </p:spPr>
        <p:txBody>
          <a:bodyPr>
            <a:normAutofit/>
          </a:bodyPr>
          <a:lstStyle/>
          <a:p>
            <a:r>
              <a:rPr lang="tr-TR" smtClean="0">
                <a:solidFill>
                  <a:schemeClr val="tx1"/>
                </a:solidFill>
              </a:rPr>
              <a:t>Küçük ve orta </a:t>
            </a:r>
            <a:r>
              <a:rPr lang="tr-TR">
                <a:solidFill>
                  <a:schemeClr val="tx1"/>
                </a:solidFill>
              </a:rPr>
              <a:t>ölçekli işletmeler kurulum aşamasında kurumsal web sitesi, elektronik posta hizmeti, proje takibi, </a:t>
            </a:r>
            <a:r>
              <a:rPr lang="tr-TR" smtClean="0">
                <a:solidFill>
                  <a:schemeClr val="tx1"/>
                </a:solidFill>
              </a:rPr>
              <a:t>muhasebe gibi çeşitli bilgi </a:t>
            </a:r>
            <a:r>
              <a:rPr lang="tr-TR">
                <a:solidFill>
                  <a:schemeClr val="tx1"/>
                </a:solidFill>
              </a:rPr>
              <a:t>işlem sistemlerine </a:t>
            </a:r>
            <a:r>
              <a:rPr lang="tr-TR" smtClean="0">
                <a:solidFill>
                  <a:schemeClr val="tx1"/>
                </a:solidFill>
              </a:rPr>
              <a:t>gereksinim duymaktadırlar. Şirketlerin bu ihtiyaçlarını karşılamak için paket çözüm sunulma ihtiyacı duyulmuştur.</a:t>
            </a:r>
          </a:p>
        </p:txBody>
      </p:sp>
    </p:spTree>
    <p:extLst>
      <p:ext uri="{BB962C8B-B14F-4D97-AF65-F5344CB8AC3E}">
        <p14:creationId xmlns:p14="http://schemas.microsoft.com/office/powerpoint/2010/main" val="378200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543800" cy="731912"/>
          </a:xfrm>
        </p:spPr>
        <p:txBody>
          <a:bodyPr/>
          <a:lstStyle/>
          <a:p>
            <a:r>
              <a:rPr lang="tr-TR" sz="3600" smtClean="0"/>
              <a:t>Avantajları Nelerdir?</a:t>
            </a:r>
            <a:endParaRPr lang="tr-TR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88840"/>
            <a:ext cx="7056784" cy="331236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mtClean="0">
                <a:solidFill>
                  <a:schemeClr val="tx1"/>
                </a:solidFill>
              </a:rPr>
              <a:t>Tek seferde </a:t>
            </a:r>
            <a:r>
              <a:rPr lang="tr-TR" smtClean="0">
                <a:solidFill>
                  <a:schemeClr val="tx1"/>
                </a:solidFill>
              </a:rPr>
              <a:t>satın alınacağı </a:t>
            </a:r>
            <a:r>
              <a:rPr lang="tr-TR" smtClean="0">
                <a:solidFill>
                  <a:schemeClr val="tx1"/>
                </a:solidFill>
              </a:rPr>
              <a:t>için aylık olarak ödeme yapılmayacaktır.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mtClean="0">
                <a:solidFill>
                  <a:schemeClr val="tx1"/>
                </a:solidFill>
              </a:rPr>
              <a:t>Kurumsal </a:t>
            </a:r>
            <a:r>
              <a:rPr lang="tr-TR">
                <a:solidFill>
                  <a:schemeClr val="tx1"/>
                </a:solidFill>
              </a:rPr>
              <a:t>web sitesi, elektronik posta hizmeti, proje takibi, muhasebe, şirket içi iletişim </a:t>
            </a:r>
            <a:r>
              <a:rPr lang="tr-TR" smtClean="0">
                <a:solidFill>
                  <a:schemeClr val="tx1"/>
                </a:solidFill>
              </a:rPr>
              <a:t>gibi bilgi işlem hizmetleri tek seferde alınabilecektir.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mtClean="0">
                <a:solidFill>
                  <a:schemeClr val="tx1"/>
                </a:solidFill>
              </a:rPr>
              <a:t>Yerli bir ürün olduğu için maliyet düşük olacaktır.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mtClean="0">
                <a:solidFill>
                  <a:schemeClr val="tx1"/>
                </a:solidFill>
              </a:rPr>
              <a:t>Şirket verileri bulut ortama atılmayacağı için güvenli bir şekilde şirket içinde saklanabilecektir.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6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Hedef Kitle ve Pazar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TÜİK’in </a:t>
            </a:r>
            <a:r>
              <a:rPr lang="tr-TR"/>
              <a:t>2016 yılı İş Kayıtları verilerine göre; ülkemizde toplam 3 milyon 646 bin 392 KOBİ ölçeğinde işletme </a:t>
            </a:r>
            <a:r>
              <a:rPr lang="tr-TR"/>
              <a:t>bulunmaktadır</a:t>
            </a:r>
            <a:r>
              <a:rPr lang="tr-TR" smtClean="0"/>
              <a:t>.</a:t>
            </a:r>
          </a:p>
          <a:p>
            <a:endParaRPr lang="tr-TR" smtClean="0"/>
          </a:p>
          <a:p>
            <a:r>
              <a:rPr lang="tr-TR" smtClean="0"/>
              <a:t>Her sene 72 bin kobi kurulmaktadır.</a:t>
            </a:r>
          </a:p>
          <a:p>
            <a:endParaRPr lang="tr-TR" smtClean="0"/>
          </a:p>
          <a:p>
            <a:r>
              <a:rPr lang="tr-TR" smtClean="0"/>
              <a:t>Avrupa birliği içerisinde 25 milyondan fazla kobi faaliyetlerine devam etmektedir.</a:t>
            </a:r>
          </a:p>
          <a:p>
            <a:endParaRPr lang="tr-TR" smtClean="0"/>
          </a:p>
          <a:p>
            <a:r>
              <a:rPr lang="tr-TR" smtClean="0"/>
              <a:t>Projenin ana hedef kitlesi kısa vadede Türkiye’de yer alan kobiler; uzun vadede ihracat yolu ile Avrupa Birliği’nde faaliyet göstermekte olan işletmelerdir.</a:t>
            </a:r>
          </a:p>
        </p:txBody>
      </p:sp>
    </p:spTree>
    <p:extLst>
      <p:ext uri="{BB962C8B-B14F-4D97-AF65-F5344CB8AC3E}">
        <p14:creationId xmlns:p14="http://schemas.microsoft.com/office/powerpoint/2010/main" val="31472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543800" cy="731912"/>
          </a:xfrm>
        </p:spPr>
        <p:txBody>
          <a:bodyPr/>
          <a:lstStyle/>
          <a:p>
            <a:r>
              <a:rPr lang="tr-TR" sz="3600" smtClean="0"/>
              <a:t>Sunacağı </a:t>
            </a:r>
            <a:r>
              <a:rPr lang="tr-TR" sz="3600" smtClean="0"/>
              <a:t>Hizmetler</a:t>
            </a:r>
            <a:endParaRPr lang="tr-TR" sz="3600"/>
          </a:p>
        </p:txBody>
      </p:sp>
      <p:pic>
        <p:nvPicPr>
          <p:cNvPr id="2050" name="Picture 2" descr="C:\Users\altintas.onder\Desktop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5544616" cy="46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24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543800" cy="731912"/>
          </a:xfrm>
        </p:spPr>
        <p:txBody>
          <a:bodyPr/>
          <a:lstStyle/>
          <a:p>
            <a:r>
              <a:rPr lang="tr-TR" sz="3600" smtClean="0"/>
              <a:t>Sistem Genel Mimarisi</a:t>
            </a:r>
            <a:endParaRPr lang="tr-TR" sz="3600"/>
          </a:p>
        </p:txBody>
      </p:sp>
      <p:pic>
        <p:nvPicPr>
          <p:cNvPr id="4" name="Picture 2" descr="C:\Users\altintas.onder\Desktop\Untitled Diagram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1369"/>
            <a:ext cx="6981825" cy="52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898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106</TotalTime>
  <Words>223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Kob-IT</vt:lpstr>
      <vt:lpstr>Ekip</vt:lpstr>
      <vt:lpstr>Kob-IT Nedir?</vt:lpstr>
      <vt:lpstr>Neden İhtiyaç Duyulmuştur?</vt:lpstr>
      <vt:lpstr>Avantajları Nelerdir?</vt:lpstr>
      <vt:lpstr>Hedef Kitle ve Pazar</vt:lpstr>
      <vt:lpstr>Sunacağı Hizmetler</vt:lpstr>
      <vt:lpstr>Sistem Genel Mimarisi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Önder ALTINTAŞ</dc:creator>
  <cp:lastModifiedBy>Önder ALTINTAŞ</cp:lastModifiedBy>
  <cp:revision>19</cp:revision>
  <dcterms:created xsi:type="dcterms:W3CDTF">2020-11-14T17:15:32Z</dcterms:created>
  <dcterms:modified xsi:type="dcterms:W3CDTF">2020-11-14T19:06:28Z</dcterms:modified>
</cp:coreProperties>
</file>