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handoutMasterIdLst>
    <p:handoutMasterId r:id="rId20"/>
  </p:handoutMasterIdLst>
  <p:sldIdLst>
    <p:sldId id="256" r:id="rId3"/>
    <p:sldId id="262" r:id="rId4"/>
    <p:sldId id="330" r:id="rId5"/>
    <p:sldId id="331" r:id="rId6"/>
    <p:sldId id="333" r:id="rId7"/>
    <p:sldId id="332" r:id="rId8"/>
    <p:sldId id="313" r:id="rId9"/>
    <p:sldId id="322" r:id="rId10"/>
    <p:sldId id="325" r:id="rId11"/>
    <p:sldId id="326" r:id="rId12"/>
    <p:sldId id="323" r:id="rId13"/>
    <p:sldId id="324" r:id="rId14"/>
    <p:sldId id="334" r:id="rId15"/>
    <p:sldId id="335" r:id="rId16"/>
    <p:sldId id="328" r:id="rId17"/>
    <p:sldId id="329"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33" autoAdjust="0"/>
    <p:restoredTop sz="88225" autoAdjust="0"/>
  </p:normalViewPr>
  <p:slideViewPr>
    <p:cSldViewPr snapToGrid="0">
      <p:cViewPr varScale="1">
        <p:scale>
          <a:sx n="101" d="100"/>
          <a:sy n="101" d="100"/>
        </p:scale>
        <p:origin x="34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77B9D5-1385-42B1-9398-C591AEE7F587}" type="datetime1">
              <a:rPr lang="tr-TR" smtClean="0"/>
              <a:t>1.01.2019</a:t>
            </a:fld>
            <a:endParaRPr lang="tr-TR"/>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9E8682-44C2-4DBE-9A50-2496AF666F65}" type="slidenum">
              <a:rPr lang="tr-TR" smtClean="0"/>
              <a:t>‹#›</a:t>
            </a:fld>
            <a:endParaRPr lang="tr-TR"/>
          </a:p>
        </p:txBody>
      </p:sp>
    </p:spTree>
    <p:extLst>
      <p:ext uri="{BB962C8B-B14F-4D97-AF65-F5344CB8AC3E}">
        <p14:creationId xmlns:p14="http://schemas.microsoft.com/office/powerpoint/2010/main" val="322565457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2A6201-9D10-4003-AEA6-860616EA276B}" type="datetime1">
              <a:rPr lang="tr-TR" smtClean="0"/>
              <a:t>1.01.2019</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968D6B-ECCA-43B7-9701-0198B62FCEF8}" type="slidenum">
              <a:rPr lang="tr-TR" smtClean="0"/>
              <a:t>‹#›</a:t>
            </a:fld>
            <a:endParaRPr lang="tr-TR"/>
          </a:p>
        </p:txBody>
      </p:sp>
    </p:spTree>
    <p:extLst>
      <p:ext uri="{BB962C8B-B14F-4D97-AF65-F5344CB8AC3E}">
        <p14:creationId xmlns:p14="http://schemas.microsoft.com/office/powerpoint/2010/main" val="349897100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Tree>
    <p:extLst>
      <p:ext uri="{BB962C8B-B14F-4D97-AF65-F5344CB8AC3E}">
        <p14:creationId xmlns:p14="http://schemas.microsoft.com/office/powerpoint/2010/main" val="2627224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3156436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3075083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2633975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308757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4263327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2243127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Tree>
    <p:extLst>
      <p:ext uri="{BB962C8B-B14F-4D97-AF65-F5344CB8AC3E}">
        <p14:creationId xmlns:p14="http://schemas.microsoft.com/office/powerpoint/2010/main" val="3370858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Tree>
    <p:extLst>
      <p:ext uri="{BB962C8B-B14F-4D97-AF65-F5344CB8AC3E}">
        <p14:creationId xmlns:p14="http://schemas.microsoft.com/office/powerpoint/2010/main" val="4168959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Tree>
    <p:extLst>
      <p:ext uri="{BB962C8B-B14F-4D97-AF65-F5344CB8AC3E}">
        <p14:creationId xmlns:p14="http://schemas.microsoft.com/office/powerpoint/2010/main" val="3053582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Tree>
    <p:extLst>
      <p:ext uri="{BB962C8B-B14F-4D97-AF65-F5344CB8AC3E}">
        <p14:creationId xmlns:p14="http://schemas.microsoft.com/office/powerpoint/2010/main" val="2547405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1004742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1822219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282873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1555594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tıklayın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p:cNvSpPr>
            <a:spLocks noGrp="1"/>
          </p:cNvSpPr>
          <p:nvPr>
            <p:ph type="dt" sz="half" idx="10"/>
          </p:nvPr>
        </p:nvSpPr>
        <p:spPr/>
        <p:txBody>
          <a:bodyPr/>
          <a:lstStyle/>
          <a:p>
            <a:fld id="{9F727437-B113-46BA-9002-64DDFD294D34}" type="datetime2">
              <a:rPr lang="en-US" smtClean="0"/>
              <a:t>Tuesday, January 1, 2019</a:t>
            </a:fld>
            <a:endParaRPr lang="tr-TR"/>
          </a:p>
        </p:txBody>
      </p:sp>
      <p:sp>
        <p:nvSpPr>
          <p:cNvPr id="5" name="Alt Bilgi Yer Tutucusu 4"/>
          <p:cNvSpPr>
            <a:spLocks noGrp="1"/>
          </p:cNvSpPr>
          <p:nvPr>
            <p:ph type="ftr" sz="quarter" idx="11"/>
          </p:nvPr>
        </p:nvSpPr>
        <p:spPr/>
        <p:txBody>
          <a:bodyPr/>
          <a:lstStyle/>
          <a:p>
            <a:r>
              <a:rPr lang="tr-TR"/>
              <a:t>www.gtu.edu.tr</a:t>
            </a:r>
          </a:p>
        </p:txBody>
      </p:sp>
      <p:sp>
        <p:nvSpPr>
          <p:cNvPr id="6" name="Slayt Numarası Yer Tutucusu 5"/>
          <p:cNvSpPr>
            <a:spLocks noGrp="1"/>
          </p:cNvSpPr>
          <p:nvPr>
            <p:ph type="sldNum" sz="quarter" idx="12"/>
          </p:nvPr>
        </p:nvSpPr>
        <p:spPr/>
        <p:txBody>
          <a:bodyPr/>
          <a:lstStyle/>
          <a:p>
            <a:fld id="{17621CD2-7CAE-4E9B-AA50-196B2089D436}" type="slidenum">
              <a:rPr lang="tr-TR" smtClean="0"/>
              <a:t>‹#›</a:t>
            </a:fld>
            <a:endParaRPr lang="tr-TR"/>
          </a:p>
        </p:txBody>
      </p:sp>
    </p:spTree>
    <p:extLst>
      <p:ext uri="{BB962C8B-B14F-4D97-AF65-F5344CB8AC3E}">
        <p14:creationId xmlns:p14="http://schemas.microsoft.com/office/powerpoint/2010/main" val="3263182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tıklayın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7DE09F31-1EAF-4A37-83BB-C721573E1175}" type="datetime2">
              <a:rPr lang="en-US" smtClean="0"/>
              <a:t>Tuesday, January 1, 2019</a:t>
            </a:fld>
            <a:endParaRPr lang="tr-TR"/>
          </a:p>
        </p:txBody>
      </p:sp>
      <p:sp>
        <p:nvSpPr>
          <p:cNvPr id="5" name="Alt Bilgi Yer Tutucusu 4"/>
          <p:cNvSpPr>
            <a:spLocks noGrp="1"/>
          </p:cNvSpPr>
          <p:nvPr>
            <p:ph type="ftr" sz="quarter" idx="11"/>
          </p:nvPr>
        </p:nvSpPr>
        <p:spPr/>
        <p:txBody>
          <a:bodyPr/>
          <a:lstStyle/>
          <a:p>
            <a:r>
              <a:rPr lang="tr-TR"/>
              <a:t>www.gtu.edu.tr</a:t>
            </a:r>
          </a:p>
        </p:txBody>
      </p:sp>
      <p:sp>
        <p:nvSpPr>
          <p:cNvPr id="6" name="Slayt Numarası Yer Tutucusu 5"/>
          <p:cNvSpPr>
            <a:spLocks noGrp="1"/>
          </p:cNvSpPr>
          <p:nvPr>
            <p:ph type="sldNum" sz="quarter" idx="12"/>
          </p:nvPr>
        </p:nvSpPr>
        <p:spPr/>
        <p:txBody>
          <a:bodyPr/>
          <a:lstStyle/>
          <a:p>
            <a:fld id="{17621CD2-7CAE-4E9B-AA50-196B2089D436}" type="slidenum">
              <a:rPr lang="tr-TR" smtClean="0"/>
              <a:t>‹#›</a:t>
            </a:fld>
            <a:endParaRPr lang="tr-TR"/>
          </a:p>
        </p:txBody>
      </p:sp>
    </p:spTree>
    <p:extLst>
      <p:ext uri="{BB962C8B-B14F-4D97-AF65-F5344CB8AC3E}">
        <p14:creationId xmlns:p14="http://schemas.microsoft.com/office/powerpoint/2010/main" val="3560512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tıklayın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8C37B380-ED5D-4F01-BD25-8732E78E9278}" type="datetime2">
              <a:rPr lang="en-US" smtClean="0"/>
              <a:t>Tuesday, January 1, 2019</a:t>
            </a:fld>
            <a:endParaRPr lang="tr-TR"/>
          </a:p>
        </p:txBody>
      </p:sp>
      <p:sp>
        <p:nvSpPr>
          <p:cNvPr id="5" name="Alt Bilgi Yer Tutucusu 4"/>
          <p:cNvSpPr>
            <a:spLocks noGrp="1"/>
          </p:cNvSpPr>
          <p:nvPr>
            <p:ph type="ftr" sz="quarter" idx="11"/>
          </p:nvPr>
        </p:nvSpPr>
        <p:spPr/>
        <p:txBody>
          <a:bodyPr/>
          <a:lstStyle/>
          <a:p>
            <a:r>
              <a:rPr lang="tr-TR"/>
              <a:t>www.gtu.edu.tr</a:t>
            </a:r>
          </a:p>
        </p:txBody>
      </p:sp>
      <p:sp>
        <p:nvSpPr>
          <p:cNvPr id="6" name="Slayt Numarası Yer Tutucusu 5"/>
          <p:cNvSpPr>
            <a:spLocks noGrp="1"/>
          </p:cNvSpPr>
          <p:nvPr>
            <p:ph type="sldNum" sz="quarter" idx="12"/>
          </p:nvPr>
        </p:nvSpPr>
        <p:spPr/>
        <p:txBody>
          <a:bodyPr/>
          <a:lstStyle/>
          <a:p>
            <a:fld id="{17621CD2-7CAE-4E9B-AA50-196B2089D436}" type="slidenum">
              <a:rPr lang="tr-TR" smtClean="0"/>
              <a:t>‹#›</a:t>
            </a:fld>
            <a:endParaRPr lang="tr-TR"/>
          </a:p>
        </p:txBody>
      </p:sp>
    </p:spTree>
    <p:extLst>
      <p:ext uri="{BB962C8B-B14F-4D97-AF65-F5344CB8AC3E}">
        <p14:creationId xmlns:p14="http://schemas.microsoft.com/office/powerpoint/2010/main" val="3456532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1222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643094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tıklayın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7865AE0C-283D-42E7-B7F3-60B127551712}" type="datetime2">
              <a:rPr lang="en-US" smtClean="0"/>
              <a:t>Tuesday, January 1, 2019</a:t>
            </a:fld>
            <a:endParaRPr lang="tr-TR"/>
          </a:p>
        </p:txBody>
      </p:sp>
      <p:sp>
        <p:nvSpPr>
          <p:cNvPr id="5" name="Alt Bilgi Yer Tutucusu 4"/>
          <p:cNvSpPr>
            <a:spLocks noGrp="1"/>
          </p:cNvSpPr>
          <p:nvPr>
            <p:ph type="ftr" sz="quarter" idx="11"/>
          </p:nvPr>
        </p:nvSpPr>
        <p:spPr/>
        <p:txBody>
          <a:bodyPr/>
          <a:lstStyle/>
          <a:p>
            <a:r>
              <a:rPr lang="tr-TR"/>
              <a:t>www.gtu.edu.tr</a:t>
            </a:r>
          </a:p>
        </p:txBody>
      </p:sp>
      <p:sp>
        <p:nvSpPr>
          <p:cNvPr id="6" name="Slayt Numarası Yer Tutucusu 5"/>
          <p:cNvSpPr>
            <a:spLocks noGrp="1"/>
          </p:cNvSpPr>
          <p:nvPr>
            <p:ph type="sldNum" sz="quarter" idx="12"/>
          </p:nvPr>
        </p:nvSpPr>
        <p:spPr/>
        <p:txBody>
          <a:bodyPr/>
          <a:lstStyle/>
          <a:p>
            <a:fld id="{17621CD2-7CAE-4E9B-AA50-196B2089D436}" type="slidenum">
              <a:rPr lang="tr-TR" smtClean="0"/>
              <a:t>‹#›</a:t>
            </a:fld>
            <a:endParaRPr lang="tr-TR"/>
          </a:p>
        </p:txBody>
      </p:sp>
    </p:spTree>
    <p:extLst>
      <p:ext uri="{BB962C8B-B14F-4D97-AF65-F5344CB8AC3E}">
        <p14:creationId xmlns:p14="http://schemas.microsoft.com/office/powerpoint/2010/main" val="346492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tıklayın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p:cNvSpPr>
            <a:spLocks noGrp="1"/>
          </p:cNvSpPr>
          <p:nvPr>
            <p:ph type="dt" sz="half" idx="10"/>
          </p:nvPr>
        </p:nvSpPr>
        <p:spPr/>
        <p:txBody>
          <a:bodyPr/>
          <a:lstStyle/>
          <a:p>
            <a:fld id="{00E42699-F537-4F94-A91E-DD763D1FADE9}" type="datetime2">
              <a:rPr lang="en-US" smtClean="0"/>
              <a:t>Tuesday, January 1, 2019</a:t>
            </a:fld>
            <a:endParaRPr lang="tr-TR"/>
          </a:p>
        </p:txBody>
      </p:sp>
      <p:sp>
        <p:nvSpPr>
          <p:cNvPr id="5" name="Alt Bilgi Yer Tutucusu 4"/>
          <p:cNvSpPr>
            <a:spLocks noGrp="1"/>
          </p:cNvSpPr>
          <p:nvPr>
            <p:ph type="ftr" sz="quarter" idx="11"/>
          </p:nvPr>
        </p:nvSpPr>
        <p:spPr/>
        <p:txBody>
          <a:bodyPr/>
          <a:lstStyle/>
          <a:p>
            <a:r>
              <a:rPr lang="tr-TR"/>
              <a:t>www.gtu.edu.tr</a:t>
            </a:r>
          </a:p>
        </p:txBody>
      </p:sp>
      <p:sp>
        <p:nvSpPr>
          <p:cNvPr id="6" name="Slayt Numarası Yer Tutucusu 5"/>
          <p:cNvSpPr>
            <a:spLocks noGrp="1"/>
          </p:cNvSpPr>
          <p:nvPr>
            <p:ph type="sldNum" sz="quarter" idx="12"/>
          </p:nvPr>
        </p:nvSpPr>
        <p:spPr/>
        <p:txBody>
          <a:bodyPr/>
          <a:lstStyle/>
          <a:p>
            <a:fld id="{17621CD2-7CAE-4E9B-AA50-196B2089D436}" type="slidenum">
              <a:rPr lang="tr-TR" smtClean="0"/>
              <a:t>‹#›</a:t>
            </a:fld>
            <a:endParaRPr lang="tr-TR"/>
          </a:p>
        </p:txBody>
      </p:sp>
    </p:spTree>
    <p:extLst>
      <p:ext uri="{BB962C8B-B14F-4D97-AF65-F5344CB8AC3E}">
        <p14:creationId xmlns:p14="http://schemas.microsoft.com/office/powerpoint/2010/main" val="718683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tıklayın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970E6AE3-AB94-4C7B-8646-D821A28B9A23}" type="datetime2">
              <a:rPr lang="en-US" smtClean="0"/>
              <a:t>Tuesday, January 1, 2019</a:t>
            </a:fld>
            <a:endParaRPr lang="tr-TR"/>
          </a:p>
        </p:txBody>
      </p:sp>
      <p:sp>
        <p:nvSpPr>
          <p:cNvPr id="6" name="Alt Bilgi Yer Tutucusu 5"/>
          <p:cNvSpPr>
            <a:spLocks noGrp="1"/>
          </p:cNvSpPr>
          <p:nvPr>
            <p:ph type="ftr" sz="quarter" idx="11"/>
          </p:nvPr>
        </p:nvSpPr>
        <p:spPr/>
        <p:txBody>
          <a:bodyPr/>
          <a:lstStyle/>
          <a:p>
            <a:r>
              <a:rPr lang="tr-TR"/>
              <a:t>www.gtu.edu.tr</a:t>
            </a:r>
          </a:p>
        </p:txBody>
      </p:sp>
      <p:sp>
        <p:nvSpPr>
          <p:cNvPr id="7" name="Slayt Numarası Yer Tutucusu 6"/>
          <p:cNvSpPr>
            <a:spLocks noGrp="1"/>
          </p:cNvSpPr>
          <p:nvPr>
            <p:ph type="sldNum" sz="quarter" idx="12"/>
          </p:nvPr>
        </p:nvSpPr>
        <p:spPr/>
        <p:txBody>
          <a:bodyPr/>
          <a:lstStyle/>
          <a:p>
            <a:fld id="{17621CD2-7CAE-4E9B-AA50-196B2089D436}" type="slidenum">
              <a:rPr lang="tr-TR" smtClean="0"/>
              <a:t>‹#›</a:t>
            </a:fld>
            <a:endParaRPr lang="tr-TR"/>
          </a:p>
        </p:txBody>
      </p:sp>
    </p:spTree>
    <p:extLst>
      <p:ext uri="{BB962C8B-B14F-4D97-AF65-F5344CB8AC3E}">
        <p14:creationId xmlns:p14="http://schemas.microsoft.com/office/powerpoint/2010/main" val="4230889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tıklayın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2D8F8FE1-FC3F-4715-8492-4922469A5350}" type="datetime2">
              <a:rPr lang="en-US" smtClean="0"/>
              <a:t>Tuesday, January 1, 2019</a:t>
            </a:fld>
            <a:endParaRPr lang="tr-TR"/>
          </a:p>
        </p:txBody>
      </p:sp>
      <p:sp>
        <p:nvSpPr>
          <p:cNvPr id="8" name="Alt Bilgi Yer Tutucusu 7"/>
          <p:cNvSpPr>
            <a:spLocks noGrp="1"/>
          </p:cNvSpPr>
          <p:nvPr>
            <p:ph type="ftr" sz="quarter" idx="11"/>
          </p:nvPr>
        </p:nvSpPr>
        <p:spPr/>
        <p:txBody>
          <a:bodyPr/>
          <a:lstStyle/>
          <a:p>
            <a:r>
              <a:rPr lang="tr-TR"/>
              <a:t>www.gtu.edu.tr</a:t>
            </a:r>
          </a:p>
        </p:txBody>
      </p:sp>
      <p:sp>
        <p:nvSpPr>
          <p:cNvPr id="9" name="Slayt Numarası Yer Tutucusu 8"/>
          <p:cNvSpPr>
            <a:spLocks noGrp="1"/>
          </p:cNvSpPr>
          <p:nvPr>
            <p:ph type="sldNum" sz="quarter" idx="12"/>
          </p:nvPr>
        </p:nvSpPr>
        <p:spPr/>
        <p:txBody>
          <a:bodyPr/>
          <a:lstStyle/>
          <a:p>
            <a:fld id="{17621CD2-7CAE-4E9B-AA50-196B2089D436}" type="slidenum">
              <a:rPr lang="tr-TR" smtClean="0"/>
              <a:t>‹#›</a:t>
            </a:fld>
            <a:endParaRPr lang="tr-TR"/>
          </a:p>
        </p:txBody>
      </p:sp>
    </p:spTree>
    <p:extLst>
      <p:ext uri="{BB962C8B-B14F-4D97-AF65-F5344CB8AC3E}">
        <p14:creationId xmlns:p14="http://schemas.microsoft.com/office/powerpoint/2010/main" val="4176216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tıklayın</a:t>
            </a:r>
          </a:p>
        </p:txBody>
      </p:sp>
      <p:sp>
        <p:nvSpPr>
          <p:cNvPr id="3" name="Veri Yer Tutucusu 2"/>
          <p:cNvSpPr>
            <a:spLocks noGrp="1"/>
          </p:cNvSpPr>
          <p:nvPr>
            <p:ph type="dt" sz="half" idx="10"/>
          </p:nvPr>
        </p:nvSpPr>
        <p:spPr/>
        <p:txBody>
          <a:bodyPr/>
          <a:lstStyle/>
          <a:p>
            <a:fld id="{3522F638-F3A9-49EC-8FD9-91D3B3ECFD7A}" type="datetime2">
              <a:rPr lang="en-US" smtClean="0"/>
              <a:t>Tuesday, January 1, 2019</a:t>
            </a:fld>
            <a:endParaRPr lang="tr-TR"/>
          </a:p>
        </p:txBody>
      </p:sp>
      <p:sp>
        <p:nvSpPr>
          <p:cNvPr id="4" name="Alt Bilgi Yer Tutucusu 3"/>
          <p:cNvSpPr>
            <a:spLocks noGrp="1"/>
          </p:cNvSpPr>
          <p:nvPr>
            <p:ph type="ftr" sz="quarter" idx="11"/>
          </p:nvPr>
        </p:nvSpPr>
        <p:spPr/>
        <p:txBody>
          <a:bodyPr/>
          <a:lstStyle/>
          <a:p>
            <a:r>
              <a:rPr lang="tr-TR"/>
              <a:t>www.gtu.edu.tr</a:t>
            </a:r>
          </a:p>
        </p:txBody>
      </p:sp>
      <p:sp>
        <p:nvSpPr>
          <p:cNvPr id="5" name="Slayt Numarası Yer Tutucusu 4"/>
          <p:cNvSpPr>
            <a:spLocks noGrp="1"/>
          </p:cNvSpPr>
          <p:nvPr>
            <p:ph type="sldNum" sz="quarter" idx="12"/>
          </p:nvPr>
        </p:nvSpPr>
        <p:spPr/>
        <p:txBody>
          <a:bodyPr/>
          <a:lstStyle/>
          <a:p>
            <a:fld id="{17621CD2-7CAE-4E9B-AA50-196B2089D436}" type="slidenum">
              <a:rPr lang="tr-TR" smtClean="0"/>
              <a:t>‹#›</a:t>
            </a:fld>
            <a:endParaRPr lang="tr-TR"/>
          </a:p>
        </p:txBody>
      </p:sp>
    </p:spTree>
    <p:extLst>
      <p:ext uri="{BB962C8B-B14F-4D97-AF65-F5344CB8AC3E}">
        <p14:creationId xmlns:p14="http://schemas.microsoft.com/office/powerpoint/2010/main" val="653473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1F6D35BE-A1AE-4BA6-AEE6-B82BD30D5AF0}" type="datetime2">
              <a:rPr lang="en-US" smtClean="0"/>
              <a:t>Tuesday, January 1, 2019</a:t>
            </a:fld>
            <a:endParaRPr lang="tr-TR"/>
          </a:p>
        </p:txBody>
      </p:sp>
      <p:sp>
        <p:nvSpPr>
          <p:cNvPr id="3" name="Alt Bilgi Yer Tutucusu 2"/>
          <p:cNvSpPr>
            <a:spLocks noGrp="1"/>
          </p:cNvSpPr>
          <p:nvPr>
            <p:ph type="ftr" sz="quarter" idx="11"/>
          </p:nvPr>
        </p:nvSpPr>
        <p:spPr/>
        <p:txBody>
          <a:bodyPr/>
          <a:lstStyle/>
          <a:p>
            <a:r>
              <a:rPr lang="tr-TR"/>
              <a:t>www.gtu.edu.tr</a:t>
            </a:r>
          </a:p>
        </p:txBody>
      </p:sp>
      <p:sp>
        <p:nvSpPr>
          <p:cNvPr id="4" name="Slayt Numarası Yer Tutucusu 3"/>
          <p:cNvSpPr>
            <a:spLocks noGrp="1"/>
          </p:cNvSpPr>
          <p:nvPr>
            <p:ph type="sldNum" sz="quarter" idx="12"/>
          </p:nvPr>
        </p:nvSpPr>
        <p:spPr/>
        <p:txBody>
          <a:bodyPr/>
          <a:lstStyle/>
          <a:p>
            <a:fld id="{17621CD2-7CAE-4E9B-AA50-196B2089D436}" type="slidenum">
              <a:rPr lang="tr-TR" smtClean="0"/>
              <a:t>‹#›</a:t>
            </a:fld>
            <a:endParaRPr lang="tr-TR"/>
          </a:p>
        </p:txBody>
      </p:sp>
    </p:spTree>
    <p:extLst>
      <p:ext uri="{BB962C8B-B14F-4D97-AF65-F5344CB8AC3E}">
        <p14:creationId xmlns:p14="http://schemas.microsoft.com/office/powerpoint/2010/main" val="386698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tıklayın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B27E9C85-D8CF-478B-8FF1-5C7A7DF9F88D}" type="datetime2">
              <a:rPr lang="en-US" smtClean="0"/>
              <a:t>Tuesday, January 1, 2019</a:t>
            </a:fld>
            <a:endParaRPr lang="tr-TR"/>
          </a:p>
        </p:txBody>
      </p:sp>
      <p:sp>
        <p:nvSpPr>
          <p:cNvPr id="6" name="Alt Bilgi Yer Tutucusu 5"/>
          <p:cNvSpPr>
            <a:spLocks noGrp="1"/>
          </p:cNvSpPr>
          <p:nvPr>
            <p:ph type="ftr" sz="quarter" idx="11"/>
          </p:nvPr>
        </p:nvSpPr>
        <p:spPr/>
        <p:txBody>
          <a:bodyPr/>
          <a:lstStyle/>
          <a:p>
            <a:r>
              <a:rPr lang="tr-TR"/>
              <a:t>www.gtu.edu.tr</a:t>
            </a:r>
          </a:p>
        </p:txBody>
      </p:sp>
      <p:sp>
        <p:nvSpPr>
          <p:cNvPr id="7" name="Slayt Numarası Yer Tutucusu 6"/>
          <p:cNvSpPr>
            <a:spLocks noGrp="1"/>
          </p:cNvSpPr>
          <p:nvPr>
            <p:ph type="sldNum" sz="quarter" idx="12"/>
          </p:nvPr>
        </p:nvSpPr>
        <p:spPr/>
        <p:txBody>
          <a:bodyPr/>
          <a:lstStyle/>
          <a:p>
            <a:fld id="{17621CD2-7CAE-4E9B-AA50-196B2089D436}" type="slidenum">
              <a:rPr lang="tr-TR" smtClean="0"/>
              <a:t>‹#›</a:t>
            </a:fld>
            <a:endParaRPr lang="tr-TR"/>
          </a:p>
        </p:txBody>
      </p:sp>
    </p:spTree>
    <p:extLst>
      <p:ext uri="{BB962C8B-B14F-4D97-AF65-F5344CB8AC3E}">
        <p14:creationId xmlns:p14="http://schemas.microsoft.com/office/powerpoint/2010/main" val="472249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tıklayın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0914B61E-FC31-4A39-BD7D-B69F7E9D0B52}" type="datetime2">
              <a:rPr lang="en-US" smtClean="0"/>
              <a:t>Tuesday, January 1, 2019</a:t>
            </a:fld>
            <a:endParaRPr lang="tr-TR"/>
          </a:p>
        </p:txBody>
      </p:sp>
      <p:sp>
        <p:nvSpPr>
          <p:cNvPr id="6" name="Alt Bilgi Yer Tutucusu 5"/>
          <p:cNvSpPr>
            <a:spLocks noGrp="1"/>
          </p:cNvSpPr>
          <p:nvPr>
            <p:ph type="ftr" sz="quarter" idx="11"/>
          </p:nvPr>
        </p:nvSpPr>
        <p:spPr/>
        <p:txBody>
          <a:bodyPr/>
          <a:lstStyle/>
          <a:p>
            <a:r>
              <a:rPr lang="tr-TR"/>
              <a:t>www.gtu.edu.tr</a:t>
            </a:r>
          </a:p>
        </p:txBody>
      </p:sp>
      <p:sp>
        <p:nvSpPr>
          <p:cNvPr id="7" name="Slayt Numarası Yer Tutucusu 6"/>
          <p:cNvSpPr>
            <a:spLocks noGrp="1"/>
          </p:cNvSpPr>
          <p:nvPr>
            <p:ph type="sldNum" sz="quarter" idx="12"/>
          </p:nvPr>
        </p:nvSpPr>
        <p:spPr/>
        <p:txBody>
          <a:bodyPr/>
          <a:lstStyle/>
          <a:p>
            <a:fld id="{17621CD2-7CAE-4E9B-AA50-196B2089D436}" type="slidenum">
              <a:rPr lang="tr-TR" smtClean="0"/>
              <a:t>‹#›</a:t>
            </a:fld>
            <a:endParaRPr lang="tr-TR"/>
          </a:p>
        </p:txBody>
      </p:sp>
    </p:spTree>
    <p:extLst>
      <p:ext uri="{BB962C8B-B14F-4D97-AF65-F5344CB8AC3E}">
        <p14:creationId xmlns:p14="http://schemas.microsoft.com/office/powerpoint/2010/main" val="3976006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tıklayın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67F676-2DE3-46D3-8C70-15A5CA5DFAE7}" type="datetime2">
              <a:rPr lang="en-US" smtClean="0"/>
              <a:t>Tuesday, January 1, 2019</a:t>
            </a:fld>
            <a:endParaRPr lang="tr-TR"/>
          </a:p>
        </p:txBody>
      </p:sp>
      <p:sp>
        <p:nvSpPr>
          <p:cNvPr id="5" name="Alt 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tr-TR"/>
              <a:t>www.gtu.edu.tr</a:t>
            </a: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21CD2-7CAE-4E9B-AA50-196B2089D436}" type="slidenum">
              <a:rPr lang="tr-TR" smtClean="0"/>
              <a:t>‹#›</a:t>
            </a:fld>
            <a:endParaRPr lang="tr-TR"/>
          </a:p>
        </p:txBody>
      </p:sp>
    </p:spTree>
    <p:extLst>
      <p:ext uri="{BB962C8B-B14F-4D97-AF65-F5344CB8AC3E}">
        <p14:creationId xmlns:p14="http://schemas.microsoft.com/office/powerpoint/2010/main" val="2341382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6863864"/>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www.iue.tuwien.ac.at/phd/entner/node35.html" TargetMode="External"/><Relationship Id="rId7" Type="http://schemas.openxmlformats.org/officeDocument/2006/relationships/hyperlink" Target="http://ngspice.sourceforge.net/docs/ngspice-manual.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youtube.com/watch?v=7ShqMMWj-WI&amp;list=PLZuGFJzpFksCaPBHdNqThrkAiQ5AyY4SJ&amp;index=4" TargetMode="External"/><Relationship Id="rId5" Type="http://schemas.openxmlformats.org/officeDocument/2006/relationships/hyperlink" Target="http://cmosedu.com/" TargetMode="External"/><Relationship Id="rId4" Type="http://schemas.openxmlformats.org/officeDocument/2006/relationships/hyperlink" Target="https://en.wikipedia.org/wiki/Ring_oscillator"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09369" y="1122363"/>
            <a:ext cx="9725780" cy="2387600"/>
          </a:xfrm>
        </p:spPr>
        <p:txBody>
          <a:bodyPr anchor="ctr" anchorCtr="0">
            <a:normAutofit/>
          </a:bodyPr>
          <a:lstStyle/>
          <a:p>
            <a:r>
              <a:rPr lang="en-US" b="1" dirty="0"/>
              <a:t>Ring Oscillator Simulation</a:t>
            </a:r>
            <a:endParaRPr lang="tr-TR" b="1" dirty="0"/>
          </a:p>
        </p:txBody>
      </p:sp>
      <p:sp>
        <p:nvSpPr>
          <p:cNvPr id="3" name="Alt Başlık 2"/>
          <p:cNvSpPr>
            <a:spLocks noGrp="1"/>
          </p:cNvSpPr>
          <p:nvPr>
            <p:ph type="subTitle" idx="1"/>
          </p:nvPr>
        </p:nvSpPr>
        <p:spPr/>
        <p:txBody>
          <a:bodyPr/>
          <a:lstStyle/>
          <a:p>
            <a:r>
              <a:rPr lang="en-US" b="1"/>
              <a:t>ELEC 654 – Advanced Simulation of Electronic Circuits</a:t>
            </a:r>
            <a:endParaRPr lang="tr-TR" dirty="0"/>
          </a:p>
          <a:p>
            <a:r>
              <a:rPr lang="tr-TR" b="1" dirty="0"/>
              <a:t>ÖNDER GÖRMEZ</a:t>
            </a:r>
          </a:p>
          <a:p>
            <a:r>
              <a:rPr lang="tr-TR" b="1" dirty="0"/>
              <a:t>171021012</a:t>
            </a:r>
            <a:endParaRPr lang="en-US" b="1" dirty="0"/>
          </a:p>
        </p:txBody>
      </p:sp>
      <p:sp>
        <p:nvSpPr>
          <p:cNvPr id="6" name="Veri Yer Tutucusu 5"/>
          <p:cNvSpPr>
            <a:spLocks noGrp="1"/>
          </p:cNvSpPr>
          <p:nvPr>
            <p:ph type="dt" sz="half" idx="10"/>
          </p:nvPr>
        </p:nvSpPr>
        <p:spPr/>
        <p:txBody>
          <a:bodyPr/>
          <a:lstStyle/>
          <a:p>
            <a:fld id="{85A1E338-74CD-40A3-9582-1B0E2C4B47A2}" type="datetime2">
              <a:rPr lang="en-US" smtClean="0"/>
              <a:t>Tuesday, January 1, 2019</a:t>
            </a:fld>
            <a:endParaRPr lang="tr-TR"/>
          </a:p>
        </p:txBody>
      </p:sp>
      <p:sp>
        <p:nvSpPr>
          <p:cNvPr id="8" name="Alt Bilgi Yer Tutucusu 7"/>
          <p:cNvSpPr>
            <a:spLocks noGrp="1"/>
          </p:cNvSpPr>
          <p:nvPr>
            <p:ph type="ftr" sz="quarter" idx="11"/>
          </p:nvPr>
        </p:nvSpPr>
        <p:spPr/>
        <p:txBody>
          <a:bodyPr/>
          <a:lstStyle/>
          <a:p>
            <a:r>
              <a:rPr lang="tr-TR"/>
              <a:t>www.gtu.edu.tr</a:t>
            </a:r>
          </a:p>
        </p:txBody>
      </p:sp>
      <p:sp>
        <p:nvSpPr>
          <p:cNvPr id="9" name="Slayt Numarası Yer Tutucusu 8"/>
          <p:cNvSpPr>
            <a:spLocks noGrp="1"/>
          </p:cNvSpPr>
          <p:nvPr>
            <p:ph type="sldNum" sz="quarter" idx="12"/>
          </p:nvPr>
        </p:nvSpPr>
        <p:spPr/>
        <p:txBody>
          <a:bodyPr/>
          <a:lstStyle/>
          <a:p>
            <a:fld id="{17621CD2-7CAE-4E9B-AA50-196B2089D436}" type="slidenum">
              <a:rPr lang="tr-TR" smtClean="0"/>
              <a:t>1</a:t>
            </a:fld>
            <a:endParaRPr lang="tr-TR"/>
          </a:p>
        </p:txBody>
      </p:sp>
      <p:pic>
        <p:nvPicPr>
          <p:cNvPr id="10" name="İçerik Yer Tutucusu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0" y="133921"/>
            <a:ext cx="1486349" cy="930606"/>
          </a:xfrm>
          <a:prstGeom prst="rect">
            <a:avLst/>
          </a:prstGeom>
        </p:spPr>
      </p:pic>
    </p:spTree>
    <p:extLst>
      <p:ext uri="{BB962C8B-B14F-4D97-AF65-F5344CB8AC3E}">
        <p14:creationId xmlns:p14="http://schemas.microsoft.com/office/powerpoint/2010/main" val="4152695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281" y="1646238"/>
            <a:ext cx="9401438" cy="4157003"/>
          </a:xfrm>
        </p:spPr>
      </p:pic>
      <p:sp>
        <p:nvSpPr>
          <p:cNvPr id="6" name="Veri Yer Tutucusu 5"/>
          <p:cNvSpPr>
            <a:spLocks noGrp="1"/>
          </p:cNvSpPr>
          <p:nvPr>
            <p:ph type="dt" sz="half" idx="10"/>
          </p:nvPr>
        </p:nvSpPr>
        <p:spPr/>
        <p:txBody>
          <a:bodyPr/>
          <a:lstStyle/>
          <a:p>
            <a:fld id="{21DC31D7-8D0D-48B8-A8C0-4B02A4CD38D9}" type="datetime2">
              <a:rPr lang="en-US" smtClean="0"/>
              <a:t>Tuesday, January 1, 2019</a:t>
            </a:fld>
            <a:endParaRPr lang="tr-TR"/>
          </a:p>
        </p:txBody>
      </p:sp>
      <p:sp>
        <p:nvSpPr>
          <p:cNvPr id="8" name="Alt Bilgi Yer Tutucusu 7"/>
          <p:cNvSpPr>
            <a:spLocks noGrp="1"/>
          </p:cNvSpPr>
          <p:nvPr>
            <p:ph type="ftr" sz="quarter" idx="11"/>
          </p:nvPr>
        </p:nvSpPr>
        <p:spPr/>
        <p:txBody>
          <a:bodyPr/>
          <a:lstStyle/>
          <a:p>
            <a:r>
              <a:rPr lang="tr-TR"/>
              <a:t>www.gtu.edu.tr</a:t>
            </a:r>
          </a:p>
        </p:txBody>
      </p:sp>
      <p:sp>
        <p:nvSpPr>
          <p:cNvPr id="9" name="Slayt Numarası Yer Tutucusu 8"/>
          <p:cNvSpPr>
            <a:spLocks noGrp="1"/>
          </p:cNvSpPr>
          <p:nvPr>
            <p:ph type="sldNum" sz="quarter" idx="12"/>
          </p:nvPr>
        </p:nvSpPr>
        <p:spPr/>
        <p:txBody>
          <a:bodyPr/>
          <a:lstStyle/>
          <a:p>
            <a:fld id="{17621CD2-7CAE-4E9B-AA50-196B2089D436}" type="slidenum">
              <a:rPr lang="tr-TR" smtClean="0"/>
              <a:t>10</a:t>
            </a:fld>
            <a:endParaRPr lang="tr-TR"/>
          </a:p>
        </p:txBody>
      </p:sp>
      <p:pic>
        <p:nvPicPr>
          <p:cNvPr id="10" name="İçerik Yer Tutucusu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8800" y="133921"/>
            <a:ext cx="1486349" cy="930606"/>
          </a:xfrm>
          <a:prstGeom prst="rect">
            <a:avLst/>
          </a:prstGeom>
        </p:spPr>
      </p:pic>
      <p:sp>
        <p:nvSpPr>
          <p:cNvPr id="14" name="Unvan 1">
            <a:extLst>
              <a:ext uri="{FF2B5EF4-FFF2-40B4-BE49-F238E27FC236}">
                <a16:creationId xmlns:a16="http://schemas.microsoft.com/office/drawing/2014/main" id="{15D3EE85-6388-4F0D-A923-EB037C3831B8}"/>
              </a:ext>
            </a:extLst>
          </p:cNvPr>
          <p:cNvSpPr txBox="1">
            <a:spLocks/>
          </p:cNvSpPr>
          <p:nvPr/>
        </p:nvSpPr>
        <p:spPr>
          <a:xfrm>
            <a:off x="838200" y="119514"/>
            <a:ext cx="10515600" cy="4978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t>Ring Oscillator Simulation</a:t>
            </a:r>
            <a:endParaRPr lang="en-US" sz="2500" b="1" dirty="0"/>
          </a:p>
        </p:txBody>
      </p:sp>
      <p:sp>
        <p:nvSpPr>
          <p:cNvPr id="11" name="Unvan 1">
            <a:extLst>
              <a:ext uri="{FF2B5EF4-FFF2-40B4-BE49-F238E27FC236}">
                <a16:creationId xmlns:a16="http://schemas.microsoft.com/office/drawing/2014/main" id="{C4A255B9-6A9E-45A2-93C9-804A45A18907}"/>
              </a:ext>
            </a:extLst>
          </p:cNvPr>
          <p:cNvSpPr txBox="1">
            <a:spLocks/>
          </p:cNvSpPr>
          <p:nvPr/>
        </p:nvSpPr>
        <p:spPr>
          <a:xfrm>
            <a:off x="838200" y="600075"/>
            <a:ext cx="84963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VI</a:t>
            </a:r>
            <a:r>
              <a:rPr lang="tr-TR" b="1" dirty="0"/>
              <a:t>.</a:t>
            </a:r>
            <a:r>
              <a:rPr lang="tr-TR" b="1"/>
              <a:t>	</a:t>
            </a:r>
            <a:r>
              <a:rPr lang="en-US" b="1"/>
              <a:t>Simulation on LTspice</a:t>
            </a:r>
            <a:endParaRPr lang="tr-TR" b="1"/>
          </a:p>
        </p:txBody>
      </p:sp>
    </p:spTree>
    <p:extLst>
      <p:ext uri="{BB962C8B-B14F-4D97-AF65-F5344CB8AC3E}">
        <p14:creationId xmlns:p14="http://schemas.microsoft.com/office/powerpoint/2010/main" val="1624853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69987" y="1646238"/>
            <a:ext cx="9452026" cy="4308066"/>
          </a:xfrm>
        </p:spPr>
      </p:pic>
      <p:sp>
        <p:nvSpPr>
          <p:cNvPr id="6" name="Veri Yer Tutucusu 5"/>
          <p:cNvSpPr>
            <a:spLocks noGrp="1"/>
          </p:cNvSpPr>
          <p:nvPr>
            <p:ph type="dt" sz="half" idx="10"/>
          </p:nvPr>
        </p:nvSpPr>
        <p:spPr/>
        <p:txBody>
          <a:bodyPr/>
          <a:lstStyle/>
          <a:p>
            <a:fld id="{21DC31D7-8D0D-48B8-A8C0-4B02A4CD38D9}" type="datetime2">
              <a:rPr lang="en-US" smtClean="0"/>
              <a:t>Tuesday, January 1, 2019</a:t>
            </a:fld>
            <a:endParaRPr lang="tr-TR"/>
          </a:p>
        </p:txBody>
      </p:sp>
      <p:sp>
        <p:nvSpPr>
          <p:cNvPr id="8" name="Alt Bilgi Yer Tutucusu 7"/>
          <p:cNvSpPr>
            <a:spLocks noGrp="1"/>
          </p:cNvSpPr>
          <p:nvPr>
            <p:ph type="ftr" sz="quarter" idx="11"/>
          </p:nvPr>
        </p:nvSpPr>
        <p:spPr/>
        <p:txBody>
          <a:bodyPr/>
          <a:lstStyle/>
          <a:p>
            <a:r>
              <a:rPr lang="tr-TR"/>
              <a:t>www.gtu.edu.tr</a:t>
            </a:r>
          </a:p>
        </p:txBody>
      </p:sp>
      <p:sp>
        <p:nvSpPr>
          <p:cNvPr id="9" name="Slayt Numarası Yer Tutucusu 8"/>
          <p:cNvSpPr>
            <a:spLocks noGrp="1"/>
          </p:cNvSpPr>
          <p:nvPr>
            <p:ph type="sldNum" sz="quarter" idx="12"/>
          </p:nvPr>
        </p:nvSpPr>
        <p:spPr/>
        <p:txBody>
          <a:bodyPr/>
          <a:lstStyle/>
          <a:p>
            <a:fld id="{17621CD2-7CAE-4E9B-AA50-196B2089D436}" type="slidenum">
              <a:rPr lang="tr-TR" smtClean="0"/>
              <a:t>11</a:t>
            </a:fld>
            <a:endParaRPr lang="tr-TR"/>
          </a:p>
        </p:txBody>
      </p:sp>
      <p:pic>
        <p:nvPicPr>
          <p:cNvPr id="10" name="İçerik Yer Tutucusu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8800" y="133921"/>
            <a:ext cx="1486349" cy="930606"/>
          </a:xfrm>
          <a:prstGeom prst="rect">
            <a:avLst/>
          </a:prstGeom>
        </p:spPr>
      </p:pic>
      <p:sp>
        <p:nvSpPr>
          <p:cNvPr id="14" name="Unvan 1">
            <a:extLst>
              <a:ext uri="{FF2B5EF4-FFF2-40B4-BE49-F238E27FC236}">
                <a16:creationId xmlns:a16="http://schemas.microsoft.com/office/drawing/2014/main" id="{15D3EE85-6388-4F0D-A923-EB037C3831B8}"/>
              </a:ext>
            </a:extLst>
          </p:cNvPr>
          <p:cNvSpPr txBox="1">
            <a:spLocks/>
          </p:cNvSpPr>
          <p:nvPr/>
        </p:nvSpPr>
        <p:spPr>
          <a:xfrm>
            <a:off x="838200" y="119514"/>
            <a:ext cx="10515600" cy="4978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t>Ring Oscillator Simulation</a:t>
            </a:r>
            <a:endParaRPr lang="en-US" sz="2500" b="1" dirty="0"/>
          </a:p>
        </p:txBody>
      </p:sp>
      <p:sp>
        <p:nvSpPr>
          <p:cNvPr id="11" name="Unvan 1">
            <a:extLst>
              <a:ext uri="{FF2B5EF4-FFF2-40B4-BE49-F238E27FC236}">
                <a16:creationId xmlns:a16="http://schemas.microsoft.com/office/drawing/2014/main" id="{C8B90F23-22BF-4E73-92C5-32EB0DF35B70}"/>
              </a:ext>
            </a:extLst>
          </p:cNvPr>
          <p:cNvSpPr txBox="1">
            <a:spLocks/>
          </p:cNvSpPr>
          <p:nvPr/>
        </p:nvSpPr>
        <p:spPr>
          <a:xfrm>
            <a:off x="838200" y="600075"/>
            <a:ext cx="84963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VI</a:t>
            </a:r>
            <a:r>
              <a:rPr lang="tr-TR" b="1" dirty="0"/>
              <a:t>.</a:t>
            </a:r>
            <a:r>
              <a:rPr lang="tr-TR" b="1"/>
              <a:t>	</a:t>
            </a:r>
            <a:r>
              <a:rPr lang="en-US" b="1"/>
              <a:t>Simulation on LTspice</a:t>
            </a:r>
            <a:endParaRPr lang="tr-TR" b="1"/>
          </a:p>
        </p:txBody>
      </p:sp>
    </p:spTree>
    <p:extLst>
      <p:ext uri="{BB962C8B-B14F-4D97-AF65-F5344CB8AC3E}">
        <p14:creationId xmlns:p14="http://schemas.microsoft.com/office/powerpoint/2010/main" val="3278811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3538" y="1613354"/>
            <a:ext cx="9884924" cy="4402953"/>
          </a:xfrm>
        </p:spPr>
      </p:pic>
      <p:sp>
        <p:nvSpPr>
          <p:cNvPr id="6" name="Veri Yer Tutucusu 5"/>
          <p:cNvSpPr>
            <a:spLocks noGrp="1"/>
          </p:cNvSpPr>
          <p:nvPr>
            <p:ph type="dt" sz="half" idx="10"/>
          </p:nvPr>
        </p:nvSpPr>
        <p:spPr/>
        <p:txBody>
          <a:bodyPr/>
          <a:lstStyle/>
          <a:p>
            <a:fld id="{21DC31D7-8D0D-48B8-A8C0-4B02A4CD38D9}" type="datetime2">
              <a:rPr lang="en-US" smtClean="0"/>
              <a:t>Tuesday, January 1, 2019</a:t>
            </a:fld>
            <a:endParaRPr lang="tr-TR"/>
          </a:p>
        </p:txBody>
      </p:sp>
      <p:sp>
        <p:nvSpPr>
          <p:cNvPr id="8" name="Alt Bilgi Yer Tutucusu 7"/>
          <p:cNvSpPr>
            <a:spLocks noGrp="1"/>
          </p:cNvSpPr>
          <p:nvPr>
            <p:ph type="ftr" sz="quarter" idx="11"/>
          </p:nvPr>
        </p:nvSpPr>
        <p:spPr/>
        <p:txBody>
          <a:bodyPr/>
          <a:lstStyle/>
          <a:p>
            <a:r>
              <a:rPr lang="tr-TR"/>
              <a:t>www.gtu.edu.tr</a:t>
            </a:r>
          </a:p>
        </p:txBody>
      </p:sp>
      <p:sp>
        <p:nvSpPr>
          <p:cNvPr id="9" name="Slayt Numarası Yer Tutucusu 8"/>
          <p:cNvSpPr>
            <a:spLocks noGrp="1"/>
          </p:cNvSpPr>
          <p:nvPr>
            <p:ph type="sldNum" sz="quarter" idx="12"/>
          </p:nvPr>
        </p:nvSpPr>
        <p:spPr/>
        <p:txBody>
          <a:bodyPr/>
          <a:lstStyle/>
          <a:p>
            <a:fld id="{17621CD2-7CAE-4E9B-AA50-196B2089D436}" type="slidenum">
              <a:rPr lang="tr-TR" smtClean="0"/>
              <a:t>12</a:t>
            </a:fld>
            <a:endParaRPr lang="tr-TR"/>
          </a:p>
        </p:txBody>
      </p:sp>
      <p:pic>
        <p:nvPicPr>
          <p:cNvPr id="10" name="İçerik Yer Tutucusu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8800" y="133921"/>
            <a:ext cx="1486349" cy="930606"/>
          </a:xfrm>
          <a:prstGeom prst="rect">
            <a:avLst/>
          </a:prstGeom>
        </p:spPr>
      </p:pic>
      <p:sp>
        <p:nvSpPr>
          <p:cNvPr id="14" name="Unvan 1">
            <a:extLst>
              <a:ext uri="{FF2B5EF4-FFF2-40B4-BE49-F238E27FC236}">
                <a16:creationId xmlns:a16="http://schemas.microsoft.com/office/drawing/2014/main" id="{15D3EE85-6388-4F0D-A923-EB037C3831B8}"/>
              </a:ext>
            </a:extLst>
          </p:cNvPr>
          <p:cNvSpPr txBox="1">
            <a:spLocks/>
          </p:cNvSpPr>
          <p:nvPr/>
        </p:nvSpPr>
        <p:spPr>
          <a:xfrm>
            <a:off x="838200" y="119514"/>
            <a:ext cx="10515600" cy="4978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Ring Oscillator Simulation</a:t>
            </a:r>
            <a:endParaRPr lang="en-US" sz="2500" b="1" dirty="0"/>
          </a:p>
        </p:txBody>
      </p:sp>
      <p:sp>
        <p:nvSpPr>
          <p:cNvPr id="11" name="Unvan 1">
            <a:extLst>
              <a:ext uri="{FF2B5EF4-FFF2-40B4-BE49-F238E27FC236}">
                <a16:creationId xmlns:a16="http://schemas.microsoft.com/office/drawing/2014/main" id="{29DB42EF-C725-4863-923C-C3D8326487B7}"/>
              </a:ext>
            </a:extLst>
          </p:cNvPr>
          <p:cNvSpPr txBox="1">
            <a:spLocks/>
          </p:cNvSpPr>
          <p:nvPr/>
        </p:nvSpPr>
        <p:spPr>
          <a:xfrm>
            <a:off x="838200" y="600075"/>
            <a:ext cx="84963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VI</a:t>
            </a:r>
            <a:r>
              <a:rPr lang="tr-TR" b="1" dirty="0"/>
              <a:t>.</a:t>
            </a:r>
            <a:r>
              <a:rPr lang="tr-TR" b="1"/>
              <a:t>	</a:t>
            </a:r>
            <a:r>
              <a:rPr lang="en-US" b="1"/>
              <a:t>Simulation on LTspice</a:t>
            </a:r>
            <a:endParaRPr lang="tr-TR" b="1"/>
          </a:p>
        </p:txBody>
      </p:sp>
    </p:spTree>
    <p:extLst>
      <p:ext uri="{BB962C8B-B14F-4D97-AF65-F5344CB8AC3E}">
        <p14:creationId xmlns:p14="http://schemas.microsoft.com/office/powerpoint/2010/main" val="943934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28837" y="1699079"/>
            <a:ext cx="7934325" cy="4402953"/>
          </a:xfrm>
        </p:spPr>
      </p:pic>
      <p:sp>
        <p:nvSpPr>
          <p:cNvPr id="6" name="Veri Yer Tutucusu 5"/>
          <p:cNvSpPr>
            <a:spLocks noGrp="1"/>
          </p:cNvSpPr>
          <p:nvPr>
            <p:ph type="dt" sz="half" idx="10"/>
          </p:nvPr>
        </p:nvSpPr>
        <p:spPr/>
        <p:txBody>
          <a:bodyPr/>
          <a:lstStyle/>
          <a:p>
            <a:fld id="{21DC31D7-8D0D-48B8-A8C0-4B02A4CD38D9}" type="datetime2">
              <a:rPr lang="en-US" smtClean="0"/>
              <a:t>Tuesday, January 1, 2019</a:t>
            </a:fld>
            <a:endParaRPr lang="tr-TR"/>
          </a:p>
        </p:txBody>
      </p:sp>
      <p:sp>
        <p:nvSpPr>
          <p:cNvPr id="8" name="Alt Bilgi Yer Tutucusu 7"/>
          <p:cNvSpPr>
            <a:spLocks noGrp="1"/>
          </p:cNvSpPr>
          <p:nvPr>
            <p:ph type="ftr" sz="quarter" idx="11"/>
          </p:nvPr>
        </p:nvSpPr>
        <p:spPr/>
        <p:txBody>
          <a:bodyPr/>
          <a:lstStyle/>
          <a:p>
            <a:r>
              <a:rPr lang="tr-TR"/>
              <a:t>www.gtu.edu.tr</a:t>
            </a:r>
          </a:p>
        </p:txBody>
      </p:sp>
      <p:sp>
        <p:nvSpPr>
          <p:cNvPr id="9" name="Slayt Numarası Yer Tutucusu 8"/>
          <p:cNvSpPr>
            <a:spLocks noGrp="1"/>
          </p:cNvSpPr>
          <p:nvPr>
            <p:ph type="sldNum" sz="quarter" idx="12"/>
          </p:nvPr>
        </p:nvSpPr>
        <p:spPr/>
        <p:txBody>
          <a:bodyPr/>
          <a:lstStyle/>
          <a:p>
            <a:fld id="{17621CD2-7CAE-4E9B-AA50-196B2089D436}" type="slidenum">
              <a:rPr lang="tr-TR" smtClean="0"/>
              <a:t>13</a:t>
            </a:fld>
            <a:endParaRPr lang="tr-TR"/>
          </a:p>
        </p:txBody>
      </p:sp>
      <p:pic>
        <p:nvPicPr>
          <p:cNvPr id="10" name="İçerik Yer Tutucusu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8800" y="133921"/>
            <a:ext cx="1486349" cy="930606"/>
          </a:xfrm>
          <a:prstGeom prst="rect">
            <a:avLst/>
          </a:prstGeom>
        </p:spPr>
      </p:pic>
      <p:sp>
        <p:nvSpPr>
          <p:cNvPr id="14" name="Unvan 1">
            <a:extLst>
              <a:ext uri="{FF2B5EF4-FFF2-40B4-BE49-F238E27FC236}">
                <a16:creationId xmlns:a16="http://schemas.microsoft.com/office/drawing/2014/main" id="{15D3EE85-6388-4F0D-A923-EB037C3831B8}"/>
              </a:ext>
            </a:extLst>
          </p:cNvPr>
          <p:cNvSpPr txBox="1">
            <a:spLocks/>
          </p:cNvSpPr>
          <p:nvPr/>
        </p:nvSpPr>
        <p:spPr>
          <a:xfrm>
            <a:off x="838200" y="119514"/>
            <a:ext cx="10515600" cy="4978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Ring Oscillator Simulation</a:t>
            </a:r>
            <a:endParaRPr lang="en-US" sz="2500" b="1" dirty="0"/>
          </a:p>
        </p:txBody>
      </p:sp>
      <p:sp>
        <p:nvSpPr>
          <p:cNvPr id="11" name="Unvan 1">
            <a:extLst>
              <a:ext uri="{FF2B5EF4-FFF2-40B4-BE49-F238E27FC236}">
                <a16:creationId xmlns:a16="http://schemas.microsoft.com/office/drawing/2014/main" id="{29DB42EF-C725-4863-923C-C3D8326487B7}"/>
              </a:ext>
            </a:extLst>
          </p:cNvPr>
          <p:cNvSpPr txBox="1">
            <a:spLocks/>
          </p:cNvSpPr>
          <p:nvPr/>
        </p:nvSpPr>
        <p:spPr>
          <a:xfrm>
            <a:off x="838200" y="600075"/>
            <a:ext cx="84963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VI</a:t>
            </a:r>
            <a:r>
              <a:rPr lang="tr-TR" b="1" dirty="0"/>
              <a:t>.</a:t>
            </a:r>
            <a:r>
              <a:rPr lang="tr-TR" b="1"/>
              <a:t>	</a:t>
            </a:r>
            <a:r>
              <a:rPr lang="en-US" b="1"/>
              <a:t>Simulation on Ngspice</a:t>
            </a:r>
            <a:endParaRPr lang="tr-TR" b="1"/>
          </a:p>
        </p:txBody>
      </p:sp>
    </p:spTree>
    <p:extLst>
      <p:ext uri="{BB962C8B-B14F-4D97-AF65-F5344CB8AC3E}">
        <p14:creationId xmlns:p14="http://schemas.microsoft.com/office/powerpoint/2010/main" val="1551129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78585" y="1613354"/>
            <a:ext cx="8634830" cy="4402953"/>
          </a:xfrm>
        </p:spPr>
      </p:pic>
      <p:sp>
        <p:nvSpPr>
          <p:cNvPr id="6" name="Veri Yer Tutucusu 5"/>
          <p:cNvSpPr>
            <a:spLocks noGrp="1"/>
          </p:cNvSpPr>
          <p:nvPr>
            <p:ph type="dt" sz="half" idx="10"/>
          </p:nvPr>
        </p:nvSpPr>
        <p:spPr/>
        <p:txBody>
          <a:bodyPr/>
          <a:lstStyle/>
          <a:p>
            <a:fld id="{21DC31D7-8D0D-48B8-A8C0-4B02A4CD38D9}" type="datetime2">
              <a:rPr lang="en-US" smtClean="0"/>
              <a:t>Tuesday, January 1, 2019</a:t>
            </a:fld>
            <a:endParaRPr lang="tr-TR"/>
          </a:p>
        </p:txBody>
      </p:sp>
      <p:sp>
        <p:nvSpPr>
          <p:cNvPr id="8" name="Alt Bilgi Yer Tutucusu 7"/>
          <p:cNvSpPr>
            <a:spLocks noGrp="1"/>
          </p:cNvSpPr>
          <p:nvPr>
            <p:ph type="ftr" sz="quarter" idx="11"/>
          </p:nvPr>
        </p:nvSpPr>
        <p:spPr/>
        <p:txBody>
          <a:bodyPr/>
          <a:lstStyle/>
          <a:p>
            <a:r>
              <a:rPr lang="tr-TR"/>
              <a:t>www.gtu.edu.tr</a:t>
            </a:r>
          </a:p>
        </p:txBody>
      </p:sp>
      <p:sp>
        <p:nvSpPr>
          <p:cNvPr id="9" name="Slayt Numarası Yer Tutucusu 8"/>
          <p:cNvSpPr>
            <a:spLocks noGrp="1"/>
          </p:cNvSpPr>
          <p:nvPr>
            <p:ph type="sldNum" sz="quarter" idx="12"/>
          </p:nvPr>
        </p:nvSpPr>
        <p:spPr/>
        <p:txBody>
          <a:bodyPr/>
          <a:lstStyle/>
          <a:p>
            <a:fld id="{17621CD2-7CAE-4E9B-AA50-196B2089D436}" type="slidenum">
              <a:rPr lang="tr-TR" smtClean="0"/>
              <a:t>14</a:t>
            </a:fld>
            <a:endParaRPr lang="tr-TR"/>
          </a:p>
        </p:txBody>
      </p:sp>
      <p:pic>
        <p:nvPicPr>
          <p:cNvPr id="10" name="İçerik Yer Tutucusu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8800" y="133921"/>
            <a:ext cx="1486349" cy="930606"/>
          </a:xfrm>
          <a:prstGeom prst="rect">
            <a:avLst/>
          </a:prstGeom>
        </p:spPr>
      </p:pic>
      <p:sp>
        <p:nvSpPr>
          <p:cNvPr id="14" name="Unvan 1">
            <a:extLst>
              <a:ext uri="{FF2B5EF4-FFF2-40B4-BE49-F238E27FC236}">
                <a16:creationId xmlns:a16="http://schemas.microsoft.com/office/drawing/2014/main" id="{15D3EE85-6388-4F0D-A923-EB037C3831B8}"/>
              </a:ext>
            </a:extLst>
          </p:cNvPr>
          <p:cNvSpPr txBox="1">
            <a:spLocks/>
          </p:cNvSpPr>
          <p:nvPr/>
        </p:nvSpPr>
        <p:spPr>
          <a:xfrm>
            <a:off x="838200" y="119514"/>
            <a:ext cx="10515600" cy="4978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Ring Oscillator Simulation</a:t>
            </a:r>
            <a:endParaRPr lang="en-US" sz="2500" b="1" dirty="0"/>
          </a:p>
        </p:txBody>
      </p:sp>
      <p:sp>
        <p:nvSpPr>
          <p:cNvPr id="11" name="Unvan 1">
            <a:extLst>
              <a:ext uri="{FF2B5EF4-FFF2-40B4-BE49-F238E27FC236}">
                <a16:creationId xmlns:a16="http://schemas.microsoft.com/office/drawing/2014/main" id="{29DB42EF-C725-4863-923C-C3D8326487B7}"/>
              </a:ext>
            </a:extLst>
          </p:cNvPr>
          <p:cNvSpPr txBox="1">
            <a:spLocks/>
          </p:cNvSpPr>
          <p:nvPr/>
        </p:nvSpPr>
        <p:spPr>
          <a:xfrm>
            <a:off x="838200" y="600075"/>
            <a:ext cx="84963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VI</a:t>
            </a:r>
            <a:r>
              <a:rPr lang="tr-TR" b="1" dirty="0"/>
              <a:t>.</a:t>
            </a:r>
            <a:r>
              <a:rPr lang="tr-TR" b="1"/>
              <a:t>	</a:t>
            </a:r>
            <a:r>
              <a:rPr lang="en-US" b="1"/>
              <a:t>Simulation on Ngspice</a:t>
            </a:r>
            <a:endParaRPr lang="tr-TR" b="1"/>
          </a:p>
        </p:txBody>
      </p:sp>
    </p:spTree>
    <p:extLst>
      <p:ext uri="{BB962C8B-B14F-4D97-AF65-F5344CB8AC3E}">
        <p14:creationId xmlns:p14="http://schemas.microsoft.com/office/powerpoint/2010/main" val="4105687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marL="0" indent="0">
              <a:lnSpc>
                <a:spcPct val="120000"/>
              </a:lnSpc>
              <a:buNone/>
            </a:pPr>
            <a:r>
              <a:rPr lang="tr-TR" dirty="0"/>
              <a:t>[</a:t>
            </a:r>
            <a:r>
              <a:rPr lang="en-US" dirty="0"/>
              <a:t>1</a:t>
            </a:r>
            <a:r>
              <a:rPr lang="tr-TR" dirty="0"/>
              <a:t>] </a:t>
            </a:r>
            <a:r>
              <a:rPr lang="en-US" dirty="0">
                <a:hlinkClick r:id="rId3"/>
              </a:rPr>
              <a:t>http://www.iue.tuwien.ac.at/phd/entner/node35.html</a:t>
            </a:r>
            <a:endParaRPr lang="en-US" dirty="0"/>
          </a:p>
          <a:p>
            <a:pPr marL="0" indent="0">
              <a:lnSpc>
                <a:spcPct val="120000"/>
              </a:lnSpc>
              <a:buNone/>
            </a:pPr>
            <a:r>
              <a:rPr lang="tr-TR" dirty="0"/>
              <a:t>[</a:t>
            </a:r>
            <a:r>
              <a:rPr lang="en-US" dirty="0"/>
              <a:t>2</a:t>
            </a:r>
            <a:r>
              <a:rPr lang="tr-TR" dirty="0"/>
              <a:t>] </a:t>
            </a:r>
            <a:r>
              <a:rPr lang="tr-TR" dirty="0">
                <a:hlinkClick r:id="rId4"/>
              </a:rPr>
              <a:t>https://en.wikipedia.org/wiki/Ring_oscillator</a:t>
            </a:r>
            <a:endParaRPr lang="en-US" dirty="0"/>
          </a:p>
          <a:p>
            <a:pPr marL="0" indent="0">
              <a:lnSpc>
                <a:spcPct val="120000"/>
              </a:lnSpc>
              <a:buNone/>
            </a:pPr>
            <a:r>
              <a:rPr lang="tr-TR" dirty="0"/>
              <a:t>[</a:t>
            </a:r>
            <a:r>
              <a:rPr lang="en-US" dirty="0"/>
              <a:t>3</a:t>
            </a:r>
            <a:r>
              <a:rPr lang="tr-TR" dirty="0"/>
              <a:t>] </a:t>
            </a:r>
            <a:r>
              <a:rPr lang="en-US" dirty="0">
                <a:hlinkClick r:id="rId5"/>
              </a:rPr>
              <a:t>http://cmosedu.com/</a:t>
            </a:r>
            <a:endParaRPr lang="en-US" dirty="0"/>
          </a:p>
          <a:p>
            <a:pPr marL="0" indent="0">
              <a:lnSpc>
                <a:spcPct val="120000"/>
              </a:lnSpc>
              <a:buNone/>
            </a:pPr>
            <a:r>
              <a:rPr lang="tr-TR" dirty="0"/>
              <a:t>[</a:t>
            </a:r>
            <a:r>
              <a:rPr lang="en-US" dirty="0"/>
              <a:t>4</a:t>
            </a:r>
            <a:r>
              <a:rPr lang="tr-TR" dirty="0"/>
              <a:t>] </a:t>
            </a:r>
            <a:r>
              <a:rPr lang="en-US" dirty="0">
                <a:hlinkClick r:id="rId6"/>
              </a:rPr>
              <a:t>https://www.youtube.com/watch?v=7ShqMMWj-WI&amp;list=PLZuGFJzpFksCaPBHdNqThrkAiQ5AyY4SJ&amp;index</a:t>
            </a:r>
            <a:r>
              <a:rPr lang="en-US">
                <a:hlinkClick r:id="rId6"/>
              </a:rPr>
              <a:t>=4</a:t>
            </a:r>
            <a:endParaRPr lang="en-US"/>
          </a:p>
          <a:p>
            <a:pPr marL="0" indent="0">
              <a:lnSpc>
                <a:spcPct val="120000"/>
              </a:lnSpc>
              <a:buNone/>
            </a:pPr>
            <a:r>
              <a:rPr lang="tr-TR"/>
              <a:t>[</a:t>
            </a:r>
            <a:r>
              <a:rPr lang="en-US"/>
              <a:t>5</a:t>
            </a:r>
            <a:r>
              <a:rPr lang="tr-TR"/>
              <a:t>] </a:t>
            </a:r>
            <a:r>
              <a:rPr lang="en-US">
                <a:hlinkClick r:id="rId7"/>
              </a:rPr>
              <a:t>http://ngspice.sourceforge.net/docs/ngspice-manual.pdf</a:t>
            </a:r>
            <a:endParaRPr lang="en-US"/>
          </a:p>
          <a:p>
            <a:pPr marL="0" indent="0">
              <a:lnSpc>
                <a:spcPct val="120000"/>
              </a:lnSpc>
              <a:buNone/>
            </a:pPr>
            <a:endParaRPr lang="en-US"/>
          </a:p>
          <a:p>
            <a:pPr marL="0" indent="0">
              <a:lnSpc>
                <a:spcPct val="120000"/>
              </a:lnSpc>
              <a:buNone/>
            </a:pPr>
            <a:endParaRPr lang="en-US"/>
          </a:p>
          <a:p>
            <a:pPr marL="0" indent="0">
              <a:lnSpc>
                <a:spcPct val="120000"/>
              </a:lnSpc>
              <a:buNone/>
            </a:pPr>
            <a:endParaRPr lang="en-US" dirty="0"/>
          </a:p>
          <a:p>
            <a:pPr marL="0" indent="0">
              <a:lnSpc>
                <a:spcPct val="120000"/>
              </a:lnSpc>
              <a:buNone/>
            </a:pPr>
            <a:endParaRPr lang="tr-TR" dirty="0"/>
          </a:p>
        </p:txBody>
      </p:sp>
      <p:sp>
        <p:nvSpPr>
          <p:cNvPr id="6" name="Veri Yer Tutucusu 5"/>
          <p:cNvSpPr>
            <a:spLocks noGrp="1"/>
          </p:cNvSpPr>
          <p:nvPr>
            <p:ph type="dt" sz="half" idx="10"/>
          </p:nvPr>
        </p:nvSpPr>
        <p:spPr/>
        <p:txBody>
          <a:bodyPr/>
          <a:lstStyle/>
          <a:p>
            <a:fld id="{21DC31D7-8D0D-48B8-A8C0-4B02A4CD38D9}" type="datetime2">
              <a:rPr lang="en-US" smtClean="0"/>
              <a:t>Tuesday, January 1, 2019</a:t>
            </a:fld>
            <a:endParaRPr lang="tr-TR"/>
          </a:p>
        </p:txBody>
      </p:sp>
      <p:sp>
        <p:nvSpPr>
          <p:cNvPr id="8" name="Alt Bilgi Yer Tutucusu 7"/>
          <p:cNvSpPr>
            <a:spLocks noGrp="1"/>
          </p:cNvSpPr>
          <p:nvPr>
            <p:ph type="ftr" sz="quarter" idx="11"/>
          </p:nvPr>
        </p:nvSpPr>
        <p:spPr/>
        <p:txBody>
          <a:bodyPr/>
          <a:lstStyle/>
          <a:p>
            <a:r>
              <a:rPr lang="tr-TR"/>
              <a:t>www.gtu.edu.tr</a:t>
            </a:r>
          </a:p>
        </p:txBody>
      </p:sp>
      <p:sp>
        <p:nvSpPr>
          <p:cNvPr id="9" name="Slayt Numarası Yer Tutucusu 8"/>
          <p:cNvSpPr>
            <a:spLocks noGrp="1"/>
          </p:cNvSpPr>
          <p:nvPr>
            <p:ph type="sldNum" sz="quarter" idx="12"/>
          </p:nvPr>
        </p:nvSpPr>
        <p:spPr/>
        <p:txBody>
          <a:bodyPr/>
          <a:lstStyle/>
          <a:p>
            <a:fld id="{17621CD2-7CAE-4E9B-AA50-196B2089D436}" type="slidenum">
              <a:rPr lang="tr-TR" smtClean="0"/>
              <a:t>15</a:t>
            </a:fld>
            <a:endParaRPr lang="tr-TR"/>
          </a:p>
        </p:txBody>
      </p:sp>
      <p:pic>
        <p:nvPicPr>
          <p:cNvPr id="10" name="İçerik Yer Tutucusu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48800" y="133921"/>
            <a:ext cx="1486349" cy="930606"/>
          </a:xfrm>
          <a:prstGeom prst="rect">
            <a:avLst/>
          </a:prstGeom>
        </p:spPr>
      </p:pic>
      <p:sp>
        <p:nvSpPr>
          <p:cNvPr id="14" name="Unvan 1">
            <a:extLst>
              <a:ext uri="{FF2B5EF4-FFF2-40B4-BE49-F238E27FC236}">
                <a16:creationId xmlns:a16="http://schemas.microsoft.com/office/drawing/2014/main" id="{3D4246E5-85CF-4FF6-AD25-611C95B5C77A}"/>
              </a:ext>
            </a:extLst>
          </p:cNvPr>
          <p:cNvSpPr txBox="1">
            <a:spLocks/>
          </p:cNvSpPr>
          <p:nvPr/>
        </p:nvSpPr>
        <p:spPr>
          <a:xfrm>
            <a:off x="838200" y="119514"/>
            <a:ext cx="10515600" cy="4978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Ring Oscillator Simulation</a:t>
            </a:r>
            <a:endParaRPr lang="en-US" sz="2500" b="1" dirty="0"/>
          </a:p>
        </p:txBody>
      </p:sp>
      <p:sp>
        <p:nvSpPr>
          <p:cNvPr id="15" name="Unvan 1">
            <a:extLst>
              <a:ext uri="{FF2B5EF4-FFF2-40B4-BE49-F238E27FC236}">
                <a16:creationId xmlns:a16="http://schemas.microsoft.com/office/drawing/2014/main" id="{1EB839FB-1119-4037-9B0B-433DAEF8027D}"/>
              </a:ext>
            </a:extLst>
          </p:cNvPr>
          <p:cNvSpPr txBox="1">
            <a:spLocks/>
          </p:cNvSpPr>
          <p:nvPr/>
        </p:nvSpPr>
        <p:spPr>
          <a:xfrm>
            <a:off x="838200" y="600075"/>
            <a:ext cx="84963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VII</a:t>
            </a:r>
            <a:r>
              <a:rPr lang="tr-TR" b="1" dirty="0"/>
              <a:t>.	</a:t>
            </a:r>
            <a:r>
              <a:rPr lang="en-US" b="1" dirty="0"/>
              <a:t>References</a:t>
            </a:r>
            <a:endParaRPr lang="tr-TR" b="1" dirty="0"/>
          </a:p>
        </p:txBody>
      </p:sp>
    </p:spTree>
    <p:extLst>
      <p:ext uri="{BB962C8B-B14F-4D97-AF65-F5344CB8AC3E}">
        <p14:creationId xmlns:p14="http://schemas.microsoft.com/office/powerpoint/2010/main" val="400145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825625"/>
            <a:ext cx="10515600" cy="4351338"/>
          </a:xfrm>
        </p:spPr>
        <p:txBody>
          <a:bodyPr/>
          <a:lstStyle/>
          <a:p>
            <a:pPr marL="0" indent="0" algn="ctr">
              <a:buNone/>
            </a:pPr>
            <a:endParaRPr lang="tr-TR"/>
          </a:p>
          <a:p>
            <a:pPr marL="0" indent="0" algn="ctr">
              <a:buNone/>
            </a:pPr>
            <a:endParaRPr lang="tr-TR"/>
          </a:p>
          <a:p>
            <a:pPr marL="0" indent="0" algn="ctr">
              <a:buNone/>
            </a:pPr>
            <a:endParaRPr lang="tr-TR"/>
          </a:p>
          <a:p>
            <a:pPr marL="0" indent="0" algn="ctr">
              <a:buNone/>
            </a:pPr>
            <a:r>
              <a:rPr lang="tr-TR" b="1"/>
              <a:t>THANK YOU FOR LISTENING…</a:t>
            </a:r>
          </a:p>
        </p:txBody>
      </p:sp>
      <p:sp>
        <p:nvSpPr>
          <p:cNvPr id="6" name="Veri Yer Tutucusu 5"/>
          <p:cNvSpPr>
            <a:spLocks noGrp="1"/>
          </p:cNvSpPr>
          <p:nvPr>
            <p:ph type="dt" sz="half" idx="10"/>
          </p:nvPr>
        </p:nvSpPr>
        <p:spPr>
          <a:xfrm>
            <a:off x="838200" y="6356350"/>
            <a:ext cx="2743200" cy="365125"/>
          </a:xfrm>
        </p:spPr>
        <p:txBody>
          <a:bodyPr/>
          <a:lstStyle/>
          <a:p>
            <a:fld id="{21DC31D7-8D0D-48B8-A8C0-4B02A4CD38D9}" type="datetime2">
              <a:rPr lang="en-US" smtClean="0"/>
              <a:t>Tuesday, January 1, 2019</a:t>
            </a:fld>
            <a:endParaRPr lang="tr-TR"/>
          </a:p>
        </p:txBody>
      </p:sp>
      <p:sp>
        <p:nvSpPr>
          <p:cNvPr id="8" name="Alt Bilgi Yer Tutucusu 7"/>
          <p:cNvSpPr>
            <a:spLocks noGrp="1"/>
          </p:cNvSpPr>
          <p:nvPr>
            <p:ph type="ftr" sz="quarter" idx="11"/>
          </p:nvPr>
        </p:nvSpPr>
        <p:spPr>
          <a:xfrm>
            <a:off x="4038600" y="6356350"/>
            <a:ext cx="4114800" cy="365125"/>
          </a:xfrm>
        </p:spPr>
        <p:txBody>
          <a:bodyPr/>
          <a:lstStyle/>
          <a:p>
            <a:r>
              <a:rPr lang="tr-TR"/>
              <a:t>www.gtu.edu.tr</a:t>
            </a:r>
          </a:p>
        </p:txBody>
      </p:sp>
      <p:sp>
        <p:nvSpPr>
          <p:cNvPr id="9" name="Slayt Numarası Yer Tutucusu 8"/>
          <p:cNvSpPr>
            <a:spLocks noGrp="1"/>
          </p:cNvSpPr>
          <p:nvPr>
            <p:ph type="sldNum" sz="quarter" idx="12"/>
          </p:nvPr>
        </p:nvSpPr>
        <p:spPr>
          <a:xfrm>
            <a:off x="8610600" y="6356350"/>
            <a:ext cx="2743200" cy="365125"/>
          </a:xfrm>
        </p:spPr>
        <p:txBody>
          <a:bodyPr/>
          <a:lstStyle/>
          <a:p>
            <a:fld id="{17621CD2-7CAE-4E9B-AA50-196B2089D436}" type="slidenum">
              <a:rPr lang="tr-TR" smtClean="0"/>
              <a:t>16</a:t>
            </a:fld>
            <a:endParaRPr lang="tr-TR"/>
          </a:p>
        </p:txBody>
      </p:sp>
      <p:pic>
        <p:nvPicPr>
          <p:cNvPr id="10" name="İçerik Yer Tutucusu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800" y="133921"/>
            <a:ext cx="1486349" cy="930606"/>
          </a:xfrm>
          <a:prstGeom prst="rect">
            <a:avLst/>
          </a:prstGeom>
        </p:spPr>
      </p:pic>
      <p:sp>
        <p:nvSpPr>
          <p:cNvPr id="11" name="Unvan 1">
            <a:extLst>
              <a:ext uri="{FF2B5EF4-FFF2-40B4-BE49-F238E27FC236}">
                <a16:creationId xmlns:a16="http://schemas.microsoft.com/office/drawing/2014/main" id="{536F0EEA-4C41-437B-AB22-F2D1BCA38C83}"/>
              </a:ext>
            </a:extLst>
          </p:cNvPr>
          <p:cNvSpPr txBox="1">
            <a:spLocks/>
          </p:cNvSpPr>
          <p:nvPr/>
        </p:nvSpPr>
        <p:spPr>
          <a:xfrm>
            <a:off x="838200" y="119514"/>
            <a:ext cx="10515600" cy="4978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Ring Oscillator Simulation</a:t>
            </a:r>
            <a:endParaRPr lang="en-US" sz="2500" b="1" dirty="0"/>
          </a:p>
        </p:txBody>
      </p:sp>
    </p:spTree>
    <p:extLst>
      <p:ext uri="{BB962C8B-B14F-4D97-AF65-F5344CB8AC3E}">
        <p14:creationId xmlns:p14="http://schemas.microsoft.com/office/powerpoint/2010/main" val="3450832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19514"/>
            <a:ext cx="10515600" cy="497801"/>
          </a:xfrm>
        </p:spPr>
        <p:txBody>
          <a:bodyPr>
            <a:normAutofit/>
          </a:bodyPr>
          <a:lstStyle/>
          <a:p>
            <a:r>
              <a:rPr lang="en-US" sz="2800" b="1" dirty="0"/>
              <a:t>Ring Oscillator Simulation</a:t>
            </a:r>
            <a:endParaRPr lang="en-US" sz="2500" b="1"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txBody>
              <a:bodyPr>
                <a:normAutofit/>
              </a:bodyPr>
              <a:lstStyle/>
              <a:p>
                <a:r>
                  <a:rPr lang="en-US" dirty="0"/>
                  <a:t>A ring oscillator comprises of an odd number of CMOS inverters. The output of each inverter is used as input for the next one. The last output is feedback to the first inverter. Because of the delay time of each stage the whole circuit spontaneously starts oscillating at a certain frequency. The frequency </a:t>
                </a:r>
                <a:r>
                  <a:rPr lang="en-US" b="1" dirty="0">
                    <a:sym typeface="Symbol" panose="05050102010706020507" pitchFamily="18" charset="2"/>
                  </a:rPr>
                  <a:t></a:t>
                </a:r>
                <a:r>
                  <a:rPr lang="en-US" dirty="0">
                    <a:sym typeface="Symbol" panose="05050102010706020507" pitchFamily="18" charset="2"/>
                  </a:rPr>
                  <a:t> </a:t>
                </a:r>
                <a:r>
                  <a:rPr lang="en-US" dirty="0"/>
                  <a:t>depends on the number of stages </a:t>
                </a:r>
                <a14:m>
                  <m:oMath xmlns:m="http://schemas.openxmlformats.org/officeDocument/2006/math">
                    <m:r>
                      <a:rPr lang="en-US" b="1" i="1" dirty="0">
                        <a:latin typeface="Cambria Math" panose="02040503050406030204" pitchFamily="18" charset="0"/>
                      </a:rPr>
                      <m:t>𝒏</m:t>
                    </m:r>
                  </m:oMath>
                </a14:m>
                <a:r>
                  <a:rPr lang="en-US" dirty="0"/>
                  <a:t> and the delay time of the inverters </a:t>
                </a:r>
                <a:r>
                  <a:rPr lang="en-US" b="1" dirty="0">
                    <a:sym typeface="Symbol" panose="05050102010706020507" pitchFamily="18" charset="2"/>
                  </a:rPr>
                  <a:t></a:t>
                </a:r>
                <a:r>
                  <a:rPr lang="en-US" dirty="0">
                    <a:sym typeface="Symbol" panose="05050102010706020507" pitchFamily="18" charset="2"/>
                  </a:rPr>
                  <a:t> </a:t>
                </a:r>
                <a:r>
                  <a:rPr lang="en-US" dirty="0"/>
                  <a:t>as follows. [1]</a:t>
                </a:r>
              </a:p>
              <a:p>
                <a:pPr marL="457200" lvl="1" indent="0">
                  <a:buNone/>
                </a:pPr>
                <a:endParaRPr lang="en-US"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𝑓</m:t>
                      </m:r>
                      <m:r>
                        <a:rPr lang="en-US" i="0" dirty="0" smtClean="0">
                          <a:latin typeface="Cambria Math" panose="02040503050406030204" pitchFamily="18" charset="0"/>
                        </a:rPr>
                        <m:t>=</m:t>
                      </m:r>
                      <m:f>
                        <m:fPr>
                          <m:ctrlPr>
                            <a:rPr lang="en-US" i="1" dirty="0" smtClean="0">
                              <a:latin typeface="Cambria Math" panose="02040503050406030204" pitchFamily="18" charset="0"/>
                            </a:rPr>
                          </m:ctrlPr>
                        </m:fPr>
                        <m:num>
                          <m:r>
                            <a:rPr lang="en-US" i="0" dirty="0" smtClean="0">
                              <a:latin typeface="Cambria Math" panose="02040503050406030204" pitchFamily="18" charset="0"/>
                            </a:rPr>
                            <m:t>1</m:t>
                          </m:r>
                        </m:num>
                        <m:den>
                          <m:r>
                            <a:rPr lang="en-US" i="0" dirty="0" smtClean="0">
                              <a:latin typeface="Cambria Math" panose="02040503050406030204" pitchFamily="18" charset="0"/>
                            </a:rPr>
                            <m:t>2</m:t>
                          </m:r>
                          <m:r>
                            <a:rPr lang="en-US" i="1" dirty="0" smtClean="0">
                              <a:latin typeface="Cambria Math" panose="02040503050406030204" pitchFamily="18" charset="0"/>
                            </a:rPr>
                            <m:t>𝑛</m:t>
                          </m:r>
                          <m:r>
                            <a:rPr lang="en-US" i="1" dirty="0" smtClean="0">
                              <a:latin typeface="Cambria Math" panose="02040503050406030204" pitchFamily="18" charset="0"/>
                            </a:rPr>
                            <m:t>𝜏</m:t>
                          </m:r>
                        </m:den>
                      </m:f>
                    </m:oMath>
                  </m:oMathPara>
                </a14:m>
                <a:endParaRPr lang="en-US"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a:blip r:embed="rId3"/>
                <a:stretch>
                  <a:fillRect l="-1043" t="-2241" r="-406"/>
                </a:stretch>
              </a:blipFill>
            </p:spPr>
            <p:txBody>
              <a:bodyPr/>
              <a:lstStyle/>
              <a:p>
                <a:r>
                  <a:rPr lang="en-US">
                    <a:noFill/>
                  </a:rPr>
                  <a:t> </a:t>
                </a:r>
              </a:p>
            </p:txBody>
          </p:sp>
        </mc:Fallback>
      </mc:AlternateContent>
      <p:sp>
        <p:nvSpPr>
          <p:cNvPr id="6" name="Veri Yer Tutucusu 5"/>
          <p:cNvSpPr>
            <a:spLocks noGrp="1"/>
          </p:cNvSpPr>
          <p:nvPr>
            <p:ph type="dt" sz="half" idx="10"/>
          </p:nvPr>
        </p:nvSpPr>
        <p:spPr/>
        <p:txBody>
          <a:bodyPr/>
          <a:lstStyle/>
          <a:p>
            <a:fld id="{21DC31D7-8D0D-48B8-A8C0-4B02A4CD38D9}" type="datetime2">
              <a:rPr lang="en-US" smtClean="0"/>
              <a:t>Tuesday, January 1, 2019</a:t>
            </a:fld>
            <a:endParaRPr lang="tr-TR"/>
          </a:p>
        </p:txBody>
      </p:sp>
      <p:sp>
        <p:nvSpPr>
          <p:cNvPr id="8" name="Alt Bilgi Yer Tutucusu 7"/>
          <p:cNvSpPr>
            <a:spLocks noGrp="1"/>
          </p:cNvSpPr>
          <p:nvPr>
            <p:ph type="ftr" sz="quarter" idx="11"/>
          </p:nvPr>
        </p:nvSpPr>
        <p:spPr/>
        <p:txBody>
          <a:bodyPr/>
          <a:lstStyle/>
          <a:p>
            <a:r>
              <a:rPr lang="tr-TR"/>
              <a:t>www.gtu.edu.tr</a:t>
            </a:r>
          </a:p>
        </p:txBody>
      </p:sp>
      <p:sp>
        <p:nvSpPr>
          <p:cNvPr id="9" name="Slayt Numarası Yer Tutucusu 8"/>
          <p:cNvSpPr>
            <a:spLocks noGrp="1"/>
          </p:cNvSpPr>
          <p:nvPr>
            <p:ph type="sldNum" sz="quarter" idx="12"/>
          </p:nvPr>
        </p:nvSpPr>
        <p:spPr/>
        <p:txBody>
          <a:bodyPr/>
          <a:lstStyle/>
          <a:p>
            <a:fld id="{17621CD2-7CAE-4E9B-AA50-196B2089D436}" type="slidenum">
              <a:rPr lang="tr-TR" smtClean="0"/>
              <a:t>2</a:t>
            </a:fld>
            <a:endParaRPr lang="tr-TR"/>
          </a:p>
        </p:txBody>
      </p:sp>
      <p:pic>
        <p:nvPicPr>
          <p:cNvPr id="10" name="İçerik Yer Tutucusu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8800" y="133921"/>
            <a:ext cx="1486349" cy="930606"/>
          </a:xfrm>
          <a:prstGeom prst="rect">
            <a:avLst/>
          </a:prstGeom>
        </p:spPr>
      </p:pic>
      <p:sp>
        <p:nvSpPr>
          <p:cNvPr id="13" name="Unvan 1"/>
          <p:cNvSpPr txBox="1">
            <a:spLocks/>
          </p:cNvSpPr>
          <p:nvPr/>
        </p:nvSpPr>
        <p:spPr>
          <a:xfrm>
            <a:off x="838200" y="600075"/>
            <a:ext cx="84963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	</a:t>
            </a:r>
            <a:r>
              <a:rPr lang="tr-TR" b="1" dirty="0"/>
              <a:t>Introduction</a:t>
            </a:r>
          </a:p>
        </p:txBody>
      </p:sp>
    </p:spTree>
    <p:extLst>
      <p:ext uri="{BB962C8B-B14F-4D97-AF65-F5344CB8AC3E}">
        <p14:creationId xmlns:p14="http://schemas.microsoft.com/office/powerpoint/2010/main" val="2491518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19514"/>
            <a:ext cx="10515600" cy="497801"/>
          </a:xfrm>
        </p:spPr>
        <p:txBody>
          <a:bodyPr>
            <a:normAutofit/>
          </a:bodyPr>
          <a:lstStyle/>
          <a:p>
            <a:r>
              <a:rPr lang="en-US" sz="2800" b="1" dirty="0"/>
              <a:t>Ring Oscillator Simulation</a:t>
            </a:r>
            <a:endParaRPr lang="en-US" sz="2500" b="1" dirty="0"/>
          </a:p>
        </p:txBody>
      </p:sp>
      <p:sp>
        <p:nvSpPr>
          <p:cNvPr id="3" name="İçerik Yer Tutucusu 2"/>
          <p:cNvSpPr>
            <a:spLocks noGrp="1"/>
          </p:cNvSpPr>
          <p:nvPr>
            <p:ph idx="1"/>
          </p:nvPr>
        </p:nvSpPr>
        <p:spPr/>
        <p:txBody>
          <a:bodyPr>
            <a:normAutofit/>
          </a:bodyPr>
          <a:lstStyle/>
          <a:p>
            <a:r>
              <a:rPr lang="en-US" dirty="0"/>
              <a:t>A real ring oscillator only requires power to operate. Above a certain threshold voltage, oscillations begin spontaneously. To increase the frequency of oscillation, two methods are commonly used. Firstly, the applied voltage may be increased. This increases both the frequency of the oscillation and the current consumed. The maximum permissible voltage applied to the circuits limits the speed of a given oscillator. Secondly, making the ring from a smaller number of inverters results in a higher frequency of oscillation given a certain power consumption. [2]</a:t>
            </a:r>
          </a:p>
        </p:txBody>
      </p:sp>
      <p:sp>
        <p:nvSpPr>
          <p:cNvPr id="6" name="Veri Yer Tutucusu 5"/>
          <p:cNvSpPr>
            <a:spLocks noGrp="1"/>
          </p:cNvSpPr>
          <p:nvPr>
            <p:ph type="dt" sz="half" idx="10"/>
          </p:nvPr>
        </p:nvSpPr>
        <p:spPr/>
        <p:txBody>
          <a:bodyPr/>
          <a:lstStyle/>
          <a:p>
            <a:fld id="{21DC31D7-8D0D-48B8-A8C0-4B02A4CD38D9}" type="datetime2">
              <a:rPr lang="en-US" smtClean="0"/>
              <a:t>Tuesday, January 1, 2019</a:t>
            </a:fld>
            <a:endParaRPr lang="tr-TR"/>
          </a:p>
        </p:txBody>
      </p:sp>
      <p:sp>
        <p:nvSpPr>
          <p:cNvPr id="8" name="Alt Bilgi Yer Tutucusu 7"/>
          <p:cNvSpPr>
            <a:spLocks noGrp="1"/>
          </p:cNvSpPr>
          <p:nvPr>
            <p:ph type="ftr" sz="quarter" idx="11"/>
          </p:nvPr>
        </p:nvSpPr>
        <p:spPr/>
        <p:txBody>
          <a:bodyPr/>
          <a:lstStyle/>
          <a:p>
            <a:r>
              <a:rPr lang="tr-TR"/>
              <a:t>www.gtu.edu.tr</a:t>
            </a:r>
          </a:p>
        </p:txBody>
      </p:sp>
      <p:sp>
        <p:nvSpPr>
          <p:cNvPr id="9" name="Slayt Numarası Yer Tutucusu 8"/>
          <p:cNvSpPr>
            <a:spLocks noGrp="1"/>
          </p:cNvSpPr>
          <p:nvPr>
            <p:ph type="sldNum" sz="quarter" idx="12"/>
          </p:nvPr>
        </p:nvSpPr>
        <p:spPr/>
        <p:txBody>
          <a:bodyPr/>
          <a:lstStyle/>
          <a:p>
            <a:fld id="{17621CD2-7CAE-4E9B-AA50-196B2089D436}" type="slidenum">
              <a:rPr lang="tr-TR" smtClean="0"/>
              <a:t>3</a:t>
            </a:fld>
            <a:endParaRPr lang="tr-TR"/>
          </a:p>
        </p:txBody>
      </p:sp>
      <p:pic>
        <p:nvPicPr>
          <p:cNvPr id="10" name="İçerik Yer Tutucusu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800" y="133921"/>
            <a:ext cx="1486349" cy="930606"/>
          </a:xfrm>
          <a:prstGeom prst="rect">
            <a:avLst/>
          </a:prstGeom>
        </p:spPr>
      </p:pic>
      <p:sp>
        <p:nvSpPr>
          <p:cNvPr id="13" name="Unvan 1"/>
          <p:cNvSpPr txBox="1">
            <a:spLocks/>
          </p:cNvSpPr>
          <p:nvPr/>
        </p:nvSpPr>
        <p:spPr>
          <a:xfrm>
            <a:off x="838200" y="600075"/>
            <a:ext cx="84963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II.	Details</a:t>
            </a:r>
            <a:endParaRPr lang="tr-TR" b="1" dirty="0"/>
          </a:p>
        </p:txBody>
      </p:sp>
    </p:spTree>
    <p:extLst>
      <p:ext uri="{BB962C8B-B14F-4D97-AF65-F5344CB8AC3E}">
        <p14:creationId xmlns:p14="http://schemas.microsoft.com/office/powerpoint/2010/main" val="604591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19514"/>
            <a:ext cx="10515600" cy="497801"/>
          </a:xfrm>
        </p:spPr>
        <p:txBody>
          <a:bodyPr>
            <a:normAutofit/>
          </a:bodyPr>
          <a:lstStyle/>
          <a:p>
            <a:r>
              <a:rPr lang="en-US" sz="2800" b="1" dirty="0"/>
              <a:t>Ring Oscillator Simulation</a:t>
            </a:r>
            <a:endParaRPr lang="en-US" sz="2500" b="1" dirty="0"/>
          </a:p>
        </p:txBody>
      </p:sp>
      <p:sp>
        <p:nvSpPr>
          <p:cNvPr id="3" name="İçerik Yer Tutucusu 2"/>
          <p:cNvSpPr>
            <a:spLocks noGrp="1"/>
          </p:cNvSpPr>
          <p:nvPr>
            <p:ph idx="1"/>
          </p:nvPr>
        </p:nvSpPr>
        <p:spPr/>
        <p:txBody>
          <a:bodyPr>
            <a:normAutofit/>
          </a:bodyPr>
          <a:lstStyle/>
          <a:p>
            <a:r>
              <a:rPr lang="en-US" dirty="0"/>
              <a:t>To understand the operation of a ring oscillator, one must first understand gate delay. In a physical device, no gate can switch instantaneously. In a device fabricated with MOSFETs, for example, the gate capacitance must be charged before current can flow between the source and the drain. Thus, the output of every inverter in a ring oscillator changes a finite amount of time after the input has changed. From here, it can be easily seen that adding more inverters to the chain increases the total gate delay, reducing the frequency of oscillation. [2]</a:t>
            </a:r>
          </a:p>
        </p:txBody>
      </p:sp>
      <p:sp>
        <p:nvSpPr>
          <p:cNvPr id="6" name="Veri Yer Tutucusu 5"/>
          <p:cNvSpPr>
            <a:spLocks noGrp="1"/>
          </p:cNvSpPr>
          <p:nvPr>
            <p:ph type="dt" sz="half" idx="10"/>
          </p:nvPr>
        </p:nvSpPr>
        <p:spPr/>
        <p:txBody>
          <a:bodyPr/>
          <a:lstStyle/>
          <a:p>
            <a:fld id="{21DC31D7-8D0D-48B8-A8C0-4B02A4CD38D9}" type="datetime2">
              <a:rPr lang="en-US" smtClean="0"/>
              <a:t>Tuesday, January 1, 2019</a:t>
            </a:fld>
            <a:endParaRPr lang="tr-TR"/>
          </a:p>
        </p:txBody>
      </p:sp>
      <p:sp>
        <p:nvSpPr>
          <p:cNvPr id="8" name="Alt Bilgi Yer Tutucusu 7"/>
          <p:cNvSpPr>
            <a:spLocks noGrp="1"/>
          </p:cNvSpPr>
          <p:nvPr>
            <p:ph type="ftr" sz="quarter" idx="11"/>
          </p:nvPr>
        </p:nvSpPr>
        <p:spPr/>
        <p:txBody>
          <a:bodyPr/>
          <a:lstStyle/>
          <a:p>
            <a:r>
              <a:rPr lang="tr-TR"/>
              <a:t>www.gtu.edu.tr</a:t>
            </a:r>
          </a:p>
        </p:txBody>
      </p:sp>
      <p:sp>
        <p:nvSpPr>
          <p:cNvPr id="9" name="Slayt Numarası Yer Tutucusu 8"/>
          <p:cNvSpPr>
            <a:spLocks noGrp="1"/>
          </p:cNvSpPr>
          <p:nvPr>
            <p:ph type="sldNum" sz="quarter" idx="12"/>
          </p:nvPr>
        </p:nvSpPr>
        <p:spPr/>
        <p:txBody>
          <a:bodyPr/>
          <a:lstStyle/>
          <a:p>
            <a:fld id="{17621CD2-7CAE-4E9B-AA50-196B2089D436}" type="slidenum">
              <a:rPr lang="tr-TR" smtClean="0"/>
              <a:t>4</a:t>
            </a:fld>
            <a:endParaRPr lang="tr-TR"/>
          </a:p>
        </p:txBody>
      </p:sp>
      <p:pic>
        <p:nvPicPr>
          <p:cNvPr id="10" name="İçerik Yer Tutucusu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800" y="133921"/>
            <a:ext cx="1486349" cy="930606"/>
          </a:xfrm>
          <a:prstGeom prst="rect">
            <a:avLst/>
          </a:prstGeom>
        </p:spPr>
      </p:pic>
      <p:sp>
        <p:nvSpPr>
          <p:cNvPr id="13" name="Unvan 1"/>
          <p:cNvSpPr txBox="1">
            <a:spLocks/>
          </p:cNvSpPr>
          <p:nvPr/>
        </p:nvSpPr>
        <p:spPr>
          <a:xfrm>
            <a:off x="838200" y="600075"/>
            <a:ext cx="84963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b="1" dirty="0"/>
              <a:t>I</a:t>
            </a:r>
            <a:r>
              <a:rPr lang="en-US" b="1" dirty="0"/>
              <a:t>II</a:t>
            </a:r>
            <a:r>
              <a:rPr lang="tr-TR" b="1" dirty="0"/>
              <a:t>.	</a:t>
            </a:r>
            <a:r>
              <a:rPr lang="en-US" b="1" dirty="0"/>
              <a:t>Operation</a:t>
            </a:r>
            <a:endParaRPr lang="tr-TR" b="1" dirty="0"/>
          </a:p>
        </p:txBody>
      </p:sp>
    </p:spTree>
    <p:extLst>
      <p:ext uri="{BB962C8B-B14F-4D97-AF65-F5344CB8AC3E}">
        <p14:creationId xmlns:p14="http://schemas.microsoft.com/office/powerpoint/2010/main" val="133319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19514"/>
            <a:ext cx="10515600" cy="497801"/>
          </a:xfrm>
        </p:spPr>
        <p:txBody>
          <a:bodyPr>
            <a:normAutofit/>
          </a:bodyPr>
          <a:lstStyle/>
          <a:p>
            <a:r>
              <a:rPr lang="en-US" sz="2800" b="1" dirty="0"/>
              <a:t>Ring Oscillator Simulation</a:t>
            </a:r>
            <a:endParaRPr lang="en-US" sz="2500" b="1" dirty="0"/>
          </a:p>
        </p:txBody>
      </p:sp>
      <p:sp>
        <p:nvSpPr>
          <p:cNvPr id="3" name="İçerik Yer Tutucusu 2"/>
          <p:cNvSpPr>
            <a:spLocks noGrp="1"/>
          </p:cNvSpPr>
          <p:nvPr>
            <p:ph idx="1"/>
          </p:nvPr>
        </p:nvSpPr>
        <p:spPr/>
        <p:txBody>
          <a:bodyPr>
            <a:normAutofit/>
          </a:bodyPr>
          <a:lstStyle/>
          <a:p>
            <a:r>
              <a:rPr lang="en-US" dirty="0"/>
              <a:t> Period of ring oscillator vibrates in a random manner T=T+T' where T' is a random value. In high-quality circuits, the range of T' is relatively small compared to T. This variation in oscillator period is called jitter. Local temperature effects cause the period of a ring oscillator to wander above and below the long-term average period. When the local silicon is cold, the propagation delay is slightly shorter, causing the ring oscillator to run at a slightly higher frequency, which eventually raises the local temperature. When the local silicon is hot, the propagation delay is slightly longer, causing the ring oscillator to run at a slightly lower frequency, which eventually lowers the local temperature. [2]</a:t>
            </a:r>
          </a:p>
        </p:txBody>
      </p:sp>
      <p:sp>
        <p:nvSpPr>
          <p:cNvPr id="6" name="Veri Yer Tutucusu 5"/>
          <p:cNvSpPr>
            <a:spLocks noGrp="1"/>
          </p:cNvSpPr>
          <p:nvPr>
            <p:ph type="dt" sz="half" idx="10"/>
          </p:nvPr>
        </p:nvSpPr>
        <p:spPr/>
        <p:txBody>
          <a:bodyPr/>
          <a:lstStyle/>
          <a:p>
            <a:fld id="{21DC31D7-8D0D-48B8-A8C0-4B02A4CD38D9}" type="datetime2">
              <a:rPr lang="en-US" smtClean="0"/>
              <a:t>Tuesday, January 1, 2019</a:t>
            </a:fld>
            <a:endParaRPr lang="tr-TR"/>
          </a:p>
        </p:txBody>
      </p:sp>
      <p:sp>
        <p:nvSpPr>
          <p:cNvPr id="8" name="Alt Bilgi Yer Tutucusu 7"/>
          <p:cNvSpPr>
            <a:spLocks noGrp="1"/>
          </p:cNvSpPr>
          <p:nvPr>
            <p:ph type="ftr" sz="quarter" idx="11"/>
          </p:nvPr>
        </p:nvSpPr>
        <p:spPr/>
        <p:txBody>
          <a:bodyPr/>
          <a:lstStyle/>
          <a:p>
            <a:r>
              <a:rPr lang="tr-TR"/>
              <a:t>www.gtu.edu.tr</a:t>
            </a:r>
          </a:p>
        </p:txBody>
      </p:sp>
      <p:sp>
        <p:nvSpPr>
          <p:cNvPr id="9" name="Slayt Numarası Yer Tutucusu 8"/>
          <p:cNvSpPr>
            <a:spLocks noGrp="1"/>
          </p:cNvSpPr>
          <p:nvPr>
            <p:ph type="sldNum" sz="quarter" idx="12"/>
          </p:nvPr>
        </p:nvSpPr>
        <p:spPr/>
        <p:txBody>
          <a:bodyPr/>
          <a:lstStyle/>
          <a:p>
            <a:fld id="{17621CD2-7CAE-4E9B-AA50-196B2089D436}" type="slidenum">
              <a:rPr lang="tr-TR" smtClean="0"/>
              <a:t>5</a:t>
            </a:fld>
            <a:endParaRPr lang="tr-TR"/>
          </a:p>
        </p:txBody>
      </p:sp>
      <p:pic>
        <p:nvPicPr>
          <p:cNvPr id="10" name="İçerik Yer Tutucusu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800" y="133921"/>
            <a:ext cx="1486349" cy="930606"/>
          </a:xfrm>
          <a:prstGeom prst="rect">
            <a:avLst/>
          </a:prstGeom>
        </p:spPr>
      </p:pic>
      <p:sp>
        <p:nvSpPr>
          <p:cNvPr id="13" name="Unvan 1"/>
          <p:cNvSpPr txBox="1">
            <a:spLocks/>
          </p:cNvSpPr>
          <p:nvPr/>
        </p:nvSpPr>
        <p:spPr>
          <a:xfrm>
            <a:off x="838200" y="600075"/>
            <a:ext cx="84963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b="1" dirty="0"/>
              <a:t>I</a:t>
            </a:r>
            <a:r>
              <a:rPr lang="en-US" b="1" dirty="0"/>
              <a:t>V</a:t>
            </a:r>
            <a:r>
              <a:rPr lang="tr-TR" b="1" dirty="0"/>
              <a:t>.</a:t>
            </a:r>
            <a:r>
              <a:rPr lang="en-US" b="1" dirty="0"/>
              <a:t>	Jitter</a:t>
            </a:r>
            <a:endParaRPr lang="tr-TR" b="1" dirty="0"/>
          </a:p>
        </p:txBody>
      </p:sp>
    </p:spTree>
    <p:extLst>
      <p:ext uri="{BB962C8B-B14F-4D97-AF65-F5344CB8AC3E}">
        <p14:creationId xmlns:p14="http://schemas.microsoft.com/office/powerpoint/2010/main" val="3374416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19514"/>
            <a:ext cx="10515600" cy="497801"/>
          </a:xfrm>
        </p:spPr>
        <p:txBody>
          <a:bodyPr>
            <a:normAutofit/>
          </a:bodyPr>
          <a:lstStyle/>
          <a:p>
            <a:r>
              <a:rPr lang="en-US" sz="2800" b="1" dirty="0"/>
              <a:t>Ring Oscillator Simulation</a:t>
            </a:r>
            <a:endParaRPr lang="en-US" sz="2500" b="1" dirty="0"/>
          </a:p>
        </p:txBody>
      </p:sp>
      <p:sp>
        <p:nvSpPr>
          <p:cNvPr id="3" name="İçerik Yer Tutucusu 2"/>
          <p:cNvSpPr>
            <a:spLocks noGrp="1"/>
          </p:cNvSpPr>
          <p:nvPr>
            <p:ph idx="1"/>
          </p:nvPr>
        </p:nvSpPr>
        <p:spPr/>
        <p:txBody>
          <a:bodyPr>
            <a:normAutofit/>
          </a:bodyPr>
          <a:lstStyle/>
          <a:p>
            <a:r>
              <a:rPr lang="en-US" dirty="0"/>
              <a:t>The </a:t>
            </a:r>
            <a:r>
              <a:rPr lang="en-US" b="1" dirty="0"/>
              <a:t>voltage-controlled oscillator (VCO)</a:t>
            </a:r>
            <a:r>
              <a:rPr lang="en-US" dirty="0"/>
              <a:t> in most </a:t>
            </a:r>
            <a:r>
              <a:rPr lang="en-US" b="1" dirty="0"/>
              <a:t>phase-locked loops (PLL)</a:t>
            </a:r>
            <a:r>
              <a:rPr lang="en-US" dirty="0"/>
              <a:t> is built from a ring oscillator.</a:t>
            </a:r>
          </a:p>
          <a:p>
            <a:r>
              <a:rPr lang="en-US" dirty="0"/>
              <a:t>Jitter of ring oscillators is commonly used in </a:t>
            </a:r>
            <a:r>
              <a:rPr lang="en-US" b="1" dirty="0"/>
              <a:t>hardware random number generator</a:t>
            </a:r>
            <a:r>
              <a:rPr lang="en-US" dirty="0"/>
              <a:t>s. </a:t>
            </a:r>
          </a:p>
          <a:p>
            <a:r>
              <a:rPr lang="en-US" dirty="0"/>
              <a:t>Many wafers include a ring oscillator as part of the </a:t>
            </a:r>
            <a:r>
              <a:rPr lang="en-US" b="1" dirty="0"/>
              <a:t>scribe line test structure</a:t>
            </a:r>
            <a:r>
              <a:rPr lang="en-US" dirty="0"/>
              <a:t>s. They are used during wafer testing to measure the effects of manufacturing </a:t>
            </a:r>
            <a:r>
              <a:rPr lang="en-US" b="1" dirty="0"/>
              <a:t>process variation</a:t>
            </a:r>
            <a:r>
              <a:rPr lang="en-US" dirty="0"/>
              <a:t>s.</a:t>
            </a:r>
          </a:p>
          <a:p>
            <a:r>
              <a:rPr lang="en-US" dirty="0"/>
              <a:t>Ring oscillators can also be </a:t>
            </a:r>
            <a:r>
              <a:rPr lang="en-US" b="1" dirty="0"/>
              <a:t>used to measure the effects of voltage and temperature</a:t>
            </a:r>
            <a:r>
              <a:rPr lang="en-US" dirty="0"/>
              <a:t> on a chip. [2]</a:t>
            </a:r>
          </a:p>
        </p:txBody>
      </p:sp>
      <p:sp>
        <p:nvSpPr>
          <p:cNvPr id="6" name="Veri Yer Tutucusu 5"/>
          <p:cNvSpPr>
            <a:spLocks noGrp="1"/>
          </p:cNvSpPr>
          <p:nvPr>
            <p:ph type="dt" sz="half" idx="10"/>
          </p:nvPr>
        </p:nvSpPr>
        <p:spPr/>
        <p:txBody>
          <a:bodyPr/>
          <a:lstStyle/>
          <a:p>
            <a:fld id="{21DC31D7-8D0D-48B8-A8C0-4B02A4CD38D9}" type="datetime2">
              <a:rPr lang="en-US" smtClean="0"/>
              <a:t>Tuesday, January 1, 2019</a:t>
            </a:fld>
            <a:endParaRPr lang="tr-TR"/>
          </a:p>
        </p:txBody>
      </p:sp>
      <p:sp>
        <p:nvSpPr>
          <p:cNvPr id="8" name="Alt Bilgi Yer Tutucusu 7"/>
          <p:cNvSpPr>
            <a:spLocks noGrp="1"/>
          </p:cNvSpPr>
          <p:nvPr>
            <p:ph type="ftr" sz="quarter" idx="11"/>
          </p:nvPr>
        </p:nvSpPr>
        <p:spPr/>
        <p:txBody>
          <a:bodyPr/>
          <a:lstStyle/>
          <a:p>
            <a:r>
              <a:rPr lang="tr-TR"/>
              <a:t>www.gtu.edu.tr</a:t>
            </a:r>
          </a:p>
        </p:txBody>
      </p:sp>
      <p:sp>
        <p:nvSpPr>
          <p:cNvPr id="9" name="Slayt Numarası Yer Tutucusu 8"/>
          <p:cNvSpPr>
            <a:spLocks noGrp="1"/>
          </p:cNvSpPr>
          <p:nvPr>
            <p:ph type="sldNum" sz="quarter" idx="12"/>
          </p:nvPr>
        </p:nvSpPr>
        <p:spPr/>
        <p:txBody>
          <a:bodyPr/>
          <a:lstStyle/>
          <a:p>
            <a:fld id="{17621CD2-7CAE-4E9B-AA50-196B2089D436}" type="slidenum">
              <a:rPr lang="tr-TR" smtClean="0"/>
              <a:t>6</a:t>
            </a:fld>
            <a:endParaRPr lang="tr-TR"/>
          </a:p>
        </p:txBody>
      </p:sp>
      <p:pic>
        <p:nvPicPr>
          <p:cNvPr id="10" name="İçerik Yer Tutucusu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800" y="133921"/>
            <a:ext cx="1486349" cy="930606"/>
          </a:xfrm>
          <a:prstGeom prst="rect">
            <a:avLst/>
          </a:prstGeom>
        </p:spPr>
      </p:pic>
      <p:sp>
        <p:nvSpPr>
          <p:cNvPr id="13" name="Unvan 1"/>
          <p:cNvSpPr txBox="1">
            <a:spLocks/>
          </p:cNvSpPr>
          <p:nvPr/>
        </p:nvSpPr>
        <p:spPr>
          <a:xfrm>
            <a:off x="838200" y="600075"/>
            <a:ext cx="84963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V</a:t>
            </a:r>
            <a:r>
              <a:rPr lang="tr-TR" b="1" dirty="0"/>
              <a:t>.	</a:t>
            </a:r>
            <a:r>
              <a:rPr lang="en-US" b="1" dirty="0"/>
              <a:t>Applications</a:t>
            </a:r>
            <a:endParaRPr lang="tr-TR" b="1" dirty="0"/>
          </a:p>
        </p:txBody>
      </p:sp>
    </p:spTree>
    <p:extLst>
      <p:ext uri="{BB962C8B-B14F-4D97-AF65-F5344CB8AC3E}">
        <p14:creationId xmlns:p14="http://schemas.microsoft.com/office/powerpoint/2010/main" val="3411148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06065" y="1646238"/>
            <a:ext cx="4779870" cy="4549993"/>
          </a:xfrm>
        </p:spPr>
      </p:pic>
      <p:sp>
        <p:nvSpPr>
          <p:cNvPr id="6" name="Veri Yer Tutucusu 5"/>
          <p:cNvSpPr>
            <a:spLocks noGrp="1"/>
          </p:cNvSpPr>
          <p:nvPr>
            <p:ph type="dt" sz="half" idx="10"/>
          </p:nvPr>
        </p:nvSpPr>
        <p:spPr/>
        <p:txBody>
          <a:bodyPr/>
          <a:lstStyle/>
          <a:p>
            <a:fld id="{21DC31D7-8D0D-48B8-A8C0-4B02A4CD38D9}" type="datetime2">
              <a:rPr lang="en-US" smtClean="0"/>
              <a:t>Tuesday, January 1, 2019</a:t>
            </a:fld>
            <a:endParaRPr lang="tr-TR"/>
          </a:p>
        </p:txBody>
      </p:sp>
      <p:sp>
        <p:nvSpPr>
          <p:cNvPr id="8" name="Alt Bilgi Yer Tutucusu 7"/>
          <p:cNvSpPr>
            <a:spLocks noGrp="1"/>
          </p:cNvSpPr>
          <p:nvPr>
            <p:ph type="ftr" sz="quarter" idx="11"/>
          </p:nvPr>
        </p:nvSpPr>
        <p:spPr/>
        <p:txBody>
          <a:bodyPr/>
          <a:lstStyle/>
          <a:p>
            <a:r>
              <a:rPr lang="tr-TR"/>
              <a:t>www.gtu.edu.tr</a:t>
            </a:r>
          </a:p>
        </p:txBody>
      </p:sp>
      <p:sp>
        <p:nvSpPr>
          <p:cNvPr id="9" name="Slayt Numarası Yer Tutucusu 8"/>
          <p:cNvSpPr>
            <a:spLocks noGrp="1"/>
          </p:cNvSpPr>
          <p:nvPr>
            <p:ph type="sldNum" sz="quarter" idx="12"/>
          </p:nvPr>
        </p:nvSpPr>
        <p:spPr/>
        <p:txBody>
          <a:bodyPr/>
          <a:lstStyle/>
          <a:p>
            <a:fld id="{17621CD2-7CAE-4E9B-AA50-196B2089D436}" type="slidenum">
              <a:rPr lang="tr-TR" smtClean="0"/>
              <a:t>7</a:t>
            </a:fld>
            <a:endParaRPr lang="tr-TR"/>
          </a:p>
        </p:txBody>
      </p:sp>
      <p:pic>
        <p:nvPicPr>
          <p:cNvPr id="10" name="İçerik Yer Tutucusu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8800" y="133921"/>
            <a:ext cx="1486349" cy="930606"/>
          </a:xfrm>
          <a:prstGeom prst="rect">
            <a:avLst/>
          </a:prstGeom>
        </p:spPr>
      </p:pic>
      <p:sp>
        <p:nvSpPr>
          <p:cNvPr id="14" name="Unvan 1">
            <a:extLst>
              <a:ext uri="{FF2B5EF4-FFF2-40B4-BE49-F238E27FC236}">
                <a16:creationId xmlns:a16="http://schemas.microsoft.com/office/drawing/2014/main" id="{15D3EE85-6388-4F0D-A923-EB037C3831B8}"/>
              </a:ext>
            </a:extLst>
          </p:cNvPr>
          <p:cNvSpPr txBox="1">
            <a:spLocks/>
          </p:cNvSpPr>
          <p:nvPr/>
        </p:nvSpPr>
        <p:spPr>
          <a:xfrm>
            <a:off x="838200" y="119514"/>
            <a:ext cx="10515600" cy="4978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t>Ring Oscillator Simulation</a:t>
            </a:r>
            <a:endParaRPr lang="en-US" sz="2500" b="1" dirty="0"/>
          </a:p>
        </p:txBody>
      </p:sp>
      <p:sp>
        <p:nvSpPr>
          <p:cNvPr id="15" name="Unvan 1">
            <a:extLst>
              <a:ext uri="{FF2B5EF4-FFF2-40B4-BE49-F238E27FC236}">
                <a16:creationId xmlns:a16="http://schemas.microsoft.com/office/drawing/2014/main" id="{BC151615-25F3-4581-94C3-798E7A4C489F}"/>
              </a:ext>
            </a:extLst>
          </p:cNvPr>
          <p:cNvSpPr txBox="1">
            <a:spLocks/>
          </p:cNvSpPr>
          <p:nvPr/>
        </p:nvSpPr>
        <p:spPr>
          <a:xfrm>
            <a:off x="838200" y="600075"/>
            <a:ext cx="84963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VI</a:t>
            </a:r>
            <a:r>
              <a:rPr lang="tr-TR" b="1" dirty="0"/>
              <a:t>.</a:t>
            </a:r>
            <a:r>
              <a:rPr lang="tr-TR" b="1"/>
              <a:t>	</a:t>
            </a:r>
            <a:r>
              <a:rPr lang="en-US" b="1"/>
              <a:t>Simulation on LTspice</a:t>
            </a:r>
            <a:endParaRPr lang="tr-TR" b="1" dirty="0"/>
          </a:p>
        </p:txBody>
      </p:sp>
    </p:spTree>
    <p:extLst>
      <p:ext uri="{BB962C8B-B14F-4D97-AF65-F5344CB8AC3E}">
        <p14:creationId xmlns:p14="http://schemas.microsoft.com/office/powerpoint/2010/main" val="3535544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Veri Yer Tutucusu 5"/>
          <p:cNvSpPr>
            <a:spLocks noGrp="1"/>
          </p:cNvSpPr>
          <p:nvPr>
            <p:ph type="dt" sz="half" idx="10"/>
          </p:nvPr>
        </p:nvSpPr>
        <p:spPr/>
        <p:txBody>
          <a:bodyPr/>
          <a:lstStyle/>
          <a:p>
            <a:fld id="{21DC31D7-8D0D-48B8-A8C0-4B02A4CD38D9}" type="datetime2">
              <a:rPr lang="en-US" smtClean="0"/>
              <a:t>Tuesday, January 1, 2019</a:t>
            </a:fld>
            <a:endParaRPr lang="tr-TR"/>
          </a:p>
        </p:txBody>
      </p:sp>
      <p:sp>
        <p:nvSpPr>
          <p:cNvPr id="8" name="Alt Bilgi Yer Tutucusu 7"/>
          <p:cNvSpPr>
            <a:spLocks noGrp="1"/>
          </p:cNvSpPr>
          <p:nvPr>
            <p:ph type="ftr" sz="quarter" idx="11"/>
          </p:nvPr>
        </p:nvSpPr>
        <p:spPr/>
        <p:txBody>
          <a:bodyPr/>
          <a:lstStyle/>
          <a:p>
            <a:r>
              <a:rPr lang="tr-TR"/>
              <a:t>www.gtu.edu.tr</a:t>
            </a:r>
          </a:p>
        </p:txBody>
      </p:sp>
      <p:sp>
        <p:nvSpPr>
          <p:cNvPr id="9" name="Slayt Numarası Yer Tutucusu 8"/>
          <p:cNvSpPr>
            <a:spLocks noGrp="1"/>
          </p:cNvSpPr>
          <p:nvPr>
            <p:ph type="sldNum" sz="quarter" idx="12"/>
          </p:nvPr>
        </p:nvSpPr>
        <p:spPr/>
        <p:txBody>
          <a:bodyPr/>
          <a:lstStyle/>
          <a:p>
            <a:fld id="{17621CD2-7CAE-4E9B-AA50-196B2089D436}" type="slidenum">
              <a:rPr lang="tr-TR" smtClean="0"/>
              <a:t>8</a:t>
            </a:fld>
            <a:endParaRPr lang="tr-TR"/>
          </a:p>
        </p:txBody>
      </p:sp>
      <p:pic>
        <p:nvPicPr>
          <p:cNvPr id="10" name="İçerik Yer Tutucusu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800" y="133921"/>
            <a:ext cx="1486349" cy="930606"/>
          </a:xfrm>
          <a:prstGeom prst="rect">
            <a:avLst/>
          </a:prstGeom>
        </p:spPr>
      </p:pic>
      <p:sp>
        <p:nvSpPr>
          <p:cNvPr id="14" name="Unvan 1">
            <a:extLst>
              <a:ext uri="{FF2B5EF4-FFF2-40B4-BE49-F238E27FC236}">
                <a16:creationId xmlns:a16="http://schemas.microsoft.com/office/drawing/2014/main" id="{15D3EE85-6388-4F0D-A923-EB037C3831B8}"/>
              </a:ext>
            </a:extLst>
          </p:cNvPr>
          <p:cNvSpPr txBox="1">
            <a:spLocks/>
          </p:cNvSpPr>
          <p:nvPr/>
        </p:nvSpPr>
        <p:spPr>
          <a:xfrm>
            <a:off x="838200" y="119514"/>
            <a:ext cx="10515600" cy="4978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t>Ring Oscillator Simulation</a:t>
            </a:r>
            <a:endParaRPr lang="en-US" sz="2500" b="1" dirty="0"/>
          </a:p>
        </p:txBody>
      </p:sp>
      <p:pic>
        <p:nvPicPr>
          <p:cNvPr id="17" name="İçerik Yer Tutucusu 3">
            <a:extLst>
              <a:ext uri="{FF2B5EF4-FFF2-40B4-BE49-F238E27FC236}">
                <a16:creationId xmlns:a16="http://schemas.microsoft.com/office/drawing/2014/main" id="{929B82D4-0E1D-4927-8960-923EB364B6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281" y="1646238"/>
            <a:ext cx="9401438" cy="4157003"/>
          </a:xfrm>
          <a:prstGeom prst="rect">
            <a:avLst/>
          </a:prstGeom>
        </p:spPr>
      </p:pic>
      <p:sp>
        <p:nvSpPr>
          <p:cNvPr id="18" name="Unvan 1">
            <a:extLst>
              <a:ext uri="{FF2B5EF4-FFF2-40B4-BE49-F238E27FC236}">
                <a16:creationId xmlns:a16="http://schemas.microsoft.com/office/drawing/2014/main" id="{C3645358-DCCC-4D0E-BF38-589DA2569EAB}"/>
              </a:ext>
            </a:extLst>
          </p:cNvPr>
          <p:cNvSpPr txBox="1">
            <a:spLocks/>
          </p:cNvSpPr>
          <p:nvPr/>
        </p:nvSpPr>
        <p:spPr>
          <a:xfrm>
            <a:off x="838200" y="600075"/>
            <a:ext cx="84963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VI</a:t>
            </a:r>
            <a:r>
              <a:rPr lang="tr-TR" b="1" dirty="0"/>
              <a:t>.</a:t>
            </a:r>
            <a:r>
              <a:rPr lang="tr-TR" b="1"/>
              <a:t>	</a:t>
            </a:r>
            <a:r>
              <a:rPr lang="en-US" b="1"/>
              <a:t>Simulation on LTspice</a:t>
            </a:r>
            <a:endParaRPr lang="tr-TR" b="1"/>
          </a:p>
        </p:txBody>
      </p:sp>
    </p:spTree>
    <p:extLst>
      <p:ext uri="{BB962C8B-B14F-4D97-AF65-F5344CB8AC3E}">
        <p14:creationId xmlns:p14="http://schemas.microsoft.com/office/powerpoint/2010/main" val="2229445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56907" y="1646238"/>
            <a:ext cx="5078186" cy="4346196"/>
          </a:xfrm>
        </p:spPr>
      </p:pic>
      <p:sp>
        <p:nvSpPr>
          <p:cNvPr id="6" name="Veri Yer Tutucusu 5"/>
          <p:cNvSpPr>
            <a:spLocks noGrp="1"/>
          </p:cNvSpPr>
          <p:nvPr>
            <p:ph type="dt" sz="half" idx="10"/>
          </p:nvPr>
        </p:nvSpPr>
        <p:spPr/>
        <p:txBody>
          <a:bodyPr/>
          <a:lstStyle/>
          <a:p>
            <a:fld id="{21DC31D7-8D0D-48B8-A8C0-4B02A4CD38D9}" type="datetime2">
              <a:rPr lang="en-US" smtClean="0"/>
              <a:t>Tuesday, January 1, 2019</a:t>
            </a:fld>
            <a:endParaRPr lang="tr-TR"/>
          </a:p>
        </p:txBody>
      </p:sp>
      <p:sp>
        <p:nvSpPr>
          <p:cNvPr id="8" name="Alt Bilgi Yer Tutucusu 7"/>
          <p:cNvSpPr>
            <a:spLocks noGrp="1"/>
          </p:cNvSpPr>
          <p:nvPr>
            <p:ph type="ftr" sz="quarter" idx="11"/>
          </p:nvPr>
        </p:nvSpPr>
        <p:spPr/>
        <p:txBody>
          <a:bodyPr/>
          <a:lstStyle/>
          <a:p>
            <a:r>
              <a:rPr lang="tr-TR"/>
              <a:t>www.gtu.edu.tr</a:t>
            </a:r>
          </a:p>
        </p:txBody>
      </p:sp>
      <p:sp>
        <p:nvSpPr>
          <p:cNvPr id="9" name="Slayt Numarası Yer Tutucusu 8"/>
          <p:cNvSpPr>
            <a:spLocks noGrp="1"/>
          </p:cNvSpPr>
          <p:nvPr>
            <p:ph type="sldNum" sz="quarter" idx="12"/>
          </p:nvPr>
        </p:nvSpPr>
        <p:spPr/>
        <p:txBody>
          <a:bodyPr/>
          <a:lstStyle/>
          <a:p>
            <a:fld id="{17621CD2-7CAE-4E9B-AA50-196B2089D436}" type="slidenum">
              <a:rPr lang="tr-TR" smtClean="0"/>
              <a:t>9</a:t>
            </a:fld>
            <a:endParaRPr lang="tr-TR"/>
          </a:p>
        </p:txBody>
      </p:sp>
      <p:pic>
        <p:nvPicPr>
          <p:cNvPr id="10" name="İçerik Yer Tutucusu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8800" y="133921"/>
            <a:ext cx="1486349" cy="930606"/>
          </a:xfrm>
          <a:prstGeom prst="rect">
            <a:avLst/>
          </a:prstGeom>
        </p:spPr>
      </p:pic>
      <p:sp>
        <p:nvSpPr>
          <p:cNvPr id="14" name="Unvan 1">
            <a:extLst>
              <a:ext uri="{FF2B5EF4-FFF2-40B4-BE49-F238E27FC236}">
                <a16:creationId xmlns:a16="http://schemas.microsoft.com/office/drawing/2014/main" id="{15D3EE85-6388-4F0D-A923-EB037C3831B8}"/>
              </a:ext>
            </a:extLst>
          </p:cNvPr>
          <p:cNvSpPr txBox="1">
            <a:spLocks/>
          </p:cNvSpPr>
          <p:nvPr/>
        </p:nvSpPr>
        <p:spPr>
          <a:xfrm>
            <a:off x="838200" y="119514"/>
            <a:ext cx="10515600" cy="4978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t>Ring Oscillator Simulation</a:t>
            </a:r>
            <a:endParaRPr lang="en-US" sz="2500" b="1" dirty="0"/>
          </a:p>
        </p:txBody>
      </p:sp>
      <p:sp>
        <p:nvSpPr>
          <p:cNvPr id="11" name="Unvan 1">
            <a:extLst>
              <a:ext uri="{FF2B5EF4-FFF2-40B4-BE49-F238E27FC236}">
                <a16:creationId xmlns:a16="http://schemas.microsoft.com/office/drawing/2014/main" id="{7CA04482-2EA2-421E-A2C1-E14AB71B4687}"/>
              </a:ext>
            </a:extLst>
          </p:cNvPr>
          <p:cNvSpPr txBox="1">
            <a:spLocks/>
          </p:cNvSpPr>
          <p:nvPr/>
        </p:nvSpPr>
        <p:spPr>
          <a:xfrm>
            <a:off x="838200" y="600075"/>
            <a:ext cx="84963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VI</a:t>
            </a:r>
            <a:r>
              <a:rPr lang="tr-TR" b="1" dirty="0"/>
              <a:t>.</a:t>
            </a:r>
            <a:r>
              <a:rPr lang="tr-TR" b="1"/>
              <a:t>	</a:t>
            </a:r>
            <a:r>
              <a:rPr lang="en-US" b="1"/>
              <a:t>Simulation on LTspice</a:t>
            </a:r>
            <a:endParaRPr lang="tr-TR" b="1"/>
          </a:p>
        </p:txBody>
      </p:sp>
    </p:spTree>
    <p:extLst>
      <p:ext uri="{BB962C8B-B14F-4D97-AF65-F5344CB8AC3E}">
        <p14:creationId xmlns:p14="http://schemas.microsoft.com/office/powerpoint/2010/main" val="312483700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2536</TotalTime>
  <Words>834</Words>
  <Application>Microsoft Office PowerPoint</Application>
  <PresentationFormat>Widescreen</PresentationFormat>
  <Paragraphs>102</Paragraphs>
  <Slides>16</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Calibri</vt:lpstr>
      <vt:lpstr>Calibri Light</vt:lpstr>
      <vt:lpstr>Cambria Math</vt:lpstr>
      <vt:lpstr>Office Teması</vt:lpstr>
      <vt:lpstr>Storyboard Layouts</vt:lpstr>
      <vt:lpstr>Ring Oscillator Simulation</vt:lpstr>
      <vt:lpstr>Ring Oscillator Simulation</vt:lpstr>
      <vt:lpstr>Ring Oscillator Simulation</vt:lpstr>
      <vt:lpstr>Ring Oscillator Simulation</vt:lpstr>
      <vt:lpstr>Ring Oscillator Simulation</vt:lpstr>
      <vt:lpstr>Ring Oscillator Simulation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Önder GÖRMEZ</dc:creator>
  <cp:lastModifiedBy>ONDER GÖRMEZ</cp:lastModifiedBy>
  <cp:revision>342</cp:revision>
  <dcterms:created xsi:type="dcterms:W3CDTF">2017-03-26T09:47:49Z</dcterms:created>
  <dcterms:modified xsi:type="dcterms:W3CDTF">2019-01-01T14:24:49Z</dcterms:modified>
</cp:coreProperties>
</file>